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4"/>
  </p:notesMasterIdLst>
  <p:handoutMasterIdLst>
    <p:handoutMasterId r:id="rId35"/>
  </p:handoutMasterIdLst>
  <p:sldIdLst>
    <p:sldId id="256" r:id="rId2"/>
    <p:sldId id="265" r:id="rId3"/>
    <p:sldId id="258" r:id="rId4"/>
    <p:sldId id="259" r:id="rId5"/>
    <p:sldId id="260" r:id="rId6"/>
    <p:sldId id="261" r:id="rId7"/>
    <p:sldId id="262" r:id="rId8"/>
    <p:sldId id="264" r:id="rId9"/>
    <p:sldId id="266" r:id="rId10"/>
    <p:sldId id="267" r:id="rId11"/>
    <p:sldId id="268" r:id="rId12"/>
    <p:sldId id="269" r:id="rId13"/>
    <p:sldId id="263"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0C419DB6-A1CB-4CDD-A03F-CF9C74E8E403}" type="datetime1">
              <a:rPr lang="en-US" smtClean="0"/>
              <a:t>4/30/2019</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802B4837-14AB-465E-B767-B9CC5E959CD8}" type="slidenum">
              <a:rPr lang="en-US" smtClean="0"/>
              <a:pPr/>
              <a:t>‹#›</a:t>
            </a:fld>
            <a:endParaRPr lang="en-US"/>
          </a:p>
        </p:txBody>
      </p:sp>
    </p:spTree>
    <p:extLst>
      <p:ext uri="{BB962C8B-B14F-4D97-AF65-F5344CB8AC3E}">
        <p14:creationId xmlns:p14="http://schemas.microsoft.com/office/powerpoint/2010/main" val="252320416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7EAC0A84-3349-4B6E-A022-1792DF223087}" type="datetime1">
              <a:rPr lang="en-US" smtClean="0"/>
              <a:t>4/30/2019</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682A098A-BF8D-4510-A88A-F7FA919FC2F1}" type="slidenum">
              <a:rPr lang="en-US" smtClean="0"/>
              <a:pPr/>
              <a:t>‹#›</a:t>
            </a:fld>
            <a:endParaRPr lang="en-US"/>
          </a:p>
        </p:txBody>
      </p:sp>
    </p:spTree>
    <p:extLst>
      <p:ext uri="{BB962C8B-B14F-4D97-AF65-F5344CB8AC3E}">
        <p14:creationId xmlns:p14="http://schemas.microsoft.com/office/powerpoint/2010/main" val="370086381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82A098A-BF8D-4510-A88A-F7FA919FC2F1}" type="slidenum">
              <a:rPr lang="en-US" smtClean="0"/>
              <a:pPr/>
              <a:t>1</a:t>
            </a:fld>
            <a:endParaRPr lang="en-US"/>
          </a:p>
        </p:txBody>
      </p:sp>
      <p:sp>
        <p:nvSpPr>
          <p:cNvPr id="5" name="Header Placeholder 4"/>
          <p:cNvSpPr>
            <a:spLocks noGrp="1"/>
          </p:cNvSpPr>
          <p:nvPr>
            <p:ph type="hdr" sz="quarter" idx="11"/>
          </p:nvPr>
        </p:nvSpPr>
        <p:spPr/>
        <p:txBody>
          <a:bodyPr/>
          <a:lstStyle/>
          <a:p>
            <a:endParaRPr lang="en-US"/>
          </a:p>
        </p:txBody>
      </p:sp>
      <p:sp>
        <p:nvSpPr>
          <p:cNvPr id="6" name="Date Placeholder 5"/>
          <p:cNvSpPr>
            <a:spLocks noGrp="1"/>
          </p:cNvSpPr>
          <p:nvPr>
            <p:ph type="dt" idx="12"/>
          </p:nvPr>
        </p:nvSpPr>
        <p:spPr/>
        <p:txBody>
          <a:bodyPr/>
          <a:lstStyle/>
          <a:p>
            <a:fld id="{A4D693E5-547D-4CFA-8CBF-C26D01287C97}" type="datetime1">
              <a:rPr lang="en-US" smtClean="0"/>
              <a:t>4/30/2019</a:t>
            </a:fld>
            <a:endParaRPr lang="en-US"/>
          </a:p>
        </p:txBody>
      </p:sp>
    </p:spTree>
    <p:extLst>
      <p:ext uri="{BB962C8B-B14F-4D97-AF65-F5344CB8AC3E}">
        <p14:creationId xmlns:p14="http://schemas.microsoft.com/office/powerpoint/2010/main" val="157499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BE35546F-D5D6-4A08-9E73-84990A2227B1}" type="datetime1">
              <a:rPr lang="en-US" smtClean="0"/>
              <a:t>4/30/2019</a:t>
            </a:fld>
            <a:endParaRPr lang="en-US"/>
          </a:p>
        </p:txBody>
      </p:sp>
      <p:sp>
        <p:nvSpPr>
          <p:cNvPr id="6" name="Slide Number Placeholder 5"/>
          <p:cNvSpPr>
            <a:spLocks noGrp="1"/>
          </p:cNvSpPr>
          <p:nvPr>
            <p:ph type="sldNum" sz="quarter" idx="12"/>
          </p:nvPr>
        </p:nvSpPr>
        <p:spPr/>
        <p:txBody>
          <a:bodyPr/>
          <a:lstStyle/>
          <a:p>
            <a:fld id="{682A098A-BF8D-4510-A88A-F7FA919FC2F1}" type="slidenum">
              <a:rPr lang="en-US" smtClean="0"/>
              <a:pPr/>
              <a:t>7</a:t>
            </a:fld>
            <a:endParaRPr lang="en-US"/>
          </a:p>
        </p:txBody>
      </p:sp>
    </p:spTree>
    <p:extLst>
      <p:ext uri="{BB962C8B-B14F-4D97-AF65-F5344CB8AC3E}">
        <p14:creationId xmlns:p14="http://schemas.microsoft.com/office/powerpoint/2010/main" val="134941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FF49A534-E2C3-470F-832E-6158FCD6BF2A}" type="datetime1">
              <a:rPr lang="en-US" smtClean="0"/>
              <a:t>4/30/2019</a:t>
            </a:fld>
            <a:endParaRPr lang="en-US"/>
          </a:p>
        </p:txBody>
      </p:sp>
      <p:sp>
        <p:nvSpPr>
          <p:cNvPr id="6" name="Slide Number Placeholder 5"/>
          <p:cNvSpPr>
            <a:spLocks noGrp="1"/>
          </p:cNvSpPr>
          <p:nvPr>
            <p:ph type="sldNum" sz="quarter" idx="12"/>
          </p:nvPr>
        </p:nvSpPr>
        <p:spPr/>
        <p:txBody>
          <a:bodyPr/>
          <a:lstStyle/>
          <a:p>
            <a:fld id="{682A098A-BF8D-4510-A88A-F7FA919FC2F1}" type="slidenum">
              <a:rPr lang="en-US" smtClean="0"/>
              <a:pPr/>
              <a:t>15</a:t>
            </a:fld>
            <a:endParaRPr lang="en-US"/>
          </a:p>
        </p:txBody>
      </p:sp>
    </p:spTree>
    <p:extLst>
      <p:ext uri="{BB962C8B-B14F-4D97-AF65-F5344CB8AC3E}">
        <p14:creationId xmlns:p14="http://schemas.microsoft.com/office/powerpoint/2010/main" val="2869803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ED097F0-2713-49CB-B8B1-80BD064A7F3B}" type="datetime1">
              <a:rPr lang="en-US" smtClean="0"/>
              <a:pPr/>
              <a:t>4/30/2019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14/11/2014</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DC613F-28D4-4C38-BEDA-D4153ADAB959}" type="datetime1">
              <a:rPr lang="en-US" smtClean="0"/>
              <a:pPr/>
              <a:t>4/30/2019</a:t>
            </a:fld>
            <a:endParaRPr lang="en-US"/>
          </a:p>
        </p:txBody>
      </p:sp>
      <p:sp>
        <p:nvSpPr>
          <p:cNvPr id="5" name="Footer Placeholder 4"/>
          <p:cNvSpPr>
            <a:spLocks noGrp="1"/>
          </p:cNvSpPr>
          <p:nvPr>
            <p:ph type="ftr" sz="quarter" idx="11"/>
          </p:nvPr>
        </p:nvSpPr>
        <p:spPr/>
        <p:txBody>
          <a:bodyPr/>
          <a:lstStyle>
            <a:extLst/>
          </a:lstStyle>
          <a:p>
            <a:r>
              <a:rPr lang="en-US" smtClean="0"/>
              <a:t>14/11/2014</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9ADD6B-954D-4F46-9453-CE63B0CB0ACD}" type="datetime1">
              <a:rPr lang="en-US" smtClean="0"/>
              <a:pPr/>
              <a:t>4/30/2019</a:t>
            </a:fld>
            <a:endParaRPr lang="en-US"/>
          </a:p>
        </p:txBody>
      </p:sp>
      <p:sp>
        <p:nvSpPr>
          <p:cNvPr id="5" name="Footer Placeholder 4"/>
          <p:cNvSpPr>
            <a:spLocks noGrp="1"/>
          </p:cNvSpPr>
          <p:nvPr>
            <p:ph type="ftr" sz="quarter" idx="11"/>
          </p:nvPr>
        </p:nvSpPr>
        <p:spPr/>
        <p:txBody>
          <a:bodyPr/>
          <a:lstStyle>
            <a:extLst/>
          </a:lstStyle>
          <a:p>
            <a:r>
              <a:rPr lang="en-US" smtClean="0"/>
              <a:t>14/11/2014</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C91A84-DBBB-4DFF-A17F-03D99C86425B}" type="datetime1">
              <a:rPr lang="en-US" smtClean="0"/>
              <a:pPr/>
              <a:t>4/30/2019</a:t>
            </a:fld>
            <a:endParaRPr lang="en-US"/>
          </a:p>
        </p:txBody>
      </p:sp>
      <p:sp>
        <p:nvSpPr>
          <p:cNvPr id="5" name="Footer Placeholder 4"/>
          <p:cNvSpPr>
            <a:spLocks noGrp="1"/>
          </p:cNvSpPr>
          <p:nvPr>
            <p:ph type="ftr" sz="quarter" idx="11"/>
          </p:nvPr>
        </p:nvSpPr>
        <p:spPr/>
        <p:txBody>
          <a:bodyPr/>
          <a:lstStyle>
            <a:extLst/>
          </a:lstStyle>
          <a:p>
            <a:r>
              <a:rPr lang="en-US" smtClean="0"/>
              <a:t>14/11/2014</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8F5845-B01C-420D-A9B5-134111A68826}" type="datetime1">
              <a:rPr lang="en-US" smtClean="0"/>
              <a:pPr/>
              <a:t>4/30/2019</a:t>
            </a:fld>
            <a:endParaRPr lang="en-US"/>
          </a:p>
        </p:txBody>
      </p:sp>
      <p:sp>
        <p:nvSpPr>
          <p:cNvPr id="5" name="Footer Placeholder 4"/>
          <p:cNvSpPr>
            <a:spLocks noGrp="1"/>
          </p:cNvSpPr>
          <p:nvPr>
            <p:ph type="ftr" sz="quarter" idx="11"/>
          </p:nvPr>
        </p:nvSpPr>
        <p:spPr/>
        <p:txBody>
          <a:bodyPr/>
          <a:lstStyle>
            <a:extLst/>
          </a:lstStyle>
          <a:p>
            <a:r>
              <a:rPr lang="en-US" smtClean="0"/>
              <a:t>14/11/2014</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3B13CB7-3806-4C5F-9920-673450A11B4C}" type="datetime1">
              <a:rPr lang="en-US" smtClean="0"/>
              <a:pPr/>
              <a:t>4/30/2019</a:t>
            </a:fld>
            <a:endParaRPr lang="en-US"/>
          </a:p>
        </p:txBody>
      </p:sp>
      <p:sp>
        <p:nvSpPr>
          <p:cNvPr id="6" name="Footer Placeholder 5"/>
          <p:cNvSpPr>
            <a:spLocks noGrp="1"/>
          </p:cNvSpPr>
          <p:nvPr>
            <p:ph type="ftr" sz="quarter" idx="11"/>
          </p:nvPr>
        </p:nvSpPr>
        <p:spPr/>
        <p:txBody>
          <a:bodyPr/>
          <a:lstStyle>
            <a:extLst/>
          </a:lstStyle>
          <a:p>
            <a:r>
              <a:rPr lang="en-US" smtClean="0"/>
              <a:t>14/11/2014</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B9E4FAF-5061-4C91-A3A5-4EFB1B0EF53E}" type="datetime1">
              <a:rPr lang="en-US" smtClean="0"/>
              <a:pPr/>
              <a:t>4/30/2019</a:t>
            </a:fld>
            <a:endParaRPr lang="en-US"/>
          </a:p>
        </p:txBody>
      </p:sp>
      <p:sp>
        <p:nvSpPr>
          <p:cNvPr id="8" name="Footer Placeholder 7"/>
          <p:cNvSpPr>
            <a:spLocks noGrp="1"/>
          </p:cNvSpPr>
          <p:nvPr>
            <p:ph type="ftr" sz="quarter" idx="11"/>
          </p:nvPr>
        </p:nvSpPr>
        <p:spPr/>
        <p:txBody>
          <a:bodyPr/>
          <a:lstStyle>
            <a:extLst/>
          </a:lstStyle>
          <a:p>
            <a:r>
              <a:rPr lang="en-US" smtClean="0"/>
              <a:t>14/11/2014</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B0473C-D457-44FA-AC95-E8F4952007E2}" type="datetime1">
              <a:rPr lang="en-US" smtClean="0"/>
              <a:pPr/>
              <a:t>4/30/2019</a:t>
            </a:fld>
            <a:endParaRPr lang="en-US"/>
          </a:p>
        </p:txBody>
      </p:sp>
      <p:sp>
        <p:nvSpPr>
          <p:cNvPr id="4" name="Footer Placeholder 3"/>
          <p:cNvSpPr>
            <a:spLocks noGrp="1"/>
          </p:cNvSpPr>
          <p:nvPr>
            <p:ph type="ftr" sz="quarter" idx="11"/>
          </p:nvPr>
        </p:nvSpPr>
        <p:spPr/>
        <p:txBody>
          <a:bodyPr/>
          <a:lstStyle>
            <a:extLst/>
          </a:lstStyle>
          <a:p>
            <a:r>
              <a:rPr lang="en-US" smtClean="0"/>
              <a:t>14/11/2014</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6D229E-82A8-4F05-AD5E-6BA40DD450F2}" type="datetime1">
              <a:rPr lang="en-US" smtClean="0"/>
              <a:pPr/>
              <a:t>4/30/2019</a:t>
            </a:fld>
            <a:endParaRPr lang="en-US"/>
          </a:p>
        </p:txBody>
      </p:sp>
      <p:sp>
        <p:nvSpPr>
          <p:cNvPr id="3" name="Footer Placeholder 2"/>
          <p:cNvSpPr>
            <a:spLocks noGrp="1"/>
          </p:cNvSpPr>
          <p:nvPr>
            <p:ph type="ftr" sz="quarter" idx="11"/>
          </p:nvPr>
        </p:nvSpPr>
        <p:spPr/>
        <p:txBody>
          <a:bodyPr/>
          <a:lstStyle>
            <a:extLst/>
          </a:lstStyle>
          <a:p>
            <a:r>
              <a:rPr lang="en-US" smtClean="0"/>
              <a:t>14/11/2014</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64DBAC1-8380-4E96-BFB1-382C56002AF5}" type="datetime1">
              <a:rPr lang="en-US" smtClean="0"/>
              <a:pPr/>
              <a:t>4/30/2019</a:t>
            </a:fld>
            <a:endParaRPr lang="en-US"/>
          </a:p>
        </p:txBody>
      </p:sp>
      <p:sp>
        <p:nvSpPr>
          <p:cNvPr id="6" name="Footer Placeholder 5"/>
          <p:cNvSpPr>
            <a:spLocks noGrp="1"/>
          </p:cNvSpPr>
          <p:nvPr>
            <p:ph type="ftr" sz="quarter" idx="11"/>
          </p:nvPr>
        </p:nvSpPr>
        <p:spPr/>
        <p:txBody>
          <a:bodyPr/>
          <a:lstStyle>
            <a:extLst/>
          </a:lstStyle>
          <a:p>
            <a:r>
              <a:rPr lang="en-US" smtClean="0"/>
              <a:t>14/11/2014</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A3AAA34-E463-4178-897C-9BE96B8D1853}" type="datetime1">
              <a:rPr lang="en-US" smtClean="0"/>
              <a:pPr/>
              <a:t>4/30/2019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14/11/2014</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2E4A9A-4BC9-4FA0-8D55-B9662567E500}" type="datetime1">
              <a:rPr lang="en-US" smtClean="0"/>
              <a:pPr/>
              <a:t>4/30/2019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14/11/2014</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AWILGAL 2 copy"/>
          <p:cNvPicPr>
            <a:picLocks noChangeAspect="1" noChangeArrowheads="1"/>
          </p:cNvPicPr>
          <p:nvPr/>
        </p:nvPicPr>
        <p:blipFill>
          <a:blip r:embed="rId3" cstate="print"/>
          <a:srcRect/>
          <a:stretch>
            <a:fillRect/>
          </a:stretch>
        </p:blipFill>
        <p:spPr bwMode="auto">
          <a:xfrm>
            <a:off x="838200" y="381000"/>
            <a:ext cx="1287463" cy="1263650"/>
          </a:xfrm>
          <a:prstGeom prst="rect">
            <a:avLst/>
          </a:prstGeom>
          <a:noFill/>
          <a:ln w="9525">
            <a:noFill/>
            <a:miter lim="800000"/>
            <a:headEnd/>
            <a:tailEnd/>
          </a:ln>
        </p:spPr>
      </p:pic>
      <p:sp>
        <p:nvSpPr>
          <p:cNvPr id="5" name="Rectangle 4"/>
          <p:cNvSpPr/>
          <p:nvPr/>
        </p:nvSpPr>
        <p:spPr>
          <a:xfrm>
            <a:off x="1600200" y="2362200"/>
            <a:ext cx="5562600" cy="954107"/>
          </a:xfrm>
          <a:prstGeom prst="rect">
            <a:avLst/>
          </a:prstGeom>
        </p:spPr>
        <p:txBody>
          <a:bodyPr wrap="square">
            <a:spAutoFit/>
          </a:bodyPr>
          <a:lstStyle/>
          <a:p>
            <a:pPr algn="ctr"/>
            <a:r>
              <a:rPr lang="mn-MN" sz="2800" b="1" dirty="0" smtClean="0">
                <a:solidFill>
                  <a:schemeClr val="accent2">
                    <a:lumMod val="75000"/>
                  </a:schemeClr>
                </a:solidFill>
                <a:latin typeface="Arial" pitchFamily="34" charset="0"/>
                <a:cs typeface="Arial" pitchFamily="34" charset="0"/>
              </a:rPr>
              <a:t>АВЛИГА, АШИГ СОНИРХЛЫН ЗӨРЧИЛ </a:t>
            </a:r>
            <a:endParaRPr lang="en-US" sz="2800" b="1" dirty="0"/>
          </a:p>
        </p:txBody>
      </p:sp>
      <p:sp>
        <p:nvSpPr>
          <p:cNvPr id="6" name="Rectangle 5"/>
          <p:cNvSpPr/>
          <p:nvPr/>
        </p:nvSpPr>
        <p:spPr>
          <a:xfrm>
            <a:off x="609600" y="3657600"/>
            <a:ext cx="7924800" cy="2702278"/>
          </a:xfrm>
          <a:prstGeom prst="rect">
            <a:avLst/>
          </a:prstGeom>
        </p:spPr>
        <p:txBody>
          <a:bodyPr wrap="square">
            <a:spAutoFit/>
          </a:bodyPr>
          <a:lstStyle/>
          <a:p>
            <a:pPr>
              <a:lnSpc>
                <a:spcPct val="80000"/>
              </a:lnSpc>
            </a:pPr>
            <a:r>
              <a:rPr lang="mn-MN" b="1" dirty="0" smtClean="0">
                <a:solidFill>
                  <a:srgbClr val="0000FF"/>
                </a:solidFill>
                <a:latin typeface="Arial" pitchFamily="34" charset="0"/>
                <a:cs typeface="Arial" pitchFamily="34" charset="0"/>
              </a:rPr>
              <a:t>Цахим хуудас:</a:t>
            </a:r>
            <a:r>
              <a:rPr lang="en-US" b="1" dirty="0" smtClean="0">
                <a:solidFill>
                  <a:srgbClr val="0000FF"/>
                </a:solidFill>
                <a:latin typeface="Arial" pitchFamily="34" charset="0"/>
                <a:cs typeface="Arial" pitchFamily="34" charset="0"/>
              </a:rPr>
              <a:t>   </a:t>
            </a:r>
          </a:p>
          <a:p>
            <a:pPr>
              <a:lnSpc>
                <a:spcPct val="80000"/>
              </a:lnSpc>
            </a:pPr>
            <a:r>
              <a:rPr lang="en-US" b="1" dirty="0" smtClean="0">
                <a:solidFill>
                  <a:srgbClr val="C00000"/>
                </a:solidFill>
                <a:latin typeface="Arial" pitchFamily="34" charset="0"/>
                <a:cs typeface="Arial" pitchFamily="34" charset="0"/>
              </a:rPr>
              <a:t>www.iaac.mn</a:t>
            </a:r>
          </a:p>
          <a:p>
            <a:pPr>
              <a:lnSpc>
                <a:spcPct val="80000"/>
              </a:lnSpc>
            </a:pPr>
            <a:r>
              <a:rPr lang="en-US" b="1" dirty="0" smtClean="0">
                <a:solidFill>
                  <a:srgbClr val="C00000"/>
                </a:solidFill>
                <a:latin typeface="Arial" pitchFamily="34" charset="0"/>
                <a:cs typeface="Arial" pitchFamily="34" charset="0"/>
              </a:rPr>
              <a:t>www.meduuleg.iaac.mn</a:t>
            </a:r>
            <a:endParaRPr lang="mn-MN" b="1" dirty="0" smtClean="0">
              <a:solidFill>
                <a:srgbClr val="C00000"/>
              </a:solidFill>
              <a:latin typeface="Arial" pitchFamily="34" charset="0"/>
              <a:cs typeface="Arial" pitchFamily="34" charset="0"/>
            </a:endParaRPr>
          </a:p>
          <a:p>
            <a:pPr>
              <a:lnSpc>
                <a:spcPct val="80000"/>
              </a:lnSpc>
            </a:pPr>
            <a:r>
              <a:rPr lang="en-US" b="1" dirty="0" smtClean="0">
                <a:solidFill>
                  <a:srgbClr val="C00000"/>
                </a:solidFill>
                <a:latin typeface="Arial" pitchFamily="34" charset="0"/>
                <a:cs typeface="Arial" pitchFamily="34" charset="0"/>
              </a:rPr>
              <a:t>www.xacxom.iaac.mn</a:t>
            </a:r>
            <a:endParaRPr lang="mn-MN" b="1" dirty="0" smtClean="0">
              <a:solidFill>
                <a:srgbClr val="C00000"/>
              </a:solidFill>
              <a:latin typeface="Arial" pitchFamily="34" charset="0"/>
              <a:cs typeface="Arial" pitchFamily="34" charset="0"/>
            </a:endParaRPr>
          </a:p>
          <a:p>
            <a:pPr>
              <a:lnSpc>
                <a:spcPct val="80000"/>
              </a:lnSpc>
            </a:pPr>
            <a:endParaRPr lang="en-US" b="1" dirty="0" smtClean="0">
              <a:solidFill>
                <a:srgbClr val="C00000"/>
              </a:solidFill>
              <a:latin typeface="Arial" pitchFamily="34" charset="0"/>
              <a:cs typeface="Arial" pitchFamily="34" charset="0"/>
            </a:endParaRPr>
          </a:p>
          <a:p>
            <a:pPr>
              <a:lnSpc>
                <a:spcPct val="80000"/>
              </a:lnSpc>
            </a:pPr>
            <a:endParaRPr lang="en-US" b="1" dirty="0" smtClean="0">
              <a:solidFill>
                <a:srgbClr val="C00000"/>
              </a:solidFill>
              <a:latin typeface="Arial" pitchFamily="34" charset="0"/>
              <a:cs typeface="Arial" pitchFamily="34" charset="0"/>
            </a:endParaRPr>
          </a:p>
          <a:p>
            <a:pPr>
              <a:lnSpc>
                <a:spcPct val="80000"/>
              </a:lnSpc>
            </a:pPr>
            <a:endParaRPr lang="en-US" b="1" dirty="0" smtClean="0">
              <a:solidFill>
                <a:srgbClr val="C00000"/>
              </a:solidFill>
              <a:latin typeface="Arial" pitchFamily="34" charset="0"/>
              <a:cs typeface="Arial" pitchFamily="34" charset="0"/>
            </a:endParaRPr>
          </a:p>
          <a:p>
            <a:pPr>
              <a:lnSpc>
                <a:spcPct val="80000"/>
              </a:lnSpc>
            </a:pPr>
            <a:endParaRPr lang="en-US" b="1" dirty="0" smtClean="0">
              <a:solidFill>
                <a:srgbClr val="C00000"/>
              </a:solidFill>
              <a:latin typeface="Arial" pitchFamily="34" charset="0"/>
              <a:cs typeface="Arial" pitchFamily="34" charset="0"/>
            </a:endParaRPr>
          </a:p>
          <a:p>
            <a:pPr>
              <a:lnSpc>
                <a:spcPct val="80000"/>
              </a:lnSpc>
            </a:pPr>
            <a:endParaRPr lang="en-US" b="1" dirty="0" smtClean="0">
              <a:solidFill>
                <a:srgbClr val="C00000"/>
              </a:solidFill>
              <a:latin typeface="Arial" pitchFamily="34" charset="0"/>
              <a:cs typeface="Arial" pitchFamily="34" charset="0"/>
            </a:endParaRPr>
          </a:p>
          <a:p>
            <a:pPr>
              <a:lnSpc>
                <a:spcPct val="80000"/>
              </a:lnSpc>
            </a:pPr>
            <a:r>
              <a:rPr lang="mn-MN" b="1" dirty="0" smtClean="0">
                <a:solidFill>
                  <a:schemeClr val="accent4">
                    <a:lumMod val="75000"/>
                  </a:schemeClr>
                </a:solidFill>
                <a:latin typeface="Arial" pitchFamily="34" charset="0"/>
                <a:cs typeface="Arial" pitchFamily="34" charset="0"/>
              </a:rPr>
              <a:t>	</a:t>
            </a:r>
            <a:r>
              <a:rPr lang="en-US" b="1" dirty="0" smtClean="0">
                <a:solidFill>
                  <a:schemeClr val="accent4">
                    <a:lumMod val="75000"/>
                  </a:schemeClr>
                </a:solidFill>
                <a:latin typeface="Arial" pitchFamily="34" charset="0"/>
                <a:cs typeface="Arial" pitchFamily="34" charset="0"/>
              </a:rPr>
              <a:t>                                </a:t>
            </a:r>
            <a:r>
              <a:rPr lang="mn-MN" b="1" dirty="0" smtClean="0">
                <a:solidFill>
                  <a:schemeClr val="accent4">
                    <a:lumMod val="75000"/>
                  </a:schemeClr>
                </a:solidFill>
                <a:latin typeface="Arial" pitchFamily="34" charset="0"/>
                <a:cs typeface="Arial" pitchFamily="34" charset="0"/>
              </a:rPr>
              <a:t>	   	    </a:t>
            </a:r>
            <a:r>
              <a:rPr lang="mn-MN" sz="1600" dirty="0" smtClean="0">
                <a:solidFill>
                  <a:schemeClr val="accent4">
                    <a:lumMod val="75000"/>
                  </a:schemeClr>
                </a:solidFill>
                <a:latin typeface="Arial" pitchFamily="34" charset="0"/>
                <a:cs typeface="Arial" pitchFamily="34" charset="0"/>
              </a:rPr>
              <a:t>						</a:t>
            </a:r>
            <a:r>
              <a:rPr lang="mn-MN" sz="1600" dirty="0" smtClean="0">
                <a:latin typeface="Arial" pitchFamily="34" charset="0"/>
                <a:cs typeface="Arial" pitchFamily="34" charset="0"/>
              </a:rPr>
              <a:t>                          </a:t>
            </a:r>
            <a:r>
              <a:rPr lang="mn-MN" sz="1600" b="1" dirty="0" smtClean="0">
                <a:latin typeface="Arial" pitchFamily="34" charset="0"/>
                <a:cs typeface="Arial" pitchFamily="34" charset="0"/>
              </a:rPr>
              <a:t>НАРИЙНТЭЭЛ СУМ ЗДТГ</a:t>
            </a:r>
            <a:r>
              <a:rPr lang="en-US" sz="1600" b="1" dirty="0" smtClean="0">
                <a:latin typeface="Arial" pitchFamily="34" charset="0"/>
                <a:cs typeface="Arial" pitchFamily="34" charset="0"/>
              </a:rPr>
              <a:t>   </a:t>
            </a:r>
            <a:endParaRPr lang="mn-MN" sz="1600" b="1" dirty="0" smtClean="0">
              <a:latin typeface="Arial" pitchFamily="34" charset="0"/>
              <a:cs typeface="Arial" pitchFamily="34" charset="0"/>
            </a:endParaRPr>
          </a:p>
          <a:p>
            <a:pPr>
              <a:lnSpc>
                <a:spcPct val="80000"/>
              </a:lnSpc>
            </a:pPr>
            <a:r>
              <a:rPr lang="mn-MN" sz="1600" b="1" dirty="0" smtClean="0">
                <a:latin typeface="Arial" pitchFamily="34" charset="0"/>
                <a:cs typeface="Arial" pitchFamily="34" charset="0"/>
              </a:rPr>
              <a:t>					        201</a:t>
            </a:r>
            <a:r>
              <a:rPr lang="mn-MN" sz="1600" b="1" dirty="0">
                <a:latin typeface="Arial" pitchFamily="34" charset="0"/>
                <a:cs typeface="Arial" pitchFamily="34" charset="0"/>
              </a:rPr>
              <a:t>9</a:t>
            </a:r>
            <a:r>
              <a:rPr lang="mn-MN" sz="1600" b="1" dirty="0" smtClean="0">
                <a:latin typeface="Arial" pitchFamily="34" charset="0"/>
                <a:cs typeface="Arial" pitchFamily="34" charset="0"/>
              </a:rPr>
              <a:t> ОН</a:t>
            </a:r>
            <a:r>
              <a:rPr lang="en-US" sz="1600" b="1" dirty="0" smtClean="0">
                <a:latin typeface="Arial" pitchFamily="34" charset="0"/>
                <a:cs typeface="Arial" pitchFamily="34" charset="0"/>
              </a:rPr>
              <a:t> </a:t>
            </a:r>
            <a:endParaRPr lang="en-US" b="1"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14400"/>
            <a:ext cx="4038600" cy="5211763"/>
          </a:xfrm>
        </p:spPr>
        <p:txBody>
          <a:bodyPr>
            <a:noAutofit/>
          </a:bodyPr>
          <a:lstStyle/>
          <a:p>
            <a:pPr algn="ctr"/>
            <a:r>
              <a:rPr lang="mn-MN" sz="2000" dirty="0" smtClean="0">
                <a:latin typeface="Arial Mon" pitchFamily="34" charset="0"/>
              </a:rPr>
              <a:t>Авлигын эсрэг хуулийн үйлчлэлд хамаарах этгээд.</a:t>
            </a:r>
          </a:p>
          <a:p>
            <a:pPr algn="just">
              <a:buFont typeface="Wingdings" pitchFamily="2" charset="2"/>
              <a:buChar char="Ø"/>
            </a:pPr>
            <a:r>
              <a:rPr lang="mn-MN" sz="2000" dirty="0" smtClean="0">
                <a:latin typeface="Arial Mon" pitchFamily="34" charset="0"/>
              </a:rPr>
              <a:t>Төрийн улс төр, захиргаа, тусгай албан тушаалд байнга, эсхүл түр хугацаагаар томилогдсон буюу сонгогдсон албан хаагч:</a:t>
            </a:r>
          </a:p>
          <a:p>
            <a:pPr algn="just">
              <a:buFont typeface="Wingdings" pitchFamily="2" charset="2"/>
              <a:buChar char="Ø"/>
            </a:pPr>
            <a:r>
              <a:rPr lang="mn-MN" sz="2000" dirty="0" smtClean="0">
                <a:latin typeface="Arial Mon" pitchFamily="34" charset="0"/>
              </a:rPr>
              <a:t>Төрийн болон орон нутгийн өмчит түүнчлэн төрийн болон орон нутгийн өмчийн оролцоотой хуулийн этгээдийн удирдах болон захиргааны албан тушаалтан</a:t>
            </a:r>
          </a:p>
          <a:p>
            <a:pPr algn="just">
              <a:buFont typeface="Wingdings" pitchFamily="2" charset="2"/>
              <a:buChar char="Ø"/>
            </a:pPr>
            <a:r>
              <a:rPr lang="mn-MN" sz="2000" dirty="0" smtClean="0">
                <a:latin typeface="Arial Mon" pitchFamily="34" charset="0"/>
              </a:rPr>
              <a:t>Бүх шатны иргэдийн төлөөлөгчдийн  Хурлын сонгуульд  нэр дэвшигч </a:t>
            </a:r>
          </a:p>
        </p:txBody>
      </p:sp>
      <p:sp>
        <p:nvSpPr>
          <p:cNvPr id="4" name="Content Placeholder 3"/>
          <p:cNvSpPr>
            <a:spLocks noGrp="1"/>
          </p:cNvSpPr>
          <p:nvPr>
            <p:ph sz="half" idx="2"/>
          </p:nvPr>
        </p:nvSpPr>
        <p:spPr>
          <a:xfrm>
            <a:off x="4648200" y="914400"/>
            <a:ext cx="4038600" cy="5562600"/>
          </a:xfrm>
        </p:spPr>
        <p:txBody>
          <a:bodyPr>
            <a:noAutofit/>
          </a:bodyPr>
          <a:lstStyle/>
          <a:p>
            <a:r>
              <a:rPr lang="mn-MN" sz="2000" dirty="0" smtClean="0">
                <a:latin typeface="Arial Mon" pitchFamily="34" charset="0"/>
              </a:rPr>
              <a:t>НАНБХАСЗ,АСЗУС тухай хуулийн үйлчлэлд хамаарах этгээд:</a:t>
            </a:r>
          </a:p>
          <a:p>
            <a:pPr>
              <a:buFont typeface="Wingdings" pitchFamily="2" charset="2"/>
              <a:buChar char="Ø"/>
            </a:pPr>
            <a:r>
              <a:rPr lang="mn-MN" sz="2000" dirty="0" smtClean="0">
                <a:latin typeface="Arial Mon" pitchFamily="34" charset="0"/>
              </a:rPr>
              <a:t>Төрийн улс төр, захиргаа, тусгай албаны удирдах болон гүйцэтгэх албан тушаалтан</a:t>
            </a:r>
          </a:p>
          <a:p>
            <a:pPr>
              <a:buFont typeface="Wingdings" pitchFamily="2" charset="2"/>
              <a:buChar char="Ø"/>
            </a:pPr>
            <a:r>
              <a:rPr lang="mn-MN" sz="2000" dirty="0" smtClean="0">
                <a:latin typeface="Arial Mon" pitchFamily="34" charset="0"/>
              </a:rPr>
              <a:t>Төрийн үйлчилгээний албаны удирдах албан тушаалтан.</a:t>
            </a:r>
          </a:p>
          <a:p>
            <a:pPr>
              <a:buFont typeface="Wingdings" pitchFamily="2" charset="2"/>
              <a:buChar char="Ø"/>
            </a:pPr>
            <a:r>
              <a:rPr lang="mn-MN" sz="2000" dirty="0" smtClean="0">
                <a:latin typeface="Arial Mon" pitchFamily="34" charset="0"/>
              </a:rPr>
              <a:t>Төрийн болон орон нутгийн өмчит, төрийн болон орон нутгийн өмчийн оролцоотой хуулийн этгээдийн удирдах албан тушаалтан.</a:t>
            </a:r>
          </a:p>
          <a:p>
            <a:pPr>
              <a:buFont typeface="Wingdings" pitchFamily="2" charset="2"/>
              <a:buChar char="Ø"/>
            </a:pPr>
            <a:r>
              <a:rPr lang="mn-MN" sz="2000" dirty="0" smtClean="0">
                <a:latin typeface="Arial Mon" pitchFamily="34" charset="0"/>
              </a:rPr>
              <a:t>ХАСХОМ гаргах албан тушаалын жагсаалтад орсон албан тушаалтан</a:t>
            </a:r>
            <a:endParaRPr lang="en-US" sz="2000" dirty="0">
              <a:latin typeface="Arial Mon" pitchFamily="34" charset="0"/>
            </a:endParaRPr>
          </a:p>
        </p:txBody>
      </p:sp>
      <p:sp>
        <p:nvSpPr>
          <p:cNvPr id="2" name="Title 1"/>
          <p:cNvSpPr>
            <a:spLocks noGrp="1"/>
          </p:cNvSpPr>
          <p:nvPr>
            <p:ph type="title"/>
          </p:nvPr>
        </p:nvSpPr>
        <p:spPr>
          <a:xfrm>
            <a:off x="457200" y="274638"/>
            <a:ext cx="8229600" cy="792162"/>
          </a:xfrm>
        </p:spPr>
        <p:txBody>
          <a:bodyPr>
            <a:normAutofit/>
          </a:bodyPr>
          <a:lstStyle/>
          <a:p>
            <a:r>
              <a:rPr lang="mn-MN" sz="2800" dirty="0" smtClean="0">
                <a:latin typeface="Arial Mon" pitchFamily="34" charset="0"/>
              </a:rPr>
              <a:t>Хуулийн үйлчлэлд хамаарах этгээд</a:t>
            </a:r>
            <a:endParaRPr lang="en-US" sz="2800" dirty="0">
              <a:latin typeface="Arial Mon"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8382000" cy="5135563"/>
          </a:xfrm>
        </p:spPr>
        <p:txBody>
          <a:bodyPr>
            <a:normAutofit/>
          </a:bodyPr>
          <a:lstStyle/>
          <a:p>
            <a:pPr>
              <a:buFont typeface="Wingdings" pitchFamily="2" charset="2"/>
              <a:buChar char="v"/>
            </a:pPr>
            <a:r>
              <a:rPr lang="mn-MN" dirty="0" smtClean="0"/>
              <a:t> </a:t>
            </a:r>
            <a:r>
              <a:rPr lang="mn-MN" dirty="0" smtClean="0">
                <a:latin typeface="Arial Mon" pitchFamily="34" charset="0"/>
              </a:rPr>
              <a:t>Албан мэдээллийг ашиглахтай холбогдсон хязгаарлалт.</a:t>
            </a:r>
          </a:p>
          <a:p>
            <a:pPr>
              <a:buFont typeface="Wingdings" pitchFamily="2" charset="2"/>
              <a:buChar char="v"/>
            </a:pPr>
            <a:r>
              <a:rPr lang="mn-MN" dirty="0" smtClean="0">
                <a:latin typeface="Arial Mon" pitchFamily="34" charset="0"/>
              </a:rPr>
              <a:t>Албан үүргээ гүйцэтгэхтэй холбогдсон хориглолт, хязгаарлалт.</a:t>
            </a:r>
          </a:p>
          <a:p>
            <a:pPr>
              <a:buFont typeface="Wingdings" pitchFamily="2" charset="2"/>
              <a:buChar char="v"/>
            </a:pPr>
            <a:r>
              <a:rPr lang="mn-MN" dirty="0" smtClean="0">
                <a:latin typeface="Arial Mon" pitchFamily="34" charset="0"/>
              </a:rPr>
              <a:t>Шийдвэр гаргахад нөлөөлөхийг хориглох.</a:t>
            </a:r>
          </a:p>
          <a:p>
            <a:pPr>
              <a:buFont typeface="Wingdings" pitchFamily="2" charset="2"/>
              <a:buChar char="v"/>
            </a:pPr>
            <a:r>
              <a:rPr lang="mn-MN" dirty="0" smtClean="0">
                <a:latin typeface="Arial Mon" pitchFamily="34" charset="0"/>
              </a:rPr>
              <a:t>Сурталчилгаатай холбогдсон хязгаарлалт.</a:t>
            </a:r>
          </a:p>
          <a:p>
            <a:pPr>
              <a:buFont typeface="Wingdings" pitchFamily="2" charset="2"/>
              <a:buChar char="v"/>
            </a:pPr>
            <a:r>
              <a:rPr lang="mn-MN" dirty="0" smtClean="0">
                <a:latin typeface="Arial Mon" pitchFamily="34" charset="0"/>
              </a:rPr>
              <a:t>Төлөөлөлтэй холбогдсон хязгаарлалт.</a:t>
            </a:r>
          </a:p>
          <a:p>
            <a:pPr>
              <a:buNone/>
            </a:pPr>
            <a:endParaRPr lang="mn-MN" dirty="0" smtClean="0">
              <a:latin typeface="Arial Mon" pitchFamily="34" charset="0"/>
            </a:endParaRPr>
          </a:p>
          <a:p>
            <a:pPr>
              <a:buFont typeface="Wingdings" pitchFamily="2" charset="2"/>
              <a:buChar char="v"/>
            </a:pPr>
            <a:endParaRPr lang="mn-MN" dirty="0" smtClean="0">
              <a:latin typeface="Arial Mon" pitchFamily="34" charset="0"/>
            </a:endParaRPr>
          </a:p>
          <a:p>
            <a:pPr>
              <a:buFont typeface="Wingdings" pitchFamily="2" charset="2"/>
              <a:buChar char="v"/>
            </a:pPr>
            <a:endParaRPr lang="en-US" dirty="0"/>
          </a:p>
        </p:txBody>
      </p:sp>
      <p:sp>
        <p:nvSpPr>
          <p:cNvPr id="2" name="Title 1"/>
          <p:cNvSpPr>
            <a:spLocks noGrp="1"/>
          </p:cNvSpPr>
          <p:nvPr>
            <p:ph type="title"/>
          </p:nvPr>
        </p:nvSpPr>
        <p:spPr>
          <a:xfrm>
            <a:off x="457200" y="274638"/>
            <a:ext cx="8229600" cy="944562"/>
          </a:xfrm>
        </p:spPr>
        <p:txBody>
          <a:bodyPr>
            <a:normAutofit fontScale="90000"/>
          </a:bodyPr>
          <a:lstStyle/>
          <a:p>
            <a:r>
              <a:rPr lang="mn-MN" sz="2800" b="1" dirty="0" smtClean="0">
                <a:latin typeface="Arial Mon" pitchFamily="34" charset="0"/>
              </a:rPr>
              <a:t>Хуулиар юуг хориглож хязгаарласан бэ?</a:t>
            </a:r>
            <a:br>
              <a:rPr lang="mn-MN" sz="2800" b="1" dirty="0" smtClean="0">
                <a:latin typeface="Arial Mon" pitchFamily="34" charset="0"/>
              </a:rPr>
            </a:br>
            <a:endParaRPr lang="en-US" sz="2800" b="1" dirty="0">
              <a:latin typeface="Arial Mon"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5791200"/>
          </a:xfrm>
        </p:spPr>
        <p:txBody>
          <a:bodyPr>
            <a:normAutofit fontScale="90000"/>
          </a:bodyPr>
          <a:lstStyle/>
          <a:p>
            <a:pPr algn="just">
              <a:buFont typeface="Wingdings" pitchFamily="2" charset="2"/>
              <a:buChar char="v"/>
            </a:pPr>
            <a:r>
              <a:rPr lang="mn-MN" sz="3600" dirty="0" smtClean="0">
                <a:latin typeface="Arial Mon" pitchFamily="34" charset="0"/>
              </a:rPr>
              <a:t/>
            </a:r>
            <a:br>
              <a:rPr lang="mn-MN" sz="3600" dirty="0" smtClean="0">
                <a:latin typeface="Arial Mon" pitchFamily="34" charset="0"/>
              </a:rPr>
            </a:br>
            <a:r>
              <a:rPr lang="en-US" sz="3600" dirty="0" smtClean="0">
                <a:latin typeface="Arial Mon" pitchFamily="34" charset="0"/>
              </a:rPr>
              <a:t> -</a:t>
            </a:r>
            <a:r>
              <a:rPr lang="mn-MN" sz="3600" dirty="0" smtClean="0">
                <a:latin typeface="Arial Mon" pitchFamily="34" charset="0"/>
              </a:rPr>
              <a:t>Төлбөр авахтай холбогдсон хязгаарлалт</a:t>
            </a:r>
            <a:r>
              <a:rPr lang="mn-MN" dirty="0" smtClean="0">
                <a:latin typeface="Arial Mon" pitchFamily="34" charset="0"/>
              </a:rPr>
              <a:t>.</a:t>
            </a:r>
            <a:br>
              <a:rPr lang="mn-MN" dirty="0" smtClean="0">
                <a:latin typeface="Arial Mon" pitchFamily="34" charset="0"/>
              </a:rPr>
            </a:br>
            <a:r>
              <a:rPr lang="en-US" dirty="0" smtClean="0">
                <a:latin typeface="Arial Mon" pitchFamily="34" charset="0"/>
              </a:rPr>
              <a:t>-</a:t>
            </a:r>
            <a:r>
              <a:rPr lang="mn-MN" sz="3600" dirty="0" smtClean="0">
                <a:latin typeface="Arial Mon" pitchFamily="34" charset="0"/>
              </a:rPr>
              <a:t>Бэлэг авахтай холбогдсон хязгаарлалт.</a:t>
            </a:r>
            <a:br>
              <a:rPr lang="mn-MN" sz="3600" dirty="0" smtClean="0">
                <a:latin typeface="Arial Mon" pitchFamily="34" charset="0"/>
              </a:rPr>
            </a:br>
            <a:r>
              <a:rPr lang="en-US" sz="3600" dirty="0" smtClean="0">
                <a:latin typeface="Arial Mon" pitchFamily="34" charset="0"/>
              </a:rPr>
              <a:t>-</a:t>
            </a:r>
            <a:r>
              <a:rPr lang="mn-MN" sz="3600" dirty="0" smtClean="0">
                <a:latin typeface="Arial Mon" pitchFamily="34" charset="0"/>
              </a:rPr>
              <a:t>Хандив авахтай холбогдсон хязгаарлалт.</a:t>
            </a:r>
            <a:br>
              <a:rPr lang="mn-MN" sz="3600" dirty="0" smtClean="0">
                <a:latin typeface="Arial Mon" pitchFamily="34" charset="0"/>
              </a:rPr>
            </a:br>
            <a:r>
              <a:rPr lang="en-US" sz="3600" dirty="0" smtClean="0">
                <a:latin typeface="Arial Mon" pitchFamily="34" charset="0"/>
              </a:rPr>
              <a:t>-</a:t>
            </a:r>
            <a:r>
              <a:rPr lang="mn-MN" sz="3600" dirty="0" smtClean="0">
                <a:latin typeface="Arial Mon" pitchFamily="34" charset="0"/>
              </a:rPr>
              <a:t>Давхар ажил эрхлэхтэй холбогдсон хязгаарлалт.</a:t>
            </a:r>
            <a:br>
              <a:rPr lang="mn-MN" sz="3600" dirty="0" smtClean="0">
                <a:latin typeface="Arial Mon" pitchFamily="34" charset="0"/>
              </a:rPr>
            </a:br>
            <a:r>
              <a:rPr lang="en-US" sz="3600" dirty="0" smtClean="0">
                <a:latin typeface="Arial Mon" pitchFamily="34" charset="0"/>
              </a:rPr>
              <a:t>-</a:t>
            </a:r>
            <a:r>
              <a:rPr lang="mn-MN" sz="3600" dirty="0" smtClean="0">
                <a:latin typeface="Arial Mon" pitchFamily="34" charset="0"/>
              </a:rPr>
              <a:t>Аж ахуйн үйл ажиллагаа эрхлэхтэй холбогдсон хориглолт.</a:t>
            </a:r>
            <a:br>
              <a:rPr lang="mn-MN" sz="3600" dirty="0" smtClean="0">
                <a:latin typeface="Arial Mon" pitchFamily="34" charset="0"/>
              </a:rPr>
            </a:br>
            <a:r>
              <a:rPr lang="en-US" sz="3600" dirty="0" smtClean="0">
                <a:latin typeface="Arial Mon" pitchFamily="34" charset="0"/>
              </a:rPr>
              <a:t>-</a:t>
            </a:r>
            <a:r>
              <a:rPr lang="mn-MN" sz="3600" dirty="0" smtClean="0">
                <a:latin typeface="Arial Mon" pitchFamily="34" charset="0"/>
              </a:rPr>
              <a:t>Албан тушаалаас чөлөөлөгдсөний дараах хязгаарлалт.</a:t>
            </a:r>
            <a:br>
              <a:rPr lang="mn-MN" sz="3600" dirty="0" smtClean="0">
                <a:latin typeface="Arial Mon" pitchFamily="34" charset="0"/>
              </a:rPr>
            </a:br>
            <a:r>
              <a:rPr lang="en-US" sz="3600" dirty="0" smtClean="0">
                <a:latin typeface="Arial Mon" pitchFamily="34" charset="0"/>
              </a:rPr>
              <a:t>-</a:t>
            </a:r>
            <a:r>
              <a:rPr lang="mn-MN" sz="3600" dirty="0" smtClean="0">
                <a:latin typeface="Arial Mon" pitchFamily="34" charset="0"/>
              </a:rPr>
              <a:t>Бусад орлогын хязгаарлалт.</a:t>
            </a:r>
            <a:br>
              <a:rPr lang="mn-MN" sz="3600" dirty="0" smtClean="0">
                <a:latin typeface="Arial Mon" pitchFamily="34" charset="0"/>
              </a:rPr>
            </a:br>
            <a:r>
              <a:rPr lang="mn-MN" sz="3600" dirty="0" smtClean="0">
                <a:latin typeface="Arial Mon" pitchFamily="34" charset="0"/>
              </a:rPr>
              <a:t>  </a:t>
            </a:r>
            <a:r>
              <a:rPr lang="en-US" sz="3600" dirty="0" smtClean="0">
                <a:latin typeface="Arial Mon" pitchFamily="34" charset="0"/>
              </a:rPr>
              <a:t> </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AutoNum type="arabicPeriod"/>
            </a:pPr>
            <a:r>
              <a:rPr lang="mn-MN" dirty="0" smtClean="0">
                <a:latin typeface="Arial Mon" pitchFamily="34" charset="0"/>
              </a:rPr>
              <a:t>Төрийн сонирхолд үйлчлэх</a:t>
            </a:r>
          </a:p>
          <a:p>
            <a:pPr marL="514350" indent="-514350" algn="just">
              <a:buAutoNum type="arabicPeriod"/>
            </a:pPr>
            <a:r>
              <a:rPr lang="mn-MN" dirty="0" smtClean="0">
                <a:latin typeface="Arial Mon" pitchFamily="34" charset="0"/>
              </a:rPr>
              <a:t>Тунгалаг байдал</a:t>
            </a:r>
          </a:p>
          <a:p>
            <a:pPr marL="514350" indent="-514350" algn="just">
              <a:buAutoNum type="arabicPeriod"/>
            </a:pPr>
            <a:r>
              <a:rPr lang="mn-MN" dirty="0" smtClean="0">
                <a:latin typeface="Arial Mon" pitchFamily="34" charset="0"/>
              </a:rPr>
              <a:t>Шударга ёс</a:t>
            </a:r>
          </a:p>
          <a:p>
            <a:pPr marL="514350" indent="-514350" algn="just">
              <a:buAutoNum type="arabicPeriod"/>
            </a:pPr>
            <a:r>
              <a:rPr lang="mn-MN" dirty="0" smtClean="0">
                <a:latin typeface="Arial Mon" pitchFamily="34" charset="0"/>
              </a:rPr>
              <a:t>Хуулиар зөвшөөрөгдсөн</a:t>
            </a:r>
          </a:p>
          <a:p>
            <a:pPr marL="514350" indent="-514350" algn="just">
              <a:buAutoNum type="arabicPeriod"/>
            </a:pPr>
            <a:r>
              <a:rPr lang="mn-MN" dirty="0" smtClean="0">
                <a:latin typeface="Arial Mon" pitchFamily="34" charset="0"/>
              </a:rPr>
              <a:t>Шударга байдал</a:t>
            </a:r>
          </a:p>
          <a:p>
            <a:pPr marL="514350" indent="-514350" algn="just">
              <a:buAutoNum type="arabicPeriod"/>
            </a:pPr>
            <a:r>
              <a:rPr lang="mn-MN" dirty="0" smtClean="0">
                <a:latin typeface="Arial Mon" pitchFamily="34" charset="0"/>
              </a:rPr>
              <a:t>Үр ашигтай байх</a:t>
            </a:r>
            <a:endParaRPr lang="en-US" dirty="0">
              <a:latin typeface="Arial Mon" pitchFamily="34" charset="0"/>
            </a:endParaRPr>
          </a:p>
        </p:txBody>
      </p:sp>
      <p:sp>
        <p:nvSpPr>
          <p:cNvPr id="9" name="Title 8"/>
          <p:cNvSpPr>
            <a:spLocks noGrp="1"/>
          </p:cNvSpPr>
          <p:nvPr>
            <p:ph type="title"/>
          </p:nvPr>
        </p:nvSpPr>
        <p:spPr/>
        <p:txBody>
          <a:bodyPr>
            <a:normAutofit/>
          </a:bodyPr>
          <a:lstStyle/>
          <a:p>
            <a:r>
              <a:rPr lang="mn-MN" sz="3200" dirty="0" smtClean="0">
                <a:latin typeface="Arial Mon" pitchFamily="34" charset="0"/>
              </a:rPr>
              <a:t>Нийтийн албан тушаалтаны ёс зүйн зарчмууд</a:t>
            </a:r>
            <a:endParaRPr lang="en-US" sz="3200" dirty="0">
              <a:latin typeface="Arial Mon"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buNone/>
            </a:pPr>
            <a:r>
              <a:rPr lang="mn-MN" dirty="0" smtClean="0">
                <a:latin typeface="Arial Mon" pitchFamily="34" charset="0"/>
              </a:rPr>
              <a:t>Хүн бүр авлигын тухай мэдэх боловч ойлголт төсөөлөл нь харилцан адилгүй байдаг. Яагаад гэвэл авлига нь олон талт шалтгаан, үр дагавар бүхий үзэгдэл бөгөөд хууль бус төлбөр авах нэг удаагийн үйлдлээс эхлээд бүхэл бүтэн улс төр эдийн засгийн тогтолцоог гацаах хүртэл өргөн цар хүрээтэй байдаг. Авлигыг </a:t>
            </a:r>
            <a:r>
              <a:rPr lang="mn-MN" b="1" i="1" dirty="0" smtClean="0">
                <a:latin typeface="Arial Mon" pitchFamily="34" charset="0"/>
              </a:rPr>
              <a:t>“Итгэж олгосон эрх мэдлийг хувийн ашиг хонжоо олоход ашиглах” </a:t>
            </a:r>
            <a:r>
              <a:rPr lang="mn-MN" dirty="0" smtClean="0">
                <a:latin typeface="Arial Mon" pitchFamily="34" charset="0"/>
              </a:rPr>
              <a:t>хэмээн тодорхойлдог. </a:t>
            </a:r>
          </a:p>
          <a:p>
            <a:pPr>
              <a:buNone/>
            </a:pPr>
            <a:endParaRPr lang="en-US" dirty="0">
              <a:latin typeface="Arial Mon" pitchFamily="34" charset="0"/>
            </a:endParaRPr>
          </a:p>
        </p:txBody>
      </p:sp>
      <p:sp>
        <p:nvSpPr>
          <p:cNvPr id="2" name="Title 1"/>
          <p:cNvSpPr>
            <a:spLocks noGrp="1"/>
          </p:cNvSpPr>
          <p:nvPr>
            <p:ph type="title"/>
          </p:nvPr>
        </p:nvSpPr>
        <p:spPr>
          <a:xfrm>
            <a:off x="457200" y="274638"/>
            <a:ext cx="8229600" cy="1020762"/>
          </a:xfrm>
        </p:spPr>
        <p:txBody>
          <a:bodyPr>
            <a:normAutofit fontScale="90000"/>
          </a:bodyPr>
          <a:lstStyle/>
          <a:p>
            <a:r>
              <a:rPr lang="mn-MN" sz="3200" dirty="0" smtClean="0">
                <a:latin typeface="Arial Mon" pitchFamily="34" charset="0"/>
              </a:rPr>
              <a:t>Авилга, авилгаас урьдчилан сэргийлэх арга зам</a:t>
            </a:r>
            <a:endParaRPr lang="en-US" sz="3200" dirty="0">
              <a:latin typeface="Arial Mon"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mn-MN" dirty="0" smtClean="0">
                <a:latin typeface="Arial Mon" pitchFamily="34" charset="0"/>
              </a:rPr>
              <a:t>Я.Цэвэлийн “ Монгол хэлний товч тайлбар толь бичиг”-т “ Авлига гэдэг нь ёсон бусаар шунаж авсан эд юм” гэжээ. </a:t>
            </a:r>
          </a:p>
          <a:p>
            <a:pPr algn="just">
              <a:buNone/>
            </a:pPr>
            <a:r>
              <a:rPr lang="mn-MN" dirty="0" smtClean="0">
                <a:latin typeface="Arial Mon" pitchFamily="34" charset="0"/>
              </a:rPr>
              <a:t>МУ-ын Авлигын эсрэг хуульд авлига, ашиг хонжоо, албан тушаалын эрх мэдлээ урвуулан ашиглах, давуу байдал зэрэг нэр томъёог дараах байдлаар тодорхойлсон байдаг.</a:t>
            </a:r>
          </a:p>
          <a:p>
            <a:pPr algn="just">
              <a:buNone/>
            </a:pPr>
            <a:r>
              <a:rPr lang="mn-MN" b="1" i="1" dirty="0" smtClean="0">
                <a:latin typeface="Arial Mon" pitchFamily="34" charset="0"/>
              </a:rPr>
              <a:t>“Авлига” </a:t>
            </a:r>
            <a:r>
              <a:rPr lang="mn-MN" dirty="0" smtClean="0">
                <a:latin typeface="Arial Mon" pitchFamily="34" charset="0"/>
              </a:rPr>
              <a:t>гэж Албан тушаалын эрх мэдлээ хувийн ашиг хонжоо олоход урвуулан ашиглаж, бусдад давуу байдал олгох, иргэн хуулийн этгээдээс тэрхүү хууль бус давуу байдлыг олж авах үйлдэл, эс үйлдэхүйгээр илрэх аливаа эрх зүйн зөрчлийг</a:t>
            </a:r>
            <a:endParaRPr lang="en-US" dirty="0">
              <a:latin typeface="Arial Mon"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lgn="just">
              <a:buNone/>
            </a:pPr>
            <a:r>
              <a:rPr lang="mn-MN" b="1" i="1" dirty="0" smtClean="0">
                <a:latin typeface="Arial Mon" pitchFamily="34" charset="0"/>
              </a:rPr>
              <a:t>“ Ашиг хонжоо” </a:t>
            </a:r>
            <a:r>
              <a:rPr lang="mn-MN" dirty="0" smtClean="0">
                <a:latin typeface="Arial Mon" pitchFamily="34" charset="0"/>
              </a:rPr>
              <a:t>гэж Албан тушаалын эрх мэдлээ урвуулан ашиглаж бусдад давуу байдал олгосны төлөө өөрт нь болон бусдад буй болох эдийн болон эдийн бус ашигтай байдлыг.</a:t>
            </a:r>
          </a:p>
          <a:p>
            <a:pPr algn="just">
              <a:buNone/>
            </a:pPr>
            <a:r>
              <a:rPr lang="mn-MN" b="1" i="1" dirty="0" smtClean="0">
                <a:latin typeface="Arial Mon" pitchFamily="34" charset="0"/>
              </a:rPr>
              <a:t>“Албан тушаалын эрх мэдлээ урвуулан ашиглах”  </a:t>
            </a:r>
            <a:r>
              <a:rPr lang="mn-MN" dirty="0" smtClean="0">
                <a:latin typeface="Arial Mon" pitchFamily="34" charset="0"/>
              </a:rPr>
              <a:t>гэж Албан тушаалын эрх мэдлийг албаны эрх ашгийн эсрэг буюу хувийн ашиг сонирхлоо гүйцэлдүүлэх зорилгод ашиглаж хийх ёстой үйлдлийг хийхгүй байх, хийх ёсгүй үйлдлийг хийхийг:</a:t>
            </a:r>
          </a:p>
          <a:p>
            <a:pPr algn="just">
              <a:buNone/>
            </a:pPr>
            <a:r>
              <a:rPr lang="mn-MN" b="1" i="1" dirty="0" smtClean="0">
                <a:latin typeface="Arial Mon" pitchFamily="34" charset="0"/>
              </a:rPr>
              <a:t>“Давуу байдал гэж” </a:t>
            </a:r>
            <a:r>
              <a:rPr lang="mn-MN" dirty="0" smtClean="0">
                <a:latin typeface="Arial Mon" pitchFamily="34" charset="0"/>
              </a:rPr>
              <a:t>гэж Албан тушаалын эрх мэдлээ урвуулан ашигласнаар хувь хүн, хуулийн этгээдэд буй болох эдийн болон эдийн бус ашигтай байдлыг хэлнэ.</a:t>
            </a:r>
            <a:endParaRPr lang="en-US" dirty="0">
              <a:latin typeface="Arial Mon"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buNone/>
            </a:pPr>
            <a:r>
              <a:rPr lang="mn-MN" sz="3200" dirty="0" smtClean="0">
                <a:latin typeface="Arial Mon" pitchFamily="34" charset="0"/>
              </a:rPr>
              <a:t>Авлига нь олон төрөл хэлбэрээр илэрдэг ба тэдгээрийг янз бүрээр ангилсан байдаг.  </a:t>
            </a:r>
          </a:p>
          <a:p>
            <a:pPr algn="just">
              <a:buFont typeface="Wingdings" pitchFamily="2" charset="2"/>
              <a:buChar char="Ø"/>
            </a:pPr>
            <a:r>
              <a:rPr lang="mn-MN" sz="3200" dirty="0" smtClean="0">
                <a:latin typeface="Arial Mon" pitchFamily="34" charset="0"/>
              </a:rPr>
              <a:t>Жижиг ба том хэмжээний авлига. </a:t>
            </a:r>
          </a:p>
          <a:p>
            <a:pPr algn="just">
              <a:buFont typeface="Wingdings" pitchFamily="2" charset="2"/>
              <a:buChar char="Ø"/>
            </a:pPr>
            <a:r>
              <a:rPr lang="mn-MN" sz="3200" dirty="0" smtClean="0">
                <a:latin typeface="Arial Mon" pitchFamily="34" charset="0"/>
              </a:rPr>
              <a:t>Улс төр, захиргаа ба бизнесийн авлига.</a:t>
            </a:r>
          </a:p>
          <a:p>
            <a:pPr algn="just">
              <a:buFont typeface="Wingdings" pitchFamily="2" charset="2"/>
              <a:buChar char="Ø"/>
            </a:pPr>
            <a:r>
              <a:rPr lang="mn-MN" sz="3200" dirty="0" smtClean="0">
                <a:latin typeface="Arial Mon" pitchFamily="34" charset="0"/>
              </a:rPr>
              <a:t>Зохион байгуулалттай буюу зохион байгуулалтгүй авлига.</a:t>
            </a:r>
            <a:endParaRPr lang="en-US" sz="3200" dirty="0">
              <a:latin typeface="Arial Mon" pitchFamily="34" charset="0"/>
            </a:endParaRPr>
          </a:p>
        </p:txBody>
      </p:sp>
      <p:sp>
        <p:nvSpPr>
          <p:cNvPr id="2" name="Title 1"/>
          <p:cNvSpPr>
            <a:spLocks noGrp="1"/>
          </p:cNvSpPr>
          <p:nvPr>
            <p:ph type="title"/>
          </p:nvPr>
        </p:nvSpPr>
        <p:spPr>
          <a:xfrm>
            <a:off x="457200" y="274638"/>
            <a:ext cx="8229600" cy="715962"/>
          </a:xfrm>
        </p:spPr>
        <p:txBody>
          <a:bodyPr>
            <a:normAutofit/>
          </a:bodyPr>
          <a:lstStyle/>
          <a:p>
            <a:pPr algn="ctr"/>
            <a:r>
              <a:rPr lang="mn-MN" sz="3600" b="1" i="1" dirty="0" smtClean="0">
                <a:latin typeface="Arial Mon" pitchFamily="34" charset="0"/>
              </a:rPr>
              <a:t>Авлигын төрөл</a:t>
            </a:r>
            <a:endParaRPr lang="en-US" sz="3600" b="1" i="1" dirty="0">
              <a:latin typeface="Arial Mon"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1143000"/>
            <a:ext cx="4038600" cy="4983163"/>
          </a:xfrm>
        </p:spPr>
        <p:txBody>
          <a:bodyPr>
            <a:normAutofit fontScale="85000" lnSpcReduction="10000"/>
          </a:bodyPr>
          <a:lstStyle/>
          <a:p>
            <a:r>
              <a:rPr lang="mn-MN" dirty="0" smtClean="0">
                <a:latin typeface="Arial Mon" pitchFamily="34" charset="0"/>
              </a:rPr>
              <a:t>Жижиг авлига.</a:t>
            </a:r>
          </a:p>
          <a:p>
            <a:pPr algn="just">
              <a:buNone/>
            </a:pPr>
            <a:r>
              <a:rPr lang="mn-MN" dirty="0" smtClean="0">
                <a:latin typeface="Arial Mon" pitchFamily="34" charset="0"/>
              </a:rPr>
              <a:t>Бага албан тушаалын албан хаагчдад хамаатай, мөнгөн дүнгийн багад тооцогдож ерөнхийдөө өдөр тутмын шинжтэй байдаг. Төрийн албан хаагчид хясан боогдуулж шан харамж авах байдлаар илэрдэг хүнд сурталын гэж ч зарим тохиолдолд нэрлэдэг</a:t>
            </a:r>
            <a:endParaRPr lang="en-US" dirty="0">
              <a:latin typeface="Arial Mon" pitchFamily="34" charset="0"/>
            </a:endParaRPr>
          </a:p>
        </p:txBody>
      </p:sp>
      <p:sp>
        <p:nvSpPr>
          <p:cNvPr id="6" name="Content Placeholder 5"/>
          <p:cNvSpPr>
            <a:spLocks noGrp="1"/>
          </p:cNvSpPr>
          <p:nvPr>
            <p:ph sz="half" idx="2"/>
          </p:nvPr>
        </p:nvSpPr>
        <p:spPr>
          <a:xfrm>
            <a:off x="4648200" y="1143000"/>
            <a:ext cx="4038600" cy="4983163"/>
          </a:xfrm>
        </p:spPr>
        <p:txBody>
          <a:bodyPr>
            <a:normAutofit fontScale="85000" lnSpcReduction="10000"/>
          </a:bodyPr>
          <a:lstStyle/>
          <a:p>
            <a:r>
              <a:rPr lang="mn-MN" dirty="0" smtClean="0">
                <a:latin typeface="Arial Mon" pitchFamily="34" charset="0"/>
              </a:rPr>
              <a:t>Том авлига</a:t>
            </a:r>
          </a:p>
          <a:p>
            <a:pPr>
              <a:buNone/>
            </a:pPr>
            <a:r>
              <a:rPr lang="mn-MN" dirty="0" smtClean="0">
                <a:latin typeface="Arial Mon" pitchFamily="34" charset="0"/>
              </a:rPr>
              <a:t>Улс төр, санхүү, захиргааны томоохон албан тушаалтанууд бодлого боловсруулах хэрэгжүүлэхэд албан тушаалаа хувийн ашиг хонжоо олоход ашигласан их хэмжээний мөнгөн дүнтэй авлигыг хэлнэ. Энэ нь авлигын хамгийн ноцтой төрөл юм</a:t>
            </a:r>
            <a:endParaRPr lang="en-US" dirty="0">
              <a:latin typeface="Arial Mon" pitchFamily="34" charset="0"/>
            </a:endParaRPr>
          </a:p>
        </p:txBody>
      </p:sp>
      <p:sp>
        <p:nvSpPr>
          <p:cNvPr id="4" name="Title 3"/>
          <p:cNvSpPr>
            <a:spLocks noGrp="1"/>
          </p:cNvSpPr>
          <p:nvPr>
            <p:ph type="title"/>
          </p:nvPr>
        </p:nvSpPr>
        <p:spPr>
          <a:xfrm>
            <a:off x="457200" y="274638"/>
            <a:ext cx="8229600" cy="868362"/>
          </a:xfrm>
        </p:spPr>
        <p:txBody>
          <a:bodyPr>
            <a:normAutofit/>
          </a:bodyPr>
          <a:lstStyle/>
          <a:p>
            <a:r>
              <a:rPr lang="mn-MN" sz="3600" dirty="0" smtClean="0">
                <a:latin typeface="Arial Mon" pitchFamily="34" charset="0"/>
              </a:rPr>
              <a:t>Жижиг ба том хэмжээний авлига</a:t>
            </a:r>
            <a:endParaRPr lang="en-US" sz="3600" dirty="0">
              <a:latin typeface="Arial Mon"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4038600" cy="4907125"/>
          </a:xfrm>
        </p:spPr>
        <p:txBody>
          <a:bodyPr>
            <a:normAutofit fontScale="85000" lnSpcReduction="20000"/>
          </a:bodyPr>
          <a:lstStyle/>
          <a:p>
            <a:pPr>
              <a:buNone/>
            </a:pPr>
            <a:r>
              <a:rPr lang="mn-MN" b="1" dirty="0" smtClean="0">
                <a:latin typeface="Arial Mon" pitchFamily="34" charset="0"/>
              </a:rPr>
              <a:t>Улс төрийн авлига. </a:t>
            </a:r>
            <a:r>
              <a:rPr lang="mn-MN" dirty="0" smtClean="0">
                <a:latin typeface="Arial Mon" pitchFamily="34" charset="0"/>
              </a:rPr>
              <a:t>Хөгжиж буй болон нэн буурай хөгжилтэй оронд голчлон сонгуулийн үйл явцтай холбоотой илэрдэг.</a:t>
            </a:r>
          </a:p>
          <a:p>
            <a:pPr>
              <a:buNone/>
            </a:pPr>
            <a:r>
              <a:rPr lang="mn-MN" b="1" dirty="0" smtClean="0">
                <a:latin typeface="Arial Mon" pitchFamily="34" charset="0"/>
              </a:rPr>
              <a:t>Захиргааны авлига.</a:t>
            </a:r>
          </a:p>
          <a:p>
            <a:pPr>
              <a:buNone/>
            </a:pPr>
            <a:r>
              <a:rPr lang="mn-MN" dirty="0" smtClean="0">
                <a:latin typeface="Arial Mon" pitchFamily="34" charset="0"/>
              </a:rPr>
              <a:t>Бодлогын хэрэгжилтийг гажуудуулж буй авлигыг захиргааны авлига гэнэ.</a:t>
            </a:r>
            <a:endParaRPr lang="en-US" dirty="0">
              <a:latin typeface="Arial Mon" pitchFamily="34" charset="0"/>
            </a:endParaRPr>
          </a:p>
        </p:txBody>
      </p:sp>
      <p:sp>
        <p:nvSpPr>
          <p:cNvPr id="4" name="Content Placeholder 3"/>
          <p:cNvSpPr>
            <a:spLocks noGrp="1"/>
          </p:cNvSpPr>
          <p:nvPr>
            <p:ph sz="half" idx="2"/>
          </p:nvPr>
        </p:nvSpPr>
        <p:spPr>
          <a:xfrm>
            <a:off x="4648200" y="1447800"/>
            <a:ext cx="4038600" cy="4907125"/>
          </a:xfrm>
        </p:spPr>
        <p:txBody>
          <a:bodyPr>
            <a:normAutofit fontScale="85000" lnSpcReduction="20000"/>
          </a:bodyPr>
          <a:lstStyle/>
          <a:p>
            <a:r>
              <a:rPr lang="mn-MN" dirty="0" smtClean="0">
                <a:latin typeface="Arial Mon" pitchFamily="34" charset="0"/>
              </a:rPr>
              <a:t>Бизнесийн авлига.</a:t>
            </a:r>
          </a:p>
          <a:p>
            <a:pPr>
              <a:buNone/>
            </a:pPr>
            <a:r>
              <a:rPr lang="mn-MN" dirty="0" smtClean="0">
                <a:latin typeface="Arial Mon" pitchFamily="34" charset="0"/>
              </a:rPr>
              <a:t>Гэмт хэрэг бус харин ажил төрлөө хурдан бүтээх, хүнд сурталыг гэтлэн давах арга” гэх тайлбар шударга ёсонд нийцэхгүй. Энэ төрлийн авлига нь хээл хахууль авах, мэдээллийн нууцыг задруулан ашиг хонжоо олох, хөрөнгө завших, мөнгө угаах, татвараас зайлсхийх, НББ-ийн тайланг 2 янзаар хөтлөх зэрэг хэлбэрүүдтэй.</a:t>
            </a:r>
            <a:endParaRPr lang="en-US" dirty="0">
              <a:latin typeface="Arial Mon" pitchFamily="34" charset="0"/>
            </a:endParaRPr>
          </a:p>
        </p:txBody>
      </p:sp>
      <p:sp>
        <p:nvSpPr>
          <p:cNvPr id="2" name="Title 1"/>
          <p:cNvSpPr>
            <a:spLocks noGrp="1"/>
          </p:cNvSpPr>
          <p:nvPr>
            <p:ph type="title"/>
          </p:nvPr>
        </p:nvSpPr>
        <p:spPr>
          <a:xfrm>
            <a:off x="457200" y="457200"/>
            <a:ext cx="8229600" cy="762000"/>
          </a:xfrm>
        </p:spPr>
        <p:txBody>
          <a:bodyPr>
            <a:normAutofit fontScale="90000"/>
          </a:bodyPr>
          <a:lstStyle/>
          <a:p>
            <a:r>
              <a:rPr lang="mn-MN" sz="3600" b="1" dirty="0" smtClean="0">
                <a:latin typeface="Arial Mon" pitchFamily="34" charset="0"/>
              </a:rPr>
              <a:t>Улс төр, захиргаа ба бизнесийн авлига</a:t>
            </a:r>
            <a:endParaRPr lang="en-US" sz="3600" b="1" dirty="0">
              <a:latin typeface="Arial Mon"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4525963"/>
          </a:xfrm>
        </p:spPr>
        <p:txBody>
          <a:bodyPr/>
          <a:lstStyle/>
          <a:p>
            <a:pPr>
              <a:buNone/>
            </a:pPr>
            <a:endParaRPr lang="mn-MN" b="1" i="1" u="sng" dirty="0" smtClean="0">
              <a:latin typeface="Arial Mon" pitchFamily="34" charset="0"/>
            </a:endParaRPr>
          </a:p>
          <a:p>
            <a:pPr>
              <a:buNone/>
            </a:pPr>
            <a:endParaRPr lang="mn-MN" b="1" i="1" u="sng" dirty="0" smtClean="0">
              <a:latin typeface="Arial Mon" pitchFamily="34" charset="0"/>
            </a:endParaRPr>
          </a:p>
          <a:p>
            <a:pPr>
              <a:buNone/>
            </a:pPr>
            <a:r>
              <a:rPr lang="mn-MN" b="1" i="1" u="sng" dirty="0" smtClean="0">
                <a:latin typeface="Arial Mon" pitchFamily="34" charset="0"/>
              </a:rPr>
              <a:t>Амин хувийн ашиг өвсний шүүдэртэй адил. </a:t>
            </a:r>
          </a:p>
          <a:p>
            <a:pPr>
              <a:buNone/>
            </a:pPr>
            <a:r>
              <a:rPr lang="mn-MN" b="1" i="1" u="sng" dirty="0" smtClean="0">
                <a:latin typeface="Arial Mon" pitchFamily="34" charset="0"/>
              </a:rPr>
              <a:t>Ард олны ашиг өндөр тэнгэртэй адил.</a:t>
            </a:r>
          </a:p>
          <a:p>
            <a:pPr algn="ctr">
              <a:buNone/>
            </a:pPr>
            <a:r>
              <a:rPr lang="mn-MN" sz="2400" dirty="0" smtClean="0">
                <a:latin typeface="Arial Mon" pitchFamily="34" charset="0"/>
              </a:rPr>
              <a:t>                                          </a:t>
            </a:r>
            <a:r>
              <a:rPr lang="mn-MN" sz="2400" b="1" dirty="0" smtClean="0">
                <a:latin typeface="Arial Mon" pitchFamily="34" charset="0"/>
              </a:rPr>
              <a:t>/Монгол ардын зүйр үг/</a:t>
            </a:r>
          </a:p>
          <a:p>
            <a:pPr algn="ctr">
              <a:buNone/>
            </a:pPr>
            <a:endParaRPr lang="en-US" sz="2400" dirty="0">
              <a:latin typeface="Arial Mon"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71600"/>
            <a:ext cx="4038600" cy="4983325"/>
          </a:xfrm>
        </p:spPr>
        <p:txBody>
          <a:bodyPr>
            <a:normAutofit fontScale="92500"/>
          </a:bodyPr>
          <a:lstStyle/>
          <a:p>
            <a:r>
              <a:rPr lang="mn-MN" b="1" dirty="0" smtClean="0">
                <a:latin typeface="Arial Mon" pitchFamily="34" charset="0"/>
              </a:rPr>
              <a:t>Зохион байгуулалттай</a:t>
            </a:r>
          </a:p>
          <a:p>
            <a:pPr algn="just">
              <a:buNone/>
            </a:pPr>
            <a:r>
              <a:rPr lang="mn-MN" dirty="0" smtClean="0">
                <a:latin typeface="Arial Mon" pitchFamily="34" charset="0"/>
              </a:rPr>
              <a:t>Энэ үед хэн гэгчид хэдийг өгөх, авсан хүн эргээд хариу барих тухай аль, аль тал нь тооцсон байдаг. </a:t>
            </a:r>
            <a:endParaRPr lang="en-US" dirty="0">
              <a:latin typeface="Arial Mon" pitchFamily="34" charset="0"/>
            </a:endParaRPr>
          </a:p>
        </p:txBody>
      </p:sp>
      <p:sp>
        <p:nvSpPr>
          <p:cNvPr id="4" name="Content Placeholder 3"/>
          <p:cNvSpPr>
            <a:spLocks noGrp="1"/>
          </p:cNvSpPr>
          <p:nvPr>
            <p:ph sz="half" idx="2"/>
          </p:nvPr>
        </p:nvSpPr>
        <p:spPr>
          <a:xfrm>
            <a:off x="4648200" y="1371600"/>
            <a:ext cx="4038600" cy="4983325"/>
          </a:xfrm>
        </p:spPr>
        <p:txBody>
          <a:bodyPr>
            <a:normAutofit fontScale="92500"/>
          </a:bodyPr>
          <a:lstStyle/>
          <a:p>
            <a:r>
              <a:rPr lang="mn-MN" b="1" dirty="0" smtClean="0">
                <a:latin typeface="Arial Mon" pitchFamily="34" charset="0"/>
              </a:rPr>
              <a:t>Зохион байгуулалтгүй</a:t>
            </a:r>
          </a:p>
          <a:p>
            <a:pPr algn="just">
              <a:buNone/>
            </a:pPr>
            <a:r>
              <a:rPr lang="mn-MN" dirty="0" smtClean="0">
                <a:latin typeface="Arial Mon" pitchFamily="34" charset="0"/>
              </a:rPr>
              <a:t>Хэнд хэдийг өгөх нь тодорхой бус, авсан хүн эргээд хариу барих баталгаагүй . Энэ үед хээл хахууль авагч өгөгчийн хооронд тохироо үгүй, хэлснээр авч өгөх ба эцсийн дүн нь тодорхойгүй байдаг.</a:t>
            </a:r>
            <a:endParaRPr lang="en-US" dirty="0">
              <a:latin typeface="Arial Mon" pitchFamily="34" charset="0"/>
            </a:endParaRPr>
          </a:p>
        </p:txBody>
      </p:sp>
      <p:sp>
        <p:nvSpPr>
          <p:cNvPr id="2" name="Title 1"/>
          <p:cNvSpPr>
            <a:spLocks noGrp="1"/>
          </p:cNvSpPr>
          <p:nvPr>
            <p:ph type="title"/>
          </p:nvPr>
        </p:nvSpPr>
        <p:spPr>
          <a:xfrm>
            <a:off x="457200" y="704088"/>
            <a:ext cx="8229600" cy="591312"/>
          </a:xfrm>
        </p:spPr>
        <p:txBody>
          <a:bodyPr>
            <a:noAutofit/>
          </a:bodyPr>
          <a:lstStyle/>
          <a:p>
            <a:pPr algn="ctr"/>
            <a:r>
              <a:rPr lang="mn-MN" sz="3200" b="1" dirty="0" smtClean="0">
                <a:latin typeface="Arial Mon" pitchFamily="34" charset="0"/>
              </a:rPr>
              <a:t>Зохион байгуулалттай буюу зохион байгуулалтгүй авлига</a:t>
            </a:r>
            <a:endParaRPr lang="en-US" sz="3200" b="1" dirty="0">
              <a:latin typeface="Arial Mon"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4724400"/>
          </a:xfrm>
        </p:spPr>
        <p:txBody>
          <a:bodyPr>
            <a:normAutofit/>
          </a:bodyPr>
          <a:lstStyle/>
          <a:p>
            <a:pPr algn="just">
              <a:buNone/>
            </a:pPr>
            <a:r>
              <a:rPr lang="mn-MN" sz="2800" dirty="0" smtClean="0">
                <a:latin typeface="Arial Mon" pitchFamily="34" charset="0"/>
              </a:rPr>
              <a:t>Авлигын үндсэн хэлбэрүүдийг тодорхойлох нь зарим талаар бэрхшээлтэй байдаг ба хэлбэрүүд нь зарим тохиолдолд давхцах, хооронд нь сольж хутган ойлгох талтай боловч дор дурьдсан байдлаар авлигын үндсэн хэлбэрүүдийг тодорхойлж болдог. </a:t>
            </a:r>
          </a:p>
          <a:p>
            <a:pPr marL="514350" indent="-514350" algn="just">
              <a:buAutoNum type="arabicPeriod"/>
            </a:pPr>
            <a:r>
              <a:rPr lang="mn-MN" sz="2800" b="1" dirty="0" smtClean="0">
                <a:latin typeface="Arial Mon" pitchFamily="34" charset="0"/>
              </a:rPr>
              <a:t>Хээль хахууль:</a:t>
            </a:r>
          </a:p>
          <a:p>
            <a:pPr marL="514350" indent="-514350" algn="just">
              <a:buNone/>
            </a:pPr>
            <a:r>
              <a:rPr lang="mn-MN" sz="2800" dirty="0" smtClean="0">
                <a:latin typeface="Arial Mon" pitchFamily="34" charset="0"/>
              </a:rPr>
              <a:t>Авлигын хамгийн түгээмэл хэлбэр, авилагч харилцааны үеэр өгөлцөх, авалцах мөнгөн төлбөр буюу эд барааг хэлнэ.</a:t>
            </a:r>
            <a:endParaRPr lang="en-US" sz="2800" dirty="0">
              <a:latin typeface="Arial Mon" pitchFamily="34" charset="0"/>
            </a:endParaRPr>
          </a:p>
        </p:txBody>
      </p:sp>
      <p:sp>
        <p:nvSpPr>
          <p:cNvPr id="5" name="Title 4"/>
          <p:cNvSpPr>
            <a:spLocks noGrp="1"/>
          </p:cNvSpPr>
          <p:nvPr>
            <p:ph type="title"/>
          </p:nvPr>
        </p:nvSpPr>
        <p:spPr>
          <a:xfrm>
            <a:off x="457200" y="704088"/>
            <a:ext cx="8229600" cy="896112"/>
          </a:xfrm>
        </p:spPr>
        <p:txBody>
          <a:bodyPr>
            <a:normAutofit/>
          </a:bodyPr>
          <a:lstStyle/>
          <a:p>
            <a:pPr algn="ctr"/>
            <a:r>
              <a:rPr lang="mn-MN" sz="3200" b="1" i="1" dirty="0" smtClean="0">
                <a:latin typeface="Arial Mon" pitchFamily="34" charset="0"/>
              </a:rPr>
              <a:t>Авлигын хэлбэрүүд</a:t>
            </a:r>
            <a:endParaRPr lang="en-US" sz="3200" b="1" i="1" dirty="0">
              <a:latin typeface="Arial Mon"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mn-MN" b="1" i="1" dirty="0" smtClean="0">
                <a:latin typeface="Arial Mon" pitchFamily="34" charset="0"/>
              </a:rPr>
              <a:t>2. Албан тушаалын байдлаа урвуулан ашиглах:</a:t>
            </a:r>
          </a:p>
          <a:p>
            <a:pPr>
              <a:buNone/>
            </a:pPr>
            <a:r>
              <a:rPr lang="mn-MN" dirty="0" smtClean="0">
                <a:latin typeface="Arial Mon" pitchFamily="34" charset="0"/>
              </a:rPr>
              <a:t>Албан тушаалаа ашиглан мөнгөн болон эд бараа авах.</a:t>
            </a:r>
          </a:p>
          <a:p>
            <a:pPr>
              <a:buNone/>
            </a:pPr>
            <a:r>
              <a:rPr lang="mn-MN" b="1" i="1" dirty="0" smtClean="0">
                <a:latin typeface="Arial Mon" pitchFamily="34" charset="0"/>
              </a:rPr>
              <a:t>3. Эрх мэдлээ хэтрүүлэх.</a:t>
            </a:r>
          </a:p>
          <a:p>
            <a:pPr>
              <a:buNone/>
            </a:pPr>
            <a:r>
              <a:rPr lang="mn-MN" dirty="0" smtClean="0">
                <a:latin typeface="Arial Mon" pitchFamily="34" charset="0"/>
              </a:rPr>
              <a:t>Албан тушаал болон эрх мэдлээ ашиглан хэн нэгэн хүн буюу бүлгийг илүүд үзэж ашиг хонжоо олох ялгаварлан гадуурхаж тэгш бус хандах явдал.</a:t>
            </a:r>
          </a:p>
          <a:p>
            <a:pPr>
              <a:buNone/>
            </a:pPr>
            <a:r>
              <a:rPr lang="mn-MN" b="1" i="1" dirty="0" smtClean="0">
                <a:latin typeface="Arial Mon" pitchFamily="34" charset="0"/>
              </a:rPr>
              <a:t>4. Эд хөрөнгө завших.</a:t>
            </a:r>
          </a:p>
          <a:p>
            <a:pPr>
              <a:buNone/>
            </a:pPr>
            <a:r>
              <a:rPr lang="mn-MN" dirty="0" smtClean="0">
                <a:latin typeface="Arial Mon" pitchFamily="34" charset="0"/>
              </a:rPr>
              <a:t>Өөрийн албан үүргийн дагуу хариуцан захирах эд хөрөнгөөс хулгайлж завших үйлдэл бөгөөд шунахайн сэдлээр илэрнэ.</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a:bodyPr>
          <a:lstStyle/>
          <a:p>
            <a:pPr>
              <a:buNone/>
            </a:pPr>
            <a:r>
              <a:rPr lang="mn-MN" b="1" i="1" dirty="0" smtClean="0">
                <a:latin typeface="Arial Mon" pitchFamily="34" charset="0"/>
              </a:rPr>
              <a:t>5. Сүрдүүлэх.</a:t>
            </a:r>
          </a:p>
          <a:p>
            <a:pPr>
              <a:buNone/>
            </a:pPr>
            <a:r>
              <a:rPr lang="mn-MN" dirty="0" smtClean="0">
                <a:latin typeface="Arial Mon" pitchFamily="34" charset="0"/>
              </a:rPr>
              <a:t>Тодорхой албан тушаалтан, хуулийн этгээдийг ямар нэг зүйл хийх буюу хийхгүй байхыг шаардах, хэлснийг эс дагваас хор хохирол, саад тотгор учируулна хэмээн сүрдүүлэх замаар өөртөө ашиг хонжоо унаган, давуу тал бий болгохыг хэлнэ.</a:t>
            </a:r>
            <a:endParaRPr lang="en-US" dirty="0" smtClean="0">
              <a:latin typeface="Arial Mon" pitchFamily="34" charset="0"/>
            </a:endParaRPr>
          </a:p>
          <a:p>
            <a:pPr>
              <a:buNone/>
            </a:pPr>
            <a:r>
              <a:rPr lang="mn-MN" b="1" i="1" dirty="0" smtClean="0"/>
              <a:t>6. </a:t>
            </a:r>
            <a:r>
              <a:rPr lang="mn-MN" b="1" i="1" dirty="0" smtClean="0">
                <a:latin typeface="Arial Mon" pitchFamily="34" charset="0"/>
              </a:rPr>
              <a:t>Дарамт шахалт үзүүлэх.</a:t>
            </a:r>
          </a:p>
          <a:p>
            <a:pPr>
              <a:buNone/>
            </a:pPr>
            <a:r>
              <a:rPr lang="mn-MN" dirty="0" smtClean="0">
                <a:latin typeface="Arial Mon" pitchFamily="34" charset="0"/>
              </a:rPr>
              <a:t>Зориудаар хууль бус шаардлага тавьж дарамт үзүүлэн өөртөө матераиллаг болон материаллаг бус ашиг хонжоо, давуу тал олж авах.</a:t>
            </a:r>
          </a:p>
          <a:p>
            <a:pPr>
              <a:buNone/>
            </a:pPr>
            <a:r>
              <a:rPr lang="mn-MN" b="1" i="1" dirty="0" smtClean="0">
                <a:latin typeface="Arial Mon" pitchFamily="34" charset="0"/>
              </a:rPr>
              <a:t>7. Мэдээллийг зүй бусаар ашиглах</a:t>
            </a:r>
          </a:p>
          <a:p>
            <a:pPr>
              <a:buNone/>
            </a:pPr>
            <a:r>
              <a:rPr lang="mn-MN" dirty="0" smtClean="0">
                <a:latin typeface="Arial Mon" pitchFamily="34" charset="0"/>
              </a:rPr>
              <a:t>Албан ажлынхаа шугамаар мэдэж буй мэдээллийг бусдад задруулан өөртөө ашиг хонжоо, давуу талыг шударга бусаар олж авах явдал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mn-MN" dirty="0" smtClean="0"/>
              <a:t> 8. </a:t>
            </a:r>
            <a:r>
              <a:rPr lang="mn-MN" b="1" i="1" dirty="0" smtClean="0">
                <a:latin typeface="Arial Mon" pitchFamily="34" charset="0"/>
              </a:rPr>
              <a:t>Хууль бус шан харамж, хувь хишиг авах.</a:t>
            </a:r>
          </a:p>
          <a:p>
            <a:pPr>
              <a:buNone/>
            </a:pPr>
            <a:r>
              <a:rPr lang="mn-MN" dirty="0" smtClean="0">
                <a:latin typeface="Arial Mon" pitchFamily="34" charset="0"/>
              </a:rPr>
              <a:t>Албан үүргээ хэрэгжүүлсэний төлөө иргэн байгууллага аж ахуй нэгжээс нэмэлт төлбөр үнэ бүхий зүйл авах.</a:t>
            </a:r>
          </a:p>
          <a:p>
            <a:pPr>
              <a:buNone/>
            </a:pPr>
            <a:r>
              <a:rPr lang="mn-MN" b="1" i="1" dirty="0" smtClean="0">
                <a:latin typeface="Arial Mon" pitchFamily="34" charset="0"/>
              </a:rPr>
              <a:t>9. Тал тохой татах.</a:t>
            </a:r>
          </a:p>
          <a:p>
            <a:pPr>
              <a:buNone/>
            </a:pPr>
            <a:r>
              <a:rPr lang="mn-MN" dirty="0" smtClean="0">
                <a:latin typeface="Arial Mon" pitchFamily="34" charset="0"/>
              </a:rPr>
              <a:t>Хамаатан садан , нам эвсэл, шашин, аймаг сум болон бусад хэлхээ холбоогоо харж үйлчилгээ үзүүлэх, нөөц хуваарилах явдал.</a:t>
            </a:r>
          </a:p>
          <a:p>
            <a:pPr>
              <a:buNone/>
            </a:pPr>
            <a:r>
              <a:rPr lang="mn-MN" b="1" i="1" dirty="0" smtClean="0">
                <a:latin typeface="Arial Mon" pitchFamily="34" charset="0"/>
              </a:rPr>
              <a:t>10. Ах дүүсэх.</a:t>
            </a:r>
          </a:p>
          <a:p>
            <a:pPr>
              <a:buNone/>
            </a:pPr>
            <a:r>
              <a:rPr lang="mn-MN" dirty="0" smtClean="0">
                <a:latin typeface="Arial Mon" pitchFamily="34" charset="0"/>
              </a:rPr>
              <a:t>Энэ нь гэр бүлийхнээ албан тушаалд томилох, тэдэнд бараа үйлчилгээ нийлүүлэх, эрх олгох зэрэг ямар нэг давуу тал олгох.</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buNone/>
            </a:pPr>
            <a:r>
              <a:rPr lang="mn-MN" b="1" i="1" dirty="0" smtClean="0">
                <a:latin typeface="Arial Mon" pitchFamily="34" charset="0"/>
              </a:rPr>
              <a:t>11. Хууль бус хандив. </a:t>
            </a:r>
          </a:p>
          <a:p>
            <a:pPr>
              <a:buNone/>
            </a:pPr>
            <a:r>
              <a:rPr lang="mn-MN" dirty="0" smtClean="0">
                <a:latin typeface="Arial Mon" pitchFamily="34" charset="0"/>
              </a:rPr>
              <a:t>Улс төрийн нам буюу засгийн газар шударга бусаар давуу тал олгосон, үйлчилгээ үзүүлснийхээ төлөө мөнгөн хандив авах.</a:t>
            </a:r>
          </a:p>
          <a:p>
            <a:pPr>
              <a:buNone/>
            </a:pPr>
            <a:r>
              <a:rPr lang="mn-MN" b="1" i="1" dirty="0" smtClean="0">
                <a:latin typeface="Arial Mon" pitchFamily="34" charset="0"/>
              </a:rPr>
              <a:t>12. Мөнгө угаах </a:t>
            </a:r>
          </a:p>
          <a:p>
            <a:pPr>
              <a:buNone/>
            </a:pPr>
            <a:r>
              <a:rPr lang="mn-MN" dirty="0" smtClean="0">
                <a:latin typeface="Arial Mon" pitchFamily="34" charset="0"/>
              </a:rPr>
              <a:t>Бохир мөнгийг албан ёсны байгууллагаар дамжуулах явдал.</a:t>
            </a:r>
          </a:p>
          <a:p>
            <a:pPr>
              <a:buNone/>
            </a:pPr>
            <a:r>
              <a:rPr lang="mn-MN" b="1" i="1" dirty="0" smtClean="0">
                <a:latin typeface="Arial Mon" pitchFamily="34" charset="0"/>
              </a:rPr>
              <a:t>13. Хуурамч бичиг баримт ашиглах.</a:t>
            </a:r>
          </a:p>
          <a:p>
            <a:pPr>
              <a:buNone/>
            </a:pPr>
            <a:r>
              <a:rPr lang="mn-MN" dirty="0" smtClean="0">
                <a:latin typeface="Arial Mon" pitchFamily="34" charset="0"/>
              </a:rPr>
              <a:t>Бусдын нэр хаяг ашиглах, хүний бичиг баримт ашиглан данс нээлгэх зэрэг нь үүний нэг жишээ юм.</a:t>
            </a:r>
            <a:endParaRPr lang="en-US" dirty="0" smtClean="0">
              <a:latin typeface="Arial Mon" pitchFamily="34" charset="0"/>
            </a:endParaRP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algn="just">
              <a:buNone/>
            </a:pPr>
            <a:r>
              <a:rPr lang="mn-MN" sz="2800" dirty="0" smtClean="0">
                <a:latin typeface="Arial Mon" pitchFamily="34" charset="0"/>
              </a:rPr>
              <a:t>Авлигын эсрэг хуульд авлигаас урьдчилдан сэргийлэх үйл ажиллагаа бол авлигын шалтгаан нөхцлийг судлан тогтоох, тэдгээрийг арилгах, авлигыг таслан зогсооход чиглэгдсэн арга хэмжээний цогцолборыг хэлнэ. </a:t>
            </a:r>
          </a:p>
          <a:p>
            <a:pPr algn="just">
              <a:buNone/>
            </a:pPr>
            <a:r>
              <a:rPr lang="mn-MN" sz="2800" dirty="0" smtClean="0">
                <a:latin typeface="Arial Mon" pitchFamily="34" charset="0"/>
              </a:rPr>
              <a:t>Одоогийн байдлаар төрийн байгууллагууд авилагаас урьдчилан сэргийлэх үйл ажиллагааны төлөвлөгөө хэрэгжүүлэх байдлаар авлигаас урьдчилан сэргийлэх үйл ажиллагааг  хэрэгжүүлж байна. </a:t>
            </a:r>
          </a:p>
          <a:p>
            <a:pPr algn="just">
              <a:buNone/>
            </a:pPr>
            <a:endParaRPr lang="en-US" dirty="0" smtClean="0">
              <a:latin typeface="Arial Mon" pitchFamily="34" charset="0"/>
            </a:endParaRPr>
          </a:p>
        </p:txBody>
      </p:sp>
      <p:sp>
        <p:nvSpPr>
          <p:cNvPr id="2" name="Title 1"/>
          <p:cNvSpPr>
            <a:spLocks noGrp="1"/>
          </p:cNvSpPr>
          <p:nvPr>
            <p:ph type="title"/>
          </p:nvPr>
        </p:nvSpPr>
        <p:spPr>
          <a:xfrm>
            <a:off x="457200" y="304800"/>
            <a:ext cx="8229600" cy="1219200"/>
          </a:xfrm>
        </p:spPr>
        <p:txBody>
          <a:bodyPr>
            <a:normAutofit/>
          </a:bodyPr>
          <a:lstStyle/>
          <a:p>
            <a:pPr algn="ctr"/>
            <a:r>
              <a:rPr lang="mn-MN" sz="3600" b="1" dirty="0" smtClean="0">
                <a:latin typeface="Arial Mon" pitchFamily="34" charset="0"/>
              </a:rPr>
              <a:t>Авлигаас урьдчилан сэргийлэх </a:t>
            </a:r>
            <a:r>
              <a:rPr lang="en-US" sz="3600" b="1" dirty="0" smtClean="0">
                <a:latin typeface="Arial Mon" pitchFamily="34" charset="0"/>
              </a:rPr>
              <a:t/>
            </a:r>
            <a:br>
              <a:rPr lang="en-US" sz="3600" b="1" dirty="0" smtClean="0">
                <a:latin typeface="Arial Mon" pitchFamily="34" charset="0"/>
              </a:rPr>
            </a:br>
            <a:r>
              <a:rPr lang="mn-MN" sz="3600" b="1" dirty="0" smtClean="0">
                <a:latin typeface="Arial Mon" pitchFamily="34" charset="0"/>
              </a:rPr>
              <a:t>арга зам </a:t>
            </a:r>
            <a:endParaRPr lang="en-US" sz="3600" b="1" dirty="0">
              <a:latin typeface="Arial Mon"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mn-MN" dirty="0" smtClean="0">
                <a:latin typeface="Arial Mon" pitchFamily="34" charset="0"/>
              </a:rPr>
              <a:t>Төрийн байгуулагуудын хувьд хуульд заасан үүргээс харахад авлигаас урьдчилан сэргийлэх үйл ажиллагаанд дараах үндсэн шаардлага тавигдаж байгааг харж болно.</a:t>
            </a:r>
          </a:p>
          <a:p>
            <a:pPr>
              <a:buNone/>
            </a:pPr>
            <a:r>
              <a:rPr lang="mn-MN" dirty="0" smtClean="0">
                <a:latin typeface="Arial Mon" pitchFamily="34" charset="0"/>
              </a:rPr>
              <a:t>Үүнд :</a:t>
            </a:r>
          </a:p>
          <a:p>
            <a:pPr>
              <a:buFont typeface="Wingdings" pitchFamily="2" charset="2"/>
              <a:buChar char="Ø"/>
            </a:pPr>
            <a:r>
              <a:rPr lang="mn-MN" dirty="0" smtClean="0">
                <a:latin typeface="Arial Mon" pitchFamily="34" charset="0"/>
              </a:rPr>
              <a:t>Ил тод, нээлттэй байх.</a:t>
            </a:r>
          </a:p>
          <a:p>
            <a:pPr>
              <a:buFont typeface="Wingdings" pitchFamily="2" charset="2"/>
              <a:buChar char="Ø"/>
            </a:pPr>
            <a:r>
              <a:rPr lang="mn-MN" dirty="0" smtClean="0">
                <a:latin typeface="Arial Mon" pitchFamily="34" charset="0"/>
              </a:rPr>
              <a:t>Мэдээлдэг байх.</a:t>
            </a:r>
          </a:p>
          <a:p>
            <a:pPr>
              <a:buFont typeface="Wingdings" pitchFamily="2" charset="2"/>
              <a:buChar char="Ø"/>
            </a:pPr>
            <a:r>
              <a:rPr lang="mn-MN" dirty="0" smtClean="0">
                <a:latin typeface="Arial Mon" pitchFamily="34" charset="0"/>
              </a:rPr>
              <a:t>Зохицуулалт нь тодорхой, ойлгомжтой байх.</a:t>
            </a:r>
          </a:p>
          <a:p>
            <a:pPr>
              <a:buFont typeface="Wingdings" pitchFamily="2" charset="2"/>
              <a:buChar char="Ø"/>
            </a:pPr>
            <a:r>
              <a:rPr lang="mn-MN" dirty="0" smtClean="0">
                <a:latin typeface="Arial Mon" pitchFamily="34" charset="0"/>
              </a:rPr>
              <a:t>Хүнд сурталгүй байх.</a:t>
            </a:r>
          </a:p>
          <a:p>
            <a:pPr>
              <a:buFont typeface="Wingdings" pitchFamily="2" charset="2"/>
              <a:buChar char="Ø"/>
            </a:pPr>
            <a:r>
              <a:rPr lang="mn-MN" dirty="0" smtClean="0">
                <a:latin typeface="Arial Mon" pitchFamily="34" charset="0"/>
              </a:rPr>
              <a:t>Хамтран ажиллах.</a:t>
            </a:r>
          </a:p>
          <a:p>
            <a:pPr>
              <a:buFont typeface="Wingdings" pitchFamily="2" charset="2"/>
              <a:buChar char="Ø"/>
            </a:pPr>
            <a:r>
              <a:rPr lang="mn-MN" dirty="0" smtClean="0">
                <a:latin typeface="Arial Mon" pitchFamily="34" charset="0"/>
              </a:rPr>
              <a:t>Оролцоог хангах.</a:t>
            </a:r>
            <a:endParaRPr lang="en-US" dirty="0">
              <a:latin typeface="Arial Mon"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a:bodyPr>
          <a:lstStyle/>
          <a:p>
            <a:pPr algn="just"/>
            <a:r>
              <a:rPr lang="mn-MN" sz="3200" dirty="0" smtClean="0">
                <a:latin typeface="Arial Mon" pitchFamily="34" charset="0"/>
              </a:rPr>
              <a:t>Тухайн байгууллага албан хаагч авлигатай тэмцэнэ, урьдчилан сэргийлнэ, шаардлагатай төсөв хөрөнгийг төлөвлөж байж хийнэ хэмээн хий дэмий сүржигнэх бус бодитой дээрх үндсэн шаардлагад нийцүүлэн үйл ажиллагаа төлөвлөж, хэрэгжүүлэх нь авлигаас урьдчилан сэргийлэх үр дүнтэй ажил болно.  Тиймээс төрийн байгууллагууд авлигаас урьдчилан сэргийлэх чиглэлээр дараах алхамуудыг авч хэрэгжүүлэх боломжтой.</a:t>
            </a:r>
            <a:endParaRPr lang="en-US" sz="3200" dirty="0">
              <a:latin typeface="Arial Mon"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mn-MN" dirty="0" smtClean="0">
                <a:latin typeface="Arial Mon" pitchFamily="34" charset="0"/>
              </a:rPr>
              <a:t>Төрийн үйлчилгээг иргэдэд хүнд суртал, чирэгдэлгүй хүргэх нөхцөлийг бүрдүүлэх.</a:t>
            </a:r>
          </a:p>
          <a:p>
            <a:r>
              <a:rPr lang="mn-MN" dirty="0" smtClean="0">
                <a:latin typeface="Arial Mon" pitchFamily="34" charset="0"/>
              </a:rPr>
              <a:t>Дотоод хяналтын чиг үүргийг төлөвшүүлэх</a:t>
            </a:r>
          </a:p>
          <a:p>
            <a:r>
              <a:rPr lang="mn-MN" dirty="0" smtClean="0">
                <a:latin typeface="Arial Mon" pitchFamily="34" charset="0"/>
              </a:rPr>
              <a:t>Авлигын эрсдлийг бууруулах ба тогтолцооны шударга байдлыг хангах.</a:t>
            </a:r>
          </a:p>
          <a:p>
            <a:r>
              <a:rPr lang="mn-MN" dirty="0" smtClean="0">
                <a:latin typeface="Arial Mon" pitchFamily="34" charset="0"/>
              </a:rPr>
              <a:t>Авлигыг үл тэвчих ёс зүйг төлөвшүүлэх.</a:t>
            </a:r>
          </a:p>
          <a:p>
            <a:r>
              <a:rPr lang="mn-MN" dirty="0" smtClean="0">
                <a:latin typeface="Arial Mon" pitchFamily="34" charset="0"/>
              </a:rPr>
              <a:t>Холбогдох хууль тогтоомжийн дагуу төрийн байгууллага, албан тушаалтнаас зохих арга хэмжээг авч хэрэгжүүлэх.</a:t>
            </a:r>
          </a:p>
          <a:p>
            <a:r>
              <a:rPr lang="mn-MN" dirty="0" smtClean="0">
                <a:latin typeface="Arial Mon" pitchFamily="34" charset="0"/>
              </a:rPr>
              <a:t>Албан тушаалтанд тавьсан хориглолт хязгаарлалтыг нэвтэрүүлэх.</a:t>
            </a:r>
          </a:p>
          <a:p>
            <a:r>
              <a:rPr lang="mn-MN" dirty="0" smtClean="0">
                <a:latin typeface="Arial Mon" pitchFamily="34" charset="0"/>
              </a:rPr>
              <a:t>Хууль тогтоомжийн биелэлтийг хангах, сахилга хариуцлагыг дээшлүүлэх.</a:t>
            </a:r>
          </a:p>
          <a:p>
            <a:r>
              <a:rPr lang="mn-MN" dirty="0" smtClean="0">
                <a:latin typeface="Arial Mon" pitchFamily="34" charset="0"/>
              </a:rPr>
              <a:t>Байгууллагад шударга ёс, албан хаагчийн ёс зүйг төлөвшүүлэх.</a:t>
            </a:r>
          </a:p>
          <a:p>
            <a:endParaRPr lang="en-US" dirty="0">
              <a:latin typeface="Arial Mon"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001000" cy="5135563"/>
          </a:xfrm>
        </p:spPr>
        <p:txBody>
          <a:bodyPr>
            <a:normAutofit fontScale="92500" lnSpcReduction="20000"/>
          </a:bodyPr>
          <a:lstStyle/>
          <a:p>
            <a:pPr algn="just">
              <a:buNone/>
            </a:pPr>
            <a:r>
              <a:rPr lang="mn-MN" sz="2800" dirty="0" smtClean="0">
                <a:latin typeface="Arial Mon" pitchFamily="34" charset="0"/>
              </a:rPr>
              <a:t>Нийтийн албанд нийтийн болон хувийн ашиг сонирхлыг зохицуулах, ашиг сонирхлын зөрчлөөс урьдчилан сэргийлэх тухай хуульд тодорхойлсноор:</a:t>
            </a:r>
          </a:p>
          <a:p>
            <a:pPr algn="just">
              <a:buNone/>
            </a:pPr>
            <a:r>
              <a:rPr lang="mn-MN" sz="2800" b="1" dirty="0" smtClean="0">
                <a:latin typeface="Arial Mon" pitchFamily="34" charset="0"/>
              </a:rPr>
              <a:t>“</a:t>
            </a:r>
            <a:r>
              <a:rPr lang="mn-MN" sz="2800" b="1" i="1" dirty="0" smtClean="0">
                <a:latin typeface="Arial Mon" pitchFamily="34" charset="0"/>
              </a:rPr>
              <a:t>Хувийн ашиг сонирхол” гэж </a:t>
            </a:r>
            <a:r>
              <a:rPr lang="mn-MN" sz="2800" dirty="0" smtClean="0">
                <a:latin typeface="Arial Mon" pitchFamily="34" charset="0"/>
              </a:rPr>
              <a:t>Нийтийн албан тушаалтан албаны үүргээ хэрэгжүүлэхэд өөрөө болон түүнтэй хамаарал бүхий этгээдийн зүгээс нөлөөлж болохуйц эдийн болон эдийн бус ашиг сонирхлыг</a:t>
            </a:r>
          </a:p>
          <a:p>
            <a:pPr algn="just">
              <a:buNone/>
            </a:pPr>
            <a:r>
              <a:rPr lang="mn-MN" sz="2800" b="1" i="1" dirty="0" smtClean="0">
                <a:latin typeface="Arial Mon" pitchFamily="34" charset="0"/>
              </a:rPr>
              <a:t>“Нийтийн ашиг сонирхол” гэж  </a:t>
            </a:r>
            <a:r>
              <a:rPr lang="mn-MN" sz="2800" dirty="0" smtClean="0">
                <a:latin typeface="Arial Mon" pitchFamily="34" charset="0"/>
              </a:rPr>
              <a:t>Нийтийн албан тушаалтан Монгол Улсын үндсэн хууль, бусад хуулиар олгогдсон бүрэн эрхээ хувийн ашиг сонирхлоосоо ангид тэгш шударгаар хэрэгжүүлнэ гэсэн олон нийтийн итгэлийг </a:t>
            </a:r>
          </a:p>
        </p:txBody>
      </p:sp>
      <p:sp>
        <p:nvSpPr>
          <p:cNvPr id="4" name="Title 3"/>
          <p:cNvSpPr>
            <a:spLocks noGrp="1"/>
          </p:cNvSpPr>
          <p:nvPr>
            <p:ph type="title"/>
          </p:nvPr>
        </p:nvSpPr>
        <p:spPr>
          <a:xfrm>
            <a:off x="457200" y="274638"/>
            <a:ext cx="8229600" cy="487362"/>
          </a:xfrm>
        </p:spPr>
        <p:txBody>
          <a:bodyPr>
            <a:normAutofit fontScale="90000"/>
          </a:bodyPr>
          <a:lstStyle/>
          <a:p>
            <a:r>
              <a:rPr lang="mn-MN" dirty="0" smtClean="0">
                <a:latin typeface="Arial Mon" pitchFamily="34" charset="0"/>
              </a:rPr>
              <a:t>Ашиг сонирхолын зөрчил</a:t>
            </a:r>
            <a:endParaRPr lang="en-US" dirty="0">
              <a:latin typeface="Arial Mon"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Autofit/>
          </a:bodyPr>
          <a:lstStyle/>
          <a:p>
            <a:pPr algn="just">
              <a:buNone/>
            </a:pPr>
            <a:r>
              <a:rPr lang="mn-MN" sz="2800" dirty="0" smtClean="0">
                <a:latin typeface="Arial" pitchFamily="34" charset="0"/>
                <a:cs typeface="Arial" pitchFamily="34" charset="0"/>
              </a:rPr>
              <a:t>Авлига хэмээх нийгмийн хорт үзэгдлийг газар авснаас хойш бус өмнө нь урьдчилан сэргийлэх үйл ажиллагааг хэрэгжүүлэх нь та болоод танай байгууллага цаашлаад улс орны хөгжлийн төлөө хийж хэрэгжүүлэх, бодитой жижиг гэлтгүй ажлаас эхэлдэг гэдгийг эргэн санахад илүүдэхгүй. Төгс төгөлдөрийг бий болгохын тулд биш харин шударга ёсыг бэхжүүлэх замаар төрийн байгууллагын үр ашиг, хариуцлагыг дээшлүүлэхийг зорих хэрэгтэй юм.</a:t>
            </a:r>
            <a:endParaRPr lang="en-US" sz="2800" dirty="0">
              <a:latin typeface="Arial" pitchFamily="34" charset="0"/>
              <a:cs typeface="Arial" pitchFamily="34" charset="0"/>
            </a:endParaRPr>
          </a:p>
        </p:txBody>
      </p:sp>
      <p:sp>
        <p:nvSpPr>
          <p:cNvPr id="2" name="Title 1"/>
          <p:cNvSpPr>
            <a:spLocks noGrp="1"/>
          </p:cNvSpPr>
          <p:nvPr>
            <p:ph type="title"/>
          </p:nvPr>
        </p:nvSpPr>
        <p:spPr>
          <a:xfrm>
            <a:off x="457200" y="704088"/>
            <a:ext cx="8229600" cy="896112"/>
          </a:xfrm>
        </p:spPr>
        <p:txBody>
          <a:bodyPr>
            <a:normAutofit/>
          </a:bodyPr>
          <a:lstStyle/>
          <a:p>
            <a:pPr algn="ctr"/>
            <a:r>
              <a:rPr lang="mn-MN" sz="3600" dirty="0" smtClean="0">
                <a:latin typeface="Arial" pitchFamily="34" charset="0"/>
                <a:cs typeface="Arial" pitchFamily="34" charset="0"/>
              </a:rPr>
              <a:t>ДҮГНЭЛТ</a:t>
            </a:r>
            <a:endParaRPr lang="en-US" sz="3600"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lgn="ctr">
              <a:buNone/>
            </a:pPr>
            <a:r>
              <a:rPr lang="mn-MN" sz="2400" b="1" dirty="0" smtClean="0">
                <a:latin typeface="Arial" pitchFamily="34" charset="0"/>
                <a:cs typeface="Arial" pitchFamily="34" charset="0"/>
              </a:rPr>
              <a:t>АНХААРАЛ ТАВЬСАНД БАЯРЛАЛАА</a:t>
            </a:r>
            <a:endParaRPr lang="en-US" sz="2400" b="1"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4" name="Title 3"/>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buNone/>
            </a:pPr>
            <a:r>
              <a:rPr lang="mn-MN" b="1" i="1" dirty="0" smtClean="0">
                <a:latin typeface="Arial Mon" pitchFamily="34" charset="0"/>
              </a:rPr>
              <a:t>“Ашиг сонирхлын зөрчил” гэж  </a:t>
            </a:r>
            <a:r>
              <a:rPr lang="mn-MN" dirty="0" smtClean="0">
                <a:latin typeface="Arial Mon" pitchFamily="34" charset="0"/>
              </a:rPr>
              <a:t>Нийтийн албан тушаалтан албаны бүрэн эрхээ хэрэгжүүлэх үед түүний хувийн ашиг сонирхол нийтийн ашиг сонирхолтой зөрчилдөх болон албан үүргээ тэгш шударгаар хэрэгжүүлэхэд харшаар нөлөөлж болохуйц байдлыг</a:t>
            </a:r>
          </a:p>
          <a:p>
            <a:pPr algn="just">
              <a:buNone/>
            </a:pPr>
            <a:r>
              <a:rPr lang="mn-MN" b="1" dirty="0" smtClean="0">
                <a:latin typeface="Arial Mon" pitchFamily="34" charset="0"/>
              </a:rPr>
              <a:t>“Ашиг сонирхолын зөрчилтэй гэж ойлгогдохуйц нөхцөл байдал” </a:t>
            </a:r>
            <a:r>
              <a:rPr lang="mn-MN" dirty="0" smtClean="0">
                <a:latin typeface="Arial Mon" pitchFamily="34" charset="0"/>
              </a:rPr>
              <a:t>гэж Нийтийн албан тушаалтан өөрийн нэг ангид сурч байсан болон сурч байгаа этгээд, мөн гишүүнчлэлд нь хамаардаг холбоо, сан, хамтын шийдвэр гаргадаг байгууллага, тэдгээрийн гишүүд, нэг нутгийн хүн гэх зэрэг олон нийтийн зүгээс ашиг сонирхлын зөрчилтэй гэж ойлгохуйц этгээдтэй холбоотой асуудлаар үйл ажиллагаа явуулахыг </a:t>
            </a:r>
            <a:endParaRPr lang="en-US" b="1" i="1" dirty="0" smtClean="0">
              <a:latin typeface="Arial Mon"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mn-MN" dirty="0" smtClean="0">
                <a:latin typeface="Arial Mon" pitchFamily="34" charset="0"/>
              </a:rPr>
              <a:t>“Эх орон ард түмнийхээ төлөө эрдэм чадлаа зориулж, төрийн хууль, ёс зүйн хэм хэмжээг чанд сахиж албан үүргээ үнэнч шударгаар биелүүлэхээ тангараглая. Тангаргаа няцвал хуулийн хариуцлага хүлээнэ” гэж тангараг өргөдөг. </a:t>
            </a:r>
          </a:p>
          <a:p>
            <a:pPr algn="just">
              <a:buNone/>
            </a:pPr>
            <a:r>
              <a:rPr lang="mn-MN" dirty="0" smtClean="0">
                <a:latin typeface="Arial Mon" pitchFamily="34" charset="0"/>
              </a:rPr>
              <a:t>Ажил үүргээ гүйцэтгэхдээ хувийн сонирхолдоо автаж албан үүргээ биелүүлэхгүй байх, эсвэл албан тушаалын эрх мэдлээ зүй бусаар хэрэгжүүлвэл албан тушаалтан миний, таны  хувийн сонирхол, нийтийн ашиг сонирхолтой зөрчилдөхөд хүргэдэг. </a:t>
            </a:r>
          </a:p>
          <a:p>
            <a:pPr>
              <a:buNone/>
            </a:pPr>
            <a:endParaRPr lang="mn-MN" dirty="0" smtClean="0">
              <a:latin typeface="Arial Mon" pitchFamily="34" charset="0"/>
            </a:endParaRPr>
          </a:p>
          <a:p>
            <a:pPr>
              <a:buNone/>
            </a:pPr>
            <a:endParaRPr lang="en-US" dirty="0">
              <a:latin typeface="Arial Mon"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mn-MN" dirty="0" smtClean="0">
                <a:latin typeface="Arial Mon" pitchFamily="34" charset="0"/>
              </a:rPr>
              <a:t>Харин зөрчилдсөн ашиг сонирхолыг зүй зохистой тодорхойлж, мэдээлж, үр нөлөөтэй ил тод байхаар зохицуулахгүй бол ашиг сонирхолын зөрчилтэй нөхцөл байдалд гүйцэтгэсэн нийтийн албан тушаалтны аливаа үйл ажиллагаа нь ёс зүйн алдаа, албан тушаалаа урвуулан ашигласан явдал, цаашилбал авилагын гэмт хэрэг болдог.  </a:t>
            </a:r>
            <a:endParaRPr lang="en-US" dirty="0">
              <a:latin typeface="Arial Mon"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pPr>
              <a:buNone/>
            </a:pPr>
            <a:r>
              <a:rPr lang="mn-MN" dirty="0" smtClean="0">
                <a:latin typeface="Arial Mon" pitchFamily="34" charset="0"/>
              </a:rPr>
              <a:t>Нийтийн албанд нийтийн болон хувийн ашиг сонирхлыг зохицуулах, ашиг сонирхолын зөрчлөөс урьдчилан сэргийлэх тухай хуулиар албан тушаалтны хувийн ашиг сонирхол нь албан үүрэгтэй зөрчилдөх нөхцөл байдлыг </a:t>
            </a:r>
            <a:r>
              <a:rPr lang="mn-MN" b="1" i="1" dirty="0" smtClean="0">
                <a:latin typeface="Arial Mon" pitchFamily="34" charset="0"/>
              </a:rPr>
              <a:t>ашиг сонирхолын зөрчил </a:t>
            </a:r>
            <a:r>
              <a:rPr lang="mn-MN" dirty="0" smtClean="0">
                <a:latin typeface="Arial Mon" pitchFamily="34" charset="0"/>
              </a:rPr>
              <a:t>гэж тодорхойлсон. Ашиг сонирхолын зөрчил нь авлига биш харин авлига бий болох хөрс үндэс суурь, шалтгаан болдог ба товчоор хэлбэл авлига бол ашиг сонирхолын зөрчлийн төгсгөлийн шат юм. Иймд ашиг сонирхлын зөрчлийг зохицуулах нь авлигаас урьдчилан сэргийлэх, авлигатай тэмцэх үр дүнтэй арга хэмжээ болно.</a:t>
            </a:r>
          </a:p>
          <a:p>
            <a:endParaRPr lang="en-US" dirty="0"/>
          </a:p>
        </p:txBody>
      </p:sp>
      <p:sp>
        <p:nvSpPr>
          <p:cNvPr id="2" name="Title 1"/>
          <p:cNvSpPr>
            <a:spLocks noGrp="1"/>
          </p:cNvSpPr>
          <p:nvPr>
            <p:ph type="title"/>
          </p:nvPr>
        </p:nvSpPr>
        <p:spPr>
          <a:xfrm>
            <a:off x="457200" y="274638"/>
            <a:ext cx="8229600" cy="868362"/>
          </a:xfrm>
        </p:spPr>
        <p:txBody>
          <a:bodyPr>
            <a:normAutofit/>
          </a:bodyPr>
          <a:lstStyle/>
          <a:p>
            <a:r>
              <a:rPr lang="mn-MN" sz="3600" dirty="0" smtClean="0">
                <a:latin typeface="Arial Mon" pitchFamily="34" charset="0"/>
              </a:rPr>
              <a:t>Ашиг сонирхлын зөрчил</a:t>
            </a:r>
            <a:endParaRPr lang="en-US" sz="3600" dirty="0">
              <a:latin typeface="Arial Mon"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4648201"/>
            <a:ext cx="4038600" cy="1981199"/>
          </a:xfrm>
        </p:spPr>
        <p:txBody>
          <a:bodyPr/>
          <a:lstStyle/>
          <a:p>
            <a:r>
              <a:rPr lang="mn-MN" dirty="0" smtClean="0">
                <a:latin typeface="Arial" pitchFamily="34" charset="0"/>
                <a:cs typeface="Arial" pitchFamily="34" charset="0"/>
              </a:rPr>
              <a:t>Ашиг сонирхлын зөрчил бол нөхцөл байдал</a:t>
            </a:r>
            <a:endParaRPr lang="en-US" dirty="0">
              <a:latin typeface="Arial" pitchFamily="34" charset="0"/>
              <a:cs typeface="Arial" pitchFamily="34" charset="0"/>
            </a:endParaRPr>
          </a:p>
        </p:txBody>
      </p:sp>
      <p:sp>
        <p:nvSpPr>
          <p:cNvPr id="6" name="Content Placeholder 5"/>
          <p:cNvSpPr>
            <a:spLocks noGrp="1"/>
          </p:cNvSpPr>
          <p:nvPr>
            <p:ph sz="half" idx="2"/>
          </p:nvPr>
        </p:nvSpPr>
        <p:spPr>
          <a:xfrm>
            <a:off x="4572000" y="4648200"/>
            <a:ext cx="4038600" cy="2209800"/>
          </a:xfrm>
        </p:spPr>
        <p:txBody>
          <a:bodyPr/>
          <a:lstStyle/>
          <a:p>
            <a:r>
              <a:rPr lang="mn-MN" dirty="0" smtClean="0">
                <a:latin typeface="Arial" pitchFamily="34" charset="0"/>
                <a:cs typeface="Arial" pitchFamily="34" charset="0"/>
              </a:rPr>
              <a:t>Авилга бол зүй бус үйлдэл</a:t>
            </a:r>
            <a:endParaRPr lang="en-US" dirty="0">
              <a:latin typeface="Arial" pitchFamily="34" charset="0"/>
              <a:cs typeface="Arial" pitchFamily="34" charset="0"/>
            </a:endParaRPr>
          </a:p>
        </p:txBody>
      </p:sp>
      <p:sp>
        <p:nvSpPr>
          <p:cNvPr id="4" name="Title 3"/>
          <p:cNvSpPr>
            <a:spLocks noGrp="1"/>
          </p:cNvSpPr>
          <p:nvPr>
            <p:ph type="title"/>
          </p:nvPr>
        </p:nvSpPr>
        <p:spPr/>
        <p:txBody>
          <a:bodyPr>
            <a:normAutofit fontScale="90000"/>
          </a:bodyPr>
          <a:lstStyle/>
          <a:p>
            <a:r>
              <a:rPr lang="mn-MN" dirty="0" smtClean="0"/>
              <a:t/>
            </a:r>
            <a:br>
              <a:rPr lang="mn-MN" dirty="0" smtClean="0"/>
            </a:br>
            <a:r>
              <a:rPr lang="mn-MN" dirty="0" smtClean="0"/>
              <a:t/>
            </a:r>
            <a:br>
              <a:rPr lang="mn-MN" dirty="0" smtClean="0"/>
            </a:br>
            <a:endParaRPr lang="en-US" dirty="0"/>
          </a:p>
        </p:txBody>
      </p:sp>
      <p:sp>
        <p:nvSpPr>
          <p:cNvPr id="7" name="Rectangle 6"/>
          <p:cNvSpPr/>
          <p:nvPr/>
        </p:nvSpPr>
        <p:spPr>
          <a:xfrm>
            <a:off x="609600" y="304800"/>
            <a:ext cx="8001000" cy="4401205"/>
          </a:xfrm>
          <a:prstGeom prst="rect">
            <a:avLst/>
          </a:prstGeom>
        </p:spPr>
        <p:txBody>
          <a:bodyPr wrap="square">
            <a:spAutoFit/>
          </a:bodyPr>
          <a:lstStyle/>
          <a:p>
            <a:pPr algn="just"/>
            <a:r>
              <a:rPr lang="mn-MN" sz="2400" dirty="0" smtClean="0">
                <a:latin typeface="Arial Mon" pitchFamily="34" charset="0"/>
              </a:rPr>
              <a:t> </a:t>
            </a:r>
            <a:r>
              <a:rPr lang="mn-MN" sz="2800" dirty="0" smtClean="0">
                <a:latin typeface="Arial Mon" pitchFamily="34" charset="0"/>
              </a:rPr>
              <a:t>Ашиг сонирхолын зөрчил нь авлигатай харьцуулахад албан тушаалаа зүй бусаар ашиглан хувьдаа санхүүгийн ашиг олохгүй ч </a:t>
            </a:r>
            <a:r>
              <a:rPr lang="mn-MN" sz="2800" b="1" i="1" dirty="0" smtClean="0">
                <a:latin typeface="Arial Mon" pitchFamily="34" charset="0"/>
              </a:rPr>
              <a:t>албан үүргээ гүйцэтгэхдээ </a:t>
            </a:r>
            <a:r>
              <a:rPr lang="mn-MN" sz="2800" dirty="0" smtClean="0">
                <a:latin typeface="Arial Mon" pitchFamily="34" charset="0"/>
              </a:rPr>
              <a:t>танил тал харсан, алагчилсан байдлаар гүйцэтгэхэд хүргэдэг. Энэ нь эрүүгийн гэмт хэрэг болж хуульчлагдаагүй ч нийтийн албаны ёс зүй болон захиргааны зөрчилд тооцогдох олон төрлийн зан үйлийн хэлбэрүүдийг өөртөө багтаадаг.</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09600" y="1600200"/>
            <a:ext cx="8077200" cy="4525963"/>
          </a:xfrm>
        </p:spPr>
        <p:txBody>
          <a:bodyPr>
            <a:normAutofit lnSpcReduction="10000"/>
          </a:bodyPr>
          <a:lstStyle/>
          <a:p>
            <a:r>
              <a:rPr lang="mn-MN" dirty="0" smtClean="0">
                <a:latin typeface="Arial Mon" pitchFamily="34" charset="0"/>
              </a:rPr>
              <a:t>Ашиг сонирхлын зөрчлөөс УРЬДЧИЛАН СЭРГИЙЛЭХ.</a:t>
            </a:r>
          </a:p>
          <a:p>
            <a:r>
              <a:rPr lang="mn-MN" dirty="0" smtClean="0">
                <a:latin typeface="Arial Mon" pitchFamily="34" charset="0"/>
              </a:rPr>
              <a:t>Ашиг сонирхлын зөрчил үүсэх өндөр магдлалтай үйл ажиллагааг ХОРИГЛОХ БУЮУ ХЯЗГААРЛАХ.</a:t>
            </a:r>
          </a:p>
          <a:p>
            <a:r>
              <a:rPr lang="mn-MN" dirty="0" smtClean="0">
                <a:latin typeface="Arial Mon" pitchFamily="34" charset="0"/>
              </a:rPr>
              <a:t>Ашиг сонирхлын зөрчилтэй нөхцөл байдлыг ШИЙДВЭРЛЭХ.</a:t>
            </a:r>
          </a:p>
          <a:p>
            <a:r>
              <a:rPr lang="mn-MN" dirty="0" smtClean="0">
                <a:latin typeface="Arial Mon" pitchFamily="34" charset="0"/>
              </a:rPr>
              <a:t>Шийдвэрлэх явцад ашиг сонирхолын зөрчил гаргасан нь нотлогдвол албан тушаалтанд ХАРИУЦЛАГА ХҮЛЭЭЛГЭХ.</a:t>
            </a:r>
          </a:p>
          <a:p>
            <a:pPr>
              <a:buNone/>
            </a:pPr>
            <a:r>
              <a:rPr lang="mn-MN" dirty="0" smtClean="0">
                <a:latin typeface="Arial Mon" pitchFamily="34" charset="0"/>
              </a:rPr>
              <a:t> </a:t>
            </a:r>
          </a:p>
          <a:p>
            <a:endParaRPr lang="mn-MN" dirty="0" smtClean="0">
              <a:latin typeface="Arial Mon" pitchFamily="34" charset="0"/>
            </a:endParaRPr>
          </a:p>
          <a:p>
            <a:endParaRPr lang="en-US" dirty="0"/>
          </a:p>
        </p:txBody>
      </p:sp>
      <p:sp>
        <p:nvSpPr>
          <p:cNvPr id="2" name="Title 1"/>
          <p:cNvSpPr>
            <a:spLocks noGrp="1"/>
          </p:cNvSpPr>
          <p:nvPr>
            <p:ph type="title"/>
          </p:nvPr>
        </p:nvSpPr>
        <p:spPr/>
        <p:txBody>
          <a:bodyPr>
            <a:noAutofit/>
          </a:bodyPr>
          <a:lstStyle/>
          <a:p>
            <a:r>
              <a:rPr lang="mn-MN" sz="3600" dirty="0" smtClean="0">
                <a:latin typeface="Arial Mon" pitchFamily="34" charset="0"/>
              </a:rPr>
              <a:t>Ашиг сонирхлын зөрчлийг 4 арга замаар зохицуулна</a:t>
            </a:r>
            <a:endParaRPr lang="en-US" sz="3600" dirty="0">
              <a:latin typeface="Arial Mon"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14020</TotalTime>
  <Words>1849</Words>
  <Application>Microsoft Office PowerPoint</Application>
  <PresentationFormat>On-screen Show (4:3)</PresentationFormat>
  <Paragraphs>153</Paragraphs>
  <Slides>32</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Mon</vt:lpstr>
      <vt:lpstr>Calibri</vt:lpstr>
      <vt:lpstr>Lucida Sans Unicode</vt:lpstr>
      <vt:lpstr>Verdana</vt:lpstr>
      <vt:lpstr>Wingdings</vt:lpstr>
      <vt:lpstr>Wingdings 2</vt:lpstr>
      <vt:lpstr>Wingdings 3</vt:lpstr>
      <vt:lpstr>Concourse</vt:lpstr>
      <vt:lpstr>PowerPoint Presentation</vt:lpstr>
      <vt:lpstr>PowerPoint Presentation</vt:lpstr>
      <vt:lpstr>Ашиг сонирхолын зөрчил</vt:lpstr>
      <vt:lpstr>PowerPoint Presentation</vt:lpstr>
      <vt:lpstr>PowerPoint Presentation</vt:lpstr>
      <vt:lpstr>PowerPoint Presentation</vt:lpstr>
      <vt:lpstr>Ашиг сонирхлын зөрчил</vt:lpstr>
      <vt:lpstr>  </vt:lpstr>
      <vt:lpstr>Ашиг сонирхлын зөрчлийг 4 арга замаар зохицуулна</vt:lpstr>
      <vt:lpstr>Хуулийн үйлчлэлд хамаарах этгээд</vt:lpstr>
      <vt:lpstr>Хуулиар юуг хориглож хязгаарласан бэ? </vt:lpstr>
      <vt:lpstr>  -Төлбөр авахтай холбогдсон хязгаарлалт. -Бэлэг авахтай холбогдсон хязгаарлалт. -Хандив авахтай холбогдсон хязгаарлалт. -Давхар ажил эрхлэхтэй холбогдсон хязгаарлалт. -Аж ахуйн үйл ажиллагаа эрхлэхтэй холбогдсон хориглолт. -Албан тушаалаас чөлөөлөгдсөний дараах хязгаарлалт. -Бусад орлогын хязгаарлалт.    </vt:lpstr>
      <vt:lpstr>Нийтийн албан тушаалтаны ёс зүйн зарчмууд</vt:lpstr>
      <vt:lpstr>Авилга, авилгаас урьдчилан сэргийлэх арга зам</vt:lpstr>
      <vt:lpstr>PowerPoint Presentation</vt:lpstr>
      <vt:lpstr>PowerPoint Presentation</vt:lpstr>
      <vt:lpstr>Авлигын төрөл</vt:lpstr>
      <vt:lpstr>Жижиг ба том хэмжээний авлига</vt:lpstr>
      <vt:lpstr>Улс төр, захиргаа ба бизнесийн авлига</vt:lpstr>
      <vt:lpstr>Зохион байгуулалттай буюу зохион байгуулалтгүй авлига</vt:lpstr>
      <vt:lpstr>Авлигын хэлбэрүүд</vt:lpstr>
      <vt:lpstr>PowerPoint Presentation</vt:lpstr>
      <vt:lpstr>PowerPoint Presentation</vt:lpstr>
      <vt:lpstr>PowerPoint Presentation</vt:lpstr>
      <vt:lpstr>PowerPoint Presentation</vt:lpstr>
      <vt:lpstr>Авлигаас урьдчилан сэргийлэх  арга зам </vt:lpstr>
      <vt:lpstr>PowerPoint Presentation</vt:lpstr>
      <vt:lpstr>PowerPoint Presentation</vt:lpstr>
      <vt:lpstr>PowerPoint Presentation</vt:lpstr>
      <vt:lpstr>ДҮГНЭЛТ</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МОНГОЛ УЛСЫН АВЛИГАТАЙ  ТЭМЦЭХ ГАЗАР </dc:title>
  <dc:creator>MGM</dc:creator>
  <cp:lastModifiedBy>Windows User</cp:lastModifiedBy>
  <cp:revision>138</cp:revision>
  <cp:lastPrinted>2019-04-26T09:23:41Z</cp:lastPrinted>
  <dcterms:created xsi:type="dcterms:W3CDTF">2006-08-16T00:00:00Z</dcterms:created>
  <dcterms:modified xsi:type="dcterms:W3CDTF">2019-04-30T07:09:44Z</dcterms:modified>
</cp:coreProperties>
</file>