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3"/>
  </p:handoutMasterIdLst>
  <p:sldIdLst>
    <p:sldId id="256" r:id="rId2"/>
    <p:sldId id="274" r:id="rId3"/>
    <p:sldId id="422" r:id="rId4"/>
    <p:sldId id="423" r:id="rId5"/>
    <p:sldId id="471" r:id="rId6"/>
    <p:sldId id="484" r:id="rId7"/>
    <p:sldId id="516" r:id="rId8"/>
    <p:sldId id="428" r:id="rId9"/>
    <p:sldId id="429" r:id="rId10"/>
    <p:sldId id="474" r:id="rId11"/>
    <p:sldId id="402" r:id="rId12"/>
    <p:sldId id="514" r:id="rId13"/>
    <p:sldId id="488" r:id="rId14"/>
    <p:sldId id="478" r:id="rId15"/>
    <p:sldId id="515" r:id="rId16"/>
    <p:sldId id="480" r:id="rId17"/>
    <p:sldId id="481" r:id="rId18"/>
    <p:sldId id="483" r:id="rId19"/>
    <p:sldId id="477" r:id="rId20"/>
    <p:sldId id="486" r:id="rId21"/>
    <p:sldId id="517" r:id="rId22"/>
    <p:sldId id="518" r:id="rId23"/>
    <p:sldId id="479" r:id="rId24"/>
    <p:sldId id="385" r:id="rId25"/>
    <p:sldId id="489" r:id="rId26"/>
    <p:sldId id="490" r:id="rId27"/>
    <p:sldId id="491" r:id="rId28"/>
    <p:sldId id="494" r:id="rId29"/>
    <p:sldId id="493" r:id="rId30"/>
    <p:sldId id="492" r:id="rId31"/>
    <p:sldId id="495" r:id="rId32"/>
    <p:sldId id="496" r:id="rId33"/>
    <p:sldId id="501" r:id="rId34"/>
    <p:sldId id="500" r:id="rId35"/>
    <p:sldId id="499" r:id="rId36"/>
    <p:sldId id="498" r:id="rId37"/>
    <p:sldId id="497" r:id="rId38"/>
    <p:sldId id="502" r:id="rId39"/>
    <p:sldId id="503" r:id="rId40"/>
    <p:sldId id="510" r:id="rId41"/>
    <p:sldId id="511" r:id="rId42"/>
    <p:sldId id="512" r:id="rId43"/>
    <p:sldId id="513" r:id="rId44"/>
    <p:sldId id="505" r:id="rId45"/>
    <p:sldId id="506" r:id="rId46"/>
    <p:sldId id="508" r:id="rId47"/>
    <p:sldId id="507" r:id="rId48"/>
    <p:sldId id="509" r:id="rId49"/>
    <p:sldId id="519" r:id="rId50"/>
    <p:sldId id="520" r:id="rId51"/>
    <p:sldId id="397" r:id="rId52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660"/>
  </p:normalViewPr>
  <p:slideViewPr>
    <p:cSldViewPr>
      <p:cViewPr>
        <p:scale>
          <a:sx n="67" d="100"/>
          <a:sy n="67" d="100"/>
        </p:scale>
        <p:origin x="-57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3" y="0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r">
              <a:defRPr sz="1200"/>
            </a:lvl1pPr>
          </a:lstStyle>
          <a:p>
            <a:fld id="{EB84D067-7FC7-4F71-8798-C6C1C39E1F5A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3" y="8917422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r">
              <a:defRPr sz="1200"/>
            </a:lvl1pPr>
          </a:lstStyle>
          <a:p>
            <a:fld id="{65093999-353B-49F4-8D3C-9113362B18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30433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57200" y="304800"/>
            <a:ext cx="8305800" cy="6096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mn-MN" sz="2400" dirty="0" smtClean="0">
                <a:latin typeface="Arial" pitchFamily="34" charset="0"/>
                <a:cs typeface="Arial" pitchFamily="34" charset="0"/>
              </a:rPr>
              <a:t>ХУЖИРТ СУМЫН ОРОН НУТАГ ХӨГЖҮҮЛЭХ САНГИЙН ХӨРӨНГӨӨР 201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mn-MN" sz="2400" dirty="0" smtClean="0">
                <a:latin typeface="Arial" pitchFamily="34" charset="0"/>
                <a:cs typeface="Arial" pitchFamily="34" charset="0"/>
              </a:rPr>
              <a:t> ОНД  ХЭРЭГЖҮҮЛЖ БУЙ ХӨРӨНГӨ ОРУУЛАЛТ, ТӨСӨЛ АРГА ХЭМЖЭЭ /201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mn-MN" sz="2400" dirty="0" smtClean="0">
                <a:latin typeface="Arial" pitchFamily="34" charset="0"/>
                <a:cs typeface="Arial" pitchFamily="34" charset="0"/>
              </a:rPr>
              <a:t>.12.1</a:t>
            </a:r>
            <a:r>
              <a:rPr lang="mn-MN" sz="2400" dirty="0">
                <a:latin typeface="Arial" pitchFamily="34" charset="0"/>
                <a:cs typeface="Arial" pitchFamily="34" charset="0"/>
              </a:rPr>
              <a:t>5</a:t>
            </a:r>
            <a:r>
              <a:rPr lang="mn-MN" sz="2400" dirty="0" smtClean="0">
                <a:latin typeface="Arial" pitchFamily="34" charset="0"/>
                <a:cs typeface="Arial" pitchFamily="34" charset="0"/>
              </a:rPr>
              <a:t>/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D:\new\Sumiin 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457200"/>
            <a:ext cx="1752600" cy="175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:\Users\Owner\Desktop\New folder (2)\_DSC0068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4267200" cy="57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5" descr="C:\Users\Owner\Desktop\New folder (2)\_DSC0072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09600"/>
            <a:ext cx="42672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mn-MN" sz="2800" dirty="0" smtClean="0">
                <a:latin typeface="Arial" pitchFamily="34" charset="0"/>
                <a:cs typeface="Arial" pitchFamily="34" charset="0"/>
              </a:rPr>
              <a:t>4. </a:t>
            </a:r>
            <a:r>
              <a:rPr lang="mn-MN" sz="2400" dirty="0" smtClean="0">
                <a:latin typeface="Arial" pitchFamily="34" charset="0"/>
                <a:cs typeface="Arial" pitchFamily="34" charset="0"/>
              </a:rPr>
              <a:t>Нийтийн эзэмшлийн талбайн гэрэлтүүлэг</a:t>
            </a:r>
            <a:br>
              <a:rPr lang="mn-MN" sz="2400" dirty="0" smtClean="0">
                <a:latin typeface="Arial" pitchFamily="34" charset="0"/>
                <a:cs typeface="Arial" pitchFamily="34" charset="0"/>
              </a:rPr>
            </a:br>
            <a:r>
              <a:rPr lang="mn-MN" sz="2400" dirty="0" smtClean="0">
                <a:latin typeface="Arial" pitchFamily="34" charset="0"/>
                <a:cs typeface="Arial" pitchFamily="34" charset="0"/>
              </a:rPr>
              <a:t> засвар Гүйцэтгэгч- Ж.Мандах</a:t>
            </a:r>
            <a:br>
              <a:rPr lang="mn-MN" sz="2400" dirty="0" smtClean="0">
                <a:latin typeface="Arial" pitchFamily="34" charset="0"/>
                <a:cs typeface="Arial" pitchFamily="34" charset="0"/>
              </a:rPr>
            </a:br>
            <a:r>
              <a:rPr lang="mn-MN" sz="2400" dirty="0" smtClean="0">
                <a:latin typeface="Arial" pitchFamily="34" charset="0"/>
                <a:cs typeface="Arial" pitchFamily="34" charset="0"/>
              </a:rPr>
              <a:t> /Төсөвт өртөг – 5,0 сая, Гэрээ-2,0 сая, Гүйцэтгэл – 2,0 сая/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1371601"/>
            <a:ext cx="6781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3200" b="1" dirty="0" smtClean="0">
                <a:latin typeface="Arial" pitchFamily="34" charset="0"/>
                <a:cs typeface="Arial" pitchFamily="34" charset="0"/>
              </a:rPr>
              <a:t>      </a:t>
            </a:r>
            <a:endParaRPr lang="en-US" sz="3200" b="1" dirty="0"/>
          </a:p>
        </p:txBody>
      </p:sp>
      <p:pic>
        <p:nvPicPr>
          <p:cNvPr id="6" name="Content Placeholder 5" descr="C:\Users\user\Desktop\Zurag 2014-2\Shildeg sum\_DSC008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56376"/>
            <a:ext cx="8305800" cy="459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1656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mn-M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Эвдэрч гэмтсэн 8 ш гэрлийг иж бүрнээр нь сольж, шатсан 14 ш гэрлийн шил, 2 ш соронзон пускатель, 2 ш цагийн релей, 75 м кабель утас сольж 11 ш автомат гэрэл шинээр байрлуулсан. / Үүнд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mn-M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Шар булагт-4ш, Голын цаана-2ш, төвийн хэсэгт-2ш, урд хороонд-4ш /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endParaRPr lang="mn-M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38122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:\2014 on bugd\Zurag 2014\Zam\SAM_1980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4267200" cy="60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7" descr="C:\Users\user\Desktop\Zurag 2014-2\Shildeg sum\_DSC0411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1000"/>
            <a:ext cx="4114799" cy="601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mn-MN" sz="2800" dirty="0" smtClean="0"/>
              <a:t>5.6-р багийн төвийн барилга барих </a:t>
            </a:r>
            <a:br>
              <a:rPr lang="mn-MN" sz="2800" dirty="0" smtClean="0"/>
            </a:br>
            <a:r>
              <a:rPr lang="mn-MN" sz="2800" dirty="0" smtClean="0"/>
              <a:t>Гүйцэтгэгч- Топ классик Хаус ХХК </a:t>
            </a:r>
            <a:br>
              <a:rPr lang="mn-MN" sz="2800" dirty="0" smtClean="0"/>
            </a:br>
            <a:r>
              <a:rPr lang="mn-MN" sz="2800" dirty="0" smtClean="0"/>
              <a:t>/Төсөвт өртөг-50,0 сая, Гэрээ-43554,5</a:t>
            </a:r>
            <a:r>
              <a:rPr lang="en-US" sz="2800" dirty="0" smtClean="0"/>
              <a:t> </a:t>
            </a:r>
            <a:r>
              <a:rPr lang="mn-MN" sz="2800" dirty="0" smtClean="0"/>
              <a:t>мянга,</a:t>
            </a:r>
            <a:br>
              <a:rPr lang="mn-MN" sz="2800" dirty="0" smtClean="0"/>
            </a:br>
            <a:r>
              <a:rPr lang="mn-MN" sz="2800" dirty="0" smtClean="0"/>
              <a:t> Гүйцэтгэл-28248,3 мянга, Өр-15306,2 мянга /</a:t>
            </a:r>
            <a:endParaRPr lang="en-US" sz="2800" dirty="0"/>
          </a:p>
        </p:txBody>
      </p:sp>
      <p:pic>
        <p:nvPicPr>
          <p:cNvPr id="2050" name="Picture 2" descr="C:\Users\user\Desktop\орон нутаг хөгжүүлэх сан\6-р багийн төв.явц 2016.06.14\_DSC05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057400"/>
            <a:ext cx="4344988" cy="4571999"/>
          </a:xfrm>
          <a:prstGeom prst="rect">
            <a:avLst/>
          </a:prstGeom>
          <a:noFill/>
        </p:spPr>
      </p:pic>
      <p:pic>
        <p:nvPicPr>
          <p:cNvPr id="2051" name="Picture 3" descr="C:\Users\user\Desktop\орон нутаг хөгжүүлэх сан\6-р багийн төв.явц 2016.06.14\_DSC053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057400"/>
            <a:ext cx="4270375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89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mn-M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Тус барилга нь 5*13 харьцаатай 3 өрөөтэй.  Шууд тоосгоор өрсөн. 46 см зузаан хана буюу 2 үе тоосго 10см хөөс гадуур нь дахин 1 үе тоосго өрж  шавардаж будсан. Бүх цонх вакум. Шал паркет. Тааз нь дүүжин таазаар хийгдсэн.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/>
          <a:lstStyle/>
          <a:p>
            <a:endParaRPr lang="mn-MN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5102225" y="1535113"/>
            <a:ext cx="4041775" cy="639762"/>
          </a:xfrm>
        </p:spPr>
        <p:txBody>
          <a:bodyPr/>
          <a:lstStyle/>
          <a:p>
            <a:endParaRPr lang="mn-M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53134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mn-MN" dirty="0" smtClean="0"/>
              <a:t>Ажлын явц </a:t>
            </a:r>
            <a:endParaRPr lang="en-US" dirty="0"/>
          </a:p>
        </p:txBody>
      </p:sp>
      <p:pic>
        <p:nvPicPr>
          <p:cNvPr id="3074" name="Picture 2" descr="C:\Users\user\Desktop\орон нутаг хөгжүүлэх сан\6-р багийн төв.явц 2016.06.14\_DSC05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90600"/>
            <a:ext cx="4343400" cy="5562600"/>
          </a:xfrm>
          <a:prstGeom prst="rect">
            <a:avLst/>
          </a:prstGeom>
          <a:noFill/>
        </p:spPr>
      </p:pic>
      <p:pic>
        <p:nvPicPr>
          <p:cNvPr id="3075" name="Picture 3" descr="C:\Users\user\Desktop\орон нутаг хөгжүүлэх сан\6-р багийн төв.явц 2016.06.14\_DSC05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14400"/>
            <a:ext cx="4343400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mn-MN" dirty="0" smtClean="0"/>
              <a:t>Бүрэн ашиглалтанд орсон</a:t>
            </a:r>
            <a:endParaRPr lang="en-US" dirty="0"/>
          </a:p>
        </p:txBody>
      </p:sp>
      <p:pic>
        <p:nvPicPr>
          <p:cNvPr id="4098" name="Picture 2" descr="C:\Users\user\Desktop\орон нутаг хөгжүүлэх сан\6-р багийн төв.явц 2016.06.14\_DSC007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95400"/>
            <a:ext cx="85344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орон нутаг хөгжүүлэх сан\6-р багийн төв.явц 2016.06.14\_DSC008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3886200" cy="5829299"/>
          </a:xfrm>
          <a:prstGeom prst="rect">
            <a:avLst/>
          </a:prstGeom>
          <a:noFill/>
        </p:spPr>
      </p:pic>
      <p:pic>
        <p:nvPicPr>
          <p:cNvPr id="6147" name="Picture 3" descr="C:\Users\user\Desktop\орон нутаг хөгжүүлэх сан\6-р багийн төв.явц 2016.06.14\_DSC008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04800"/>
            <a:ext cx="4423172" cy="5714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mn-MN" sz="2800" dirty="0" smtClean="0">
                <a:latin typeface="Arial" pitchFamily="34" charset="0"/>
                <a:cs typeface="Arial" pitchFamily="34" charset="0"/>
              </a:rPr>
              <a:t>6.Дотуур байрны </a:t>
            </a:r>
            <a:r>
              <a:rPr lang="mn-MN" sz="2800" dirty="0">
                <a:latin typeface="Arial" pitchFamily="34" charset="0"/>
                <a:cs typeface="Arial" pitchFamily="34" charset="0"/>
              </a:rPr>
              <a:t>засвар </a:t>
            </a:r>
            <a:r>
              <a:rPr lang="mn-MN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mn-MN" sz="2800" dirty="0" smtClean="0">
                <a:latin typeface="Arial" pitchFamily="34" charset="0"/>
                <a:cs typeface="Arial" pitchFamily="34" charset="0"/>
              </a:rPr>
            </a:br>
            <a:r>
              <a:rPr lang="mn-MN" sz="2800" dirty="0" smtClean="0">
                <a:latin typeface="Arial" pitchFamily="34" charset="0"/>
                <a:cs typeface="Arial" pitchFamily="34" charset="0"/>
              </a:rPr>
              <a:t>Гүйцтгэгч-Гүн </a:t>
            </a:r>
            <a:r>
              <a:rPr lang="mn-MN" sz="2800" dirty="0">
                <a:latin typeface="Arial" pitchFamily="34" charset="0"/>
                <a:cs typeface="Arial" pitchFamily="34" charset="0"/>
              </a:rPr>
              <a:t>чимэгтэй ХХК</a:t>
            </a:r>
            <a:r>
              <a:rPr lang="mn-MN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mn-MN" sz="2800" dirty="0" smtClean="0">
                <a:latin typeface="Arial" pitchFamily="34" charset="0"/>
                <a:cs typeface="Arial" pitchFamily="34" charset="0"/>
              </a:rPr>
            </a:br>
            <a:r>
              <a:rPr lang="mn-MN" sz="2800" dirty="0" smtClean="0">
                <a:latin typeface="Arial" pitchFamily="34" charset="0"/>
                <a:cs typeface="Arial" pitchFamily="34" charset="0"/>
              </a:rPr>
              <a:t> /Төсөвт өртөг-25,0 сая, Гэрээ-24,500 мянга</a:t>
            </a:r>
            <a:br>
              <a:rPr lang="mn-MN" sz="2800" dirty="0" smtClean="0">
                <a:latin typeface="Arial" pitchFamily="34" charset="0"/>
                <a:cs typeface="Arial" pitchFamily="34" charset="0"/>
              </a:rPr>
            </a:br>
            <a:r>
              <a:rPr lang="mn-MN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mn-MN" sz="2800" dirty="0">
                <a:latin typeface="Arial" pitchFamily="34" charset="0"/>
                <a:cs typeface="Arial" pitchFamily="34" charset="0"/>
              </a:rPr>
              <a:t>Гүйцэтгэл –5,0 сая </a:t>
            </a:r>
            <a:r>
              <a:rPr lang="mn-MN" sz="2800" dirty="0" smtClean="0">
                <a:latin typeface="Arial" pitchFamily="34" charset="0"/>
                <a:cs typeface="Arial" pitchFamily="34" charset="0"/>
              </a:rPr>
              <a:t>, Өр-19,500 мянга/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esktop\орон нутаг хөгжүүлэх сан\дотуур байр\_DSC0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81200"/>
            <a:ext cx="4267200" cy="4495800"/>
          </a:xfrm>
          <a:prstGeom prst="rect">
            <a:avLst/>
          </a:prstGeom>
          <a:noFill/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981200"/>
            <a:ext cx="40386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mn-MN" sz="2400" dirty="0" smtClean="0">
                <a:latin typeface="Arial" pitchFamily="34" charset="0"/>
                <a:cs typeface="Arial" pitchFamily="34" charset="0"/>
              </a:rPr>
              <a:t> ИТХ-ын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2015 </a:t>
            </a:r>
            <a:r>
              <a:rPr lang="mn-MN" sz="2400" dirty="0" smtClean="0">
                <a:latin typeface="Arial" pitchFamily="34" charset="0"/>
                <a:cs typeface="Arial" pitchFamily="34" charset="0"/>
              </a:rPr>
              <a:t>оны 12 дугаар сарын 16-ны өдрийн 13/04 дүгээр тогтоолоор  201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mn-MN" sz="2400" dirty="0" smtClean="0">
                <a:latin typeface="Arial" pitchFamily="34" charset="0"/>
                <a:cs typeface="Arial" pitchFamily="34" charset="0"/>
              </a:rPr>
              <a:t> онд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8</a:t>
            </a:r>
            <a:r>
              <a:rPr lang="mn-MN" sz="2400" dirty="0" smtClean="0">
                <a:latin typeface="Arial" pitchFamily="34" charset="0"/>
                <a:cs typeface="Arial" pitchFamily="34" charset="0"/>
              </a:rPr>
              <a:t> ажил, үйлчилгээ 125517,5  төгрөгийг хувиарлан хэрэгжүүлэхээр төлөвлөсөн.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endParaRPr lang="mn-MN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mn-MN" sz="2400" dirty="0" smtClean="0">
                <a:latin typeface="Arial" pitchFamily="34" charset="0"/>
                <a:cs typeface="Arial" pitchFamily="34" charset="0"/>
              </a:rPr>
              <a:t>Харьцуулалтын аргаар:                                           </a:t>
            </a:r>
            <a:r>
              <a:rPr lang="mn-MN" sz="2400" dirty="0">
                <a:latin typeface="Arial" pitchFamily="34" charset="0"/>
                <a:cs typeface="Arial" pitchFamily="34" charset="0"/>
              </a:rPr>
              <a:t>2</a:t>
            </a:r>
            <a:r>
              <a:rPr lang="mn-MN" sz="2400" dirty="0" smtClean="0">
                <a:latin typeface="Arial" pitchFamily="34" charset="0"/>
                <a:cs typeface="Arial" pitchFamily="34" charset="0"/>
              </a:rPr>
              <a:t> 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mn-MN" sz="2400" dirty="0" smtClean="0">
                <a:latin typeface="Arial" pitchFamily="34" charset="0"/>
                <a:cs typeface="Arial" pitchFamily="34" charset="0"/>
              </a:rPr>
              <a:t>                 </a:t>
            </a:r>
          </a:p>
          <a:p>
            <a:pPr>
              <a:buFont typeface="Wingdings" pitchFamily="2" charset="2"/>
              <a:buChar char="v"/>
            </a:pPr>
            <a:r>
              <a:rPr lang="mn-MN" sz="2400" dirty="0" smtClean="0">
                <a:latin typeface="Arial" pitchFamily="34" charset="0"/>
                <a:cs typeface="Arial" pitchFamily="34" charset="0"/>
              </a:rPr>
              <a:t>Олон нийтийн оролцоотой аргаар:                         1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endParaRPr lang="mn-MN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mn-MN" sz="2400" dirty="0" smtClean="0">
                <a:latin typeface="Arial" pitchFamily="34" charset="0"/>
                <a:cs typeface="Arial" pitchFamily="34" charset="0"/>
              </a:rPr>
              <a:t>Шууд худалдан авалт:                                             5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орон нутаг хөгжүүлэх сан\дотуур байр\_DSC00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4267200" cy="5105400"/>
          </a:xfrm>
          <a:prstGeom prst="rect">
            <a:avLst/>
          </a:prstGeom>
          <a:noFill/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990600"/>
            <a:ext cx="4038600" cy="51054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mn-M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Засварын дараа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 descr="C:\Users\user\Desktop\орон нутаг хөгжүүлэх сан\дотуур байр\_DSC00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460" y="1600200"/>
            <a:ext cx="4032080" cy="4525963"/>
          </a:xfrm>
          <a:prstGeom prst="rect">
            <a:avLst/>
          </a:prstGeom>
          <a:noFill/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676400"/>
            <a:ext cx="4038600" cy="4419600"/>
          </a:xfrm>
        </p:spPr>
      </p:pic>
    </p:spTree>
    <p:extLst>
      <p:ext uri="{BB962C8B-B14F-4D97-AF65-F5344CB8AC3E}">
        <p14:creationId xmlns:p14="http://schemas.microsoft.com/office/powerpoint/2010/main" xmlns="" val="3241854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mn-M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Засварын дараа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 descr="C:\Users\user\Desktop\орон нутаг хөгжүүлэх сан\дотуур байр\_DSC00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755" y="1600200"/>
            <a:ext cx="3851490" cy="4525963"/>
          </a:xfrm>
          <a:prstGeom prst="rect">
            <a:avLst/>
          </a:prstGeom>
          <a:noFill/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343400" y="1981199"/>
            <a:ext cx="4571999" cy="3810000"/>
          </a:xfrm>
        </p:spPr>
      </p:pic>
    </p:spTree>
    <p:extLst>
      <p:ext uri="{BB962C8B-B14F-4D97-AF65-F5344CB8AC3E}">
        <p14:creationId xmlns:p14="http://schemas.microsoft.com/office/powerpoint/2010/main" xmlns="" val="1487459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24384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mn-MN" sz="3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mn-MN" sz="3100" dirty="0" smtClean="0">
                <a:latin typeface="Arial" pitchFamily="34" charset="0"/>
                <a:cs typeface="Arial" pitchFamily="34" charset="0"/>
              </a:rPr>
            </a:br>
            <a:r>
              <a:rPr lang="mn-MN" sz="3100" dirty="0" smtClean="0">
                <a:latin typeface="Arial" pitchFamily="34" charset="0"/>
                <a:cs typeface="Arial" pitchFamily="34" charset="0"/>
              </a:rPr>
              <a:t>7. Наадмын зардал 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mn-MN" sz="3100" dirty="0" smtClean="0">
                <a:latin typeface="Arial" pitchFamily="34" charset="0"/>
                <a:cs typeface="Arial" pitchFamily="34" charset="0"/>
              </a:rPr>
              <a:t>Төсөвт өртөг-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mn-MN" sz="3100" dirty="0" smtClean="0">
                <a:latin typeface="Arial" pitchFamily="34" charset="0"/>
                <a:cs typeface="Arial" pitchFamily="34" charset="0"/>
              </a:rPr>
              <a:t>.0 сая, Гүйцэтгэл-5.0 сая/</a:t>
            </a:r>
            <a:r>
              <a:rPr lang="mn-MN" dirty="0" smtClean="0">
                <a:latin typeface="Arial" pitchFamily="34" charset="0"/>
                <a:cs typeface="Arial" pitchFamily="34" charset="0"/>
              </a:rPr>
              <a:t/>
            </a:r>
            <a:br>
              <a:rPr lang="mn-MN" dirty="0" smtClean="0">
                <a:latin typeface="Arial" pitchFamily="34" charset="0"/>
                <a:cs typeface="Arial" pitchFamily="34" charset="0"/>
              </a:rPr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6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mn-MN" sz="2700" dirty="0" smtClean="0">
                <a:latin typeface="Arial" pitchFamily="34" charset="0"/>
                <a:cs typeface="Arial" pitchFamily="34" charset="0"/>
              </a:rPr>
              <a:t> Рентген аппарат-2015 он</a:t>
            </a:r>
            <a:r>
              <a:rPr lang="en-US" sz="27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700" dirty="0" smtClean="0">
                <a:latin typeface="Arial" pitchFamily="34" charset="0"/>
                <a:cs typeface="Arial" pitchFamily="34" charset="0"/>
              </a:rPr>
            </a:br>
            <a:r>
              <a:rPr lang="mn-MN" sz="2700" dirty="0" smtClean="0">
                <a:latin typeface="Arial" pitchFamily="34" charset="0"/>
                <a:cs typeface="Arial" pitchFamily="34" charset="0"/>
              </a:rPr>
              <a:t> Гүйцэтгэгч- Эйч Энд Эйч ХХК</a:t>
            </a:r>
            <a:br>
              <a:rPr lang="mn-MN" sz="2700" dirty="0" smtClean="0">
                <a:latin typeface="Arial" pitchFamily="34" charset="0"/>
                <a:cs typeface="Arial" pitchFamily="34" charset="0"/>
              </a:rPr>
            </a:br>
            <a:r>
              <a:rPr lang="mn-MN" sz="2700" dirty="0" smtClean="0">
                <a:latin typeface="Arial" pitchFamily="34" charset="0"/>
                <a:cs typeface="Arial" pitchFamily="34" charset="0"/>
              </a:rPr>
              <a:t>/Төсөвт өртөг-87.6 сая, Гэрээ-87.6 сая, </a:t>
            </a:r>
            <a:br>
              <a:rPr lang="mn-MN" sz="2700" dirty="0" smtClean="0">
                <a:latin typeface="Arial" pitchFamily="34" charset="0"/>
                <a:cs typeface="Arial" pitchFamily="34" charset="0"/>
              </a:rPr>
            </a:br>
            <a:r>
              <a:rPr lang="mn-MN" sz="2700" dirty="0" smtClean="0">
                <a:latin typeface="Arial" pitchFamily="34" charset="0"/>
                <a:cs typeface="Arial" pitchFamily="34" charset="0"/>
              </a:rPr>
              <a:t>Гүйцэтгэл-81.6 сая Өр-6.0 сая/</a:t>
            </a:r>
            <a:br>
              <a:rPr lang="mn-MN" sz="2700" dirty="0" smtClean="0">
                <a:latin typeface="Arial" pitchFamily="34" charset="0"/>
                <a:cs typeface="Arial" pitchFamily="34" charset="0"/>
              </a:rPr>
            </a:br>
            <a:endParaRPr lang="en-US" sz="27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r">
              <a:buNone/>
            </a:pPr>
            <a:endParaRPr lang="mn-MN" sz="2400" dirty="0" smtClean="0">
              <a:latin typeface="Arial" pitchFamily="34" charset="0"/>
              <a:cs typeface="Arial" pitchFamily="34" charset="0"/>
            </a:endParaRPr>
          </a:p>
          <a:p>
            <a:pPr algn="r">
              <a:buNone/>
            </a:pPr>
            <a:endParaRPr lang="mn-MN" sz="2400" dirty="0" smtClean="0">
              <a:latin typeface="Arial" pitchFamily="34" charset="0"/>
              <a:cs typeface="Arial" pitchFamily="34" charset="0"/>
            </a:endParaRPr>
          </a:p>
          <a:p>
            <a:pPr algn="r">
              <a:buNone/>
            </a:pPr>
            <a:endParaRPr lang="mn-MN" sz="2400" dirty="0" smtClean="0">
              <a:latin typeface="Arial" pitchFamily="34" charset="0"/>
              <a:cs typeface="Arial" pitchFamily="34" charset="0"/>
            </a:endParaRPr>
          </a:p>
          <a:p>
            <a:pPr algn="r">
              <a:buNone/>
            </a:pPr>
            <a:endParaRPr lang="mn-MN" sz="2400" dirty="0" smtClean="0">
              <a:latin typeface="Arial" pitchFamily="34" charset="0"/>
              <a:cs typeface="Arial" pitchFamily="34" charset="0"/>
            </a:endParaRPr>
          </a:p>
          <a:p>
            <a:pPr algn="r">
              <a:buNone/>
            </a:pPr>
            <a:endParaRPr lang="mn-MN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D:\рентгэн аппарат\_DSC003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4191000" cy="41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7" descr="D:\рентгэн аппарат\_DSC0027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0"/>
            <a:ext cx="4343399" cy="4190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487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mn-M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8. Шилэн кабель тавих-2015 он</a:t>
            </a:r>
            <a:br>
              <a:rPr lang="mn-MN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n-M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Гүйцэтгэгч- Монголын цахилгаан холбоо </a:t>
            </a:r>
            <a:br>
              <a:rPr lang="mn-MN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n-M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/Төсөвт өртөг-26498,9 мянга , </a:t>
            </a:r>
            <a:br>
              <a:rPr lang="mn-MN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n-M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Гүйцэтгэл-15474,3 сая</a:t>
            </a:r>
            <a:br>
              <a:rPr lang="mn-MN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n-M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Өр-11024,6 мянга /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895600"/>
            <a:ext cx="4038600" cy="3230563"/>
          </a:xfrm>
        </p:spPr>
        <p:txBody>
          <a:bodyPr/>
          <a:lstStyle/>
          <a:p>
            <a:endParaRPr lang="mn-MN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mn-M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40688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8674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mn-MN" sz="3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mn-MN" sz="3100" dirty="0" smtClean="0">
                <a:latin typeface="Arial" pitchFamily="34" charset="0"/>
                <a:cs typeface="Arial" pitchFamily="34" charset="0"/>
              </a:rPr>
            </a:br>
            <a:r>
              <a:rPr lang="mn-MN" sz="3100" dirty="0" smtClean="0">
                <a:latin typeface="Arial" pitchFamily="34" charset="0"/>
                <a:cs typeface="Arial" pitchFamily="34" charset="0"/>
              </a:rPr>
              <a:t>Аймгийн </a:t>
            </a:r>
            <a:r>
              <a:rPr lang="mn-MN" sz="3100" dirty="0">
                <a:latin typeface="Arial" pitchFamily="34" charset="0"/>
                <a:cs typeface="Arial" pitchFamily="34" charset="0"/>
              </a:rPr>
              <a:t>ИТХ-ын 2016.09.28-ны өдрийн хуралдаанаар </a:t>
            </a:r>
            <a:r>
              <a:rPr lang="mn-MN" sz="3100" dirty="0" smtClean="0">
                <a:latin typeface="Arial" pitchFamily="34" charset="0"/>
                <a:cs typeface="Arial" pitchFamily="34" charset="0"/>
              </a:rPr>
              <a:t>28.246.900 </a:t>
            </a:r>
            <a:r>
              <a:rPr lang="mn-MN" sz="3100" dirty="0">
                <a:latin typeface="Arial" pitchFamily="34" charset="0"/>
                <a:cs typeface="Arial" pitchFamily="34" charset="0"/>
              </a:rPr>
              <a:t>төгрөгөөр хасах тодотгол хийгдсэн. </a:t>
            </a:r>
            <a:br>
              <a:rPr lang="mn-MN" sz="3100" dirty="0">
                <a:latin typeface="Arial" pitchFamily="34" charset="0"/>
                <a:cs typeface="Arial" pitchFamily="34" charset="0"/>
              </a:rPr>
            </a:br>
            <a:r>
              <a:rPr lang="mn-MN" sz="3100" dirty="0">
                <a:latin typeface="Arial" pitchFamily="34" charset="0"/>
                <a:cs typeface="Arial" pitchFamily="34" charset="0"/>
              </a:rPr>
              <a:t> 2016 онд төсвийн тодотголоор </a:t>
            </a:r>
            <a:r>
              <a:rPr lang="mn-MN" sz="3100" dirty="0" smtClean="0">
                <a:latin typeface="Arial" pitchFamily="34" charset="0"/>
                <a:cs typeface="Arial" pitchFamily="34" charset="0"/>
              </a:rPr>
              <a:t>7 </a:t>
            </a:r>
            <a:r>
              <a:rPr lang="mn-MN" sz="3100" dirty="0">
                <a:latin typeface="Arial" pitchFamily="34" charset="0"/>
                <a:cs typeface="Arial" pitchFamily="34" charset="0"/>
              </a:rPr>
              <a:t>төсөл хөтөлбөрт </a:t>
            </a:r>
            <a:r>
              <a:rPr lang="mn-MN" sz="3100" dirty="0" smtClean="0">
                <a:latin typeface="Arial" pitchFamily="34" charset="0"/>
                <a:cs typeface="Arial" pitchFamily="34" charset="0"/>
              </a:rPr>
              <a:t>36.700.000  </a:t>
            </a:r>
            <a:r>
              <a:rPr lang="mn-MN" sz="3100" dirty="0">
                <a:latin typeface="Arial" pitchFamily="34" charset="0"/>
                <a:cs typeface="Arial" pitchFamily="34" charset="0"/>
              </a:rPr>
              <a:t>төгрөгийг нэмж хувиарлан хэрэгжүүлэхээр төлөвлөсөн</a:t>
            </a:r>
            <a:r>
              <a:rPr lang="mn-MN" dirty="0">
                <a:latin typeface="Arial" pitchFamily="34" charset="0"/>
                <a:cs typeface="Arial" pitchFamily="34" charset="0"/>
              </a:rPr>
              <a:t/>
            </a:r>
            <a:br>
              <a:rPr lang="mn-MN" dirty="0">
                <a:latin typeface="Arial" pitchFamily="34" charset="0"/>
                <a:cs typeface="Arial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mn-MN" b="1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mn-M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614377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mn-MN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mn-MN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n-MN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mn-MN" sz="2700" b="1" dirty="0">
                <a:latin typeface="Arial" panose="020B0604020202020204" pitchFamily="34" charset="0"/>
                <a:cs typeface="Arial" panose="020B0604020202020204" pitchFamily="34" charset="0"/>
              </a:rPr>
              <a:t>Сумын төвийн зам </a:t>
            </a:r>
            <a:r>
              <a:rPr lang="mn-MN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засвар</a:t>
            </a:r>
            <a:br>
              <a:rPr lang="mn-MN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n-MN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Гүйцэтгэгч- Өвөрхангай АЗЗА ХХК</a:t>
            </a:r>
            <a:br>
              <a:rPr lang="mn-MN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n-MN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 Төсөвт өртөг-10.0 сая, Гэрээ-10.0 сая, </a:t>
            </a:r>
            <a:br>
              <a:rPr lang="mn-MN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n-MN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Гүйцэтгэл-5.0 сая Өр-5.0 сая /</a:t>
            </a:r>
            <a:r>
              <a:rPr lang="en-US" sz="27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7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3992563"/>
          </a:xfrm>
        </p:spPr>
        <p:txBody>
          <a:bodyPr/>
          <a:lstStyle/>
          <a:p>
            <a:endParaRPr lang="mn-MN" dirty="0" smtClean="0"/>
          </a:p>
          <a:p>
            <a:endParaRPr lang="en-US" dirty="0"/>
          </a:p>
        </p:txBody>
      </p:sp>
      <p:pic>
        <p:nvPicPr>
          <p:cNvPr id="5" name="Content Placeholder 1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464989" y="178991"/>
            <a:ext cx="4214020" cy="807720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2825967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mn-MN" sz="2200" dirty="0">
                <a:latin typeface="Arial" panose="020B0604020202020204" pitchFamily="34" charset="0"/>
                <a:cs typeface="Arial" panose="020B0604020202020204" pitchFamily="34" charset="0"/>
              </a:rPr>
              <a:t>Сумын төвийн зам засвар нийт 4000 метрийн урттай ердийн хөрсөн зам автогрейдер индүү ашиглан </a:t>
            </a:r>
            <a:r>
              <a:rPr lang="mn-M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засварласан.</a:t>
            </a:r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mn-M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mn-MN" dirty="0" smtClean="0"/>
          </a:p>
          <a:p>
            <a:endParaRPr lang="en-US" dirty="0"/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209800" y="152400"/>
            <a:ext cx="4648200" cy="7848600"/>
          </a:xfrm>
        </p:spPr>
      </p:pic>
    </p:spTree>
    <p:extLst>
      <p:ext uri="{BB962C8B-B14F-4D97-AF65-F5344CB8AC3E}">
        <p14:creationId xmlns:p14="http://schemas.microsoft.com/office/powerpoint/2010/main" xmlns="" val="4244604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mn-MN" dirty="0" smtClean="0"/>
              <a:t/>
            </a:r>
            <a:br>
              <a:rPr lang="mn-MN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mn-MN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600200" y="-457200"/>
            <a:ext cx="5638802" cy="8077201"/>
          </a:xfrm>
        </p:spPr>
      </p:pic>
    </p:spTree>
    <p:extLst>
      <p:ext uri="{BB962C8B-B14F-4D97-AF65-F5344CB8AC3E}">
        <p14:creationId xmlns:p14="http://schemas.microsoft.com/office/powerpoint/2010/main" xmlns="" val="2050495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533400" y="1600200"/>
            <a:ext cx="8153400" cy="6858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5102225" y="1600200"/>
            <a:ext cx="4041775" cy="609600"/>
          </a:xfrm>
        </p:spPr>
        <p:txBody>
          <a:bodyPr>
            <a:normAutofit/>
          </a:bodyPr>
          <a:lstStyle/>
          <a:p>
            <a:pPr algn="ctr"/>
            <a:endParaRPr lang="mn-MN" sz="3300" b="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9" name="Content Placeholder 8" descr="C:\Users\BestComputer\Desktop\Hog zurag\_DSC0499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4191000" cy="51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tent Placeholder 9" descr="C:\Users\BestComputer\Desktop\Hog zurag\_DSC0492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4114800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mn-MN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mn-MN" dirty="0" smtClean="0">
                <a:latin typeface="Arial" pitchFamily="34" charset="0"/>
                <a:cs typeface="Arial" pitchFamily="34" charset="0"/>
              </a:rPr>
            </a:br>
            <a:r>
              <a:rPr lang="mn-MN" sz="3200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mn-MN" sz="3200" dirty="0" smtClean="0">
                <a:latin typeface="Arial" pitchFamily="34" charset="0"/>
                <a:cs typeface="Arial" pitchFamily="34" charset="0"/>
              </a:rPr>
            </a:br>
            <a:r>
              <a:rPr lang="mn-MN" sz="2200" dirty="0" smtClean="0">
                <a:latin typeface="Arial" pitchFamily="34" charset="0"/>
                <a:cs typeface="Arial" pitchFamily="34" charset="0"/>
              </a:rPr>
              <a:t>1. Хогийн цэгийг цэвэрлэх /Төсөвт өртөг –18,0 сая, Гүйцэтгэл–12544,8 мянга, Өр-5455,1 мянга/ Гүйцэтгэгч-Цэвэр орчин бүлэг </a:t>
            </a:r>
            <a:br>
              <a:rPr lang="mn-MN" sz="2200" dirty="0" smtClean="0">
                <a:latin typeface="Arial" pitchFamily="34" charset="0"/>
                <a:cs typeface="Arial" pitchFamily="34" charset="0"/>
              </a:rPr>
            </a:br>
            <a:r>
              <a:rPr lang="mn-MN" dirty="0" smtClean="0">
                <a:latin typeface="Arial" pitchFamily="34" charset="0"/>
                <a:cs typeface="Arial" pitchFamily="34" charset="0"/>
              </a:rPr>
              <a:t/>
            </a:r>
            <a:br>
              <a:rPr lang="mn-MN" dirty="0" smtClean="0">
                <a:latin typeface="Arial" pitchFamily="34" charset="0"/>
                <a:cs typeface="Arial" pitchFamily="34" charset="0"/>
              </a:rPr>
            </a:b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2000" y="1143000"/>
            <a:ext cx="76962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mn-MN" sz="2400" b="1" dirty="0" smtClean="0">
                <a:latin typeface="Arial" pitchFamily="34" charset="0"/>
                <a:cs typeface="Arial" pitchFamily="34" charset="0"/>
              </a:rPr>
              <a:t>Хог хаягдлын цэгийн цэвэрлэхийн өмнөх зураг</a:t>
            </a:r>
            <a:endParaRPr lang="en-US" sz="2400" b="1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mn-MN" dirty="0" smtClean="0"/>
              <a:t/>
            </a:r>
            <a:br>
              <a:rPr lang="mn-MN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mn-MN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524001" y="-381001"/>
            <a:ext cx="6096000" cy="7772401"/>
          </a:xfrm>
        </p:spPr>
      </p:pic>
    </p:spTree>
    <p:extLst>
      <p:ext uri="{BB962C8B-B14F-4D97-AF65-F5344CB8AC3E}">
        <p14:creationId xmlns:p14="http://schemas.microsoft.com/office/powerpoint/2010/main" xmlns="" val="41462139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mn-MN" dirty="0" smtClean="0"/>
              <a:t/>
            </a:r>
            <a:br>
              <a:rPr lang="mn-MN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mn-MN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485901" y="-495301"/>
            <a:ext cx="5867400" cy="8077201"/>
          </a:xfrm>
        </p:spPr>
      </p:pic>
    </p:spTree>
    <p:extLst>
      <p:ext uri="{BB962C8B-B14F-4D97-AF65-F5344CB8AC3E}">
        <p14:creationId xmlns:p14="http://schemas.microsoft.com/office/powerpoint/2010/main" xmlns="" val="27402440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mn-MN" dirty="0" smtClean="0"/>
              <a:t/>
            </a:r>
            <a:br>
              <a:rPr lang="mn-MN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mn-MN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485901" y="-571501"/>
            <a:ext cx="5943600" cy="8001001"/>
          </a:xfrm>
        </p:spPr>
      </p:pic>
    </p:spTree>
    <p:extLst>
      <p:ext uri="{BB962C8B-B14F-4D97-AF65-F5344CB8AC3E}">
        <p14:creationId xmlns:p14="http://schemas.microsoft.com/office/powerpoint/2010/main" xmlns="" val="16569881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mn-MN" sz="2400" b="1" dirty="0">
                <a:latin typeface="Arial" pitchFamily="34" charset="0"/>
                <a:cs typeface="Arial" pitchFamily="34" charset="0"/>
              </a:rPr>
              <a:t>2. 2-р </a:t>
            </a:r>
            <a:r>
              <a:rPr lang="mn-MN" sz="2400" b="1" dirty="0" smtClean="0">
                <a:latin typeface="Arial" pitchFamily="34" charset="0"/>
                <a:cs typeface="Arial" pitchFamily="34" charset="0"/>
              </a:rPr>
              <a:t>цэцэрлэгийн агааржуулалт</a:t>
            </a:r>
            <a:br>
              <a:rPr lang="mn-MN" sz="2400" b="1" dirty="0" smtClean="0">
                <a:latin typeface="Arial" pitchFamily="34" charset="0"/>
                <a:cs typeface="Arial" pitchFamily="34" charset="0"/>
              </a:rPr>
            </a:br>
            <a:r>
              <a:rPr lang="mn-MN" sz="2400" b="1" dirty="0" smtClean="0">
                <a:latin typeface="Arial" pitchFamily="34" charset="0"/>
                <a:cs typeface="Arial" pitchFamily="34" charset="0"/>
              </a:rPr>
              <a:t> /Төсөвт өртөг-5,7 сая төгрөг, Гэрээ-5,7 сая, </a:t>
            </a:r>
            <a:br>
              <a:rPr lang="mn-MN" sz="2400" b="1" dirty="0" smtClean="0">
                <a:latin typeface="Arial" pitchFamily="34" charset="0"/>
                <a:cs typeface="Arial" pitchFamily="34" charset="0"/>
              </a:rPr>
            </a:br>
            <a:r>
              <a:rPr lang="mn-MN" sz="2400" b="1" dirty="0" smtClean="0">
                <a:latin typeface="Arial" pitchFamily="34" charset="0"/>
                <a:cs typeface="Arial" pitchFamily="34" charset="0"/>
              </a:rPr>
              <a:t>Өр-5,7 сая төгрөг / 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mn-MN" dirty="0" smtClean="0"/>
          </a:p>
          <a:p>
            <a:endParaRPr lang="en-US" dirty="0"/>
          </a:p>
        </p:txBody>
      </p:sp>
      <p:pic>
        <p:nvPicPr>
          <p:cNvPr id="5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585" y="1934629"/>
            <a:ext cx="8304415" cy="4694771"/>
          </a:xfrm>
        </p:spPr>
      </p:pic>
    </p:spTree>
    <p:extLst>
      <p:ext uri="{BB962C8B-B14F-4D97-AF65-F5344CB8AC3E}">
        <p14:creationId xmlns:p14="http://schemas.microsoft.com/office/powerpoint/2010/main" xmlns="" val="3964105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mn-MN" dirty="0" smtClean="0"/>
              <a:t/>
            </a:r>
            <a:br>
              <a:rPr lang="mn-MN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mn-MN" dirty="0" smtClean="0"/>
          </a:p>
          <a:p>
            <a:endParaRPr lang="en-US" dirty="0"/>
          </a:p>
        </p:txBody>
      </p:sp>
      <p:pic>
        <p:nvPicPr>
          <p:cNvPr id="5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087" y="762000"/>
            <a:ext cx="8133513" cy="5364163"/>
          </a:xfrm>
        </p:spPr>
      </p:pic>
    </p:spTree>
    <p:extLst>
      <p:ext uri="{BB962C8B-B14F-4D97-AF65-F5344CB8AC3E}">
        <p14:creationId xmlns:p14="http://schemas.microsoft.com/office/powerpoint/2010/main" xmlns="" val="26528425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mn-MN" sz="2400" b="1" dirty="0">
                <a:latin typeface="Arial" pitchFamily="34" charset="0"/>
                <a:cs typeface="Arial" pitchFamily="34" charset="0"/>
              </a:rPr>
              <a:t>3. Соёлын төвийн арын </a:t>
            </a:r>
            <a:r>
              <a:rPr lang="mn-MN" sz="2400" b="1" dirty="0" smtClean="0">
                <a:latin typeface="Arial" pitchFamily="34" charset="0"/>
                <a:cs typeface="Arial" pitchFamily="34" charset="0"/>
              </a:rPr>
              <a:t>засвар</a:t>
            </a:r>
            <a:br>
              <a:rPr lang="mn-MN" sz="2400" b="1" dirty="0" smtClean="0">
                <a:latin typeface="Arial" pitchFamily="34" charset="0"/>
                <a:cs typeface="Arial" pitchFamily="34" charset="0"/>
              </a:rPr>
            </a:br>
            <a:r>
              <a:rPr lang="mn-MN" sz="2400" b="1" dirty="0" smtClean="0">
                <a:latin typeface="Arial" pitchFamily="34" charset="0"/>
                <a:cs typeface="Arial" pitchFamily="34" charset="0"/>
              </a:rPr>
              <a:t>/ Төсөвт өртөг-6,0 сая  төгрөг, Гэрээ-6,0 сая төгрөг, Өр-6,0 сая төгрөг /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mn-MN" dirty="0" smtClean="0"/>
          </a:p>
          <a:p>
            <a:endParaRPr lang="en-US" dirty="0"/>
          </a:p>
        </p:txBody>
      </p:sp>
      <p:pic>
        <p:nvPicPr>
          <p:cNvPr id="5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657100"/>
            <a:ext cx="8305800" cy="4591299"/>
          </a:xfrm>
        </p:spPr>
      </p:pic>
    </p:spTree>
    <p:extLst>
      <p:ext uri="{BB962C8B-B14F-4D97-AF65-F5344CB8AC3E}">
        <p14:creationId xmlns:p14="http://schemas.microsoft.com/office/powerpoint/2010/main" xmlns="" val="17241281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mn-MN" dirty="0" smtClean="0"/>
              <a:t/>
            </a:r>
            <a:br>
              <a:rPr lang="mn-MN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mn-MN" dirty="0" smtClean="0"/>
          </a:p>
          <a:p>
            <a:endParaRPr lang="en-US" dirty="0"/>
          </a:p>
        </p:txBody>
      </p:sp>
      <p:pic>
        <p:nvPicPr>
          <p:cNvPr id="5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533400"/>
            <a:ext cx="8001000" cy="5791200"/>
          </a:xfrm>
        </p:spPr>
      </p:pic>
    </p:spTree>
    <p:extLst>
      <p:ext uri="{BB962C8B-B14F-4D97-AF65-F5344CB8AC3E}">
        <p14:creationId xmlns:p14="http://schemas.microsoft.com/office/powerpoint/2010/main" xmlns="" val="17974965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mn-MN" dirty="0" smtClean="0"/>
              <a:t/>
            </a:r>
            <a:br>
              <a:rPr lang="mn-MN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mn-MN" dirty="0" smtClean="0"/>
          </a:p>
          <a:p>
            <a:endParaRPr lang="en-US" dirty="0"/>
          </a:p>
        </p:txBody>
      </p:sp>
      <p:pic>
        <p:nvPicPr>
          <p:cNvPr id="5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533400"/>
            <a:ext cx="7924800" cy="5715000"/>
          </a:xfrm>
        </p:spPr>
      </p:pic>
    </p:spTree>
    <p:extLst>
      <p:ext uri="{BB962C8B-B14F-4D97-AF65-F5344CB8AC3E}">
        <p14:creationId xmlns:p14="http://schemas.microsoft.com/office/powerpoint/2010/main" xmlns="" val="7572560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mn-MN" sz="2200" b="1" dirty="0">
                <a:latin typeface="Arial" panose="020B0604020202020204" pitchFamily="34" charset="0"/>
                <a:cs typeface="Arial" panose="020B0604020202020204" pitchFamily="34" charset="0"/>
              </a:rPr>
              <a:t>4. 5-р багийн худаг </a:t>
            </a:r>
            <a:r>
              <a:rPr lang="mn-MN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засвар</a:t>
            </a:r>
            <a:br>
              <a:rPr lang="mn-MN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n-MN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Гүйцэтгэгч- Ц.Шинэнбат</a:t>
            </a:r>
            <a:br>
              <a:rPr lang="mn-MN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n-MN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/Төсөвт өртөг -5.0 сая, Гэрээ-5.0 сая, Өр-5.0 сая төгрөг</a:t>
            </a:r>
            <a:r>
              <a:rPr lang="mn-M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2800" dirty="0"/>
          </a:p>
        </p:txBody>
      </p:sp>
      <p:pic>
        <p:nvPicPr>
          <p:cNvPr id="5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769092"/>
            <a:ext cx="4038600" cy="4188178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752600"/>
            <a:ext cx="4038600" cy="4191000"/>
          </a:xfrm>
        </p:spPr>
      </p:pic>
    </p:spTree>
    <p:extLst>
      <p:ext uri="{BB962C8B-B14F-4D97-AF65-F5344CB8AC3E}">
        <p14:creationId xmlns:p14="http://schemas.microsoft.com/office/powerpoint/2010/main" xmlns="" val="9871873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mn-MN" dirty="0" smtClean="0"/>
              <a:t/>
            </a:r>
            <a:br>
              <a:rPr lang="mn-MN" dirty="0" smtClean="0"/>
            </a:br>
            <a:endParaRPr lang="en-US" dirty="0"/>
          </a:p>
        </p:txBody>
      </p:sp>
      <p:pic>
        <p:nvPicPr>
          <p:cNvPr id="5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066801"/>
            <a:ext cx="4038600" cy="4776210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066800"/>
            <a:ext cx="4038600" cy="4800600"/>
          </a:xfrm>
        </p:spPr>
      </p:pic>
    </p:spTree>
    <p:extLst>
      <p:ext uri="{BB962C8B-B14F-4D97-AF65-F5344CB8AC3E}">
        <p14:creationId xmlns:p14="http://schemas.microsoft.com/office/powerpoint/2010/main" xmlns="" val="2467609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mn-MN" sz="2800" dirty="0" smtClean="0">
                <a:latin typeface="Arial" pitchFamily="34" charset="0"/>
                <a:cs typeface="Arial" pitchFamily="34" charset="0"/>
              </a:rPr>
              <a:t>Ажлын явц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Content Placeholder 8" descr="C:\Users\BestComputer\Desktop\hogni gadnah zurag\_DSC0567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4191000" cy="48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tent Placeholder 9" descr="C:\Users\BestComputer\Desktop\Hog zurag\_DSC0599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0"/>
            <a:ext cx="4191000" cy="4724400"/>
          </a:xfrm>
          <a:prstGeom prst="rect">
            <a:avLst/>
          </a:prstGeom>
          <a:noFill/>
          <a:ln>
            <a:noFill/>
          </a:ln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mn-M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Засварын дараа гадна тал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600200"/>
            <a:ext cx="4038600" cy="457200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600200"/>
            <a:ext cx="4038600" cy="4571999"/>
          </a:xfrm>
        </p:spPr>
      </p:pic>
    </p:spTree>
    <p:extLst>
      <p:ext uri="{BB962C8B-B14F-4D97-AF65-F5344CB8AC3E}">
        <p14:creationId xmlns:p14="http://schemas.microsoft.com/office/powerpoint/2010/main" xmlns="" val="40861827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mn-MN" sz="2800" dirty="0">
                <a:latin typeface="Arial" panose="020B0604020202020204" pitchFamily="34" charset="0"/>
                <a:cs typeface="Arial" panose="020B0604020202020204" pitchFamily="34" charset="0"/>
              </a:rPr>
              <a:t>Засварын </a:t>
            </a:r>
            <a:r>
              <a:rPr lang="mn-M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дараа хаалга, дотор тал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676400"/>
            <a:ext cx="4038600" cy="434340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676400"/>
            <a:ext cx="4038600" cy="4267200"/>
          </a:xfrm>
        </p:spPr>
      </p:pic>
    </p:spTree>
    <p:extLst>
      <p:ext uri="{BB962C8B-B14F-4D97-AF65-F5344CB8AC3E}">
        <p14:creationId xmlns:p14="http://schemas.microsoft.com/office/powerpoint/2010/main" xmlns="" val="16223323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mn-MN" dirty="0"/>
              <a:t>Засварын дараа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600200"/>
            <a:ext cx="4038600" cy="44958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600200"/>
            <a:ext cx="4038600" cy="4495800"/>
          </a:xfrm>
        </p:spPr>
      </p:pic>
    </p:spTree>
    <p:extLst>
      <p:ext uri="{BB962C8B-B14F-4D97-AF65-F5344CB8AC3E}">
        <p14:creationId xmlns:p14="http://schemas.microsoft.com/office/powerpoint/2010/main" xmlns="" val="18459715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mn-MN" sz="2800" dirty="0">
                <a:latin typeface="Arial" panose="020B0604020202020204" pitchFamily="34" charset="0"/>
                <a:cs typeface="Arial" panose="020B0604020202020204" pitchFamily="34" charset="0"/>
              </a:rPr>
              <a:t>Засварын </a:t>
            </a:r>
            <a:r>
              <a:rPr lang="mn-M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дараа цонх, усан сангийн дотор тал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600200"/>
            <a:ext cx="4038600" cy="44958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600200"/>
            <a:ext cx="4038600" cy="4495800"/>
          </a:xfrm>
        </p:spPr>
      </p:pic>
    </p:spTree>
    <p:extLst>
      <p:ext uri="{BB962C8B-B14F-4D97-AF65-F5344CB8AC3E}">
        <p14:creationId xmlns:p14="http://schemas.microsoft.com/office/powerpoint/2010/main" xmlns="" val="22674718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mn-MN" sz="2800" b="1" dirty="0">
                <a:latin typeface="Arial" pitchFamily="34" charset="0"/>
                <a:cs typeface="Arial" pitchFamily="34" charset="0"/>
              </a:rPr>
              <a:t>5. Үерийн далан засвар </a:t>
            </a:r>
            <a:r>
              <a:rPr lang="mn-MN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mn-MN" sz="2800" b="1" dirty="0" smtClean="0">
                <a:latin typeface="Arial" pitchFamily="34" charset="0"/>
                <a:cs typeface="Arial" pitchFamily="34" charset="0"/>
              </a:rPr>
            </a:br>
            <a:r>
              <a:rPr lang="mn-MN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mn-MN" sz="2800" b="1" dirty="0" smtClean="0">
                <a:latin typeface="Arial" pitchFamily="34" charset="0"/>
                <a:cs typeface="Arial" pitchFamily="34" charset="0"/>
              </a:rPr>
              <a:t>Төсөвт өртөг-5.0 сая  төгрөг/</a:t>
            </a:r>
            <a:endParaRPr lang="en-US" sz="2800" dirty="0"/>
          </a:p>
        </p:txBody>
      </p:sp>
      <p:pic>
        <p:nvPicPr>
          <p:cNvPr id="5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845959"/>
            <a:ext cx="4038600" cy="4034445"/>
          </a:xfrm>
        </p:spPr>
      </p:pic>
      <p:pic>
        <p:nvPicPr>
          <p:cNvPr id="6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885388"/>
            <a:ext cx="4038600" cy="3955586"/>
          </a:xfrm>
        </p:spPr>
      </p:pic>
    </p:spTree>
    <p:extLst>
      <p:ext uri="{BB962C8B-B14F-4D97-AF65-F5344CB8AC3E}">
        <p14:creationId xmlns:p14="http://schemas.microsoft.com/office/powerpoint/2010/main" xmlns="" val="29098622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mn-MN" dirty="0" smtClean="0"/>
              <a:t/>
            </a:r>
            <a:br>
              <a:rPr lang="mn-MN" dirty="0" smtClean="0"/>
            </a:br>
            <a:endParaRPr lang="en-US" dirty="0"/>
          </a:p>
        </p:txBody>
      </p:sp>
      <p:pic>
        <p:nvPicPr>
          <p:cNvPr id="5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838200"/>
            <a:ext cx="4038600" cy="5119070"/>
          </a:xfrm>
        </p:spPr>
      </p:pic>
      <p:pic>
        <p:nvPicPr>
          <p:cNvPr id="6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838201"/>
            <a:ext cx="4038600" cy="5116918"/>
          </a:xfrm>
        </p:spPr>
      </p:pic>
    </p:spTree>
    <p:extLst>
      <p:ext uri="{BB962C8B-B14F-4D97-AF65-F5344CB8AC3E}">
        <p14:creationId xmlns:p14="http://schemas.microsoft.com/office/powerpoint/2010/main" xmlns="" val="12877869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mn-MN" dirty="0" smtClean="0"/>
              <a:t/>
            </a:r>
            <a:br>
              <a:rPr lang="mn-MN" dirty="0" smtClean="0"/>
            </a:br>
            <a:endParaRPr lang="en-US" dirty="0"/>
          </a:p>
        </p:txBody>
      </p:sp>
      <p:pic>
        <p:nvPicPr>
          <p:cNvPr id="5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09600"/>
            <a:ext cx="4038600" cy="5196015"/>
          </a:xfrm>
        </p:spPr>
      </p:pic>
      <p:pic>
        <p:nvPicPr>
          <p:cNvPr id="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685801"/>
            <a:ext cx="4038600" cy="5080462"/>
          </a:xfrm>
        </p:spPr>
      </p:pic>
    </p:spTree>
    <p:extLst>
      <p:ext uri="{BB962C8B-B14F-4D97-AF65-F5344CB8AC3E}">
        <p14:creationId xmlns:p14="http://schemas.microsoft.com/office/powerpoint/2010/main" xmlns="" val="32413859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943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mn-MN" sz="2800" b="1" dirty="0">
                <a:latin typeface="Arial" pitchFamily="34" charset="0"/>
                <a:cs typeface="Arial" pitchFamily="34" charset="0"/>
              </a:rPr>
              <a:t>6. ЕБС-ийн нолийн нацос </a:t>
            </a:r>
            <a:r>
              <a:rPr lang="mn-MN" sz="2800" b="1" dirty="0" smtClean="0">
                <a:latin typeface="Arial" pitchFamily="34" charset="0"/>
                <a:cs typeface="Arial" pitchFamily="34" charset="0"/>
              </a:rPr>
              <a:t>авах</a:t>
            </a:r>
            <a:br>
              <a:rPr lang="mn-MN" sz="2800" b="1" dirty="0" smtClean="0">
                <a:latin typeface="Arial" pitchFamily="34" charset="0"/>
                <a:cs typeface="Arial" pitchFamily="34" charset="0"/>
              </a:rPr>
            </a:br>
            <a:r>
              <a:rPr lang="mn-MN" sz="2800" b="1" dirty="0" smtClean="0">
                <a:latin typeface="Arial" pitchFamily="34" charset="0"/>
                <a:cs typeface="Arial" pitchFamily="34" charset="0"/>
              </a:rPr>
              <a:t>Гүйцэтгэгч- Мөнх Ундрах ХХК</a:t>
            </a:r>
            <a:br>
              <a:rPr lang="mn-MN" sz="2800" b="1" dirty="0" smtClean="0">
                <a:latin typeface="Arial" pitchFamily="34" charset="0"/>
                <a:cs typeface="Arial" pitchFamily="34" charset="0"/>
              </a:rPr>
            </a:br>
            <a:r>
              <a:rPr lang="mn-MN" sz="2800" b="1" dirty="0" smtClean="0">
                <a:latin typeface="Arial" pitchFamily="34" charset="0"/>
                <a:cs typeface="Arial" pitchFamily="34" charset="0"/>
              </a:rPr>
              <a:t>/ Төсөвт өртөг -3,6 сая, Гэрээ-3,6 сая, </a:t>
            </a:r>
            <a:br>
              <a:rPr lang="mn-MN" sz="2800" b="1" dirty="0" smtClean="0">
                <a:latin typeface="Arial" pitchFamily="34" charset="0"/>
                <a:cs typeface="Arial" pitchFamily="34" charset="0"/>
              </a:rPr>
            </a:br>
            <a:r>
              <a:rPr lang="mn-MN" sz="2800" b="1" dirty="0" smtClean="0">
                <a:latin typeface="Arial" pitchFamily="34" charset="0"/>
                <a:cs typeface="Arial" pitchFamily="34" charset="0"/>
              </a:rPr>
              <a:t>Гүйцэтгэл-3,6 сая төгрөг /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mn-MN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mn-M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859389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096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mn-MN" sz="2800" b="1" dirty="0" smtClean="0">
                <a:latin typeface="Arial" pitchFamily="34" charset="0"/>
                <a:cs typeface="Arial" pitchFamily="34" charset="0"/>
              </a:rPr>
              <a:t>7. </a:t>
            </a:r>
            <a:r>
              <a:rPr lang="mn-MN" sz="2800" b="1" dirty="0">
                <a:latin typeface="Arial" pitchFamily="34" charset="0"/>
                <a:cs typeface="Arial" pitchFamily="34" charset="0"/>
              </a:rPr>
              <a:t>ЕБС-ийн </a:t>
            </a:r>
            <a:r>
              <a:rPr lang="mn-MN" sz="2800" b="1" dirty="0" smtClean="0">
                <a:latin typeface="Arial" pitchFamily="34" charset="0"/>
                <a:cs typeface="Arial" pitchFamily="34" charset="0"/>
              </a:rPr>
              <a:t>дотуур байрны монтаж засвар</a:t>
            </a:r>
            <a:br>
              <a:rPr lang="mn-MN" sz="2800" b="1" dirty="0" smtClean="0">
                <a:latin typeface="Arial" pitchFamily="34" charset="0"/>
                <a:cs typeface="Arial" pitchFamily="34" charset="0"/>
              </a:rPr>
            </a:br>
            <a:r>
              <a:rPr lang="mn-MN" sz="2800" b="1" dirty="0" smtClean="0">
                <a:latin typeface="Arial" pitchFamily="34" charset="0"/>
                <a:cs typeface="Arial" pitchFamily="34" charset="0"/>
              </a:rPr>
              <a:t>Гүйцэтгэгч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mn-MN" sz="2800" b="1" dirty="0" smtClean="0">
                <a:latin typeface="Arial" pitchFamily="34" charset="0"/>
                <a:cs typeface="Arial" pitchFamily="34" charset="0"/>
              </a:rPr>
              <a:t>Мөнх Ундарга Тур ХХК</a:t>
            </a:r>
            <a:br>
              <a:rPr lang="mn-MN" sz="2800" b="1" dirty="0" smtClean="0">
                <a:latin typeface="Arial" pitchFamily="34" charset="0"/>
                <a:cs typeface="Arial" pitchFamily="34" charset="0"/>
              </a:rPr>
            </a:br>
            <a:r>
              <a:rPr lang="mn-MN" sz="2800" b="1" dirty="0" smtClean="0">
                <a:latin typeface="Arial" pitchFamily="34" charset="0"/>
                <a:cs typeface="Arial" pitchFamily="34" charset="0"/>
              </a:rPr>
              <a:t>/ Төсөвт өртөг-1,4 сая, Гэрээ-1,4 сая,</a:t>
            </a:r>
            <a:br>
              <a:rPr lang="mn-MN" sz="2800" b="1" dirty="0" smtClean="0">
                <a:latin typeface="Arial" pitchFamily="34" charset="0"/>
                <a:cs typeface="Arial" pitchFamily="34" charset="0"/>
              </a:rPr>
            </a:br>
            <a:r>
              <a:rPr lang="mn-MN" sz="2800" b="1" dirty="0" smtClean="0">
                <a:latin typeface="Arial" pitchFamily="34" charset="0"/>
                <a:cs typeface="Arial" pitchFamily="34" charset="0"/>
              </a:rPr>
              <a:t> Гүйцэтгэл-1,4 сая төгрөг /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mn-MN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mn-M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672873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mn-M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Ажлын явц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D:\Багийн хурал 2016.11.14\_DSC0066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4038600" cy="449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5" descr="D:\Багийн хурал 2016.11.14\_DSC0065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40386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34959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mn-MN" sz="2400" dirty="0" smtClean="0">
                <a:latin typeface="Arial" pitchFamily="34" charset="0"/>
                <a:cs typeface="Arial" pitchFamily="34" charset="0"/>
              </a:rPr>
              <a:t>Хог хаягдлын цэгийн цэвэрлэсний дараах зураг</a:t>
            </a:r>
            <a:endParaRPr lang="en-US" sz="2400" dirty="0"/>
          </a:p>
        </p:txBody>
      </p:sp>
      <p:pic>
        <p:nvPicPr>
          <p:cNvPr id="5" name="Content Placeholder 4" descr="C:\Users\BestComputer\Desktop\hog dotdr\_DSC0039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4114800" cy="518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7" descr="C:\Users\BestComputer\Desktop\hog dotdr\_DSC0042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4267200" cy="510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mn-M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Ажлын явц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D:\Багийн хурал 2016.11.14\_DSC0070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52600"/>
            <a:ext cx="40386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5" descr="D:\Багийн хурал 2016.11.14\_DSC0071.JPG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40386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3097440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457200"/>
            <a:ext cx="8229600" cy="6019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endParaRPr lang="mn-MN" sz="48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mn-MN" sz="48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mn-MN" sz="4800" dirty="0" smtClean="0">
                <a:latin typeface="Arial" pitchFamily="34" charset="0"/>
                <a:cs typeface="Arial" pitchFamily="34" charset="0"/>
              </a:rPr>
              <a:t>АНХААРАЛ ХАНДУУЛСАН ТА БҮХЭНД БАЯРЛАЛАА.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:\Users\BestComputer\Desktop\hog dotdr\_DSC0041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4267200" cy="525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5" descr="C:\Users\BestComputer\Desktop\hog dotdr\_DSC0046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66801"/>
            <a:ext cx="4267200" cy="52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mn-M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олбин нохой устгал. Гүйцэтгэгч- Э.Ганболд</a:t>
            </a:r>
            <a:br>
              <a:rPr lang="mn-MN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n-M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/ Төсөвт өртөг-2,0 сая төгрөг, Гэрээ-2,0 сая төгрөг, Гүйцэтгэл-2,0 сая төгрөг. / Нийт 266 ш нохой устгасан. 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57200" y="1695640"/>
            <a:ext cx="4038600" cy="4335083"/>
          </a:xfrm>
        </p:spPr>
      </p:pic>
      <p:pic>
        <p:nvPicPr>
          <p:cNvPr id="6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53564" y="1600200"/>
            <a:ext cx="4027871" cy="4525963"/>
          </a:xfrm>
        </p:spPr>
      </p:pic>
    </p:spTree>
    <p:extLst>
      <p:ext uri="{BB962C8B-B14F-4D97-AF65-F5344CB8AC3E}">
        <p14:creationId xmlns:p14="http://schemas.microsoft.com/office/powerpoint/2010/main" xmlns="" val="2519121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mn-MN" sz="2400" dirty="0" smtClean="0">
                <a:latin typeface="Arial" pitchFamily="34" charset="0"/>
                <a:cs typeface="Arial" pitchFamily="34" charset="0"/>
              </a:rPr>
              <a:t>2.Цагдаагийн цахим торгуулын машин Гүйцэтгэгч- Соверейн ХХК</a:t>
            </a:r>
            <a:br>
              <a:rPr lang="mn-MN" sz="2400" dirty="0" smtClean="0">
                <a:latin typeface="Arial" pitchFamily="34" charset="0"/>
                <a:cs typeface="Arial" pitchFamily="34" charset="0"/>
              </a:rPr>
            </a:br>
            <a:r>
              <a:rPr lang="mn-MN" sz="2400" dirty="0" smtClean="0">
                <a:latin typeface="Arial" pitchFamily="34" charset="0"/>
                <a:cs typeface="Arial" pitchFamily="34" charset="0"/>
              </a:rPr>
              <a:t>/Төсөвт өртөг- 5,0 сая, Гэрээ-4108,5 мянга </a:t>
            </a:r>
            <a:br>
              <a:rPr lang="mn-MN" sz="2400" dirty="0" smtClean="0">
                <a:latin typeface="Arial" pitchFamily="34" charset="0"/>
                <a:cs typeface="Arial" pitchFamily="34" charset="0"/>
              </a:rPr>
            </a:br>
            <a:r>
              <a:rPr lang="mn-MN" sz="2400" dirty="0" smtClean="0">
                <a:latin typeface="Arial" pitchFamily="34" charset="0"/>
                <a:cs typeface="Arial" pitchFamily="34" charset="0"/>
              </a:rPr>
              <a:t>Гүйцэтгэл-4108,5 мянга/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mn-MN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Орлого- 9674,6 мянган </a:t>
            </a:r>
            <a:br>
              <a:rPr lang="mn-MN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mn-MN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төгрөг 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esktop\орон нутаг хөгжүүлэх сан\Бэлэн бус торгуул.н машин 2016.03.15\_DSC067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57400"/>
            <a:ext cx="4191000" cy="4495799"/>
          </a:xfrm>
          <a:prstGeom prst="rect">
            <a:avLst/>
          </a:prstGeom>
          <a:noFill/>
        </p:spPr>
      </p:pic>
      <p:pic>
        <p:nvPicPr>
          <p:cNvPr id="1027" name="Picture 3" descr="C:\Users\user\Desktop\орон нутаг хөгжүүлэх сан\Бэлэн бус торгуул.н машин 2016.03.15\_DSC06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057400"/>
            <a:ext cx="4267200" cy="4495800"/>
          </a:xfrm>
          <a:prstGeom prst="rect">
            <a:avLst/>
          </a:prstGeom>
          <a:noFill/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mn-M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3.Хаягжилт </a:t>
            </a:r>
            <a:br>
              <a:rPr lang="mn-MN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n-M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Гүйцэтгэгч-С.Лувсандорж</a:t>
            </a:r>
            <a:br>
              <a:rPr lang="mn-MN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n-M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/Төсөвт өртөг-3517,5 мянга, Гэрээ-3517,5 мянга Гүйцэтгэл -3517,5 мянга/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C:\Users\Owner\Desktop\New folder (2)\_DSC0013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4267200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7" descr="C:\Users\Owner\Desktop\New folder (2)\_DSC0016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52600"/>
            <a:ext cx="4267200" cy="4724400"/>
          </a:xfrm>
          <a:prstGeom prst="rect">
            <a:avLst/>
          </a:prstGeom>
          <a:noFill/>
          <a:ln>
            <a:noFill/>
          </a:ln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2877</TotalTime>
  <Words>303</Words>
  <Application>Microsoft Office PowerPoint</Application>
  <PresentationFormat>On-screen Show (4:3)</PresentationFormat>
  <Paragraphs>59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ХУЖИРТ СУМЫН ОРОН НУТАГ ХӨГЖҮҮЛЭХ САНГИЙН ХӨРӨНГӨӨР 2016 ОНД  ХЭРЭГЖҮҮЛЖ БУЙ ХӨРӨНГӨ ОРУУЛАЛТ, ТӨСӨЛ АРГА ХЭМЖЭЭ /2016.12.15/</vt:lpstr>
      <vt:lpstr> ИТХ-ын 2015 оны 12 дугаар сарын 16-ны өдрийн 13/04 дүгээр тогтоолоор  2016 онд 8 ажил, үйлчилгээ 125517,5  төгрөгийг хувиарлан хэрэгжүүлэхээр төлөвлөсөн.</vt:lpstr>
      <vt:lpstr>    1. Хогийн цэгийг цэвэрлэх /Төсөвт өртөг –18,0 сая, Гүйцэтгэл–12544,8 мянга, Өр-5455,1 мянга/ Гүйцэтгэгч-Цэвэр орчин бүлэг   </vt:lpstr>
      <vt:lpstr>Ажлын явц</vt:lpstr>
      <vt:lpstr>Хог хаягдлын цэгийн цэвэрлэсний дараах зураг</vt:lpstr>
      <vt:lpstr>Slide 6</vt:lpstr>
      <vt:lpstr>Золбин нохой устгал. Гүйцэтгэгч- Э.Ганболд / Төсөвт өртөг-2,0 сая төгрөг, Гэрээ-2,0 сая төгрөг, Гүйцэтгэл-2,0 сая төгрөг. / Нийт 266 ш нохой устгасан.  </vt:lpstr>
      <vt:lpstr>2.Цагдаагийн цахим торгуулын машин Гүйцэтгэгч- Соверейн ХХК /Төсөвт өртөг- 5,0 сая, Гэрээ-4108,5 мянга  Гүйцэтгэл-4108,5 мянга/ Орлого- 9674,6 мянган   төгрөг </vt:lpstr>
      <vt:lpstr>3.Хаягжилт  Гүйцэтгэгч-С.Лувсандорж /Төсөвт өртөг-3517,5 мянга, Гэрээ-3517,5 мянга Гүйцэтгэл -3517,5 мянга/</vt:lpstr>
      <vt:lpstr>Slide 10</vt:lpstr>
      <vt:lpstr>4. Нийтийн эзэмшлийн талбайн гэрэлтүүлэг  засвар Гүйцэтгэгч- Ж.Мандах  /Төсөвт өртөг – 5,0 сая, Гэрээ-2,0 сая, Гүйцэтгэл – 2,0 сая/ </vt:lpstr>
      <vt:lpstr>Эвдэрч гэмтсэн 8 ш гэрлийг иж бүрнээр нь сольж, шатсан 14 ш гэрлийн шил, 2 ш соронзон пускатель, 2 ш цагийн релей, 75 м кабель утас сольж 11 ш автомат гэрэл шинээр байрлуулсан. / Үүнд: Шар булагт-4ш, Голын цаана-2ш, төвийн хэсэгт-2ш, урд хороонд-4ш / </vt:lpstr>
      <vt:lpstr>Slide 13</vt:lpstr>
      <vt:lpstr>5.6-р багийн төвийн барилга барих  Гүйцэтгэгч- Топ классик Хаус ХХК  /Төсөвт өртөг-50,0 сая, Гэрээ-43554,5 мянга,  Гүйцэтгэл-28248,3 мянга, Өр-15306,2 мянга /</vt:lpstr>
      <vt:lpstr>Тус барилга нь 5*13 харьцаатай 3 өрөөтэй.  Шууд тоосгоор өрсөн. 46 см зузаан хана буюу 2 үе тоосго 10см хөөс гадуур нь дахин 1 үе тоосго өрж  шавардаж будсан. Бүх цонх вакум. Шал паркет. Тааз нь дүүжин таазаар хийгдсэн. </vt:lpstr>
      <vt:lpstr>Ажлын явц </vt:lpstr>
      <vt:lpstr>Бүрэн ашиглалтанд орсон</vt:lpstr>
      <vt:lpstr>Slide 18</vt:lpstr>
      <vt:lpstr>6.Дотуур байрны засвар  Гүйцтгэгч-Гүн чимэгтэй ХХК  /Төсөвт өртөг-25,0 сая, Гэрээ-24,500 мянга  Гүйцэтгэл –5,0 сая , Өр-19,500 мянга/</vt:lpstr>
      <vt:lpstr>Slide 20</vt:lpstr>
      <vt:lpstr>Засварын дараа </vt:lpstr>
      <vt:lpstr>Засварын дараа</vt:lpstr>
      <vt:lpstr> 7. Наадмын зардал /Төсөвт өртөг-5.0 сая, Гүйцэтгэл-5.0 сая/ </vt:lpstr>
      <vt:lpstr>  Рентген аппарат-2015 он  Гүйцэтгэгч- Эйч Энд Эйч ХХК /Төсөвт өртөг-87.6 сая, Гэрээ-87.6 сая,  Гүйцэтгэл-81.6 сая Өр-6.0 сая/ </vt:lpstr>
      <vt:lpstr>8. Шилэн кабель тавих-2015 он Гүйцэтгэгч- Монголын цахилгаан холбоо  /Төсөвт өртөг-26498,9 мянга ,  Гүйцэтгэл-15474,3 сая  Өр-11024,6 мянга / </vt:lpstr>
      <vt:lpstr> Аймгийн ИТХ-ын 2016.09.28-ны өдрийн хуралдаанаар 28.246.900 төгрөгөөр хасах тодотгол хийгдсэн.   2016 онд төсвийн тодотголоор 7 төсөл хөтөлбөрт 36.700.000  төгрөгийг нэмж хувиарлан хэрэгжүүлэхээр төлөвлөсөн </vt:lpstr>
      <vt:lpstr> 1. Сумын төвийн зам засвар Гүйцэтгэгч- Өвөрхангай АЗЗА ХХК / Төсөвт өртөг-10.0 сая, Гэрээ-10.0 сая,  Гүйцэтгэл-5.0 сая Өр-5.0 сая / </vt:lpstr>
      <vt:lpstr>Сумын төвийн зам засвар нийт 4000 метрийн урттай ердийн хөрсөн зам автогрейдер индүү ашиглан засварласан. </vt:lpstr>
      <vt:lpstr> </vt:lpstr>
      <vt:lpstr> </vt:lpstr>
      <vt:lpstr> </vt:lpstr>
      <vt:lpstr> </vt:lpstr>
      <vt:lpstr>2. 2-р цэцэрлэгийн агааржуулалт  /Төсөвт өртөг-5,7 сая төгрөг, Гэрээ-5,7 сая,  Өр-5,7 сая төгрөг / </vt:lpstr>
      <vt:lpstr> </vt:lpstr>
      <vt:lpstr>3. Соёлын төвийн арын засвар / Төсөвт өртөг-6,0 сая  төгрөг, Гэрээ-6,0 сая төгрөг, Өр-6,0 сая төгрөг /</vt:lpstr>
      <vt:lpstr> </vt:lpstr>
      <vt:lpstr> </vt:lpstr>
      <vt:lpstr>4. 5-р багийн худаг засвар Гүйцэтгэгч- Ц.Шинэнбат /Төсөвт өртөг -5.0 сая, Гэрээ-5.0 сая, Өр-5.0 сая төгрөг/</vt:lpstr>
      <vt:lpstr> </vt:lpstr>
      <vt:lpstr>Засварын дараа гадна тал</vt:lpstr>
      <vt:lpstr>Засварын дараа хаалга, дотор тал</vt:lpstr>
      <vt:lpstr>Засварын дараа</vt:lpstr>
      <vt:lpstr>Засварын дараа цонх, усан сангийн дотор тал</vt:lpstr>
      <vt:lpstr>5. Үерийн далан засвар  /Төсөвт өртөг-5.0 сая  төгрөг/</vt:lpstr>
      <vt:lpstr> </vt:lpstr>
      <vt:lpstr> </vt:lpstr>
      <vt:lpstr>6. ЕБС-ийн нолийн нацос авах Гүйцэтгэгч- Мөнх Ундрах ХХК / Төсөвт өртөг -3,6 сая, Гэрээ-3,6 сая,  Гүйцэтгэл-3,6 сая төгрөг / </vt:lpstr>
      <vt:lpstr>7. ЕБС-ийн дотуур байрны монтаж засвар Гүйцэтгэгч- Мөнх Ундарга Тур ХХК / Төсөвт өртөг-1,4 сая, Гэрээ-1,4 сая,  Гүйцэтгэл-1,4 сая төгрөг /</vt:lpstr>
      <vt:lpstr>Ажлын явц</vt:lpstr>
      <vt:lpstr>Ажлын явц</vt:lpstr>
      <vt:lpstr>Slide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amgaa</dc:creator>
  <cp:lastModifiedBy>user</cp:lastModifiedBy>
  <cp:revision>286</cp:revision>
  <dcterms:created xsi:type="dcterms:W3CDTF">2006-08-16T00:00:00Z</dcterms:created>
  <dcterms:modified xsi:type="dcterms:W3CDTF">2017-01-07T08:57:17Z</dcterms:modified>
</cp:coreProperties>
</file>