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1"/>
  </p:sldMasterIdLst>
  <p:notesMasterIdLst>
    <p:notesMasterId r:id="rId24"/>
  </p:notesMasterIdLst>
  <p:handoutMasterIdLst>
    <p:handoutMasterId r:id="rId25"/>
  </p:handoutMasterIdLst>
  <p:sldIdLst>
    <p:sldId id="303" r:id="rId2"/>
    <p:sldId id="304" r:id="rId3"/>
    <p:sldId id="305" r:id="rId4"/>
    <p:sldId id="306" r:id="rId5"/>
    <p:sldId id="307" r:id="rId6"/>
    <p:sldId id="308" r:id="rId7"/>
    <p:sldId id="309" r:id="rId8"/>
    <p:sldId id="278" r:id="rId9"/>
    <p:sldId id="310" r:id="rId10"/>
    <p:sldId id="314" r:id="rId11"/>
    <p:sldId id="315" r:id="rId12"/>
    <p:sldId id="311" r:id="rId13"/>
    <p:sldId id="312" r:id="rId14"/>
    <p:sldId id="313" r:id="rId15"/>
    <p:sldId id="317" r:id="rId16"/>
    <p:sldId id="283" r:id="rId17"/>
    <p:sldId id="319" r:id="rId18"/>
    <p:sldId id="290" r:id="rId19"/>
    <p:sldId id="321" r:id="rId20"/>
    <p:sldId id="322" r:id="rId21"/>
    <p:sldId id="324" r:id="rId22"/>
    <p:sldId id="32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21" autoAdjust="0"/>
    <p:restoredTop sz="94050" autoAdjust="0"/>
  </p:normalViewPr>
  <p:slideViewPr>
    <p:cSldViewPr snapToGrid="0">
      <p:cViewPr varScale="1">
        <p:scale>
          <a:sx n="72" d="100"/>
          <a:sy n="72" d="100"/>
        </p:scale>
        <p:origin x="64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885419333642641"/>
          <c:y val="3.0802343157169829E-2"/>
          <c:w val="0.66657621914452259"/>
          <c:h val="0.88708728094755906"/>
        </c:manualLayout>
      </c:layout>
      <c:barChart>
        <c:barDir val="col"/>
        <c:grouping val="clustered"/>
        <c:varyColors val="0"/>
        <c:ser>
          <c:idx val="0"/>
          <c:order val="0"/>
          <c:tx>
            <c:strRef>
              <c:f>Sheet1!$B$2</c:f>
              <c:strCache>
                <c:ptCount val="1"/>
                <c:pt idx="0">
                  <c:v>126.7</c:v>
                </c:pt>
              </c:strCache>
            </c:strRef>
          </c:tx>
          <c:spPr>
            <a:solidFill>
              <a:schemeClr val="accent1"/>
            </a:solidFill>
            <a:ln>
              <a:solidFill>
                <a:schemeClr val="accent1">
                  <a:lumMod val="40000"/>
                  <a:lumOff val="60000"/>
                </a:schemeClr>
              </a:solid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2018он </c:v>
                </c:pt>
                <c:pt idx="1">
                  <c:v>2019он </c:v>
                </c:pt>
              </c:strCache>
            </c:strRef>
          </c:cat>
          <c:val>
            <c:numRef>
              <c:f>Sheet1!$B$2:$B$3</c:f>
              <c:numCache>
                <c:formatCode>General</c:formatCode>
                <c:ptCount val="2"/>
                <c:pt idx="0">
                  <c:v>126.7</c:v>
                </c:pt>
                <c:pt idx="1">
                  <c:v>139.4</c:v>
                </c:pt>
              </c:numCache>
            </c:numRef>
          </c:val>
          <c:extLst>
            <c:ext xmlns:c16="http://schemas.microsoft.com/office/drawing/2014/chart" uri="{C3380CC4-5D6E-409C-BE32-E72D297353CC}">
              <c16:uniqueId val="{00000000-1569-4004-BD4F-FB65B1D887F9}"/>
            </c:ext>
          </c:extLst>
        </c:ser>
        <c:dLbls>
          <c:showLegendKey val="0"/>
          <c:showVal val="1"/>
          <c:showCatName val="0"/>
          <c:showSerName val="0"/>
          <c:showPercent val="0"/>
          <c:showBubbleSize val="0"/>
        </c:dLbls>
        <c:gapWidth val="150"/>
        <c:axId val="94914816"/>
        <c:axId val="68479232"/>
      </c:barChart>
      <c:catAx>
        <c:axId val="94914816"/>
        <c:scaling>
          <c:orientation val="minMax"/>
        </c:scaling>
        <c:delete val="0"/>
        <c:axPos val="b"/>
        <c:numFmt formatCode="General" sourceLinked="1"/>
        <c:majorTickMark val="out"/>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crossAx val="68479232"/>
        <c:crosses val="autoZero"/>
        <c:auto val="1"/>
        <c:lblAlgn val="ctr"/>
        <c:lblOffset val="100"/>
        <c:noMultiLvlLbl val="0"/>
      </c:catAx>
      <c:valAx>
        <c:axId val="684792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mn-MN"/>
                  <a:t>Санхүүжилтын хэмжээ өсөлт, бууралт </a:t>
                </a:r>
                <a:endParaRPr lang="en-US"/>
              </a:p>
            </c:rich>
          </c:tx>
          <c:layout>
            <c:manualLayout>
              <c:xMode val="edge"/>
              <c:yMode val="edge"/>
              <c:x val="6.0391911238367957E-2"/>
              <c:y val="8.6291050591430024E-2"/>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4914816"/>
        <c:crosses val="autoZero"/>
        <c:crossBetween val="between"/>
      </c:valAx>
      <c:spPr>
        <a:solidFill>
          <a:schemeClr val="accent1">
            <a:lumMod val="20000"/>
            <a:lumOff val="80000"/>
          </a:schemeClr>
        </a:solidFill>
        <a:ln>
          <a:noFill/>
        </a:ln>
        <a:effectLst/>
      </c:spPr>
    </c:plotArea>
    <c:plotVisOnly val="1"/>
    <c:dispBlanksAs val="zero"/>
    <c:showDLblsOverMax val="0"/>
  </c:chart>
  <c:spPr>
    <a:noFill/>
    <a:ln>
      <a:noFill/>
    </a:ln>
    <a:effectLst/>
  </c:spPr>
  <c:txPr>
    <a:bodyPr/>
    <a:lstStyle/>
    <a:p>
      <a:pPr>
        <a:defRPr b="1">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985148728269045"/>
          <c:y val="7.1942711706491233E-2"/>
          <c:w val="0.76733960247094968"/>
          <c:h val="0.71503647271363802"/>
        </c:manualLayout>
      </c:layout>
      <c:barChart>
        <c:barDir val="col"/>
        <c:grouping val="clustered"/>
        <c:varyColors val="0"/>
        <c:ser>
          <c:idx val="0"/>
          <c:order val="0"/>
          <c:tx>
            <c:strRef>
              <c:f>Sheet1!$B$1</c:f>
              <c:strCache>
                <c:ptCount val="1"/>
                <c:pt idx="0">
                  <c:v>үнэлгээ /хувь/</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2017он</c:v>
                </c:pt>
                <c:pt idx="1">
                  <c:v>2018 он </c:v>
                </c:pt>
                <c:pt idx="2">
                  <c:v>2019 он </c:v>
                </c:pt>
              </c:strCache>
            </c:strRef>
          </c:cat>
          <c:val>
            <c:numRef>
              <c:f>Sheet1!$B$2:$B$4</c:f>
              <c:numCache>
                <c:formatCode>0%</c:formatCode>
                <c:ptCount val="3"/>
                <c:pt idx="0">
                  <c:v>0.45</c:v>
                </c:pt>
                <c:pt idx="1">
                  <c:v>0.64000000000000024</c:v>
                </c:pt>
                <c:pt idx="2">
                  <c:v>0.74000000000000021</c:v>
                </c:pt>
              </c:numCache>
            </c:numRef>
          </c:val>
          <c:extLst>
            <c:ext xmlns:c16="http://schemas.microsoft.com/office/drawing/2014/chart" uri="{C3380CC4-5D6E-409C-BE32-E72D297353CC}">
              <c16:uniqueId val="{00000000-0F62-4F82-B1E6-9582A465FA06}"/>
            </c:ext>
          </c:extLst>
        </c:ser>
        <c:dLbls>
          <c:showLegendKey val="0"/>
          <c:showVal val="0"/>
          <c:showCatName val="0"/>
          <c:showSerName val="0"/>
          <c:showPercent val="0"/>
          <c:showBubbleSize val="0"/>
        </c:dLbls>
        <c:gapWidth val="355"/>
        <c:axId val="126020608"/>
        <c:axId val="126026496"/>
      </c:barChart>
      <c:catAx>
        <c:axId val="126020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6026496"/>
        <c:crosses val="autoZero"/>
        <c:auto val="1"/>
        <c:lblAlgn val="ctr"/>
        <c:lblOffset val="100"/>
        <c:noMultiLvlLbl val="0"/>
      </c:catAx>
      <c:valAx>
        <c:axId val="126026496"/>
        <c:scaling>
          <c:orientation val="minMax"/>
        </c:scaling>
        <c:delete val="0"/>
        <c:axPos val="l"/>
        <c:majorGridlines>
          <c:spPr>
            <a:ln w="9525" cap="flat" cmpd="sng" algn="ctr">
              <a:solidFill>
                <a:srgbClr val="00B050"/>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26020608"/>
        <c:crosses val="autoZero"/>
        <c:crossBetween val="between"/>
      </c:valAx>
      <c:dTable>
        <c:showHorzBorder val="1"/>
        <c:showVertBorder val="1"/>
        <c:showOutline val="1"/>
        <c:showKeys val="1"/>
        <c:spPr>
          <a:noFill/>
          <a:ln w="9525">
            <a:solidFill>
              <a:schemeClr val="accent1">
                <a:lumMod val="20000"/>
                <a:lumOff val="80000"/>
              </a:schemeClr>
            </a:solidFill>
          </a:ln>
          <a:effectLst/>
        </c:spPr>
        <c:txPr>
          <a:bodyPr rot="0" spcFirstLastPara="1" vertOverflow="ellipsis" vert="horz" wrap="square" anchor="ctr" anchorCtr="1"/>
          <a:lstStyle/>
          <a:p>
            <a:pPr rtl="0">
              <a:defRPr sz="1197" b="1" i="0" u="none" strike="noStrike" kern="1200" baseline="0">
                <a:solidFill>
                  <a:schemeClr val="tx1"/>
                </a:solidFill>
                <a:latin typeface="+mn-lt"/>
                <a:ea typeface="+mn-ea"/>
                <a:cs typeface="+mn-cs"/>
              </a:defRPr>
            </a:pPr>
            <a:endParaRPr lang="en-US"/>
          </a:p>
        </c:txPr>
      </c:dTable>
      <c:spPr>
        <a:noFill/>
        <a:ln>
          <a:noFill/>
        </a:ln>
        <a:effectLst/>
      </c:spPr>
    </c:plotArea>
    <c:plotVisOnly val="1"/>
    <c:dispBlanksAs val="gap"/>
    <c:showDLblsOverMax val="0"/>
  </c:chart>
  <c:spPr>
    <a:solidFill>
      <a:schemeClr val="accent1">
        <a:lumMod val="40000"/>
        <a:lumOff val="60000"/>
      </a:schemeClr>
    </a:solidFill>
    <a:ln>
      <a:solidFill>
        <a:schemeClr val="accent1">
          <a:shade val="50000"/>
        </a:schemeClr>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BAFADD-75E7-4B8C-B632-50295E66EA72}" type="datetimeFigureOut">
              <a:rPr lang="en-US" smtClean="0"/>
              <a:pPr/>
              <a:t>4/28/2020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453492-0505-4E5E-9929-06CDF7D1C1B3}" type="slidenum">
              <a:rPr lang="en-US" smtClean="0"/>
              <a:pPr/>
              <a:t>‹#›</a:t>
            </a:fld>
            <a:endParaRPr lang="en-US"/>
          </a:p>
        </p:txBody>
      </p:sp>
    </p:spTree>
    <p:extLst>
      <p:ext uri="{BB962C8B-B14F-4D97-AF65-F5344CB8AC3E}">
        <p14:creationId xmlns:p14="http://schemas.microsoft.com/office/powerpoint/2010/main" val="1613722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90031F-7664-461C-A7C4-D6224E0BFF70}" type="datetimeFigureOut">
              <a:rPr lang="en-US" smtClean="0"/>
              <a:pPr/>
              <a:t>4/28/2020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2C51EC-AFC4-443E-93BC-1C3164CF10A5}" type="slidenum">
              <a:rPr lang="en-US" smtClean="0"/>
              <a:pPr/>
              <a:t>‹#›</a:t>
            </a:fld>
            <a:endParaRPr lang="en-US"/>
          </a:p>
        </p:txBody>
      </p:sp>
    </p:spTree>
    <p:extLst>
      <p:ext uri="{BB962C8B-B14F-4D97-AF65-F5344CB8AC3E}">
        <p14:creationId xmlns:p14="http://schemas.microsoft.com/office/powerpoint/2010/main" val="329475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2C51EC-AFC4-443E-93BC-1C3164CF10A5}" type="slidenum">
              <a:rPr lang="en-US" smtClean="0"/>
              <a:pPr/>
              <a:t>8</a:t>
            </a:fld>
            <a:endParaRPr lang="en-US"/>
          </a:p>
        </p:txBody>
      </p:sp>
    </p:spTree>
    <p:extLst>
      <p:ext uri="{BB962C8B-B14F-4D97-AF65-F5344CB8AC3E}">
        <p14:creationId xmlns:p14="http://schemas.microsoft.com/office/powerpoint/2010/main" val="1291532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2C51EC-AFC4-443E-93BC-1C3164CF10A5}" type="slidenum">
              <a:rPr lang="en-US" smtClean="0"/>
              <a:pPr/>
              <a:t>14</a:t>
            </a:fld>
            <a:endParaRPr lang="en-US"/>
          </a:p>
        </p:txBody>
      </p:sp>
    </p:spTree>
    <p:extLst>
      <p:ext uri="{BB962C8B-B14F-4D97-AF65-F5344CB8AC3E}">
        <p14:creationId xmlns:p14="http://schemas.microsoft.com/office/powerpoint/2010/main" val="887452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C51EC-AFC4-443E-93BC-1C3164CF10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8979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05AD7-B86F-4A4D-9CB0-18C995CD17EF}"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A1993-F304-4E28-9DBD-D3595F999067}"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951387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05AD7-B86F-4A4D-9CB0-18C995CD17EF}"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A1993-F304-4E28-9DBD-D3595F999067}"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72380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05AD7-B86F-4A4D-9CB0-18C995CD17EF}"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A1993-F304-4E28-9DBD-D3595F999067}"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02855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05AD7-B86F-4A4D-9CB0-18C995CD17EF}"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A1993-F304-4E28-9DBD-D3595F999067}"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57753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05AD7-B86F-4A4D-9CB0-18C995CD17EF}"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A1993-F304-4E28-9DBD-D3595F999067}"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45943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05AD7-B86F-4A4D-9CB0-18C995CD17EF}"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A1993-F304-4E28-9DBD-D3595F999067}"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117864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05AD7-B86F-4A4D-9CB0-18C995CD17EF}"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A1993-F304-4E28-9DBD-D3595F999067}"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5715934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05AD7-B86F-4A4D-9CB0-18C995CD17EF}"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A1993-F304-4E28-9DBD-D3595F999067}"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962813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05AD7-B86F-4A4D-9CB0-18C995CD17EF}"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A1993-F304-4E28-9DBD-D3595F999067}"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935946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05AD7-B86F-4A4D-9CB0-18C995CD17EF}"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A1993-F304-4E28-9DBD-D3595F999067}"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82351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05AD7-B86F-4A4D-9CB0-18C995CD17EF}"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A1993-F304-4E28-9DBD-D3595F999067}"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138257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05AD7-B86F-4A4D-9CB0-18C995CD17EF}"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A1993-F304-4E28-9DBD-D3595F999067}"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383719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05AD7-B86F-4A4D-9CB0-18C995CD17EF}"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A1993-F304-4E28-9DBD-D3595F999067}"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569831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05AD7-B86F-4A4D-9CB0-18C995CD17EF}"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A1993-F304-4E28-9DBD-D3595F999067}"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757818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05AD7-B86F-4A4D-9CB0-18C995CD17EF}"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A1993-F304-4E28-9DBD-D3595F999067}"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397123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05AD7-B86F-4A4D-9CB0-18C995CD17EF}"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A1993-F304-4E28-9DBD-D3595F999067}"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210924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5C05AD7-B86F-4A4D-9CB0-18C995CD17EF}"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4/28/2020</a:t>
            </a:fld>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FFA1993-F304-4E28-9DBD-D3595F999067}"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75057766"/>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lumMod val="65000"/>
              </a:schemeClr>
            </a:gs>
            <a:gs pos="100000">
              <a:schemeClr val="accent1">
                <a:lumMod val="40000"/>
                <a:lumOff val="60000"/>
              </a:schemeClr>
            </a:gs>
            <a:gs pos="40000">
              <a:schemeClr val="bg2">
                <a:shade val="100000"/>
                <a:hueMod val="100000"/>
                <a:satMod val="110000"/>
                <a:lumMod val="130000"/>
              </a:schemeClr>
            </a:gs>
            <a:gs pos="100000">
              <a:srgbClr val="92D050"/>
            </a:gs>
          </a:gsLst>
          <a:lin ang="60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6775" y="2590800"/>
            <a:ext cx="12768775" cy="3138488"/>
          </a:xfrm>
        </p:spPr>
        <p:txBody>
          <a:bodyPr>
            <a:normAutofit fontScale="90000"/>
          </a:bodyPr>
          <a:lstStyle/>
          <a:p>
            <a:pPr algn="ctr"/>
            <a:br>
              <a:rPr lang="mn-MN" dirty="0"/>
            </a:br>
            <a:br>
              <a:rPr lang="mn-MN" dirty="0"/>
            </a:br>
            <a:br>
              <a:rPr lang="en-US" dirty="0"/>
            </a:br>
            <a:br>
              <a:rPr lang="mn-MN" dirty="0"/>
            </a:br>
            <a:br>
              <a:rPr lang="mn-MN" dirty="0"/>
            </a:br>
            <a:br>
              <a:rPr lang="mn-MN" dirty="0"/>
            </a:br>
            <a:br>
              <a:rPr lang="mn-MN" dirty="0"/>
            </a:br>
            <a:br>
              <a:rPr lang="mn-MN" dirty="0"/>
            </a:br>
            <a:br>
              <a:rPr lang="mn-MN" dirty="0"/>
            </a:br>
            <a:r>
              <a:rPr lang="mn-MN" dirty="0"/>
              <a:t>  </a:t>
            </a:r>
            <a:r>
              <a:rPr lang="mn-MN" sz="9800" b="1" i="1" dirty="0">
                <a:solidFill>
                  <a:srgbClr val="0070C0"/>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ХУЖИРТ </a:t>
            </a:r>
            <a:r>
              <a:rPr lang="mn-MN" sz="8000" b="1" dirty="0">
                <a:solidFill>
                  <a:srgbClr val="0070C0"/>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a:t>
            </a:r>
            <a:r>
              <a:rPr lang="mn-MN" sz="9800" b="1" i="1" dirty="0">
                <a:solidFill>
                  <a:srgbClr val="0070C0"/>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СУМ</a:t>
            </a:r>
            <a:br>
              <a:rPr lang="en-US" sz="56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mn-MN" sz="50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mn-MN" sz="50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2019 он</a:t>
            </a:r>
            <a:br>
              <a:rPr lang="en-US" dirty="0">
                <a:solidFill>
                  <a:srgbClr val="002060"/>
                </a:solidFill>
              </a:rPr>
            </a:br>
            <a:endParaRPr lang="en-US" sz="3200" b="1" dirty="0">
              <a:solidFill>
                <a:srgbClr val="002060"/>
              </a:solidFill>
            </a:endParaRPr>
          </a:p>
        </p:txBody>
      </p:sp>
      <p:pic>
        <p:nvPicPr>
          <p:cNvPr id="3" name="Picture 2"/>
          <p:cNvPicPr>
            <a:picLocks noChangeAspect="1"/>
          </p:cNvPicPr>
          <p:nvPr/>
        </p:nvPicPr>
        <p:blipFill>
          <a:blip r:embed="rId2"/>
          <a:stretch>
            <a:fillRect/>
          </a:stretch>
        </p:blipFill>
        <p:spPr>
          <a:xfrm>
            <a:off x="4949104" y="254783"/>
            <a:ext cx="2310678" cy="2104063"/>
          </a:xfrm>
          <a:prstGeom prst="rect">
            <a:avLst/>
          </a:prstGeom>
        </p:spPr>
      </p:pic>
    </p:spTree>
    <p:extLst>
      <p:ext uri="{BB962C8B-B14F-4D97-AF65-F5344CB8AC3E}">
        <p14:creationId xmlns:p14="http://schemas.microsoft.com/office/powerpoint/2010/main" val="2650101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00000">
              <a:schemeClr val="bg1">
                <a:lumMod val="65000"/>
              </a:schemeClr>
            </a:gs>
            <a:gs pos="100000">
              <a:schemeClr val="accent1">
                <a:lumMod val="40000"/>
                <a:lumOff val="60000"/>
              </a:schemeClr>
            </a:gs>
            <a:gs pos="40000">
              <a:schemeClr val="bg2">
                <a:shade val="100000"/>
                <a:hueMod val="100000"/>
                <a:satMod val="110000"/>
                <a:lumMod val="130000"/>
              </a:schemeClr>
            </a:gs>
            <a:gs pos="100000">
              <a:srgbClr val="92D050"/>
            </a:gs>
          </a:gsLst>
          <a:lin ang="6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3818" y="232476"/>
            <a:ext cx="9830794" cy="790412"/>
          </a:xfrm>
        </p:spPr>
        <p:txBody>
          <a:bodyPr/>
          <a:lstStyle/>
          <a:p>
            <a:pPr algn="ctr"/>
            <a:r>
              <a:rPr lang="mn-MN" b="1" u="sng" dirty="0">
                <a:solidFill>
                  <a:srgbClr val="0070C0"/>
                </a:solidFill>
                <a:latin typeface="Arial" panose="020B0604020202020204" pitchFamily="34" charset="0"/>
                <a:cs typeface="Arial" panose="020B0604020202020204" pitchFamily="34" charset="0"/>
              </a:rPr>
              <a:t>Төрийн үйлчилгээний чиглэлээр</a:t>
            </a:r>
            <a:endParaRPr lang="en-US" dirty="0"/>
          </a:p>
        </p:txBody>
      </p:sp>
      <p:graphicFrame>
        <p:nvGraphicFramePr>
          <p:cNvPr id="9" name="Content Placeholder 8"/>
          <p:cNvGraphicFramePr>
            <a:graphicFrameLocks noGrp="1"/>
          </p:cNvGraphicFramePr>
          <p:nvPr>
            <p:ph sz="half" idx="2"/>
            <p:extLst>
              <p:ext uri="{D42A27DB-BD31-4B8C-83A1-F6EECF244321}">
                <p14:modId xmlns:p14="http://schemas.microsoft.com/office/powerpoint/2010/main" val="3871011405"/>
              </p:ext>
            </p:extLst>
          </p:nvPr>
        </p:nvGraphicFramePr>
        <p:xfrm>
          <a:off x="1673818" y="1194617"/>
          <a:ext cx="10008109" cy="5364209"/>
        </p:xfrm>
        <a:graphic>
          <a:graphicData uri="http://schemas.openxmlformats.org/drawingml/2006/table">
            <a:tbl>
              <a:tblPr firstRow="1" bandRow="1">
                <a:tableStyleId>{5C22544A-7EE6-4342-B048-85BDC9FD1C3A}</a:tableStyleId>
              </a:tblPr>
              <a:tblGrid>
                <a:gridCol w="5546676">
                  <a:extLst>
                    <a:ext uri="{9D8B030D-6E8A-4147-A177-3AD203B41FA5}">
                      <a16:colId xmlns:a16="http://schemas.microsoft.com/office/drawing/2014/main" val="224521660"/>
                    </a:ext>
                  </a:extLst>
                </a:gridCol>
                <a:gridCol w="1581757">
                  <a:extLst>
                    <a:ext uri="{9D8B030D-6E8A-4147-A177-3AD203B41FA5}">
                      <a16:colId xmlns:a16="http://schemas.microsoft.com/office/drawing/2014/main" val="264460346"/>
                    </a:ext>
                  </a:extLst>
                </a:gridCol>
                <a:gridCol w="2879676">
                  <a:extLst>
                    <a:ext uri="{9D8B030D-6E8A-4147-A177-3AD203B41FA5}">
                      <a16:colId xmlns:a16="http://schemas.microsoft.com/office/drawing/2014/main" val="26975046"/>
                    </a:ext>
                  </a:extLst>
                </a:gridCol>
              </a:tblGrid>
              <a:tr h="1138915">
                <a:tc>
                  <a:txBody>
                    <a:bodyPr/>
                    <a:lstStyle/>
                    <a:p>
                      <a:pPr algn="ctr"/>
                      <a:r>
                        <a:rPr lang="mn-MN" sz="2400" b="1" dirty="0">
                          <a:solidFill>
                            <a:srgbClr val="002060"/>
                          </a:solidFill>
                          <a:latin typeface="Arial" panose="020B0604020202020204" pitchFamily="34" charset="0"/>
                          <a:cs typeface="Arial" panose="020B0604020202020204" pitchFamily="34" charset="0"/>
                        </a:rPr>
                        <a:t>Төсөл,</a:t>
                      </a:r>
                      <a:r>
                        <a:rPr lang="mn-MN" sz="2400" b="1" baseline="0" dirty="0">
                          <a:solidFill>
                            <a:srgbClr val="002060"/>
                          </a:solidFill>
                          <a:latin typeface="Arial" panose="020B0604020202020204" pitchFamily="34" charset="0"/>
                          <a:cs typeface="Arial" panose="020B0604020202020204" pitchFamily="34" charset="0"/>
                        </a:rPr>
                        <a:t> арга хэмжээ </a:t>
                      </a:r>
                      <a:endParaRPr lang="en-US" sz="2400" b="1" dirty="0">
                        <a:solidFill>
                          <a:srgbClr val="002060"/>
                        </a:solidFill>
                        <a:latin typeface="Arial" panose="020B0604020202020204" pitchFamily="34" charset="0"/>
                        <a:cs typeface="Arial" panose="020B0604020202020204" pitchFamily="34" charset="0"/>
                      </a:endParaRPr>
                    </a:p>
                  </a:txBody>
                  <a:tcPr>
                    <a:solidFill>
                      <a:srgbClr val="92D050"/>
                    </a:solidFill>
                  </a:tcPr>
                </a:tc>
                <a:tc>
                  <a:txBody>
                    <a:bodyPr/>
                    <a:lstStyle/>
                    <a:p>
                      <a:pPr algn="ctr"/>
                      <a:r>
                        <a:rPr kumimoji="0" lang="mn-MN" sz="2400" b="1" i="0" u="sng"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Огноо </a:t>
                      </a:r>
                      <a:endParaRPr lang="en-US" sz="2400" b="1" dirty="0">
                        <a:solidFill>
                          <a:schemeClr val="tx1"/>
                        </a:solidFill>
                      </a:endParaRPr>
                    </a:p>
                  </a:txBody>
                  <a:tcPr>
                    <a:solidFill>
                      <a:srgbClr val="92D050"/>
                    </a:solidFill>
                  </a:tcPr>
                </a:tc>
                <a:tc>
                  <a:txBody>
                    <a:bodyPr/>
                    <a:lstStyle/>
                    <a:p>
                      <a:pPr algn="ctr"/>
                      <a:r>
                        <a:rPr lang="mn-MN" sz="2400" b="1" dirty="0">
                          <a:solidFill>
                            <a:schemeClr val="tx1"/>
                          </a:solidFill>
                          <a:latin typeface="Arial" panose="020B0604020202020204" pitchFamily="34" charset="0"/>
                          <a:cs typeface="Arial" panose="020B0604020202020204" pitchFamily="34" charset="0"/>
                        </a:rPr>
                        <a:t>Хөрөнгө оруулалтын хэмжээ /сая төг/</a:t>
                      </a:r>
                      <a:endParaRPr lang="en-US" sz="2400" b="1" dirty="0">
                        <a:solidFill>
                          <a:schemeClr val="tx1"/>
                        </a:solidFill>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1795411416"/>
                  </a:ext>
                </a:extLst>
              </a:tr>
              <a:tr h="527340">
                <a:tc>
                  <a:txBody>
                    <a:bodyPr/>
                    <a:lstStyle/>
                    <a:p>
                      <a:pPr algn="ctr"/>
                      <a:r>
                        <a:rPr kumimoji="0" lang="mn-MN"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Нэг цэгийн үйлчилгээ</a:t>
                      </a:r>
                      <a:endParaRPr lang="en-US" sz="2400" b="1" dirty="0">
                        <a:solidFill>
                          <a:srgbClr val="002060"/>
                        </a:solidFill>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pPr algn="ctr"/>
                      <a:r>
                        <a:rPr lang="mn-MN" sz="2400" b="1" dirty="0">
                          <a:solidFill>
                            <a:schemeClr val="tx1"/>
                          </a:solidFill>
                          <a:latin typeface="Arial" panose="020B0604020202020204" pitchFamily="34" charset="0"/>
                          <a:cs typeface="Arial" panose="020B0604020202020204" pitchFamily="34" charset="0"/>
                        </a:rPr>
                        <a:t>2013 он</a:t>
                      </a:r>
                      <a:endParaRPr lang="en-US" sz="2400" b="1" dirty="0">
                        <a:solidFill>
                          <a:schemeClr val="tx1"/>
                        </a:solidFill>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pPr algn="ctr"/>
                      <a:r>
                        <a:rPr lang="mn-MN" sz="2800" b="1" dirty="0">
                          <a:solidFill>
                            <a:schemeClr val="tx1"/>
                          </a:solidFill>
                          <a:latin typeface="Arial" panose="020B0604020202020204" pitchFamily="34" charset="0"/>
                          <a:cs typeface="Arial" panose="020B0604020202020204" pitchFamily="34" charset="0"/>
                        </a:rPr>
                        <a:t>60.0</a:t>
                      </a:r>
                      <a:endParaRPr lang="en-US" sz="2800" b="1" dirty="0">
                        <a:solidFill>
                          <a:schemeClr val="tx1"/>
                        </a:solidFill>
                        <a:latin typeface="Arial" panose="020B0604020202020204" pitchFamily="34" charset="0"/>
                        <a:cs typeface="Arial" panose="020B0604020202020204" pitchFamily="34" charset="0"/>
                      </a:endParaRPr>
                    </a:p>
                  </a:txBody>
                  <a:tcPr>
                    <a:solidFill>
                      <a:schemeClr val="accent1">
                        <a:lumMod val="40000"/>
                        <a:lumOff val="60000"/>
                      </a:schemeClr>
                    </a:solidFill>
                  </a:tcPr>
                </a:tc>
                <a:extLst>
                  <a:ext uri="{0D108BD9-81ED-4DB2-BD59-A6C34878D82A}">
                    <a16:rowId xmlns:a16="http://schemas.microsoft.com/office/drawing/2014/main" val="1194487598"/>
                  </a:ext>
                </a:extLst>
              </a:tr>
              <a:tr h="527340">
                <a:tc>
                  <a:txBody>
                    <a:bodyPr/>
                    <a:lstStyle/>
                    <a:p>
                      <a:pPr algn="ctr"/>
                      <a:r>
                        <a:rPr lang="mn-MN" sz="2400" b="1">
                          <a:solidFill>
                            <a:srgbClr val="002060"/>
                          </a:solidFill>
                          <a:latin typeface="Arial" panose="020B0604020202020204" pitchFamily="34" charset="0"/>
                          <a:cs typeface="Arial" panose="020B0604020202020204" pitchFamily="34" charset="0"/>
                        </a:rPr>
                        <a:t>Иргэний танхим байгуулах</a:t>
                      </a:r>
                      <a:endParaRPr lang="en-US" sz="2400" b="1" dirty="0">
                        <a:solidFill>
                          <a:srgbClr val="002060"/>
                        </a:solidFill>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algn="ctr"/>
                      <a:r>
                        <a:rPr lang="mn-MN" sz="2400" b="1" dirty="0">
                          <a:solidFill>
                            <a:schemeClr val="tx1"/>
                          </a:solidFill>
                          <a:latin typeface="Arial" panose="020B0604020202020204" pitchFamily="34" charset="0"/>
                          <a:cs typeface="Arial" panose="020B0604020202020204" pitchFamily="34" charset="0"/>
                        </a:rPr>
                        <a:t>2014 он</a:t>
                      </a:r>
                      <a:endParaRPr lang="en-US" sz="2400" b="1" dirty="0">
                        <a:solidFill>
                          <a:schemeClr val="tx1"/>
                        </a:solidFill>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algn="ctr"/>
                      <a:r>
                        <a:rPr lang="mn-MN" sz="2800" b="1" dirty="0">
                          <a:solidFill>
                            <a:schemeClr val="tx1"/>
                          </a:solidFill>
                          <a:latin typeface="Arial" panose="020B0604020202020204" pitchFamily="34" charset="0"/>
                          <a:cs typeface="Arial" panose="020B0604020202020204" pitchFamily="34" charset="0"/>
                        </a:rPr>
                        <a:t>9.3</a:t>
                      </a:r>
                      <a:endParaRPr lang="en-US" sz="2800" b="1" dirty="0">
                        <a:solidFill>
                          <a:schemeClr val="tx1"/>
                        </a:solidFill>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15127023"/>
                  </a:ext>
                </a:extLst>
              </a:tr>
              <a:tr h="788480">
                <a:tc>
                  <a:txBody>
                    <a:bodyPr/>
                    <a:lstStyle/>
                    <a:p>
                      <a:pPr algn="ctr"/>
                      <a:r>
                        <a:rPr lang="mn-MN" sz="2400" b="1" dirty="0">
                          <a:solidFill>
                            <a:srgbClr val="002060"/>
                          </a:solidFill>
                          <a:latin typeface="Arial" panose="020B0604020202020204" pitchFamily="34" charset="0"/>
                          <a:cs typeface="Arial" panose="020B0604020202020204" pitchFamily="34" charset="0"/>
                        </a:rPr>
                        <a:t>Ахмад настаны танхим тохижуулах</a:t>
                      </a:r>
                      <a:endParaRPr lang="en-US" sz="2400" b="1" dirty="0">
                        <a:solidFill>
                          <a:srgbClr val="002060"/>
                        </a:solidFill>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pPr algn="ctr"/>
                      <a:r>
                        <a:rPr lang="mn-MN" sz="2400" b="1" dirty="0">
                          <a:solidFill>
                            <a:schemeClr val="tx1"/>
                          </a:solidFill>
                          <a:latin typeface="Arial" panose="020B0604020202020204" pitchFamily="34" charset="0"/>
                          <a:cs typeface="Arial" panose="020B0604020202020204" pitchFamily="34" charset="0"/>
                        </a:rPr>
                        <a:t>2014 он </a:t>
                      </a:r>
                      <a:endParaRPr lang="en-US" sz="2400" b="1" dirty="0">
                        <a:solidFill>
                          <a:schemeClr val="tx1"/>
                        </a:solidFill>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pPr algn="ctr"/>
                      <a:r>
                        <a:rPr lang="mn-MN" sz="2800" b="1" dirty="0">
                          <a:solidFill>
                            <a:schemeClr val="tx1"/>
                          </a:solidFill>
                          <a:latin typeface="Arial" panose="020B0604020202020204" pitchFamily="34" charset="0"/>
                          <a:cs typeface="Arial" panose="020B0604020202020204" pitchFamily="34" charset="0"/>
                        </a:rPr>
                        <a:t>4.6</a:t>
                      </a:r>
                      <a:endParaRPr lang="en-US" sz="2800" b="1" dirty="0">
                        <a:solidFill>
                          <a:schemeClr val="tx1"/>
                        </a:solidFill>
                        <a:latin typeface="Arial" panose="020B0604020202020204" pitchFamily="34" charset="0"/>
                        <a:cs typeface="Arial" panose="020B0604020202020204" pitchFamily="34" charset="0"/>
                      </a:endParaRPr>
                    </a:p>
                  </a:txBody>
                  <a:tcPr>
                    <a:solidFill>
                      <a:schemeClr val="accent1">
                        <a:lumMod val="20000"/>
                        <a:lumOff val="80000"/>
                      </a:schemeClr>
                    </a:solidFill>
                  </a:tcPr>
                </a:tc>
                <a:extLst>
                  <a:ext uri="{0D108BD9-81ED-4DB2-BD59-A6C34878D82A}">
                    <a16:rowId xmlns:a16="http://schemas.microsoft.com/office/drawing/2014/main" val="3413312024"/>
                  </a:ext>
                </a:extLst>
              </a:tr>
              <a:tr h="527340">
                <a:tc>
                  <a:txBody>
                    <a:bodyPr/>
                    <a:lstStyle/>
                    <a:p>
                      <a:pPr algn="ctr"/>
                      <a:r>
                        <a:rPr lang="mn-MN" sz="2400" b="1" dirty="0">
                          <a:solidFill>
                            <a:srgbClr val="002060"/>
                          </a:solidFill>
                          <a:latin typeface="Arial" panose="020B0604020202020204" pitchFamily="34" charset="0"/>
                          <a:cs typeface="Arial" panose="020B0604020202020204" pitchFamily="34" charset="0"/>
                        </a:rPr>
                        <a:t>Бизнис хөгжлийн төвийн тохижилт</a:t>
                      </a:r>
                      <a:endParaRPr lang="en-US" sz="2400" b="1" dirty="0">
                        <a:solidFill>
                          <a:srgbClr val="002060"/>
                        </a:solidFill>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algn="ctr"/>
                      <a:r>
                        <a:rPr lang="mn-MN" sz="2400" b="1" dirty="0">
                          <a:solidFill>
                            <a:schemeClr val="tx1"/>
                          </a:solidFill>
                          <a:latin typeface="Arial" panose="020B0604020202020204" pitchFamily="34" charset="0"/>
                          <a:cs typeface="Arial" panose="020B0604020202020204" pitchFamily="34" charset="0"/>
                        </a:rPr>
                        <a:t>2014 он</a:t>
                      </a:r>
                      <a:endParaRPr lang="en-US" sz="2400" b="1" dirty="0">
                        <a:solidFill>
                          <a:schemeClr val="tx1"/>
                        </a:solidFill>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algn="ctr"/>
                      <a:r>
                        <a:rPr lang="mn-MN" sz="2800" b="1" dirty="0">
                          <a:solidFill>
                            <a:schemeClr val="tx1"/>
                          </a:solidFill>
                          <a:latin typeface="Arial" panose="020B0604020202020204" pitchFamily="34" charset="0"/>
                          <a:cs typeface="Arial" panose="020B0604020202020204" pitchFamily="34" charset="0"/>
                        </a:rPr>
                        <a:t>10.0</a:t>
                      </a:r>
                      <a:endParaRPr lang="en-US" sz="2800" b="1" dirty="0">
                        <a:solidFill>
                          <a:schemeClr val="tx1"/>
                        </a:solidFill>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3553770835"/>
                  </a:ext>
                </a:extLst>
              </a:tr>
              <a:tr h="527340">
                <a:tc>
                  <a:txBody>
                    <a:bodyPr/>
                    <a:lstStyle/>
                    <a:p>
                      <a:pPr algn="ctr"/>
                      <a:r>
                        <a:rPr lang="mn-MN" sz="2400" b="1" dirty="0">
                          <a:solidFill>
                            <a:srgbClr val="002060"/>
                          </a:solidFill>
                          <a:latin typeface="Arial" panose="020B0604020202020204" pitchFamily="34" charset="0"/>
                          <a:cs typeface="Arial" panose="020B0604020202020204" pitchFamily="34" charset="0"/>
                        </a:rPr>
                        <a:t>Сумын архивын шахагч шүүгээ </a:t>
                      </a:r>
                      <a:endParaRPr lang="en-US" sz="2400" b="1" dirty="0">
                        <a:solidFill>
                          <a:srgbClr val="002060"/>
                        </a:solidFill>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pPr algn="ctr"/>
                      <a:r>
                        <a:rPr lang="mn-MN" sz="2800" b="1" dirty="0">
                          <a:solidFill>
                            <a:schemeClr val="tx1"/>
                          </a:solidFill>
                        </a:rPr>
                        <a:t>2015</a:t>
                      </a:r>
                      <a:r>
                        <a:rPr lang="mn-MN" sz="2800" b="1" baseline="0" dirty="0">
                          <a:solidFill>
                            <a:schemeClr val="tx1"/>
                          </a:solidFill>
                        </a:rPr>
                        <a:t> он</a:t>
                      </a:r>
                      <a:endParaRPr lang="en-US" sz="2800" b="1" dirty="0">
                        <a:solidFill>
                          <a:schemeClr val="tx1"/>
                        </a:solidFill>
                      </a:endParaRPr>
                    </a:p>
                  </a:txBody>
                  <a:tcPr>
                    <a:solidFill>
                      <a:schemeClr val="accent1">
                        <a:lumMod val="20000"/>
                        <a:lumOff val="80000"/>
                      </a:schemeClr>
                    </a:solidFill>
                  </a:tcPr>
                </a:tc>
                <a:tc>
                  <a:txBody>
                    <a:bodyPr/>
                    <a:lstStyle/>
                    <a:p>
                      <a:pPr algn="ctr"/>
                      <a:r>
                        <a:rPr lang="mn-MN" sz="2800" b="1" dirty="0">
                          <a:solidFill>
                            <a:schemeClr val="tx1"/>
                          </a:solidFill>
                        </a:rPr>
                        <a:t>3.0</a:t>
                      </a:r>
                      <a:endParaRPr lang="en-US" sz="2800" b="1"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1173608967"/>
                  </a:ext>
                </a:extLst>
              </a:tr>
              <a:tr h="527340">
                <a:tc>
                  <a:txBody>
                    <a:bodyPr/>
                    <a:lstStyle/>
                    <a:p>
                      <a:pPr algn="ctr"/>
                      <a:r>
                        <a:rPr kumimoji="0" lang="mn-MN"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5 дугаар Багийн худаг засвар</a:t>
                      </a:r>
                      <a:endParaRPr lang="en-US" sz="2400" b="1" dirty="0">
                        <a:solidFill>
                          <a:srgbClr val="002060"/>
                        </a:solidFill>
                      </a:endParaRPr>
                    </a:p>
                  </a:txBody>
                  <a:tcPr>
                    <a:solidFill>
                      <a:schemeClr val="accent1">
                        <a:lumMod val="20000"/>
                        <a:lumOff val="80000"/>
                      </a:schemeClr>
                    </a:solidFill>
                  </a:tcPr>
                </a:tc>
                <a:tc>
                  <a:txBody>
                    <a:bodyPr/>
                    <a:lstStyle/>
                    <a:p>
                      <a:pPr algn="ctr"/>
                      <a:r>
                        <a:rPr lang="mn-MN" sz="2800" b="1" dirty="0">
                          <a:solidFill>
                            <a:schemeClr val="tx1"/>
                          </a:solidFill>
                          <a:latin typeface="Arial" panose="020B0604020202020204" pitchFamily="34" charset="0"/>
                          <a:cs typeface="Arial" panose="020B0604020202020204" pitchFamily="34" charset="0"/>
                        </a:rPr>
                        <a:t>2016 он</a:t>
                      </a:r>
                      <a:endParaRPr lang="en-US" sz="2800" b="1" dirty="0">
                        <a:solidFill>
                          <a:schemeClr val="tx1"/>
                        </a:solidFill>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pPr algn="ctr"/>
                      <a:r>
                        <a:rPr lang="mn-MN" sz="2800" b="1" dirty="0">
                          <a:solidFill>
                            <a:schemeClr val="tx1"/>
                          </a:solidFill>
                        </a:rPr>
                        <a:t>5.0</a:t>
                      </a:r>
                      <a:endParaRPr lang="en-US" sz="2800" b="1"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562428417"/>
                  </a:ext>
                </a:extLst>
              </a:tr>
              <a:tr h="715829">
                <a:tc>
                  <a:txBody>
                    <a:bodyPr/>
                    <a:lstStyle/>
                    <a:p>
                      <a:pPr algn="ctr"/>
                      <a:r>
                        <a:rPr lang="mn-MN" sz="2400" b="1" dirty="0">
                          <a:solidFill>
                            <a:schemeClr val="tx1"/>
                          </a:solidFill>
                          <a:latin typeface="Arial" panose="020B0604020202020204" pitchFamily="34" charset="0"/>
                          <a:cs typeface="Arial" panose="020B0604020202020204" pitchFamily="34" charset="0"/>
                        </a:rPr>
                        <a:t>Нийт </a:t>
                      </a:r>
                      <a:endParaRPr lang="en-US" sz="2400" b="1" dirty="0">
                        <a:solidFill>
                          <a:schemeClr val="tx1"/>
                        </a:solidFill>
                        <a:latin typeface="Arial" panose="020B0604020202020204" pitchFamily="34" charset="0"/>
                        <a:cs typeface="Arial" panose="020B0604020202020204" pitchFamily="34" charset="0"/>
                      </a:endParaRPr>
                    </a:p>
                  </a:txBody>
                  <a:tcPr>
                    <a:solidFill>
                      <a:srgbClr val="92D050"/>
                    </a:solidFill>
                  </a:tcPr>
                </a:tc>
                <a:tc>
                  <a:txBody>
                    <a:bodyPr/>
                    <a:lstStyle/>
                    <a:p>
                      <a:pPr algn="ctr"/>
                      <a:endParaRPr lang="en-US" sz="2400" b="1" dirty="0">
                        <a:solidFill>
                          <a:schemeClr val="tx1"/>
                        </a:solidFill>
                        <a:latin typeface="Arial" panose="020B0604020202020204" pitchFamily="34" charset="0"/>
                        <a:cs typeface="Arial" panose="020B0604020202020204" pitchFamily="34" charset="0"/>
                      </a:endParaRPr>
                    </a:p>
                  </a:txBody>
                  <a:tcPr>
                    <a:solidFill>
                      <a:srgbClr val="92D050"/>
                    </a:solidFill>
                  </a:tcPr>
                </a:tc>
                <a:tc>
                  <a:txBody>
                    <a:bodyPr/>
                    <a:lstStyle/>
                    <a:p>
                      <a:pPr algn="ctr"/>
                      <a:r>
                        <a:rPr lang="mn-MN" sz="2800" b="1" dirty="0">
                          <a:solidFill>
                            <a:schemeClr val="tx1"/>
                          </a:solidFill>
                          <a:latin typeface="Arial" panose="020B0604020202020204" pitchFamily="34" charset="0"/>
                          <a:cs typeface="Arial" panose="020B0604020202020204" pitchFamily="34" charset="0"/>
                        </a:rPr>
                        <a:t>89.3</a:t>
                      </a:r>
                      <a:endParaRPr lang="en-US" sz="2800" b="1" dirty="0">
                        <a:solidFill>
                          <a:schemeClr val="tx1"/>
                        </a:solidFill>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3386746764"/>
                  </a:ext>
                </a:extLst>
              </a:tr>
            </a:tbl>
          </a:graphicData>
        </a:graphic>
      </p:graphicFrame>
    </p:spTree>
    <p:extLst>
      <p:ext uri="{BB962C8B-B14F-4D97-AF65-F5344CB8AC3E}">
        <p14:creationId xmlns:p14="http://schemas.microsoft.com/office/powerpoint/2010/main" val="600065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lumMod val="65000"/>
              </a:schemeClr>
            </a:gs>
            <a:gs pos="100000">
              <a:schemeClr val="accent1">
                <a:lumMod val="40000"/>
                <a:lumOff val="60000"/>
              </a:schemeClr>
            </a:gs>
            <a:gs pos="40000">
              <a:schemeClr val="bg2">
                <a:shade val="100000"/>
                <a:hueMod val="100000"/>
                <a:satMod val="110000"/>
                <a:lumMod val="130000"/>
              </a:schemeClr>
            </a:gs>
            <a:gs pos="100000">
              <a:srgbClr val="92D050"/>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3818" y="232476"/>
            <a:ext cx="9830794" cy="790412"/>
          </a:xfrm>
        </p:spPr>
        <p:txBody>
          <a:bodyPr/>
          <a:lstStyle/>
          <a:p>
            <a:pPr algn="ctr"/>
            <a:r>
              <a:rPr lang="mn-MN" b="1" u="sng" dirty="0">
                <a:solidFill>
                  <a:srgbClr val="0070C0"/>
                </a:solidFill>
                <a:latin typeface="Arial" panose="020B0604020202020204" pitchFamily="34" charset="0"/>
                <a:cs typeface="Arial" panose="020B0604020202020204" pitchFamily="34" charset="0"/>
              </a:rPr>
              <a:t>Төрийн үйлчилгээний чиглэлээр</a:t>
            </a:r>
            <a:endParaRPr lang="en-US" dirty="0"/>
          </a:p>
        </p:txBody>
      </p:sp>
      <p:graphicFrame>
        <p:nvGraphicFramePr>
          <p:cNvPr id="9" name="Content Placeholder 8"/>
          <p:cNvGraphicFramePr>
            <a:graphicFrameLocks noGrp="1"/>
          </p:cNvGraphicFramePr>
          <p:nvPr>
            <p:ph sz="half" idx="2"/>
            <p:extLst>
              <p:ext uri="{D42A27DB-BD31-4B8C-83A1-F6EECF244321}">
                <p14:modId xmlns:p14="http://schemas.microsoft.com/office/powerpoint/2010/main" val="1143121290"/>
              </p:ext>
            </p:extLst>
          </p:nvPr>
        </p:nvGraphicFramePr>
        <p:xfrm>
          <a:off x="6372665" y="1522328"/>
          <a:ext cx="5485505" cy="3867502"/>
        </p:xfrm>
        <a:graphic>
          <a:graphicData uri="http://schemas.openxmlformats.org/drawingml/2006/table">
            <a:tbl>
              <a:tblPr firstRow="1" bandRow="1">
                <a:tableStyleId>{5C22544A-7EE6-4342-B048-85BDC9FD1C3A}</a:tableStyleId>
              </a:tblPr>
              <a:tblGrid>
                <a:gridCol w="2882464">
                  <a:extLst>
                    <a:ext uri="{9D8B030D-6E8A-4147-A177-3AD203B41FA5}">
                      <a16:colId xmlns:a16="http://schemas.microsoft.com/office/drawing/2014/main" val="224521660"/>
                    </a:ext>
                  </a:extLst>
                </a:gridCol>
                <a:gridCol w="1118485">
                  <a:extLst>
                    <a:ext uri="{9D8B030D-6E8A-4147-A177-3AD203B41FA5}">
                      <a16:colId xmlns:a16="http://schemas.microsoft.com/office/drawing/2014/main" val="264460346"/>
                    </a:ext>
                  </a:extLst>
                </a:gridCol>
                <a:gridCol w="1484556">
                  <a:extLst>
                    <a:ext uri="{9D8B030D-6E8A-4147-A177-3AD203B41FA5}">
                      <a16:colId xmlns:a16="http://schemas.microsoft.com/office/drawing/2014/main" val="26975046"/>
                    </a:ext>
                  </a:extLst>
                </a:gridCol>
              </a:tblGrid>
              <a:tr h="1153267">
                <a:tc>
                  <a:txBody>
                    <a:bodyPr/>
                    <a:lstStyle/>
                    <a:p>
                      <a:r>
                        <a:rPr lang="mn-MN" sz="1600" b="1" dirty="0">
                          <a:solidFill>
                            <a:srgbClr val="002060"/>
                          </a:solidFill>
                          <a:latin typeface="Arial" panose="020B0604020202020204" pitchFamily="34" charset="0"/>
                          <a:cs typeface="Arial" panose="020B0604020202020204" pitchFamily="34" charset="0"/>
                        </a:rPr>
                        <a:t>Төсөл,</a:t>
                      </a:r>
                      <a:r>
                        <a:rPr lang="mn-MN" sz="1600" b="1" baseline="0" dirty="0">
                          <a:solidFill>
                            <a:srgbClr val="002060"/>
                          </a:solidFill>
                          <a:latin typeface="Arial" panose="020B0604020202020204" pitchFamily="34" charset="0"/>
                          <a:cs typeface="Arial" panose="020B0604020202020204" pitchFamily="34" charset="0"/>
                        </a:rPr>
                        <a:t> арга хэмжээ </a:t>
                      </a:r>
                      <a:endParaRPr lang="en-US" sz="1600" b="1" dirty="0">
                        <a:solidFill>
                          <a:srgbClr val="002060"/>
                        </a:solidFill>
                        <a:latin typeface="Arial" panose="020B0604020202020204" pitchFamily="34" charset="0"/>
                        <a:cs typeface="Arial" panose="020B0604020202020204" pitchFamily="34" charset="0"/>
                      </a:endParaRPr>
                    </a:p>
                  </a:txBody>
                  <a:tcPr>
                    <a:solidFill>
                      <a:srgbClr val="92D050"/>
                    </a:solidFill>
                  </a:tcPr>
                </a:tc>
                <a:tc>
                  <a:txBody>
                    <a:bodyPr/>
                    <a:lstStyle/>
                    <a:p>
                      <a:r>
                        <a:rPr kumimoji="0" lang="mn-MN" sz="1600" b="1" i="0" u="sng"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Огноо </a:t>
                      </a:r>
                      <a:endParaRPr lang="en-US" sz="1600" b="1" dirty="0">
                        <a:solidFill>
                          <a:schemeClr val="tx1"/>
                        </a:solidFill>
                      </a:endParaRPr>
                    </a:p>
                  </a:txBody>
                  <a:tcPr>
                    <a:solidFill>
                      <a:srgbClr val="92D050"/>
                    </a:solidFill>
                  </a:tcPr>
                </a:tc>
                <a:tc>
                  <a:txBody>
                    <a:bodyPr/>
                    <a:lstStyle/>
                    <a:p>
                      <a:r>
                        <a:rPr lang="mn-MN" sz="1600" b="1" dirty="0">
                          <a:solidFill>
                            <a:schemeClr val="tx1"/>
                          </a:solidFill>
                          <a:latin typeface="Arial" panose="020B0604020202020204" pitchFamily="34" charset="0"/>
                          <a:cs typeface="Arial" panose="020B0604020202020204" pitchFamily="34" charset="0"/>
                        </a:rPr>
                        <a:t>Хөрөнгө оруулалтын хэмжээ    /сая төг/</a:t>
                      </a:r>
                      <a:endParaRPr lang="en-US" sz="1600" b="1" dirty="0">
                        <a:solidFill>
                          <a:schemeClr val="tx1"/>
                        </a:solidFill>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1795411416"/>
                  </a:ext>
                </a:extLst>
              </a:tr>
              <a:tr h="711705">
                <a:tc>
                  <a:txBody>
                    <a:bodyPr/>
                    <a:lstStyle/>
                    <a:p>
                      <a:r>
                        <a:rPr kumimoji="0" lang="mn-MN" sz="16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6-р багийн төвийн барилга </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r>
                        <a:rPr lang="mn-MN" sz="1600" b="1" dirty="0">
                          <a:solidFill>
                            <a:schemeClr val="tx1"/>
                          </a:solidFill>
                          <a:latin typeface="Arial" panose="020B0604020202020204" pitchFamily="34" charset="0"/>
                          <a:cs typeface="Arial" panose="020B0604020202020204" pitchFamily="34" charset="0"/>
                        </a:rPr>
                        <a:t>2016 он</a:t>
                      </a:r>
                      <a:endParaRPr lang="en-US" sz="1600" b="1" dirty="0">
                        <a:solidFill>
                          <a:schemeClr val="tx1"/>
                        </a:solidFill>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pPr algn="ctr"/>
                      <a:r>
                        <a:rPr lang="mn-MN" sz="1600" b="1" dirty="0">
                          <a:solidFill>
                            <a:schemeClr val="tx1"/>
                          </a:solidFill>
                        </a:rPr>
                        <a:t>43.6</a:t>
                      </a:r>
                      <a:endParaRPr lang="en-US" sz="1600" b="1" dirty="0">
                        <a:solidFill>
                          <a:schemeClr val="tx1"/>
                        </a:solidFill>
                      </a:endParaRPr>
                    </a:p>
                  </a:txBody>
                  <a:tcPr>
                    <a:solidFill>
                      <a:schemeClr val="accent1">
                        <a:lumMod val="40000"/>
                        <a:lumOff val="60000"/>
                      </a:schemeClr>
                    </a:solidFill>
                  </a:tcPr>
                </a:tc>
                <a:extLst>
                  <a:ext uri="{0D108BD9-81ED-4DB2-BD59-A6C34878D82A}">
                    <a16:rowId xmlns:a16="http://schemas.microsoft.com/office/drawing/2014/main" val="1194487598"/>
                  </a:ext>
                </a:extLst>
              </a:tr>
              <a:tr h="711705">
                <a:tc>
                  <a:txBody>
                    <a:bodyPr/>
                    <a:lstStyle/>
                    <a:p>
                      <a:pPr algn="l"/>
                      <a:r>
                        <a:rPr lang="mn-MN" sz="1600" b="1" dirty="0">
                          <a:solidFill>
                            <a:srgbClr val="002060"/>
                          </a:solidFill>
                          <a:latin typeface="Arial" panose="020B0604020202020204" pitchFamily="34" charset="0"/>
                          <a:cs typeface="Arial" panose="020B0604020202020204" pitchFamily="34" charset="0"/>
                        </a:rPr>
                        <a:t>2</a:t>
                      </a:r>
                      <a:r>
                        <a:rPr lang="mn-MN" sz="1600" b="1" baseline="0" dirty="0">
                          <a:solidFill>
                            <a:srgbClr val="002060"/>
                          </a:solidFill>
                          <a:latin typeface="Arial" panose="020B0604020202020204" pitchFamily="34" charset="0"/>
                          <a:cs typeface="Arial" panose="020B0604020202020204" pitchFamily="34" charset="0"/>
                        </a:rPr>
                        <a:t> дугаар</a:t>
                      </a:r>
                      <a:r>
                        <a:rPr lang="mn-MN" sz="1600" b="1" dirty="0">
                          <a:solidFill>
                            <a:srgbClr val="002060"/>
                          </a:solidFill>
                          <a:latin typeface="Arial" panose="020B0604020202020204" pitchFamily="34" charset="0"/>
                          <a:cs typeface="Arial" panose="020B0604020202020204" pitchFamily="34" charset="0"/>
                        </a:rPr>
                        <a:t> багийн төвийн дээвэр засвар</a:t>
                      </a:r>
                      <a:endParaRPr lang="en-US" sz="1600" b="1" dirty="0">
                        <a:solidFill>
                          <a:srgbClr val="002060"/>
                        </a:solidFill>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algn="l"/>
                      <a:r>
                        <a:rPr lang="mn-MN" sz="1600" b="1" dirty="0">
                          <a:solidFill>
                            <a:schemeClr val="tx1"/>
                          </a:solidFill>
                          <a:latin typeface="Arial" panose="020B0604020202020204" pitchFamily="34" charset="0"/>
                          <a:cs typeface="Arial" panose="020B0604020202020204" pitchFamily="34" charset="0"/>
                        </a:rPr>
                        <a:t>2018</a:t>
                      </a:r>
                      <a:r>
                        <a:rPr lang="mn-MN" sz="1600" b="1" baseline="0" dirty="0">
                          <a:solidFill>
                            <a:schemeClr val="tx1"/>
                          </a:solidFill>
                          <a:latin typeface="Arial" panose="020B0604020202020204" pitchFamily="34" charset="0"/>
                          <a:cs typeface="Arial" panose="020B0604020202020204" pitchFamily="34" charset="0"/>
                        </a:rPr>
                        <a:t> </a:t>
                      </a:r>
                      <a:r>
                        <a:rPr lang="mn-MN" sz="1600" b="1" dirty="0">
                          <a:solidFill>
                            <a:schemeClr val="tx1"/>
                          </a:solidFill>
                          <a:latin typeface="Arial" panose="020B0604020202020204" pitchFamily="34" charset="0"/>
                          <a:cs typeface="Arial" panose="020B0604020202020204" pitchFamily="34" charset="0"/>
                        </a:rPr>
                        <a:t>он</a:t>
                      </a:r>
                      <a:endParaRPr lang="en-US" sz="1600" b="1" dirty="0">
                        <a:solidFill>
                          <a:schemeClr val="tx1"/>
                        </a:solidFill>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algn="ctr"/>
                      <a:r>
                        <a:rPr lang="mn-MN" sz="1600" b="1" dirty="0">
                          <a:solidFill>
                            <a:schemeClr val="tx1"/>
                          </a:solidFill>
                          <a:latin typeface="Arial" panose="020B0604020202020204" pitchFamily="34" charset="0"/>
                          <a:cs typeface="Arial" panose="020B0604020202020204" pitchFamily="34" charset="0"/>
                        </a:rPr>
                        <a:t>10.0</a:t>
                      </a:r>
                      <a:endParaRPr lang="en-US" sz="1600" b="1" dirty="0">
                        <a:solidFill>
                          <a:schemeClr val="tx1"/>
                        </a:solidFill>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15127023"/>
                  </a:ext>
                </a:extLst>
              </a:tr>
              <a:tr h="711705">
                <a:tc>
                  <a:txBody>
                    <a:bodyPr/>
                    <a:lstStyle/>
                    <a:p>
                      <a:pPr algn="l"/>
                      <a:r>
                        <a:rPr lang="mn-MN" sz="1600" b="1" dirty="0">
                          <a:solidFill>
                            <a:srgbClr val="002060"/>
                          </a:solidFill>
                          <a:latin typeface="Arial" panose="020B0604020202020204" pitchFamily="34" charset="0"/>
                          <a:cs typeface="Arial" panose="020B0604020202020204" pitchFamily="34" charset="0"/>
                        </a:rPr>
                        <a:t>3 </a:t>
                      </a:r>
                      <a:r>
                        <a:rPr lang="mn-MN" sz="1600" b="1" baseline="0" dirty="0">
                          <a:solidFill>
                            <a:srgbClr val="002060"/>
                          </a:solidFill>
                          <a:latin typeface="Arial" panose="020B0604020202020204" pitchFamily="34" charset="0"/>
                          <a:cs typeface="Arial" panose="020B0604020202020204" pitchFamily="34" charset="0"/>
                        </a:rPr>
                        <a:t>дугаар </a:t>
                      </a:r>
                      <a:r>
                        <a:rPr lang="mn-MN" sz="1600" b="1" dirty="0">
                          <a:solidFill>
                            <a:srgbClr val="002060"/>
                          </a:solidFill>
                          <a:latin typeface="Arial" panose="020B0604020202020204" pitchFamily="34" charset="0"/>
                          <a:cs typeface="Arial" panose="020B0604020202020204" pitchFamily="34" charset="0"/>
                        </a:rPr>
                        <a:t> багийн төвийн дээвэр засвар</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pPr algn="l"/>
                      <a:r>
                        <a:rPr lang="mn-MN" sz="1600" b="1">
                          <a:solidFill>
                            <a:schemeClr val="tx1"/>
                          </a:solidFill>
                          <a:latin typeface="Arial" panose="020B0604020202020204" pitchFamily="34" charset="0"/>
                          <a:cs typeface="Arial" panose="020B0604020202020204" pitchFamily="34" charset="0"/>
                        </a:rPr>
                        <a:t>2019 </a:t>
                      </a:r>
                      <a:r>
                        <a:rPr lang="mn-MN" sz="1600" b="1" dirty="0">
                          <a:solidFill>
                            <a:schemeClr val="tx1"/>
                          </a:solidFill>
                          <a:latin typeface="Arial" panose="020B0604020202020204" pitchFamily="34" charset="0"/>
                          <a:cs typeface="Arial" panose="020B0604020202020204" pitchFamily="34" charset="0"/>
                        </a:rPr>
                        <a:t>он </a:t>
                      </a:r>
                      <a:endParaRPr lang="en-US" sz="1600" b="1" dirty="0">
                        <a:solidFill>
                          <a:schemeClr val="tx1"/>
                        </a:solidFill>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pPr algn="ctr"/>
                      <a:r>
                        <a:rPr lang="mn-MN" sz="1600" b="1" dirty="0">
                          <a:solidFill>
                            <a:schemeClr val="tx1"/>
                          </a:solidFill>
                          <a:latin typeface="Arial" panose="020B0604020202020204" pitchFamily="34" charset="0"/>
                          <a:cs typeface="Arial" panose="020B0604020202020204" pitchFamily="34" charset="0"/>
                        </a:rPr>
                        <a:t>7.0</a:t>
                      </a:r>
                      <a:r>
                        <a:rPr lang="mn-MN" sz="1600" b="1" baseline="0" dirty="0">
                          <a:solidFill>
                            <a:schemeClr val="tx1"/>
                          </a:solidFill>
                          <a:latin typeface="Arial" panose="020B0604020202020204" pitchFamily="34" charset="0"/>
                          <a:cs typeface="Arial" panose="020B0604020202020204" pitchFamily="34" charset="0"/>
                        </a:rPr>
                        <a:t> </a:t>
                      </a:r>
                      <a:endParaRPr lang="en-US" sz="1600" b="1" dirty="0">
                        <a:solidFill>
                          <a:schemeClr val="tx1"/>
                        </a:solidFill>
                        <a:latin typeface="Arial" panose="020B0604020202020204" pitchFamily="34" charset="0"/>
                        <a:cs typeface="Arial" panose="020B0604020202020204" pitchFamily="34" charset="0"/>
                      </a:endParaRPr>
                    </a:p>
                  </a:txBody>
                  <a:tcPr>
                    <a:solidFill>
                      <a:schemeClr val="accent1">
                        <a:lumMod val="20000"/>
                        <a:lumOff val="80000"/>
                      </a:schemeClr>
                    </a:solidFill>
                  </a:tcPr>
                </a:tc>
                <a:extLst>
                  <a:ext uri="{0D108BD9-81ED-4DB2-BD59-A6C34878D82A}">
                    <a16:rowId xmlns:a16="http://schemas.microsoft.com/office/drawing/2014/main" val="3413312024"/>
                  </a:ext>
                </a:extLst>
              </a:tr>
              <a:tr h="412039">
                <a:tc>
                  <a:txBody>
                    <a:bodyPr/>
                    <a:lstStyle/>
                    <a:p>
                      <a:pPr algn="l"/>
                      <a:r>
                        <a:rPr lang="mn-MN" sz="3200" b="1" dirty="0">
                          <a:solidFill>
                            <a:schemeClr val="tx1"/>
                          </a:solidFill>
                          <a:latin typeface="Arial" panose="020B0604020202020204" pitchFamily="34" charset="0"/>
                          <a:cs typeface="Arial" panose="020B0604020202020204" pitchFamily="34" charset="0"/>
                        </a:rPr>
                        <a:t>Нийт </a:t>
                      </a:r>
                      <a:endParaRPr lang="en-US" sz="3200" b="1" dirty="0">
                        <a:solidFill>
                          <a:schemeClr val="tx1"/>
                        </a:solidFill>
                        <a:latin typeface="Arial" panose="020B0604020202020204" pitchFamily="34" charset="0"/>
                        <a:cs typeface="Arial" panose="020B0604020202020204" pitchFamily="34" charset="0"/>
                      </a:endParaRPr>
                    </a:p>
                  </a:txBody>
                  <a:tcPr>
                    <a:solidFill>
                      <a:srgbClr val="92D050"/>
                    </a:solidFill>
                  </a:tcPr>
                </a:tc>
                <a:tc>
                  <a:txBody>
                    <a:bodyPr/>
                    <a:lstStyle/>
                    <a:p>
                      <a:pPr algn="l"/>
                      <a:endParaRPr lang="en-US" sz="3200" b="1" dirty="0">
                        <a:solidFill>
                          <a:schemeClr val="tx1"/>
                        </a:solidFill>
                        <a:latin typeface="Arial" panose="020B0604020202020204" pitchFamily="34" charset="0"/>
                        <a:cs typeface="Arial" panose="020B0604020202020204" pitchFamily="34" charset="0"/>
                      </a:endParaRPr>
                    </a:p>
                  </a:txBody>
                  <a:tcPr>
                    <a:solidFill>
                      <a:srgbClr val="92D050"/>
                    </a:solidFill>
                  </a:tcPr>
                </a:tc>
                <a:tc>
                  <a:txBody>
                    <a:bodyPr/>
                    <a:lstStyle/>
                    <a:p>
                      <a:pPr algn="ctr"/>
                      <a:r>
                        <a:rPr lang="mn-MN" sz="3200" b="1" dirty="0">
                          <a:solidFill>
                            <a:schemeClr val="tx1"/>
                          </a:solidFill>
                          <a:latin typeface="Arial" panose="020B0604020202020204" pitchFamily="34" charset="0"/>
                          <a:cs typeface="Arial" panose="020B0604020202020204" pitchFamily="34" charset="0"/>
                        </a:rPr>
                        <a:t>60.6</a:t>
                      </a:r>
                      <a:endParaRPr lang="en-US" sz="3200" b="1" dirty="0">
                        <a:solidFill>
                          <a:schemeClr val="tx1"/>
                        </a:solidFill>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3386746764"/>
                  </a:ext>
                </a:extLst>
              </a:tr>
            </a:tbl>
          </a:graphicData>
        </a:graphic>
      </p:graphicFrame>
      <p:sp>
        <p:nvSpPr>
          <p:cNvPr id="6" name="Title 1"/>
          <p:cNvSpPr txBox="1">
            <a:spLocks/>
          </p:cNvSpPr>
          <p:nvPr/>
        </p:nvSpPr>
        <p:spPr>
          <a:xfrm>
            <a:off x="1673818" y="1022888"/>
            <a:ext cx="4230406" cy="499440"/>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mn-MN" sz="2000" b="1" dirty="0">
                <a:latin typeface="Arial" panose="020B0604020202020204" pitchFamily="34" charset="0"/>
                <a:cs typeface="Arial" panose="020B0604020202020204" pitchFamily="34" charset="0"/>
              </a:rPr>
              <a:t>6 дугаар Багийн төв </a:t>
            </a:r>
            <a:r>
              <a:rPr lang="mn-MN" sz="2400" b="1" dirty="0">
                <a:latin typeface="Arial" panose="020B0604020202020204" pitchFamily="34" charset="0"/>
                <a:cs typeface="Arial" panose="020B0604020202020204" pitchFamily="34" charset="0"/>
              </a:rPr>
              <a:t>43.6</a:t>
            </a:r>
            <a:r>
              <a:rPr lang="mn-MN" sz="2000" b="1" dirty="0">
                <a:latin typeface="Arial" panose="020B0604020202020204" pitchFamily="34" charset="0"/>
                <a:cs typeface="Arial" panose="020B0604020202020204" pitchFamily="34" charset="0"/>
              </a:rPr>
              <a:t> сая,төг</a:t>
            </a:r>
            <a:endParaRPr lang="en-US" sz="20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824223" y="1522328"/>
            <a:ext cx="5080000" cy="2685142"/>
          </a:xfrm>
          <a:prstGeom prst="rect">
            <a:avLst/>
          </a:prstGeom>
        </p:spPr>
      </p:pic>
      <p:pic>
        <p:nvPicPr>
          <p:cNvPr id="8" name="Picture 7"/>
          <p:cNvPicPr>
            <a:picLocks noChangeAspect="1"/>
          </p:cNvPicPr>
          <p:nvPr/>
        </p:nvPicPr>
        <p:blipFill>
          <a:blip r:embed="rId3"/>
          <a:stretch>
            <a:fillRect/>
          </a:stretch>
        </p:blipFill>
        <p:spPr>
          <a:xfrm>
            <a:off x="776872" y="4321044"/>
            <a:ext cx="5080000" cy="2409370"/>
          </a:xfrm>
          <a:prstGeom prst="rect">
            <a:avLst/>
          </a:prstGeom>
        </p:spPr>
      </p:pic>
      <p:sp>
        <p:nvSpPr>
          <p:cNvPr id="10" name="Title 1"/>
          <p:cNvSpPr txBox="1">
            <a:spLocks/>
          </p:cNvSpPr>
          <p:nvPr/>
        </p:nvSpPr>
        <p:spPr>
          <a:xfrm>
            <a:off x="5904223" y="5413830"/>
            <a:ext cx="3210748" cy="841828"/>
          </a:xfrm>
          <a:prstGeom prst="rect">
            <a:avLst/>
          </a:prstGeom>
        </p:spPr>
        <p:txBody>
          <a:bodyPr vert="horz" lIns="91440" tIns="45720" rIns="91440" bIns="45720" rtlCol="0" anchor="t">
            <a:normAutofit fontScale="850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mn-MN" sz="2000" b="1" dirty="0">
                <a:latin typeface="Arial" panose="020B0604020202020204" pitchFamily="34" charset="0"/>
                <a:cs typeface="Arial" panose="020B0604020202020204" pitchFamily="34" charset="0"/>
              </a:rPr>
              <a:t>2 дугаар Багийн дээврийн засвар </a:t>
            </a:r>
            <a:r>
              <a:rPr lang="mn-MN" sz="2800" b="1" dirty="0">
                <a:latin typeface="Arial" panose="020B0604020202020204" pitchFamily="34" charset="0"/>
                <a:cs typeface="Arial" panose="020B0604020202020204" pitchFamily="34" charset="0"/>
              </a:rPr>
              <a:t>10.0</a:t>
            </a:r>
            <a:r>
              <a:rPr lang="mn-MN" sz="2000" b="1" dirty="0">
                <a:latin typeface="Arial" panose="020B0604020202020204" pitchFamily="34" charset="0"/>
                <a:cs typeface="Arial" panose="020B0604020202020204" pitchFamily="34" charset="0"/>
              </a:rPr>
              <a:t> сая. төг</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1994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lumMod val="65000"/>
              </a:schemeClr>
            </a:gs>
            <a:gs pos="100000">
              <a:schemeClr val="accent1">
                <a:lumMod val="40000"/>
                <a:lumOff val="60000"/>
              </a:schemeClr>
            </a:gs>
            <a:gs pos="40000">
              <a:schemeClr val="bg2">
                <a:shade val="100000"/>
                <a:hueMod val="100000"/>
                <a:satMod val="110000"/>
                <a:lumMod val="130000"/>
              </a:schemeClr>
            </a:gs>
            <a:gs pos="100000">
              <a:srgbClr val="92D050"/>
            </a:gs>
          </a:gsLst>
          <a:lin ang="8100000" scaled="1"/>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42820" y="371959"/>
            <a:ext cx="8378258" cy="604434"/>
          </a:xfrm>
        </p:spPr>
        <p:txBody>
          <a:bodyPr/>
          <a:lstStyle/>
          <a:p>
            <a:pPr algn="ctr"/>
            <a:r>
              <a:rPr lang="mn-MN" sz="4400" b="1" dirty="0">
                <a:solidFill>
                  <a:srgbClr val="0070C0"/>
                </a:solidFill>
                <a:latin typeface="Arial" panose="020B0604020202020204" pitchFamily="34" charset="0"/>
                <a:ea typeface="+mj-ea"/>
                <a:cs typeface="Arial" panose="020B0604020202020204" pitchFamily="34" charset="0"/>
              </a:rPr>
              <a:t>Боловсрол</a:t>
            </a:r>
            <a:r>
              <a:rPr lang="mn-MN" sz="3600" b="1" dirty="0">
                <a:solidFill>
                  <a:srgbClr val="0070C0"/>
                </a:solidFill>
                <a:latin typeface="Arial" panose="020B0604020202020204" pitchFamily="34" charset="0"/>
                <a:ea typeface="+mj-ea"/>
                <a:cs typeface="Arial" panose="020B0604020202020204" pitchFamily="34" charset="0"/>
              </a:rPr>
              <a:t> 46.4 </a:t>
            </a:r>
            <a:r>
              <a:rPr lang="mn-MN" b="1" dirty="0">
                <a:solidFill>
                  <a:srgbClr val="0070C0"/>
                </a:solidFill>
                <a:latin typeface="Arial" panose="020B0604020202020204" pitchFamily="34" charset="0"/>
                <a:ea typeface="+mj-ea"/>
                <a:cs typeface="Arial" panose="020B0604020202020204" pitchFamily="34" charset="0"/>
              </a:rPr>
              <a:t>сая төг</a:t>
            </a:r>
            <a:endParaRPr lang="en-US" dirty="0"/>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3429199601"/>
              </p:ext>
            </p:extLst>
          </p:nvPr>
        </p:nvGraphicFramePr>
        <p:xfrm>
          <a:off x="279921" y="1561514"/>
          <a:ext cx="5299786" cy="4218772"/>
        </p:xfrm>
        <a:graphic>
          <a:graphicData uri="http://schemas.openxmlformats.org/drawingml/2006/table">
            <a:tbl>
              <a:tblPr firstRow="1" bandRow="1">
                <a:tableStyleId>{5C22544A-7EE6-4342-B048-85BDC9FD1C3A}</a:tableStyleId>
              </a:tblPr>
              <a:tblGrid>
                <a:gridCol w="2604284">
                  <a:extLst>
                    <a:ext uri="{9D8B030D-6E8A-4147-A177-3AD203B41FA5}">
                      <a16:colId xmlns:a16="http://schemas.microsoft.com/office/drawing/2014/main" val="1914086324"/>
                    </a:ext>
                  </a:extLst>
                </a:gridCol>
                <a:gridCol w="1069925">
                  <a:extLst>
                    <a:ext uri="{9D8B030D-6E8A-4147-A177-3AD203B41FA5}">
                      <a16:colId xmlns:a16="http://schemas.microsoft.com/office/drawing/2014/main" val="3245230509"/>
                    </a:ext>
                  </a:extLst>
                </a:gridCol>
                <a:gridCol w="1625577">
                  <a:extLst>
                    <a:ext uri="{9D8B030D-6E8A-4147-A177-3AD203B41FA5}">
                      <a16:colId xmlns:a16="http://schemas.microsoft.com/office/drawing/2014/main" val="1512394907"/>
                    </a:ext>
                  </a:extLst>
                </a:gridCol>
              </a:tblGrid>
              <a:tr h="1280573">
                <a:tc>
                  <a:txBody>
                    <a:bodyPr/>
                    <a:lstStyle/>
                    <a:p>
                      <a:r>
                        <a:rPr lang="mn-MN" sz="1800" b="1" dirty="0">
                          <a:solidFill>
                            <a:schemeClr val="tx1"/>
                          </a:solidFill>
                          <a:latin typeface="Arial" panose="020B0604020202020204" pitchFamily="34" charset="0"/>
                          <a:cs typeface="Arial" panose="020B0604020202020204" pitchFamily="34" charset="0"/>
                        </a:rPr>
                        <a:t>Төсөл,</a:t>
                      </a:r>
                      <a:r>
                        <a:rPr lang="mn-MN" sz="1800" b="1" baseline="0" dirty="0">
                          <a:solidFill>
                            <a:schemeClr val="tx1"/>
                          </a:solidFill>
                          <a:latin typeface="Arial" panose="020B0604020202020204" pitchFamily="34" charset="0"/>
                          <a:cs typeface="Arial" panose="020B0604020202020204" pitchFamily="34" charset="0"/>
                        </a:rPr>
                        <a:t> арга хэмжээ </a:t>
                      </a:r>
                      <a:endParaRPr lang="en-US" sz="1800" b="1" dirty="0">
                        <a:solidFill>
                          <a:schemeClr val="tx1"/>
                        </a:solidFill>
                        <a:latin typeface="Arial" panose="020B0604020202020204" pitchFamily="34" charset="0"/>
                        <a:cs typeface="Arial" panose="020B0604020202020204" pitchFamily="34" charset="0"/>
                      </a:endParaRPr>
                    </a:p>
                  </a:txBody>
                  <a:tcPr>
                    <a:solidFill>
                      <a:srgbClr val="92D050"/>
                    </a:solidFill>
                  </a:tcPr>
                </a:tc>
                <a:tc>
                  <a:txBody>
                    <a:bodyPr/>
                    <a:lstStyle/>
                    <a:p>
                      <a:r>
                        <a:rPr kumimoji="0" lang="mn-MN" sz="1800" b="1" i="0" u="sng"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Огноо </a:t>
                      </a:r>
                      <a:endParaRPr lang="en-US" sz="1800" b="1" dirty="0">
                        <a:solidFill>
                          <a:schemeClr val="tx1"/>
                        </a:solidFill>
                      </a:endParaRPr>
                    </a:p>
                  </a:txBody>
                  <a:tcPr>
                    <a:solidFill>
                      <a:srgbClr val="92D050"/>
                    </a:solidFill>
                  </a:tcPr>
                </a:tc>
                <a:tc>
                  <a:txBody>
                    <a:bodyPr/>
                    <a:lstStyle/>
                    <a:p>
                      <a:r>
                        <a:rPr lang="mn-MN" sz="1800" b="1" dirty="0">
                          <a:solidFill>
                            <a:schemeClr val="tx1"/>
                          </a:solidFill>
                          <a:latin typeface="Arial" panose="020B0604020202020204" pitchFamily="34" charset="0"/>
                          <a:cs typeface="Arial" panose="020B0604020202020204" pitchFamily="34" charset="0"/>
                        </a:rPr>
                        <a:t>Хөрөнгө оруулалтын хэмжээ</a:t>
                      </a:r>
                    </a:p>
                    <a:p>
                      <a:r>
                        <a:rPr lang="mn-MN" sz="1800" b="1" dirty="0">
                          <a:solidFill>
                            <a:schemeClr val="tx1"/>
                          </a:solidFill>
                          <a:latin typeface="Arial" panose="020B0604020202020204" pitchFamily="34" charset="0"/>
                          <a:cs typeface="Arial" panose="020B0604020202020204" pitchFamily="34" charset="0"/>
                        </a:rPr>
                        <a:t> /сая төг/</a:t>
                      </a:r>
                      <a:endParaRPr lang="en-US" sz="1800" b="1" dirty="0">
                        <a:solidFill>
                          <a:schemeClr val="tx1"/>
                        </a:solidFill>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363325729"/>
                  </a:ext>
                </a:extLst>
              </a:tr>
              <a:tr h="402466">
                <a:tc>
                  <a:txBody>
                    <a:bodyPr/>
                    <a:lstStyle/>
                    <a:p>
                      <a:r>
                        <a:rPr kumimoji="0" lang="mn-MN" sz="1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Дотуур байрны засвар</a:t>
                      </a:r>
                      <a:endParaRPr lang="en-US" sz="1800" b="1" dirty="0">
                        <a:solidFill>
                          <a:srgbClr val="002060"/>
                        </a:solidFill>
                      </a:endParaRPr>
                    </a:p>
                  </a:txBody>
                  <a:tcPr/>
                </a:tc>
                <a:tc>
                  <a:txBody>
                    <a:bodyPr/>
                    <a:lstStyle/>
                    <a:p>
                      <a:r>
                        <a:rPr lang="mn-MN" sz="1800" b="1" dirty="0">
                          <a:solidFill>
                            <a:srgbClr val="002060"/>
                          </a:solidFill>
                          <a:latin typeface="Arial" panose="020B0604020202020204" pitchFamily="34" charset="0"/>
                          <a:cs typeface="Arial" panose="020B0604020202020204" pitchFamily="34" charset="0"/>
                        </a:rPr>
                        <a:t>2016 он</a:t>
                      </a:r>
                      <a:endParaRPr lang="en-US" sz="1800" b="1" dirty="0">
                        <a:solidFill>
                          <a:srgbClr val="002060"/>
                        </a:solidFill>
                        <a:latin typeface="Arial" panose="020B0604020202020204" pitchFamily="34" charset="0"/>
                        <a:cs typeface="Arial" panose="020B0604020202020204" pitchFamily="34" charset="0"/>
                      </a:endParaRPr>
                    </a:p>
                  </a:txBody>
                  <a:tcPr/>
                </a:tc>
                <a:tc>
                  <a:txBody>
                    <a:bodyPr/>
                    <a:lstStyle/>
                    <a:p>
                      <a:pPr algn="ctr"/>
                      <a:r>
                        <a:rPr lang="mn-MN" sz="1800" b="1" dirty="0">
                          <a:solidFill>
                            <a:srgbClr val="002060"/>
                          </a:solidFill>
                        </a:rPr>
                        <a:t>24.5</a:t>
                      </a:r>
                      <a:endParaRPr lang="en-US" sz="1800" b="1" dirty="0">
                        <a:solidFill>
                          <a:srgbClr val="002060"/>
                        </a:solidFill>
                      </a:endParaRPr>
                    </a:p>
                  </a:txBody>
                  <a:tcPr/>
                </a:tc>
                <a:extLst>
                  <a:ext uri="{0D108BD9-81ED-4DB2-BD59-A6C34878D82A}">
                    <a16:rowId xmlns:a16="http://schemas.microsoft.com/office/drawing/2014/main" val="4178059996"/>
                  </a:ext>
                </a:extLst>
              </a:tr>
              <a:tr h="695168">
                <a:tc>
                  <a:txBody>
                    <a:bodyPr/>
                    <a:lstStyle/>
                    <a:p>
                      <a:r>
                        <a:rPr lang="mn-MN" sz="1800" b="1" dirty="0">
                          <a:solidFill>
                            <a:srgbClr val="002060"/>
                          </a:solidFill>
                          <a:latin typeface="Arial" panose="020B0604020202020204" pitchFamily="34" charset="0"/>
                          <a:cs typeface="Arial" panose="020B0604020202020204" pitchFamily="34" charset="0"/>
                        </a:rPr>
                        <a:t>Сургуулийн 00-н насос авах</a:t>
                      </a:r>
                      <a:endParaRPr lang="en-US" sz="1800" b="1" dirty="0">
                        <a:solidFill>
                          <a:srgbClr val="002060"/>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r>
                        <a:rPr lang="mn-MN" sz="1800" b="1" dirty="0">
                          <a:solidFill>
                            <a:srgbClr val="002060"/>
                          </a:solidFill>
                          <a:latin typeface="Arial" panose="020B0604020202020204" pitchFamily="34" charset="0"/>
                          <a:cs typeface="Arial" panose="020B0604020202020204" pitchFamily="34" charset="0"/>
                        </a:rPr>
                        <a:t>2016 он</a:t>
                      </a:r>
                      <a:endParaRPr lang="en-US" sz="1800" b="1" dirty="0">
                        <a:solidFill>
                          <a:srgbClr val="002060"/>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pPr algn="ctr"/>
                      <a:r>
                        <a:rPr lang="mn-MN" sz="1800" b="1" dirty="0">
                          <a:solidFill>
                            <a:srgbClr val="002060"/>
                          </a:solidFill>
                        </a:rPr>
                        <a:t>3.6</a:t>
                      </a:r>
                      <a:endParaRPr lang="en-US" sz="1800" b="1" dirty="0">
                        <a:solidFill>
                          <a:srgbClr val="002060"/>
                        </a:solidFill>
                      </a:endParaRPr>
                    </a:p>
                  </a:txBody>
                  <a:tcPr>
                    <a:solidFill>
                      <a:schemeClr val="accent6">
                        <a:lumMod val="20000"/>
                        <a:lumOff val="80000"/>
                      </a:schemeClr>
                    </a:solidFill>
                  </a:tcPr>
                </a:tc>
                <a:extLst>
                  <a:ext uri="{0D108BD9-81ED-4DB2-BD59-A6C34878D82A}">
                    <a16:rowId xmlns:a16="http://schemas.microsoft.com/office/drawing/2014/main" val="3703925535"/>
                  </a:ext>
                </a:extLst>
              </a:tr>
              <a:tr h="987871">
                <a:tc>
                  <a:txBody>
                    <a:bodyPr/>
                    <a:lstStyle/>
                    <a:p>
                      <a:pPr algn="l"/>
                      <a:r>
                        <a:rPr lang="ru-RU" sz="1800" b="1" dirty="0">
                          <a:solidFill>
                            <a:srgbClr val="002060"/>
                          </a:solidFill>
                          <a:latin typeface="Arial" panose="020B0604020202020204" pitchFamily="34" charset="0"/>
                          <a:cs typeface="Arial" panose="020B0604020202020204" pitchFamily="34" charset="0"/>
                        </a:rPr>
                        <a:t>Сургуулийн анги танхимд уян камер, камер, телевиз</a:t>
                      </a:r>
                      <a:r>
                        <a:rPr lang="mn-MN" sz="1800" b="1" dirty="0">
                          <a:solidFill>
                            <a:srgbClr val="002060"/>
                          </a:solidFill>
                          <a:latin typeface="Arial" panose="020B0604020202020204" pitchFamily="34" charset="0"/>
                          <a:cs typeface="Arial" panose="020B0604020202020204" pitchFamily="34" charset="0"/>
                        </a:rPr>
                        <a:t>ор</a:t>
                      </a:r>
                      <a:endParaRPr lang="en-US" sz="18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tc>
                  <a:txBody>
                    <a:bodyPr/>
                    <a:lstStyle/>
                    <a:p>
                      <a:pPr algn="l"/>
                      <a:r>
                        <a:rPr lang="mn-MN" sz="1800" b="1" dirty="0">
                          <a:solidFill>
                            <a:srgbClr val="002060"/>
                          </a:solidFill>
                          <a:latin typeface="Arial" panose="020B0604020202020204" pitchFamily="34" charset="0"/>
                          <a:cs typeface="Arial" panose="020B0604020202020204" pitchFamily="34" charset="0"/>
                        </a:rPr>
                        <a:t>2019 он</a:t>
                      </a:r>
                      <a:endParaRPr lang="en-US" sz="18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tc>
                  <a:txBody>
                    <a:bodyPr/>
                    <a:lstStyle/>
                    <a:p>
                      <a:pPr algn="ctr"/>
                      <a:r>
                        <a:rPr lang="mn-MN" sz="1800" b="1" dirty="0">
                          <a:solidFill>
                            <a:srgbClr val="002060"/>
                          </a:solidFill>
                          <a:latin typeface="Arial" panose="020B0604020202020204" pitchFamily="34" charset="0"/>
                          <a:cs typeface="Arial" panose="020B0604020202020204" pitchFamily="34" charset="0"/>
                        </a:rPr>
                        <a:t>18.3</a:t>
                      </a:r>
                      <a:endParaRPr lang="en-US" sz="18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extLst>
                  <a:ext uri="{0D108BD9-81ED-4DB2-BD59-A6C34878D82A}">
                    <a16:rowId xmlns:a16="http://schemas.microsoft.com/office/drawing/2014/main" val="2292091599"/>
                  </a:ext>
                </a:extLst>
              </a:tr>
              <a:tr h="615080">
                <a:tc>
                  <a:txBody>
                    <a:bodyPr/>
                    <a:lstStyle/>
                    <a:p>
                      <a:pPr algn="l"/>
                      <a:r>
                        <a:rPr lang="mn-MN" sz="1800" b="1" dirty="0">
                          <a:solidFill>
                            <a:srgbClr val="002060"/>
                          </a:solidFill>
                          <a:latin typeface="Arial" panose="020B0604020202020204" pitchFamily="34" charset="0"/>
                          <a:cs typeface="Arial" panose="020B0604020202020204" pitchFamily="34" charset="0"/>
                        </a:rPr>
                        <a:t>Нийт </a:t>
                      </a:r>
                      <a:endParaRPr lang="en-US" sz="1800" b="1" dirty="0">
                        <a:solidFill>
                          <a:srgbClr val="002060"/>
                        </a:solidFill>
                        <a:latin typeface="Arial" panose="020B0604020202020204" pitchFamily="34" charset="0"/>
                        <a:cs typeface="Arial" panose="020B0604020202020204" pitchFamily="34" charset="0"/>
                      </a:endParaRPr>
                    </a:p>
                  </a:txBody>
                  <a:tcPr>
                    <a:solidFill>
                      <a:srgbClr val="92D050"/>
                    </a:solidFill>
                  </a:tcPr>
                </a:tc>
                <a:tc>
                  <a:txBody>
                    <a:bodyPr/>
                    <a:lstStyle/>
                    <a:p>
                      <a:pPr algn="l"/>
                      <a:endParaRPr lang="en-US" sz="1800" b="1" dirty="0">
                        <a:solidFill>
                          <a:srgbClr val="002060"/>
                        </a:solidFill>
                        <a:latin typeface="Arial" panose="020B0604020202020204" pitchFamily="34" charset="0"/>
                        <a:cs typeface="Arial" panose="020B0604020202020204" pitchFamily="34" charset="0"/>
                      </a:endParaRPr>
                    </a:p>
                  </a:txBody>
                  <a:tcPr>
                    <a:solidFill>
                      <a:srgbClr val="92D050"/>
                    </a:solidFill>
                  </a:tcPr>
                </a:tc>
                <a:tc>
                  <a:txBody>
                    <a:bodyPr/>
                    <a:lstStyle/>
                    <a:p>
                      <a:pPr algn="ctr"/>
                      <a:r>
                        <a:rPr lang="mn-MN" sz="1800" b="1" dirty="0">
                          <a:solidFill>
                            <a:srgbClr val="002060"/>
                          </a:solidFill>
                          <a:latin typeface="Arial" panose="020B0604020202020204" pitchFamily="34" charset="0"/>
                          <a:cs typeface="Arial" panose="020B0604020202020204" pitchFamily="34" charset="0"/>
                        </a:rPr>
                        <a:t>46.4</a:t>
                      </a:r>
                      <a:endParaRPr lang="en-US" sz="1800" b="1" dirty="0">
                        <a:solidFill>
                          <a:srgbClr val="002060"/>
                        </a:solidFill>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2397491533"/>
                  </a:ext>
                </a:extLst>
              </a:tr>
            </a:tbl>
          </a:graphicData>
        </a:graphic>
      </p:graphicFrame>
      <p:pic>
        <p:nvPicPr>
          <p:cNvPr id="10" name="Content Placeholder 9"/>
          <p:cNvPicPr>
            <a:picLocks noGrp="1" noChangeAspect="1"/>
          </p:cNvPicPr>
          <p:nvPr>
            <p:ph sz="quarter" idx="4"/>
          </p:nvPr>
        </p:nvPicPr>
        <p:blipFill>
          <a:blip r:embed="rId2"/>
          <a:stretch>
            <a:fillRect/>
          </a:stretch>
        </p:blipFill>
        <p:spPr>
          <a:xfrm>
            <a:off x="5996073" y="1467971"/>
            <a:ext cx="3078747" cy="2876040"/>
          </a:xfrm>
          <a:prstGeom prst="rect">
            <a:avLst/>
          </a:prstGeom>
        </p:spPr>
      </p:pic>
      <p:pic>
        <p:nvPicPr>
          <p:cNvPr id="9" name="Content Placeholder 5"/>
          <p:cNvPicPr>
            <a:picLocks noChangeAspect="1"/>
          </p:cNvPicPr>
          <p:nvPr/>
        </p:nvPicPr>
        <p:blipFill>
          <a:blip r:embed="rId3"/>
          <a:stretch>
            <a:fillRect/>
          </a:stretch>
        </p:blipFill>
        <p:spPr>
          <a:xfrm>
            <a:off x="7086008" y="4498258"/>
            <a:ext cx="3977624" cy="2168013"/>
          </a:xfrm>
          <a:prstGeom prst="rect">
            <a:avLst/>
          </a:prstGeom>
        </p:spPr>
      </p:pic>
      <p:pic>
        <p:nvPicPr>
          <p:cNvPr id="11" name="Picture 10"/>
          <p:cNvPicPr>
            <a:picLocks noChangeAspect="1"/>
          </p:cNvPicPr>
          <p:nvPr/>
        </p:nvPicPr>
        <p:blipFill>
          <a:blip r:embed="rId4"/>
          <a:stretch>
            <a:fillRect/>
          </a:stretch>
        </p:blipFill>
        <p:spPr>
          <a:xfrm>
            <a:off x="9285273" y="1467971"/>
            <a:ext cx="2869405" cy="2876040"/>
          </a:xfrm>
          <a:prstGeom prst="rect">
            <a:avLst/>
          </a:prstGeom>
        </p:spPr>
      </p:pic>
    </p:spTree>
    <p:extLst>
      <p:ext uri="{BB962C8B-B14F-4D97-AF65-F5344CB8AC3E}">
        <p14:creationId xmlns:p14="http://schemas.microsoft.com/office/powerpoint/2010/main" val="3157608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lumMod val="65000"/>
              </a:schemeClr>
            </a:gs>
            <a:gs pos="100000">
              <a:schemeClr val="accent1">
                <a:lumMod val="40000"/>
                <a:lumOff val="60000"/>
              </a:schemeClr>
            </a:gs>
            <a:gs pos="40000">
              <a:schemeClr val="bg2">
                <a:shade val="100000"/>
                <a:hueMod val="100000"/>
                <a:satMod val="110000"/>
                <a:lumMod val="130000"/>
              </a:schemeClr>
            </a:gs>
            <a:gs pos="100000">
              <a:srgbClr val="92D050"/>
            </a:gs>
          </a:gsLst>
          <a:lin ang="18900000" scaled="1"/>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42820" y="410547"/>
            <a:ext cx="8378258" cy="597159"/>
          </a:xfrm>
        </p:spPr>
        <p:txBody>
          <a:bodyPr/>
          <a:lstStyle/>
          <a:p>
            <a:pPr algn="ctr"/>
            <a:r>
              <a:rPr lang="mn-MN" sz="4800" b="1" dirty="0">
                <a:solidFill>
                  <a:srgbClr val="0070C0"/>
                </a:solidFill>
                <a:latin typeface="Arial" panose="020B0604020202020204" pitchFamily="34" charset="0"/>
                <a:ea typeface="+mj-ea"/>
                <a:cs typeface="Arial" panose="020B0604020202020204" pitchFamily="34" charset="0"/>
              </a:rPr>
              <a:t>Соёл, спорт</a:t>
            </a:r>
            <a:r>
              <a:rPr lang="mn-MN" sz="3600" b="1" dirty="0">
                <a:solidFill>
                  <a:srgbClr val="0070C0"/>
                </a:solidFill>
                <a:latin typeface="Arial" panose="020B0604020202020204" pitchFamily="34" charset="0"/>
                <a:ea typeface="+mj-ea"/>
                <a:cs typeface="Arial" panose="020B0604020202020204" pitchFamily="34" charset="0"/>
              </a:rPr>
              <a:t> 49.5 </a:t>
            </a:r>
            <a:r>
              <a:rPr lang="mn-MN" b="1" dirty="0">
                <a:solidFill>
                  <a:srgbClr val="0070C0"/>
                </a:solidFill>
                <a:latin typeface="Arial" panose="020B0604020202020204" pitchFamily="34" charset="0"/>
                <a:ea typeface="+mj-ea"/>
                <a:cs typeface="Arial" panose="020B0604020202020204" pitchFamily="34" charset="0"/>
              </a:rPr>
              <a:t>сая.төг</a:t>
            </a:r>
            <a:endParaRPr lang="en-US" dirty="0"/>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4220855607"/>
              </p:ext>
            </p:extLst>
          </p:nvPr>
        </p:nvGraphicFramePr>
        <p:xfrm>
          <a:off x="895739" y="1430192"/>
          <a:ext cx="6102219" cy="4282091"/>
        </p:xfrm>
        <a:graphic>
          <a:graphicData uri="http://schemas.openxmlformats.org/drawingml/2006/table">
            <a:tbl>
              <a:tblPr firstRow="1" bandRow="1">
                <a:tableStyleId>{5C22544A-7EE6-4342-B048-85BDC9FD1C3A}</a:tableStyleId>
              </a:tblPr>
              <a:tblGrid>
                <a:gridCol w="2879848">
                  <a:extLst>
                    <a:ext uri="{9D8B030D-6E8A-4147-A177-3AD203B41FA5}">
                      <a16:colId xmlns:a16="http://schemas.microsoft.com/office/drawing/2014/main" val="1914086324"/>
                    </a:ext>
                  </a:extLst>
                </a:gridCol>
                <a:gridCol w="1106129">
                  <a:extLst>
                    <a:ext uri="{9D8B030D-6E8A-4147-A177-3AD203B41FA5}">
                      <a16:colId xmlns:a16="http://schemas.microsoft.com/office/drawing/2014/main" val="3245230509"/>
                    </a:ext>
                  </a:extLst>
                </a:gridCol>
                <a:gridCol w="2116242">
                  <a:extLst>
                    <a:ext uri="{9D8B030D-6E8A-4147-A177-3AD203B41FA5}">
                      <a16:colId xmlns:a16="http://schemas.microsoft.com/office/drawing/2014/main" val="1512394907"/>
                    </a:ext>
                  </a:extLst>
                </a:gridCol>
              </a:tblGrid>
              <a:tr h="664079">
                <a:tc>
                  <a:txBody>
                    <a:bodyPr/>
                    <a:lstStyle/>
                    <a:p>
                      <a:r>
                        <a:rPr lang="mn-MN" sz="1600" b="1" dirty="0">
                          <a:solidFill>
                            <a:schemeClr val="tx1"/>
                          </a:solidFill>
                          <a:latin typeface="Arial" panose="020B0604020202020204" pitchFamily="34" charset="0"/>
                          <a:cs typeface="Arial" panose="020B0604020202020204" pitchFamily="34" charset="0"/>
                        </a:rPr>
                        <a:t>Төсөл,</a:t>
                      </a:r>
                      <a:r>
                        <a:rPr lang="mn-MN" sz="1600" b="1" baseline="0" dirty="0">
                          <a:solidFill>
                            <a:schemeClr val="tx1"/>
                          </a:solidFill>
                          <a:latin typeface="Arial" panose="020B0604020202020204" pitchFamily="34" charset="0"/>
                          <a:cs typeface="Arial" panose="020B0604020202020204" pitchFamily="34" charset="0"/>
                        </a:rPr>
                        <a:t> арга хэмжээ </a:t>
                      </a:r>
                      <a:endParaRPr lang="en-US" sz="1600" b="1" dirty="0">
                        <a:solidFill>
                          <a:schemeClr val="tx1"/>
                        </a:solidFill>
                        <a:latin typeface="Arial" panose="020B0604020202020204" pitchFamily="34" charset="0"/>
                        <a:cs typeface="Arial" panose="020B0604020202020204" pitchFamily="34" charset="0"/>
                      </a:endParaRPr>
                    </a:p>
                  </a:txBody>
                  <a:tcPr>
                    <a:solidFill>
                      <a:srgbClr val="92D050"/>
                    </a:solidFill>
                  </a:tcPr>
                </a:tc>
                <a:tc>
                  <a:txBody>
                    <a:bodyPr/>
                    <a:lstStyle/>
                    <a:p>
                      <a:r>
                        <a:rPr kumimoji="0" lang="mn-MN" sz="1600" b="1" i="0" u="sng"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Огноо </a:t>
                      </a:r>
                      <a:endParaRPr lang="en-US" sz="1600" b="1" dirty="0">
                        <a:solidFill>
                          <a:schemeClr val="tx1"/>
                        </a:solidFill>
                      </a:endParaRPr>
                    </a:p>
                  </a:txBody>
                  <a:tcPr>
                    <a:solidFill>
                      <a:srgbClr val="92D050"/>
                    </a:solidFill>
                  </a:tcPr>
                </a:tc>
                <a:tc>
                  <a:txBody>
                    <a:bodyPr/>
                    <a:lstStyle/>
                    <a:p>
                      <a:r>
                        <a:rPr lang="mn-MN" sz="1600" b="1" dirty="0">
                          <a:solidFill>
                            <a:schemeClr val="tx1"/>
                          </a:solidFill>
                          <a:latin typeface="Arial" panose="020B0604020202020204" pitchFamily="34" charset="0"/>
                          <a:cs typeface="Arial" panose="020B0604020202020204" pitchFamily="34" charset="0"/>
                        </a:rPr>
                        <a:t>Хөрөнгө оруулалтын хэмжээ</a:t>
                      </a:r>
                      <a:r>
                        <a:rPr lang="mn-MN" sz="1600" b="1" baseline="0" dirty="0">
                          <a:solidFill>
                            <a:schemeClr val="tx1"/>
                          </a:solidFill>
                          <a:latin typeface="Arial" panose="020B0604020202020204" pitchFamily="34" charset="0"/>
                          <a:cs typeface="Arial" panose="020B0604020202020204" pitchFamily="34" charset="0"/>
                        </a:rPr>
                        <a:t> </a:t>
                      </a:r>
                      <a:r>
                        <a:rPr lang="mn-MN" sz="1600" b="1" dirty="0">
                          <a:solidFill>
                            <a:schemeClr val="tx1"/>
                          </a:solidFill>
                          <a:latin typeface="Arial" panose="020B0604020202020204" pitchFamily="34" charset="0"/>
                          <a:cs typeface="Arial" panose="020B0604020202020204" pitchFamily="34" charset="0"/>
                        </a:rPr>
                        <a:t>/сая төг/</a:t>
                      </a:r>
                      <a:endParaRPr lang="en-US" sz="1600" b="1" dirty="0">
                        <a:solidFill>
                          <a:schemeClr val="tx1"/>
                        </a:solidFill>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363325729"/>
                  </a:ext>
                </a:extLst>
              </a:tr>
              <a:tr h="708324">
                <a:tc>
                  <a:txBody>
                    <a:bodyPr/>
                    <a:lstStyle/>
                    <a:p>
                      <a:r>
                        <a:rPr kumimoji="0" lang="ru-RU" sz="16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Сумын спорт залны цахилгааны мантаж тавих</a:t>
                      </a:r>
                      <a:endParaRPr lang="en-US" sz="1600" b="1" dirty="0">
                        <a:solidFill>
                          <a:srgbClr val="002060"/>
                        </a:solidFill>
                      </a:endParaRPr>
                    </a:p>
                  </a:txBody>
                  <a:tcPr>
                    <a:solidFill>
                      <a:schemeClr val="accent1">
                        <a:lumMod val="20000"/>
                        <a:lumOff val="80000"/>
                      </a:schemeClr>
                    </a:solidFill>
                  </a:tcPr>
                </a:tc>
                <a:tc>
                  <a:txBody>
                    <a:bodyPr/>
                    <a:lstStyle/>
                    <a:p>
                      <a:r>
                        <a:rPr lang="mn-MN" sz="1600" b="1" dirty="0">
                          <a:solidFill>
                            <a:srgbClr val="002060"/>
                          </a:solidFill>
                          <a:latin typeface="Arial" panose="020B0604020202020204" pitchFamily="34" charset="0"/>
                          <a:cs typeface="Arial" panose="020B0604020202020204" pitchFamily="34" charset="0"/>
                        </a:rPr>
                        <a:t>2014 он</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pPr algn="ctr"/>
                      <a:r>
                        <a:rPr lang="mn-MN" sz="1600" b="1" dirty="0">
                          <a:solidFill>
                            <a:srgbClr val="002060"/>
                          </a:solidFill>
                        </a:rPr>
                        <a:t>24.5</a:t>
                      </a:r>
                      <a:endParaRPr lang="en-US" sz="1600" b="1" dirty="0">
                        <a:solidFill>
                          <a:srgbClr val="002060"/>
                        </a:solidFill>
                      </a:endParaRPr>
                    </a:p>
                  </a:txBody>
                  <a:tcPr>
                    <a:solidFill>
                      <a:schemeClr val="accent1">
                        <a:lumMod val="20000"/>
                        <a:lumOff val="80000"/>
                      </a:schemeClr>
                    </a:solidFill>
                  </a:tcPr>
                </a:tc>
                <a:extLst>
                  <a:ext uri="{0D108BD9-81ED-4DB2-BD59-A6C34878D82A}">
                    <a16:rowId xmlns:a16="http://schemas.microsoft.com/office/drawing/2014/main" val="4178059996"/>
                  </a:ext>
                </a:extLst>
              </a:tr>
              <a:tr h="634582">
                <a:tc>
                  <a:txBody>
                    <a:bodyPr/>
                    <a:lstStyle/>
                    <a:p>
                      <a:pPr algn="l"/>
                      <a:r>
                        <a:rPr lang="ru-RU" sz="1600" b="1" dirty="0">
                          <a:solidFill>
                            <a:srgbClr val="002060"/>
                          </a:solidFill>
                          <a:latin typeface="Arial" panose="020B0604020202020204" pitchFamily="34" charset="0"/>
                          <a:cs typeface="Arial" panose="020B0604020202020204" pitchFamily="34" charset="0"/>
                        </a:rPr>
                        <a:t>Спорт залны халаалт,шинээр барих багийн төвийн зураг төсөв</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pPr algn="l"/>
                      <a:r>
                        <a:rPr lang="mn-MN" sz="1600" b="1" dirty="0">
                          <a:solidFill>
                            <a:srgbClr val="002060"/>
                          </a:solidFill>
                          <a:latin typeface="Arial" panose="020B0604020202020204" pitchFamily="34" charset="0"/>
                          <a:cs typeface="Arial" panose="020B0604020202020204" pitchFamily="34" charset="0"/>
                        </a:rPr>
                        <a:t>2015 он</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pPr algn="ctr"/>
                      <a:r>
                        <a:rPr lang="mn-MN" sz="1600" b="1" dirty="0">
                          <a:solidFill>
                            <a:srgbClr val="002060"/>
                          </a:solidFill>
                          <a:latin typeface="Arial" panose="020B0604020202020204" pitchFamily="34" charset="0"/>
                          <a:cs typeface="Arial" panose="020B0604020202020204" pitchFamily="34" charset="0"/>
                        </a:rPr>
                        <a:t>9.0</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1">
                        <a:lumMod val="20000"/>
                        <a:lumOff val="80000"/>
                      </a:schemeClr>
                    </a:solidFill>
                  </a:tcPr>
                </a:tc>
                <a:extLst>
                  <a:ext uri="{0D108BD9-81ED-4DB2-BD59-A6C34878D82A}">
                    <a16:rowId xmlns:a16="http://schemas.microsoft.com/office/drawing/2014/main" val="2292091599"/>
                  </a:ext>
                </a:extLst>
              </a:tr>
              <a:tr h="0">
                <a:tc>
                  <a:txBody>
                    <a:bodyPr/>
                    <a:lstStyle/>
                    <a:p>
                      <a:r>
                        <a:rPr lang="mn-MN" sz="1600" b="1" dirty="0">
                          <a:solidFill>
                            <a:srgbClr val="002060"/>
                          </a:solidFill>
                        </a:rPr>
                        <a:t>Орон нутаг судлах танхим</a:t>
                      </a:r>
                      <a:endParaRPr lang="en-US" sz="1600" b="1" dirty="0">
                        <a:solidFill>
                          <a:srgbClr val="002060"/>
                        </a:solidFill>
                      </a:endParaRPr>
                    </a:p>
                  </a:txBody>
                  <a:tcPr>
                    <a:solidFill>
                      <a:schemeClr val="accent1">
                        <a:lumMod val="20000"/>
                        <a:lumOff val="80000"/>
                      </a:schemeClr>
                    </a:solidFill>
                  </a:tcPr>
                </a:tc>
                <a:tc>
                  <a:txBody>
                    <a:bodyPr/>
                    <a:lstStyle/>
                    <a:p>
                      <a:r>
                        <a:rPr lang="mn-MN" sz="1600" b="1" dirty="0">
                          <a:solidFill>
                            <a:srgbClr val="002060"/>
                          </a:solidFill>
                          <a:latin typeface="Arial" panose="020B0604020202020204" pitchFamily="34" charset="0"/>
                          <a:cs typeface="Arial" panose="020B0604020202020204" pitchFamily="34" charset="0"/>
                        </a:rPr>
                        <a:t>2014 он</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pPr algn="ctr"/>
                      <a:r>
                        <a:rPr lang="mn-MN" sz="1600" b="1" dirty="0">
                          <a:solidFill>
                            <a:srgbClr val="002060"/>
                          </a:solidFill>
                        </a:rPr>
                        <a:t>10.0</a:t>
                      </a:r>
                      <a:endParaRPr lang="en-US" sz="1600" b="1" dirty="0">
                        <a:solidFill>
                          <a:srgbClr val="002060"/>
                        </a:solidFill>
                      </a:endParaRPr>
                    </a:p>
                  </a:txBody>
                  <a:tcPr>
                    <a:solidFill>
                      <a:schemeClr val="accent1">
                        <a:lumMod val="20000"/>
                        <a:lumOff val="80000"/>
                      </a:schemeClr>
                    </a:solidFill>
                  </a:tcPr>
                </a:tc>
                <a:extLst>
                  <a:ext uri="{0D108BD9-81ED-4DB2-BD59-A6C34878D82A}">
                    <a16:rowId xmlns:a16="http://schemas.microsoft.com/office/drawing/2014/main" val="2519163819"/>
                  </a:ext>
                </a:extLst>
              </a:tr>
              <a:tr h="647687">
                <a:tc>
                  <a:txBody>
                    <a:bodyPr/>
                    <a:lstStyle/>
                    <a:p>
                      <a:r>
                        <a:rPr lang="mn-MN" sz="1600" b="1" dirty="0">
                          <a:solidFill>
                            <a:srgbClr val="002060"/>
                          </a:solidFill>
                        </a:rPr>
                        <a:t>Соёлын төвийн арын хэсгийн засвар</a:t>
                      </a:r>
                      <a:endParaRPr lang="en-US" sz="1600" b="1" dirty="0">
                        <a:solidFill>
                          <a:srgbClr val="002060"/>
                        </a:solidFill>
                      </a:endParaRPr>
                    </a:p>
                  </a:txBody>
                  <a:tcPr>
                    <a:solidFill>
                      <a:schemeClr val="accent1">
                        <a:lumMod val="20000"/>
                        <a:lumOff val="80000"/>
                      </a:schemeClr>
                    </a:solidFill>
                  </a:tcPr>
                </a:tc>
                <a:tc>
                  <a:txBody>
                    <a:bodyPr/>
                    <a:lstStyle/>
                    <a:p>
                      <a:r>
                        <a:rPr lang="mn-MN" sz="1600" b="1" dirty="0">
                          <a:solidFill>
                            <a:srgbClr val="002060"/>
                          </a:solidFill>
                          <a:latin typeface="Arial" panose="020B0604020202020204" pitchFamily="34" charset="0"/>
                          <a:cs typeface="Arial" panose="020B0604020202020204" pitchFamily="34" charset="0"/>
                        </a:rPr>
                        <a:t>2016 он</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pPr algn="ctr"/>
                      <a:r>
                        <a:rPr lang="mn-MN" sz="1600" b="1" dirty="0">
                          <a:solidFill>
                            <a:srgbClr val="002060"/>
                          </a:solidFill>
                        </a:rPr>
                        <a:t>6.0</a:t>
                      </a:r>
                      <a:endParaRPr lang="en-US" sz="1600" b="1" dirty="0">
                        <a:solidFill>
                          <a:srgbClr val="002060"/>
                        </a:solidFill>
                      </a:endParaRPr>
                    </a:p>
                  </a:txBody>
                  <a:tcPr>
                    <a:solidFill>
                      <a:schemeClr val="accent1">
                        <a:lumMod val="20000"/>
                        <a:lumOff val="80000"/>
                      </a:schemeClr>
                    </a:solidFill>
                  </a:tcPr>
                </a:tc>
                <a:extLst>
                  <a:ext uri="{0D108BD9-81ED-4DB2-BD59-A6C34878D82A}">
                    <a16:rowId xmlns:a16="http://schemas.microsoft.com/office/drawing/2014/main" val="2674720672"/>
                  </a:ext>
                </a:extLst>
              </a:tr>
              <a:tr h="409417">
                <a:tc>
                  <a:txBody>
                    <a:bodyPr/>
                    <a:lstStyle/>
                    <a:p>
                      <a:pPr algn="l"/>
                      <a:r>
                        <a:rPr lang="mn-MN" sz="2000" b="1" dirty="0">
                          <a:solidFill>
                            <a:srgbClr val="002060"/>
                          </a:solidFill>
                          <a:latin typeface="Arial" panose="020B0604020202020204" pitchFamily="34" charset="0"/>
                          <a:cs typeface="Arial" panose="020B0604020202020204" pitchFamily="34" charset="0"/>
                        </a:rPr>
                        <a:t>Нийт </a:t>
                      </a:r>
                      <a:endParaRPr lang="en-US" sz="2000" b="1" dirty="0">
                        <a:solidFill>
                          <a:srgbClr val="002060"/>
                        </a:solidFill>
                        <a:latin typeface="Arial" panose="020B0604020202020204" pitchFamily="34" charset="0"/>
                        <a:cs typeface="Arial" panose="020B0604020202020204" pitchFamily="34" charset="0"/>
                      </a:endParaRPr>
                    </a:p>
                  </a:txBody>
                  <a:tcPr>
                    <a:solidFill>
                      <a:srgbClr val="92D050"/>
                    </a:solidFill>
                  </a:tcPr>
                </a:tc>
                <a:tc>
                  <a:txBody>
                    <a:bodyPr/>
                    <a:lstStyle/>
                    <a:p>
                      <a:pPr algn="l"/>
                      <a:endParaRPr lang="en-US" sz="1000" b="1" dirty="0">
                        <a:solidFill>
                          <a:srgbClr val="002060"/>
                        </a:solidFill>
                        <a:latin typeface="Arial" panose="020B0604020202020204" pitchFamily="34" charset="0"/>
                        <a:cs typeface="Arial" panose="020B0604020202020204" pitchFamily="34" charset="0"/>
                      </a:endParaRPr>
                    </a:p>
                  </a:txBody>
                  <a:tcPr>
                    <a:solidFill>
                      <a:srgbClr val="92D050"/>
                    </a:solidFill>
                  </a:tcPr>
                </a:tc>
                <a:tc>
                  <a:txBody>
                    <a:bodyPr/>
                    <a:lstStyle/>
                    <a:p>
                      <a:pPr algn="ctr"/>
                      <a:r>
                        <a:rPr lang="mn-MN" sz="2400" b="1" dirty="0">
                          <a:solidFill>
                            <a:srgbClr val="002060"/>
                          </a:solidFill>
                          <a:latin typeface="Arial" panose="020B0604020202020204" pitchFamily="34" charset="0"/>
                          <a:cs typeface="Arial" panose="020B0604020202020204" pitchFamily="34" charset="0"/>
                        </a:rPr>
                        <a:t>49.5</a:t>
                      </a:r>
                      <a:endParaRPr lang="en-US" sz="2400" b="1" dirty="0">
                        <a:solidFill>
                          <a:srgbClr val="002060"/>
                        </a:solidFill>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2397491533"/>
                  </a:ext>
                </a:extLst>
              </a:tr>
            </a:tbl>
          </a:graphicData>
        </a:graphic>
      </p:graphicFrame>
      <p:pic>
        <p:nvPicPr>
          <p:cNvPr id="4" name="Content Placeholder 3"/>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7139854" y="1878796"/>
            <a:ext cx="4802764" cy="3566040"/>
          </a:xfrm>
        </p:spPr>
      </p:pic>
    </p:spTree>
    <p:extLst>
      <p:ext uri="{BB962C8B-B14F-4D97-AF65-F5344CB8AC3E}">
        <p14:creationId xmlns:p14="http://schemas.microsoft.com/office/powerpoint/2010/main" val="1184374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lumMod val="65000"/>
              </a:schemeClr>
            </a:gs>
            <a:gs pos="100000">
              <a:schemeClr val="accent1">
                <a:lumMod val="40000"/>
                <a:lumOff val="60000"/>
              </a:schemeClr>
            </a:gs>
            <a:gs pos="40000">
              <a:schemeClr val="bg2">
                <a:shade val="100000"/>
                <a:hueMod val="100000"/>
                <a:satMod val="110000"/>
                <a:lumMod val="130000"/>
              </a:schemeClr>
            </a:gs>
            <a:gs pos="100000">
              <a:srgbClr val="92D050"/>
            </a:gs>
          </a:gsLst>
          <a:lin ang="0" scaled="1"/>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28305" y="80033"/>
            <a:ext cx="10287925" cy="1195586"/>
          </a:xfrm>
        </p:spPr>
        <p:txBody>
          <a:bodyPr/>
          <a:lstStyle/>
          <a:p>
            <a:pPr algn="ctr"/>
            <a:r>
              <a:rPr lang="mn-MN" b="1" dirty="0">
                <a:solidFill>
                  <a:srgbClr val="0070C0"/>
                </a:solidFill>
                <a:latin typeface="Arial" panose="020B0604020202020204" pitchFamily="34" charset="0"/>
                <a:ea typeface="+mj-ea"/>
                <a:cs typeface="Arial" panose="020B0604020202020204" pitchFamily="34" charset="0"/>
              </a:rPr>
              <a:t>Хог хаягдал, нохой устгал, хогны машины тоо нэмэгдүүлэх </a:t>
            </a:r>
          </a:p>
          <a:p>
            <a:pPr algn="ctr"/>
            <a:r>
              <a:rPr lang="mn-MN" b="1" dirty="0">
                <a:solidFill>
                  <a:srgbClr val="0070C0"/>
                </a:solidFill>
                <a:latin typeface="Arial" panose="020B0604020202020204" pitchFamily="34" charset="0"/>
                <a:ea typeface="+mj-ea"/>
                <a:cs typeface="Arial" panose="020B0604020202020204" pitchFamily="34" charset="0"/>
              </a:rPr>
              <a:t> нийт 216.0 сая.төг</a:t>
            </a:r>
            <a:endParaRPr lang="en-US" dirty="0"/>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1309034481"/>
              </p:ext>
            </p:extLst>
          </p:nvPr>
        </p:nvGraphicFramePr>
        <p:xfrm>
          <a:off x="7644984" y="2390788"/>
          <a:ext cx="4107305" cy="3901154"/>
        </p:xfrm>
        <a:graphic>
          <a:graphicData uri="http://schemas.openxmlformats.org/drawingml/2006/table">
            <a:tbl>
              <a:tblPr firstRow="1" bandRow="1">
                <a:tableStyleId>{5C22544A-7EE6-4342-B048-85BDC9FD1C3A}</a:tableStyleId>
              </a:tblPr>
              <a:tblGrid>
                <a:gridCol w="1543986">
                  <a:extLst>
                    <a:ext uri="{9D8B030D-6E8A-4147-A177-3AD203B41FA5}">
                      <a16:colId xmlns:a16="http://schemas.microsoft.com/office/drawing/2014/main" val="3245230509"/>
                    </a:ext>
                  </a:extLst>
                </a:gridCol>
                <a:gridCol w="2563319">
                  <a:extLst>
                    <a:ext uri="{9D8B030D-6E8A-4147-A177-3AD203B41FA5}">
                      <a16:colId xmlns:a16="http://schemas.microsoft.com/office/drawing/2014/main" val="1512394907"/>
                    </a:ext>
                  </a:extLst>
                </a:gridCol>
              </a:tblGrid>
              <a:tr h="915922">
                <a:tc>
                  <a:txBody>
                    <a:bodyPr/>
                    <a:lstStyle/>
                    <a:p>
                      <a:r>
                        <a:rPr kumimoji="0" lang="mn-MN" sz="1600" b="1" i="0" u="sng"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Огноо </a:t>
                      </a:r>
                      <a:endParaRPr lang="en-US" sz="1600" b="1" dirty="0">
                        <a:solidFill>
                          <a:schemeClr val="tx1"/>
                        </a:solidFill>
                      </a:endParaRPr>
                    </a:p>
                  </a:txBody>
                  <a:tcPr>
                    <a:solidFill>
                      <a:srgbClr val="92D050"/>
                    </a:solidFill>
                  </a:tcPr>
                </a:tc>
                <a:tc>
                  <a:txBody>
                    <a:bodyPr/>
                    <a:lstStyle/>
                    <a:p>
                      <a:r>
                        <a:rPr lang="mn-MN" sz="1600" b="1" dirty="0">
                          <a:solidFill>
                            <a:schemeClr val="tx1"/>
                          </a:solidFill>
                          <a:latin typeface="Arial" panose="020B0604020202020204" pitchFamily="34" charset="0"/>
                          <a:cs typeface="Arial" panose="020B0604020202020204" pitchFamily="34" charset="0"/>
                        </a:rPr>
                        <a:t>Хөрөнгө оруулалтын хэмжээ</a:t>
                      </a:r>
                    </a:p>
                    <a:p>
                      <a:r>
                        <a:rPr lang="mn-MN" sz="1600" b="1" dirty="0">
                          <a:solidFill>
                            <a:schemeClr val="tx1"/>
                          </a:solidFill>
                          <a:latin typeface="Arial" panose="020B0604020202020204" pitchFamily="34" charset="0"/>
                          <a:cs typeface="Arial" panose="020B0604020202020204" pitchFamily="34" charset="0"/>
                        </a:rPr>
                        <a:t> /сая төг/</a:t>
                      </a:r>
                      <a:endParaRPr lang="en-US" sz="1600" b="1" dirty="0">
                        <a:solidFill>
                          <a:schemeClr val="tx1"/>
                        </a:solidFill>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363325729"/>
                  </a:ext>
                </a:extLst>
              </a:tr>
              <a:tr h="373154">
                <a:tc>
                  <a:txBody>
                    <a:bodyPr/>
                    <a:lstStyle/>
                    <a:p>
                      <a:r>
                        <a:rPr lang="mn-MN" sz="1600" b="1" dirty="0">
                          <a:solidFill>
                            <a:srgbClr val="002060"/>
                          </a:solidFill>
                          <a:latin typeface="Arial" panose="020B0604020202020204" pitchFamily="34" charset="0"/>
                          <a:cs typeface="Arial" panose="020B0604020202020204" pitchFamily="34" charset="0"/>
                        </a:rPr>
                        <a:t>2013 он</a:t>
                      </a:r>
                      <a:endParaRPr lang="en-US" sz="1600" b="1" dirty="0">
                        <a:solidFill>
                          <a:srgbClr val="002060"/>
                        </a:solidFill>
                        <a:latin typeface="Arial" panose="020B0604020202020204" pitchFamily="34" charset="0"/>
                        <a:cs typeface="Arial" panose="020B0604020202020204" pitchFamily="34" charset="0"/>
                      </a:endParaRPr>
                    </a:p>
                  </a:txBody>
                  <a:tcPr/>
                </a:tc>
                <a:tc>
                  <a:txBody>
                    <a:bodyPr/>
                    <a:lstStyle/>
                    <a:p>
                      <a:pPr algn="ctr"/>
                      <a:r>
                        <a:rPr lang="mn-MN" sz="1600" b="1" dirty="0">
                          <a:solidFill>
                            <a:srgbClr val="002060"/>
                          </a:solidFill>
                        </a:rPr>
                        <a:t>18.5</a:t>
                      </a:r>
                      <a:endParaRPr lang="en-US" sz="1600" b="1" dirty="0">
                        <a:solidFill>
                          <a:srgbClr val="002060"/>
                        </a:solidFill>
                      </a:endParaRPr>
                    </a:p>
                  </a:txBody>
                  <a:tcPr/>
                </a:tc>
                <a:extLst>
                  <a:ext uri="{0D108BD9-81ED-4DB2-BD59-A6C34878D82A}">
                    <a16:rowId xmlns:a16="http://schemas.microsoft.com/office/drawing/2014/main" val="4178059996"/>
                  </a:ext>
                </a:extLst>
              </a:tr>
              <a:tr h="373154">
                <a:tc>
                  <a:txBody>
                    <a:bodyPr/>
                    <a:lstStyle/>
                    <a:p>
                      <a:r>
                        <a:rPr lang="mn-MN" sz="1600" b="1" dirty="0">
                          <a:solidFill>
                            <a:srgbClr val="002060"/>
                          </a:solidFill>
                          <a:latin typeface="Arial" panose="020B0604020202020204" pitchFamily="34" charset="0"/>
                          <a:cs typeface="Arial" panose="020B0604020202020204" pitchFamily="34" charset="0"/>
                        </a:rPr>
                        <a:t>2014 он</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6">
                        <a:lumMod val="20000"/>
                        <a:lumOff val="80000"/>
                      </a:schemeClr>
                    </a:solidFill>
                  </a:tcPr>
                </a:tc>
                <a:tc>
                  <a:txBody>
                    <a:bodyPr/>
                    <a:lstStyle/>
                    <a:p>
                      <a:pPr algn="ctr"/>
                      <a:r>
                        <a:rPr lang="mn-MN" sz="1600" b="1" dirty="0">
                          <a:solidFill>
                            <a:srgbClr val="002060"/>
                          </a:solidFill>
                        </a:rPr>
                        <a:t>17.0</a:t>
                      </a:r>
                      <a:endParaRPr lang="en-US" sz="1600" b="1" dirty="0">
                        <a:solidFill>
                          <a:srgbClr val="002060"/>
                        </a:solidFill>
                      </a:endParaRPr>
                    </a:p>
                  </a:txBody>
                  <a:tcPr>
                    <a:solidFill>
                      <a:schemeClr val="accent6">
                        <a:lumMod val="20000"/>
                        <a:lumOff val="80000"/>
                      </a:schemeClr>
                    </a:solidFill>
                  </a:tcPr>
                </a:tc>
                <a:extLst>
                  <a:ext uri="{0D108BD9-81ED-4DB2-BD59-A6C34878D82A}">
                    <a16:rowId xmlns:a16="http://schemas.microsoft.com/office/drawing/2014/main" val="3703925535"/>
                  </a:ext>
                </a:extLst>
              </a:tr>
              <a:tr h="373154">
                <a:tc>
                  <a:txBody>
                    <a:bodyPr/>
                    <a:lstStyle/>
                    <a:p>
                      <a:pPr algn="l"/>
                      <a:r>
                        <a:rPr lang="mn-MN" sz="1600" b="1" dirty="0">
                          <a:solidFill>
                            <a:srgbClr val="002060"/>
                          </a:solidFill>
                          <a:latin typeface="Arial" panose="020B0604020202020204" pitchFamily="34" charset="0"/>
                          <a:cs typeface="Arial" panose="020B0604020202020204" pitchFamily="34" charset="0"/>
                        </a:rPr>
                        <a:t>2015 он</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tc>
                  <a:txBody>
                    <a:bodyPr/>
                    <a:lstStyle/>
                    <a:p>
                      <a:pPr algn="ctr"/>
                      <a:r>
                        <a:rPr lang="mn-MN" sz="1600" b="1" dirty="0">
                          <a:solidFill>
                            <a:srgbClr val="002060"/>
                          </a:solidFill>
                          <a:latin typeface="Arial" panose="020B0604020202020204" pitchFamily="34" charset="0"/>
                          <a:cs typeface="Arial" panose="020B0604020202020204" pitchFamily="34" charset="0"/>
                        </a:rPr>
                        <a:t>21.5</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extLst>
                  <a:ext uri="{0D108BD9-81ED-4DB2-BD59-A6C34878D82A}">
                    <a16:rowId xmlns:a16="http://schemas.microsoft.com/office/drawing/2014/main" val="2292091599"/>
                  </a:ext>
                </a:extLst>
              </a:tr>
              <a:tr h="373154">
                <a:tc>
                  <a:txBody>
                    <a:bodyPr/>
                    <a:lstStyle/>
                    <a:p>
                      <a:pPr algn="l"/>
                      <a:r>
                        <a:rPr lang="mn-MN" sz="1600" b="1" dirty="0">
                          <a:solidFill>
                            <a:srgbClr val="002060"/>
                          </a:solidFill>
                          <a:latin typeface="Arial" panose="020B0604020202020204" pitchFamily="34" charset="0"/>
                          <a:cs typeface="Arial" panose="020B0604020202020204" pitchFamily="34" charset="0"/>
                        </a:rPr>
                        <a:t>2016 он</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tc>
                  <a:txBody>
                    <a:bodyPr/>
                    <a:lstStyle/>
                    <a:p>
                      <a:pPr algn="ctr"/>
                      <a:r>
                        <a:rPr lang="mn-MN" sz="1600" b="1" dirty="0">
                          <a:solidFill>
                            <a:srgbClr val="002060"/>
                          </a:solidFill>
                          <a:latin typeface="Arial" panose="020B0604020202020204" pitchFamily="34" charset="0"/>
                          <a:cs typeface="Arial" panose="020B0604020202020204" pitchFamily="34" charset="0"/>
                        </a:rPr>
                        <a:t>5.0</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extLst>
                  <a:ext uri="{0D108BD9-81ED-4DB2-BD59-A6C34878D82A}">
                    <a16:rowId xmlns:a16="http://schemas.microsoft.com/office/drawing/2014/main" val="2997742687"/>
                  </a:ext>
                </a:extLst>
              </a:tr>
              <a:tr h="373154">
                <a:tc>
                  <a:txBody>
                    <a:bodyPr/>
                    <a:lstStyle/>
                    <a:p>
                      <a:pPr algn="l"/>
                      <a:r>
                        <a:rPr lang="mn-MN" sz="1600" b="1" dirty="0">
                          <a:solidFill>
                            <a:srgbClr val="002060"/>
                          </a:solidFill>
                          <a:latin typeface="Arial" panose="020B0604020202020204" pitchFamily="34" charset="0"/>
                          <a:cs typeface="Arial" panose="020B0604020202020204" pitchFamily="34" charset="0"/>
                        </a:rPr>
                        <a:t>2017</a:t>
                      </a:r>
                      <a:r>
                        <a:rPr lang="mn-MN" sz="1600" b="1" baseline="0" dirty="0">
                          <a:solidFill>
                            <a:srgbClr val="002060"/>
                          </a:solidFill>
                          <a:latin typeface="Arial" panose="020B0604020202020204" pitchFamily="34" charset="0"/>
                          <a:cs typeface="Arial" panose="020B0604020202020204" pitchFamily="34" charset="0"/>
                        </a:rPr>
                        <a:t> он</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tc>
                  <a:txBody>
                    <a:bodyPr/>
                    <a:lstStyle/>
                    <a:p>
                      <a:pPr algn="ctr"/>
                      <a:r>
                        <a:rPr lang="mn-MN" sz="1600" b="1" dirty="0">
                          <a:solidFill>
                            <a:srgbClr val="002060"/>
                          </a:solidFill>
                          <a:latin typeface="Arial" panose="020B0604020202020204" pitchFamily="34" charset="0"/>
                          <a:cs typeface="Arial" panose="020B0604020202020204" pitchFamily="34" charset="0"/>
                        </a:rPr>
                        <a:t>7.2</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extLst>
                  <a:ext uri="{0D108BD9-81ED-4DB2-BD59-A6C34878D82A}">
                    <a16:rowId xmlns:a16="http://schemas.microsoft.com/office/drawing/2014/main" val="3404021127"/>
                  </a:ext>
                </a:extLst>
              </a:tr>
              <a:tr h="373154">
                <a:tc>
                  <a:txBody>
                    <a:bodyPr/>
                    <a:lstStyle/>
                    <a:p>
                      <a:pPr algn="l"/>
                      <a:r>
                        <a:rPr lang="mn-MN" sz="1600" b="1" dirty="0">
                          <a:solidFill>
                            <a:srgbClr val="002060"/>
                          </a:solidFill>
                          <a:latin typeface="Arial" panose="020B0604020202020204" pitchFamily="34" charset="0"/>
                          <a:cs typeface="Arial" panose="020B0604020202020204" pitchFamily="34" charset="0"/>
                        </a:rPr>
                        <a:t>2018</a:t>
                      </a:r>
                      <a:r>
                        <a:rPr lang="mn-MN" sz="1600" b="1" baseline="0" dirty="0">
                          <a:solidFill>
                            <a:srgbClr val="002060"/>
                          </a:solidFill>
                          <a:latin typeface="Arial" panose="020B0604020202020204" pitchFamily="34" charset="0"/>
                          <a:cs typeface="Arial" panose="020B0604020202020204" pitchFamily="34" charset="0"/>
                        </a:rPr>
                        <a:t> он </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tc>
                  <a:txBody>
                    <a:bodyPr/>
                    <a:lstStyle/>
                    <a:p>
                      <a:pPr algn="ctr"/>
                      <a:r>
                        <a:rPr lang="mn-MN" sz="1600" b="1" dirty="0">
                          <a:solidFill>
                            <a:srgbClr val="002060"/>
                          </a:solidFill>
                          <a:latin typeface="Arial" panose="020B0604020202020204" pitchFamily="34" charset="0"/>
                          <a:cs typeface="Arial" panose="020B0604020202020204" pitchFamily="34" charset="0"/>
                        </a:rPr>
                        <a:t>7.0</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extLst>
                  <a:ext uri="{0D108BD9-81ED-4DB2-BD59-A6C34878D82A}">
                    <a16:rowId xmlns:a16="http://schemas.microsoft.com/office/drawing/2014/main" val="928868611"/>
                  </a:ext>
                </a:extLst>
              </a:tr>
              <a:tr h="373154">
                <a:tc>
                  <a:txBody>
                    <a:bodyPr/>
                    <a:lstStyle/>
                    <a:p>
                      <a:pPr algn="l"/>
                      <a:r>
                        <a:rPr lang="mn-MN" sz="1600" b="1" dirty="0">
                          <a:solidFill>
                            <a:srgbClr val="002060"/>
                          </a:solidFill>
                          <a:latin typeface="Arial" panose="020B0604020202020204" pitchFamily="34" charset="0"/>
                          <a:cs typeface="Arial" panose="020B0604020202020204" pitchFamily="34" charset="0"/>
                        </a:rPr>
                        <a:t>2019 он</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tc>
                  <a:txBody>
                    <a:bodyPr/>
                    <a:lstStyle/>
                    <a:p>
                      <a:pPr algn="ctr"/>
                      <a:r>
                        <a:rPr lang="mn-MN" sz="1600" b="1" dirty="0">
                          <a:solidFill>
                            <a:srgbClr val="002060"/>
                          </a:solidFill>
                          <a:latin typeface="Arial" panose="020B0604020202020204" pitchFamily="34" charset="0"/>
                          <a:cs typeface="Arial" panose="020B0604020202020204" pitchFamily="34" charset="0"/>
                        </a:rPr>
                        <a:t>2.5</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extLst>
                  <a:ext uri="{0D108BD9-81ED-4DB2-BD59-A6C34878D82A}">
                    <a16:rowId xmlns:a16="http://schemas.microsoft.com/office/drawing/2014/main" val="1346693155"/>
                  </a:ext>
                </a:extLst>
              </a:tr>
              <a:tr h="373154">
                <a:tc>
                  <a:txBody>
                    <a:bodyPr/>
                    <a:lstStyle/>
                    <a:p>
                      <a:pPr algn="l"/>
                      <a:r>
                        <a:rPr lang="mn-MN" sz="1600" b="1" dirty="0">
                          <a:solidFill>
                            <a:srgbClr val="002060"/>
                          </a:solidFill>
                          <a:latin typeface="Arial" panose="020B0604020202020204" pitchFamily="34" charset="0"/>
                          <a:cs typeface="Arial" panose="020B0604020202020204" pitchFamily="34" charset="0"/>
                        </a:rPr>
                        <a:t>Нийт </a:t>
                      </a:r>
                      <a:r>
                        <a:rPr lang="en-US" sz="1600" b="1" dirty="0">
                          <a:solidFill>
                            <a:srgbClr val="002060"/>
                          </a:solidFill>
                          <a:latin typeface="Arial" panose="020B0604020202020204" pitchFamily="34" charset="0"/>
                          <a:cs typeface="Arial" panose="020B0604020202020204" pitchFamily="34" charset="0"/>
                        </a:rPr>
                        <a:t>=</a:t>
                      </a:r>
                    </a:p>
                  </a:txBody>
                  <a:tcPr>
                    <a:solidFill>
                      <a:schemeClr val="accent2">
                        <a:lumMod val="60000"/>
                        <a:lumOff val="40000"/>
                      </a:schemeClr>
                    </a:solidFill>
                  </a:tcPr>
                </a:tc>
                <a:tc>
                  <a:txBody>
                    <a:bodyPr/>
                    <a:lstStyle/>
                    <a:p>
                      <a:pPr algn="ctr"/>
                      <a:r>
                        <a:rPr lang="mn-MN" sz="1600" b="1" dirty="0">
                          <a:solidFill>
                            <a:srgbClr val="002060"/>
                          </a:solidFill>
                          <a:latin typeface="Arial" panose="020B0604020202020204" pitchFamily="34" charset="0"/>
                          <a:cs typeface="Arial" panose="020B0604020202020204" pitchFamily="34" charset="0"/>
                        </a:rPr>
                        <a:t>73.7</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extLst>
                  <a:ext uri="{0D108BD9-81ED-4DB2-BD59-A6C34878D82A}">
                    <a16:rowId xmlns:a16="http://schemas.microsoft.com/office/drawing/2014/main" val="3833049929"/>
                  </a:ext>
                </a:extLst>
              </a:tr>
            </a:tbl>
          </a:graphicData>
        </a:graphic>
      </p:graphicFrame>
      <p:pic>
        <p:nvPicPr>
          <p:cNvPr id="16" name="Picture 15"/>
          <p:cNvPicPr>
            <a:picLocks noChangeAspect="1"/>
          </p:cNvPicPr>
          <p:nvPr/>
        </p:nvPicPr>
        <p:blipFill>
          <a:blip r:embed="rId3" cstate="print"/>
          <a:stretch>
            <a:fillRect/>
          </a:stretch>
        </p:blipFill>
        <p:spPr>
          <a:xfrm>
            <a:off x="324464" y="2654710"/>
            <a:ext cx="3483261" cy="3637232"/>
          </a:xfrm>
          <a:prstGeom prst="rect">
            <a:avLst/>
          </a:prstGeom>
        </p:spPr>
      </p:pic>
      <p:sp>
        <p:nvSpPr>
          <p:cNvPr id="17" name="Title 1"/>
          <p:cNvSpPr txBox="1">
            <a:spLocks/>
          </p:cNvSpPr>
          <p:nvPr/>
        </p:nvSpPr>
        <p:spPr>
          <a:xfrm>
            <a:off x="495861" y="1567543"/>
            <a:ext cx="5609517" cy="10871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mn-MN" sz="2000" b="1" dirty="0">
                <a:latin typeface="Arial" panose="020B0604020202020204" pitchFamily="34" charset="0"/>
                <a:cs typeface="Arial" panose="020B0604020202020204" pitchFamily="34" charset="0"/>
              </a:rPr>
              <a:t>Хогны машины тоог нэмэгдүүлэх</a:t>
            </a:r>
          </a:p>
          <a:p>
            <a:pPr lvl="0" algn="ctr" defTabSz="914400">
              <a:spcBef>
                <a:spcPts val="0"/>
              </a:spcBef>
            </a:pPr>
            <a:r>
              <a:rPr lang="mn-MN" sz="2000" b="1" dirty="0">
                <a:latin typeface="Arial" panose="020B0604020202020204" pitchFamily="34" charset="0"/>
                <a:cs typeface="Arial" panose="020B0604020202020204" pitchFamily="34" charset="0"/>
              </a:rPr>
              <a:t>2015 онд </a:t>
            </a:r>
            <a:r>
              <a:rPr lang="mn-MN" sz="2000" b="1" dirty="0">
                <a:solidFill>
                  <a:srgbClr val="FF0000"/>
                </a:solidFill>
                <a:latin typeface="Arial" panose="020B0604020202020204" pitchFamily="34" charset="0"/>
                <a:cs typeface="Arial" panose="020B0604020202020204" pitchFamily="34" charset="0"/>
              </a:rPr>
              <a:t>42.9</a:t>
            </a:r>
            <a:r>
              <a:rPr lang="mn-MN" sz="2000" b="1" dirty="0">
                <a:latin typeface="Arial" panose="020B0604020202020204" pitchFamily="34" charset="0"/>
                <a:cs typeface="Arial" panose="020B0604020202020204" pitchFamily="34" charset="0"/>
              </a:rPr>
              <a:t>     </a:t>
            </a:r>
            <a:r>
              <a:rPr lang="mn-MN" sz="2000" b="1" dirty="0">
                <a:solidFill>
                  <a:prstClr val="black"/>
                </a:solidFill>
                <a:latin typeface="Arial" panose="020B0604020202020204" pitchFamily="34" charset="0"/>
                <a:ea typeface="+mn-ea"/>
                <a:cs typeface="Arial" panose="020B0604020202020204" pitchFamily="34" charset="0"/>
              </a:rPr>
              <a:t>2018 онд </a:t>
            </a:r>
            <a:r>
              <a:rPr lang="mn-MN" sz="2000" b="1" dirty="0">
                <a:solidFill>
                  <a:srgbClr val="FF0000"/>
                </a:solidFill>
                <a:latin typeface="Arial" panose="020B0604020202020204" pitchFamily="34" charset="0"/>
                <a:ea typeface="+mn-ea"/>
                <a:cs typeface="Arial" panose="020B0604020202020204" pitchFamily="34" charset="0"/>
              </a:rPr>
              <a:t>49.5</a:t>
            </a:r>
            <a:r>
              <a:rPr lang="mn-MN" sz="2000" b="1" dirty="0">
                <a:latin typeface="Arial" panose="020B0604020202020204" pitchFamily="34" charset="0"/>
                <a:cs typeface="Arial" panose="020B0604020202020204" pitchFamily="34" charset="0"/>
              </a:rPr>
              <a:t>  </a:t>
            </a:r>
          </a:p>
          <a:p>
            <a:pPr algn="ctr"/>
            <a:r>
              <a:rPr lang="mn-MN" sz="2000" b="1" dirty="0">
                <a:latin typeface="Arial" panose="020B0604020202020204" pitchFamily="34" charset="0"/>
                <a:cs typeface="Arial" panose="020B0604020202020204" pitchFamily="34" charset="0"/>
              </a:rPr>
              <a:t>2019 онд </a:t>
            </a:r>
            <a:r>
              <a:rPr lang="mn-MN" sz="2000" b="1" dirty="0">
                <a:solidFill>
                  <a:srgbClr val="FF0000"/>
                </a:solidFill>
                <a:latin typeface="Arial" panose="020B0604020202020204" pitchFamily="34" charset="0"/>
                <a:cs typeface="Arial" panose="020B0604020202020204" pitchFamily="34" charset="0"/>
              </a:rPr>
              <a:t>74.9</a:t>
            </a:r>
            <a:r>
              <a:rPr lang="mn-MN" sz="2000" b="1" dirty="0">
                <a:latin typeface="Arial" panose="020B0604020202020204" pitchFamily="34" charset="0"/>
                <a:cs typeface="Arial" panose="020B0604020202020204" pitchFamily="34" charset="0"/>
              </a:rPr>
              <a:t> /Ковш/     нийт </a:t>
            </a:r>
            <a:r>
              <a:rPr lang="mn-MN" sz="2400" b="1" dirty="0">
                <a:latin typeface="Arial" panose="020B0604020202020204" pitchFamily="34" charset="0"/>
                <a:cs typeface="Arial" panose="020B0604020202020204" pitchFamily="34" charset="0"/>
              </a:rPr>
              <a:t>142.3</a:t>
            </a:r>
            <a:r>
              <a:rPr lang="mn-MN" sz="2000" b="1" dirty="0">
                <a:latin typeface="Arial" panose="020B0604020202020204" pitchFamily="34" charset="0"/>
                <a:cs typeface="Arial" panose="020B0604020202020204" pitchFamily="34" charset="0"/>
              </a:rPr>
              <a:t> сая,төг</a:t>
            </a:r>
            <a:endParaRPr lang="en-US" sz="2000" b="1" dirty="0">
              <a:latin typeface="Arial" panose="020B0604020202020204" pitchFamily="34" charset="0"/>
              <a:cs typeface="Arial" panose="020B0604020202020204" pitchFamily="34" charset="0"/>
            </a:endParaRPr>
          </a:p>
        </p:txBody>
      </p:sp>
      <p:sp>
        <p:nvSpPr>
          <p:cNvPr id="9" name="Title 1"/>
          <p:cNvSpPr txBox="1">
            <a:spLocks/>
          </p:cNvSpPr>
          <p:nvPr/>
        </p:nvSpPr>
        <p:spPr>
          <a:xfrm>
            <a:off x="7683910" y="1710814"/>
            <a:ext cx="4068379" cy="679974"/>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mn-MN" sz="2000" b="1" dirty="0">
                <a:latin typeface="Arial" panose="020B0604020202020204" pitchFamily="34" charset="0"/>
                <a:cs typeface="Arial" panose="020B0604020202020204" pitchFamily="34" charset="0"/>
              </a:rPr>
              <a:t>Хог хаягдал, нохой устгал  73.7 сая.төг</a:t>
            </a:r>
            <a:endParaRPr lang="en-US" sz="20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3944203" y="2654710"/>
            <a:ext cx="3562066" cy="3637232"/>
          </a:xfrm>
          <a:prstGeom prst="rect">
            <a:avLst/>
          </a:prstGeom>
        </p:spPr>
      </p:pic>
    </p:spTree>
    <p:extLst>
      <p:ext uri="{BB962C8B-B14F-4D97-AF65-F5344CB8AC3E}">
        <p14:creationId xmlns:p14="http://schemas.microsoft.com/office/powerpoint/2010/main" val="759072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lumMod val="65000"/>
              </a:schemeClr>
            </a:gs>
            <a:gs pos="100000">
              <a:schemeClr val="accent1">
                <a:lumMod val="40000"/>
                <a:lumOff val="60000"/>
              </a:schemeClr>
            </a:gs>
            <a:gs pos="40000">
              <a:schemeClr val="bg2">
                <a:shade val="100000"/>
                <a:hueMod val="100000"/>
                <a:satMod val="110000"/>
                <a:lumMod val="130000"/>
              </a:schemeClr>
            </a:gs>
            <a:gs pos="100000">
              <a:srgbClr val="92D050"/>
            </a:gs>
          </a:gsLst>
          <a:lin ang="8100000" scaled="1"/>
          <a:tileRect/>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7371471" y="1540669"/>
            <a:ext cx="4515729" cy="728662"/>
          </a:xfrm>
        </p:spPr>
        <p:txBody>
          <a:bodyPr>
            <a:normAutofit fontScale="90000"/>
          </a:bodyPr>
          <a:lstStyle/>
          <a:p>
            <a:pPr marL="342900" lvl="0" indent="-342900" defTabSz="914400">
              <a:spcBef>
                <a:spcPts val="0"/>
              </a:spcBef>
            </a:pPr>
            <a:br>
              <a:rPr lang="mn-MN" sz="1800" b="1" dirty="0">
                <a:solidFill>
                  <a:srgbClr val="7030A0"/>
                </a:solidFill>
                <a:latin typeface="Arial" panose="020B0604020202020204" pitchFamily="34" charset="0"/>
                <a:ea typeface="+mn-ea"/>
                <a:cs typeface="Arial" panose="020B0604020202020204" pitchFamily="34" charset="0"/>
              </a:rPr>
            </a:br>
            <a:br>
              <a:rPr lang="mn-MN" sz="1800" b="1" dirty="0">
                <a:solidFill>
                  <a:prstClr val="black"/>
                </a:solidFill>
                <a:latin typeface="Arial" panose="020B0604020202020204" pitchFamily="34" charset="0"/>
                <a:ea typeface="+mn-ea"/>
                <a:cs typeface="Arial" panose="020B0604020202020204" pitchFamily="34" charset="0"/>
              </a:rPr>
            </a:br>
            <a:endParaRPr lang="en-US" sz="2000" b="1" u="sng" dirty="0"/>
          </a:p>
        </p:txBody>
      </p:sp>
      <p:sp>
        <p:nvSpPr>
          <p:cNvPr id="3" name="Text Placeholder 2"/>
          <p:cNvSpPr>
            <a:spLocks noGrp="1"/>
          </p:cNvSpPr>
          <p:nvPr>
            <p:ph type="body" idx="4294967295"/>
          </p:nvPr>
        </p:nvSpPr>
        <p:spPr>
          <a:xfrm>
            <a:off x="1905000" y="95250"/>
            <a:ext cx="10287000" cy="1081088"/>
          </a:xfrm>
        </p:spPr>
        <p:txBody>
          <a:bodyPr>
            <a:normAutofit/>
          </a:bodyPr>
          <a:lstStyle/>
          <a:p>
            <a:pPr marL="0" indent="0" algn="ctr">
              <a:buNone/>
            </a:pPr>
            <a:r>
              <a:rPr lang="mn-MN" sz="2400" b="1" dirty="0">
                <a:solidFill>
                  <a:srgbClr val="0070C0"/>
                </a:solidFill>
                <a:latin typeface="Arial" panose="020B0604020202020204" pitchFamily="34" charset="0"/>
                <a:ea typeface="+mj-ea"/>
                <a:cs typeface="Arial" panose="020B0604020202020204" pitchFamily="34" charset="0"/>
              </a:rPr>
              <a:t>Камержуулалт, гэрэлтүүлэг  нэмэгдүүлэх </a:t>
            </a:r>
          </a:p>
          <a:p>
            <a:pPr marL="0" indent="0" algn="ctr">
              <a:buNone/>
            </a:pPr>
            <a:r>
              <a:rPr lang="mn-MN" sz="2400" b="1" dirty="0">
                <a:solidFill>
                  <a:srgbClr val="0070C0"/>
                </a:solidFill>
                <a:latin typeface="Arial" panose="020B0604020202020204" pitchFamily="34" charset="0"/>
                <a:ea typeface="+mj-ea"/>
                <a:cs typeface="Arial" panose="020B0604020202020204" pitchFamily="34" charset="0"/>
              </a:rPr>
              <a:t> нийт 166.1 сая.төг</a:t>
            </a:r>
            <a:endParaRPr lang="en-US" sz="2400" dirty="0"/>
          </a:p>
        </p:txBody>
      </p:sp>
      <p:graphicFrame>
        <p:nvGraphicFramePr>
          <p:cNvPr id="8" name="Content Placeholder 7"/>
          <p:cNvGraphicFramePr>
            <a:graphicFrameLocks noGrp="1"/>
          </p:cNvGraphicFramePr>
          <p:nvPr>
            <p:ph sz="half" idx="4294967295"/>
            <p:extLst>
              <p:ext uri="{D42A27DB-BD31-4B8C-83A1-F6EECF244321}">
                <p14:modId xmlns:p14="http://schemas.microsoft.com/office/powerpoint/2010/main" val="1653913597"/>
              </p:ext>
            </p:extLst>
          </p:nvPr>
        </p:nvGraphicFramePr>
        <p:xfrm>
          <a:off x="7371471" y="1540672"/>
          <a:ext cx="4515729" cy="3169920"/>
        </p:xfrm>
        <a:graphic>
          <a:graphicData uri="http://schemas.openxmlformats.org/drawingml/2006/table">
            <a:tbl>
              <a:tblPr firstRow="1" bandRow="1">
                <a:tableStyleId>{5C22544A-7EE6-4342-B048-85BDC9FD1C3A}</a:tableStyleId>
              </a:tblPr>
              <a:tblGrid>
                <a:gridCol w="1697518">
                  <a:extLst>
                    <a:ext uri="{9D8B030D-6E8A-4147-A177-3AD203B41FA5}">
                      <a16:colId xmlns:a16="http://schemas.microsoft.com/office/drawing/2014/main" val="3245230509"/>
                    </a:ext>
                  </a:extLst>
                </a:gridCol>
                <a:gridCol w="2818211">
                  <a:extLst>
                    <a:ext uri="{9D8B030D-6E8A-4147-A177-3AD203B41FA5}">
                      <a16:colId xmlns:a16="http://schemas.microsoft.com/office/drawing/2014/main" val="1512394907"/>
                    </a:ext>
                  </a:extLst>
                </a:gridCol>
              </a:tblGrid>
              <a:tr h="741607">
                <a:tc>
                  <a:txBody>
                    <a:bodyPr/>
                    <a:lstStyle/>
                    <a:p>
                      <a:r>
                        <a:rPr kumimoji="0" lang="mn-MN" sz="1600" b="1" i="0" u="sng"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Огноо </a:t>
                      </a:r>
                      <a:endParaRPr lang="en-US" sz="1600" b="1" dirty="0">
                        <a:solidFill>
                          <a:schemeClr val="tx1"/>
                        </a:solidFill>
                      </a:endParaRPr>
                    </a:p>
                  </a:txBody>
                  <a:tcPr>
                    <a:solidFill>
                      <a:srgbClr val="92D050"/>
                    </a:solidFill>
                  </a:tcPr>
                </a:tc>
                <a:tc>
                  <a:txBody>
                    <a:bodyPr/>
                    <a:lstStyle/>
                    <a:p>
                      <a:r>
                        <a:rPr lang="mn-MN" sz="1600" b="1" dirty="0">
                          <a:solidFill>
                            <a:schemeClr val="tx1"/>
                          </a:solidFill>
                          <a:latin typeface="Arial" panose="020B0604020202020204" pitchFamily="34" charset="0"/>
                          <a:cs typeface="Arial" panose="020B0604020202020204" pitchFamily="34" charset="0"/>
                        </a:rPr>
                        <a:t>Хөрөнгө оруулалтын хэмжээ</a:t>
                      </a:r>
                    </a:p>
                    <a:p>
                      <a:r>
                        <a:rPr lang="mn-MN" sz="1600" b="1" dirty="0">
                          <a:solidFill>
                            <a:schemeClr val="tx1"/>
                          </a:solidFill>
                          <a:latin typeface="Arial" panose="020B0604020202020204" pitchFamily="34" charset="0"/>
                          <a:cs typeface="Arial" panose="020B0604020202020204" pitchFamily="34" charset="0"/>
                        </a:rPr>
                        <a:t> /сая төг/</a:t>
                      </a:r>
                      <a:endParaRPr lang="en-US" sz="1600" b="1" dirty="0">
                        <a:solidFill>
                          <a:schemeClr val="tx1"/>
                        </a:solidFill>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363325729"/>
                  </a:ext>
                </a:extLst>
              </a:tr>
              <a:tr h="302136">
                <a:tc>
                  <a:txBody>
                    <a:bodyPr/>
                    <a:lstStyle/>
                    <a:p>
                      <a:pPr algn="l"/>
                      <a:r>
                        <a:rPr lang="mn-MN" sz="1600" b="1" dirty="0">
                          <a:solidFill>
                            <a:srgbClr val="002060"/>
                          </a:solidFill>
                          <a:latin typeface="Arial" panose="020B0604020202020204" pitchFamily="34" charset="0"/>
                          <a:cs typeface="Arial" panose="020B0604020202020204" pitchFamily="34" charset="0"/>
                        </a:rPr>
                        <a:t>2013 он</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tc>
                  <a:txBody>
                    <a:bodyPr/>
                    <a:lstStyle/>
                    <a:p>
                      <a:pPr algn="ctr"/>
                      <a:r>
                        <a:rPr lang="mn-MN" sz="1600" b="1" dirty="0">
                          <a:solidFill>
                            <a:srgbClr val="002060"/>
                          </a:solidFill>
                          <a:latin typeface="Arial" panose="020B0604020202020204" pitchFamily="34" charset="0"/>
                          <a:cs typeface="Arial" panose="020B0604020202020204" pitchFamily="34" charset="0"/>
                        </a:rPr>
                        <a:t>5.0</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extLst>
                  <a:ext uri="{0D108BD9-81ED-4DB2-BD59-A6C34878D82A}">
                    <a16:rowId xmlns:a16="http://schemas.microsoft.com/office/drawing/2014/main" val="2997742687"/>
                  </a:ext>
                </a:extLst>
              </a:tr>
              <a:tr h="302136">
                <a:tc>
                  <a:txBody>
                    <a:bodyPr/>
                    <a:lstStyle/>
                    <a:p>
                      <a:pPr algn="l"/>
                      <a:r>
                        <a:rPr lang="mn-MN" sz="1600" b="1" dirty="0">
                          <a:solidFill>
                            <a:srgbClr val="002060"/>
                          </a:solidFill>
                          <a:latin typeface="Arial" panose="020B0604020202020204" pitchFamily="34" charset="0"/>
                          <a:cs typeface="Arial" panose="020B0604020202020204" pitchFamily="34" charset="0"/>
                        </a:rPr>
                        <a:t>2014 он </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tc>
                  <a:txBody>
                    <a:bodyPr/>
                    <a:lstStyle/>
                    <a:p>
                      <a:pPr algn="ctr"/>
                      <a:r>
                        <a:rPr lang="mn-MN" sz="1600" b="1" dirty="0">
                          <a:solidFill>
                            <a:srgbClr val="002060"/>
                          </a:solidFill>
                          <a:latin typeface="Arial" panose="020B0604020202020204" pitchFamily="34" charset="0"/>
                          <a:cs typeface="Arial" panose="020B0604020202020204" pitchFamily="34" charset="0"/>
                        </a:rPr>
                        <a:t>35.3</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extLst>
                  <a:ext uri="{0D108BD9-81ED-4DB2-BD59-A6C34878D82A}">
                    <a16:rowId xmlns:a16="http://schemas.microsoft.com/office/drawing/2014/main" val="4163234230"/>
                  </a:ext>
                </a:extLst>
              </a:tr>
              <a:tr h="302136">
                <a:tc>
                  <a:txBody>
                    <a:bodyPr/>
                    <a:lstStyle/>
                    <a:p>
                      <a:pPr algn="l"/>
                      <a:r>
                        <a:rPr lang="mn-MN" sz="1600" b="1" dirty="0">
                          <a:solidFill>
                            <a:srgbClr val="002060"/>
                          </a:solidFill>
                          <a:latin typeface="Arial" panose="020B0604020202020204" pitchFamily="34" charset="0"/>
                          <a:cs typeface="Arial" panose="020B0604020202020204" pitchFamily="34" charset="0"/>
                        </a:rPr>
                        <a:t>2015 он </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tc>
                  <a:txBody>
                    <a:bodyPr/>
                    <a:lstStyle/>
                    <a:p>
                      <a:pPr algn="ctr"/>
                      <a:r>
                        <a:rPr lang="mn-MN" sz="1600" b="1" dirty="0">
                          <a:solidFill>
                            <a:srgbClr val="002060"/>
                          </a:solidFill>
                          <a:latin typeface="Arial" panose="020B0604020202020204" pitchFamily="34" charset="0"/>
                          <a:cs typeface="Arial" panose="020B0604020202020204" pitchFamily="34" charset="0"/>
                        </a:rPr>
                        <a:t>3.0</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extLst>
                  <a:ext uri="{0D108BD9-81ED-4DB2-BD59-A6C34878D82A}">
                    <a16:rowId xmlns:a16="http://schemas.microsoft.com/office/drawing/2014/main" val="158272477"/>
                  </a:ext>
                </a:extLst>
              </a:tr>
              <a:tr h="302136">
                <a:tc>
                  <a:txBody>
                    <a:bodyPr/>
                    <a:lstStyle/>
                    <a:p>
                      <a:pPr algn="l"/>
                      <a:r>
                        <a:rPr lang="mn-MN" sz="1600" b="1" dirty="0">
                          <a:solidFill>
                            <a:srgbClr val="002060"/>
                          </a:solidFill>
                          <a:latin typeface="Arial" panose="020B0604020202020204" pitchFamily="34" charset="0"/>
                          <a:cs typeface="Arial" panose="020B0604020202020204" pitchFamily="34" charset="0"/>
                        </a:rPr>
                        <a:t>2016 он</a:t>
                      </a:r>
                      <a:r>
                        <a:rPr lang="mn-MN" sz="1600" b="1" baseline="0" dirty="0">
                          <a:solidFill>
                            <a:srgbClr val="002060"/>
                          </a:solidFill>
                          <a:latin typeface="Arial" panose="020B0604020202020204" pitchFamily="34" charset="0"/>
                          <a:cs typeface="Arial" panose="020B0604020202020204" pitchFamily="34" charset="0"/>
                        </a:rPr>
                        <a:t> </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tc>
                  <a:txBody>
                    <a:bodyPr/>
                    <a:lstStyle/>
                    <a:p>
                      <a:pPr algn="ctr"/>
                      <a:r>
                        <a:rPr lang="mn-MN" sz="1600" b="1" dirty="0">
                          <a:solidFill>
                            <a:srgbClr val="002060"/>
                          </a:solidFill>
                          <a:latin typeface="Arial" panose="020B0604020202020204" pitchFamily="34" charset="0"/>
                          <a:cs typeface="Arial" panose="020B0604020202020204" pitchFamily="34" charset="0"/>
                        </a:rPr>
                        <a:t>2.0</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extLst>
                  <a:ext uri="{0D108BD9-81ED-4DB2-BD59-A6C34878D82A}">
                    <a16:rowId xmlns:a16="http://schemas.microsoft.com/office/drawing/2014/main" val="1252703620"/>
                  </a:ext>
                </a:extLst>
              </a:tr>
              <a:tr h="302136">
                <a:tc>
                  <a:txBody>
                    <a:bodyPr/>
                    <a:lstStyle/>
                    <a:p>
                      <a:pPr algn="l"/>
                      <a:r>
                        <a:rPr lang="mn-MN" sz="1600" b="1" dirty="0">
                          <a:solidFill>
                            <a:srgbClr val="002060"/>
                          </a:solidFill>
                          <a:latin typeface="Arial" panose="020B0604020202020204" pitchFamily="34" charset="0"/>
                          <a:cs typeface="Arial" panose="020B0604020202020204" pitchFamily="34" charset="0"/>
                        </a:rPr>
                        <a:t>2017</a:t>
                      </a:r>
                      <a:r>
                        <a:rPr lang="mn-MN" sz="1600" b="1" baseline="0" dirty="0">
                          <a:solidFill>
                            <a:srgbClr val="002060"/>
                          </a:solidFill>
                          <a:latin typeface="Arial" panose="020B0604020202020204" pitchFamily="34" charset="0"/>
                          <a:cs typeface="Arial" panose="020B0604020202020204" pitchFamily="34" charset="0"/>
                        </a:rPr>
                        <a:t> он</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tc>
                  <a:txBody>
                    <a:bodyPr/>
                    <a:lstStyle/>
                    <a:p>
                      <a:pPr algn="ctr"/>
                      <a:r>
                        <a:rPr lang="mn-MN" sz="1600" b="1" dirty="0">
                          <a:solidFill>
                            <a:srgbClr val="002060"/>
                          </a:solidFill>
                          <a:latin typeface="Arial" panose="020B0604020202020204" pitchFamily="34" charset="0"/>
                          <a:cs typeface="Arial" panose="020B0604020202020204" pitchFamily="34" charset="0"/>
                        </a:rPr>
                        <a:t>7.2</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extLst>
                  <a:ext uri="{0D108BD9-81ED-4DB2-BD59-A6C34878D82A}">
                    <a16:rowId xmlns:a16="http://schemas.microsoft.com/office/drawing/2014/main" val="3404021127"/>
                  </a:ext>
                </a:extLst>
              </a:tr>
              <a:tr h="302136">
                <a:tc>
                  <a:txBody>
                    <a:bodyPr/>
                    <a:lstStyle/>
                    <a:p>
                      <a:pPr algn="l"/>
                      <a:r>
                        <a:rPr lang="mn-MN" sz="1600" b="1" dirty="0">
                          <a:solidFill>
                            <a:srgbClr val="002060"/>
                          </a:solidFill>
                          <a:latin typeface="Arial" panose="020B0604020202020204" pitchFamily="34" charset="0"/>
                          <a:cs typeface="Arial" panose="020B0604020202020204" pitchFamily="34" charset="0"/>
                        </a:rPr>
                        <a:t>2018</a:t>
                      </a:r>
                      <a:r>
                        <a:rPr lang="mn-MN" sz="1600" b="1" baseline="0" dirty="0">
                          <a:solidFill>
                            <a:srgbClr val="002060"/>
                          </a:solidFill>
                          <a:latin typeface="Arial" panose="020B0604020202020204" pitchFamily="34" charset="0"/>
                          <a:cs typeface="Arial" panose="020B0604020202020204" pitchFamily="34" charset="0"/>
                        </a:rPr>
                        <a:t> он </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tc>
                  <a:txBody>
                    <a:bodyPr/>
                    <a:lstStyle/>
                    <a:p>
                      <a:pPr algn="ctr"/>
                      <a:r>
                        <a:rPr lang="mn-MN" sz="1600" b="1" dirty="0">
                          <a:solidFill>
                            <a:srgbClr val="002060"/>
                          </a:solidFill>
                          <a:latin typeface="Arial" panose="020B0604020202020204" pitchFamily="34" charset="0"/>
                          <a:cs typeface="Arial" panose="020B0604020202020204" pitchFamily="34" charset="0"/>
                        </a:rPr>
                        <a:t>19.6</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extLst>
                  <a:ext uri="{0D108BD9-81ED-4DB2-BD59-A6C34878D82A}">
                    <a16:rowId xmlns:a16="http://schemas.microsoft.com/office/drawing/2014/main" val="928868611"/>
                  </a:ext>
                </a:extLst>
              </a:tr>
              <a:tr h="326781">
                <a:tc>
                  <a:txBody>
                    <a:bodyPr/>
                    <a:lstStyle/>
                    <a:p>
                      <a:pPr algn="l"/>
                      <a:r>
                        <a:rPr lang="mn-MN" sz="1600" b="1" dirty="0">
                          <a:solidFill>
                            <a:srgbClr val="002060"/>
                          </a:solidFill>
                          <a:latin typeface="Arial" panose="020B0604020202020204" pitchFamily="34" charset="0"/>
                          <a:cs typeface="Arial" panose="020B0604020202020204" pitchFamily="34" charset="0"/>
                        </a:rPr>
                        <a:t>Нийт </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tc>
                  <a:txBody>
                    <a:bodyPr/>
                    <a:lstStyle/>
                    <a:p>
                      <a:pPr algn="ctr"/>
                      <a:r>
                        <a:rPr lang="mn-MN" sz="1600" b="1" dirty="0">
                          <a:solidFill>
                            <a:srgbClr val="002060"/>
                          </a:solidFill>
                          <a:latin typeface="Arial" panose="020B0604020202020204" pitchFamily="34" charset="0"/>
                          <a:cs typeface="Arial" panose="020B0604020202020204" pitchFamily="34" charset="0"/>
                        </a:rPr>
                        <a:t>72.1</a:t>
                      </a:r>
                      <a:endParaRPr lang="en-US" sz="16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extLst>
                  <a:ext uri="{0D108BD9-81ED-4DB2-BD59-A6C34878D82A}">
                    <a16:rowId xmlns:a16="http://schemas.microsoft.com/office/drawing/2014/main" val="3833049929"/>
                  </a:ext>
                </a:extLst>
              </a:tr>
            </a:tbl>
          </a:graphicData>
        </a:graphic>
      </p:graphicFrame>
      <p:sp>
        <p:nvSpPr>
          <p:cNvPr id="11" name="Title 1"/>
          <p:cNvSpPr txBox="1">
            <a:spLocks/>
          </p:cNvSpPr>
          <p:nvPr/>
        </p:nvSpPr>
        <p:spPr>
          <a:xfrm>
            <a:off x="991772" y="1055077"/>
            <a:ext cx="4881489" cy="411165"/>
          </a:xfrm>
          <a:prstGeom prst="rect">
            <a:avLst/>
          </a:prstGeom>
        </p:spPr>
        <p:txBody>
          <a:bodyPr vert="horz" lIns="91440" tIns="45720" rIns="91440" bIns="45720" rtlCol="0" anchor="t">
            <a:normAutofit fontScale="925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mn-MN" sz="2000" b="1" dirty="0">
                <a:latin typeface="Arial" panose="020B0604020202020204" pitchFamily="34" charset="0"/>
                <a:cs typeface="Arial" panose="020B0604020202020204" pitchFamily="34" charset="0"/>
              </a:rPr>
              <a:t>Камержуулалт </a:t>
            </a:r>
            <a:r>
              <a:rPr lang="mn-MN" sz="2400" b="1" dirty="0">
                <a:latin typeface="Arial" panose="020B0604020202020204" pitchFamily="34" charset="0"/>
                <a:cs typeface="Arial" panose="020B0604020202020204" pitchFamily="34" charset="0"/>
              </a:rPr>
              <a:t>24.6</a:t>
            </a:r>
            <a:r>
              <a:rPr lang="mn-MN" sz="2000" b="1" dirty="0">
                <a:latin typeface="Arial" panose="020B0604020202020204" pitchFamily="34" charset="0"/>
                <a:cs typeface="Arial" panose="020B0604020202020204" pitchFamily="34" charset="0"/>
              </a:rPr>
              <a:t> сая,төг</a:t>
            </a:r>
            <a:endParaRPr lang="en-US" sz="2000" b="1" dirty="0">
              <a:latin typeface="Arial" panose="020B0604020202020204" pitchFamily="34" charset="0"/>
              <a:cs typeface="Arial" panose="020B0604020202020204" pitchFamily="34" charset="0"/>
            </a:endParaRPr>
          </a:p>
        </p:txBody>
      </p:sp>
      <p:sp>
        <p:nvSpPr>
          <p:cNvPr id="17" name="Title 1"/>
          <p:cNvSpPr txBox="1">
            <a:spLocks/>
          </p:cNvSpPr>
          <p:nvPr/>
        </p:nvSpPr>
        <p:spPr>
          <a:xfrm>
            <a:off x="7638757" y="1055078"/>
            <a:ext cx="4389120" cy="48559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mn-MN" sz="2000" b="1" dirty="0">
                <a:latin typeface="Arial" panose="020B0604020202020204" pitchFamily="34" charset="0"/>
                <a:cs typeface="Arial" panose="020B0604020202020204" pitchFamily="34" charset="0"/>
              </a:rPr>
              <a:t>Гэрэлтүүлэг </a:t>
            </a:r>
            <a:r>
              <a:rPr lang="mn-MN" sz="2400" b="1" dirty="0">
                <a:latin typeface="Arial" panose="020B0604020202020204" pitchFamily="34" charset="0"/>
                <a:cs typeface="Arial" panose="020B0604020202020204" pitchFamily="34" charset="0"/>
              </a:rPr>
              <a:t>72.1 </a:t>
            </a:r>
            <a:r>
              <a:rPr lang="mn-MN" sz="2000" b="1" dirty="0">
                <a:latin typeface="Arial" panose="020B0604020202020204" pitchFamily="34" charset="0"/>
                <a:cs typeface="Arial" panose="020B0604020202020204" pitchFamily="34" charset="0"/>
              </a:rPr>
              <a:t>сая,төг</a:t>
            </a:r>
            <a:endParaRPr lang="en-US" sz="2000" b="1"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023582801"/>
              </p:ext>
            </p:extLst>
          </p:nvPr>
        </p:nvGraphicFramePr>
        <p:xfrm>
          <a:off x="629170" y="4476466"/>
          <a:ext cx="6391062" cy="2122744"/>
        </p:xfrm>
        <a:graphic>
          <a:graphicData uri="http://schemas.openxmlformats.org/drawingml/2006/table">
            <a:tbl>
              <a:tblPr firstRow="1" bandRow="1">
                <a:tableStyleId>{5C22544A-7EE6-4342-B048-85BDC9FD1C3A}</a:tableStyleId>
              </a:tblPr>
              <a:tblGrid>
                <a:gridCol w="2402480">
                  <a:extLst>
                    <a:ext uri="{9D8B030D-6E8A-4147-A177-3AD203B41FA5}">
                      <a16:colId xmlns:a16="http://schemas.microsoft.com/office/drawing/2014/main" val="3431948625"/>
                    </a:ext>
                  </a:extLst>
                </a:gridCol>
                <a:gridCol w="3988582">
                  <a:extLst>
                    <a:ext uri="{9D8B030D-6E8A-4147-A177-3AD203B41FA5}">
                      <a16:colId xmlns:a16="http://schemas.microsoft.com/office/drawing/2014/main" val="933096108"/>
                    </a:ext>
                  </a:extLst>
                </a:gridCol>
              </a:tblGrid>
              <a:tr h="659704">
                <a:tc>
                  <a:txBody>
                    <a:bodyPr/>
                    <a:lstStyle/>
                    <a:p>
                      <a:r>
                        <a:rPr kumimoji="0" lang="mn-MN" sz="1800" b="1" i="0" u="sng"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Огноо </a:t>
                      </a:r>
                      <a:endParaRPr lang="en-US" sz="1800" b="1" dirty="0">
                        <a:solidFill>
                          <a:schemeClr val="tx1"/>
                        </a:solidFill>
                      </a:endParaRPr>
                    </a:p>
                  </a:txBody>
                  <a:tcPr>
                    <a:solidFill>
                      <a:srgbClr val="92D050"/>
                    </a:solidFill>
                  </a:tcPr>
                </a:tc>
                <a:tc>
                  <a:txBody>
                    <a:bodyPr/>
                    <a:lstStyle/>
                    <a:p>
                      <a:r>
                        <a:rPr lang="mn-MN" sz="1800" b="1" dirty="0">
                          <a:solidFill>
                            <a:schemeClr val="tx1"/>
                          </a:solidFill>
                          <a:latin typeface="Arial" panose="020B0604020202020204" pitchFamily="34" charset="0"/>
                          <a:cs typeface="Arial" panose="020B0604020202020204" pitchFamily="34" charset="0"/>
                        </a:rPr>
                        <a:t>Хөрөнгө оруулалтын хэмжээ</a:t>
                      </a:r>
                    </a:p>
                    <a:p>
                      <a:r>
                        <a:rPr lang="mn-MN" sz="1800" b="1" dirty="0">
                          <a:solidFill>
                            <a:schemeClr val="tx1"/>
                          </a:solidFill>
                          <a:latin typeface="Arial" panose="020B0604020202020204" pitchFamily="34" charset="0"/>
                          <a:cs typeface="Arial" panose="020B0604020202020204" pitchFamily="34" charset="0"/>
                        </a:rPr>
                        <a:t> /сая төг/</a:t>
                      </a:r>
                      <a:endParaRPr lang="en-US" sz="1800" b="1" dirty="0">
                        <a:solidFill>
                          <a:schemeClr val="tx1"/>
                        </a:solidFill>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3465292841"/>
                  </a:ext>
                </a:extLst>
              </a:tr>
              <a:tr h="360403">
                <a:tc>
                  <a:txBody>
                    <a:bodyPr/>
                    <a:lstStyle/>
                    <a:p>
                      <a:pPr algn="l"/>
                      <a:r>
                        <a:rPr lang="mn-MN" sz="1800" b="1" dirty="0">
                          <a:solidFill>
                            <a:srgbClr val="002060"/>
                          </a:solidFill>
                          <a:latin typeface="Arial" panose="020B0604020202020204" pitchFamily="34" charset="0"/>
                          <a:cs typeface="Arial" panose="020B0604020202020204" pitchFamily="34" charset="0"/>
                        </a:rPr>
                        <a:t>2017 он</a:t>
                      </a:r>
                      <a:endParaRPr lang="en-US" sz="18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tc>
                  <a:txBody>
                    <a:bodyPr/>
                    <a:lstStyle/>
                    <a:p>
                      <a:pPr algn="ctr"/>
                      <a:r>
                        <a:rPr lang="mn-MN" sz="1800" b="1" dirty="0">
                          <a:solidFill>
                            <a:srgbClr val="002060"/>
                          </a:solidFill>
                          <a:latin typeface="Arial" panose="020B0604020202020204" pitchFamily="34" charset="0"/>
                          <a:cs typeface="Arial" panose="020B0604020202020204" pitchFamily="34" charset="0"/>
                        </a:rPr>
                        <a:t>10.0</a:t>
                      </a:r>
                      <a:endParaRPr lang="en-US" sz="18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extLst>
                  <a:ext uri="{0D108BD9-81ED-4DB2-BD59-A6C34878D82A}">
                    <a16:rowId xmlns:a16="http://schemas.microsoft.com/office/drawing/2014/main" val="3312593828"/>
                  </a:ext>
                </a:extLst>
              </a:tr>
              <a:tr h="360403">
                <a:tc>
                  <a:txBody>
                    <a:bodyPr/>
                    <a:lstStyle/>
                    <a:p>
                      <a:pPr algn="l"/>
                      <a:r>
                        <a:rPr lang="mn-MN" sz="1800" b="1" dirty="0">
                          <a:solidFill>
                            <a:srgbClr val="002060"/>
                          </a:solidFill>
                          <a:latin typeface="Arial" panose="020B0604020202020204" pitchFamily="34" charset="0"/>
                          <a:cs typeface="Arial" panose="020B0604020202020204" pitchFamily="34" charset="0"/>
                        </a:rPr>
                        <a:t>2018</a:t>
                      </a:r>
                      <a:r>
                        <a:rPr lang="mn-MN" sz="1800" b="1" baseline="0" dirty="0">
                          <a:solidFill>
                            <a:srgbClr val="002060"/>
                          </a:solidFill>
                          <a:latin typeface="Arial" panose="020B0604020202020204" pitchFamily="34" charset="0"/>
                          <a:cs typeface="Arial" panose="020B0604020202020204" pitchFamily="34" charset="0"/>
                        </a:rPr>
                        <a:t> он </a:t>
                      </a:r>
                      <a:endParaRPr lang="en-US" sz="18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tc>
                  <a:txBody>
                    <a:bodyPr/>
                    <a:lstStyle/>
                    <a:p>
                      <a:pPr algn="ctr"/>
                      <a:r>
                        <a:rPr lang="mn-MN" sz="1800" b="1" dirty="0">
                          <a:solidFill>
                            <a:srgbClr val="002060"/>
                          </a:solidFill>
                          <a:latin typeface="Arial" panose="020B0604020202020204" pitchFamily="34" charset="0"/>
                          <a:cs typeface="Arial" panose="020B0604020202020204" pitchFamily="34" charset="0"/>
                        </a:rPr>
                        <a:t>6.6</a:t>
                      </a:r>
                      <a:endParaRPr lang="en-US" sz="18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extLst>
                  <a:ext uri="{0D108BD9-81ED-4DB2-BD59-A6C34878D82A}">
                    <a16:rowId xmlns:a16="http://schemas.microsoft.com/office/drawing/2014/main" val="2960388415"/>
                  </a:ext>
                </a:extLst>
              </a:tr>
              <a:tr h="360403">
                <a:tc>
                  <a:txBody>
                    <a:bodyPr/>
                    <a:lstStyle/>
                    <a:p>
                      <a:pPr algn="l"/>
                      <a:r>
                        <a:rPr lang="mn-MN" sz="1800" b="1" dirty="0">
                          <a:solidFill>
                            <a:srgbClr val="002060"/>
                          </a:solidFill>
                          <a:latin typeface="Arial" panose="020B0604020202020204" pitchFamily="34" charset="0"/>
                          <a:cs typeface="Arial" panose="020B0604020202020204" pitchFamily="34" charset="0"/>
                        </a:rPr>
                        <a:t>2019 он</a:t>
                      </a:r>
                      <a:endParaRPr lang="en-US" sz="18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tc>
                  <a:txBody>
                    <a:bodyPr/>
                    <a:lstStyle/>
                    <a:p>
                      <a:pPr algn="ctr"/>
                      <a:r>
                        <a:rPr lang="mn-MN" sz="1800" b="1" dirty="0">
                          <a:solidFill>
                            <a:srgbClr val="002060"/>
                          </a:solidFill>
                          <a:latin typeface="Arial" panose="020B0604020202020204" pitchFamily="34" charset="0"/>
                          <a:cs typeface="Arial" panose="020B0604020202020204" pitchFamily="34" charset="0"/>
                        </a:rPr>
                        <a:t>8.0</a:t>
                      </a:r>
                      <a:endParaRPr lang="en-US" sz="18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extLst>
                  <a:ext uri="{0D108BD9-81ED-4DB2-BD59-A6C34878D82A}">
                    <a16:rowId xmlns:a16="http://schemas.microsoft.com/office/drawing/2014/main" val="2333471054"/>
                  </a:ext>
                </a:extLst>
              </a:tr>
              <a:tr h="360403">
                <a:tc>
                  <a:txBody>
                    <a:bodyPr/>
                    <a:lstStyle/>
                    <a:p>
                      <a:pPr algn="l"/>
                      <a:r>
                        <a:rPr lang="mn-MN" sz="1800" b="1" dirty="0">
                          <a:solidFill>
                            <a:srgbClr val="002060"/>
                          </a:solidFill>
                          <a:latin typeface="Arial" panose="020B0604020202020204" pitchFamily="34" charset="0"/>
                          <a:cs typeface="Arial" panose="020B0604020202020204" pitchFamily="34" charset="0"/>
                        </a:rPr>
                        <a:t>Нийт </a:t>
                      </a:r>
                      <a:endParaRPr lang="en-US" sz="18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tc>
                  <a:txBody>
                    <a:bodyPr/>
                    <a:lstStyle/>
                    <a:p>
                      <a:pPr algn="ctr"/>
                      <a:r>
                        <a:rPr lang="mn-MN" sz="1800" b="1" dirty="0">
                          <a:solidFill>
                            <a:srgbClr val="002060"/>
                          </a:solidFill>
                          <a:latin typeface="Arial" panose="020B0604020202020204" pitchFamily="34" charset="0"/>
                          <a:cs typeface="Arial" panose="020B0604020202020204" pitchFamily="34" charset="0"/>
                        </a:rPr>
                        <a:t>24.6</a:t>
                      </a:r>
                      <a:endParaRPr lang="en-US" sz="1800" b="1" dirty="0">
                        <a:solidFill>
                          <a:srgbClr val="002060"/>
                        </a:solidFill>
                        <a:latin typeface="Arial" panose="020B0604020202020204" pitchFamily="34" charset="0"/>
                        <a:cs typeface="Arial" panose="020B0604020202020204" pitchFamily="34" charset="0"/>
                      </a:endParaRPr>
                    </a:p>
                  </a:txBody>
                  <a:tcPr>
                    <a:solidFill>
                      <a:schemeClr val="accent2">
                        <a:lumMod val="60000"/>
                        <a:lumOff val="40000"/>
                      </a:schemeClr>
                    </a:solidFill>
                  </a:tcPr>
                </a:tc>
                <a:extLst>
                  <a:ext uri="{0D108BD9-81ED-4DB2-BD59-A6C34878D82A}">
                    <a16:rowId xmlns:a16="http://schemas.microsoft.com/office/drawing/2014/main" val="3761954344"/>
                  </a:ext>
                </a:extLst>
              </a:tr>
            </a:tbl>
          </a:graphicData>
        </a:graphic>
      </p:graphicFrame>
      <p:pic>
        <p:nvPicPr>
          <p:cNvPr id="7" name="Picture 6"/>
          <p:cNvPicPr>
            <a:picLocks noChangeAspect="1"/>
          </p:cNvPicPr>
          <p:nvPr/>
        </p:nvPicPr>
        <p:blipFill>
          <a:blip r:embed="rId3" cstate="print"/>
          <a:stretch>
            <a:fillRect/>
          </a:stretch>
        </p:blipFill>
        <p:spPr>
          <a:xfrm>
            <a:off x="8166294" y="4831307"/>
            <a:ext cx="3243233" cy="1834964"/>
          </a:xfrm>
          <a:prstGeom prst="rect">
            <a:avLst/>
          </a:prstGeom>
        </p:spPr>
      </p:pic>
      <p:pic>
        <p:nvPicPr>
          <p:cNvPr id="18" name="Picture 17"/>
          <p:cNvPicPr>
            <a:picLocks noChangeAspect="1"/>
          </p:cNvPicPr>
          <p:nvPr/>
        </p:nvPicPr>
        <p:blipFill>
          <a:blip r:embed="rId4"/>
          <a:stretch>
            <a:fillRect/>
          </a:stretch>
        </p:blipFill>
        <p:spPr>
          <a:xfrm>
            <a:off x="629170" y="1540670"/>
            <a:ext cx="3280358" cy="2717490"/>
          </a:xfrm>
          <a:prstGeom prst="rect">
            <a:avLst/>
          </a:prstGeom>
        </p:spPr>
      </p:pic>
      <p:pic>
        <p:nvPicPr>
          <p:cNvPr id="19" name="Picture 18"/>
          <p:cNvPicPr>
            <a:picLocks noChangeAspect="1"/>
          </p:cNvPicPr>
          <p:nvPr/>
        </p:nvPicPr>
        <p:blipFill>
          <a:blip r:embed="rId5"/>
          <a:stretch>
            <a:fillRect/>
          </a:stretch>
        </p:blipFill>
        <p:spPr>
          <a:xfrm>
            <a:off x="4176814" y="1540669"/>
            <a:ext cx="2773920" cy="2645893"/>
          </a:xfrm>
          <a:prstGeom prst="rect">
            <a:avLst/>
          </a:prstGeom>
        </p:spPr>
      </p:pic>
    </p:spTree>
    <p:extLst>
      <p:ext uri="{BB962C8B-B14F-4D97-AF65-F5344CB8AC3E}">
        <p14:creationId xmlns:p14="http://schemas.microsoft.com/office/powerpoint/2010/main" val="4286787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00000">
              <a:schemeClr val="bg1">
                <a:lumMod val="65000"/>
              </a:schemeClr>
            </a:gs>
            <a:gs pos="100000">
              <a:schemeClr val="accent1">
                <a:lumMod val="40000"/>
                <a:lumOff val="60000"/>
              </a:schemeClr>
            </a:gs>
            <a:gs pos="40000">
              <a:schemeClr val="bg2">
                <a:shade val="100000"/>
                <a:hueMod val="100000"/>
                <a:satMod val="110000"/>
                <a:lumMod val="130000"/>
              </a:schemeClr>
            </a:gs>
            <a:gs pos="100000">
              <a:srgbClr val="92D050"/>
            </a:gs>
          </a:gsLst>
          <a:lin ang="6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19869" y="232012"/>
            <a:ext cx="9487322" cy="1133651"/>
          </a:xfrm>
        </p:spPr>
        <p:txBody>
          <a:bodyPr>
            <a:normAutofit/>
          </a:bodyPr>
          <a:lstStyle/>
          <a:p>
            <a:pPr algn="ctr"/>
            <a:r>
              <a:rPr lang="mn-MN" sz="2800" b="1" u="sng" dirty="0">
                <a:solidFill>
                  <a:srgbClr val="0070C0"/>
                </a:solidFill>
                <a:latin typeface="Arial" panose="020B0604020202020204" pitchFamily="34" charset="0"/>
                <a:cs typeface="Arial" panose="020B0604020202020204" pitchFamily="34" charset="0"/>
              </a:rPr>
              <a:t>Нийтийн эзэжмшлийн талбайн тохижилт, Ногоон байгууламж чиглэлээр /46.4 </a:t>
            </a:r>
            <a:r>
              <a:rPr lang="mn-MN" sz="1800" b="1" u="sng" dirty="0">
                <a:solidFill>
                  <a:srgbClr val="0070C0"/>
                </a:solidFill>
                <a:latin typeface="Arial" panose="020B0604020202020204" pitchFamily="34" charset="0"/>
                <a:cs typeface="Arial" panose="020B0604020202020204" pitchFamily="34" charset="0"/>
              </a:rPr>
              <a:t>сая.төг</a:t>
            </a:r>
            <a:r>
              <a:rPr lang="mn-MN" sz="2800" b="1" u="sng" dirty="0">
                <a:solidFill>
                  <a:srgbClr val="0070C0"/>
                </a:solidFill>
                <a:latin typeface="Arial" panose="020B0604020202020204" pitchFamily="34" charset="0"/>
                <a:cs typeface="Arial" panose="020B0604020202020204" pitchFamily="34" charset="0"/>
              </a:rPr>
              <a:t>/ </a:t>
            </a:r>
            <a:endParaRPr lang="en-US" sz="2800" b="1" u="sng" dirty="0">
              <a:solidFill>
                <a:srgbClr val="0070C0"/>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211915795"/>
              </p:ext>
            </p:extLst>
          </p:nvPr>
        </p:nvGraphicFramePr>
        <p:xfrm>
          <a:off x="501445" y="2191165"/>
          <a:ext cx="11371007" cy="3104809"/>
        </p:xfrm>
        <a:graphic>
          <a:graphicData uri="http://schemas.openxmlformats.org/drawingml/2006/table">
            <a:tbl>
              <a:tblPr firstRow="1" bandRow="1">
                <a:tableStyleId>{5C22544A-7EE6-4342-B048-85BDC9FD1C3A}</a:tableStyleId>
              </a:tblPr>
              <a:tblGrid>
                <a:gridCol w="7062865">
                  <a:extLst>
                    <a:ext uri="{9D8B030D-6E8A-4147-A177-3AD203B41FA5}">
                      <a16:colId xmlns:a16="http://schemas.microsoft.com/office/drawing/2014/main" val="151100834"/>
                    </a:ext>
                  </a:extLst>
                </a:gridCol>
                <a:gridCol w="2091934">
                  <a:extLst>
                    <a:ext uri="{9D8B030D-6E8A-4147-A177-3AD203B41FA5}">
                      <a16:colId xmlns:a16="http://schemas.microsoft.com/office/drawing/2014/main" val="2291972514"/>
                    </a:ext>
                  </a:extLst>
                </a:gridCol>
                <a:gridCol w="2216208">
                  <a:extLst>
                    <a:ext uri="{9D8B030D-6E8A-4147-A177-3AD203B41FA5}">
                      <a16:colId xmlns:a16="http://schemas.microsoft.com/office/drawing/2014/main" val="3833108757"/>
                    </a:ext>
                  </a:extLst>
                </a:gridCol>
              </a:tblGrid>
              <a:tr h="745822">
                <a:tc>
                  <a:txBody>
                    <a:bodyPr/>
                    <a:lstStyle/>
                    <a:p>
                      <a:r>
                        <a:rPr lang="mn-MN" sz="1800" b="1" dirty="0">
                          <a:solidFill>
                            <a:schemeClr val="tx1"/>
                          </a:solidFill>
                          <a:latin typeface="Arial" panose="020B0604020202020204" pitchFamily="34" charset="0"/>
                          <a:cs typeface="Arial" panose="020B0604020202020204" pitchFamily="34" charset="0"/>
                        </a:rPr>
                        <a:t>Төсөл,</a:t>
                      </a:r>
                      <a:r>
                        <a:rPr lang="mn-MN" sz="1800" b="1" baseline="0" dirty="0">
                          <a:solidFill>
                            <a:schemeClr val="tx1"/>
                          </a:solidFill>
                          <a:latin typeface="Arial" panose="020B0604020202020204" pitchFamily="34" charset="0"/>
                          <a:cs typeface="Arial" panose="020B0604020202020204" pitchFamily="34" charset="0"/>
                        </a:rPr>
                        <a:t> арга хэмжээ </a:t>
                      </a:r>
                      <a:endParaRPr lang="en-US" sz="1800" b="1" dirty="0">
                        <a:solidFill>
                          <a:schemeClr val="tx1"/>
                        </a:solidFill>
                        <a:latin typeface="Arial" panose="020B0604020202020204" pitchFamily="34" charset="0"/>
                        <a:cs typeface="Arial" panose="020B0604020202020204" pitchFamily="34" charset="0"/>
                      </a:endParaRPr>
                    </a:p>
                  </a:txBody>
                  <a:tcPr>
                    <a:solidFill>
                      <a:srgbClr val="92D050"/>
                    </a:solidFill>
                  </a:tcPr>
                </a:tc>
                <a:tc>
                  <a:txBody>
                    <a:bodyPr/>
                    <a:lstStyle/>
                    <a:p>
                      <a:r>
                        <a:rPr kumimoji="0" lang="mn-MN" sz="1800" b="1" i="0" u="sng"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Огноо </a:t>
                      </a:r>
                      <a:endParaRPr lang="en-US" sz="1800" b="1" dirty="0">
                        <a:solidFill>
                          <a:schemeClr val="tx1"/>
                        </a:solidFill>
                      </a:endParaRPr>
                    </a:p>
                  </a:txBody>
                  <a:tcPr>
                    <a:solidFill>
                      <a:srgbClr val="92D050"/>
                    </a:solidFill>
                  </a:tcPr>
                </a:tc>
                <a:tc>
                  <a:txBody>
                    <a:bodyPr/>
                    <a:lstStyle/>
                    <a:p>
                      <a:r>
                        <a:rPr lang="mn-MN" sz="1800" b="1" dirty="0">
                          <a:solidFill>
                            <a:schemeClr val="tx1"/>
                          </a:solidFill>
                          <a:latin typeface="Arial" panose="020B0604020202020204" pitchFamily="34" charset="0"/>
                          <a:cs typeface="Arial" panose="020B0604020202020204" pitchFamily="34" charset="0"/>
                        </a:rPr>
                        <a:t>Хөрөнгө оруулалтын хэмжээ</a:t>
                      </a:r>
                      <a:r>
                        <a:rPr lang="mn-MN" sz="1800" b="1" baseline="0" dirty="0">
                          <a:solidFill>
                            <a:schemeClr val="tx1"/>
                          </a:solidFill>
                          <a:latin typeface="Arial" panose="020B0604020202020204" pitchFamily="34" charset="0"/>
                          <a:cs typeface="Arial" panose="020B0604020202020204" pitchFamily="34" charset="0"/>
                        </a:rPr>
                        <a:t> </a:t>
                      </a:r>
                      <a:r>
                        <a:rPr lang="mn-MN" sz="1800" b="1" dirty="0">
                          <a:solidFill>
                            <a:schemeClr val="tx1"/>
                          </a:solidFill>
                          <a:latin typeface="Arial" panose="020B0604020202020204" pitchFamily="34" charset="0"/>
                          <a:cs typeface="Arial" panose="020B0604020202020204" pitchFamily="34" charset="0"/>
                        </a:rPr>
                        <a:t>/сая төг/</a:t>
                      </a:r>
                      <a:endParaRPr lang="en-US" sz="1800" b="1" dirty="0">
                        <a:solidFill>
                          <a:schemeClr val="tx1"/>
                        </a:solidFill>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209029643"/>
                  </a:ext>
                </a:extLst>
              </a:tr>
              <a:tr h="661756">
                <a:tc>
                  <a:txBody>
                    <a:bodyPr/>
                    <a:lstStyle/>
                    <a:p>
                      <a:r>
                        <a:rPr kumimoji="0" lang="mn-MN" sz="1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Нийтийн эзэмшлийн талбайн тохижилт</a:t>
                      </a:r>
                      <a:endParaRPr lang="en-US" sz="1800" b="1" dirty="0">
                        <a:solidFill>
                          <a:srgbClr val="002060"/>
                        </a:solidFill>
                      </a:endParaRPr>
                    </a:p>
                  </a:txBody>
                  <a:tcPr>
                    <a:solidFill>
                      <a:schemeClr val="accent1">
                        <a:lumMod val="20000"/>
                        <a:lumOff val="80000"/>
                      </a:schemeClr>
                    </a:solidFill>
                  </a:tcPr>
                </a:tc>
                <a:tc>
                  <a:txBody>
                    <a:bodyPr/>
                    <a:lstStyle/>
                    <a:p>
                      <a:r>
                        <a:rPr lang="mn-MN" sz="1800" b="1" dirty="0">
                          <a:solidFill>
                            <a:srgbClr val="002060"/>
                          </a:solidFill>
                          <a:latin typeface="Arial" panose="020B0604020202020204" pitchFamily="34" charset="0"/>
                          <a:cs typeface="Arial" panose="020B0604020202020204" pitchFamily="34" charset="0"/>
                        </a:rPr>
                        <a:t>2013 он</a:t>
                      </a:r>
                      <a:endParaRPr lang="en-US" sz="1800" b="1" dirty="0">
                        <a:solidFill>
                          <a:srgbClr val="002060"/>
                        </a:solidFill>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pPr algn="ctr"/>
                      <a:r>
                        <a:rPr lang="mn-MN" sz="1800" b="1" dirty="0">
                          <a:solidFill>
                            <a:srgbClr val="002060"/>
                          </a:solidFill>
                        </a:rPr>
                        <a:t>10.0</a:t>
                      </a:r>
                    </a:p>
                    <a:p>
                      <a:pPr algn="ctr"/>
                      <a:endParaRPr lang="mn-MN" sz="1800" b="1" dirty="0">
                        <a:solidFill>
                          <a:srgbClr val="002060"/>
                        </a:solidFill>
                      </a:endParaRPr>
                    </a:p>
                  </a:txBody>
                  <a:tcPr>
                    <a:solidFill>
                      <a:schemeClr val="accent1">
                        <a:lumMod val="20000"/>
                        <a:lumOff val="80000"/>
                      </a:schemeClr>
                    </a:solidFill>
                  </a:tcPr>
                </a:tc>
                <a:extLst>
                  <a:ext uri="{0D108BD9-81ED-4DB2-BD59-A6C34878D82A}">
                    <a16:rowId xmlns:a16="http://schemas.microsoft.com/office/drawing/2014/main" val="3403113311"/>
                  </a:ext>
                </a:extLst>
              </a:tr>
              <a:tr h="541047">
                <a:tc>
                  <a:txBody>
                    <a:bodyPr/>
                    <a:lstStyle/>
                    <a:p>
                      <a:r>
                        <a:rPr lang="mn-MN" sz="1800" b="1" dirty="0">
                          <a:solidFill>
                            <a:srgbClr val="002060"/>
                          </a:solidFill>
                        </a:rPr>
                        <a:t>Нийтийн эзэмшлийн</a:t>
                      </a:r>
                      <a:r>
                        <a:rPr lang="mn-MN" sz="1800" b="1" baseline="0" dirty="0">
                          <a:solidFill>
                            <a:srgbClr val="002060"/>
                          </a:solidFill>
                        </a:rPr>
                        <a:t> ногоон байгууламж нэмэгдүүлэх</a:t>
                      </a:r>
                      <a:endParaRPr lang="en-US" sz="1800" b="1" dirty="0">
                        <a:solidFill>
                          <a:srgbClr val="002060"/>
                        </a:solidFill>
                      </a:endParaRPr>
                    </a:p>
                  </a:txBody>
                  <a:tcPr>
                    <a:solidFill>
                      <a:schemeClr val="accent1">
                        <a:lumMod val="20000"/>
                        <a:lumOff val="80000"/>
                      </a:schemeClr>
                    </a:solidFill>
                  </a:tcPr>
                </a:tc>
                <a:tc>
                  <a:txBody>
                    <a:bodyPr/>
                    <a:lstStyle/>
                    <a:p>
                      <a:r>
                        <a:rPr lang="mn-MN" sz="1800" b="1" dirty="0">
                          <a:solidFill>
                            <a:srgbClr val="002060"/>
                          </a:solidFill>
                          <a:latin typeface="Arial" panose="020B0604020202020204" pitchFamily="34" charset="0"/>
                          <a:cs typeface="Arial" panose="020B0604020202020204" pitchFamily="34" charset="0"/>
                        </a:rPr>
                        <a:t>2014 он</a:t>
                      </a:r>
                      <a:endParaRPr lang="en-US" sz="1800" b="1" dirty="0">
                        <a:solidFill>
                          <a:srgbClr val="002060"/>
                        </a:solidFill>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pPr algn="ctr"/>
                      <a:r>
                        <a:rPr lang="mn-MN" sz="1800" b="1" dirty="0">
                          <a:solidFill>
                            <a:srgbClr val="002060"/>
                          </a:solidFill>
                        </a:rPr>
                        <a:t>17.1</a:t>
                      </a:r>
                      <a:endParaRPr lang="en-US" sz="1800" b="1" dirty="0">
                        <a:solidFill>
                          <a:srgbClr val="002060"/>
                        </a:solidFill>
                      </a:endParaRPr>
                    </a:p>
                  </a:txBody>
                  <a:tcPr>
                    <a:solidFill>
                      <a:schemeClr val="accent1">
                        <a:lumMod val="20000"/>
                        <a:lumOff val="80000"/>
                      </a:schemeClr>
                    </a:solidFill>
                  </a:tcPr>
                </a:tc>
                <a:extLst>
                  <a:ext uri="{0D108BD9-81ED-4DB2-BD59-A6C34878D82A}">
                    <a16:rowId xmlns:a16="http://schemas.microsoft.com/office/drawing/2014/main" val="3807870060"/>
                  </a:ext>
                </a:extLst>
              </a:tr>
              <a:tr h="605106">
                <a:tc>
                  <a:txBody>
                    <a:bodyPr/>
                    <a:lstStyle/>
                    <a:p>
                      <a:pPr algn="l"/>
                      <a:r>
                        <a:rPr lang="mn-MN" sz="1800" b="1" dirty="0">
                          <a:solidFill>
                            <a:srgbClr val="002060"/>
                          </a:solidFill>
                          <a:latin typeface="Arial" panose="020B0604020202020204" pitchFamily="34" charset="0"/>
                          <a:cs typeface="Arial" panose="020B0604020202020204" pitchFamily="34" charset="0"/>
                        </a:rPr>
                        <a:t>Хаягжилт, электрон</a:t>
                      </a:r>
                      <a:r>
                        <a:rPr lang="mn-MN" sz="1800" b="1" baseline="0" dirty="0">
                          <a:solidFill>
                            <a:srgbClr val="002060"/>
                          </a:solidFill>
                          <a:latin typeface="Arial" panose="020B0604020202020204" pitchFamily="34" charset="0"/>
                          <a:cs typeface="Arial" panose="020B0604020202020204" pitchFamily="34" charset="0"/>
                        </a:rPr>
                        <a:t> самбар, хаяг</a:t>
                      </a:r>
                      <a:endParaRPr lang="en-US" sz="1800" b="1" dirty="0">
                        <a:solidFill>
                          <a:srgbClr val="002060"/>
                        </a:solidFill>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pPr algn="l"/>
                      <a:r>
                        <a:rPr lang="mn-MN" sz="1800" b="1" dirty="0">
                          <a:solidFill>
                            <a:srgbClr val="002060"/>
                          </a:solidFill>
                          <a:latin typeface="Arial" panose="020B0604020202020204" pitchFamily="34" charset="0"/>
                          <a:cs typeface="Arial" panose="020B0604020202020204" pitchFamily="34" charset="0"/>
                        </a:rPr>
                        <a:t>2014 он</a:t>
                      </a:r>
                      <a:endParaRPr lang="en-US" sz="1800" b="1" dirty="0">
                        <a:solidFill>
                          <a:srgbClr val="002060"/>
                        </a:solidFill>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pPr algn="ctr"/>
                      <a:r>
                        <a:rPr lang="mn-MN" sz="1800" b="1" dirty="0">
                          <a:solidFill>
                            <a:srgbClr val="002060"/>
                          </a:solidFill>
                          <a:latin typeface="Arial" panose="020B0604020202020204" pitchFamily="34" charset="0"/>
                          <a:cs typeface="Arial" panose="020B0604020202020204" pitchFamily="34" charset="0"/>
                        </a:rPr>
                        <a:t>19.3</a:t>
                      </a:r>
                      <a:endParaRPr lang="en-US" sz="1800" b="1" dirty="0">
                        <a:solidFill>
                          <a:srgbClr val="002060"/>
                        </a:solidFill>
                        <a:latin typeface="Arial" panose="020B0604020202020204" pitchFamily="34" charset="0"/>
                        <a:cs typeface="Arial" panose="020B0604020202020204" pitchFamily="34" charset="0"/>
                      </a:endParaRPr>
                    </a:p>
                  </a:txBody>
                  <a:tcPr>
                    <a:solidFill>
                      <a:schemeClr val="accent1">
                        <a:lumMod val="20000"/>
                        <a:lumOff val="80000"/>
                      </a:schemeClr>
                    </a:solidFill>
                  </a:tcPr>
                </a:tc>
                <a:extLst>
                  <a:ext uri="{0D108BD9-81ED-4DB2-BD59-A6C34878D82A}">
                    <a16:rowId xmlns:a16="http://schemas.microsoft.com/office/drawing/2014/main" val="3552585335"/>
                  </a:ext>
                </a:extLst>
              </a:tr>
              <a:tr h="382500">
                <a:tc>
                  <a:txBody>
                    <a:bodyPr/>
                    <a:lstStyle/>
                    <a:p>
                      <a:pPr algn="l"/>
                      <a:r>
                        <a:rPr lang="mn-MN" sz="1800" b="1" dirty="0">
                          <a:solidFill>
                            <a:srgbClr val="002060"/>
                          </a:solidFill>
                          <a:latin typeface="Arial" panose="020B0604020202020204" pitchFamily="34" charset="0"/>
                          <a:cs typeface="Arial" panose="020B0604020202020204" pitchFamily="34" charset="0"/>
                        </a:rPr>
                        <a:t>Нийт </a:t>
                      </a:r>
                      <a:endParaRPr lang="en-US" sz="1800" b="1" dirty="0">
                        <a:solidFill>
                          <a:srgbClr val="002060"/>
                        </a:solidFill>
                        <a:latin typeface="Arial" panose="020B0604020202020204" pitchFamily="34" charset="0"/>
                        <a:cs typeface="Arial" panose="020B0604020202020204" pitchFamily="34" charset="0"/>
                      </a:endParaRPr>
                    </a:p>
                  </a:txBody>
                  <a:tcPr>
                    <a:solidFill>
                      <a:srgbClr val="92D050"/>
                    </a:solidFill>
                  </a:tcPr>
                </a:tc>
                <a:tc>
                  <a:txBody>
                    <a:bodyPr/>
                    <a:lstStyle/>
                    <a:p>
                      <a:pPr algn="l"/>
                      <a:endParaRPr lang="en-US" sz="1800" b="1" dirty="0">
                        <a:solidFill>
                          <a:srgbClr val="002060"/>
                        </a:solidFill>
                        <a:latin typeface="Arial" panose="020B0604020202020204" pitchFamily="34" charset="0"/>
                        <a:cs typeface="Arial" panose="020B0604020202020204" pitchFamily="34" charset="0"/>
                      </a:endParaRPr>
                    </a:p>
                  </a:txBody>
                  <a:tcPr>
                    <a:solidFill>
                      <a:srgbClr val="92D050"/>
                    </a:solidFill>
                  </a:tcPr>
                </a:tc>
                <a:tc>
                  <a:txBody>
                    <a:bodyPr/>
                    <a:lstStyle/>
                    <a:p>
                      <a:pPr algn="ctr"/>
                      <a:r>
                        <a:rPr lang="mn-MN" sz="1800" b="1" dirty="0">
                          <a:solidFill>
                            <a:srgbClr val="002060"/>
                          </a:solidFill>
                          <a:latin typeface="Arial" panose="020B0604020202020204" pitchFamily="34" charset="0"/>
                          <a:cs typeface="Arial" panose="020B0604020202020204" pitchFamily="34" charset="0"/>
                        </a:rPr>
                        <a:t>46.4</a:t>
                      </a:r>
                      <a:endParaRPr lang="en-US" sz="1800" b="1" dirty="0">
                        <a:solidFill>
                          <a:srgbClr val="002060"/>
                        </a:solidFill>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2002309031"/>
                  </a:ext>
                </a:extLst>
              </a:tr>
            </a:tbl>
          </a:graphicData>
        </a:graphic>
      </p:graphicFrame>
    </p:spTree>
    <p:extLst>
      <p:ext uri="{BB962C8B-B14F-4D97-AF65-F5344CB8AC3E}">
        <p14:creationId xmlns:p14="http://schemas.microsoft.com/office/powerpoint/2010/main" val="468196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79000">
              <a:schemeClr val="bg1">
                <a:lumMod val="65000"/>
              </a:schemeClr>
            </a:gs>
            <a:gs pos="52000">
              <a:schemeClr val="bg1"/>
            </a:gs>
            <a:gs pos="100000">
              <a:schemeClr val="bg1">
                <a:lumMod val="50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44394" y="624109"/>
            <a:ext cx="9760217" cy="1331299"/>
          </a:xfrm>
        </p:spPr>
        <p:txBody>
          <a:bodyPr>
            <a:normAutofit/>
          </a:bodyPr>
          <a:lstStyle/>
          <a:p>
            <a:pPr algn="ctr"/>
            <a:r>
              <a:rPr lang="mn-MN" b="1" dirty="0">
                <a:solidFill>
                  <a:srgbClr val="0070C0"/>
                </a:solidFill>
                <a:latin typeface="Arial" panose="020B0604020202020204" pitchFamily="34" charset="0"/>
                <a:cs typeface="Arial" panose="020B0604020202020204" pitchFamily="34" charset="0"/>
              </a:rPr>
              <a:t>Сумын төвийн нийтийн бие засах газар </a:t>
            </a:r>
            <a:br>
              <a:rPr lang="mn-MN" b="1" dirty="0">
                <a:solidFill>
                  <a:srgbClr val="0070C0"/>
                </a:solidFill>
                <a:latin typeface="Arial" panose="020B0604020202020204" pitchFamily="34" charset="0"/>
                <a:cs typeface="Arial" panose="020B0604020202020204" pitchFamily="34" charset="0"/>
              </a:rPr>
            </a:br>
            <a:r>
              <a:rPr lang="mn-MN" b="1" dirty="0">
                <a:solidFill>
                  <a:srgbClr val="0070C0"/>
                </a:solidFill>
                <a:latin typeface="Arial" panose="020B0604020202020204" pitchFamily="34" charset="0"/>
                <a:cs typeface="Arial" panose="020B0604020202020204" pitchFamily="34" charset="0"/>
              </a:rPr>
              <a:t>2017 он 41.3 сая.төг</a:t>
            </a:r>
            <a:endParaRPr lang="en-US" b="1" dirty="0">
              <a:solidFill>
                <a:srgbClr val="0070C0"/>
              </a:solidFill>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sz="half" idx="1"/>
          </p:nvPr>
        </p:nvPicPr>
        <p:blipFill>
          <a:blip r:embed="rId2"/>
          <a:stretch>
            <a:fillRect/>
          </a:stretch>
        </p:blipFill>
        <p:spPr>
          <a:xfrm>
            <a:off x="886265" y="2133600"/>
            <a:ext cx="5905541" cy="4309403"/>
          </a:xfrm>
          <a:prstGeom prst="rect">
            <a:avLst/>
          </a:prstGeom>
        </p:spPr>
      </p:pic>
      <p:sp>
        <p:nvSpPr>
          <p:cNvPr id="4" name="Content Placeholder 3"/>
          <p:cNvSpPr>
            <a:spLocks noGrp="1"/>
          </p:cNvSpPr>
          <p:nvPr>
            <p:ph sz="half" idx="2"/>
          </p:nvPr>
        </p:nvSpPr>
        <p:spPr>
          <a:xfrm>
            <a:off x="7190746" y="2126222"/>
            <a:ext cx="4583911" cy="4527796"/>
          </a:xfrm>
        </p:spPr>
        <p:txBody>
          <a:bodyPr/>
          <a:lstStyle/>
          <a:p>
            <a:pPr marL="0" indent="0" algn="just">
              <a:buNone/>
            </a:pPr>
            <a:r>
              <a:rPr lang="mn-MN" sz="2400" b="1" dirty="0">
                <a:solidFill>
                  <a:srgbClr val="002060"/>
                </a:solidFill>
                <a:latin typeface="Arial" pitchFamily="34" charset="0"/>
                <a:cs typeface="Arial" pitchFamily="34" charset="0"/>
              </a:rPr>
              <a:t>Нийтийн бие засах газартай болсноор  ил задгай бие засах, орчин бохирдуулах асуудал шийдэгдэж иргэд эрүүл цэвэр орчинд амьдрах нөхцлийг  бүрдүүлсэн. </a:t>
            </a:r>
          </a:p>
          <a:p>
            <a:pPr marL="0" indent="0" algn="just">
              <a:buNone/>
            </a:pPr>
            <a:r>
              <a:rPr lang="mn-MN" sz="2400" b="1" dirty="0">
                <a:solidFill>
                  <a:srgbClr val="002060"/>
                </a:solidFill>
                <a:latin typeface="Arial" pitchFamily="34" charset="0"/>
                <a:cs typeface="Arial" pitchFamily="34" charset="0"/>
              </a:rPr>
              <a:t>Мөн нийтийн бие засах газраар сумын иргэдээс гадна дотоод гадаадын жуулчид үйлчлүүлж байна.</a:t>
            </a:r>
          </a:p>
          <a:p>
            <a:endParaRPr lang="en-US" dirty="0"/>
          </a:p>
        </p:txBody>
      </p:sp>
    </p:spTree>
    <p:extLst>
      <p:ext uri="{BB962C8B-B14F-4D97-AF65-F5344CB8AC3E}">
        <p14:creationId xmlns:p14="http://schemas.microsoft.com/office/powerpoint/2010/main" val="347652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lumMod val="65000"/>
              </a:schemeClr>
            </a:gs>
            <a:gs pos="100000">
              <a:schemeClr val="accent1">
                <a:lumMod val="40000"/>
                <a:lumOff val="60000"/>
              </a:schemeClr>
            </a:gs>
            <a:gs pos="40000">
              <a:schemeClr val="bg2">
                <a:shade val="100000"/>
                <a:hueMod val="100000"/>
                <a:satMod val="110000"/>
                <a:lumMod val="130000"/>
              </a:schemeClr>
            </a:gs>
            <a:gs pos="100000">
              <a:srgbClr val="92D050"/>
            </a:gs>
          </a:gsLst>
          <a:lin ang="2700000" scaled="1"/>
          <a:tileRect/>
        </a:gradFill>
        <a:effectLst/>
      </p:bgPr>
    </p:bg>
    <p:spTree>
      <p:nvGrpSpPr>
        <p:cNvPr id="1" name=""/>
        <p:cNvGrpSpPr/>
        <p:nvPr/>
      </p:nvGrpSpPr>
      <p:grpSpPr>
        <a:xfrm>
          <a:off x="0" y="0"/>
          <a:ext cx="0" cy="0"/>
          <a:chOff x="0" y="0"/>
          <a:chExt cx="0" cy="0"/>
        </a:xfrm>
      </p:grpSpPr>
      <p:sp>
        <p:nvSpPr>
          <p:cNvPr id="4" name="Rectangle 3"/>
          <p:cNvSpPr/>
          <p:nvPr/>
        </p:nvSpPr>
        <p:spPr>
          <a:xfrm>
            <a:off x="793475" y="170576"/>
            <a:ext cx="10730203" cy="107721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mn-MN" sz="3200" b="1" dirty="0">
                <a:solidFill>
                  <a:srgbClr val="0070C0"/>
                </a:solidFill>
                <a:latin typeface="Arial" panose="020B0604020202020204" pitchFamily="34" charset="0"/>
                <a:ea typeface="+mj-ea"/>
                <a:cs typeface="Arial" panose="020B0604020202020204" pitchFamily="34" charset="0"/>
              </a:rPr>
              <a:t>ОНХСАНГИЙН 2016-2019 ОНЫ ГҮЙЦЭТГЭЛД ХИЙСЭН ЖИЛИЙН ГҮЙЦЭТГЭЛИЙН ҮНЭЛГЭЭ</a:t>
            </a:r>
            <a:endParaRPr lang="en-US" sz="3200" b="1" i="1" dirty="0">
              <a:ln/>
              <a:solidFill>
                <a:srgbClr val="0070C0"/>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396449252"/>
              </p:ext>
            </p:extLst>
          </p:nvPr>
        </p:nvGraphicFramePr>
        <p:xfrm>
          <a:off x="464235" y="2155274"/>
          <a:ext cx="6133513" cy="2501958"/>
        </p:xfrm>
        <a:graphic>
          <a:graphicData uri="http://schemas.openxmlformats.org/drawingml/2006/table">
            <a:tbl>
              <a:tblPr firstRow="1" bandRow="1">
                <a:tableStyleId>{5C22544A-7EE6-4342-B048-85BDC9FD1C3A}</a:tableStyleId>
              </a:tblPr>
              <a:tblGrid>
                <a:gridCol w="1336430">
                  <a:extLst>
                    <a:ext uri="{9D8B030D-6E8A-4147-A177-3AD203B41FA5}">
                      <a16:colId xmlns:a16="http://schemas.microsoft.com/office/drawing/2014/main" val="3188531213"/>
                    </a:ext>
                  </a:extLst>
                </a:gridCol>
                <a:gridCol w="1645920">
                  <a:extLst>
                    <a:ext uri="{9D8B030D-6E8A-4147-A177-3AD203B41FA5}">
                      <a16:colId xmlns:a16="http://schemas.microsoft.com/office/drawing/2014/main" val="2318243868"/>
                    </a:ext>
                  </a:extLst>
                </a:gridCol>
                <a:gridCol w="1716258">
                  <a:extLst>
                    <a:ext uri="{9D8B030D-6E8A-4147-A177-3AD203B41FA5}">
                      <a16:colId xmlns:a16="http://schemas.microsoft.com/office/drawing/2014/main" val="2027070811"/>
                    </a:ext>
                  </a:extLst>
                </a:gridCol>
                <a:gridCol w="1434905">
                  <a:extLst>
                    <a:ext uri="{9D8B030D-6E8A-4147-A177-3AD203B41FA5}">
                      <a16:colId xmlns:a16="http://schemas.microsoft.com/office/drawing/2014/main" val="584990188"/>
                    </a:ext>
                  </a:extLst>
                </a:gridCol>
              </a:tblGrid>
              <a:tr h="916998">
                <a:tc>
                  <a:txBody>
                    <a:bodyPr/>
                    <a:lstStyle/>
                    <a:p>
                      <a:pPr algn="ctr"/>
                      <a:r>
                        <a:rPr lang="mn-MN" sz="2000" dirty="0">
                          <a:latin typeface="Arial" panose="020B0604020202020204" pitchFamily="34" charset="0"/>
                          <a:cs typeface="Arial" panose="020B0604020202020204" pitchFamily="34" charset="0"/>
                        </a:rPr>
                        <a:t>Огноо </a:t>
                      </a:r>
                      <a:endParaRPr lang="en-US" sz="2000" dirty="0">
                        <a:latin typeface="Arial" panose="020B0604020202020204" pitchFamily="34" charset="0"/>
                        <a:cs typeface="Arial" panose="020B0604020202020204" pitchFamily="34" charset="0"/>
                      </a:endParaRPr>
                    </a:p>
                  </a:txBody>
                  <a:tcPr/>
                </a:tc>
                <a:tc>
                  <a:txBody>
                    <a:bodyPr/>
                    <a:lstStyle/>
                    <a:p>
                      <a:pPr algn="ctr"/>
                      <a:r>
                        <a:rPr lang="mn-MN" sz="2000" dirty="0">
                          <a:latin typeface="Arial" panose="020B0604020202020204" pitchFamily="34" charset="0"/>
                          <a:cs typeface="Arial" panose="020B0604020202020204" pitchFamily="34" charset="0"/>
                        </a:rPr>
                        <a:t>Үнэлгээ </a:t>
                      </a:r>
                    </a:p>
                    <a:p>
                      <a:pPr algn="ctr"/>
                      <a:r>
                        <a:rPr lang="mn-MN" sz="2000" dirty="0">
                          <a:latin typeface="Arial" panose="020B0604020202020204" pitchFamily="34" charset="0"/>
                          <a:cs typeface="Arial" panose="020B0604020202020204" pitchFamily="34" charset="0"/>
                        </a:rPr>
                        <a:t>/хувь/ </a:t>
                      </a:r>
                      <a:endParaRPr lang="en-US" sz="2000" dirty="0">
                        <a:latin typeface="Arial" panose="020B0604020202020204" pitchFamily="34" charset="0"/>
                        <a:cs typeface="Arial" panose="020B0604020202020204" pitchFamily="34" charset="0"/>
                      </a:endParaRPr>
                    </a:p>
                  </a:txBody>
                  <a:tcPr/>
                </a:tc>
                <a:tc>
                  <a:txBody>
                    <a:bodyPr/>
                    <a:lstStyle/>
                    <a:p>
                      <a:pPr algn="ctr"/>
                      <a:r>
                        <a:rPr lang="mn-MN" sz="2000" dirty="0">
                          <a:latin typeface="Arial" panose="020B0604020202020204" pitchFamily="34" charset="0"/>
                          <a:cs typeface="Arial" panose="020B0604020202020204" pitchFamily="34" charset="0"/>
                        </a:rPr>
                        <a:t>Урамшуулал</a:t>
                      </a:r>
                      <a:r>
                        <a:rPr lang="mn-MN" sz="2000" baseline="0" dirty="0">
                          <a:latin typeface="Arial" panose="020B0604020202020204" pitchFamily="34" charset="0"/>
                          <a:cs typeface="Arial" panose="020B0604020202020204" pitchFamily="34" charset="0"/>
                        </a:rPr>
                        <a:t> </a:t>
                      </a:r>
                      <a:r>
                        <a:rPr lang="mn-MN" sz="2000" dirty="0">
                          <a:latin typeface="Arial" panose="020B0604020202020204" pitchFamily="34" charset="0"/>
                          <a:cs typeface="Arial" panose="020B0604020202020204" pitchFamily="34" charset="0"/>
                        </a:rPr>
                        <a:t>/сая,төг/ </a:t>
                      </a:r>
                      <a:endParaRPr lang="en-US" sz="2000" dirty="0">
                        <a:latin typeface="Arial" panose="020B0604020202020204" pitchFamily="34" charset="0"/>
                        <a:cs typeface="Arial" panose="020B0604020202020204" pitchFamily="34" charset="0"/>
                      </a:endParaRPr>
                    </a:p>
                  </a:txBody>
                  <a:tcPr/>
                </a:tc>
                <a:tc>
                  <a:txBody>
                    <a:bodyPr/>
                    <a:lstStyle/>
                    <a:p>
                      <a:pPr algn="ctr"/>
                      <a:r>
                        <a:rPr lang="mn-MN" sz="2000" dirty="0">
                          <a:latin typeface="Arial" panose="020B0604020202020204" pitchFamily="34" charset="0"/>
                          <a:cs typeface="Arial" panose="020B0604020202020204" pitchFamily="34" charset="0"/>
                        </a:rPr>
                        <a:t>Дэмжлэг</a:t>
                      </a:r>
                    </a:p>
                    <a:p>
                      <a:pPr algn="ctr"/>
                      <a:r>
                        <a:rPr lang="mn-MN" sz="2000" dirty="0">
                          <a:latin typeface="Arial" panose="020B0604020202020204" pitchFamily="34" charset="0"/>
                          <a:cs typeface="Arial" panose="020B0604020202020204" pitchFamily="34" charset="0"/>
                        </a:rPr>
                        <a:t>/сая,төг/  </a:t>
                      </a:r>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48057041"/>
                  </a:ext>
                </a:extLst>
              </a:tr>
              <a:tr h="371893">
                <a:tc>
                  <a:txBody>
                    <a:bodyPr/>
                    <a:lstStyle/>
                    <a:p>
                      <a:pPr algn="ctr"/>
                      <a:r>
                        <a:rPr lang="mn-MN" sz="2000" dirty="0">
                          <a:latin typeface="Arial" panose="020B0604020202020204" pitchFamily="34" charset="0"/>
                          <a:cs typeface="Arial" panose="020B0604020202020204" pitchFamily="34" charset="0"/>
                        </a:rPr>
                        <a:t>2016</a:t>
                      </a:r>
                      <a:endParaRPr lang="en-US" sz="2000" dirty="0">
                        <a:latin typeface="Arial" panose="020B0604020202020204" pitchFamily="34" charset="0"/>
                        <a:cs typeface="Arial" panose="020B0604020202020204" pitchFamily="34" charset="0"/>
                      </a:endParaRPr>
                    </a:p>
                  </a:txBody>
                  <a:tcPr>
                    <a:lnB w="12700" cmpd="sng">
                      <a:noFill/>
                    </a:lnB>
                    <a:solidFill>
                      <a:schemeClr val="accent1">
                        <a:lumMod val="40000"/>
                        <a:lumOff val="60000"/>
                      </a:schemeClr>
                    </a:solidFill>
                  </a:tcPr>
                </a:tc>
                <a:tc>
                  <a:txBody>
                    <a:bodyPr/>
                    <a:lstStyle/>
                    <a:p>
                      <a:r>
                        <a:rPr lang="mn-MN" sz="2000" dirty="0">
                          <a:latin typeface="Arial" panose="020B0604020202020204" pitchFamily="34" charset="0"/>
                          <a:cs typeface="Arial" panose="020B0604020202020204" pitchFamily="34" charset="0"/>
                        </a:rPr>
                        <a:t>39%</a:t>
                      </a:r>
                      <a:endParaRPr lang="en-US" sz="2000" dirty="0">
                        <a:latin typeface="Arial" panose="020B0604020202020204" pitchFamily="34" charset="0"/>
                        <a:cs typeface="Arial" panose="020B0604020202020204" pitchFamily="34" charset="0"/>
                      </a:endParaRPr>
                    </a:p>
                  </a:txBody>
                  <a:tcPr>
                    <a:lnB w="12700" cmpd="sng">
                      <a:noFill/>
                    </a:lnB>
                    <a:solidFill>
                      <a:schemeClr val="accent1">
                        <a:lumMod val="40000"/>
                        <a:lumOff val="60000"/>
                      </a:schemeClr>
                    </a:solidFill>
                  </a:tcPr>
                </a:tc>
                <a:tc>
                  <a:txBody>
                    <a:bodyPr/>
                    <a:lstStyle/>
                    <a:p>
                      <a:pPr algn="r"/>
                      <a:r>
                        <a:rPr lang="mn-MN" sz="2000" dirty="0">
                          <a:latin typeface="Arial" panose="020B0604020202020204" pitchFamily="34" charset="0"/>
                          <a:cs typeface="Arial" panose="020B0604020202020204" pitchFamily="34" charset="0"/>
                        </a:rPr>
                        <a:t>24,4</a:t>
                      </a:r>
                      <a:endParaRPr lang="en-US" sz="2000" dirty="0">
                        <a:latin typeface="Arial" panose="020B0604020202020204" pitchFamily="34" charset="0"/>
                        <a:cs typeface="Arial" panose="020B0604020202020204" pitchFamily="34" charset="0"/>
                      </a:endParaRPr>
                    </a:p>
                  </a:txBody>
                  <a:tcPr>
                    <a:lnB w="12700" cmpd="sng">
                      <a:noFill/>
                    </a:lnB>
                    <a:solidFill>
                      <a:schemeClr val="accent1">
                        <a:lumMod val="40000"/>
                        <a:lumOff val="60000"/>
                      </a:schemeClr>
                    </a:solidFill>
                  </a:tcPr>
                </a:tc>
                <a:tc>
                  <a:txBody>
                    <a:bodyPr/>
                    <a:lstStyle/>
                    <a:p>
                      <a:endParaRPr lang="en-US" sz="2000" dirty="0"/>
                    </a:p>
                  </a:txBody>
                  <a:tcPr>
                    <a:lnB w="12700" cmpd="sng">
                      <a:noFill/>
                    </a:lnB>
                    <a:solidFill>
                      <a:schemeClr val="accent1">
                        <a:lumMod val="40000"/>
                        <a:lumOff val="60000"/>
                      </a:schemeClr>
                    </a:solidFill>
                  </a:tcPr>
                </a:tc>
                <a:extLst>
                  <a:ext uri="{0D108BD9-81ED-4DB2-BD59-A6C34878D82A}">
                    <a16:rowId xmlns:a16="http://schemas.microsoft.com/office/drawing/2014/main" val="982270821"/>
                  </a:ext>
                </a:extLst>
              </a:tr>
              <a:tr h="371893">
                <a:tc>
                  <a:txBody>
                    <a:bodyPr/>
                    <a:lstStyle/>
                    <a:p>
                      <a:pPr algn="ctr"/>
                      <a:r>
                        <a:rPr lang="mn-MN" sz="2000" dirty="0">
                          <a:latin typeface="Arial" panose="020B0604020202020204" pitchFamily="34" charset="0"/>
                          <a:cs typeface="Arial" panose="020B0604020202020204" pitchFamily="34" charset="0"/>
                        </a:rPr>
                        <a:t>2017</a:t>
                      </a:r>
                      <a:endParaRPr lang="en-US" sz="20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mn-MN" sz="2000" dirty="0">
                          <a:latin typeface="Arial" panose="020B0604020202020204" pitchFamily="34" charset="0"/>
                          <a:cs typeface="Arial" panose="020B0604020202020204" pitchFamily="34" charset="0"/>
                        </a:rPr>
                        <a:t>45%</a:t>
                      </a:r>
                      <a:endParaRPr lang="en-US" sz="20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r"/>
                      <a:r>
                        <a:rPr lang="mn-MN" sz="2000" dirty="0">
                          <a:latin typeface="Arial" panose="020B0604020202020204" pitchFamily="34" charset="0"/>
                          <a:cs typeface="Arial" panose="020B0604020202020204" pitchFamily="34" charset="0"/>
                        </a:rPr>
                        <a:t>1,5</a:t>
                      </a:r>
                      <a:endParaRPr lang="en-US" sz="20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r"/>
                      <a:r>
                        <a:rPr lang="mn-MN" sz="2000" dirty="0">
                          <a:latin typeface="Arial" panose="020B0604020202020204" pitchFamily="34" charset="0"/>
                          <a:cs typeface="Arial" panose="020B0604020202020204" pitchFamily="34" charset="0"/>
                        </a:rPr>
                        <a:t>51,8</a:t>
                      </a:r>
                      <a:endParaRPr lang="en-US" sz="20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16396726"/>
                  </a:ext>
                </a:extLst>
              </a:tr>
              <a:tr h="371893">
                <a:tc>
                  <a:txBody>
                    <a:bodyPr/>
                    <a:lstStyle/>
                    <a:p>
                      <a:pPr algn="ctr"/>
                      <a:r>
                        <a:rPr lang="mn-MN" sz="2000" dirty="0">
                          <a:latin typeface="Arial" panose="020B0604020202020204" pitchFamily="34" charset="0"/>
                          <a:cs typeface="Arial" panose="020B0604020202020204" pitchFamily="34" charset="0"/>
                        </a:rPr>
                        <a:t>2018</a:t>
                      </a:r>
                      <a:endParaRPr lang="en-US" sz="2000" dirty="0">
                        <a:latin typeface="Arial" panose="020B0604020202020204" pitchFamily="34" charset="0"/>
                        <a:cs typeface="Arial" panose="020B0604020202020204" pitchFamily="34" charset="0"/>
                      </a:endParaRPr>
                    </a:p>
                  </a:txBody>
                  <a:tcPr>
                    <a:lnT w="12700" cmpd="sng">
                      <a:noFill/>
                    </a:lnT>
                    <a:lnB w="12700" cmpd="sng">
                      <a:noFill/>
                    </a:lnB>
                    <a:solidFill>
                      <a:schemeClr val="accent1">
                        <a:lumMod val="40000"/>
                        <a:lumOff val="60000"/>
                      </a:schemeClr>
                    </a:solidFill>
                  </a:tcPr>
                </a:tc>
                <a:tc>
                  <a:txBody>
                    <a:bodyPr/>
                    <a:lstStyle/>
                    <a:p>
                      <a:r>
                        <a:rPr lang="mn-MN" sz="2000" dirty="0">
                          <a:latin typeface="Arial" panose="020B0604020202020204" pitchFamily="34" charset="0"/>
                          <a:cs typeface="Arial" panose="020B0604020202020204" pitchFamily="34" charset="0"/>
                        </a:rPr>
                        <a:t>64%</a:t>
                      </a:r>
                      <a:endParaRPr lang="en-US" sz="2000" dirty="0">
                        <a:latin typeface="Arial" panose="020B0604020202020204" pitchFamily="34" charset="0"/>
                        <a:cs typeface="Arial" panose="020B0604020202020204" pitchFamily="34" charset="0"/>
                      </a:endParaRPr>
                    </a:p>
                  </a:txBody>
                  <a:tcPr>
                    <a:lnT w="12700" cmpd="sng">
                      <a:noFill/>
                    </a:lnT>
                    <a:lnB w="12700" cmpd="sng">
                      <a:noFill/>
                    </a:lnB>
                    <a:solidFill>
                      <a:schemeClr val="accent1">
                        <a:lumMod val="40000"/>
                        <a:lumOff val="60000"/>
                      </a:schemeClr>
                    </a:solidFill>
                  </a:tcPr>
                </a:tc>
                <a:tc>
                  <a:txBody>
                    <a:bodyPr/>
                    <a:lstStyle/>
                    <a:p>
                      <a:pPr algn="r"/>
                      <a:r>
                        <a:rPr lang="mn-MN" sz="2000" dirty="0">
                          <a:latin typeface="Arial" panose="020B0604020202020204" pitchFamily="34" charset="0"/>
                          <a:cs typeface="Arial" panose="020B0604020202020204" pitchFamily="34" charset="0"/>
                        </a:rPr>
                        <a:t>23,5</a:t>
                      </a:r>
                      <a:endParaRPr lang="en-US" sz="2000" dirty="0">
                        <a:latin typeface="Arial" panose="020B0604020202020204" pitchFamily="34" charset="0"/>
                        <a:cs typeface="Arial" panose="020B0604020202020204" pitchFamily="34" charset="0"/>
                      </a:endParaRPr>
                    </a:p>
                  </a:txBody>
                  <a:tcPr>
                    <a:lnT w="12700" cmpd="sng">
                      <a:noFill/>
                    </a:lnT>
                    <a:lnB w="12700" cmpd="sng">
                      <a:noFill/>
                    </a:lnB>
                    <a:solidFill>
                      <a:schemeClr val="accent1">
                        <a:lumMod val="40000"/>
                        <a:lumOff val="60000"/>
                      </a:schemeClr>
                    </a:solidFill>
                  </a:tcPr>
                </a:tc>
                <a:tc>
                  <a:txBody>
                    <a:bodyPr/>
                    <a:lstStyle/>
                    <a:p>
                      <a:pPr algn="r"/>
                      <a:r>
                        <a:rPr lang="mn-MN" sz="2000" dirty="0">
                          <a:latin typeface="Arial" panose="020B0604020202020204" pitchFamily="34" charset="0"/>
                          <a:cs typeface="Arial" panose="020B0604020202020204" pitchFamily="34" charset="0"/>
                        </a:rPr>
                        <a:t>33.5</a:t>
                      </a:r>
                      <a:endParaRPr lang="en-US" sz="2000" dirty="0">
                        <a:latin typeface="Arial" panose="020B0604020202020204" pitchFamily="34" charset="0"/>
                        <a:cs typeface="Arial" panose="020B0604020202020204" pitchFamily="34" charset="0"/>
                      </a:endParaRPr>
                    </a:p>
                  </a:txBody>
                  <a:tcPr>
                    <a:lnT w="12700" cmpd="sng">
                      <a:noFill/>
                    </a:lnT>
                    <a:lnB w="12700" cmpd="sng">
                      <a:noFill/>
                    </a:lnB>
                    <a:solidFill>
                      <a:schemeClr val="accent1">
                        <a:lumMod val="40000"/>
                        <a:lumOff val="60000"/>
                      </a:schemeClr>
                    </a:solidFill>
                  </a:tcPr>
                </a:tc>
                <a:extLst>
                  <a:ext uri="{0D108BD9-81ED-4DB2-BD59-A6C34878D82A}">
                    <a16:rowId xmlns:a16="http://schemas.microsoft.com/office/drawing/2014/main" val="3318925441"/>
                  </a:ext>
                </a:extLst>
              </a:tr>
              <a:tr h="371893">
                <a:tc>
                  <a:txBody>
                    <a:bodyPr/>
                    <a:lstStyle/>
                    <a:p>
                      <a:pPr algn="ctr"/>
                      <a:r>
                        <a:rPr lang="mn-MN" sz="2000" dirty="0">
                          <a:latin typeface="Arial" panose="020B0604020202020204" pitchFamily="34" charset="0"/>
                          <a:cs typeface="Arial" panose="020B0604020202020204" pitchFamily="34" charset="0"/>
                        </a:rPr>
                        <a:t>Нийт</a:t>
                      </a:r>
                      <a:r>
                        <a:rPr lang="mn-MN" sz="2000" baseline="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txBody>
                  <a:tcPr>
                    <a:lnT w="12700" cmpd="sng">
                      <a:noFill/>
                    </a:lnT>
                    <a:solidFill>
                      <a:schemeClr val="accent1">
                        <a:lumMod val="40000"/>
                        <a:lumOff val="60000"/>
                      </a:schemeClr>
                    </a:solidFill>
                  </a:tcPr>
                </a:tc>
                <a:tc>
                  <a:txBody>
                    <a:bodyPr/>
                    <a:lstStyle/>
                    <a:p>
                      <a:endParaRPr lang="en-US" sz="2000" dirty="0">
                        <a:latin typeface="Arial" panose="020B0604020202020204" pitchFamily="34" charset="0"/>
                        <a:cs typeface="Arial" panose="020B0604020202020204" pitchFamily="34" charset="0"/>
                      </a:endParaRPr>
                    </a:p>
                  </a:txBody>
                  <a:tcPr>
                    <a:lnT w="12700" cmpd="sng">
                      <a:noFill/>
                    </a:lnT>
                    <a:solidFill>
                      <a:schemeClr val="accent1">
                        <a:lumMod val="40000"/>
                        <a:lumOff val="60000"/>
                      </a:schemeClr>
                    </a:solidFill>
                  </a:tcPr>
                </a:tc>
                <a:tc>
                  <a:txBody>
                    <a:bodyPr/>
                    <a:lstStyle/>
                    <a:p>
                      <a:pPr algn="r"/>
                      <a:r>
                        <a:rPr lang="mn-MN" sz="2000" dirty="0">
                          <a:latin typeface="Arial" panose="020B0604020202020204" pitchFamily="34" charset="0"/>
                          <a:cs typeface="Arial" panose="020B0604020202020204" pitchFamily="34" charset="0"/>
                        </a:rPr>
                        <a:t>49.4</a:t>
                      </a:r>
                      <a:endParaRPr lang="en-US" sz="2000" dirty="0">
                        <a:latin typeface="Arial" panose="020B0604020202020204" pitchFamily="34" charset="0"/>
                        <a:cs typeface="Arial" panose="020B0604020202020204" pitchFamily="34" charset="0"/>
                      </a:endParaRPr>
                    </a:p>
                  </a:txBody>
                  <a:tcPr>
                    <a:lnT w="12700" cmpd="sng">
                      <a:noFill/>
                    </a:lnT>
                    <a:solidFill>
                      <a:schemeClr val="accent1">
                        <a:lumMod val="40000"/>
                        <a:lumOff val="60000"/>
                      </a:schemeClr>
                    </a:solidFill>
                  </a:tcPr>
                </a:tc>
                <a:tc>
                  <a:txBody>
                    <a:bodyPr/>
                    <a:lstStyle/>
                    <a:p>
                      <a:pPr algn="r"/>
                      <a:r>
                        <a:rPr lang="mn-MN" sz="2000" dirty="0">
                          <a:latin typeface="Arial" panose="020B0604020202020204" pitchFamily="34" charset="0"/>
                          <a:cs typeface="Arial" panose="020B0604020202020204" pitchFamily="34" charset="0"/>
                        </a:rPr>
                        <a:t>85.3</a:t>
                      </a:r>
                      <a:endParaRPr lang="en-US" sz="2000" dirty="0">
                        <a:latin typeface="Arial" panose="020B0604020202020204" pitchFamily="34" charset="0"/>
                        <a:cs typeface="Arial" panose="020B0604020202020204" pitchFamily="34" charset="0"/>
                      </a:endParaRPr>
                    </a:p>
                  </a:txBody>
                  <a:tcPr>
                    <a:lnT w="12700" cmpd="sng">
                      <a:noFill/>
                    </a:lnT>
                    <a:solidFill>
                      <a:schemeClr val="accent1">
                        <a:lumMod val="40000"/>
                        <a:lumOff val="60000"/>
                      </a:schemeClr>
                    </a:solidFill>
                  </a:tcPr>
                </a:tc>
                <a:extLst>
                  <a:ext uri="{0D108BD9-81ED-4DB2-BD59-A6C34878D82A}">
                    <a16:rowId xmlns:a16="http://schemas.microsoft.com/office/drawing/2014/main" val="206385831"/>
                  </a:ext>
                </a:extLst>
              </a:tr>
            </a:tbl>
          </a:graphicData>
        </a:graphic>
      </p:graphicFrame>
      <p:graphicFrame>
        <p:nvGraphicFramePr>
          <p:cNvPr id="5" name="Content Placeholder 5"/>
          <p:cNvGraphicFramePr>
            <a:graphicFrameLocks noGrp="1"/>
          </p:cNvGraphicFramePr>
          <p:nvPr>
            <p:ph idx="1"/>
            <p:extLst>
              <p:ext uri="{D42A27DB-BD31-4B8C-83A1-F6EECF244321}">
                <p14:modId xmlns:p14="http://schemas.microsoft.com/office/powerpoint/2010/main" val="1616565660"/>
              </p:ext>
            </p:extLst>
          </p:nvPr>
        </p:nvGraphicFramePr>
        <p:xfrm>
          <a:off x="6921304" y="2042733"/>
          <a:ext cx="4994031" cy="35256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35703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37000">
              <a:schemeClr val="bg1"/>
            </a:gs>
            <a:gs pos="96000">
              <a:schemeClr val="bg1">
                <a:lumMod val="65000"/>
              </a:schemeClr>
            </a:gs>
            <a:gs pos="100000">
              <a:schemeClr val="bg1">
                <a:lumMod val="65000"/>
              </a:schemeClr>
            </a:gs>
          </a:gsLst>
          <a:lin ang="2700000" scaled="1"/>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86597" y="1069145"/>
            <a:ext cx="9718015" cy="4842077"/>
          </a:xfrm>
        </p:spPr>
        <p:txBody>
          <a:bodyPr>
            <a:normAutofit fontScale="92500"/>
          </a:bodyPr>
          <a:lstStyle/>
          <a:p>
            <a:pPr marL="0" lvl="0" indent="0" algn="just">
              <a:buClr>
                <a:srgbClr val="5FCBEF"/>
              </a:buClr>
              <a:buSzPct val="80000"/>
              <a:buNone/>
            </a:pPr>
            <a:r>
              <a:rPr lang="mn-MN" sz="3200" b="1" dirty="0">
                <a:solidFill>
                  <a:srgbClr val="002060"/>
                </a:solidFill>
                <a:latin typeface="Arial" panose="020B0604020202020204" pitchFamily="34" charset="0"/>
                <a:cs typeface="Arial" panose="020B0604020202020204" pitchFamily="34" charset="0"/>
              </a:rPr>
              <a:t>“</a:t>
            </a:r>
            <a:r>
              <a:rPr lang="mn-MN" sz="3700" b="1" dirty="0">
                <a:solidFill>
                  <a:srgbClr val="002060"/>
                </a:solidFill>
                <a:latin typeface="Arial" panose="020B0604020202020204" pitchFamily="34" charset="0"/>
                <a:cs typeface="Arial" panose="020B0604020202020204" pitchFamily="34" charset="0"/>
              </a:rPr>
              <a:t>Тогтвортой амьжиргаа-3” төсөл нь урамшуулал, дэмжлэг үзүүлэхээс гадна төрийн албан хаагчид, иргэдийг чадавхижуулах ажлуудыг зохион байгуулж сум орон нутгийг чадвартай, чадавхижсан албан хаагчид, иргэдтэй болоход чухал үүрэг гүйцэтгэж байгаа билээ. </a:t>
            </a:r>
          </a:p>
          <a:p>
            <a:pPr marL="0" lvl="0" indent="0" algn="just">
              <a:buClr>
                <a:srgbClr val="5FCBEF"/>
              </a:buClr>
              <a:buSzPct val="80000"/>
              <a:buNone/>
            </a:pPr>
            <a:r>
              <a:rPr lang="mn-MN" sz="3700" dirty="0">
                <a:solidFill>
                  <a:srgbClr val="002060"/>
                </a:solidFill>
                <a:latin typeface="Arial" panose="020B0604020202020204" pitchFamily="34" charset="0"/>
                <a:cs typeface="Arial" panose="020B0604020202020204" pitchFamily="34" charset="0"/>
              </a:rPr>
              <a:t>		Уг чадавхижуулах ажлуудаас онцлоход:</a:t>
            </a:r>
          </a:p>
          <a:p>
            <a:endParaRPr lang="en-US" dirty="0"/>
          </a:p>
        </p:txBody>
      </p:sp>
    </p:spTree>
    <p:extLst>
      <p:ext uri="{BB962C8B-B14F-4D97-AF65-F5344CB8AC3E}">
        <p14:creationId xmlns:p14="http://schemas.microsoft.com/office/powerpoint/2010/main" val="984983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lumMod val="65000"/>
              </a:schemeClr>
            </a:gs>
            <a:gs pos="100000">
              <a:schemeClr val="accent1">
                <a:lumMod val="40000"/>
                <a:lumOff val="60000"/>
              </a:schemeClr>
            </a:gs>
            <a:gs pos="40000">
              <a:schemeClr val="bg2">
                <a:shade val="100000"/>
                <a:hueMod val="100000"/>
                <a:satMod val="110000"/>
                <a:lumMod val="130000"/>
              </a:schemeClr>
            </a:gs>
            <a:gs pos="100000">
              <a:srgbClr val="92D050"/>
            </a:gs>
          </a:gsLst>
          <a:lin ang="81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5269" y="193432"/>
            <a:ext cx="10219583" cy="1213338"/>
          </a:xfrm>
        </p:spPr>
        <p:txBody>
          <a:bodyPr>
            <a:normAutofit/>
          </a:bodyPr>
          <a:lstStyle/>
          <a:p>
            <a:pPr algn="ctr"/>
            <a:r>
              <a:rPr lang="mn-MN" sz="6000" b="1" dirty="0">
                <a:solidFill>
                  <a:srgbClr val="0070C0"/>
                </a:solidFill>
                <a:latin typeface="Arial Black" panose="020B0A04020102020204" pitchFamily="34" charset="0"/>
                <a:cs typeface="Arial" panose="020B0604020202020204" pitchFamily="34" charset="0"/>
              </a:rPr>
              <a:t>     Эрхэм зорилго</a:t>
            </a:r>
            <a:endParaRPr lang="en-US" sz="6000" b="1" dirty="0">
              <a:solidFill>
                <a:srgbClr val="0070C0"/>
              </a:solidFill>
              <a:latin typeface="Arial Black" panose="020B0A04020102020204" pitchFamily="34" charset="0"/>
              <a:cs typeface="Arial" panose="020B0604020202020204" pitchFamily="34" charset="0"/>
            </a:endParaRPr>
          </a:p>
        </p:txBody>
      </p:sp>
      <p:sp>
        <p:nvSpPr>
          <p:cNvPr id="3" name="Subtitle 2"/>
          <p:cNvSpPr>
            <a:spLocks noGrp="1"/>
          </p:cNvSpPr>
          <p:nvPr>
            <p:ph type="subTitle" idx="1"/>
          </p:nvPr>
        </p:nvSpPr>
        <p:spPr>
          <a:xfrm>
            <a:off x="1745673" y="1814945"/>
            <a:ext cx="9545783" cy="4364182"/>
          </a:xfrm>
        </p:spPr>
        <p:txBody>
          <a:bodyPr>
            <a:noAutofit/>
          </a:bodyPr>
          <a:lstStyle/>
          <a:p>
            <a:pPr algn="just"/>
            <a:r>
              <a:rPr lang="mn-MN" sz="3000" b="1" dirty="0">
                <a:latin typeface="Arial" panose="020B0604020202020204" pitchFamily="34" charset="0"/>
                <a:cs typeface="Arial" panose="020B0604020202020204" pitchFamily="34" charset="0"/>
              </a:rPr>
              <a:t> </a:t>
            </a:r>
            <a:r>
              <a:rPr lang="mn-MN" sz="4000" b="1" dirty="0">
                <a:solidFill>
                  <a:srgbClr val="002060"/>
                </a:solidFill>
                <a:latin typeface="Arial" panose="020B0604020202020204" pitchFamily="34" charset="0"/>
                <a:cs typeface="Arial" panose="020B0604020202020204" pitchFamily="34" charset="0"/>
              </a:rPr>
              <a:t>“Нутгийн өөрөө удирдах ёсыг төрийн удирдлагатай хослуулан иргэддээ хөнгөн шуурхай, ил тод үйлчилж, сумынхаа нийгэм, эдийн засгийн хөгжлийг хангана”</a:t>
            </a:r>
          </a:p>
        </p:txBody>
      </p:sp>
    </p:spTree>
    <p:extLst>
      <p:ext uri="{BB962C8B-B14F-4D97-AF65-F5344CB8AC3E}">
        <p14:creationId xmlns:p14="http://schemas.microsoft.com/office/powerpoint/2010/main" val="2721074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56000">
              <a:schemeClr val="bg2">
                <a:tint val="90000"/>
                <a:satMod val="92000"/>
                <a:lumMod val="120000"/>
              </a:schemeClr>
            </a:gs>
            <a:gs pos="100000">
              <a:schemeClr val="bg1">
                <a:lumMod val="6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02190" y="759655"/>
            <a:ext cx="9802421" cy="5151567"/>
          </a:xfrm>
        </p:spPr>
        <p:txBody>
          <a:bodyPr>
            <a:normAutofit fontScale="92500" lnSpcReduction="20000"/>
          </a:bodyPr>
          <a:lstStyle/>
          <a:p>
            <a:pPr marL="0" lvl="0" indent="0" algn="just">
              <a:buClr>
                <a:srgbClr val="5FCBEF"/>
              </a:buClr>
              <a:buSzPct val="80000"/>
              <a:buNone/>
            </a:pPr>
            <a:r>
              <a:rPr lang="mn-MN" sz="3200" b="1" dirty="0">
                <a:solidFill>
                  <a:srgbClr val="002060"/>
                </a:solidFill>
                <a:latin typeface="Arial" panose="020B0604020202020204" pitchFamily="34" charset="0"/>
                <a:cs typeface="Arial" panose="020B0604020202020204" pitchFamily="34" charset="0"/>
              </a:rPr>
              <a:t>Мөн Төрийн болон орон нутгийн өмчийн хөрөнгөөр бараа, ажил, үйлчилгээ худалдан авах ажиллагааны суурь мэдлэг олгох сургалтанд “Тогтвортой амьжиргаа-3” төслийн санхүүжилтээр манай сумаас нийт 6 албан хаагч, иргэд хамрагдснаар сумын хэмжээнд худалдан авах ажиллагааг зохион байгуулах эрх бүхий  А3 сертифкаттай албан хаагч, иргэдийн тоо нэмэгдсэн. </a:t>
            </a:r>
          </a:p>
          <a:p>
            <a:pPr marL="0" lvl="0" indent="0" algn="just">
              <a:buClr>
                <a:srgbClr val="5FCBEF"/>
              </a:buClr>
              <a:buSzPct val="80000"/>
              <a:buNone/>
            </a:pPr>
            <a:r>
              <a:rPr lang="mn-MN" sz="3200" b="1" dirty="0">
                <a:solidFill>
                  <a:srgbClr val="002060"/>
                </a:solidFill>
                <a:latin typeface="Arial" panose="020B0604020202020204" pitchFamily="34" charset="0"/>
                <a:cs typeface="Arial" panose="020B0604020202020204" pitchFamily="34" charset="0"/>
              </a:rPr>
              <a:t>	Үүний үр дүнд сумандаа худалдан авах ажиллагааг хуулийн дагуу, чанартай зохион байгуулах боломж нэмэгдэж байгаа юм. </a:t>
            </a:r>
            <a:endParaRPr lang="en-US" sz="3200" b="1" dirty="0">
              <a:solidFill>
                <a:srgbClr val="00206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7334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0473" y="762000"/>
            <a:ext cx="9454139" cy="5149222"/>
          </a:xfrm>
        </p:spPr>
        <p:txBody>
          <a:bodyPr>
            <a:noAutofit/>
          </a:bodyPr>
          <a:lstStyle/>
          <a:p>
            <a:pPr marL="0" indent="0" algn="just">
              <a:buNone/>
            </a:pPr>
            <a:r>
              <a:rPr lang="mn-MN" sz="2400" b="1" dirty="0">
                <a:solidFill>
                  <a:srgbClr val="002060"/>
                </a:solidFill>
                <a:latin typeface="Arial" panose="020B0604020202020204" pitchFamily="34" charset="0"/>
                <a:cs typeface="Arial" panose="020B0604020202020204" pitchFamily="34" charset="0"/>
              </a:rPr>
              <a:t>	</a:t>
            </a:r>
            <a:r>
              <a:rPr lang="mn-MN" sz="2800" b="1" dirty="0">
                <a:solidFill>
                  <a:srgbClr val="002060"/>
                </a:solidFill>
                <a:latin typeface="Arial" panose="020B0604020202020204" pitchFamily="34" charset="0"/>
                <a:cs typeface="Arial" panose="020B0604020202020204" pitchFamily="34" charset="0"/>
              </a:rPr>
              <a:t>Тогтвортой амьжиргаа-3 төсөлийн хүрээнд орон нутгийн төрийн албан хаагчид, иргэдийн төлөөлөгчид, иргэд, олон нийт чадавхижих сургалтуудад хамрагдсан нь энэ төсөл цаашдаа хэрэгжих бааз суурь бүрэн хангагдсан гэж үзэж байна.</a:t>
            </a:r>
          </a:p>
          <a:p>
            <a:pPr marL="0" indent="0" algn="just">
              <a:buNone/>
            </a:pPr>
            <a:r>
              <a:rPr lang="mn-MN" sz="2800" b="1" dirty="0">
                <a:solidFill>
                  <a:srgbClr val="002060"/>
                </a:solidFill>
                <a:latin typeface="Arial" panose="020B0604020202020204" pitchFamily="34" charset="0"/>
                <a:cs typeface="Arial" panose="020B0604020202020204" pitchFamily="34" charset="0"/>
              </a:rPr>
              <a:t>	Цаашид манай суманд ОНХСан болон Тогтвортой амьжиргаа-3 төслийн урамшуулал дэмжлэгээр хийгдэхээр төлөвлөсөн ажлуудаас гадна иргэдийн санал, санаачлага олон байгаа нь сум хөгжих  үндэс юм.</a:t>
            </a:r>
            <a:endParaRPr lang="en-US" sz="28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7603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48000">
              <a:schemeClr val="bg2">
                <a:tint val="90000"/>
                <a:satMod val="92000"/>
                <a:lumMod val="120000"/>
              </a:schemeClr>
            </a:gs>
            <a:gs pos="100000">
              <a:schemeClr val="bg1">
                <a:lumMod val="65000"/>
              </a:schemeClr>
            </a:gs>
          </a:gsLst>
          <a:lin ang="5400000" scaled="1"/>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22166" y="212904"/>
            <a:ext cx="2377440" cy="2333348"/>
          </a:xfrm>
          <a:prstGeom prst="rect">
            <a:avLst/>
          </a:prstGeom>
        </p:spPr>
      </p:pic>
      <p:sp>
        <p:nvSpPr>
          <p:cNvPr id="3" name="Content Placeholder 2"/>
          <p:cNvSpPr>
            <a:spLocks noGrp="1"/>
          </p:cNvSpPr>
          <p:nvPr>
            <p:ph idx="1"/>
          </p:nvPr>
        </p:nvSpPr>
        <p:spPr>
          <a:xfrm>
            <a:off x="1477108" y="3094892"/>
            <a:ext cx="10027504" cy="2816330"/>
          </a:xfrm>
        </p:spPr>
        <p:txBody>
          <a:bodyPr/>
          <a:lstStyle/>
          <a:p>
            <a:pPr marL="0" lvl="0" indent="0" algn="ctr">
              <a:buClr>
                <a:srgbClr val="5FCBEF"/>
              </a:buClr>
              <a:buSzPct val="80000"/>
              <a:buNone/>
            </a:pPr>
            <a:r>
              <a:rPr lang="mn-MN" sz="4400" b="1" dirty="0">
                <a:solidFill>
                  <a:srgbClr val="0070C0"/>
                </a:solidFill>
                <a:latin typeface="Arial" panose="020B0604020202020204" pitchFamily="34" charset="0"/>
                <a:cs typeface="Arial" panose="020B0604020202020204" pitchFamily="34" charset="0"/>
              </a:rPr>
              <a:t>АНХААРАЛ ХАНДУУЛСАН ТА БҮХЭНД БАЯРЛАЛАА</a:t>
            </a:r>
            <a:endParaRPr lang="en-US" sz="4400" b="1" dirty="0">
              <a:solidFill>
                <a:srgbClr val="0070C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864467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lumMod val="65000"/>
              </a:schemeClr>
            </a:gs>
            <a:gs pos="100000">
              <a:schemeClr val="accent1">
                <a:lumMod val="40000"/>
                <a:lumOff val="60000"/>
              </a:schemeClr>
            </a:gs>
            <a:gs pos="40000">
              <a:schemeClr val="bg2">
                <a:shade val="100000"/>
                <a:hueMod val="100000"/>
                <a:satMod val="110000"/>
                <a:lumMod val="130000"/>
              </a:schemeClr>
            </a:gs>
            <a:gs pos="100000">
              <a:srgbClr val="92D050"/>
            </a:gs>
          </a:gsLst>
          <a:lin ang="189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5269" y="193432"/>
            <a:ext cx="10219583" cy="1522826"/>
          </a:xfrm>
        </p:spPr>
        <p:txBody>
          <a:bodyPr>
            <a:normAutofit/>
          </a:bodyPr>
          <a:lstStyle/>
          <a:p>
            <a:pPr algn="ctr"/>
            <a:r>
              <a:rPr lang="mn-MN" sz="6000" b="1" dirty="0">
                <a:solidFill>
                  <a:srgbClr val="0070C0"/>
                </a:solidFill>
                <a:latin typeface="Arial Black" panose="020B0A04020102020204" pitchFamily="34" charset="0"/>
                <a:cs typeface="Arial" panose="020B0604020202020204" pitchFamily="34" charset="0"/>
              </a:rPr>
              <a:t>   </a:t>
            </a:r>
            <a:r>
              <a:rPr lang="mn-MN" sz="6000" dirty="0">
                <a:solidFill>
                  <a:srgbClr val="0070C0"/>
                </a:solidFill>
                <a:latin typeface="Arial Black" panose="020B0A04020102020204" pitchFamily="34" charset="0"/>
              </a:rPr>
              <a:t>Сумын алсын хараа</a:t>
            </a:r>
            <a:endParaRPr lang="en-US" sz="6000" b="1" dirty="0">
              <a:solidFill>
                <a:srgbClr val="0070C0"/>
              </a:solidFill>
              <a:latin typeface="Arial Black" panose="020B0A04020102020204" pitchFamily="34" charset="0"/>
              <a:cs typeface="Arial" panose="020B0604020202020204" pitchFamily="34" charset="0"/>
            </a:endParaRPr>
          </a:p>
        </p:txBody>
      </p:sp>
      <p:sp>
        <p:nvSpPr>
          <p:cNvPr id="3" name="Subtitle 2"/>
          <p:cNvSpPr>
            <a:spLocks noGrp="1"/>
          </p:cNvSpPr>
          <p:nvPr>
            <p:ph type="subTitle" idx="1"/>
          </p:nvPr>
        </p:nvSpPr>
        <p:spPr>
          <a:xfrm>
            <a:off x="1814944" y="2363371"/>
            <a:ext cx="9875307" cy="3663355"/>
          </a:xfrm>
        </p:spPr>
        <p:txBody>
          <a:bodyPr>
            <a:noAutofit/>
          </a:bodyPr>
          <a:lstStyle/>
          <a:p>
            <a:pPr lvl="0" algn="just">
              <a:buClr>
                <a:srgbClr val="A53010"/>
              </a:buClr>
            </a:pPr>
            <a:r>
              <a:rPr lang="mn-MN" sz="3000" b="1" dirty="0">
                <a:latin typeface="Arial" panose="020B0604020202020204" pitchFamily="34" charset="0"/>
                <a:cs typeface="Arial" panose="020B0604020202020204" pitchFamily="34" charset="0"/>
              </a:rPr>
              <a:t>	</a:t>
            </a:r>
            <a:r>
              <a:rPr lang="mn-MN" sz="3600" b="1" dirty="0">
                <a:solidFill>
                  <a:srgbClr val="002060"/>
                </a:solidFill>
                <a:latin typeface="Arial" panose="020B0604020202020204" pitchFamily="34" charset="0"/>
                <a:cs typeface="Arial" panose="020B0604020202020204" pitchFamily="34" charset="0"/>
              </a:rPr>
              <a:t>Хүний хөгжлийг дээдлэн, эрчимжсэн хөдөө аж ахуй, үйлдвэрлэл, үйлчилгээг өргөжүүлж, дэд бүтэц, байгалийн халуун рашаан усаа түшиглэн аялал жуучлалыг хослуулсан, өөрийгөө тэтгэсэн эдийн засаг бүхий сум болох.</a:t>
            </a:r>
            <a:endParaRPr lang="en-US" sz="3600" dirty="0">
              <a:solidFill>
                <a:srgbClr val="002060"/>
              </a:solidFill>
            </a:endParaRPr>
          </a:p>
        </p:txBody>
      </p:sp>
    </p:spTree>
    <p:extLst>
      <p:ext uri="{BB962C8B-B14F-4D97-AF65-F5344CB8AC3E}">
        <p14:creationId xmlns:p14="http://schemas.microsoft.com/office/powerpoint/2010/main" val="1707646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lumMod val="65000"/>
              </a:schemeClr>
            </a:gs>
            <a:gs pos="100000">
              <a:schemeClr val="accent1">
                <a:lumMod val="40000"/>
                <a:lumOff val="60000"/>
              </a:schemeClr>
            </a:gs>
            <a:gs pos="40000">
              <a:schemeClr val="bg2">
                <a:shade val="100000"/>
                <a:hueMod val="100000"/>
                <a:satMod val="110000"/>
                <a:lumMod val="130000"/>
              </a:schemeClr>
            </a:gs>
            <a:gs pos="100000">
              <a:srgbClr val="92D050"/>
            </a:gs>
          </a:gsLst>
          <a:lin ang="81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5269" y="193432"/>
            <a:ext cx="10677858" cy="1213338"/>
          </a:xfrm>
        </p:spPr>
        <p:txBody>
          <a:bodyPr>
            <a:normAutofit/>
          </a:bodyPr>
          <a:lstStyle/>
          <a:p>
            <a:pPr algn="ctr"/>
            <a:r>
              <a:rPr lang="mn-MN" sz="6000" b="1" dirty="0">
                <a:solidFill>
                  <a:srgbClr val="0070C0"/>
                </a:solidFill>
                <a:latin typeface="Arial" panose="020B0604020202020204" pitchFamily="34" charset="0"/>
                <a:cs typeface="Arial" panose="020B0604020202020204" pitchFamily="34" charset="0"/>
              </a:rPr>
              <a:t>Сумын товч танилцуулга </a:t>
            </a:r>
            <a:endParaRPr lang="en-US" sz="6000" b="1" dirty="0">
              <a:solidFill>
                <a:srgbClr val="0070C0"/>
              </a:solidFill>
              <a:latin typeface="Arial Black" panose="020B0A04020102020204" pitchFamily="34" charset="0"/>
              <a:cs typeface="Arial" panose="020B0604020202020204" pitchFamily="34" charset="0"/>
            </a:endParaRPr>
          </a:p>
        </p:txBody>
      </p:sp>
      <p:sp>
        <p:nvSpPr>
          <p:cNvPr id="3" name="Subtitle 2"/>
          <p:cNvSpPr>
            <a:spLocks noGrp="1"/>
          </p:cNvSpPr>
          <p:nvPr>
            <p:ph type="subTitle" idx="1"/>
          </p:nvPr>
        </p:nvSpPr>
        <p:spPr>
          <a:xfrm>
            <a:off x="1758462" y="1690255"/>
            <a:ext cx="9931790" cy="4890654"/>
          </a:xfrm>
        </p:spPr>
        <p:txBody>
          <a:bodyPr>
            <a:noAutofit/>
          </a:bodyPr>
          <a:lstStyle/>
          <a:p>
            <a:pPr lvl="0" algn="just">
              <a:buClr>
                <a:srgbClr val="5FCBEF"/>
              </a:buClr>
              <a:buSzPct val="80000"/>
            </a:pPr>
            <a:r>
              <a:rPr lang="mn-MN" sz="3000" b="1" dirty="0">
                <a:latin typeface="Arial" panose="020B0604020202020204" pitchFamily="34" charset="0"/>
                <a:cs typeface="Arial" panose="020B0604020202020204" pitchFamily="34" charset="0"/>
              </a:rPr>
              <a:t>     </a:t>
            </a:r>
            <a:r>
              <a:rPr lang="mn-MN" sz="3200" b="1" dirty="0">
                <a:solidFill>
                  <a:srgbClr val="002060"/>
                </a:solidFill>
                <a:latin typeface="Arial" panose="020B0604020202020204" pitchFamily="34" charset="0"/>
                <a:cs typeface="Arial" panose="020B0604020202020204" pitchFamily="34" charset="0"/>
              </a:rPr>
              <a:t>Хужирт сум 1934 онд байгуулагдаж байсан түүхтэй бөгөөд Өвөрхангай аймгийн хойд хэсэгт далайн түвшнээс дээш 1700-2300 км өргөгдсөн, ойт хээрийн бүсийн 171.8 мянган га газар нутагтай. </a:t>
            </a:r>
          </a:p>
          <a:p>
            <a:pPr lvl="0" algn="just">
              <a:buClr>
                <a:srgbClr val="5FCBEF"/>
              </a:buClr>
              <a:buSzPct val="80000"/>
            </a:pPr>
            <a:r>
              <a:rPr lang="mn-MN" sz="3200" b="1" dirty="0">
                <a:solidFill>
                  <a:srgbClr val="002060"/>
                </a:solidFill>
                <a:latin typeface="Arial" panose="020B0604020202020204" pitchFamily="34" charset="0"/>
                <a:cs typeface="Arial" panose="020B0604020202020204" pitchFamily="34" charset="0"/>
              </a:rPr>
              <a:t>Засаг захиргааны 6 баг, 6894 хүн амтай, 1998 өрхтэй, үүнээс малчин өрх 1172.</a:t>
            </a:r>
          </a:p>
          <a:p>
            <a:pPr lvl="0" algn="just">
              <a:buClr>
                <a:srgbClr val="5FCBEF"/>
              </a:buClr>
              <a:buSzPct val="80000"/>
            </a:pPr>
            <a:r>
              <a:rPr lang="mn-MN" sz="3200" b="1" dirty="0">
                <a:solidFill>
                  <a:srgbClr val="002060"/>
                </a:solidFill>
                <a:latin typeface="Arial" panose="020B0604020202020204" pitchFamily="34" charset="0"/>
                <a:cs typeface="Arial" panose="020B0604020202020204" pitchFamily="34" charset="0"/>
              </a:rPr>
              <a:t>Улаанбаатар хотоос 380  км, Аймгийн төвөөс 84 км зайтай оршдог. </a:t>
            </a:r>
            <a:endParaRPr lang="en-US" sz="3200" b="1" dirty="0">
              <a:solidFill>
                <a:srgbClr val="002060"/>
              </a:solidFill>
              <a:latin typeface="Arial" panose="020B0604020202020204" pitchFamily="34" charset="0"/>
              <a:cs typeface="Arial" panose="020B0604020202020204" pitchFamily="34" charset="0"/>
            </a:endParaRPr>
          </a:p>
          <a:p>
            <a:pPr lvl="0" algn="just">
              <a:buClr>
                <a:srgbClr val="A53010"/>
              </a:buClr>
            </a:pPr>
            <a:endParaRPr lang="en-US" sz="3300" dirty="0">
              <a:solidFill>
                <a:srgbClr val="002060"/>
              </a:solidFill>
            </a:endParaRPr>
          </a:p>
        </p:txBody>
      </p:sp>
    </p:spTree>
    <p:extLst>
      <p:ext uri="{BB962C8B-B14F-4D97-AF65-F5344CB8AC3E}">
        <p14:creationId xmlns:p14="http://schemas.microsoft.com/office/powerpoint/2010/main" val="2376368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lumMod val="65000"/>
              </a:schemeClr>
            </a:gs>
            <a:gs pos="100000">
              <a:schemeClr val="accent1">
                <a:lumMod val="40000"/>
                <a:lumOff val="60000"/>
              </a:schemeClr>
            </a:gs>
            <a:gs pos="40000">
              <a:schemeClr val="bg2">
                <a:shade val="100000"/>
                <a:hueMod val="100000"/>
                <a:satMod val="110000"/>
                <a:lumMod val="130000"/>
              </a:schemeClr>
            </a:gs>
            <a:gs pos="100000">
              <a:srgbClr val="92D050"/>
            </a:gs>
          </a:gsLst>
          <a:lin ang="13500000" scaled="1"/>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88123" y="407963"/>
            <a:ext cx="10002129" cy="6203852"/>
          </a:xfrm>
        </p:spPr>
        <p:txBody>
          <a:bodyPr>
            <a:noAutofit/>
          </a:bodyPr>
          <a:lstStyle/>
          <a:p>
            <a:pPr lvl="0" algn="just">
              <a:buClr>
                <a:srgbClr val="5FCBEF"/>
              </a:buClr>
              <a:buSzPct val="80000"/>
            </a:pPr>
            <a:r>
              <a:rPr lang="mn-MN" sz="3000" b="1" dirty="0">
                <a:latin typeface="Arial" panose="020B0604020202020204" pitchFamily="34" charset="0"/>
                <a:cs typeface="Arial" panose="020B0604020202020204" pitchFamily="34" charset="0"/>
              </a:rPr>
              <a:t>	     </a:t>
            </a:r>
            <a:r>
              <a:rPr lang="mn-MN" sz="2800" b="1" dirty="0">
                <a:solidFill>
                  <a:prstClr val="black"/>
                </a:solidFill>
                <a:latin typeface="Arial" panose="020B0604020202020204" pitchFamily="34" charset="0"/>
                <a:cs typeface="Arial" panose="020B0604020202020204" pitchFamily="34" charset="0"/>
              </a:rPr>
              <a:t>Хужирт  сумын  хэмжээнд  нийт үйл ажиллагаа явуулж буй 6 төсвийн байгууллага, 50 аж ахуй нэгж байгаа бөгөөд  “Хужирт рашаан  сувилал” ХХК, “Жем-Хужирт” ХХК, “Элма-Хужирт” ХХК, ”Хужирт тур” ХХК  зэрэг томоохон аж ахуй нэгжүүд үйл ажиллагаанхаа хүрээгээ  тэлэн  сумын эдийн засгийн бүтцэд томоохон нөлөө үзүүлж байна.</a:t>
            </a:r>
            <a:endParaRPr lang="en-US" sz="2800" b="1" dirty="0">
              <a:solidFill>
                <a:prstClr val="black"/>
              </a:solidFill>
              <a:latin typeface="Arial" panose="020B0604020202020204" pitchFamily="34" charset="0"/>
              <a:cs typeface="Arial" panose="020B0604020202020204" pitchFamily="34" charset="0"/>
            </a:endParaRPr>
          </a:p>
          <a:p>
            <a:pPr lvl="0" algn="just">
              <a:buClr>
                <a:srgbClr val="5FCBEF"/>
              </a:buClr>
              <a:buSzPct val="80000"/>
            </a:pPr>
            <a:r>
              <a:rPr lang="mn-MN" sz="2800" b="1" dirty="0">
                <a:solidFill>
                  <a:prstClr val="black"/>
                </a:solidFill>
                <a:latin typeface="Arial" panose="020B0604020202020204" pitchFamily="34" charset="0"/>
                <a:cs typeface="Arial" panose="020B0604020202020204" pitchFamily="34" charset="0"/>
              </a:rPr>
              <a:t>	     Тус сум нь жилдээ 20 гаруй мянган амрагч, сувилуулагчдыг хүлээн авч сувилахын зэрэгцээ дотоод, гадаадын аялагчид дайран өнгөрдөг аялал жуулчлалын бүс нутаг юм.</a:t>
            </a:r>
            <a:endParaRPr lang="en-US" sz="2800" b="1" dirty="0">
              <a:solidFill>
                <a:prstClr val="black"/>
              </a:solidFill>
              <a:latin typeface="Arial" panose="020B0604020202020204" pitchFamily="34" charset="0"/>
              <a:cs typeface="Arial" panose="020B0604020202020204" pitchFamily="34" charset="0"/>
            </a:endParaRPr>
          </a:p>
          <a:p>
            <a:pPr lvl="0" algn="just">
              <a:buClr>
                <a:srgbClr val="5FCBEF"/>
              </a:buClr>
              <a:buSzPct val="80000"/>
            </a:pPr>
            <a:r>
              <a:rPr lang="mn-MN" sz="2800" b="1" dirty="0">
                <a:solidFill>
                  <a:prstClr val="black"/>
                </a:solidFill>
                <a:latin typeface="Arial" panose="020B0604020202020204" pitchFamily="34" charset="0"/>
                <a:cs typeface="Arial" panose="020B0604020202020204" pitchFamily="34" charset="0"/>
              </a:rPr>
              <a:t>	     Сумын нийт хүн амын ихэнх хувь нь хөдөө аж ахуй, мал аж ахуйд түшиглэн амьдарч байна. </a:t>
            </a:r>
            <a:endParaRPr lang="en-US" sz="2800" b="1" dirty="0">
              <a:solidFill>
                <a:prstClr val="black"/>
              </a:solidFill>
              <a:latin typeface="Arial" panose="020B0604020202020204" pitchFamily="34" charset="0"/>
              <a:cs typeface="Arial" panose="020B0604020202020204" pitchFamily="34" charset="0"/>
            </a:endParaRPr>
          </a:p>
          <a:p>
            <a:pPr algn="just"/>
            <a:endParaRPr lang="mn-MN" sz="30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577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lumMod val="65000"/>
              </a:schemeClr>
            </a:gs>
            <a:gs pos="100000">
              <a:schemeClr val="accent1">
                <a:lumMod val="40000"/>
                <a:lumOff val="60000"/>
              </a:schemeClr>
            </a:gs>
            <a:gs pos="40000">
              <a:schemeClr val="bg2">
                <a:shade val="100000"/>
                <a:hueMod val="100000"/>
                <a:satMod val="110000"/>
                <a:lumMod val="130000"/>
              </a:schemeClr>
            </a:gs>
            <a:gs pos="100000">
              <a:srgbClr val="92D050"/>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92925" y="365760"/>
            <a:ext cx="8911687" cy="1280160"/>
          </a:xfrm>
        </p:spPr>
        <p:txBody>
          <a:bodyPr>
            <a:normAutofit fontScale="90000"/>
          </a:bodyPr>
          <a:lstStyle/>
          <a:p>
            <a:pPr lvl="0" algn="ctr">
              <a:lnSpc>
                <a:spcPct val="115000"/>
              </a:lnSpc>
              <a:spcBef>
                <a:spcPts val="0"/>
              </a:spcBef>
            </a:pPr>
            <a:r>
              <a:rPr lang="mn-MN" sz="6000" b="1" u="sng" dirty="0">
                <a:solidFill>
                  <a:srgbClr val="0070C0"/>
                </a:solidFill>
                <a:latin typeface="Arial" panose="020B0604020202020204" pitchFamily="34" charset="0"/>
                <a:ea typeface="Times New Roman" panose="02020603050405020304" pitchFamily="18" charset="0"/>
                <a:cs typeface="Arial" panose="020B0604020202020204" pitchFamily="34" charset="0"/>
              </a:rPr>
              <a:t>Сумын онцлог </a:t>
            </a:r>
            <a:br>
              <a:rPr lang="en-US" sz="2400" b="1" dirty="0">
                <a:solidFill>
                  <a:srgbClr val="002060"/>
                </a:solidFill>
                <a:latin typeface="Arial" panose="020B0604020202020204" pitchFamily="34" charset="0"/>
                <a:ea typeface="Calibri" panose="020F0502020204030204" pitchFamily="34" charset="0"/>
                <a:cs typeface="Arial" panose="020B0604020202020204" pitchFamily="34" charset="0"/>
              </a:rPr>
            </a:br>
            <a:endParaRPr lang="en-US" dirty="0"/>
          </a:p>
        </p:txBody>
      </p:sp>
      <p:sp>
        <p:nvSpPr>
          <p:cNvPr id="3" name="Content Placeholder 2"/>
          <p:cNvSpPr>
            <a:spLocks noGrp="1"/>
          </p:cNvSpPr>
          <p:nvPr>
            <p:ph idx="1"/>
          </p:nvPr>
        </p:nvSpPr>
        <p:spPr>
          <a:xfrm>
            <a:off x="1260764" y="1645920"/>
            <a:ext cx="10515600" cy="4713316"/>
          </a:xfrm>
        </p:spPr>
        <p:txBody>
          <a:bodyPr>
            <a:normAutofit/>
          </a:bodyPr>
          <a:lstStyle/>
          <a:p>
            <a:pPr marL="228600" lvl="0" indent="0">
              <a:lnSpc>
                <a:spcPct val="115000"/>
              </a:lnSpc>
              <a:spcBef>
                <a:spcPts val="0"/>
              </a:spcBef>
              <a:spcAft>
                <a:spcPts val="0"/>
              </a:spcAft>
              <a:buClrTx/>
              <a:buSzTx/>
              <a:buNone/>
            </a:pPr>
            <a:endParaRPr lang="en-US" sz="1600" dirty="0">
              <a:solidFill>
                <a:srgbClr val="999999"/>
              </a:solidFill>
              <a:latin typeface="Arial" panose="020B0604020202020204" pitchFamily="34" charset="0"/>
              <a:ea typeface="Times New Roman" panose="02020603050405020304" pitchFamily="18" charset="0"/>
              <a:cs typeface="Arial" panose="020B0604020202020204" pitchFamily="34" charset="0"/>
            </a:endParaRPr>
          </a:p>
          <a:p>
            <a:pPr marL="0" lvl="0" indent="0" algn="just">
              <a:lnSpc>
                <a:spcPct val="115000"/>
              </a:lnSpc>
              <a:spcBef>
                <a:spcPts val="0"/>
              </a:spcBef>
              <a:spcAft>
                <a:spcPts val="0"/>
              </a:spcAft>
              <a:buClrTx/>
              <a:buSzTx/>
              <a:buNone/>
            </a:pPr>
            <a:r>
              <a:rPr lang="mn-MN" sz="32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mn-MN" sz="3300" b="1" dirty="0">
                <a:solidFill>
                  <a:srgbClr val="002060"/>
                </a:solidFill>
                <a:latin typeface="Arial" panose="020B0604020202020204" pitchFamily="34" charset="0"/>
                <a:ea typeface="Calibri" panose="020F0502020204030204" pitchFamily="34" charset="0"/>
                <a:cs typeface="Arial" panose="020B0604020202020204" pitchFamily="34" charset="0"/>
              </a:rPr>
              <a:t>Тус сум нь Халуун рашаан сувилалын газруудтай, Улаанбаатар, Хархорин хотуудтай хатуу хучилттай авто замаар холбогдсон, “Хужирт” байгалийн эрдэст усны үйлдвэртэй, хүн ам ихээр суурьшсан, дэд бүтэц сайн хөгжсөн,  алдарт цуутнуудын өлгий болсон Өвөрхангай аймгийн томоохон сумын нэг юм.</a:t>
            </a:r>
            <a:endParaRPr lang="en-US" sz="3300" b="1" dirty="0">
              <a:solidFill>
                <a:srgbClr val="002060"/>
              </a:solidFill>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460123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lumMod val="65000"/>
              </a:schemeClr>
            </a:gs>
            <a:gs pos="100000">
              <a:schemeClr val="accent1">
                <a:lumMod val="40000"/>
                <a:lumOff val="60000"/>
              </a:schemeClr>
            </a:gs>
            <a:gs pos="40000">
              <a:schemeClr val="bg2">
                <a:shade val="100000"/>
                <a:hueMod val="100000"/>
                <a:satMod val="110000"/>
                <a:lumMod val="130000"/>
              </a:schemeClr>
            </a:gs>
            <a:gs pos="100000">
              <a:srgbClr val="92D050"/>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92924" y="353961"/>
            <a:ext cx="8911687" cy="1551039"/>
          </a:xfrm>
          <a:solidFill>
            <a:schemeClr val="bg1"/>
          </a:solidFill>
        </p:spPr>
        <p:txBody>
          <a:bodyPr>
            <a:normAutofit/>
          </a:bodyPr>
          <a:lstStyle/>
          <a:p>
            <a:pPr algn="ctr"/>
            <a:r>
              <a:rPr lang="mn-MN" sz="6000" b="1" i="1" u="sng" dirty="0">
                <a:solidFill>
                  <a:srgbClr val="0070C0"/>
                </a:solidFill>
                <a:latin typeface="Arial" panose="020B0604020202020204" pitchFamily="34" charset="0"/>
                <a:cs typeface="Arial" panose="020B0604020202020204" pitchFamily="34" charset="0"/>
              </a:rPr>
              <a:t>Хөгжлийн бодлого</a:t>
            </a:r>
            <a:endParaRPr lang="en-US"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881420" y="1967688"/>
            <a:ext cx="3335752" cy="4558590"/>
          </a:xfrm>
        </p:spPr>
      </p:pic>
      <p:sp>
        <p:nvSpPr>
          <p:cNvPr id="14" name="Right Arrow 13"/>
          <p:cNvSpPr/>
          <p:nvPr/>
        </p:nvSpPr>
        <p:spPr>
          <a:xfrm>
            <a:off x="7048767" y="2690871"/>
            <a:ext cx="606669" cy="444539"/>
          </a:xfrm>
          <a:prstGeom prst="rightArrow">
            <a:avLst/>
          </a:prstGeom>
          <a:solidFill>
            <a:srgbClr val="C00000"/>
          </a:solidFill>
          <a:ln w="15875"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a:ea typeface="+mn-ea"/>
              <a:cs typeface="+mn-cs"/>
            </a:endParaRPr>
          </a:p>
        </p:txBody>
      </p:sp>
      <p:sp>
        <p:nvSpPr>
          <p:cNvPr id="15" name="Right Arrow 14"/>
          <p:cNvSpPr/>
          <p:nvPr/>
        </p:nvSpPr>
        <p:spPr>
          <a:xfrm>
            <a:off x="7048766" y="4952178"/>
            <a:ext cx="606669" cy="435748"/>
          </a:xfrm>
          <a:prstGeom prst="rightArrow">
            <a:avLst/>
          </a:prstGeom>
          <a:solidFill>
            <a:srgbClr val="C00000"/>
          </a:solidFill>
          <a:ln w="15875" cap="flat" cmpd="sng" algn="ctr">
            <a:solidFill>
              <a:srgbClr val="6892A0">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a:ea typeface="+mn-ea"/>
              <a:cs typeface="+mn-cs"/>
            </a:endParaRPr>
          </a:p>
        </p:txBody>
      </p:sp>
      <p:sp>
        <p:nvSpPr>
          <p:cNvPr id="16" name="Rounded Rectangle 15"/>
          <p:cNvSpPr/>
          <p:nvPr/>
        </p:nvSpPr>
        <p:spPr>
          <a:xfrm>
            <a:off x="7801125" y="1967688"/>
            <a:ext cx="4226750" cy="2077389"/>
          </a:xfrm>
          <a:prstGeom prst="roundRect">
            <a:avLst/>
          </a:prstGeom>
          <a:solidFill>
            <a:schemeClr val="accent1">
              <a:lumMod val="40000"/>
              <a:lumOff val="60000"/>
            </a:schemeClr>
          </a:solidFill>
          <a:ln w="15875" cap="flat" cmpd="sng" algn="ctr">
            <a:solidFill>
              <a:schemeClr val="bg1">
                <a:lumMod val="5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2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Хужирт сумын Эдийн засгийн хөгжлийн төлөвлөгөө        </a:t>
            </a:r>
            <a:r>
              <a:rPr kumimoji="0" lang="en-US" sz="2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mn-MN" sz="2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2012-2020 он</a:t>
            </a:r>
            <a:r>
              <a:rPr kumimoji="0" lang="en-US" sz="2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mn-MN" sz="2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ounded Rectangle 16"/>
          <p:cNvSpPr/>
          <p:nvPr/>
        </p:nvSpPr>
        <p:spPr>
          <a:xfrm>
            <a:off x="7801125" y="4107765"/>
            <a:ext cx="4226752" cy="2236763"/>
          </a:xfrm>
          <a:prstGeom prst="roundRect">
            <a:avLst/>
          </a:prstGeom>
          <a:solidFill>
            <a:schemeClr val="accent1">
              <a:lumMod val="40000"/>
              <a:lumOff val="60000"/>
            </a:schemeClr>
          </a:solidFill>
          <a:ln w="15875" cap="flat" cmpd="sng" algn="ctr">
            <a:solidFill>
              <a:srgbClr val="586EA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2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Хужирт сумын Засаг даргын “Бүтээлч-Хужирт” үйл ажиллагааны хөтөлбөр    </a:t>
            </a:r>
            <a:r>
              <a:rPr kumimoji="0" lang="en-US" sz="2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mn-MN" sz="2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2016-2020 он</a:t>
            </a:r>
            <a:r>
              <a:rPr kumimoji="0" lang="en-US" sz="2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4106135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lumMod val="65000"/>
              </a:schemeClr>
            </a:gs>
            <a:gs pos="100000">
              <a:schemeClr val="accent1">
                <a:lumMod val="40000"/>
                <a:lumOff val="60000"/>
              </a:schemeClr>
            </a:gs>
            <a:gs pos="40000">
              <a:schemeClr val="bg2">
                <a:shade val="100000"/>
                <a:hueMod val="100000"/>
                <a:satMod val="110000"/>
                <a:lumMod val="130000"/>
              </a:schemeClr>
            </a:gs>
            <a:gs pos="100000">
              <a:srgbClr val="92D050"/>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1931" y="294468"/>
            <a:ext cx="7968344" cy="764556"/>
          </a:xfrm>
        </p:spPr>
        <p:txBody>
          <a:bodyPr>
            <a:noAutofit/>
          </a:bodyPr>
          <a:lstStyle/>
          <a:p>
            <a:pPr algn="ctr"/>
            <a:r>
              <a:rPr lang="mn-MN" sz="3600" b="1" u="sng" cap="none" dirty="0">
                <a:solidFill>
                  <a:srgbClr val="0070C0"/>
                </a:solidFill>
                <a:latin typeface="Arial" panose="020B0604020202020204" pitchFamily="34" charset="0"/>
                <a:cs typeface="Arial" panose="020B0604020202020204" pitchFamily="34" charset="0"/>
              </a:rPr>
              <a:t>Орон нутгийн хөгжлийн сангийн хөрөнгө оруулалт  2013-2019 он</a:t>
            </a:r>
            <a:endParaRPr lang="en-US" sz="2800" b="1" dirty="0">
              <a:latin typeface="Arial" panose="020B0604020202020204" pitchFamily="34" charset="0"/>
              <a:cs typeface="Arial" panose="020B0604020202020204" pitchFamily="34" charset="0"/>
            </a:endParaRPr>
          </a:p>
        </p:txBody>
      </p:sp>
      <p:graphicFrame>
        <p:nvGraphicFramePr>
          <p:cNvPr id="20" name="Content Placeholder 19"/>
          <p:cNvGraphicFramePr>
            <a:graphicFrameLocks noGrp="1"/>
          </p:cNvGraphicFramePr>
          <p:nvPr>
            <p:ph idx="1"/>
            <p:extLst>
              <p:ext uri="{D42A27DB-BD31-4B8C-83A1-F6EECF244321}">
                <p14:modId xmlns:p14="http://schemas.microsoft.com/office/powerpoint/2010/main" val="340826484"/>
              </p:ext>
            </p:extLst>
          </p:nvPr>
        </p:nvGraphicFramePr>
        <p:xfrm>
          <a:off x="1815800" y="2096589"/>
          <a:ext cx="5145438" cy="3764371"/>
        </p:xfrm>
        <a:graphic>
          <a:graphicData uri="http://schemas.openxmlformats.org/drawingml/2006/table">
            <a:tbl>
              <a:tblPr firstRow="1" bandRow="1">
                <a:tableStyleId>{5C22544A-7EE6-4342-B048-85BDC9FD1C3A}</a:tableStyleId>
              </a:tblPr>
              <a:tblGrid>
                <a:gridCol w="3314664">
                  <a:extLst>
                    <a:ext uri="{9D8B030D-6E8A-4147-A177-3AD203B41FA5}">
                      <a16:colId xmlns:a16="http://schemas.microsoft.com/office/drawing/2014/main" val="1215425316"/>
                    </a:ext>
                  </a:extLst>
                </a:gridCol>
                <a:gridCol w="1830774">
                  <a:extLst>
                    <a:ext uri="{9D8B030D-6E8A-4147-A177-3AD203B41FA5}">
                      <a16:colId xmlns:a16="http://schemas.microsoft.com/office/drawing/2014/main" val="4224058563"/>
                    </a:ext>
                  </a:extLst>
                </a:gridCol>
              </a:tblGrid>
              <a:tr h="573720">
                <a:tc>
                  <a:txBody>
                    <a:bodyPr/>
                    <a:lstStyle/>
                    <a:p>
                      <a:pPr algn="ctr"/>
                      <a:r>
                        <a:rPr lang="mn-MN" sz="1600" dirty="0">
                          <a:latin typeface="Arial" panose="020B0604020202020204" pitchFamily="34" charset="0"/>
                          <a:cs typeface="Arial" panose="020B0604020202020204" pitchFamily="34" charset="0"/>
                        </a:rPr>
                        <a:t>Огноо</a:t>
                      </a:r>
                      <a:r>
                        <a:rPr lang="mn-MN" sz="1600" baseline="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txBody>
                  <a:tcPr/>
                </a:tc>
                <a:tc>
                  <a:txBody>
                    <a:bodyPr/>
                    <a:lstStyle/>
                    <a:p>
                      <a:pPr algn="ctr"/>
                      <a:r>
                        <a:rPr lang="mn-MN" sz="1600" dirty="0">
                          <a:latin typeface="Arial" panose="020B0604020202020204" pitchFamily="34" charset="0"/>
                          <a:cs typeface="Arial" panose="020B0604020202020204" pitchFamily="34" charset="0"/>
                        </a:rPr>
                        <a:t>Санхүүжилт /сая.төг/</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03280867"/>
                  </a:ext>
                </a:extLst>
              </a:tr>
              <a:tr h="332153">
                <a:tc>
                  <a:txBody>
                    <a:bodyPr/>
                    <a:lstStyle/>
                    <a:p>
                      <a:pPr algn="ctr"/>
                      <a:r>
                        <a:rPr lang="en-US" sz="1600" dirty="0">
                          <a:latin typeface="Arial" panose="020B0604020202020204" pitchFamily="34" charset="0"/>
                          <a:cs typeface="Arial" panose="020B0604020202020204" pitchFamily="34" charset="0"/>
                        </a:rPr>
                        <a:t>2013</a:t>
                      </a:r>
                    </a:p>
                  </a:txBody>
                  <a:tcPr>
                    <a:solidFill>
                      <a:schemeClr val="accent1">
                        <a:lumMod val="20000"/>
                        <a:lumOff val="80000"/>
                      </a:schemeClr>
                    </a:solidFill>
                  </a:tcPr>
                </a:tc>
                <a:tc>
                  <a:txBody>
                    <a:bodyPr/>
                    <a:lstStyle/>
                    <a:p>
                      <a:pPr algn="r"/>
                      <a:r>
                        <a:rPr lang="en-US" sz="1600" dirty="0">
                          <a:latin typeface="Arial" panose="020B0604020202020204" pitchFamily="34" charset="0"/>
                          <a:cs typeface="Arial" panose="020B0604020202020204" pitchFamily="34" charset="0"/>
                        </a:rPr>
                        <a:t>265</a:t>
                      </a:r>
                      <a:r>
                        <a:rPr lang="mn-MN" sz="16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7</a:t>
                      </a:r>
                    </a:p>
                  </a:txBody>
                  <a:tcPr>
                    <a:solidFill>
                      <a:schemeClr val="accent1">
                        <a:lumMod val="20000"/>
                        <a:lumOff val="80000"/>
                      </a:schemeClr>
                    </a:solidFill>
                  </a:tcPr>
                </a:tc>
                <a:extLst>
                  <a:ext uri="{0D108BD9-81ED-4DB2-BD59-A6C34878D82A}">
                    <a16:rowId xmlns:a16="http://schemas.microsoft.com/office/drawing/2014/main" val="2691495973"/>
                  </a:ext>
                </a:extLst>
              </a:tr>
              <a:tr h="332153">
                <a:tc>
                  <a:txBody>
                    <a:bodyPr/>
                    <a:lstStyle/>
                    <a:p>
                      <a:pPr algn="ctr"/>
                      <a:r>
                        <a:rPr lang="mn-MN" sz="1600" dirty="0">
                          <a:latin typeface="Arial" panose="020B0604020202020204" pitchFamily="34" charset="0"/>
                          <a:cs typeface="Arial" panose="020B0604020202020204" pitchFamily="34" charset="0"/>
                        </a:rPr>
                        <a:t>2014</a:t>
                      </a:r>
                      <a:endParaRPr lang="en-US" sz="1600" dirty="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algn="r"/>
                      <a:r>
                        <a:rPr lang="mn-MN" sz="16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81</a:t>
                      </a:r>
                      <a:r>
                        <a:rPr lang="mn-MN" sz="1600" dirty="0">
                          <a:latin typeface="Arial" panose="020B0604020202020204" pitchFamily="34" charset="0"/>
                          <a:cs typeface="Arial" panose="020B0604020202020204" pitchFamily="34" charset="0"/>
                        </a:rPr>
                        <a:t>.5</a:t>
                      </a:r>
                      <a:endParaRPr lang="en-US" sz="1600" dirty="0">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3491325678"/>
                  </a:ext>
                </a:extLst>
              </a:tr>
              <a:tr h="332153">
                <a:tc>
                  <a:txBody>
                    <a:bodyPr/>
                    <a:lstStyle/>
                    <a:p>
                      <a:pPr algn="ctr"/>
                      <a:r>
                        <a:rPr lang="mn-MN" sz="1600" dirty="0">
                          <a:latin typeface="Arial" panose="020B0604020202020204" pitchFamily="34" charset="0"/>
                          <a:cs typeface="Arial" panose="020B0604020202020204" pitchFamily="34" charset="0"/>
                        </a:rPr>
                        <a:t>2015</a:t>
                      </a:r>
                      <a:endParaRPr lang="en-US" sz="1600" dirty="0">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pPr algn="r"/>
                      <a:r>
                        <a:rPr lang="mn-MN" sz="1600" dirty="0">
                          <a:latin typeface="Arial" panose="020B0604020202020204" pitchFamily="34" charset="0"/>
                          <a:cs typeface="Arial" panose="020B0604020202020204" pitchFamily="34" charset="0"/>
                        </a:rPr>
                        <a:t>197.4</a:t>
                      </a:r>
                      <a:endParaRPr lang="en-US" sz="1600" dirty="0">
                        <a:latin typeface="Arial" panose="020B0604020202020204" pitchFamily="34" charset="0"/>
                        <a:cs typeface="Arial" panose="020B0604020202020204" pitchFamily="34" charset="0"/>
                      </a:endParaRPr>
                    </a:p>
                  </a:txBody>
                  <a:tcPr>
                    <a:solidFill>
                      <a:schemeClr val="accent1">
                        <a:lumMod val="20000"/>
                        <a:lumOff val="80000"/>
                      </a:schemeClr>
                    </a:solidFill>
                  </a:tcPr>
                </a:tc>
                <a:extLst>
                  <a:ext uri="{0D108BD9-81ED-4DB2-BD59-A6C34878D82A}">
                    <a16:rowId xmlns:a16="http://schemas.microsoft.com/office/drawing/2014/main" val="1651742140"/>
                  </a:ext>
                </a:extLst>
              </a:tr>
              <a:tr h="807811">
                <a:tc>
                  <a:txBody>
                    <a:bodyPr/>
                    <a:lstStyle/>
                    <a:p>
                      <a:pPr algn="ctr"/>
                      <a:r>
                        <a:rPr lang="mn-MN" sz="1600" dirty="0">
                          <a:latin typeface="Arial" panose="020B0604020202020204" pitchFamily="34" charset="0"/>
                          <a:cs typeface="Arial" panose="020B0604020202020204" pitchFamily="34" charset="0"/>
                        </a:rPr>
                        <a:t>2016</a:t>
                      </a:r>
                      <a:endParaRPr lang="en-US" sz="1600" dirty="0">
                        <a:latin typeface="Arial" panose="020B0604020202020204" pitchFamily="34" charset="0"/>
                        <a:cs typeface="Arial" panose="020B0604020202020204" pitchFamily="34" charset="0"/>
                      </a:endParaRPr>
                    </a:p>
                  </a:txBody>
                  <a:tcPr/>
                </a:tc>
                <a:tc>
                  <a:txBody>
                    <a:bodyPr/>
                    <a:lstStyle/>
                    <a:p>
                      <a:pPr algn="r"/>
                      <a:r>
                        <a:rPr lang="mn-MN" sz="1600" dirty="0">
                          <a:latin typeface="Arial" panose="020B0604020202020204" pitchFamily="34" charset="0"/>
                          <a:cs typeface="Arial" panose="020B0604020202020204" pitchFamily="34" charset="0"/>
                        </a:rPr>
                        <a:t>177,8</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46867699"/>
                  </a:ext>
                </a:extLst>
              </a:tr>
              <a:tr h="332153">
                <a:tc>
                  <a:txBody>
                    <a:bodyPr/>
                    <a:lstStyle/>
                    <a:p>
                      <a:pPr algn="ctr"/>
                      <a:r>
                        <a:rPr lang="mn-MN" sz="1600" dirty="0">
                          <a:latin typeface="Arial" panose="020B0604020202020204" pitchFamily="34" charset="0"/>
                          <a:cs typeface="Arial" panose="020B0604020202020204" pitchFamily="34" charset="0"/>
                        </a:rPr>
                        <a:t>2017</a:t>
                      </a:r>
                      <a:endParaRPr lang="en-US" sz="1600" dirty="0">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pPr algn="r"/>
                      <a:r>
                        <a:rPr lang="mn-MN" sz="1600" dirty="0">
                          <a:latin typeface="Arial" panose="020B0604020202020204" pitchFamily="34" charset="0"/>
                          <a:cs typeface="Arial" panose="020B0604020202020204" pitchFamily="34" charset="0"/>
                        </a:rPr>
                        <a:t>139.7</a:t>
                      </a:r>
                      <a:endParaRPr lang="en-US" sz="1600" dirty="0">
                        <a:latin typeface="Arial" panose="020B0604020202020204" pitchFamily="34" charset="0"/>
                        <a:cs typeface="Arial" panose="020B0604020202020204" pitchFamily="34" charset="0"/>
                      </a:endParaRPr>
                    </a:p>
                  </a:txBody>
                  <a:tcPr>
                    <a:solidFill>
                      <a:schemeClr val="accent1">
                        <a:lumMod val="20000"/>
                        <a:lumOff val="80000"/>
                      </a:schemeClr>
                    </a:solidFill>
                  </a:tcPr>
                </a:tc>
                <a:extLst>
                  <a:ext uri="{0D108BD9-81ED-4DB2-BD59-A6C34878D82A}">
                    <a16:rowId xmlns:a16="http://schemas.microsoft.com/office/drawing/2014/main" val="3152680375"/>
                  </a:ext>
                </a:extLst>
              </a:tr>
              <a:tr h="332153">
                <a:tc>
                  <a:txBody>
                    <a:bodyPr/>
                    <a:lstStyle/>
                    <a:p>
                      <a:pPr algn="ctr"/>
                      <a:r>
                        <a:rPr lang="mn-MN" sz="1600" dirty="0">
                          <a:latin typeface="Arial" panose="020B0604020202020204" pitchFamily="34" charset="0"/>
                          <a:cs typeface="Arial" panose="020B0604020202020204" pitchFamily="34" charset="0"/>
                        </a:rPr>
                        <a:t>2018</a:t>
                      </a:r>
                      <a:endParaRPr lang="en-US" sz="1600" dirty="0">
                        <a:latin typeface="Arial" panose="020B0604020202020204" pitchFamily="34" charset="0"/>
                        <a:cs typeface="Arial" panose="020B0604020202020204" pitchFamily="34" charset="0"/>
                      </a:endParaRPr>
                    </a:p>
                  </a:txBody>
                  <a:tcPr/>
                </a:tc>
                <a:tc>
                  <a:txBody>
                    <a:bodyPr/>
                    <a:lstStyle/>
                    <a:p>
                      <a:pPr algn="r"/>
                      <a:r>
                        <a:rPr lang="mn-MN" sz="1600" dirty="0">
                          <a:latin typeface="Arial" panose="020B0604020202020204" pitchFamily="34" charset="0"/>
                          <a:cs typeface="Arial" panose="020B0604020202020204" pitchFamily="34" charset="0"/>
                        </a:rPr>
                        <a:t>12</a:t>
                      </a:r>
                      <a:r>
                        <a:rPr lang="en-US" sz="1600" dirty="0">
                          <a:latin typeface="Arial" panose="020B0604020202020204" pitchFamily="34" charset="0"/>
                          <a:cs typeface="Arial" panose="020B0604020202020204" pitchFamily="34" charset="0"/>
                        </a:rPr>
                        <a:t>6</a:t>
                      </a:r>
                      <a:r>
                        <a:rPr lang="mn-MN" sz="1600" dirty="0">
                          <a:latin typeface="Arial" panose="020B0604020202020204" pitchFamily="34" charset="0"/>
                          <a:cs typeface="Arial" panose="020B0604020202020204" pitchFamily="34" charset="0"/>
                        </a:rPr>
                        <a:t>.7</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87360158"/>
                  </a:ext>
                </a:extLst>
              </a:tr>
              <a:tr h="332153">
                <a:tc>
                  <a:txBody>
                    <a:bodyPr/>
                    <a:lstStyle/>
                    <a:p>
                      <a:pPr algn="ctr"/>
                      <a:r>
                        <a:rPr lang="mn-MN" sz="1600" dirty="0">
                          <a:latin typeface="Arial" panose="020B0604020202020204" pitchFamily="34" charset="0"/>
                          <a:cs typeface="Arial" panose="020B0604020202020204" pitchFamily="34" charset="0"/>
                        </a:rPr>
                        <a:t>2019</a:t>
                      </a:r>
                      <a:endParaRPr lang="en-US" sz="1600" dirty="0">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pPr algn="r"/>
                      <a:r>
                        <a:rPr lang="mn-MN" sz="1600" dirty="0">
                          <a:latin typeface="Arial" panose="020B0604020202020204" pitchFamily="34" charset="0"/>
                          <a:cs typeface="Arial" panose="020B0604020202020204" pitchFamily="34" charset="0"/>
                        </a:rPr>
                        <a:t>139.4</a:t>
                      </a:r>
                      <a:endParaRPr lang="en-US" sz="1600" dirty="0">
                        <a:latin typeface="Arial" panose="020B0604020202020204" pitchFamily="34" charset="0"/>
                        <a:cs typeface="Arial" panose="020B0604020202020204" pitchFamily="34" charset="0"/>
                      </a:endParaRPr>
                    </a:p>
                  </a:txBody>
                  <a:tcPr>
                    <a:solidFill>
                      <a:schemeClr val="accent1">
                        <a:lumMod val="20000"/>
                        <a:lumOff val="80000"/>
                      </a:schemeClr>
                    </a:solidFill>
                  </a:tcPr>
                </a:tc>
                <a:extLst>
                  <a:ext uri="{0D108BD9-81ED-4DB2-BD59-A6C34878D82A}">
                    <a16:rowId xmlns:a16="http://schemas.microsoft.com/office/drawing/2014/main" val="1872346467"/>
                  </a:ext>
                </a:extLst>
              </a:tr>
              <a:tr h="362349">
                <a:tc>
                  <a:txBody>
                    <a:bodyPr/>
                    <a:lstStyle/>
                    <a:p>
                      <a:pPr algn="r"/>
                      <a:r>
                        <a:rPr lang="mn-MN" b="1" dirty="0">
                          <a:latin typeface="Arial" panose="020B0604020202020204" pitchFamily="34" charset="0"/>
                          <a:cs typeface="Arial" panose="020B0604020202020204" pitchFamily="34" charset="0"/>
                        </a:rPr>
                        <a:t>Нийт</a:t>
                      </a:r>
                      <a:r>
                        <a:rPr lang="en-US" b="1" baseline="0" dirty="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a:txBody>
                  <a:tcPr/>
                </a:tc>
                <a:tc>
                  <a:txBody>
                    <a:bodyPr/>
                    <a:lstStyle/>
                    <a:p>
                      <a:pPr algn="r"/>
                      <a:r>
                        <a:rPr lang="mn-MN" b="1" dirty="0">
                          <a:latin typeface="Arial" panose="020B0604020202020204" pitchFamily="34" charset="0"/>
                          <a:cs typeface="Arial" panose="020B0604020202020204" pitchFamily="34" charset="0"/>
                        </a:rPr>
                        <a:t>1</a:t>
                      </a:r>
                      <a:r>
                        <a:rPr lang="en-US" b="1" dirty="0">
                          <a:latin typeface="Arial" panose="020B0604020202020204" pitchFamily="34" charset="0"/>
                          <a:cs typeface="Arial" panose="020B0604020202020204" pitchFamily="34" charset="0"/>
                        </a:rPr>
                        <a:t>,</a:t>
                      </a:r>
                      <a:r>
                        <a:rPr lang="mn-MN" b="1" dirty="0">
                          <a:latin typeface="Arial" panose="020B0604020202020204" pitchFamily="34" charset="0"/>
                          <a:cs typeface="Arial" panose="020B0604020202020204" pitchFamily="34" charset="0"/>
                        </a:rPr>
                        <a:t>42</a:t>
                      </a:r>
                      <a:r>
                        <a:rPr lang="en-US" b="1" dirty="0">
                          <a:latin typeface="Arial" panose="020B0604020202020204" pitchFamily="34" charset="0"/>
                          <a:cs typeface="Arial" panose="020B0604020202020204" pitchFamily="34" charset="0"/>
                        </a:rPr>
                        <a:t>8,2</a:t>
                      </a:r>
                    </a:p>
                  </a:txBody>
                  <a:tcPr/>
                </a:tc>
                <a:extLst>
                  <a:ext uri="{0D108BD9-81ED-4DB2-BD59-A6C34878D82A}">
                    <a16:rowId xmlns:a16="http://schemas.microsoft.com/office/drawing/2014/main" val="2903831470"/>
                  </a:ext>
                </a:extLst>
              </a:tr>
            </a:tbl>
          </a:graphicData>
        </a:graphic>
      </p:graphicFrame>
      <p:graphicFrame>
        <p:nvGraphicFramePr>
          <p:cNvPr id="31" name="Chart 30"/>
          <p:cNvGraphicFramePr/>
          <p:nvPr>
            <p:extLst>
              <p:ext uri="{D42A27DB-BD31-4B8C-83A1-F6EECF244321}">
                <p14:modId xmlns:p14="http://schemas.microsoft.com/office/powerpoint/2010/main" val="3837691102"/>
              </p:ext>
            </p:extLst>
          </p:nvPr>
        </p:nvGraphicFramePr>
        <p:xfrm>
          <a:off x="6961238" y="1871302"/>
          <a:ext cx="4675239" cy="44055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22205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1">
                <a:lumMod val="65000"/>
              </a:schemeClr>
            </a:gs>
            <a:gs pos="100000">
              <a:schemeClr val="accent1">
                <a:lumMod val="40000"/>
                <a:lumOff val="60000"/>
              </a:schemeClr>
            </a:gs>
            <a:gs pos="40000">
              <a:schemeClr val="bg2">
                <a:shade val="100000"/>
                <a:hueMod val="100000"/>
                <a:satMod val="110000"/>
                <a:lumMod val="130000"/>
              </a:schemeClr>
            </a:gs>
            <a:gs pos="100000">
              <a:srgbClr val="92D050"/>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3818" y="232476"/>
            <a:ext cx="9830794" cy="790412"/>
          </a:xfrm>
        </p:spPr>
        <p:txBody>
          <a:bodyPr/>
          <a:lstStyle/>
          <a:p>
            <a:pPr algn="ctr"/>
            <a:r>
              <a:rPr lang="mn-MN" b="1" u="sng" dirty="0">
                <a:solidFill>
                  <a:srgbClr val="0070C0"/>
                </a:solidFill>
                <a:latin typeface="Arial" panose="020B0604020202020204" pitchFamily="34" charset="0"/>
                <a:cs typeface="Arial" panose="020B0604020202020204" pitchFamily="34" charset="0"/>
              </a:rPr>
              <a:t>Төрийн үйлчилгээний чиглэлээр</a:t>
            </a:r>
            <a:endParaRPr lang="en-US" dirty="0"/>
          </a:p>
        </p:txBody>
      </p:sp>
      <p:sp>
        <p:nvSpPr>
          <p:cNvPr id="3" name="Text Placeholder 2"/>
          <p:cNvSpPr>
            <a:spLocks noGrp="1"/>
          </p:cNvSpPr>
          <p:nvPr>
            <p:ph type="body" idx="1"/>
          </p:nvPr>
        </p:nvSpPr>
        <p:spPr>
          <a:xfrm>
            <a:off x="1518835" y="1022888"/>
            <a:ext cx="3223646" cy="929898"/>
          </a:xfrm>
        </p:spPr>
        <p:txBody>
          <a:bodyPr/>
          <a:lstStyle/>
          <a:p>
            <a:pPr algn="ctr"/>
            <a:r>
              <a:rPr lang="mn-MN" b="1" dirty="0">
                <a:solidFill>
                  <a:srgbClr val="002060"/>
                </a:solidFill>
                <a:latin typeface="Arial" panose="020B0604020202020204" pitchFamily="34" charset="0"/>
                <a:cs typeface="Arial" panose="020B0604020202020204" pitchFamily="34" charset="0"/>
              </a:rPr>
              <a:t>Эрүүл мэндийн төв нийт 99.6 сая төг</a:t>
            </a:r>
            <a:endParaRPr lang="en-US" b="1" dirty="0">
              <a:solidFill>
                <a:srgbClr val="002060"/>
              </a:solidFill>
              <a:latin typeface="Arial" panose="020B0604020202020204" pitchFamily="34" charset="0"/>
              <a:cs typeface="Arial" panose="020B0604020202020204" pitchFamily="34" charset="0"/>
            </a:endParaRPr>
          </a:p>
        </p:txBody>
      </p:sp>
      <p:graphicFrame>
        <p:nvGraphicFramePr>
          <p:cNvPr id="9" name="Content Placeholder 8"/>
          <p:cNvGraphicFramePr>
            <a:graphicFrameLocks noGrp="1"/>
          </p:cNvGraphicFramePr>
          <p:nvPr>
            <p:ph sz="half" idx="2"/>
            <p:extLst>
              <p:ext uri="{D42A27DB-BD31-4B8C-83A1-F6EECF244321}">
                <p14:modId xmlns:p14="http://schemas.microsoft.com/office/powerpoint/2010/main" val="1882320482"/>
              </p:ext>
            </p:extLst>
          </p:nvPr>
        </p:nvGraphicFramePr>
        <p:xfrm>
          <a:off x="294967" y="2216259"/>
          <a:ext cx="4810554" cy="3413760"/>
        </p:xfrm>
        <a:graphic>
          <a:graphicData uri="http://schemas.openxmlformats.org/drawingml/2006/table">
            <a:tbl>
              <a:tblPr firstRow="1" bandRow="1">
                <a:tableStyleId>{5C22544A-7EE6-4342-B048-85BDC9FD1C3A}</a:tableStyleId>
              </a:tblPr>
              <a:tblGrid>
                <a:gridCol w="1889168">
                  <a:extLst>
                    <a:ext uri="{9D8B030D-6E8A-4147-A177-3AD203B41FA5}">
                      <a16:colId xmlns:a16="http://schemas.microsoft.com/office/drawing/2014/main" val="224521660"/>
                    </a:ext>
                  </a:extLst>
                </a:gridCol>
                <a:gridCol w="968325">
                  <a:extLst>
                    <a:ext uri="{9D8B030D-6E8A-4147-A177-3AD203B41FA5}">
                      <a16:colId xmlns:a16="http://schemas.microsoft.com/office/drawing/2014/main" val="264460346"/>
                    </a:ext>
                  </a:extLst>
                </a:gridCol>
                <a:gridCol w="1953061">
                  <a:extLst>
                    <a:ext uri="{9D8B030D-6E8A-4147-A177-3AD203B41FA5}">
                      <a16:colId xmlns:a16="http://schemas.microsoft.com/office/drawing/2014/main" val="26975046"/>
                    </a:ext>
                  </a:extLst>
                </a:gridCol>
              </a:tblGrid>
              <a:tr h="807018">
                <a:tc>
                  <a:txBody>
                    <a:bodyPr/>
                    <a:lstStyle/>
                    <a:p>
                      <a:r>
                        <a:rPr lang="mn-MN" sz="2000" b="1" dirty="0">
                          <a:solidFill>
                            <a:schemeClr val="tx1"/>
                          </a:solidFill>
                          <a:latin typeface="Arial" panose="020B0604020202020204" pitchFamily="34" charset="0"/>
                          <a:cs typeface="Arial" panose="020B0604020202020204" pitchFamily="34" charset="0"/>
                        </a:rPr>
                        <a:t>Төсөл,</a:t>
                      </a:r>
                      <a:r>
                        <a:rPr lang="mn-MN" sz="2000" b="1" baseline="0" dirty="0">
                          <a:solidFill>
                            <a:schemeClr val="tx1"/>
                          </a:solidFill>
                          <a:latin typeface="Arial" panose="020B0604020202020204" pitchFamily="34" charset="0"/>
                          <a:cs typeface="Arial" panose="020B0604020202020204" pitchFamily="34" charset="0"/>
                        </a:rPr>
                        <a:t> арга хэмжээ </a:t>
                      </a:r>
                      <a:endParaRPr lang="en-US" sz="2000" b="1" dirty="0">
                        <a:solidFill>
                          <a:schemeClr val="tx1"/>
                        </a:solidFill>
                        <a:latin typeface="Arial" panose="020B0604020202020204" pitchFamily="34" charset="0"/>
                        <a:cs typeface="Arial" panose="020B0604020202020204" pitchFamily="34" charset="0"/>
                      </a:endParaRPr>
                    </a:p>
                  </a:txBody>
                  <a:tcPr>
                    <a:solidFill>
                      <a:srgbClr val="92D050"/>
                    </a:solidFill>
                  </a:tcPr>
                </a:tc>
                <a:tc>
                  <a:txBody>
                    <a:bodyPr/>
                    <a:lstStyle/>
                    <a:p>
                      <a:r>
                        <a:rPr kumimoji="0" lang="mn-MN" sz="2000" b="1" i="0" u="sng"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Огноо </a:t>
                      </a:r>
                      <a:endParaRPr lang="en-US" sz="2000" b="1" dirty="0">
                        <a:solidFill>
                          <a:schemeClr val="tx1"/>
                        </a:solidFill>
                      </a:endParaRPr>
                    </a:p>
                  </a:txBody>
                  <a:tcPr>
                    <a:solidFill>
                      <a:srgbClr val="92D050"/>
                    </a:solidFill>
                  </a:tcPr>
                </a:tc>
                <a:tc>
                  <a:txBody>
                    <a:bodyPr/>
                    <a:lstStyle/>
                    <a:p>
                      <a:r>
                        <a:rPr lang="mn-MN" sz="2000" b="1" dirty="0">
                          <a:solidFill>
                            <a:schemeClr val="tx1"/>
                          </a:solidFill>
                          <a:latin typeface="Arial" panose="020B0604020202020204" pitchFamily="34" charset="0"/>
                          <a:cs typeface="Arial" panose="020B0604020202020204" pitchFamily="34" charset="0"/>
                        </a:rPr>
                        <a:t>Хөрөнгө оруулалтын хэмжээ  </a:t>
                      </a:r>
                    </a:p>
                    <a:p>
                      <a:r>
                        <a:rPr lang="mn-MN" sz="2000" b="1" dirty="0">
                          <a:solidFill>
                            <a:schemeClr val="tx1"/>
                          </a:solidFill>
                          <a:latin typeface="Arial" panose="020B0604020202020204" pitchFamily="34" charset="0"/>
                          <a:cs typeface="Arial" panose="020B0604020202020204" pitchFamily="34" charset="0"/>
                        </a:rPr>
                        <a:t>  /сая төг/</a:t>
                      </a:r>
                      <a:endParaRPr lang="en-US" sz="2000" b="1" dirty="0">
                        <a:solidFill>
                          <a:schemeClr val="tx1"/>
                        </a:solidFill>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1795411416"/>
                  </a:ext>
                </a:extLst>
              </a:tr>
              <a:tr h="567902">
                <a:tc>
                  <a:txBody>
                    <a:bodyPr/>
                    <a:lstStyle/>
                    <a:p>
                      <a:r>
                        <a:rPr kumimoji="0" lang="mn-MN" sz="20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Рентген аппарат</a:t>
                      </a:r>
                      <a:endParaRPr lang="en-US" sz="2000" b="1" dirty="0">
                        <a:solidFill>
                          <a:schemeClr val="tx1"/>
                        </a:solidFill>
                      </a:endParaRPr>
                    </a:p>
                  </a:txBody>
                  <a:tcPr>
                    <a:solidFill>
                      <a:schemeClr val="accent1">
                        <a:lumMod val="40000"/>
                        <a:lumOff val="60000"/>
                      </a:schemeClr>
                    </a:solidFill>
                  </a:tcPr>
                </a:tc>
                <a:tc>
                  <a:txBody>
                    <a:bodyPr/>
                    <a:lstStyle/>
                    <a:p>
                      <a:r>
                        <a:rPr lang="mn-MN" sz="2000" b="1" dirty="0">
                          <a:solidFill>
                            <a:schemeClr val="tx1"/>
                          </a:solidFill>
                          <a:latin typeface="Arial" panose="020B0604020202020204" pitchFamily="34" charset="0"/>
                          <a:cs typeface="Arial" panose="020B0604020202020204" pitchFamily="34" charset="0"/>
                        </a:rPr>
                        <a:t>2015 он</a:t>
                      </a:r>
                      <a:endParaRPr lang="en-US" sz="2000" b="1" dirty="0">
                        <a:solidFill>
                          <a:schemeClr val="tx1"/>
                        </a:solidFill>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pPr algn="ctr"/>
                      <a:r>
                        <a:rPr lang="mn-MN" sz="2000" b="1" dirty="0">
                          <a:solidFill>
                            <a:schemeClr val="tx1"/>
                          </a:solidFill>
                        </a:rPr>
                        <a:t>72.6</a:t>
                      </a:r>
                      <a:endParaRPr lang="en-US" sz="2000" b="1" dirty="0">
                        <a:solidFill>
                          <a:schemeClr val="tx1"/>
                        </a:solidFill>
                      </a:endParaRPr>
                    </a:p>
                  </a:txBody>
                  <a:tcPr>
                    <a:solidFill>
                      <a:schemeClr val="accent1">
                        <a:lumMod val="40000"/>
                        <a:lumOff val="60000"/>
                      </a:schemeClr>
                    </a:solidFill>
                  </a:tcPr>
                </a:tc>
                <a:extLst>
                  <a:ext uri="{0D108BD9-81ED-4DB2-BD59-A6C34878D82A}">
                    <a16:rowId xmlns:a16="http://schemas.microsoft.com/office/drawing/2014/main" val="1194487598"/>
                  </a:ext>
                </a:extLst>
              </a:tr>
              <a:tr h="807018">
                <a:tc>
                  <a:txBody>
                    <a:bodyPr/>
                    <a:lstStyle/>
                    <a:p>
                      <a:pPr algn="l"/>
                      <a:r>
                        <a:rPr lang="mn-MN" sz="2000" b="1" dirty="0">
                          <a:solidFill>
                            <a:schemeClr val="tx1"/>
                          </a:solidFill>
                          <a:latin typeface="Arial" panose="020B0604020202020204" pitchFamily="34" charset="0"/>
                          <a:cs typeface="Arial" panose="020B0604020202020204" pitchFamily="34" charset="0"/>
                        </a:rPr>
                        <a:t>Цусны шинжилгээний аппарат</a:t>
                      </a:r>
                      <a:endParaRPr lang="en-US" sz="2000" b="1" dirty="0">
                        <a:solidFill>
                          <a:schemeClr val="tx1"/>
                        </a:solidFill>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algn="l"/>
                      <a:r>
                        <a:rPr lang="mn-MN" sz="2000" b="1" dirty="0">
                          <a:solidFill>
                            <a:schemeClr val="tx1"/>
                          </a:solidFill>
                          <a:latin typeface="Arial" panose="020B0604020202020204" pitchFamily="34" charset="0"/>
                          <a:cs typeface="Arial" panose="020B0604020202020204" pitchFamily="34" charset="0"/>
                        </a:rPr>
                        <a:t>2017 он</a:t>
                      </a:r>
                      <a:endParaRPr lang="en-US" sz="2000" b="1" dirty="0">
                        <a:solidFill>
                          <a:schemeClr val="tx1"/>
                        </a:solidFill>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algn="ctr"/>
                      <a:r>
                        <a:rPr lang="mn-MN" sz="2000" b="1" dirty="0">
                          <a:solidFill>
                            <a:schemeClr val="tx1"/>
                          </a:solidFill>
                          <a:latin typeface="Arial" panose="020B0604020202020204" pitchFamily="34" charset="0"/>
                          <a:cs typeface="Arial" panose="020B0604020202020204" pitchFamily="34" charset="0"/>
                        </a:rPr>
                        <a:t>27.0</a:t>
                      </a:r>
                      <a:endParaRPr lang="en-US" sz="2000" b="1" dirty="0">
                        <a:solidFill>
                          <a:schemeClr val="tx1"/>
                        </a:solidFill>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15127023"/>
                  </a:ext>
                </a:extLst>
              </a:tr>
              <a:tr h="328785">
                <a:tc>
                  <a:txBody>
                    <a:bodyPr/>
                    <a:lstStyle/>
                    <a:p>
                      <a:pPr algn="l"/>
                      <a:r>
                        <a:rPr lang="mn-MN" sz="2000" b="1" dirty="0">
                          <a:solidFill>
                            <a:schemeClr val="tx1"/>
                          </a:solidFill>
                          <a:latin typeface="Arial" panose="020B0604020202020204" pitchFamily="34" charset="0"/>
                          <a:cs typeface="Arial" panose="020B0604020202020204" pitchFamily="34" charset="0"/>
                        </a:rPr>
                        <a:t>Нийт </a:t>
                      </a:r>
                      <a:endParaRPr lang="en-US" sz="2000" b="1" dirty="0">
                        <a:solidFill>
                          <a:schemeClr val="tx1"/>
                        </a:solidFill>
                        <a:latin typeface="Arial" panose="020B0604020202020204" pitchFamily="34" charset="0"/>
                        <a:cs typeface="Arial" panose="020B0604020202020204" pitchFamily="34" charset="0"/>
                      </a:endParaRPr>
                    </a:p>
                  </a:txBody>
                  <a:tcPr>
                    <a:solidFill>
                      <a:srgbClr val="92D050"/>
                    </a:solidFill>
                  </a:tcPr>
                </a:tc>
                <a:tc>
                  <a:txBody>
                    <a:bodyPr/>
                    <a:lstStyle/>
                    <a:p>
                      <a:pPr algn="l"/>
                      <a:endParaRPr lang="en-US" sz="2000" b="1" dirty="0">
                        <a:solidFill>
                          <a:schemeClr val="tx1"/>
                        </a:solidFill>
                        <a:latin typeface="Arial" panose="020B0604020202020204" pitchFamily="34" charset="0"/>
                        <a:cs typeface="Arial" panose="020B0604020202020204" pitchFamily="34" charset="0"/>
                      </a:endParaRPr>
                    </a:p>
                  </a:txBody>
                  <a:tcPr>
                    <a:solidFill>
                      <a:srgbClr val="92D050"/>
                    </a:solidFill>
                  </a:tcPr>
                </a:tc>
                <a:tc>
                  <a:txBody>
                    <a:bodyPr/>
                    <a:lstStyle/>
                    <a:p>
                      <a:pPr algn="ctr"/>
                      <a:r>
                        <a:rPr lang="mn-MN" sz="2000" b="1" dirty="0">
                          <a:solidFill>
                            <a:schemeClr val="tx1"/>
                          </a:solidFill>
                          <a:latin typeface="Arial" panose="020B0604020202020204" pitchFamily="34" charset="0"/>
                          <a:cs typeface="Arial" panose="020B0604020202020204" pitchFamily="34" charset="0"/>
                        </a:rPr>
                        <a:t>99.6</a:t>
                      </a:r>
                      <a:endParaRPr lang="en-US" sz="2000" b="1" dirty="0">
                        <a:solidFill>
                          <a:schemeClr val="tx1"/>
                        </a:solidFill>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3386746764"/>
                  </a:ext>
                </a:extLst>
              </a:tr>
            </a:tbl>
          </a:graphicData>
        </a:graphic>
      </p:graphicFrame>
      <p:pic>
        <p:nvPicPr>
          <p:cNvPr id="10" name="Content Placeholder 9"/>
          <p:cNvPicPr>
            <a:picLocks noGrp="1" noChangeAspect="1"/>
          </p:cNvPicPr>
          <p:nvPr>
            <p:ph sz="quarter" idx="4"/>
          </p:nvPr>
        </p:nvPicPr>
        <p:blipFill>
          <a:blip r:embed="rId2"/>
          <a:stretch>
            <a:fillRect/>
          </a:stretch>
        </p:blipFill>
        <p:spPr>
          <a:xfrm>
            <a:off x="6386052" y="4142509"/>
            <a:ext cx="5118560" cy="2553260"/>
          </a:xfrm>
          <a:prstGeom prst="rect">
            <a:avLst/>
          </a:prstGeom>
        </p:spPr>
      </p:pic>
      <p:pic>
        <p:nvPicPr>
          <p:cNvPr id="11" name="Picture 10"/>
          <p:cNvPicPr>
            <a:picLocks noChangeAspect="1"/>
          </p:cNvPicPr>
          <p:nvPr/>
        </p:nvPicPr>
        <p:blipFill>
          <a:blip r:embed="rId3"/>
          <a:stretch>
            <a:fillRect/>
          </a:stretch>
        </p:blipFill>
        <p:spPr>
          <a:xfrm>
            <a:off x="6008795" y="1280156"/>
            <a:ext cx="2828440" cy="2728082"/>
          </a:xfrm>
          <a:prstGeom prst="rect">
            <a:avLst/>
          </a:prstGeom>
        </p:spPr>
      </p:pic>
      <p:pic>
        <p:nvPicPr>
          <p:cNvPr id="12" name="Picture 11"/>
          <p:cNvPicPr>
            <a:picLocks noChangeAspect="1"/>
          </p:cNvPicPr>
          <p:nvPr/>
        </p:nvPicPr>
        <p:blipFill>
          <a:blip r:embed="rId4"/>
          <a:stretch>
            <a:fillRect/>
          </a:stretch>
        </p:blipFill>
        <p:spPr>
          <a:xfrm>
            <a:off x="9144000" y="1280155"/>
            <a:ext cx="2819252" cy="2728083"/>
          </a:xfrm>
          <a:prstGeom prst="rect">
            <a:avLst/>
          </a:prstGeom>
        </p:spPr>
      </p:pic>
      <p:pic>
        <p:nvPicPr>
          <p:cNvPr id="13" name="Picture 12"/>
          <p:cNvPicPr>
            <a:picLocks noChangeAspect="1"/>
          </p:cNvPicPr>
          <p:nvPr/>
        </p:nvPicPr>
        <p:blipFill>
          <a:blip r:embed="rId5"/>
          <a:stretch>
            <a:fillRect/>
          </a:stretch>
        </p:blipFill>
        <p:spPr>
          <a:xfrm>
            <a:off x="5105521" y="3894532"/>
            <a:ext cx="903274" cy="465712"/>
          </a:xfrm>
          <a:prstGeom prst="rect">
            <a:avLst/>
          </a:prstGeom>
          <a:solidFill>
            <a:srgbClr val="00B0F0"/>
          </a:solidFill>
        </p:spPr>
      </p:pic>
    </p:spTree>
    <p:extLst>
      <p:ext uri="{BB962C8B-B14F-4D97-AF65-F5344CB8AC3E}">
        <p14:creationId xmlns:p14="http://schemas.microsoft.com/office/powerpoint/2010/main" val="1130562729"/>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3486</TotalTime>
  <Words>1115</Words>
  <Application>Microsoft Office PowerPoint</Application>
  <PresentationFormat>Widescreen</PresentationFormat>
  <Paragraphs>234</Paragraphs>
  <Slides>22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Arial Black</vt:lpstr>
      <vt:lpstr>Calibri</vt:lpstr>
      <vt:lpstr>Century Gothic</vt:lpstr>
      <vt:lpstr>Gill Sans MT</vt:lpstr>
      <vt:lpstr>Wingdings 3</vt:lpstr>
      <vt:lpstr>Wisp</vt:lpstr>
      <vt:lpstr>           ХУЖИРТ  СУМ                                                        2019 он </vt:lpstr>
      <vt:lpstr>     Эрхэм зорилго</vt:lpstr>
      <vt:lpstr>   Сумын алсын хараа</vt:lpstr>
      <vt:lpstr>Сумын товч танилцуулга </vt:lpstr>
      <vt:lpstr>PowerPoint Presentation</vt:lpstr>
      <vt:lpstr>Сумын онцлог  </vt:lpstr>
      <vt:lpstr>Хөгжлийн бодлого</vt:lpstr>
      <vt:lpstr>Орон нутгийн хөгжлийн сангийн хөрөнгө оруулалт  2013-2019 он</vt:lpstr>
      <vt:lpstr>Төрийн үйлчилгээний чиглэлээр</vt:lpstr>
      <vt:lpstr>Төрийн үйлчилгээний чиглэлээр</vt:lpstr>
      <vt:lpstr>Төрийн үйлчилгээний чиглэлээр</vt:lpstr>
      <vt:lpstr>PowerPoint Presentation</vt:lpstr>
      <vt:lpstr>PowerPoint Presentation</vt:lpstr>
      <vt:lpstr>PowerPoint Presentation</vt:lpstr>
      <vt:lpstr>  </vt:lpstr>
      <vt:lpstr>Нийтийн эзэжмшлийн талбайн тохижилт, Ногоон байгууламж чиглэлээр /46.4 сая.төг/ </vt:lpstr>
      <vt:lpstr>Сумын төвийн нийтийн бие засах газар  2017 он 41.3 сая.төг</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Орон нутгийн хөгжлийн сангийн хөрөнгөөр хийгдэж буй ажлын үр дүн, хэрэгцээ шаардлага</dc:title>
  <dc:creator>Windows User</dc:creator>
  <cp:lastModifiedBy>user</cp:lastModifiedBy>
  <cp:revision>156</cp:revision>
  <cp:lastPrinted>2019-09-12T01:15:59Z</cp:lastPrinted>
  <dcterms:created xsi:type="dcterms:W3CDTF">2019-09-09T08:41:51Z</dcterms:created>
  <dcterms:modified xsi:type="dcterms:W3CDTF">2020-04-28T09:00:18Z</dcterms:modified>
</cp:coreProperties>
</file>