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61" r:id="rId4"/>
    <p:sldId id="258" r:id="rId5"/>
    <p:sldId id="299" r:id="rId6"/>
    <p:sldId id="300" r:id="rId7"/>
    <p:sldId id="303" r:id="rId8"/>
    <p:sldId id="286" r:id="rId9"/>
    <p:sldId id="259" r:id="rId10"/>
    <p:sldId id="292" r:id="rId11"/>
    <p:sldId id="260" r:id="rId12"/>
    <p:sldId id="270" r:id="rId13"/>
    <p:sldId id="301" r:id="rId14"/>
    <p:sldId id="304" r:id="rId15"/>
    <p:sldId id="262" r:id="rId16"/>
    <p:sldId id="276" r:id="rId17"/>
    <p:sldId id="277" r:id="rId18"/>
    <p:sldId id="271" r:id="rId19"/>
    <p:sldId id="264" r:id="rId20"/>
    <p:sldId id="272" r:id="rId21"/>
    <p:sldId id="268" r:id="rId22"/>
    <p:sldId id="269" r:id="rId23"/>
    <p:sldId id="275" r:id="rId24"/>
    <p:sldId id="273" r:id="rId25"/>
    <p:sldId id="274" r:id="rId26"/>
    <p:sldId id="297" r:id="rId27"/>
    <p:sldId id="290" r:id="rId28"/>
    <p:sldId id="293" r:id="rId29"/>
    <p:sldId id="278" r:id="rId30"/>
    <p:sldId id="289" r:id="rId31"/>
    <p:sldId id="280" r:id="rId32"/>
    <p:sldId id="287" r:id="rId33"/>
    <p:sldId id="265" r:id="rId34"/>
    <p:sldId id="267" r:id="rId35"/>
  </p:sldIdLst>
  <p:sldSz cx="12192000" cy="6858000"/>
  <p:notesSz cx="10020300" cy="6888163"/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3611D-F187-489D-9A95-3A3CF22C6F53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3C57-D765-48B5-80B8-371C9E75421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43096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0084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68530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51631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0647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0096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8430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8605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917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7220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97262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72546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5F04-732A-44F4-B16C-2E1C80DCEB54}" type="datetimeFigureOut">
              <a:rPr lang="mn-MN" smtClean="0"/>
              <a:t>2024.02.22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6973-FA26-4E83-B7B9-701E32DB23FF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0528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493" y="3162178"/>
            <a:ext cx="9144000" cy="2387600"/>
          </a:xfrm>
        </p:spPr>
        <p:txBody>
          <a:bodyPr/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ЖИЛИЙН ТАЙЛАН </a:t>
            </a:r>
            <a:b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mn-M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493" y="5982788"/>
            <a:ext cx="9144000" cy="875212"/>
          </a:xfrm>
        </p:spPr>
        <p:txBody>
          <a:bodyPr>
            <a:normAutofit lnSpcReduction="10000"/>
          </a:bodyPr>
          <a:lstStyle/>
          <a:p>
            <a:r>
              <a:rPr lang="mn-MN" b="1" i="1" dirty="0" smtClean="0">
                <a:solidFill>
                  <a:srgbClr val="0070C0"/>
                </a:solidFill>
              </a:rPr>
              <a:t>ИНЭЭМСЭГЛЭН УГТАЖ, </a:t>
            </a:r>
          </a:p>
          <a:p>
            <a:r>
              <a:rPr lang="mn-MN" b="1" i="1" dirty="0" smtClean="0">
                <a:solidFill>
                  <a:srgbClr val="0070C0"/>
                </a:solidFill>
              </a:rPr>
              <a:t>ЭЕЛДГЭЭР ҮДЬЕ</a:t>
            </a:r>
            <a:endParaRPr lang="mn-MN" b="1" i="1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0" y="6449105"/>
            <a:ext cx="1524000" cy="40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dirty="0" smtClean="0"/>
              <a:t>20</a:t>
            </a:r>
            <a:r>
              <a:rPr lang="en-US" dirty="0" smtClean="0"/>
              <a:t>23</a:t>
            </a:r>
            <a:r>
              <a:rPr lang="mn-MN" dirty="0" smtClean="0"/>
              <a:t>.12.</a:t>
            </a:r>
            <a:r>
              <a:rPr lang="en-US" dirty="0" smtClean="0"/>
              <a:t>31</a:t>
            </a:r>
            <a:endParaRPr lang="mn-M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93" y="846234"/>
            <a:ext cx="4396154" cy="25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1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2962" cy="628406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FF0000"/>
                </a:solidFill>
              </a:rPr>
              <a:t>ЁС ЗҮЙГ ЭРХЭМЛЭГЧ ХАМТ ОЛОН-</a:t>
            </a:r>
            <a:r>
              <a:rPr lang="mn-MN" dirty="0" smtClean="0"/>
              <a:t>Р ШАЛГАРАВ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157410"/>
            <a:ext cx="7420707" cy="3607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17" y="3727938"/>
            <a:ext cx="6438984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/>
          <a:lstStyle/>
          <a:p>
            <a:r>
              <a:rPr lang="mn-MN" dirty="0" smtClean="0"/>
              <a:t>ОЛОЛТ АМЖИЛТ БҮТЭЭЛҮҮД-Ажилчид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454"/>
            <a:ext cx="10515600" cy="5477608"/>
          </a:xfrm>
        </p:spPr>
        <p:txBody>
          <a:bodyPr>
            <a:normAutofit fontScale="92500"/>
          </a:bodyPr>
          <a:lstStyle/>
          <a:p>
            <a:r>
              <a:rPr lang="mn-MN" dirty="0" smtClean="0"/>
              <a:t>Ахлах сувилагч Г.Хандсүрэн </a:t>
            </a:r>
          </a:p>
          <a:p>
            <a:pPr lvl="1"/>
            <a:r>
              <a:rPr lang="mn-MN" dirty="0" smtClean="0"/>
              <a:t>2018.10 ЭМГ-н “</a:t>
            </a:r>
            <a:r>
              <a:rPr lang="mn-MN" dirty="0" smtClean="0">
                <a:solidFill>
                  <a:srgbClr val="FF0000"/>
                </a:solidFill>
              </a:rPr>
              <a:t>ЭРҮҮЛ МЭНДИЙН ТЭРГҮҮНИЙ АЖИЛТАН</a:t>
            </a:r>
            <a:r>
              <a:rPr lang="mn-MN" dirty="0" smtClean="0"/>
              <a:t>”</a:t>
            </a:r>
          </a:p>
          <a:p>
            <a:pPr lvl="1"/>
            <a:r>
              <a:rPr lang="mn-MN" dirty="0" smtClean="0"/>
              <a:t>2018.12 “</a:t>
            </a:r>
            <a:r>
              <a:rPr lang="mn-MN" dirty="0" smtClean="0">
                <a:solidFill>
                  <a:srgbClr val="FF0000"/>
                </a:solidFill>
              </a:rPr>
              <a:t>БАЙГУУЛЛАГЫН ШИЛДЭГ АЖИЛТАН</a:t>
            </a:r>
            <a:r>
              <a:rPr lang="mn-MN" dirty="0" smtClean="0"/>
              <a:t>”</a:t>
            </a:r>
          </a:p>
          <a:p>
            <a:pPr lvl="1"/>
            <a:r>
              <a:rPr lang="mn-MN" dirty="0" smtClean="0"/>
              <a:t>2019.07 Төрийн шагнал “</a:t>
            </a:r>
            <a:r>
              <a:rPr lang="mn-MN" dirty="0" smtClean="0">
                <a:solidFill>
                  <a:srgbClr val="FF0000"/>
                </a:solidFill>
              </a:rPr>
              <a:t>АЛТАН ГАДАС</a:t>
            </a:r>
            <a:r>
              <a:rPr lang="mn-MN" dirty="0" smtClean="0"/>
              <a:t>” одон</a:t>
            </a:r>
          </a:p>
          <a:p>
            <a:r>
              <a:rPr lang="mn-MN" dirty="0" smtClean="0"/>
              <a:t>Шавар тавигч Ц.Чулуунбор, Ахлах тогооч А.Лхагва нар</a:t>
            </a:r>
          </a:p>
          <a:p>
            <a:pPr lvl="1"/>
            <a:r>
              <a:rPr lang="mn-MN" dirty="0" smtClean="0"/>
              <a:t>2018.10 ЭМГ-н “</a:t>
            </a:r>
            <a:r>
              <a:rPr lang="mn-MN" dirty="0" smtClean="0">
                <a:solidFill>
                  <a:srgbClr val="FF0000"/>
                </a:solidFill>
              </a:rPr>
              <a:t>ЭРҮҮЛ МЭНДИЙН ТЭРГҮҮНИЙ АЖИЛТАН</a:t>
            </a:r>
            <a:r>
              <a:rPr lang="mn-MN" dirty="0" smtClean="0"/>
              <a:t>”</a:t>
            </a:r>
            <a:endParaRPr lang="en-US" dirty="0" smtClean="0"/>
          </a:p>
          <a:p>
            <a:r>
              <a:rPr lang="mn-MN" dirty="0" smtClean="0"/>
              <a:t>Сувилагч Л.Долгорсүрэн, шавар тавигч Д.Оюундулам, машинист Д.Батболд, Ш.Тогтох нар</a:t>
            </a:r>
          </a:p>
          <a:p>
            <a:pPr lvl="1"/>
            <a:r>
              <a:rPr lang="mn-MN" dirty="0" smtClean="0"/>
              <a:t>2018.10 ЭМГ-н “</a:t>
            </a:r>
            <a:r>
              <a:rPr lang="mn-MN" dirty="0" smtClean="0">
                <a:solidFill>
                  <a:srgbClr val="FF0000"/>
                </a:solidFill>
              </a:rPr>
              <a:t>ЭРҮҮЛ МЭНДИЙН ГАЗРЫН ЖУУХ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Мужаан Б.Жаргалсайхан</a:t>
            </a:r>
          </a:p>
          <a:p>
            <a:pPr lvl="1"/>
            <a:r>
              <a:rPr lang="mn-MN" dirty="0" smtClean="0"/>
              <a:t>2018.12 ЭМЯ-н “</a:t>
            </a:r>
            <a:r>
              <a:rPr lang="mn-MN" dirty="0" smtClean="0">
                <a:solidFill>
                  <a:srgbClr val="FF0000"/>
                </a:solidFill>
              </a:rPr>
              <a:t>ЭРҮҮЛ МЭНДИЙН ЯАМНЫ ТЭРГҮҮН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Бариач Б.Дуламсүрэн, Б.Нямханд, Г.Энхжаргал, Б.Сэлэнгэ, Ц.Нэргүй</a:t>
            </a:r>
          </a:p>
          <a:p>
            <a:pPr lvl="1"/>
            <a:r>
              <a:rPr lang="mn-MN" dirty="0" smtClean="0"/>
              <a:t>2018.12 ЭМЯ-н “</a:t>
            </a:r>
            <a:r>
              <a:rPr lang="mn-MN" dirty="0" smtClean="0">
                <a:solidFill>
                  <a:srgbClr val="FF0000"/>
                </a:solidFill>
              </a:rPr>
              <a:t>ЭРҮҮЛ МЭНДИЙН ЯАМНЫ ЖУУХ</a:t>
            </a:r>
            <a:r>
              <a:rPr lang="mn-MN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39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/>
          <a:lstStyle/>
          <a:p>
            <a:r>
              <a:rPr lang="mn-MN" dirty="0" smtClean="0"/>
              <a:t>ОЛОЛТ АМЖИЛТ БҮТЭЭЛҮҮД-Ажилчид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454"/>
            <a:ext cx="10515600" cy="5095509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Их эмч М. Батжаргал</a:t>
            </a:r>
          </a:p>
          <a:p>
            <a:pPr lvl="1"/>
            <a:r>
              <a:rPr lang="mn-MN" dirty="0" smtClean="0"/>
              <a:t>2020.10 </a:t>
            </a:r>
            <a:r>
              <a:rPr lang="mn-MN" dirty="0" smtClean="0">
                <a:solidFill>
                  <a:srgbClr val="FF0000"/>
                </a:solidFill>
              </a:rPr>
              <a:t>“Хөдөлмөрийн гавьяаны улаан тугийн одон”</a:t>
            </a:r>
          </a:p>
          <a:p>
            <a:pPr lvl="1"/>
            <a:r>
              <a:rPr lang="mn-MN" dirty="0" smtClean="0"/>
              <a:t>2022.12  </a:t>
            </a:r>
            <a:r>
              <a:rPr lang="mn-MN" dirty="0" smtClean="0">
                <a:solidFill>
                  <a:srgbClr val="FF0000"/>
                </a:solidFill>
              </a:rPr>
              <a:t>“Хүний гавьяат эмч”</a:t>
            </a:r>
          </a:p>
          <a:p>
            <a:r>
              <a:rPr lang="mn-MN" dirty="0" smtClean="0"/>
              <a:t>Шавар тавигч Ц.Чулуунбор</a:t>
            </a:r>
            <a:endParaRPr lang="mn-MN" dirty="0"/>
          </a:p>
          <a:p>
            <a:pPr lvl="1"/>
            <a:r>
              <a:rPr lang="mn-MN" dirty="0" smtClean="0"/>
              <a:t>2022.03 </a:t>
            </a:r>
            <a:r>
              <a:rPr lang="mn-MN" dirty="0" smtClean="0">
                <a:solidFill>
                  <a:srgbClr val="FF0000"/>
                </a:solidFill>
              </a:rPr>
              <a:t>“Алтан гадас”</a:t>
            </a:r>
            <a:endParaRPr lang="mn-MN" dirty="0" smtClean="0"/>
          </a:p>
          <a:p>
            <a:r>
              <a:rPr lang="mn-MN" dirty="0" smtClean="0"/>
              <a:t>Шавар тавигч Д.Батболд, Д.Оюундулам, Д.Туяацэцэг нар </a:t>
            </a:r>
          </a:p>
          <a:p>
            <a:pPr lvl="1"/>
            <a:r>
              <a:rPr lang="mn-MN" dirty="0" smtClean="0"/>
              <a:t>2022.03 	“</a:t>
            </a:r>
            <a:r>
              <a:rPr lang="mn-MN" dirty="0" smtClean="0">
                <a:solidFill>
                  <a:srgbClr val="FF0000"/>
                </a:solidFill>
              </a:rPr>
              <a:t>Хөдөлмөрийн Хүндэт Медаль</a:t>
            </a:r>
            <a:r>
              <a:rPr lang="mn-MN" dirty="0" smtClean="0"/>
              <a:t>”</a:t>
            </a:r>
            <a:endParaRPr lang="en-US" dirty="0" smtClean="0"/>
          </a:p>
          <a:p>
            <a:r>
              <a:rPr lang="mn-MN" dirty="0" smtClean="0"/>
              <a:t>Тогооч Р.Оюунцэцэг, үйлчлэгч Р.Нарантуяа, Н.Бямбадулам, Ц.Нэргүй</a:t>
            </a:r>
          </a:p>
          <a:p>
            <a:pPr lvl="1"/>
            <a:r>
              <a:rPr lang="mn-MN" dirty="0" smtClean="0"/>
              <a:t>2021, 2022 оны “</a:t>
            </a:r>
            <a:r>
              <a:rPr lang="mn-MN" dirty="0" smtClean="0">
                <a:solidFill>
                  <a:srgbClr val="FF0000"/>
                </a:solidFill>
              </a:rPr>
              <a:t>Эрүүл Мэндийн Тэргүүний Ажилтан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Үйлчлэгч Р.Нарантуяа, шавардагч Д.Оюундулам, Б.Чинтогтох нар</a:t>
            </a:r>
          </a:p>
          <a:p>
            <a:pPr lvl="1"/>
            <a:r>
              <a:rPr lang="mn-MN" dirty="0" smtClean="0"/>
              <a:t>2018, 2019 оны “</a:t>
            </a:r>
            <a:r>
              <a:rPr lang="mn-MN" dirty="0" smtClean="0">
                <a:solidFill>
                  <a:srgbClr val="FF0000"/>
                </a:solidFill>
              </a:rPr>
              <a:t>БАЙГУУЛЛАГЫН ШИЛДЭГ АЖИЛТАН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Бариач Г.Энхжаргал, үйлчлэгч Н.Бямбадулам </a:t>
            </a:r>
            <a:r>
              <a:rPr lang="mn-MN" dirty="0"/>
              <a:t>нар </a:t>
            </a:r>
            <a:r>
              <a:rPr lang="mn-MN" dirty="0" err="1" smtClean="0"/>
              <a:t>ЗДарга</a:t>
            </a:r>
            <a:r>
              <a:rPr lang="mn-MN" dirty="0"/>
              <a:t>, ИТХ-н</a:t>
            </a:r>
          </a:p>
          <a:p>
            <a:pPr lvl="1"/>
            <a:r>
              <a:rPr lang="mn-MN" dirty="0" smtClean="0"/>
              <a:t>2019.12 </a:t>
            </a:r>
            <a:r>
              <a:rPr lang="mn-MN" dirty="0"/>
              <a:t>	“</a:t>
            </a:r>
            <a:r>
              <a:rPr lang="mn-MN" dirty="0">
                <a:solidFill>
                  <a:srgbClr val="FF0000"/>
                </a:solidFill>
              </a:rPr>
              <a:t>ХҮНДЭТ ӨРГӨМЖЛӨЛ</a:t>
            </a:r>
            <a:r>
              <a:rPr lang="mn-MN" dirty="0"/>
              <a:t>”</a:t>
            </a:r>
            <a:endParaRPr lang="en-US" dirty="0"/>
          </a:p>
          <a:p>
            <a:endParaRPr lang="mn-MN" dirty="0" smtClean="0"/>
          </a:p>
        </p:txBody>
      </p:sp>
    </p:spTree>
    <p:extLst>
      <p:ext uri="{BB962C8B-B14F-4D97-AF65-F5344CB8AC3E}">
        <p14:creationId xmlns:p14="http://schemas.microsoft.com/office/powerpoint/2010/main" val="180329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/>
          <a:lstStyle/>
          <a:p>
            <a:r>
              <a:rPr lang="mn-MN" dirty="0" smtClean="0"/>
              <a:t>ОЛОЛТ АМЖИЛТ БҮТЭЭЛҮҮД-Ажилчид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454"/>
            <a:ext cx="10515600" cy="5095509"/>
          </a:xfrm>
        </p:spPr>
        <p:txBody>
          <a:bodyPr>
            <a:normAutofit/>
          </a:bodyPr>
          <a:lstStyle/>
          <a:p>
            <a:r>
              <a:rPr lang="mn-MN" dirty="0" smtClean="0"/>
              <a:t>Нярав М.Мандахбаяр </a:t>
            </a:r>
          </a:p>
          <a:p>
            <a:pPr lvl="1"/>
            <a:r>
              <a:rPr lang="mn-MN" dirty="0" smtClean="0"/>
              <a:t>2018.12 Сангийн Яамны “</a:t>
            </a:r>
            <a:r>
              <a:rPr lang="mn-MN" dirty="0" smtClean="0">
                <a:solidFill>
                  <a:srgbClr val="FF0000"/>
                </a:solidFill>
              </a:rPr>
              <a:t>САНГИЙН ЯАМНЫ ЖУУХ</a:t>
            </a:r>
            <a:r>
              <a:rPr lang="mn-MN" dirty="0" smtClean="0"/>
              <a:t>”</a:t>
            </a:r>
          </a:p>
          <a:p>
            <a:pPr lvl="1"/>
            <a:r>
              <a:rPr lang="mn-MN" dirty="0" smtClean="0"/>
              <a:t>2019.12  ЗДТГ-н “</a:t>
            </a:r>
            <a:r>
              <a:rPr lang="mn-MN" dirty="0" smtClean="0">
                <a:solidFill>
                  <a:srgbClr val="FF0000"/>
                </a:solidFill>
              </a:rPr>
              <a:t>ХҮНДЭТ ӨРГӨМЖЛӨЛ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Шавар тавигч Д.Туяацэцэг, С.Сайнбилэг нар Засаг Дарга, ИТХ-н</a:t>
            </a:r>
          </a:p>
          <a:p>
            <a:pPr lvl="1"/>
            <a:r>
              <a:rPr lang="mn-MN" dirty="0" smtClean="0"/>
              <a:t>2018.12 	“</a:t>
            </a:r>
            <a:r>
              <a:rPr lang="mn-MN" dirty="0" smtClean="0">
                <a:solidFill>
                  <a:srgbClr val="FF0000"/>
                </a:solidFill>
              </a:rPr>
              <a:t>ХҮНДЭТ ӨРГӨМЖЛӨЛ</a:t>
            </a:r>
            <a:r>
              <a:rPr lang="mn-MN" dirty="0" smtClean="0"/>
              <a:t>”</a:t>
            </a:r>
            <a:endParaRPr lang="en-US" dirty="0" smtClean="0"/>
          </a:p>
          <a:p>
            <a:r>
              <a:rPr lang="mn-MN" dirty="0" smtClean="0"/>
              <a:t>Машинист Д.Батболд, Их Эмч М.Батжаргал нар тус бүр</a:t>
            </a:r>
          </a:p>
          <a:p>
            <a:pPr lvl="1"/>
            <a:r>
              <a:rPr lang="mn-MN" dirty="0" smtClean="0"/>
              <a:t>2018, 2019, 2020, 2021, 2022 оны “</a:t>
            </a:r>
            <a:r>
              <a:rPr lang="mn-MN" dirty="0" smtClean="0">
                <a:solidFill>
                  <a:srgbClr val="FF0000"/>
                </a:solidFill>
              </a:rPr>
              <a:t>БАЙГУУЛЛАГЫН АВАРГА АЖИЛТАН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Үйлчлэгч Р.Нарантуяа, шавардагч Д.Оюундулам, Б.Чинтогтох нар</a:t>
            </a:r>
          </a:p>
          <a:p>
            <a:pPr lvl="1"/>
            <a:r>
              <a:rPr lang="mn-MN" dirty="0" smtClean="0"/>
              <a:t>2018, 2019 оны “</a:t>
            </a:r>
            <a:r>
              <a:rPr lang="mn-MN" dirty="0" smtClean="0">
                <a:solidFill>
                  <a:srgbClr val="FF0000"/>
                </a:solidFill>
              </a:rPr>
              <a:t>БАЙГУУЛЛАГЫН ШИЛДЭГ АЖИЛТАН</a:t>
            </a:r>
            <a:r>
              <a:rPr lang="mn-MN" dirty="0" smtClean="0"/>
              <a:t>”</a:t>
            </a:r>
          </a:p>
          <a:p>
            <a:r>
              <a:rPr lang="mn-MN" dirty="0" smtClean="0"/>
              <a:t>Бариач Г.Энхжаргал, үйлчлэгч Н.Бямбадулам </a:t>
            </a:r>
            <a:r>
              <a:rPr lang="mn-MN" dirty="0"/>
              <a:t>нар </a:t>
            </a:r>
            <a:r>
              <a:rPr lang="mn-MN" dirty="0" err="1" smtClean="0"/>
              <a:t>ЗДарга</a:t>
            </a:r>
            <a:r>
              <a:rPr lang="mn-MN" dirty="0"/>
              <a:t>, ИТХ-н</a:t>
            </a:r>
          </a:p>
          <a:p>
            <a:pPr lvl="1"/>
            <a:r>
              <a:rPr lang="mn-MN" dirty="0" smtClean="0"/>
              <a:t>2019.12 </a:t>
            </a:r>
            <a:r>
              <a:rPr lang="mn-MN" dirty="0"/>
              <a:t>	“</a:t>
            </a:r>
            <a:r>
              <a:rPr lang="mn-MN" dirty="0">
                <a:solidFill>
                  <a:srgbClr val="FF0000"/>
                </a:solidFill>
              </a:rPr>
              <a:t>ХҮНДЭТ ӨРГӨМЖЛӨЛ</a:t>
            </a:r>
            <a:r>
              <a:rPr lang="mn-MN" dirty="0"/>
              <a:t>”</a:t>
            </a:r>
            <a:endParaRPr lang="en-US" dirty="0"/>
          </a:p>
          <a:p>
            <a:endParaRPr lang="mn-MN" dirty="0" smtClean="0"/>
          </a:p>
        </p:txBody>
      </p:sp>
    </p:spTree>
    <p:extLst>
      <p:ext uri="{BB962C8B-B14F-4D97-AF65-F5344CB8AC3E}">
        <p14:creationId xmlns:p14="http://schemas.microsoft.com/office/powerpoint/2010/main" val="70692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50"/>
          </a:xfrm>
        </p:spPr>
        <p:txBody>
          <a:bodyPr>
            <a:normAutofit/>
          </a:bodyPr>
          <a:lstStyle/>
          <a:p>
            <a:r>
              <a:rPr lang="mn-MN" sz="3600" dirty="0"/>
              <a:t>ОЛОЛТ АМЖИЛТ </a:t>
            </a:r>
            <a:r>
              <a:rPr lang="mn-MN" sz="3600" dirty="0" smtClean="0"/>
              <a:t>БҮТЭЭЛҮҮД-Ажилчид 2018-2023 он</a:t>
            </a:r>
            <a:endParaRPr lang="mn-M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89" y="1869743"/>
            <a:ext cx="1691643" cy="1962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31514" r="62512" b="35735"/>
          <a:stretch/>
        </p:blipFill>
        <p:spPr>
          <a:xfrm>
            <a:off x="4902167" y="4531949"/>
            <a:ext cx="1282890" cy="1746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8346" r="8704" b="12748"/>
          <a:stretch/>
        </p:blipFill>
        <p:spPr>
          <a:xfrm>
            <a:off x="838200" y="1869743"/>
            <a:ext cx="2234021" cy="1841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6567" r="5078" b="7065"/>
          <a:stretch/>
        </p:blipFill>
        <p:spPr>
          <a:xfrm>
            <a:off x="4902167" y="1869743"/>
            <a:ext cx="1835278" cy="193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18507" r="23845" b="12438"/>
          <a:stretch/>
        </p:blipFill>
        <p:spPr>
          <a:xfrm>
            <a:off x="1028007" y="4243992"/>
            <a:ext cx="1372276" cy="2322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7224" y="2784143"/>
            <a:ext cx="155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Их эмч М.Батжаргал</a:t>
            </a:r>
          </a:p>
          <a:p>
            <a:r>
              <a:rPr lang="mn-MN" dirty="0" smtClean="0"/>
              <a:t>2022 он</a:t>
            </a:r>
            <a:endParaRPr lang="mn-MN" dirty="0"/>
          </a:p>
        </p:txBody>
      </p:sp>
      <p:sp>
        <p:nvSpPr>
          <p:cNvPr id="10" name="TextBox 9"/>
          <p:cNvSpPr txBox="1"/>
          <p:nvPr/>
        </p:nvSpPr>
        <p:spPr>
          <a:xfrm>
            <a:off x="6876543" y="2784142"/>
            <a:ext cx="155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Бага эмч Г.Хандсүрэн</a:t>
            </a:r>
          </a:p>
          <a:p>
            <a:r>
              <a:rPr lang="mn-MN" dirty="0" smtClean="0"/>
              <a:t>2023 он</a:t>
            </a:r>
            <a:endParaRPr lang="mn-MN" dirty="0"/>
          </a:p>
        </p:txBody>
      </p:sp>
      <p:sp>
        <p:nvSpPr>
          <p:cNvPr id="11" name="TextBox 10"/>
          <p:cNvSpPr txBox="1"/>
          <p:nvPr/>
        </p:nvSpPr>
        <p:spPr>
          <a:xfrm>
            <a:off x="9979032" y="2666535"/>
            <a:ext cx="194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Ц.Чулуунбор асан</a:t>
            </a:r>
          </a:p>
          <a:p>
            <a:r>
              <a:rPr lang="mn-MN" dirty="0" smtClean="0"/>
              <a:t>2022 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0283" y="4943741"/>
            <a:ext cx="155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Д.Батболд</a:t>
            </a:r>
          </a:p>
          <a:p>
            <a:r>
              <a:rPr lang="mn-MN" dirty="0" smtClean="0"/>
              <a:t>Д.Оюундулам</a:t>
            </a:r>
          </a:p>
          <a:p>
            <a:r>
              <a:rPr lang="mn-MN" dirty="0" smtClean="0"/>
              <a:t>Д.Туяацэцэг</a:t>
            </a:r>
          </a:p>
          <a:p>
            <a:r>
              <a:rPr lang="mn-MN" dirty="0" smtClean="0"/>
              <a:t>2022 он</a:t>
            </a:r>
            <a:endParaRPr lang="mn-MN" dirty="0"/>
          </a:p>
        </p:txBody>
      </p:sp>
      <p:sp>
        <p:nvSpPr>
          <p:cNvPr id="13" name="TextBox 12"/>
          <p:cNvSpPr txBox="1"/>
          <p:nvPr/>
        </p:nvSpPr>
        <p:spPr>
          <a:xfrm>
            <a:off x="6353173" y="4398958"/>
            <a:ext cx="2435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Б.Жаргалсайхан асан 2019 он</a:t>
            </a:r>
          </a:p>
          <a:p>
            <a:r>
              <a:rPr lang="mn-MN" dirty="0" smtClean="0"/>
              <a:t>Н.Бямбадулам 2020 он</a:t>
            </a:r>
          </a:p>
          <a:p>
            <a:r>
              <a:rPr lang="mn-MN" dirty="0" smtClean="0"/>
              <a:t>Р.Оюунцэцэг 2021 он</a:t>
            </a:r>
          </a:p>
          <a:p>
            <a:r>
              <a:rPr lang="mn-MN" dirty="0" smtClean="0"/>
              <a:t>Р.Нарантуяа 2021 он</a:t>
            </a:r>
          </a:p>
          <a:p>
            <a:r>
              <a:rPr lang="mn-MN" dirty="0" smtClean="0"/>
              <a:t>Г.Энхжаргал 2023 он</a:t>
            </a:r>
          </a:p>
          <a:p>
            <a:r>
              <a:rPr lang="mn-MN" dirty="0" smtClean="0"/>
              <a:t>Б.Сэлэнгэ 2023 он</a:t>
            </a:r>
            <a:endParaRPr lang="mn-MN" dirty="0"/>
          </a:p>
        </p:txBody>
      </p:sp>
      <p:sp>
        <p:nvSpPr>
          <p:cNvPr id="14" name="TextBox 13"/>
          <p:cNvSpPr txBox="1"/>
          <p:nvPr/>
        </p:nvSpPr>
        <p:spPr>
          <a:xfrm>
            <a:off x="9397742" y="4398958"/>
            <a:ext cx="2107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ЭМЯ-ны жуух, Аймаг, сумын жуух, өргөмжлөл</a:t>
            </a:r>
          </a:p>
          <a:p>
            <a:r>
              <a:rPr lang="mn-MN" dirty="0" smtClean="0"/>
              <a:t>Бүх ажилчид 2018-2023 он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97723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ОРОЛЦСОН ҮЙЛ АЖИЛЛАГАА</a:t>
            </a:r>
            <a:endParaRPr lang="mn-M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21315"/>
              </p:ext>
            </p:extLst>
          </p:nvPr>
        </p:nvGraphicFramePr>
        <p:xfrm>
          <a:off x="756138" y="1257298"/>
          <a:ext cx="11078308" cy="4771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848">
                  <a:extLst>
                    <a:ext uri="{9D8B030D-6E8A-4147-A177-3AD203B41FA5}">
                      <a16:colId xmlns:a16="http://schemas.microsoft.com/office/drawing/2014/main" val="1364758604"/>
                    </a:ext>
                  </a:extLst>
                </a:gridCol>
                <a:gridCol w="9029614">
                  <a:extLst>
                    <a:ext uri="{9D8B030D-6E8A-4147-A177-3AD203B41FA5}">
                      <a16:colId xmlns:a16="http://schemas.microsoft.com/office/drawing/2014/main" val="1917982451"/>
                    </a:ext>
                  </a:extLst>
                </a:gridCol>
                <a:gridCol w="1318846">
                  <a:extLst>
                    <a:ext uri="{9D8B030D-6E8A-4147-A177-3AD203B41FA5}">
                      <a16:colId xmlns:a16="http://schemas.microsoft.com/office/drawing/2014/main" val="2953926144"/>
                    </a:ext>
                  </a:extLst>
                </a:gridCol>
              </a:tblGrid>
              <a:tr h="469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Оролцсон ажлууд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2546"/>
                  </a:ext>
                </a:extLst>
              </a:tr>
              <a:tr h="4974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>
                          <a:effectLst/>
                        </a:rPr>
                        <a:t>Гар бөмбөгийн тэмцээнд оролцсон</a:t>
                      </a:r>
                      <a:endParaRPr lang="mn-M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 smtClean="0">
                          <a:effectLst/>
                        </a:rPr>
                        <a:t>2018-2023 </a:t>
                      </a:r>
                      <a:r>
                        <a:rPr lang="mn-MN" sz="1200" dirty="0">
                          <a:effectLst/>
                        </a:rPr>
                        <a:t>он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888152"/>
                  </a:ext>
                </a:extLst>
              </a:tr>
              <a:tr h="961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>
                          <a:effectLst/>
                        </a:rPr>
                        <a:t>Сумын Цагдаагийн газраас зохион байгуулсан цасны баярт оролцсон</a:t>
                      </a:r>
                      <a:endParaRPr lang="mn-M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2018 он 12 </a:t>
                      </a:r>
                      <a:r>
                        <a:rPr lang="mn-MN" sz="1200" dirty="0" smtClean="0">
                          <a:effectLst/>
                        </a:rPr>
                        <a:t>сар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138747"/>
                  </a:ext>
                </a:extLst>
              </a:tr>
              <a:tr h="533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>
                          <a:effectLst/>
                        </a:rPr>
                        <a:t>Сумын Урлагийн наадамд оролцсон</a:t>
                      </a:r>
                      <a:endParaRPr lang="mn-M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2018 он 11 </a:t>
                      </a:r>
                      <a:r>
                        <a:rPr lang="mn-MN" sz="1200" dirty="0" smtClean="0">
                          <a:effectLst/>
                        </a:rPr>
                        <a:t>сар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670004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4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>
                          <a:effectLst/>
                        </a:rPr>
                        <a:t>Онцгой Байдлын Газрын иж бүрэн сургалтад хамрагдсан</a:t>
                      </a:r>
                      <a:endParaRPr lang="mn-M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2019 он 10 </a:t>
                      </a:r>
                      <a:r>
                        <a:rPr lang="mn-MN" sz="1200" dirty="0" smtClean="0">
                          <a:effectLst/>
                        </a:rPr>
                        <a:t>сар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819111"/>
                  </a:ext>
                </a:extLst>
              </a:tr>
              <a:tr h="961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 smtClean="0">
                          <a:effectLst/>
                        </a:rPr>
                        <a:t>5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>
                          <a:effectLst/>
                        </a:rPr>
                        <a:t>Дэлхийн өв бидний бахархал сэдэвт уралдаанд </a:t>
                      </a:r>
                      <a:r>
                        <a:rPr lang="mn-MN" sz="2800" dirty="0" smtClean="0">
                          <a:effectLst/>
                        </a:rPr>
                        <a:t>оролцсон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ЭМГ-с</a:t>
                      </a:r>
                      <a:r>
                        <a:rPr lang="mn-MN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уламжлалт болгон зохион байгуулдаг Спортын наадамд амжилттай оролцож, “Олс таталт”-н төрлөөр “ХҮРЭЛ” медаль авсан.</a:t>
                      </a:r>
                      <a:endParaRPr lang="mn-M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2019 он 11 </a:t>
                      </a:r>
                      <a:r>
                        <a:rPr lang="mn-MN" sz="1200" dirty="0" smtClean="0">
                          <a:effectLst/>
                        </a:rPr>
                        <a:t>сар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mn-MN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он 10 сар</a:t>
                      </a:r>
                      <a:endParaRPr lang="mn-M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48843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29408" y="4672521"/>
            <a:ext cx="11005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3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87245"/>
              </p:ext>
            </p:extLst>
          </p:nvPr>
        </p:nvGraphicFramePr>
        <p:xfrm>
          <a:off x="0" y="8"/>
          <a:ext cx="12192000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38">
                  <a:extLst>
                    <a:ext uri="{9D8B030D-6E8A-4147-A177-3AD203B41FA5}">
                      <a16:colId xmlns:a16="http://schemas.microsoft.com/office/drawing/2014/main" val="700580410"/>
                    </a:ext>
                  </a:extLst>
                </a:gridCol>
                <a:gridCol w="8449408">
                  <a:extLst>
                    <a:ext uri="{9D8B030D-6E8A-4147-A177-3AD203B41FA5}">
                      <a16:colId xmlns:a16="http://schemas.microsoft.com/office/drawing/2014/main" val="1388108840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val="824219965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980295512"/>
                    </a:ext>
                  </a:extLst>
                </a:gridCol>
                <a:gridCol w="1227992">
                  <a:extLst>
                    <a:ext uri="{9D8B030D-6E8A-4147-A177-3AD203B41FA5}">
                      <a16:colId xmlns:a16="http://schemas.microsoft.com/office/drawing/2014/main" val="3571657619"/>
                    </a:ext>
                  </a:extLst>
                </a:gridCol>
              </a:tblGrid>
              <a:tr h="438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>
                          <a:effectLst/>
                        </a:rPr>
                        <a:t>№</a:t>
                      </a:r>
                      <a:endParaRPr lang="mn-M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Чанарын үндсэн үзүүлэлт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2018 он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Өөрчлөлтийн хувь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843471452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Нийт сувилуулсан үйлчлүүлэгчийн тоо</a:t>
                      </a:r>
                      <a:endParaRPr lang="mn-M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1263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1456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15,3% өссөн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2628658254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2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Давтан сувилуулсан үйлчлүүлэгчийн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850 /67%/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1059 /72%/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7,5% өссөн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666327554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3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Дундаж ор хоногийн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7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40%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2082954670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4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Ор ашиглалтын хувь</a:t>
                      </a:r>
                      <a:endParaRPr lang="mn-M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95%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98%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3%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812200156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5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Шавар эмчилгээнд орсон хүний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1324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1572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18,7%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4093446368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6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Рашаан эмчилгээнд орсон хүний тоо</a:t>
                      </a:r>
                      <a:endParaRPr lang="mn-M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1172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1350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15,2%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538367796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7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Сэргээн засах эмчилгээнд орсон хүний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1203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1411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17,3%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4114120845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8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Дотоод сургалт явуулсан тоо</a:t>
                      </a:r>
                      <a:endParaRPr lang="mn-MN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36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3 дахин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4225059045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9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Яаралтай тусламж үзүүлсэн өвчтөний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6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 дахин өссөн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925394121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10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Сувилуулагчийн  сэтгэл ханамжийн хувь </a:t>
                      </a:r>
                      <a:endParaRPr lang="mn-M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56,7%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77,8%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37%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2341688567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11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Ажилтны сэтгэл ханамжийн хувь</a:t>
                      </a:r>
                      <a:endParaRPr lang="mn-MN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58%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72%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24%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849270764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12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Ижил мэргэжилтний үзлэгийн тоо</a:t>
                      </a:r>
                      <a:endParaRPr lang="mn-M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14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4 дахин нэмэгдсэн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994673927"/>
                  </a:ext>
                </a:extLst>
              </a:tr>
              <a:tr h="4506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13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Тухайн жилийн чанарын үйл ажиллагааны төлөвлөгөөний хэрэгжилтийн хувь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91%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97%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6,6%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404963841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14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Эмчилгээнд эдгэрсэн буюу сайжирсан сувилуулагчдын хувь /тоо/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95%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/1142/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98%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/1310/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3%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270971029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15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Эмнэлгийн мэргэжилтний тоо</a:t>
                      </a:r>
                      <a:endParaRPr lang="mn-M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12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2,5 дахин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286537850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16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Тусламж үйлчилгээнд нотлогдсон гомдлын тоо </a:t>
                      </a:r>
                      <a:endParaRPr lang="mn-M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0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0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-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960572326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17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Урамшуулал олгосон ажилтны тоо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12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18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50%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2776653770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18</a:t>
                      </a:r>
                      <a:endParaRPr lang="mn-MN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Мэдээллийн санд бүртгэгдсэн алдааны тоо </a:t>
                      </a:r>
                      <a:endParaRPr lang="mn-M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6</a:t>
                      </a:r>
                      <a:endParaRPr lang="mn-M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5 дахин өссөн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7780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93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71564"/>
              </p:ext>
            </p:extLst>
          </p:nvPr>
        </p:nvGraphicFramePr>
        <p:xfrm>
          <a:off x="2" y="2"/>
          <a:ext cx="12191997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52">
                  <a:extLst>
                    <a:ext uri="{9D8B030D-6E8A-4147-A177-3AD203B41FA5}">
                      <a16:colId xmlns:a16="http://schemas.microsoft.com/office/drawing/2014/main" val="4400888"/>
                    </a:ext>
                  </a:extLst>
                </a:gridCol>
                <a:gridCol w="7081067">
                  <a:extLst>
                    <a:ext uri="{9D8B030D-6E8A-4147-A177-3AD203B41FA5}">
                      <a16:colId xmlns:a16="http://schemas.microsoft.com/office/drawing/2014/main" val="2218741460"/>
                    </a:ext>
                  </a:extLst>
                </a:gridCol>
                <a:gridCol w="1283994">
                  <a:extLst>
                    <a:ext uri="{9D8B030D-6E8A-4147-A177-3AD203B41FA5}">
                      <a16:colId xmlns:a16="http://schemas.microsoft.com/office/drawing/2014/main" val="1294988328"/>
                    </a:ext>
                  </a:extLst>
                </a:gridCol>
                <a:gridCol w="1283994">
                  <a:extLst>
                    <a:ext uri="{9D8B030D-6E8A-4147-A177-3AD203B41FA5}">
                      <a16:colId xmlns:a16="http://schemas.microsoft.com/office/drawing/2014/main" val="533922987"/>
                    </a:ext>
                  </a:extLst>
                </a:gridCol>
                <a:gridCol w="2032990">
                  <a:extLst>
                    <a:ext uri="{9D8B030D-6E8A-4147-A177-3AD203B41FA5}">
                      <a16:colId xmlns:a16="http://schemas.microsoft.com/office/drawing/2014/main" val="191809848"/>
                    </a:ext>
                  </a:extLst>
                </a:gridCol>
              </a:tblGrid>
              <a:tr h="1202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№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Чанарын нэмэлт үзүүлэлт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2018 он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2019 он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Өөрчлөлтийн хувь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446464"/>
                  </a:ext>
                </a:extLst>
              </a:tr>
              <a:tr h="10285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1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Үйлчлүүлэх үедээ эрсдэлд өртсөн сувилуулагчийн тоо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1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6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5 дахин өссөн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76520"/>
                  </a:ext>
                </a:extLst>
              </a:tr>
              <a:tr h="1199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2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Тусламж үйлчилгээнд шинээр нэвтрүүлсэн үйлчилгээний тоо</a:t>
                      </a:r>
                      <a:endParaRPr lang="mn-MN" sz="2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1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4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3 дахин өссөн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198494"/>
                  </a:ext>
                </a:extLst>
              </a:tr>
              <a:tr h="1199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3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Тусламж үйлчилгээнд шинээр нэвтрүүлсэн чанар сайжруулах арга хэрэгслийн тоо</a:t>
                      </a:r>
                      <a:endParaRPr lang="mn-MN" sz="2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2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4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2 дахин өссөн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41892"/>
                  </a:ext>
                </a:extLst>
              </a:tr>
              <a:tr h="1199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4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Хөтөлбөрийн хэрэгжилтэд хийсэн тусламж үйлчилгээний чанарын дотоодын хяналтын тоо </a:t>
                      </a:r>
                      <a:endParaRPr lang="mn-MN" sz="2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21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32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52,4% өссөн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134251"/>
                  </a:ext>
                </a:extLst>
              </a:tr>
              <a:tr h="10285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5</a:t>
                      </a:r>
                      <a:endParaRPr lang="mn-M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Тусламж үйлчилгээний үед эрсдэлд өртсөн ажилтны тоо</a:t>
                      </a:r>
                      <a:endParaRPr lang="mn-MN" sz="2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1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>
                          <a:effectLst/>
                        </a:rPr>
                        <a:t>3</a:t>
                      </a:r>
                      <a:endParaRPr lang="mn-MN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700" dirty="0">
                          <a:effectLst/>
                        </a:rPr>
                        <a:t>2 дахин өссөн</a:t>
                      </a:r>
                      <a:endParaRPr lang="mn-MN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79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044"/>
          </a:xfrm>
        </p:spPr>
        <p:txBody>
          <a:bodyPr/>
          <a:lstStyle/>
          <a:p>
            <a:r>
              <a:rPr lang="mn-MN" dirty="0" smtClean="0"/>
              <a:t>ОЮУНЫ ХӨРӨНГӨ ОРУУЛАЛТ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33146"/>
            <a:ext cx="11342077" cy="5108331"/>
          </a:xfrm>
        </p:spPr>
        <p:txBody>
          <a:bodyPr>
            <a:normAutofit/>
          </a:bodyPr>
          <a:lstStyle/>
          <a:p>
            <a:r>
              <a:rPr lang="mn-MN" b="1" dirty="0" smtClean="0">
                <a:solidFill>
                  <a:srgbClr val="FF0000"/>
                </a:solidFill>
              </a:rPr>
              <a:t>100%</a:t>
            </a:r>
            <a:r>
              <a:rPr lang="mn-MN" dirty="0" smtClean="0"/>
              <a:t> сургалтын төлбөрийг дааж сургасан:</a:t>
            </a:r>
          </a:p>
          <a:p>
            <a:pPr lvl="1"/>
            <a:r>
              <a:rPr lang="mn-MN" dirty="0" smtClean="0"/>
              <a:t>2019.05 	Шавар тавигч Д.Оюундулам, бариач Г.Энхжаргал</a:t>
            </a:r>
          </a:p>
          <a:p>
            <a:pPr lvl="1"/>
            <a:r>
              <a:rPr lang="mn-MN" dirty="0" smtClean="0"/>
              <a:t>2019.11 	Шавар тавигч Д.Туяацэцэг, бариач Б.Дуламсүрэн, Б.Нямханд, Б.Сэлэнгэ, үйлчлэгч Б.</a:t>
            </a:r>
            <a:r>
              <a:rPr lang="mn-MN" dirty="0" err="1" smtClean="0"/>
              <a:t>Юнгэрдулам</a:t>
            </a:r>
            <a:r>
              <a:rPr lang="mn-MN" dirty="0" smtClean="0"/>
              <a:t> нарыг “Энэрэл” Дээд Сургуулийн “</a:t>
            </a:r>
            <a:r>
              <a:rPr lang="mn-MN" b="1" dirty="0" smtClean="0">
                <a:solidFill>
                  <a:srgbClr val="FF0000"/>
                </a:solidFill>
              </a:rPr>
              <a:t>ТУСЛАХ СУВИЛАГЧ</a:t>
            </a:r>
            <a:r>
              <a:rPr lang="mn-MN" dirty="0" smtClean="0"/>
              <a:t>”-н дипломын сургалтад тус тус сургасан.</a:t>
            </a:r>
          </a:p>
          <a:p>
            <a:r>
              <a:rPr lang="mn-MN" dirty="0" smtClean="0"/>
              <a:t>Ном, гарын авлага, удирдамж, стандартууд худалдан авч, </a:t>
            </a:r>
            <a:r>
              <a:rPr lang="mn-MN" b="1" dirty="0" smtClean="0">
                <a:solidFill>
                  <a:srgbClr val="FF0000"/>
                </a:solidFill>
              </a:rPr>
              <a:t>НОМЫН САН</a:t>
            </a:r>
            <a:r>
              <a:rPr lang="mn-MN" dirty="0" smtClean="0"/>
              <a:t>-тай болсон:</a:t>
            </a:r>
          </a:p>
          <a:p>
            <a:pPr lvl="1"/>
            <a:r>
              <a:rPr lang="en-US" dirty="0" smtClean="0"/>
              <a:t>MNS4621:2008, MNS5663:2006 1-9</a:t>
            </a:r>
            <a:endParaRPr lang="mn-MN" dirty="0" smtClean="0"/>
          </a:p>
          <a:p>
            <a:pPr lvl="1"/>
            <a:r>
              <a:rPr lang="mn-MN" dirty="0" smtClean="0"/>
              <a:t>Эмчилгээний бүх анхан шатны маягтууд хэвлүүлсэн. /албан ёсны/</a:t>
            </a:r>
            <a:endParaRPr lang="en-US" dirty="0" smtClean="0"/>
          </a:p>
          <a:p>
            <a:pPr lvl="1"/>
            <a:r>
              <a:rPr lang="mn-MN" dirty="0" smtClean="0"/>
              <a:t>Эмчилгээний хоолны гарын авлага, Хөдөлгөөнт дасгалын гарын авлага</a:t>
            </a:r>
          </a:p>
          <a:p>
            <a:pPr lvl="1"/>
            <a:r>
              <a:rPr lang="mn-MN" dirty="0" smtClean="0"/>
              <a:t>Хүүхдийн номын цуглуулга</a:t>
            </a:r>
          </a:p>
          <a:p>
            <a:pPr lvl="1"/>
            <a:r>
              <a:rPr lang="mn-MN" dirty="0" smtClean="0"/>
              <a:t>Бүртгэл, санхүү, хууль, эрх зүйн номын багц</a:t>
            </a:r>
          </a:p>
        </p:txBody>
      </p:sp>
    </p:spTree>
    <p:extLst>
      <p:ext uri="{BB962C8B-B14F-4D97-AF65-F5344CB8AC3E}">
        <p14:creationId xmlns:p14="http://schemas.microsoft.com/office/powerpoint/2010/main" val="91735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1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914400"/>
            <a:ext cx="10893669" cy="5750169"/>
          </a:xfrm>
        </p:spPr>
        <p:txBody>
          <a:bodyPr>
            <a:normAutofit/>
          </a:bodyPr>
          <a:lstStyle/>
          <a:p>
            <a:r>
              <a:rPr lang="mn-MN" dirty="0" smtClean="0"/>
              <a:t>2018.10-2022.12 хүртэлх </a:t>
            </a:r>
            <a:r>
              <a:rPr lang="mn-MN" b="1" dirty="0" smtClean="0">
                <a:solidFill>
                  <a:srgbClr val="FF0000"/>
                </a:solidFill>
              </a:rPr>
              <a:t>ИХ ЗАСВАРУУД </a:t>
            </a:r>
            <a:r>
              <a:rPr lang="mn-MN" dirty="0" smtClean="0"/>
              <a:t>	</a:t>
            </a:r>
          </a:p>
          <a:p>
            <a:pPr lvl="1"/>
            <a:r>
              <a:rPr lang="mn-MN" dirty="0" smtClean="0"/>
              <a:t>Сувилуулагчдын өрөөнүүд /Бүх өрөө/</a:t>
            </a:r>
          </a:p>
          <a:p>
            <a:pPr lvl="1"/>
            <a:r>
              <a:rPr lang="mn-MN" dirty="0" smtClean="0"/>
              <a:t>Гадна рашааны шугамыг иж бүрэн сольж, хамгаалалт хийсэн.</a:t>
            </a:r>
          </a:p>
          <a:p>
            <a:pPr lvl="1"/>
            <a:r>
              <a:rPr lang="mn-MN" dirty="0" smtClean="0"/>
              <a:t>Хүлээн авах, угтах хэсгийг иж бүрэн шинээр засварласан. /</a:t>
            </a:r>
            <a:r>
              <a:rPr lang="mn-MN" dirty="0" err="1" smtClean="0"/>
              <a:t>тек</a:t>
            </a:r>
            <a:r>
              <a:rPr lang="mn-MN" dirty="0" smtClean="0"/>
              <a:t>, ажилчдын самбар/</a:t>
            </a:r>
          </a:p>
          <a:p>
            <a:pPr lvl="1"/>
            <a:r>
              <a:rPr lang="mn-MN" dirty="0" smtClean="0"/>
              <a:t>Яаралтай тусламжийн өрөөг засварласан.</a:t>
            </a:r>
          </a:p>
          <a:p>
            <a:pPr lvl="1"/>
            <a:r>
              <a:rPr lang="mn-MN" dirty="0" smtClean="0"/>
              <a:t>Хөдөлгөөнт дасгалын тольтой өрөө шинээр засварлаж, тохижуулсан.</a:t>
            </a:r>
          </a:p>
          <a:p>
            <a:pPr lvl="1"/>
            <a:r>
              <a:rPr lang="mn-MN" dirty="0" smtClean="0"/>
              <a:t>Теннис тоглох, чөлөөт цаг өнгөрүүлэх талбайг засварласан.</a:t>
            </a:r>
          </a:p>
          <a:p>
            <a:pPr lvl="1"/>
            <a:r>
              <a:rPr lang="mn-MN" dirty="0" smtClean="0"/>
              <a:t>Тусгаарлах өрөөг стандартын дагуу гаргаж, засварласан.</a:t>
            </a:r>
          </a:p>
          <a:p>
            <a:pPr lvl="1"/>
            <a:r>
              <a:rPr lang="mn-MN" dirty="0" smtClean="0"/>
              <a:t>Барианы өрөөг тусгайлан, шинэлэг загвараар их засвар хийж, тохижуулсан.</a:t>
            </a:r>
          </a:p>
          <a:p>
            <a:pPr lvl="1"/>
            <a:r>
              <a:rPr lang="mn-MN" dirty="0" smtClean="0"/>
              <a:t>Мөргөлийн өрөөг тусгайлан хаалт хийж засварласан.</a:t>
            </a:r>
          </a:p>
          <a:p>
            <a:pPr lvl="1"/>
            <a:r>
              <a:rPr lang="mn-MN" dirty="0" smtClean="0"/>
              <a:t>Уламжлалтын өрөөг шинээр засварлаж, тохижуулсан.</a:t>
            </a:r>
          </a:p>
          <a:p>
            <a:pPr lvl="1"/>
            <a:r>
              <a:rPr lang="mn-MN" dirty="0" smtClean="0"/>
              <a:t>Угаалгын өрөөг стандартын дагуу засварлаж, тавиур нэмж тохижуулсан.</a:t>
            </a:r>
          </a:p>
          <a:p>
            <a:pPr lvl="1"/>
            <a:r>
              <a:rPr lang="mn-MN" dirty="0" smtClean="0"/>
              <a:t>Санхүү, менежерийн өрөөг засварласан </a:t>
            </a:r>
          </a:p>
        </p:txBody>
      </p:sp>
    </p:spTree>
    <p:extLst>
      <p:ext uri="{BB962C8B-B14F-4D97-AF65-F5344CB8AC3E}">
        <p14:creationId xmlns:p14="http://schemas.microsoft.com/office/powerpoint/2010/main" val="320473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89"/>
          </a:xfrm>
        </p:spPr>
        <p:txBody>
          <a:bodyPr>
            <a:normAutofit/>
          </a:bodyPr>
          <a:lstStyle/>
          <a:p>
            <a:pPr algn="ctr"/>
            <a:r>
              <a:rPr lang="mn-MN" dirty="0" smtClean="0"/>
              <a:t>БИД ХАМТДАА ЭВТЭЙ БОЛ ХҮЧТЭЙ</a:t>
            </a:r>
            <a:endParaRPr lang="mn-MN" dirty="0"/>
          </a:p>
        </p:txBody>
      </p:sp>
      <p:pic>
        <p:nvPicPr>
          <p:cNvPr id="4098" name="Picture 2" descr="Тайлбар байхгү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9" y="1124440"/>
            <a:ext cx="7282056" cy="54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1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914400"/>
            <a:ext cx="10893669" cy="5750169"/>
          </a:xfrm>
        </p:spPr>
        <p:txBody>
          <a:bodyPr>
            <a:normAutofit/>
          </a:bodyPr>
          <a:lstStyle/>
          <a:p>
            <a:r>
              <a:rPr lang="mn-MN" dirty="0" smtClean="0"/>
              <a:t>2018.10-2019.11 хүртэлх </a:t>
            </a:r>
            <a:r>
              <a:rPr lang="mn-MN" b="1" dirty="0" smtClean="0">
                <a:solidFill>
                  <a:srgbClr val="FF0000"/>
                </a:solidFill>
              </a:rPr>
              <a:t>ИХ ЗАСВАРУУД </a:t>
            </a:r>
            <a:r>
              <a:rPr lang="mn-MN" dirty="0" smtClean="0"/>
              <a:t>	</a:t>
            </a:r>
          </a:p>
          <a:p>
            <a:pPr lvl="1"/>
            <a:r>
              <a:rPr lang="mn-MN" dirty="0" smtClean="0"/>
              <a:t>Гал тогоонд бэлтгэлийн өрөө тусад нь гаргасан.</a:t>
            </a:r>
          </a:p>
          <a:p>
            <a:pPr lvl="1"/>
            <a:r>
              <a:rPr lang="mn-MN" dirty="0" smtClean="0"/>
              <a:t>Шинээр хүнсний агуулахыг тохижуулсан.</a:t>
            </a:r>
          </a:p>
          <a:p>
            <a:pPr lvl="1"/>
            <a:r>
              <a:rPr lang="mn-MN" dirty="0" smtClean="0"/>
              <a:t>Гэрийн </a:t>
            </a:r>
            <a:r>
              <a:rPr lang="mn-MN" dirty="0" err="1" smtClean="0"/>
              <a:t>бууриудыг</a:t>
            </a:r>
            <a:r>
              <a:rPr lang="mn-MN" dirty="0" smtClean="0"/>
              <a:t> цементэлсэн /12 гэр/.</a:t>
            </a:r>
          </a:p>
          <a:p>
            <a:pPr lvl="1"/>
            <a:r>
              <a:rPr lang="mn-MN" dirty="0" smtClean="0"/>
              <a:t>Ажилчдын хувцас солих өрөөг шинэчилж, засварласан.</a:t>
            </a:r>
          </a:p>
          <a:p>
            <a:pPr lvl="1"/>
            <a:r>
              <a:rPr lang="mn-MN" dirty="0" smtClean="0"/>
              <a:t>Шаврын нөөцийн өрөөг /дотор, гадна/ тохижуулсан.</a:t>
            </a:r>
          </a:p>
          <a:p>
            <a:pPr lvl="1"/>
            <a:r>
              <a:rPr lang="mn-MN" dirty="0" smtClean="0"/>
              <a:t>2 машины гарааш шинээр барьсан. </a:t>
            </a:r>
          </a:p>
          <a:p>
            <a:pPr lvl="1"/>
            <a:r>
              <a:rPr lang="mn-MN" dirty="0" smtClean="0"/>
              <a:t>Сувилуулагчдын байрны 2-р давхрын коридор болон хана, таазны их засвар хийсэн.</a:t>
            </a:r>
          </a:p>
          <a:p>
            <a:pPr lvl="1"/>
            <a:r>
              <a:rPr lang="mn-MN" dirty="0" smtClean="0"/>
              <a:t>Хэрэглээний усны 2 мотор шинэчилж, суурилуулсан.</a:t>
            </a:r>
          </a:p>
          <a:p>
            <a:pPr lvl="1"/>
            <a:r>
              <a:rPr lang="mn-MN" dirty="0" smtClean="0"/>
              <a:t>Захирлын өрөөний их засвар хийсэн.</a:t>
            </a:r>
          </a:p>
          <a:p>
            <a:pPr lvl="1"/>
            <a:r>
              <a:rPr lang="mn-MN" dirty="0" smtClean="0"/>
              <a:t>Сауны өрөөг иж бүрэн засварласан.</a:t>
            </a:r>
          </a:p>
          <a:p>
            <a:pPr lvl="1"/>
            <a:r>
              <a:rPr lang="mn-MN" dirty="0" smtClean="0"/>
              <a:t>Номын булан шинээр хийж, тохижуулсан.</a:t>
            </a:r>
          </a:p>
          <a:p>
            <a:pPr lvl="1"/>
            <a:r>
              <a:rPr lang="mn-MN" dirty="0" smtClean="0"/>
              <a:t>Уурын зуухны моторт иж бүрэн засвар хийж, ажиллагааг сайжруулсан.</a:t>
            </a:r>
          </a:p>
        </p:txBody>
      </p:sp>
    </p:spTree>
    <p:extLst>
      <p:ext uri="{BB962C8B-B14F-4D97-AF65-F5344CB8AC3E}">
        <p14:creationId xmlns:p14="http://schemas.microsoft.com/office/powerpoint/2010/main" val="28463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2 </a:t>
            </a:r>
            <a:r>
              <a:rPr lang="en-US" sz="3600" b="1" dirty="0" smtClean="0">
                <a:solidFill>
                  <a:srgbClr val="FF0000"/>
                </a:solidFill>
              </a:rPr>
              <a:t>IT</a:t>
            </a:r>
            <a:endParaRPr lang="mn-M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38"/>
            <a:ext cx="10515600" cy="5077925"/>
          </a:xfrm>
        </p:spPr>
        <p:txBody>
          <a:bodyPr>
            <a:normAutofit lnSpcReduction="10000"/>
          </a:bodyPr>
          <a:lstStyle/>
          <a:p>
            <a:r>
              <a:rPr lang="mn-MN" dirty="0" smtClean="0"/>
              <a:t>2019.09 	Шилэн кабель шинээр тавиулсан.</a:t>
            </a:r>
          </a:p>
          <a:p>
            <a:r>
              <a:rPr lang="mn-MN" dirty="0" smtClean="0"/>
              <a:t>2019.10 	Бүх нэгжүүдэд суурин компьютер суурилуулж, интернэтэд холбосон.</a:t>
            </a:r>
          </a:p>
          <a:p>
            <a:r>
              <a:rPr lang="mn-MN" dirty="0" smtClean="0"/>
              <a:t>2019.10 	Иж бүрэн </a:t>
            </a:r>
            <a:r>
              <a:rPr lang="en-US" dirty="0" smtClean="0"/>
              <a:t>IP</a:t>
            </a:r>
            <a:r>
              <a:rPr lang="mn-MN" dirty="0" smtClean="0"/>
              <a:t> </a:t>
            </a:r>
            <a:r>
              <a:rPr lang="mn-MN" dirty="0" err="1" smtClean="0"/>
              <a:t>камержуулалт</a:t>
            </a:r>
            <a:r>
              <a:rPr lang="mn-MN" dirty="0" smtClean="0"/>
              <a:t> хийсэн.</a:t>
            </a:r>
          </a:p>
          <a:p>
            <a:r>
              <a:rPr lang="mn-MN" dirty="0" smtClean="0"/>
              <a:t>2018-2019 Сувилуулагчдын өрөөнүүдэд ТВ нэмж худалдан авсан 4</a:t>
            </a:r>
          </a:p>
          <a:p>
            <a:r>
              <a:rPr lang="mn-MN" dirty="0" smtClean="0"/>
              <a:t>2018.08 	Бичиг баримт боловсруулахад алдаа гаргахгүй байх </a:t>
            </a:r>
            <a:r>
              <a:rPr lang="en-US" dirty="0" smtClean="0"/>
              <a:t>BOLORDURAN </a:t>
            </a:r>
            <a:r>
              <a:rPr lang="mn-MN" dirty="0" smtClean="0"/>
              <a:t>алдааны программтай болсон. </a:t>
            </a:r>
          </a:p>
          <a:p>
            <a:r>
              <a:rPr lang="mn-MN" dirty="0" smtClean="0"/>
              <a:t>2019.01 	Сувилуулагчдыг өөрийн үйл ажиллагаанд тохирсон цахим бүртгэл бүхий программтай болсон.</a:t>
            </a:r>
          </a:p>
          <a:p>
            <a:r>
              <a:rPr lang="mn-MN" dirty="0" smtClean="0"/>
              <a:t>2019.11 	</a:t>
            </a:r>
            <a:r>
              <a:rPr lang="mn-MN" dirty="0" err="1" smtClean="0"/>
              <a:t>ЭМДЕГ</a:t>
            </a:r>
            <a:r>
              <a:rPr lang="mn-MN" dirty="0" smtClean="0"/>
              <a:t>-н цахим системд холбогдож, хурууны хээний аппаратаар бүртгэл хийгддэг болсон.</a:t>
            </a:r>
          </a:p>
          <a:p>
            <a:pPr marL="228600" lvl="1">
              <a:spcBef>
                <a:spcPts val="1000"/>
              </a:spcBef>
            </a:pPr>
            <a:r>
              <a:rPr lang="mn-MN" dirty="0" smtClean="0"/>
              <a:t>Суурин компьютер 3 ширхэг, 3 үйлдэлт хэвлэгч 1 ш,</a:t>
            </a:r>
          </a:p>
        </p:txBody>
      </p:sp>
    </p:spTree>
    <p:extLst>
      <p:ext uri="{BB962C8B-B14F-4D97-AF65-F5344CB8AC3E}">
        <p14:creationId xmlns:p14="http://schemas.microsoft.com/office/powerpoint/2010/main" val="90349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3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38"/>
            <a:ext cx="10515600" cy="5539154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201</a:t>
            </a:r>
            <a:r>
              <a:rPr lang="en-US" dirty="0" smtClean="0"/>
              <a:t>8.08-2019.12 </a:t>
            </a:r>
            <a:r>
              <a:rPr lang="mn-MN" b="1" dirty="0" smtClean="0">
                <a:solidFill>
                  <a:srgbClr val="FF0000"/>
                </a:solidFill>
              </a:rPr>
              <a:t>Худалдан авсан багаж, тоног төхөөрөмж, эд хэрэглэл</a:t>
            </a:r>
          </a:p>
          <a:p>
            <a:pPr lvl="1"/>
            <a:r>
              <a:rPr lang="mn-MN" dirty="0" smtClean="0"/>
              <a:t>Иж бүрэн 2 гэр, гэрийн хэрэгсэл /гудас–40ш, хөнжил–40ш, олбог–40ш, дэр 40ш/</a:t>
            </a:r>
          </a:p>
          <a:p>
            <a:pPr lvl="1"/>
            <a:r>
              <a:rPr lang="mn-MN" dirty="0" smtClean="0"/>
              <a:t>3</a:t>
            </a:r>
            <a:r>
              <a:rPr lang="en-US" dirty="0" smtClean="0"/>
              <a:t>D</a:t>
            </a:r>
            <a:r>
              <a:rPr lang="mn-MN" dirty="0" smtClean="0"/>
              <a:t> массажны сандал</a:t>
            </a:r>
          </a:p>
          <a:p>
            <a:pPr lvl="1"/>
            <a:r>
              <a:rPr lang="mn-MN" dirty="0" smtClean="0"/>
              <a:t>1-р хоолны тогоо /100 л/</a:t>
            </a:r>
          </a:p>
          <a:p>
            <a:pPr lvl="1"/>
            <a:r>
              <a:rPr lang="mn-MN" dirty="0" smtClean="0"/>
              <a:t>Нийтийн хоолны </a:t>
            </a:r>
            <a:r>
              <a:rPr lang="mn-MN" dirty="0" err="1" smtClean="0"/>
              <a:t>газан</a:t>
            </a:r>
            <a:r>
              <a:rPr lang="mn-MN" dirty="0" smtClean="0"/>
              <a:t> </a:t>
            </a:r>
            <a:r>
              <a:rPr lang="mn-MN" dirty="0" err="1" smtClean="0"/>
              <a:t>плитка</a:t>
            </a:r>
            <a:r>
              <a:rPr lang="mn-MN" dirty="0" smtClean="0"/>
              <a:t>+иж бүрдэл /баллон-4ш, мэдрэгч-2ш.../</a:t>
            </a:r>
          </a:p>
          <a:p>
            <a:pPr lvl="1"/>
            <a:r>
              <a:rPr lang="mn-MN" dirty="0" smtClean="0"/>
              <a:t>Хөлдөөгч 1 ш</a:t>
            </a:r>
          </a:p>
          <a:p>
            <a:pPr lvl="1"/>
            <a:r>
              <a:rPr lang="mn-MN" dirty="0" smtClean="0"/>
              <a:t>Хөргүүр 2 ш /том, дунд-</a:t>
            </a:r>
            <a:r>
              <a:rPr lang="mn-MN" dirty="0" err="1" smtClean="0"/>
              <a:t>дээжний</a:t>
            </a:r>
            <a:r>
              <a:rPr lang="mn-MN" dirty="0" smtClean="0"/>
              <a:t>/</a:t>
            </a:r>
          </a:p>
          <a:p>
            <a:pPr lvl="1"/>
            <a:r>
              <a:rPr lang="mn-MN" dirty="0" smtClean="0"/>
              <a:t>Угаалгын машин 1 ш</a:t>
            </a:r>
          </a:p>
          <a:p>
            <a:pPr lvl="1"/>
            <a:r>
              <a:rPr lang="mn-MN" dirty="0" smtClean="0"/>
              <a:t>Бумба халдваргүйжүүлэгч 1 ш</a:t>
            </a:r>
          </a:p>
          <a:p>
            <a:pPr lvl="1"/>
            <a:r>
              <a:rPr lang="mn-MN" dirty="0" smtClean="0"/>
              <a:t>Модон ор 30 ш, </a:t>
            </a:r>
            <a:r>
              <a:rPr lang="mn-MN" dirty="0" err="1" smtClean="0"/>
              <a:t>матрас</a:t>
            </a:r>
            <a:r>
              <a:rPr lang="mn-MN" dirty="0" smtClean="0"/>
              <a:t> 30 ш</a:t>
            </a:r>
          </a:p>
          <a:p>
            <a:pPr lvl="1"/>
            <a:r>
              <a:rPr lang="mn-MN" dirty="0" smtClean="0"/>
              <a:t>Хүнсний жин</a:t>
            </a:r>
          </a:p>
          <a:p>
            <a:pPr lvl="1"/>
            <a:r>
              <a:rPr lang="mn-MN" dirty="0" smtClean="0"/>
              <a:t>Ус буцалгагч 2 ш</a:t>
            </a:r>
          </a:p>
          <a:p>
            <a:pPr lvl="1"/>
            <a:r>
              <a:rPr lang="mn-MN" dirty="0" smtClean="0"/>
              <a:t>Зориулалтын цэвэр усны нөөцийн сав /500 л/</a:t>
            </a:r>
          </a:p>
          <a:p>
            <a:pPr lvl="1"/>
            <a:r>
              <a:rPr lang="mn-MN" dirty="0" smtClean="0"/>
              <a:t>Хагас, бүрэн автомат махны машин 2 ш</a:t>
            </a:r>
          </a:p>
          <a:p>
            <a:pPr lvl="1"/>
            <a:r>
              <a:rPr lang="mn-MN" dirty="0" smtClean="0"/>
              <a:t>Гал тогооны иж бүрдэл хэрэглэл /</a:t>
            </a:r>
            <a:r>
              <a:rPr lang="mn-MN" dirty="0" err="1" smtClean="0"/>
              <a:t>гамбанз</a:t>
            </a:r>
            <a:r>
              <a:rPr lang="mn-MN" dirty="0" smtClean="0"/>
              <a:t>, хутга, халбага, аяга, сэрээ, таваг, температур, данх, хэрэглэл, хоолны савнууд/</a:t>
            </a:r>
          </a:p>
          <a:p>
            <a:pPr lvl="1"/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99913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4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38"/>
            <a:ext cx="10515600" cy="5539154"/>
          </a:xfrm>
        </p:spPr>
        <p:txBody>
          <a:bodyPr>
            <a:normAutofit/>
          </a:bodyPr>
          <a:lstStyle/>
          <a:p>
            <a:r>
              <a:rPr lang="mn-MN" dirty="0" smtClean="0"/>
              <a:t>201</a:t>
            </a:r>
            <a:r>
              <a:rPr lang="en-US" dirty="0" smtClean="0"/>
              <a:t>8.08-2019.12 </a:t>
            </a:r>
            <a:r>
              <a:rPr lang="mn-MN" b="1" dirty="0" smtClean="0">
                <a:solidFill>
                  <a:srgbClr val="FF0000"/>
                </a:solidFill>
              </a:rPr>
              <a:t>Үйлчилгээ, тохижилтод оруулсан хөрөнгө оруулалт</a:t>
            </a:r>
          </a:p>
          <a:p>
            <a:pPr lvl="1"/>
            <a:r>
              <a:rPr lang="mn-MN" dirty="0" smtClean="0"/>
              <a:t>Цэвэрлэгээний дугуйтай түрдэг тэрэг</a:t>
            </a:r>
          </a:p>
          <a:p>
            <a:pPr lvl="1"/>
            <a:r>
              <a:rPr lang="mn-MN" dirty="0" smtClean="0"/>
              <a:t>Зөөврийн хог тээвэрлэх дугуйтай тэрэг</a:t>
            </a:r>
          </a:p>
          <a:p>
            <a:pPr lvl="1"/>
            <a:r>
              <a:rPr lang="mn-MN" dirty="0" smtClean="0"/>
              <a:t>Төв замтай өөрийн хашааг холбосон гарц зам тавьсан.</a:t>
            </a:r>
          </a:p>
          <a:p>
            <a:pPr lvl="1"/>
            <a:r>
              <a:rPr lang="mn-MN" dirty="0" smtClean="0"/>
              <a:t>Хог хаягдлын цэгийг дахин сайжруулж, тохижуулсан.</a:t>
            </a:r>
          </a:p>
          <a:p>
            <a:pPr lvl="1"/>
            <a:r>
              <a:rPr lang="mn-MN" dirty="0" smtClean="0"/>
              <a:t>Шар хуйс /4000 ш/, бургас /36 ш/ тарьсан. </a:t>
            </a:r>
          </a:p>
          <a:p>
            <a:pPr lvl="1"/>
            <a:r>
              <a:rPr lang="mn-MN" dirty="0" smtClean="0"/>
              <a:t>Үүдний </a:t>
            </a:r>
            <a:r>
              <a:rPr lang="mn-MN" dirty="0" err="1" smtClean="0"/>
              <a:t>тамбарын</a:t>
            </a:r>
            <a:r>
              <a:rPr lang="mn-MN" dirty="0" smtClean="0"/>
              <a:t> хэсгийг дахин засварлаж, янзалсан.</a:t>
            </a:r>
          </a:p>
          <a:p>
            <a:pPr lvl="1"/>
            <a:r>
              <a:rPr lang="mn-MN" dirty="0" smtClean="0"/>
              <a:t>Микрофон 2 ш</a:t>
            </a:r>
          </a:p>
          <a:p>
            <a:pPr lvl="1"/>
            <a:r>
              <a:rPr lang="mn-MN" dirty="0" smtClean="0"/>
              <a:t>Индүү 1 ш</a:t>
            </a:r>
          </a:p>
          <a:p>
            <a:pPr lvl="1"/>
            <a:r>
              <a:rPr lang="mn-MN" dirty="0" smtClean="0"/>
              <a:t>Цэвэрлэгээний иж бүрэн хэрэгслүүдийн нөөцтэй</a:t>
            </a:r>
          </a:p>
          <a:p>
            <a:pPr lvl="1"/>
            <a:r>
              <a:rPr lang="mn-MN" dirty="0" smtClean="0"/>
              <a:t>Эмчилгээний аюулгүй байдлын хэрэгслүүд /улавч, шалавч, даавуу, хөшиг, тоос сорогч, .../</a:t>
            </a:r>
            <a:endParaRPr lang="en-US" dirty="0" smtClean="0"/>
          </a:p>
          <a:p>
            <a:pPr lvl="1"/>
            <a:r>
              <a:rPr lang="mn-MN" dirty="0" smtClean="0"/>
              <a:t>Нөөцийн цахилгаан үүсгүүр суурилуулсан.</a:t>
            </a:r>
          </a:p>
          <a:p>
            <a:pPr lvl="1"/>
            <a:endParaRPr lang="mn-MN" dirty="0" smtClean="0"/>
          </a:p>
          <a:p>
            <a:pPr lvl="1"/>
            <a:endParaRPr lang="mn-MN" dirty="0" smtClean="0"/>
          </a:p>
          <a:p>
            <a:pPr lvl="1"/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12118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5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3" y="914400"/>
            <a:ext cx="11359661" cy="5943600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201</a:t>
            </a:r>
            <a:r>
              <a:rPr lang="en-US" dirty="0" smtClean="0"/>
              <a:t>8.08-2019.12 </a:t>
            </a:r>
            <a:r>
              <a:rPr lang="mn-MN" b="1" dirty="0" smtClean="0">
                <a:solidFill>
                  <a:srgbClr val="FF0000"/>
                </a:solidFill>
              </a:rPr>
              <a:t>Худалдан авсан багаж, тоног төхөөрөмж, эд хэрэглэл</a:t>
            </a:r>
          </a:p>
          <a:p>
            <a:pPr lvl="1"/>
            <a:r>
              <a:rPr lang="mn-MN" dirty="0" smtClean="0"/>
              <a:t>Зөөврийн Хүчилтөрөгч өтгөрүүлэгч</a:t>
            </a:r>
          </a:p>
          <a:p>
            <a:pPr lvl="1"/>
            <a:r>
              <a:rPr lang="mn-MN" dirty="0" smtClean="0"/>
              <a:t>Зөөврийн кварц</a:t>
            </a:r>
          </a:p>
          <a:p>
            <a:pPr lvl="1"/>
            <a:r>
              <a:rPr lang="mn-MN" dirty="0" smtClean="0"/>
              <a:t>Яаралтай тусламжийн иж бүрдэл /</a:t>
            </a:r>
            <a:r>
              <a:rPr lang="mn-MN" dirty="0" err="1" smtClean="0"/>
              <a:t>Соруулгын</a:t>
            </a:r>
            <a:r>
              <a:rPr lang="mn-MN" dirty="0" smtClean="0"/>
              <a:t> аппарат, </a:t>
            </a:r>
            <a:r>
              <a:rPr lang="mn-MN" dirty="0" err="1" smtClean="0"/>
              <a:t>амбуу</a:t>
            </a:r>
            <a:r>
              <a:rPr lang="mn-MN" dirty="0" smtClean="0"/>
              <a:t>, хошуу, хэл дарагч, </a:t>
            </a:r>
            <a:r>
              <a:rPr lang="en-US" dirty="0" smtClean="0"/>
              <a:t>ABCD</a:t>
            </a:r>
            <a:r>
              <a:rPr lang="mn-MN" dirty="0" smtClean="0"/>
              <a:t>, тахлын хувцас, чиг баригч, зөөврийн ор, эм, тариа/</a:t>
            </a:r>
          </a:p>
          <a:p>
            <a:pPr lvl="1"/>
            <a:r>
              <a:rPr lang="mn-MN" dirty="0" smtClean="0"/>
              <a:t>Хөгжлийн бэрхшээлтэй иргэний тэргэнцэр</a:t>
            </a:r>
          </a:p>
          <a:p>
            <a:pPr lvl="1"/>
            <a:r>
              <a:rPr lang="mn-MN" dirty="0" smtClean="0"/>
              <a:t>Хүүхдийн хоолны ширээ, сандал 2 ш</a:t>
            </a:r>
          </a:p>
          <a:p>
            <a:pPr lvl="1"/>
            <a:r>
              <a:rPr lang="mn-MN" dirty="0" smtClean="0"/>
              <a:t>Автомат даралтын аппарат 2 ш</a:t>
            </a:r>
          </a:p>
          <a:p>
            <a:pPr lvl="1"/>
            <a:r>
              <a:rPr lang="mn-MN" dirty="0" err="1" smtClean="0"/>
              <a:t>Пульс</a:t>
            </a:r>
            <a:r>
              <a:rPr lang="mn-MN" dirty="0" smtClean="0"/>
              <a:t>, </a:t>
            </a:r>
            <a:r>
              <a:rPr lang="mn-MN" dirty="0" err="1" smtClean="0"/>
              <a:t>оксиометр</a:t>
            </a:r>
            <a:endParaRPr lang="mn-MN" dirty="0" smtClean="0"/>
          </a:p>
          <a:p>
            <a:pPr lvl="1"/>
            <a:r>
              <a:rPr lang="mn-MN" dirty="0" smtClean="0"/>
              <a:t>Барианы өрөөний ор 2 ш</a:t>
            </a:r>
          </a:p>
          <a:p>
            <a:pPr lvl="1"/>
            <a:r>
              <a:rPr lang="mn-MN" dirty="0" smtClean="0"/>
              <a:t>Аюултай хог хаягдлын иж бүрдэл /6 ш сав, 300 ш уут хар, хүрэн, шар/</a:t>
            </a:r>
          </a:p>
          <a:p>
            <a:pPr lvl="1"/>
            <a:r>
              <a:rPr lang="mn-MN" dirty="0" smtClean="0"/>
              <a:t>Халдваргүйжүүлэлтийн бодисууд /Гарааны Инкубатор, Гүн Тэнгэрийн нар/</a:t>
            </a:r>
          </a:p>
          <a:p>
            <a:pPr lvl="1"/>
            <a:r>
              <a:rPr lang="mn-MN" dirty="0" smtClean="0"/>
              <a:t>Эмчилгээний стандарт, дасгалын самбарууд хэвлүүлсэн.</a:t>
            </a:r>
          </a:p>
          <a:p>
            <a:pPr lvl="1"/>
            <a:r>
              <a:rPr lang="mn-MN" dirty="0" smtClean="0"/>
              <a:t>Сувилуулагчдын түүх, эмчилгээний дэвтэр, илгээх бичиг, төлбөрийн баримт зэргийг шинэчлэн албан ёсоор хэвлүүлж ашиглаж байна.</a:t>
            </a:r>
          </a:p>
          <a:p>
            <a:pPr lvl="1"/>
            <a:r>
              <a:rPr lang="mn-MN" dirty="0" smtClean="0"/>
              <a:t>Жижиг </a:t>
            </a:r>
            <a:r>
              <a:rPr lang="mn-MN" dirty="0" err="1" smtClean="0"/>
              <a:t>импра</a:t>
            </a:r>
            <a:r>
              <a:rPr lang="mn-MN" dirty="0" smtClean="0"/>
              <a:t>, нэмэлт гэрлүүд</a:t>
            </a:r>
          </a:p>
          <a:p>
            <a:pPr lvl="1"/>
            <a:r>
              <a:rPr lang="mn-MN" dirty="0" err="1" smtClean="0"/>
              <a:t>Искра</a:t>
            </a:r>
            <a:r>
              <a:rPr lang="mn-MN" dirty="0" smtClean="0"/>
              <a:t>, нэмэлт хошуу</a:t>
            </a:r>
          </a:p>
          <a:p>
            <a:pPr lvl="1"/>
            <a:r>
              <a:rPr lang="mn-MN" dirty="0" smtClean="0"/>
              <a:t>Зэсэн болон шилэн бумба</a:t>
            </a:r>
          </a:p>
          <a:p>
            <a:pPr lvl="1"/>
            <a:endParaRPr lang="mn-MN" dirty="0" smtClean="0"/>
          </a:p>
          <a:p>
            <a:pPr lvl="1"/>
            <a:endParaRPr lang="mn-MN" dirty="0" smtClean="0"/>
          </a:p>
          <a:p>
            <a:pPr lvl="1"/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8567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>
            <a:normAutofit/>
          </a:bodyPr>
          <a:lstStyle/>
          <a:p>
            <a:r>
              <a:rPr lang="mn-MN" sz="3600" dirty="0" smtClean="0"/>
              <a:t>ОРУУЛСАН ТОМООХОН ХӨРӨНГӨ ОРУУЛАЛТУУД 6</a:t>
            </a:r>
            <a:endParaRPr lang="mn-M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931985"/>
            <a:ext cx="11394831" cy="5820507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201</a:t>
            </a:r>
            <a:r>
              <a:rPr lang="en-US" dirty="0" smtClean="0"/>
              <a:t>8.08-2019.12 </a:t>
            </a:r>
            <a:r>
              <a:rPr lang="mn-MN" b="1" dirty="0" smtClean="0">
                <a:solidFill>
                  <a:srgbClr val="FF0000"/>
                </a:solidFill>
              </a:rPr>
              <a:t>Ажилчдын хангамж, ажлын орчин</a:t>
            </a:r>
          </a:p>
          <a:p>
            <a:pPr lvl="1"/>
            <a:r>
              <a:rPr lang="mn-MN" dirty="0" smtClean="0"/>
              <a:t>Ажлын хувцас хагас жил бүр олгосон.</a:t>
            </a:r>
          </a:p>
          <a:p>
            <a:pPr lvl="1"/>
            <a:r>
              <a:rPr lang="mn-MN" dirty="0" smtClean="0"/>
              <a:t>Ажилчдыг жилд 2 удаа урьдчилан сэргийлэх үзлэг, оношилгоонд оруулсан.</a:t>
            </a:r>
          </a:p>
          <a:p>
            <a:pPr lvl="1"/>
            <a:r>
              <a:rPr lang="mn-MN" dirty="0" smtClean="0"/>
              <a:t>Ажилчдын өдрийн хоол, цай, усанд орох зэргийг үнэгүй хангадаг. /нүүрс, мах, цемент хөнгөлөлттэй үнээр өгсөн/</a:t>
            </a:r>
          </a:p>
          <a:p>
            <a:pPr lvl="1"/>
            <a:r>
              <a:rPr lang="mn-MN" dirty="0" smtClean="0"/>
              <a:t>Ачааллын нэмэгдэл болон тусгай арга хэмжээний нэмэгдэл олгосон. /магадлан/</a:t>
            </a:r>
          </a:p>
          <a:p>
            <a:pPr lvl="1"/>
            <a:r>
              <a:rPr lang="mn-MN" dirty="0" smtClean="0"/>
              <a:t>Өвлийн гэрийн дулаалга эсгий, туургаар өвлийн турш ашиглуулсан.</a:t>
            </a:r>
          </a:p>
          <a:p>
            <a:pPr lvl="1"/>
            <a:r>
              <a:rPr lang="mn-MN" dirty="0" smtClean="0"/>
              <a:t>Ажилчдын төрсөн өдөр, тэмдэглэлт ойн арга хэмжээг байгууллагаас зохион байгуулсан. /зуны зугаалга 5 удаа/</a:t>
            </a:r>
          </a:p>
          <a:p>
            <a:pPr lvl="1"/>
            <a:r>
              <a:rPr lang="mn-MN" dirty="0" smtClean="0"/>
              <a:t>Хүүхдийн баяр, шинэ жил, цагаан сар, ахмадын баяр, наадам, эмнэлгийн ажилтны баяр зэрэг тэмдэглэлт өдрүүдийг хамт олноороо тэмдэглэж, гарын бэлэг гардуулсан.</a:t>
            </a:r>
          </a:p>
          <a:p>
            <a:pPr lvl="1"/>
            <a:r>
              <a:rPr lang="mn-MN" dirty="0" smtClean="0"/>
              <a:t>Шинээр төрсөн, шинэ гэр барьсан, ойрын төрлийн ажил явдалд мөнгөн тэтгэлэг олгосон.</a:t>
            </a:r>
          </a:p>
          <a:p>
            <a:pPr lvl="1"/>
            <a:r>
              <a:rPr lang="mn-MN" dirty="0" smtClean="0"/>
              <a:t>Гэрээ бүхий ажилчдын утасны төлбөрийг 100% төлсөн.</a:t>
            </a:r>
          </a:p>
          <a:p>
            <a:pPr lvl="1"/>
            <a:r>
              <a:rPr lang="mn-MN" dirty="0" smtClean="0"/>
              <a:t>10 ажилтныг сувилалдаа үнэ төлбөргүй амраасан.</a:t>
            </a:r>
          </a:p>
          <a:p>
            <a:pPr lvl="1"/>
            <a:r>
              <a:rPr lang="mn-MN" dirty="0" smtClean="0"/>
              <a:t>Спорт заал түрээслэн, чийрэгжүүлэлтэд анхаардаг.</a:t>
            </a:r>
          </a:p>
          <a:p>
            <a:pPr lvl="1"/>
            <a:r>
              <a:rPr lang="mn-MN" dirty="0" smtClean="0"/>
              <a:t>Гадагш болон дотоод сургалтыг тогтмол зохион байгуулсан.</a:t>
            </a:r>
          </a:p>
          <a:p>
            <a:pPr lvl="1"/>
            <a:endParaRPr lang="mn-MN" dirty="0" smtClean="0"/>
          </a:p>
          <a:p>
            <a:pPr lvl="1"/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42944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Гадна тохижилт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 smtClean="0"/>
              <a:t>36 ширхэг бургас,</a:t>
            </a:r>
          </a:p>
          <a:p>
            <a:r>
              <a:rPr lang="mn-MN" dirty="0" smtClean="0"/>
              <a:t>400 ширхэг шар хуйс тарьсан.</a:t>
            </a:r>
          </a:p>
          <a:p>
            <a:r>
              <a:rPr lang="mn-MN" dirty="0" smtClean="0"/>
              <a:t>Модон саравч, сандлуудыг будсан.</a:t>
            </a:r>
          </a:p>
          <a:p>
            <a:r>
              <a:rPr lang="mn-MN" dirty="0" smtClean="0"/>
              <a:t>Хүүхдийн тоглоомын элсний хэсгийн урсгал засвар /элс солих, хүрээг шинэчлэн хийх/</a:t>
            </a:r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41704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15"/>
            <a:ext cx="10515600" cy="738555"/>
          </a:xfrm>
        </p:spPr>
        <p:txBody>
          <a:bodyPr>
            <a:normAutofit/>
          </a:bodyPr>
          <a:lstStyle/>
          <a:p>
            <a:r>
              <a:rPr lang="mn-MN" dirty="0" smtClean="0"/>
              <a:t>ҮҮДНИЙ УГТАХ ХЭСЭГ</a:t>
            </a:r>
            <a:r>
              <a:rPr lang="en-US" dirty="0" smtClean="0"/>
              <a:t>, </a:t>
            </a:r>
            <a:r>
              <a:rPr lang="mn-MN" dirty="0" smtClean="0"/>
              <a:t>ХҮЛЭЭН АВАХ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371"/>
            <a:ext cx="895132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07" y="4124163"/>
            <a:ext cx="5623893" cy="273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5"/>
          <a:stretch/>
        </p:blipFill>
        <p:spPr>
          <a:xfrm>
            <a:off x="9138892" y="1209371"/>
            <a:ext cx="3053108" cy="279627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237"/>
            <a:ext cx="1606810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263"/>
            <a:ext cx="10515600" cy="66504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ХӨДӨЛГӨӨНТ ДАСГАЛЫН ӨРӨӨ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995"/>
            <a:ext cx="8951323" cy="4351338"/>
          </a:xfrm>
        </p:spPr>
      </p:pic>
      <p:pic>
        <p:nvPicPr>
          <p:cNvPr id="5" name="Picture 2" descr="https://scontent.fuln5-1.fna.fbcdn.net/v/t1.15752-9/78587102_445817336126328_584071580380823552_n.jpg?_nc_cat=104&amp;_nc_ohc=Mecwd_lEX8gAQnD-v51Y8Xs1i2Y_jHAothGDl-JC9XENTonuxFK-Xb5Bw&amp;_nc_ht=scontent.fuln5-1.fna&amp;oh=f7228fb4d9f845dc004b07eaa9acbd76&amp;oe=5EAEE0A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93" y="4048491"/>
            <a:ext cx="4992507" cy="28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0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lang="mn-MN" dirty="0" smtClean="0"/>
              <a:t>ЯАРАЛТАЙ ТУСЛАМЖ, СУВИЛАХУЙН ӨРӨӨ</a:t>
            </a:r>
            <a:endParaRPr lang="mn-MN" dirty="0"/>
          </a:p>
        </p:txBody>
      </p:sp>
      <p:pic>
        <p:nvPicPr>
          <p:cNvPr id="4" name="Content Placeholder 3" descr="D:\anand\magadlan itgemjlel\Anand Magadlan 2019\photo in REPORT magadlan 2019\yaraltai tuslamj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204547"/>
            <a:ext cx="6304085" cy="352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ownloads\76958979_419077082366555_756253893975238246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70" y="3476625"/>
            <a:ext cx="6361430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4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Агуулга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n-MN" dirty="0" smtClean="0"/>
              <a:t>Он цагийн хэлхээс</a:t>
            </a:r>
          </a:p>
          <a:p>
            <a:r>
              <a:rPr lang="mn-MN" dirty="0" smtClean="0"/>
              <a:t>Онцлог үйл явдлууд</a:t>
            </a:r>
          </a:p>
          <a:p>
            <a:r>
              <a:rPr lang="mn-MN" dirty="0" smtClean="0"/>
              <a:t>Ололт амжилт бүтээлүүд</a:t>
            </a:r>
          </a:p>
          <a:p>
            <a:r>
              <a:rPr lang="mn-MN" dirty="0" smtClean="0"/>
              <a:t>Оролцсон үйл ажиллагаа</a:t>
            </a:r>
          </a:p>
          <a:p>
            <a:r>
              <a:rPr lang="mn-MN" dirty="0" smtClean="0"/>
              <a:t>Оргил чанарын үзүүлэлтүүд</a:t>
            </a:r>
          </a:p>
          <a:p>
            <a:r>
              <a:rPr lang="mn-MN" dirty="0" smtClean="0"/>
              <a:t>Оруулсан томоохон хөрөнгө оруулалт</a:t>
            </a:r>
          </a:p>
          <a:p>
            <a:r>
              <a:rPr lang="mn-MN" dirty="0" smtClean="0"/>
              <a:t>Олон нийтэд зориулсан үйл ажиллагаа</a:t>
            </a:r>
          </a:p>
          <a:p>
            <a:r>
              <a:rPr lang="mn-MN" dirty="0" smtClean="0"/>
              <a:t>Онцгой санаа, шийдэл</a:t>
            </a:r>
          </a:p>
          <a:p>
            <a:r>
              <a:rPr lang="mn-MN" dirty="0" smtClean="0"/>
              <a:t>Орлого, үр дүнгийн хураангуй</a:t>
            </a:r>
          </a:p>
          <a:p>
            <a:endParaRPr lang="mn-MN" dirty="0" smtClean="0"/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446548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23" y="101355"/>
            <a:ext cx="10515600" cy="610821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УГААЛГЫН ӨРӨӨ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176"/>
            <a:ext cx="7514869" cy="42762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5495" r="13100"/>
          <a:stretch/>
        </p:blipFill>
        <p:spPr>
          <a:xfrm>
            <a:off x="6702674" y="3174023"/>
            <a:ext cx="5489325" cy="36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5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400" dirty="0" smtClean="0"/>
              <a:t>ШАВРЫН БЭЛТГЭЛИЙН ӨРӨӨ, ШАВАР </a:t>
            </a:r>
            <a:r>
              <a:rPr lang="mn-MN" sz="3400" dirty="0" err="1" smtClean="0"/>
              <a:t>ТӨЛЖҮҮЛЭЛТ</a:t>
            </a:r>
            <a:endParaRPr lang="mn-MN" sz="3400" dirty="0"/>
          </a:p>
        </p:txBody>
      </p:sp>
      <p:pic>
        <p:nvPicPr>
          <p:cNvPr id="4" name="Content Placeholder 3" descr="C:\Users\user\AppData\Local\Packages\Microsoft.MicrosoftEdge_8wekyb3d8bbwe\TempState\Downloads\76976825_880928779009454_2858104356698324992_n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762"/>
            <a:ext cx="2655277" cy="498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94" y="1524773"/>
            <a:ext cx="5309968" cy="25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47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НОМЫН БУЛАН, ХҮЛЭЭЛГИЙН ТАНХИМ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" y="1690688"/>
            <a:ext cx="6645846" cy="4984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4" t="4902" b="29231"/>
          <a:stretch/>
        </p:blipFill>
        <p:spPr>
          <a:xfrm>
            <a:off x="7183315" y="2230987"/>
            <a:ext cx="4692162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290"/>
          </a:xfrm>
        </p:spPr>
        <p:txBody>
          <a:bodyPr>
            <a:normAutofit/>
          </a:bodyPr>
          <a:lstStyle/>
          <a:p>
            <a:pPr algn="ctr"/>
            <a:r>
              <a:rPr lang="mn-MN" sz="3600" dirty="0" smtClean="0"/>
              <a:t>ОЛОН НИЙТЭД ЗОРИУЛСАН ҮЙЛ АЖИЛЛАГАА</a:t>
            </a:r>
            <a:endParaRPr lang="mn-MN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9290"/>
              </p:ext>
            </p:extLst>
          </p:nvPr>
        </p:nvGraphicFramePr>
        <p:xfrm>
          <a:off x="0" y="597876"/>
          <a:ext cx="12115799" cy="562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98">
                  <a:extLst>
                    <a:ext uri="{9D8B030D-6E8A-4147-A177-3AD203B41FA5}">
                      <a16:colId xmlns:a16="http://schemas.microsoft.com/office/drawing/2014/main" val="3089685727"/>
                    </a:ext>
                  </a:extLst>
                </a:gridCol>
                <a:gridCol w="10189494">
                  <a:extLst>
                    <a:ext uri="{9D8B030D-6E8A-4147-A177-3AD203B41FA5}">
                      <a16:colId xmlns:a16="http://schemas.microsoft.com/office/drawing/2014/main" val="3848532440"/>
                    </a:ext>
                  </a:extLst>
                </a:gridCol>
                <a:gridCol w="714969">
                  <a:extLst>
                    <a:ext uri="{9D8B030D-6E8A-4147-A177-3AD203B41FA5}">
                      <a16:colId xmlns:a16="http://schemas.microsoft.com/office/drawing/2014/main" val="2624727938"/>
                    </a:ext>
                  </a:extLst>
                </a:gridCol>
                <a:gridCol w="798538">
                  <a:extLst>
                    <a:ext uri="{9D8B030D-6E8A-4147-A177-3AD203B41FA5}">
                      <a16:colId xmlns:a16="http://schemas.microsoft.com/office/drawing/2014/main" val="3684355549"/>
                    </a:ext>
                  </a:extLst>
                </a:gridCol>
              </a:tblGrid>
              <a:tr h="690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д/д</a:t>
                      </a:r>
                      <a:endParaRPr lang="mn-M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Байгууллагын х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өрөнгөөр х</a:t>
                      </a: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эрэгжүүлсэн </a:t>
                      </a: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үйл ажиллагаа</a:t>
                      </a:r>
                      <a:endParaRPr lang="mn-M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Хугацаа</a:t>
                      </a:r>
                      <a:endParaRPr lang="mn-M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Мөнгөн дүн /төгрөг</a:t>
                      </a:r>
                      <a:r>
                        <a:rPr lang="mn-MN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mn-M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124345741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1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Хужирт сумын эмзэг давхаргын 5 айлын хүүхдүүдэд хүүхдийн баярын бэлэг гардуулсан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2018, 2019 оны 6 сар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2764559173"/>
                  </a:ext>
                </a:extLst>
              </a:tr>
              <a:tr h="7529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Япон, Монголын хамтарсан “Зүрх хамгаалах төсөл”-н үйл ажиллагааг ивээн тэтгэж, Хужирт сумын хүүхдүүдийг үнэ төлбөргүй үзүүлсэн. 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2019 он 8 сар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500,000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979488411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3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</a:rPr>
                        <a:t>Хүүхэд хөгжил хамгааллын жилийн хүрээнд 40 хүүхдийн хүлээн авалт, бэлэг гардуулсан</a:t>
                      </a:r>
                      <a:endParaRPr lang="mn-M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2018 он 10 сар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1,000,000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186006880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4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Нийгмийн Даатгалын Тасгаас зохион байгуулсан тэмцээний шагналыг ивээн тэтгэсэн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2018 он 12 сар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150,000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4000345897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5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Ахмадын цэнгүүний өдөрлөгийг зохион байгуулсан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2018 он 10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2,000,000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1150718577"/>
                  </a:ext>
                </a:extLst>
              </a:tr>
              <a:tr h="3302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6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2018 оны Аймгийн </a:t>
                      </a:r>
                      <a:r>
                        <a:rPr lang="mn-MN" sz="1800" dirty="0" err="1">
                          <a:effectLst/>
                        </a:rPr>
                        <a:t>ӨАШ</a:t>
                      </a:r>
                      <a:r>
                        <a:rPr lang="mn-MN" sz="1800" dirty="0">
                          <a:effectLst/>
                        </a:rPr>
                        <a:t> чөлөөт бөхийн тэмцээнд сумаас оролцсон багийг ивээн тэтгэсэн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2018 он 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250,000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2683211944"/>
                  </a:ext>
                </a:extLst>
              </a:tr>
              <a:tr h="6219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7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ЕБС-с U-12 2019 Улсын аварга шалгаруулах сагсан бөмбөгийн тэмцээнд оролцох багийг ивээн тэтгэсэн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2019 он 12 сар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300,000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2127952167"/>
                  </a:ext>
                </a:extLst>
              </a:tr>
              <a:tr h="326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8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ЕБС-с аймгийн хэмжээний Технологийн олимпиадад оролцсон багийг ивээн тэтгэсэн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2018 он 9 сар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250,000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178259831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9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Төв</a:t>
                      </a:r>
                      <a:r>
                        <a:rPr lang="mn-MN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засмал замаас өөрийн байгууллагын төв хаалгатай холбогдсон замыг тавиулсан.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mn-MN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он 10 сар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1701911621"/>
                  </a:ext>
                </a:extLst>
              </a:tr>
              <a:tr h="5140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10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албан байгууллагуудын дунд уламжлалт болгон явагддаг гар бөмбөгийн тэмцээнийг зохион байгуулсан.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</a:rPr>
                        <a:t>2018 он 11 сар</a:t>
                      </a:r>
                      <a:endParaRPr lang="mn-M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300,000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3950194512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11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Сумын хэмжээний их цэвэрлэгээ, өөрийн байгууллагын орчны их цэвэрлэгээг тогтмол хийдэг</a:t>
                      </a:r>
                      <a:endParaRPr lang="mn-M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2018, 2019 он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</a:rPr>
                        <a:t>100,000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700" dirty="0">
                          <a:effectLst/>
                        </a:rPr>
                        <a:t> </a:t>
                      </a:r>
                      <a:endParaRPr lang="mn-M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6" marR="42356" marT="0" marB="0"/>
                </a:tc>
                <a:extLst>
                  <a:ext uri="{0D108BD9-81ED-4DB2-BD59-A6C34878D82A}">
                    <a16:rowId xmlns:a16="http://schemas.microsoft.com/office/drawing/2014/main" val="345959102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87415"/>
              </p:ext>
            </p:extLst>
          </p:nvPr>
        </p:nvGraphicFramePr>
        <p:xfrm>
          <a:off x="0" y="6251331"/>
          <a:ext cx="12089423" cy="4308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89423">
                  <a:extLst>
                    <a:ext uri="{9D8B030D-6E8A-4147-A177-3AD203B41FA5}">
                      <a16:colId xmlns:a16="http://schemas.microsoft.com/office/drawing/2014/main" val="1572301011"/>
                    </a:ext>
                  </a:extLst>
                </a:gridCol>
              </a:tblGrid>
              <a:tr h="430823"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r>
                        <a:rPr lang="mn-MN" baseline="0" dirty="0" smtClean="0"/>
                        <a:t> Сумын ЕБС-д 40 ш ном хандивласан. 2018,11 сар</a:t>
                      </a:r>
                      <a:endParaRPr lang="mn-M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2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597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029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ОНЦГОЙ САНАА, ШИЙДЭЛ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054"/>
            <a:ext cx="10515600" cy="5310554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Байгууллагын танилцуулгыг цахим хуудсанд шинэчилж байршуулсан.</a:t>
            </a:r>
          </a:p>
          <a:p>
            <a:r>
              <a:rPr lang="mn-MN" dirty="0" smtClean="0"/>
              <a:t>Дуугүй хөтчийн зураглалыг гаргасан. /зураг, сум, хаяг/</a:t>
            </a:r>
          </a:p>
          <a:p>
            <a:r>
              <a:rPr lang="mn-MN" dirty="0" smtClean="0"/>
              <a:t>Хөгжлийн бэрхшээлтэй иргэний бариулыг нэмэгдүүлж тавьсан.</a:t>
            </a:r>
          </a:p>
          <a:p>
            <a:r>
              <a:rPr lang="mn-MN" dirty="0" smtClean="0"/>
              <a:t>Халтирч унахаас сэргийлэх, хориглох, анхааруулах тэмдэг тэмдэглэгээг нэмэгдүүлсэн.</a:t>
            </a:r>
          </a:p>
          <a:p>
            <a:r>
              <a:rPr lang="mn-MN" dirty="0" smtClean="0"/>
              <a:t>Сургалтын шинэлэг аргачлалыг нэмэгдүүлсэн.</a:t>
            </a:r>
          </a:p>
          <a:p>
            <a:r>
              <a:rPr lang="mn-MN" dirty="0" smtClean="0"/>
              <a:t>Шинээр эмчилгээ, оношилгооны удирдамжууд боловсруулсан.</a:t>
            </a:r>
          </a:p>
          <a:p>
            <a:r>
              <a:rPr lang="mn-MN" dirty="0" smtClean="0"/>
              <a:t>Эрсдэлийн удирдлагын шинэлэг аргачлал нэвтрүүлж байна.</a:t>
            </a:r>
          </a:p>
          <a:p>
            <a:r>
              <a:rPr lang="mn-MN" dirty="0" smtClean="0"/>
              <a:t>Ажилчдын танилцуулгын самбарын шийдлийг шинэчилсэн.</a:t>
            </a:r>
          </a:p>
          <a:p>
            <a:r>
              <a:rPr lang="mn-MN" dirty="0" smtClean="0"/>
              <a:t>Байгууллагын цахим хуудсанд рашаан, шавар эмчилгээний ач холбогдлын танилцуулга байршуулсан.</a:t>
            </a:r>
          </a:p>
          <a:p>
            <a:r>
              <a:rPr lang="mn-MN" dirty="0" smtClean="0"/>
              <a:t>Сумандаа сайхан амьдаръя нэвтрүүлэгт оролцсон.</a:t>
            </a:r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27634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2" y="316523"/>
            <a:ext cx="10515600" cy="470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ОН ЦАГИЙН ХЭЛХЭЭС 1</a:t>
            </a:r>
            <a:endParaRPr lang="mn-M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70438"/>
            <a:ext cx="10873154" cy="5732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2018.06</a:t>
            </a:r>
            <a:r>
              <a:rPr lang="mn-MN" dirty="0" smtClean="0"/>
              <a:t> 	Удирдлагын баг шинэчлэгдсэн.</a:t>
            </a:r>
          </a:p>
          <a:p>
            <a:r>
              <a:rPr lang="en-US" dirty="0" smtClean="0"/>
              <a:t>201</a:t>
            </a:r>
            <a:r>
              <a:rPr lang="mn-MN" dirty="0" smtClean="0"/>
              <a:t>9</a:t>
            </a:r>
            <a:r>
              <a:rPr lang="en-US" dirty="0" smtClean="0"/>
              <a:t>.0</a:t>
            </a:r>
            <a:r>
              <a:rPr lang="mn-MN" dirty="0" smtClean="0"/>
              <a:t>1 	Аймгийн ЭМГ-р орны тоогоо албан ёсоор батлуулсан./50/</a:t>
            </a:r>
          </a:p>
          <a:p>
            <a:r>
              <a:rPr lang="mn-MN" dirty="0" smtClean="0"/>
              <a:t>2019.01 	</a:t>
            </a:r>
            <a:r>
              <a:rPr lang="mn-MN" dirty="0" err="1" smtClean="0"/>
              <a:t>ЭМДЕГ</a:t>
            </a:r>
            <a:r>
              <a:rPr lang="mn-MN" dirty="0" smtClean="0"/>
              <a:t>-н Сонгон шалгаруулалтад тэнцэж, </a:t>
            </a:r>
            <a:r>
              <a:rPr lang="mn-MN" dirty="0" err="1" smtClean="0"/>
              <a:t>ЭМДЕГ</a:t>
            </a:r>
            <a:r>
              <a:rPr lang="mn-MN" dirty="0" smtClean="0"/>
              <a:t>-тай анхны гэрээ байгуулж, 20 ороор санхүүжилт авч эхэлсэн.</a:t>
            </a:r>
          </a:p>
          <a:p>
            <a:r>
              <a:rPr lang="mn-MN" dirty="0" smtClean="0"/>
              <a:t>2019.01 	Байгууллагын бүтэц шинэчлэгдсэн.</a:t>
            </a:r>
          </a:p>
          <a:p>
            <a:pPr lvl="4"/>
            <a:r>
              <a:rPr lang="mn-MN" dirty="0" smtClean="0"/>
              <a:t>Захиргаа, аж ахуйн тасаг</a:t>
            </a:r>
          </a:p>
          <a:p>
            <a:pPr lvl="4"/>
            <a:r>
              <a:rPr lang="mn-MN" dirty="0" smtClean="0"/>
              <a:t>Тусламж, үйлчилгээ, эмчилгээний тасаг</a:t>
            </a:r>
          </a:p>
          <a:p>
            <a:pPr lvl="4"/>
            <a:r>
              <a:rPr lang="mn-MN" dirty="0" smtClean="0"/>
              <a:t>Хоол үйлдвэрлэлийн тасаг</a:t>
            </a:r>
          </a:p>
          <a:p>
            <a:pPr lvl="4"/>
            <a:r>
              <a:rPr lang="mn-MN" dirty="0" smtClean="0"/>
              <a:t>Дэмжих үйлчилгээний тасаг</a:t>
            </a:r>
          </a:p>
          <a:p>
            <a:r>
              <a:rPr lang="mn-MN" dirty="0" smtClean="0"/>
              <a:t>2019.01 	Магадлан итгэмжлэлийн шалгуурын дагуу багууд шинэчлэгдсэн.</a:t>
            </a:r>
          </a:p>
          <a:p>
            <a:pPr lvl="4"/>
            <a:r>
              <a:rPr lang="mn-MN" dirty="0" smtClean="0"/>
              <a:t>Чанарын баг</a:t>
            </a:r>
          </a:p>
          <a:p>
            <a:pPr lvl="4"/>
            <a:r>
              <a:rPr lang="mn-MN" dirty="0" smtClean="0"/>
              <a:t>Халдварын сэргийлэлт, хяналтын баг</a:t>
            </a:r>
          </a:p>
          <a:p>
            <a:pPr lvl="4"/>
            <a:r>
              <a:rPr lang="mn-MN" dirty="0" smtClean="0"/>
              <a:t>Сувилахуйн баг</a:t>
            </a:r>
          </a:p>
          <a:p>
            <a:pPr lvl="4"/>
            <a:r>
              <a:rPr lang="mn-MN" dirty="0" smtClean="0"/>
              <a:t>Удирдлага, Дотоод хяналтын баг</a:t>
            </a:r>
          </a:p>
          <a:p>
            <a:pPr lvl="4"/>
            <a:r>
              <a:rPr lang="mn-MN" dirty="0" smtClean="0"/>
              <a:t>Эрсдэлийн баг</a:t>
            </a:r>
          </a:p>
          <a:p>
            <a:pPr lvl="4"/>
            <a:r>
              <a:rPr lang="mn-MN" dirty="0" smtClean="0"/>
              <a:t>Ёс зүйн баг</a:t>
            </a:r>
          </a:p>
          <a:p>
            <a:pPr lvl="4"/>
            <a:r>
              <a:rPr lang="mn-MN" dirty="0" smtClean="0"/>
              <a:t>Хоол үйлдвэрлэлийн баг</a:t>
            </a:r>
          </a:p>
          <a:p>
            <a:pPr lvl="4"/>
            <a:r>
              <a:rPr lang="mn-MN" dirty="0" err="1" smtClean="0"/>
              <a:t>ХАБ</a:t>
            </a:r>
            <a:r>
              <a:rPr lang="mn-MN" dirty="0" smtClean="0"/>
              <a:t>, гадна орчин, уурын зуух /</a:t>
            </a:r>
            <a:r>
              <a:rPr lang="mn-MN" b="1" dirty="0" smtClean="0">
                <a:solidFill>
                  <a:srgbClr val="FF0000"/>
                </a:solidFill>
              </a:rPr>
              <a:t>Хөвгүүдийн баг</a:t>
            </a:r>
            <a:r>
              <a:rPr lang="mn-MN" dirty="0" smtClean="0"/>
              <a:t>/</a:t>
            </a:r>
          </a:p>
          <a:p>
            <a:pPr lvl="4"/>
            <a:endParaRPr lang="mn-MN" dirty="0" smtClean="0"/>
          </a:p>
          <a:p>
            <a:pPr lvl="4"/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21708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2" y="316523"/>
            <a:ext cx="10515600" cy="470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ОН ЦАГИЙН ХЭЛХЭЭС 2</a:t>
            </a:r>
            <a:endParaRPr lang="mn-M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70438"/>
            <a:ext cx="10873154" cy="57325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2020 </a:t>
            </a:r>
            <a:r>
              <a:rPr lang="mn-MN" dirty="0" smtClean="0">
                <a:solidFill>
                  <a:srgbClr val="FF0000"/>
                </a:solidFill>
              </a:rPr>
              <a:t>он 	</a:t>
            </a:r>
            <a:r>
              <a:rPr lang="mn-MN" dirty="0" err="1" smtClean="0">
                <a:solidFill>
                  <a:srgbClr val="FF0000"/>
                </a:solidFill>
              </a:rPr>
              <a:t>Карст</a:t>
            </a:r>
            <a:r>
              <a:rPr lang="mn-MN" dirty="0" smtClean="0">
                <a:solidFill>
                  <a:srgbClr val="FF0000"/>
                </a:solidFill>
              </a:rPr>
              <a:t> ХХК-н гүйцэтгэсэн Рашаан шаврын дүгнэлтийн тайлангаа хүлээн авсан. /10 сая төгрөг/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mn-MN" dirty="0" smtClean="0">
                <a:solidFill>
                  <a:srgbClr val="FF0000"/>
                </a:solidFill>
              </a:rPr>
              <a:t>2020 		</a:t>
            </a:r>
            <a:r>
              <a:rPr lang="mn-MN" dirty="0" smtClean="0"/>
              <a:t>Үндсэн бохир, шавар рашааны бохирын цооногт их цэвэрлэгээ мэргэжлийн байгууллагаар хийлгэсэн. /10 сая төгрөг/</a:t>
            </a:r>
            <a:endParaRPr lang="mn-MN" dirty="0" smtClean="0">
              <a:solidFill>
                <a:srgbClr val="FF0000"/>
              </a:solidFill>
            </a:endParaRPr>
          </a:p>
          <a:p>
            <a:r>
              <a:rPr lang="mn-MN" dirty="0" smtClean="0"/>
              <a:t>2020.09 	Газрын төлөв байдал, чанарын хянан баталгааны ажил мэргэжлийн байгууллагаар гүйцэтгүүлсэн. /1 сая төгрөг/</a:t>
            </a:r>
          </a:p>
          <a:p>
            <a:r>
              <a:rPr lang="mn-MN" dirty="0" smtClean="0"/>
              <a:t>2020.09 	Сувилуулагчдын өрөөнүүдийн шал, цонх, паар, ТВ-г шинэчилсэн. /36 сая төгрөг/</a:t>
            </a:r>
            <a:endParaRPr lang="en-US" dirty="0" smtClean="0"/>
          </a:p>
          <a:p>
            <a:r>
              <a:rPr lang="en-US" dirty="0" smtClean="0"/>
              <a:t>2020.1</a:t>
            </a:r>
            <a:r>
              <a:rPr lang="mn-MN" dirty="0" smtClean="0"/>
              <a:t>2 	Хөдөлмөрийн гавьяаны улаан тугийн одон, Алтан гадас, ЭМЯ-ны тэргүүн, </a:t>
            </a:r>
            <a:r>
              <a:rPr lang="en-US" dirty="0" smtClean="0"/>
              <a:t> 	</a:t>
            </a:r>
            <a:endParaRPr lang="mn-MN" dirty="0" smtClean="0"/>
          </a:p>
          <a:p>
            <a:r>
              <a:rPr lang="mn-MN" dirty="0" smtClean="0"/>
              <a:t>2021.01 	Гамшгийн эрсдэлийн үнэлгээг мэргэжлийн байгууллагаар хийлгэсэн. /3 сая төгрөг/</a:t>
            </a:r>
          </a:p>
          <a:p>
            <a:r>
              <a:rPr lang="mn-MN" dirty="0" smtClean="0"/>
              <a:t>2021.04-7 	</a:t>
            </a:r>
            <a:r>
              <a:rPr lang="mn-MN" dirty="0" err="1" smtClean="0"/>
              <a:t>Коронавируст</a:t>
            </a:r>
            <a:r>
              <a:rPr lang="mn-MN" dirty="0" smtClean="0"/>
              <a:t> халдварын сэжигтэй тохиолдолтой иргэдийн тусгаарлах байраар ажиллав. Тусгаарлах өрөөний тохижилт хийсэн. /3 сая төгрөг/</a:t>
            </a:r>
          </a:p>
          <a:p>
            <a:r>
              <a:rPr lang="en-US" dirty="0" smtClean="0"/>
              <a:t>20</a:t>
            </a:r>
            <a:r>
              <a:rPr lang="mn-MN" dirty="0" smtClean="0"/>
              <a:t>21</a:t>
            </a:r>
            <a:r>
              <a:rPr lang="en-US" dirty="0" smtClean="0"/>
              <a:t>.0</a:t>
            </a:r>
            <a:r>
              <a:rPr lang="mn-MN" dirty="0" smtClean="0"/>
              <a:t>8 	Машины зогсоол, явган зам, гадна тохижилт, тоглоомын тайлбай, ногоон байгууламж, гадна төв үүдийг шинээр хийсэн, цэвэрлэх байгууламжийн холболтын ажил хийгдсэн /270 сая төгрөг/</a:t>
            </a:r>
          </a:p>
          <a:p>
            <a:r>
              <a:rPr lang="en-US" dirty="0"/>
              <a:t>2021.09</a:t>
            </a:r>
            <a:r>
              <a:rPr lang="mn-MN" dirty="0"/>
              <a:t> 	</a:t>
            </a:r>
            <a:r>
              <a:rPr lang="mn-MN" dirty="0" err="1"/>
              <a:t>ЭМДЕГ</a:t>
            </a:r>
            <a:r>
              <a:rPr lang="mn-MN" dirty="0"/>
              <a:t>, </a:t>
            </a:r>
            <a:r>
              <a:rPr lang="mn-MN" dirty="0" err="1"/>
              <a:t>ТатварЕГ</a:t>
            </a:r>
            <a:r>
              <a:rPr lang="mn-MN" dirty="0"/>
              <a:t>-н зөвшөөрөлтэй </a:t>
            </a:r>
            <a:r>
              <a:rPr lang="en-US" dirty="0"/>
              <a:t>WINGS </a:t>
            </a:r>
            <a:r>
              <a:rPr lang="mn-MN" dirty="0"/>
              <a:t>программаар бүх сувилуулагчдын бүртгэл цахимд шилжсэн</a:t>
            </a:r>
            <a:r>
              <a:rPr lang="mn-MN" dirty="0" smtClean="0"/>
              <a:t>. /</a:t>
            </a:r>
            <a:r>
              <a:rPr lang="en-US" dirty="0" err="1" smtClean="0"/>
              <a:t>hics</a:t>
            </a:r>
            <a:r>
              <a:rPr lang="en-US" dirty="0" smtClean="0"/>
              <a:t>, </a:t>
            </a:r>
            <a:r>
              <a:rPr lang="en-US" dirty="0" err="1" smtClean="0"/>
              <a:t>ebarimt</a:t>
            </a:r>
            <a:r>
              <a:rPr lang="en-US" dirty="0" smtClean="0"/>
              <a:t>/</a:t>
            </a:r>
            <a:r>
              <a:rPr lang="mn-MN" dirty="0" smtClean="0"/>
              <a:t> /5 сая төгрөг/</a:t>
            </a:r>
          </a:p>
          <a:p>
            <a:r>
              <a:rPr lang="mn-MN" dirty="0" smtClean="0"/>
              <a:t>2021.10 	Цахилгааны </a:t>
            </a:r>
            <a:r>
              <a:rPr lang="mn-MN" dirty="0" err="1" smtClean="0"/>
              <a:t>КТП</a:t>
            </a:r>
            <a:r>
              <a:rPr lang="mn-MN" dirty="0" smtClean="0"/>
              <a:t> шинээр сольж байрлуулсан. /5 сая төгрөг/</a:t>
            </a:r>
          </a:p>
        </p:txBody>
      </p:sp>
    </p:spTree>
    <p:extLst>
      <p:ext uri="{BB962C8B-B14F-4D97-AF65-F5344CB8AC3E}">
        <p14:creationId xmlns:p14="http://schemas.microsoft.com/office/powerpoint/2010/main" val="259839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2" y="316523"/>
            <a:ext cx="10515600" cy="470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ОН ЦАГИЙН ХЭЛХЭЭС </a:t>
            </a:r>
            <a:r>
              <a:rPr lang="en-US" dirty="0"/>
              <a:t>3</a:t>
            </a:r>
            <a:endParaRPr lang="mn-M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70438"/>
            <a:ext cx="10873154" cy="5732585"/>
          </a:xfrm>
        </p:spPr>
        <p:txBody>
          <a:bodyPr>
            <a:normAutofit fontScale="92500"/>
          </a:bodyPr>
          <a:lstStyle/>
          <a:p>
            <a:r>
              <a:rPr lang="mn-MN" dirty="0"/>
              <a:t>2022.05 	1 давхар, өргөтгөл, рашаан шавар, бариа, гал тогооны агааржуулалт шинээр хийсэн /25,7 сая төгрөг/</a:t>
            </a:r>
          </a:p>
          <a:p>
            <a:r>
              <a:rPr lang="mn-MN" dirty="0"/>
              <a:t>2022.09 	</a:t>
            </a:r>
            <a:r>
              <a:rPr lang="mn-MN" dirty="0" err="1"/>
              <a:t>ЭМДЕГ</a:t>
            </a:r>
            <a:r>
              <a:rPr lang="mn-MN" dirty="0"/>
              <a:t>-н сонгон шалгаруулалтад тэнцэж гэрээ байгуулав.</a:t>
            </a:r>
            <a:endParaRPr lang="en-US" dirty="0"/>
          </a:p>
          <a:p>
            <a:r>
              <a:rPr lang="en-US" dirty="0"/>
              <a:t>2022.09 	</a:t>
            </a:r>
            <a:r>
              <a:rPr lang="mn-MN" dirty="0"/>
              <a:t>Ажилчдын урьдчилсан сэргийлэх үзлэгт бүрэн хамруулж, шаардлагатай эмчилгээ үйлчилгээнд хамруулсан. </a:t>
            </a:r>
          </a:p>
          <a:p>
            <a:r>
              <a:rPr lang="mn-MN" dirty="0"/>
              <a:t>2022.10 	Хүний нөөцийн нэгдсэн мэдээллийн санд бүрэн хамрагдсан.</a:t>
            </a:r>
            <a:r>
              <a:rPr lang="en-US" dirty="0"/>
              <a:t> </a:t>
            </a:r>
            <a:endParaRPr lang="mn-MN" dirty="0"/>
          </a:p>
          <a:p>
            <a:r>
              <a:rPr lang="mn-MN" dirty="0"/>
              <a:t>2022.12 	Байгаль орчны төлөв байдлын үнэлгээг мэргэжлийн байгууллагаар хийлгэж, </a:t>
            </a:r>
            <a:r>
              <a:rPr lang="mn-MN" dirty="0" err="1"/>
              <a:t>БОАЖЯ</a:t>
            </a:r>
            <a:r>
              <a:rPr lang="mn-MN" dirty="0"/>
              <a:t>-р батлуулсан. /5 сая төгрөг</a:t>
            </a:r>
            <a:r>
              <a:rPr lang="mn-MN" dirty="0" smtClean="0"/>
              <a:t>/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mn-MN" dirty="0" smtClean="0"/>
              <a:t>22</a:t>
            </a:r>
            <a:r>
              <a:rPr lang="en-US" dirty="0" smtClean="0"/>
              <a:t>.</a:t>
            </a:r>
            <a:r>
              <a:rPr lang="mn-MN" dirty="0" smtClean="0"/>
              <a:t>12 	Нийгмийн хариуцлагын хүрээнд 1. Ногоон байгууламжийн хүрээнд 100 мод суулгаж өгсөн. 2. Хужирт суманд анхны иж бүрэн Смарт худаг өөрсдийн хөрөнгөөр барьж өгсөн. /25 сая төгрөг/</a:t>
            </a:r>
          </a:p>
          <a:p>
            <a:r>
              <a:rPr lang="en-US" dirty="0" smtClean="0"/>
              <a:t>20</a:t>
            </a:r>
            <a:r>
              <a:rPr lang="mn-MN" dirty="0" smtClean="0"/>
              <a:t>22</a:t>
            </a:r>
            <a:r>
              <a:rPr lang="en-US" dirty="0" smtClean="0"/>
              <a:t>.</a:t>
            </a:r>
            <a:r>
              <a:rPr lang="mn-MN" dirty="0" smtClean="0"/>
              <a:t>12 	Хүний Гавьяат Эмч, Хөдөлмөрийн хүндэт медаль-3, ЭМЯ тэргүүн-3, ЭМЯ-ны жуух-4</a:t>
            </a:r>
            <a:endParaRPr lang="en-US" dirty="0"/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25988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2" y="316523"/>
            <a:ext cx="10515600" cy="470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ОН ЦАГИЙН ХЭЛХЭЭС </a:t>
            </a:r>
            <a:r>
              <a:rPr lang="en-US" dirty="0"/>
              <a:t>4</a:t>
            </a:r>
            <a:endParaRPr lang="mn-M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70438"/>
            <a:ext cx="10873154" cy="5732585"/>
          </a:xfrm>
        </p:spPr>
        <p:txBody>
          <a:bodyPr>
            <a:normAutofit/>
          </a:bodyPr>
          <a:lstStyle/>
          <a:p>
            <a:r>
              <a:rPr lang="mn-MN" dirty="0" smtClean="0"/>
              <a:t>202</a:t>
            </a:r>
            <a:r>
              <a:rPr lang="en-US" dirty="0" smtClean="0"/>
              <a:t>3</a:t>
            </a:r>
            <a:r>
              <a:rPr lang="mn-MN" dirty="0" smtClean="0"/>
              <a:t>.08 Өргөтгөсөн их засвар, үйлчилгээ хийсэн/95,7 </a:t>
            </a:r>
            <a:r>
              <a:rPr lang="mn-MN" dirty="0"/>
              <a:t>сая төгрөг/</a:t>
            </a:r>
          </a:p>
          <a:p>
            <a:r>
              <a:rPr lang="en-US" dirty="0" smtClean="0"/>
              <a:t>20</a:t>
            </a:r>
            <a:r>
              <a:rPr lang="mn-MN" dirty="0" smtClean="0"/>
              <a:t>23</a:t>
            </a:r>
            <a:r>
              <a:rPr lang="en-US" dirty="0" smtClean="0"/>
              <a:t>.</a:t>
            </a:r>
            <a:r>
              <a:rPr lang="mn-MN" dirty="0" smtClean="0"/>
              <a:t>12 Хөдөлмөрийн гавьяаны улаан тугийн одон-1, ЭМЯ тэргүүн-2, ЭМЯ-ны жуух-3</a:t>
            </a:r>
          </a:p>
          <a:p>
            <a:r>
              <a:rPr lang="mn-MN" dirty="0" smtClean="0"/>
              <a:t>2023.12 Бүх ажилчдаа БНХАУ-н Эрээн-</a:t>
            </a:r>
            <a:r>
              <a:rPr lang="mn-MN" dirty="0" err="1" smtClean="0"/>
              <a:t>Жининь</a:t>
            </a:r>
            <a:r>
              <a:rPr lang="mn-MN" dirty="0" smtClean="0"/>
              <a:t>-Хөх хотуудаар аялуулсан. /27 сая төгрөг/</a:t>
            </a:r>
          </a:p>
          <a:p>
            <a:r>
              <a:rPr lang="en-US" dirty="0"/>
              <a:t>20</a:t>
            </a:r>
            <a:r>
              <a:rPr lang="mn-MN" dirty="0"/>
              <a:t>23 оны турш нийгмийн хариуцлагын хүрээнд 1. Ногоон байгууламжийн хүрээнд </a:t>
            </a:r>
            <a:r>
              <a:rPr lang="en-US" dirty="0"/>
              <a:t>3</a:t>
            </a:r>
            <a:r>
              <a:rPr lang="mn-MN" dirty="0"/>
              <a:t>00 мод</a:t>
            </a:r>
            <a:r>
              <a:rPr lang="en-US" dirty="0"/>
              <a:t> </a:t>
            </a:r>
            <a:r>
              <a:rPr lang="mn-MN" dirty="0"/>
              <a:t>нэмж суулгаж өгсөн. /1 сая төгрөг/ 2. Хужирт сумын ЕБС-н багш, сурагчдын тэмцээнд хандив өгсөн /3 сая төгрөг/</a:t>
            </a:r>
          </a:p>
          <a:p>
            <a:pPr marL="0" indent="0">
              <a:buNone/>
            </a:pPr>
            <a:endParaRPr lang="en-US" dirty="0"/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38471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75" y="1161439"/>
            <a:ext cx="3441109" cy="4351338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09524"/>
              </p:ext>
            </p:extLst>
          </p:nvPr>
        </p:nvGraphicFramePr>
        <p:xfrm>
          <a:off x="0" y="38173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Acrobat Document" r:id="rId4" imgW="8019826" imgH="5667263" progId="AcroExch.Document.7">
                  <p:embed/>
                </p:oleObj>
              </mc:Choice>
              <mc:Fallback>
                <p:oleObj name="Acrobat Document" r:id="rId4" imgW="8019826" imgH="566726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8173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26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/>
          <a:lstStyle/>
          <a:p>
            <a:pPr algn="ctr"/>
            <a:r>
              <a:rPr lang="mn-MN" dirty="0" smtClean="0"/>
              <a:t>ОНЦЛОГ ҮЙЛ ЯВДЛУУД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4354"/>
            <a:ext cx="11013831" cy="5117123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mn-MN" sz="2800" dirty="0" smtClean="0"/>
              <a:t>2018.10 	Нийгмийн Даатгалын хяналт шалгалтыг амжилттай өгсөн.</a:t>
            </a:r>
          </a:p>
          <a:p>
            <a:pPr marL="228600" lvl="1">
              <a:spcBef>
                <a:spcPts val="1000"/>
              </a:spcBef>
            </a:pPr>
            <a:r>
              <a:rPr lang="mn-MN" sz="2800" dirty="0" smtClean="0"/>
              <a:t>2019.10 	Хархорин дахь Онцгой байдлын газартай </a:t>
            </a:r>
            <a:r>
              <a:rPr lang="mn-MN" sz="2800" dirty="0" smtClean="0">
                <a:solidFill>
                  <a:srgbClr val="FF0000"/>
                </a:solidFill>
              </a:rPr>
              <a:t>ГЭРЭЭ</a:t>
            </a:r>
            <a:r>
              <a:rPr lang="mn-MN" sz="2800" dirty="0" smtClean="0"/>
              <a:t> байгуулж, </a:t>
            </a:r>
            <a:r>
              <a:rPr lang="mn-MN" sz="2800" dirty="0" smtClean="0">
                <a:solidFill>
                  <a:srgbClr val="FF0000"/>
                </a:solidFill>
              </a:rPr>
              <a:t>Галын Дүгнэлт </a:t>
            </a:r>
            <a:r>
              <a:rPr lang="mn-MN" sz="2800" dirty="0" smtClean="0"/>
              <a:t>болон Галын аюулгүй ажиллагааны иж бүрэн </a:t>
            </a:r>
            <a:r>
              <a:rPr lang="mn-MN" sz="2800" dirty="0" smtClean="0">
                <a:solidFill>
                  <a:srgbClr val="FF0000"/>
                </a:solidFill>
              </a:rPr>
              <a:t>сургалт</a:t>
            </a:r>
            <a:r>
              <a:rPr lang="mn-MN" sz="2800" dirty="0" smtClean="0"/>
              <a:t> авч, </a:t>
            </a:r>
            <a:r>
              <a:rPr lang="mn-MN" sz="2800" b="1" dirty="0" smtClean="0">
                <a:solidFill>
                  <a:srgbClr val="FF0000"/>
                </a:solidFill>
              </a:rPr>
              <a:t>“ГАМШГААС ХАМГААЛАХ ТӨЛӨВЛӨГӨӨ”</a:t>
            </a:r>
            <a:r>
              <a:rPr lang="mn-MN" sz="2800" dirty="0" smtClean="0"/>
              <a:t>-г шинээр боловсруулж батлуулсан ба нэмэлт галын хэрэгслүүд худалдан авсан.</a:t>
            </a:r>
          </a:p>
          <a:p>
            <a:r>
              <a:rPr lang="mn-MN" dirty="0" smtClean="0"/>
              <a:t>2019.12 	2 дахь удаагийн </a:t>
            </a:r>
            <a:r>
              <a:rPr lang="mn-MN" b="1" dirty="0" smtClean="0">
                <a:solidFill>
                  <a:srgbClr val="FF0000"/>
                </a:solidFill>
              </a:rPr>
              <a:t>МАГАДЛАН ИТГЭМЖЛЭЛ</a:t>
            </a:r>
            <a:r>
              <a:rPr lang="mn-MN" dirty="0" smtClean="0"/>
              <a:t>д амжилттай оролцсон.</a:t>
            </a:r>
          </a:p>
          <a:p>
            <a:r>
              <a:rPr lang="mn-MN" dirty="0" smtClean="0"/>
              <a:t>2019.12 	Өвөрхангай аймгийн ЭМГ-н “</a:t>
            </a:r>
            <a:r>
              <a:rPr lang="mn-MN" b="1" dirty="0" smtClean="0">
                <a:solidFill>
                  <a:srgbClr val="FF0000"/>
                </a:solidFill>
              </a:rPr>
              <a:t>ЁС ЗҮЙГ ЭРХЭМЛЭГЧ ХАМТ ОЛОН</a:t>
            </a:r>
            <a:r>
              <a:rPr lang="mn-MN" dirty="0" smtClean="0"/>
              <a:t>”-р шалгарсан.</a:t>
            </a:r>
          </a:p>
          <a:p>
            <a:r>
              <a:rPr lang="mn-MN" dirty="0" smtClean="0"/>
              <a:t>2019.12 	Хужирт сумын “</a:t>
            </a:r>
            <a:r>
              <a:rPr lang="mn-MN" dirty="0" smtClean="0">
                <a:solidFill>
                  <a:srgbClr val="FF0000"/>
                </a:solidFill>
              </a:rPr>
              <a:t>БҮРТГЭЛ, САНХҮҮ ЭДИЙН ЗАСГИЙН АЖИЛТНЫ БАЯР</a:t>
            </a:r>
            <a:r>
              <a:rPr lang="mn-MN" dirty="0" smtClean="0"/>
              <a:t>”-н цэнгүүн амжилттай зохион байгуулсан. </a:t>
            </a:r>
          </a:p>
          <a:p>
            <a:r>
              <a:rPr lang="mn-MN" dirty="0" smtClean="0"/>
              <a:t>2019.07 	Уламжлалтын иж бүрэн оношилгоо, эмчилгээ хийсэн.</a:t>
            </a:r>
          </a:p>
          <a:p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06104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12109</TotalTime>
  <Words>1701</Words>
  <Application>Microsoft Office PowerPoint</Application>
  <PresentationFormat>Widescreen</PresentationFormat>
  <Paragraphs>474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Acrobat Document</vt:lpstr>
      <vt:lpstr>ЖИЛИЙН ТАЙЛАН  2018-2023</vt:lpstr>
      <vt:lpstr>БИД ХАМТДАА ЭВТЭЙ БОЛ ХҮЧТЭЙ</vt:lpstr>
      <vt:lpstr>Агуулга</vt:lpstr>
      <vt:lpstr>ОН ЦАГИЙН ХЭЛХЭЭС 1</vt:lpstr>
      <vt:lpstr>ОН ЦАГИЙН ХЭЛХЭЭС 2</vt:lpstr>
      <vt:lpstr>ОН ЦАГИЙН ХЭЛХЭЭС 3</vt:lpstr>
      <vt:lpstr>ОН ЦАГИЙН ХЭЛХЭЭС 4</vt:lpstr>
      <vt:lpstr>PowerPoint Presentation</vt:lpstr>
      <vt:lpstr>ОНЦЛОГ ҮЙЛ ЯВДЛУУД</vt:lpstr>
      <vt:lpstr>ЁС ЗҮЙГ ЭРХЭМЛЭГЧ ХАМТ ОЛОН-Р ШАЛГАРАВ</vt:lpstr>
      <vt:lpstr>ОЛОЛТ АМЖИЛТ БҮТЭЭЛҮҮД-Ажилчид</vt:lpstr>
      <vt:lpstr>ОЛОЛТ АМЖИЛТ БҮТЭЭЛҮҮД-Ажилчид</vt:lpstr>
      <vt:lpstr>ОЛОЛТ АМЖИЛТ БҮТЭЭЛҮҮД-Ажилчид</vt:lpstr>
      <vt:lpstr>ОЛОЛТ АМЖИЛТ БҮТЭЭЛҮҮД-Ажилчид 2018-2023 он</vt:lpstr>
      <vt:lpstr>ОРОЛЦСОН ҮЙЛ АЖИЛЛАГАА</vt:lpstr>
      <vt:lpstr>PowerPoint Presentation</vt:lpstr>
      <vt:lpstr>PowerPoint Presentation</vt:lpstr>
      <vt:lpstr>ОЮУНЫ ХӨРӨНГӨ ОРУУЛАЛТ</vt:lpstr>
      <vt:lpstr>ОРУУЛСАН ТОМООХОН ХӨРӨНГӨ ОРУУЛАЛТУУД 1</vt:lpstr>
      <vt:lpstr>ОРУУЛСАН ТОМООХОН ХӨРӨНГӨ ОРУУЛАЛТУУД 1</vt:lpstr>
      <vt:lpstr>ОРУУЛСАН ТОМООХОН ХӨРӨНГӨ ОРУУЛАЛТУУД 2 IT</vt:lpstr>
      <vt:lpstr>ОРУУЛСАН ТОМООХОН ХӨРӨНГӨ ОРУУЛАЛТУУД 3</vt:lpstr>
      <vt:lpstr>ОРУУЛСАН ТОМООХОН ХӨРӨНГӨ ОРУУЛАЛТУУД 4</vt:lpstr>
      <vt:lpstr>ОРУУЛСАН ТОМООХОН ХӨРӨНГӨ ОРУУЛАЛТУУД 5</vt:lpstr>
      <vt:lpstr>ОРУУЛСАН ТОМООХОН ХӨРӨНГӨ ОРУУЛАЛТУУД 6</vt:lpstr>
      <vt:lpstr>Гадна тохижилт</vt:lpstr>
      <vt:lpstr>ҮҮДНИЙ УГТАХ ХЭСЭГ, ХҮЛЭЭН АВАХ</vt:lpstr>
      <vt:lpstr>ХӨДӨЛГӨӨНТ ДАСГАЛЫН ӨРӨӨ</vt:lpstr>
      <vt:lpstr>ЯАРАЛТАЙ ТУСЛАМЖ, СУВИЛАХУЙН ӨРӨӨ</vt:lpstr>
      <vt:lpstr>УГААЛГЫН ӨРӨӨ</vt:lpstr>
      <vt:lpstr>ШАВРЫН БЭЛТГЭЛИЙН ӨРӨӨ, ШАВАР ТӨЛЖҮҮЛЭЛТ</vt:lpstr>
      <vt:lpstr>НОМЫН БУЛАН, ХҮЛЭЭЛГИЙН ТАНХИМ</vt:lpstr>
      <vt:lpstr>ОЛОН НИЙТЭД ЗОРИУЛСАН ҮЙЛ АЖИЛЛАГАА</vt:lpstr>
      <vt:lpstr>ОНЦГОЙ САНАА, ШИЙДЭЛ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ЖИЛИЙН ТАЙЛАН 2019</dc:title>
  <dc:creator>Windows User</dc:creator>
  <cp:lastModifiedBy>Windows User</cp:lastModifiedBy>
  <cp:revision>227</cp:revision>
  <cp:lastPrinted>2020-02-18T07:10:48Z</cp:lastPrinted>
  <dcterms:created xsi:type="dcterms:W3CDTF">2019-12-23T02:00:14Z</dcterms:created>
  <dcterms:modified xsi:type="dcterms:W3CDTF">2024-02-22T06:24:08Z</dcterms:modified>
</cp:coreProperties>
</file>