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281E4AD-4523-4459-930C-36F8AF8EFFA9}" type="datetimeFigureOut">
              <a:rPr lang="en-US" smtClean="0"/>
              <a:pPr/>
              <a:t>2/23/2023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985D4F8-7336-4E77-B3D3-2AD35D27A4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81E4AD-4523-4459-930C-36F8AF8EFFA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5D4F8-7336-4E77-B3D3-2AD35D27A4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81E4AD-4523-4459-930C-36F8AF8EFFA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5D4F8-7336-4E77-B3D3-2AD35D27A4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81E4AD-4523-4459-930C-36F8AF8EFFA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5D4F8-7336-4E77-B3D3-2AD35D27A4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81E4AD-4523-4459-930C-36F8AF8EFFA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5D4F8-7336-4E77-B3D3-2AD35D27A4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81E4AD-4523-4459-930C-36F8AF8EFFA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5D4F8-7336-4E77-B3D3-2AD35D27A4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81E4AD-4523-4459-930C-36F8AF8EFFA9}"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5D4F8-7336-4E77-B3D3-2AD35D27A4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81E4AD-4523-4459-930C-36F8AF8EFFA9}"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5D4F8-7336-4E77-B3D3-2AD35D27A4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1E4AD-4523-4459-930C-36F8AF8EFFA9}"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5D4F8-7336-4E77-B3D3-2AD35D27A4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81E4AD-4523-4459-930C-36F8AF8EFFA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5D4F8-7336-4E77-B3D3-2AD35D27A4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81E4AD-4523-4459-930C-36F8AF8EFFA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985D4F8-7336-4E77-B3D3-2AD35D27A4E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281E4AD-4523-4459-930C-36F8AF8EFFA9}" type="datetimeFigureOut">
              <a:rPr lang="en-US" smtClean="0"/>
              <a:pPr/>
              <a:t>2/23/2023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85D4F8-7336-4E77-B3D3-2AD35D27A4E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562599"/>
          </a:xfrm>
        </p:spPr>
        <p:txBody>
          <a:bodyPr>
            <a:normAutofit/>
          </a:bodyPr>
          <a:lstStyle/>
          <a:p>
            <a:pPr algn="ct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smtClean="0"/>
              <a:t/>
            </a:r>
            <a:br>
              <a:rPr lang="en-US" sz="3600" b="1" dirty="0" smtClean="0"/>
            </a:br>
            <a:r>
              <a:rPr lang="mn-MN" sz="3600" b="1" dirty="0" smtClean="0"/>
              <a:t>20</a:t>
            </a:r>
            <a:r>
              <a:rPr lang="en-US" sz="3600" b="1" dirty="0"/>
              <a:t>22</a:t>
            </a:r>
            <a:r>
              <a:rPr lang="mn-MN" sz="3600" b="1" dirty="0"/>
              <a:t>  ОНД ОРОН НУТГИЙН </a:t>
            </a:r>
            <a:r>
              <a:rPr lang="mn-MN" sz="3600" b="1" dirty="0" smtClean="0"/>
              <a:t/>
            </a:r>
            <a:br>
              <a:rPr lang="mn-MN" sz="3600" b="1" dirty="0" smtClean="0"/>
            </a:br>
            <a:r>
              <a:rPr lang="mn-MN" sz="3600" b="1" dirty="0" smtClean="0"/>
              <a:t>ХӨГЖЛИЙН </a:t>
            </a:r>
            <a:r>
              <a:rPr lang="mn-MN" sz="3600" b="1" dirty="0"/>
              <a:t>САНГИЙН ХӨРӨНГӨӨР </a:t>
            </a:r>
            <a:r>
              <a:rPr lang="en-US" sz="3600" dirty="0"/>
              <a:t/>
            </a:r>
            <a:br>
              <a:rPr lang="en-US" sz="3600" dirty="0"/>
            </a:br>
            <a:r>
              <a:rPr lang="mn-MN" sz="3600" b="1" dirty="0"/>
              <a:t>ХИЙГДСЭН АЖЛУУДЫН ГҮЙЦЭТГЭЛИЙН ТАЙЛАН </a:t>
            </a:r>
            <a:r>
              <a:rPr lang="en-US" sz="3600" dirty="0"/>
              <a:t/>
            </a:r>
            <a:br>
              <a:rPr lang="en-US" sz="3600" dirty="0"/>
            </a:br>
            <a:endParaRPr lang="en-US" sz="3600" dirty="0"/>
          </a:p>
        </p:txBody>
      </p:sp>
      <p:pic>
        <p:nvPicPr>
          <p:cNvPr id="4" name="Picture 3" descr="D:\chuka\11\New folder\лого.jpg"/>
          <p:cNvPicPr/>
          <p:nvPr/>
        </p:nvPicPr>
        <p:blipFill>
          <a:blip r:embed="rId2" cstate="print"/>
          <a:srcRect/>
          <a:stretch>
            <a:fillRect/>
          </a:stretch>
        </p:blipFill>
        <p:spPr bwMode="auto">
          <a:xfrm>
            <a:off x="3429000" y="914400"/>
            <a:ext cx="2286000" cy="1828800"/>
          </a:xfrm>
          <a:prstGeom prst="rect">
            <a:avLst/>
          </a:prstGeom>
          <a:noFill/>
          <a:ln w="9525">
            <a:noFill/>
            <a:miter lim="800000"/>
            <a:headEnd/>
            <a:tailEnd/>
          </a:ln>
        </p:spPr>
      </p:pic>
    </p:spTree>
  </p:cSld>
  <p:clrMapOvr>
    <a:masterClrMapping/>
  </p:clrMapOvr>
  <p:transition>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04800"/>
          <a:ext cx="8229600" cy="2966720"/>
        </p:xfrm>
        <a:graphic>
          <a:graphicData uri="http://schemas.openxmlformats.org/drawingml/2006/table">
            <a:tbl>
              <a:tblPr firstRow="1" bandRow="1">
                <a:tableStyleId>{5C22544A-7EE6-4342-B048-85BDC9FD1C3A}</a:tableStyleId>
              </a:tblPr>
              <a:tblGrid>
                <a:gridCol w="533400"/>
                <a:gridCol w="2133600"/>
                <a:gridCol w="838200"/>
                <a:gridCol w="914400"/>
                <a:gridCol w="914400"/>
                <a:gridCol w="838200"/>
                <a:gridCol w="914400"/>
                <a:gridCol w="1143000"/>
              </a:tblGrid>
              <a:tr h="370840">
                <a:tc gridSpan="8">
                  <a:txBody>
                    <a:bodyPr/>
                    <a:lstStyle/>
                    <a:p>
                      <a:pPr algn="ctr">
                        <a:spcAft>
                          <a:spcPts val="0"/>
                        </a:spcAft>
                      </a:pPr>
                      <a:r>
                        <a:rPr lang="en-US" sz="1600" b="1" dirty="0" err="1">
                          <a:solidFill>
                            <a:srgbClr val="000000"/>
                          </a:solidFill>
                          <a:latin typeface="Arial"/>
                          <a:ea typeface="Calibri"/>
                          <a:cs typeface="Times New Roman"/>
                        </a:rPr>
                        <a:t>Малын</a:t>
                      </a:r>
                      <a:r>
                        <a:rPr lang="en-US" sz="1600" b="1" dirty="0">
                          <a:solidFill>
                            <a:srgbClr val="000000"/>
                          </a:solidFill>
                          <a:latin typeface="Arial"/>
                          <a:ea typeface="Calibri"/>
                          <a:cs typeface="Times New Roman"/>
                        </a:rPr>
                        <a:t> </a:t>
                      </a:r>
                      <a:r>
                        <a:rPr lang="en-US" sz="1600" b="1" dirty="0" err="1">
                          <a:solidFill>
                            <a:srgbClr val="000000"/>
                          </a:solidFill>
                          <a:latin typeface="Arial"/>
                          <a:ea typeface="Calibri"/>
                          <a:cs typeface="Times New Roman"/>
                        </a:rPr>
                        <a:t>тоо</a:t>
                      </a:r>
                      <a:r>
                        <a:rPr lang="en-US" sz="1600" b="1" dirty="0">
                          <a:solidFill>
                            <a:srgbClr val="000000"/>
                          </a:solidFill>
                          <a:latin typeface="Arial"/>
                          <a:ea typeface="Calibri"/>
                          <a:cs typeface="Times New Roman"/>
                        </a:rPr>
                        <a:t> </a:t>
                      </a:r>
                      <a:r>
                        <a:rPr lang="en-US" sz="1600" b="1" dirty="0" err="1">
                          <a:solidFill>
                            <a:srgbClr val="000000"/>
                          </a:solidFill>
                          <a:latin typeface="Arial"/>
                          <a:ea typeface="Calibri"/>
                          <a:cs typeface="Times New Roman"/>
                        </a:rPr>
                        <a:t>толгойн</a:t>
                      </a:r>
                      <a:r>
                        <a:rPr lang="en-US" sz="1600" b="1" dirty="0">
                          <a:solidFill>
                            <a:srgbClr val="000000"/>
                          </a:solidFill>
                          <a:latin typeface="Arial"/>
                          <a:ea typeface="Calibri"/>
                          <a:cs typeface="Times New Roman"/>
                        </a:rPr>
                        <a:t> </a:t>
                      </a:r>
                      <a:r>
                        <a:rPr lang="en-US" sz="1600" b="1" dirty="0" err="1">
                          <a:solidFill>
                            <a:srgbClr val="000000"/>
                          </a:solidFill>
                          <a:latin typeface="Arial"/>
                          <a:ea typeface="Calibri"/>
                          <a:cs typeface="Times New Roman"/>
                        </a:rPr>
                        <a:t>албан</a:t>
                      </a:r>
                      <a:r>
                        <a:rPr lang="en-US" sz="1600" b="1" dirty="0">
                          <a:solidFill>
                            <a:srgbClr val="000000"/>
                          </a:solidFill>
                          <a:latin typeface="Arial"/>
                          <a:ea typeface="Calibri"/>
                          <a:cs typeface="Times New Roman"/>
                        </a:rPr>
                        <a:t> </a:t>
                      </a:r>
                      <a:r>
                        <a:rPr lang="en-US" sz="1600" b="1" dirty="0" err="1">
                          <a:solidFill>
                            <a:srgbClr val="000000"/>
                          </a:solidFill>
                          <a:latin typeface="Arial"/>
                          <a:ea typeface="Calibri"/>
                          <a:cs typeface="Times New Roman"/>
                        </a:rPr>
                        <a:t>татварын</a:t>
                      </a:r>
                      <a:r>
                        <a:rPr lang="en-US" sz="1600" b="1" dirty="0">
                          <a:solidFill>
                            <a:srgbClr val="000000"/>
                          </a:solidFill>
                          <a:latin typeface="Arial"/>
                          <a:ea typeface="Calibri"/>
                          <a:cs typeface="Times New Roman"/>
                        </a:rPr>
                        <a:t> </a:t>
                      </a:r>
                      <a:r>
                        <a:rPr lang="en-US" sz="1600" b="1" dirty="0" err="1">
                          <a:solidFill>
                            <a:srgbClr val="000000"/>
                          </a:solidFill>
                          <a:latin typeface="Arial"/>
                          <a:ea typeface="Calibri"/>
                          <a:cs typeface="Times New Roman"/>
                        </a:rPr>
                        <a:t>орлогоос</a:t>
                      </a:r>
                      <a:r>
                        <a:rPr lang="en-US" sz="1600" b="1" dirty="0">
                          <a:solidFill>
                            <a:srgbClr val="000000"/>
                          </a:solidFill>
                          <a:latin typeface="Arial"/>
                          <a:ea typeface="Calibri"/>
                          <a:cs typeface="Times New Roman"/>
                        </a:rPr>
                        <a:t> </a:t>
                      </a:r>
                      <a:r>
                        <a:rPr lang="en-US" sz="1600" b="1" dirty="0" err="1">
                          <a:solidFill>
                            <a:srgbClr val="000000"/>
                          </a:solidFill>
                          <a:latin typeface="Arial"/>
                          <a:ea typeface="Calibri"/>
                          <a:cs typeface="Times New Roman"/>
                        </a:rPr>
                        <a:t>хэрэгжүүлэх</a:t>
                      </a:r>
                      <a:endParaRPr lang="en-US" sz="1600" dirty="0">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spcAft>
                          <a:spcPts val="0"/>
                        </a:spcAft>
                      </a:pPr>
                      <a:r>
                        <a:rPr lang="en-US" sz="1200" dirty="0">
                          <a:solidFill>
                            <a:srgbClr val="000000"/>
                          </a:solidFill>
                          <a:latin typeface="Arial"/>
                          <a:ea typeface="Calibri"/>
                          <a:cs typeface="Times New Roman"/>
                        </a:rPr>
                        <a:t>10</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dirty="0" err="1">
                          <a:solidFill>
                            <a:srgbClr val="000000"/>
                          </a:solidFill>
                          <a:latin typeface="Arial"/>
                          <a:ea typeface="Calibri"/>
                          <a:cs typeface="Times New Roman"/>
                        </a:rPr>
                        <a:t>Хадлангийн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талбайг</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усжуулах</a:t>
                      </a:r>
                      <a:endParaRPr lang="en-US" sz="1200" dirty="0">
                        <a:latin typeface="Calibri"/>
                        <a:ea typeface="Calibri"/>
                        <a:cs typeface="Times New Roman"/>
                      </a:endParaRPr>
                    </a:p>
                  </a:txBody>
                  <a:tcPr marL="68580" marR="68580" marT="0" marB="0"/>
                </a:tc>
                <a:tc>
                  <a:txBody>
                    <a:bodyPr/>
                    <a:lstStyle/>
                    <a:p>
                      <a:pPr algn="ctr">
                        <a:spcAft>
                          <a:spcPts val="0"/>
                        </a:spcAft>
                      </a:pPr>
                      <a:r>
                        <a:rPr lang="en-US" sz="1200" dirty="0">
                          <a:solidFill>
                            <a:srgbClr val="000000"/>
                          </a:solidFill>
                          <a:latin typeface="Arial"/>
                          <a:ea typeface="Calibri"/>
                          <a:cs typeface="Times New Roman"/>
                        </a:rPr>
                        <a:t>40000.0</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Хэрэгжээгүй</a:t>
                      </a:r>
                      <a:endParaRPr lang="en-US" sz="1200">
                        <a:latin typeface="Calibri"/>
                        <a:ea typeface="Calibri"/>
                        <a:cs typeface="Times New Roman"/>
                      </a:endParaRPr>
                    </a:p>
                  </a:txBody>
                  <a:tcPr marL="68580" marR="68580" marT="0" marB="0" anchor="ctr"/>
                </a:tc>
              </a:tr>
              <a:tr h="370840">
                <a:tc>
                  <a:txBody>
                    <a:bodyPr/>
                    <a:lstStyle/>
                    <a:p>
                      <a:pPr algn="ctr">
                        <a:spcAft>
                          <a:spcPts val="0"/>
                        </a:spcAft>
                      </a:pPr>
                      <a:r>
                        <a:rPr lang="en-US" sz="1200">
                          <a:solidFill>
                            <a:srgbClr val="000000"/>
                          </a:solidFill>
                          <a:latin typeface="Arial"/>
                          <a:ea typeface="Calibri"/>
                          <a:cs typeface="Times New Roman"/>
                        </a:rPr>
                        <a:t>11</a:t>
                      </a:r>
                      <a:endParaRPr lang="en-US" sz="1200">
                        <a:latin typeface="Calibri"/>
                        <a:ea typeface="Calibri"/>
                        <a:cs typeface="Times New Roman"/>
                      </a:endParaRPr>
                    </a:p>
                  </a:txBody>
                  <a:tcPr marL="68580" marR="68580" marT="0" marB="0" anchor="ctr"/>
                </a:tc>
                <a:tc>
                  <a:txBody>
                    <a:bodyPr/>
                    <a:lstStyle/>
                    <a:p>
                      <a:pPr>
                        <a:spcAft>
                          <a:spcPts val="0"/>
                        </a:spcAft>
                      </a:pPr>
                      <a:r>
                        <a:rPr lang="en-US" sz="1200" dirty="0" err="1">
                          <a:solidFill>
                            <a:srgbClr val="000000"/>
                          </a:solidFill>
                          <a:latin typeface="Arial"/>
                          <a:ea typeface="Calibri"/>
                          <a:cs typeface="Times New Roman"/>
                        </a:rPr>
                        <a:t>Гүн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өрмийн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худаг</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засварлах</a:t>
                      </a:r>
                      <a:endParaRPr lang="en-US" sz="1200" dirty="0">
                        <a:latin typeface="Calibri"/>
                        <a:ea typeface="Calibri"/>
                        <a:cs typeface="Times New Roman"/>
                      </a:endParaRPr>
                    </a:p>
                  </a:txBody>
                  <a:tcPr marL="68580" marR="68580" marT="0" marB="0"/>
                </a:tc>
                <a:tc>
                  <a:txBody>
                    <a:bodyPr/>
                    <a:lstStyle/>
                    <a:p>
                      <a:pPr algn="ctr">
                        <a:spcAft>
                          <a:spcPts val="0"/>
                        </a:spcAft>
                      </a:pPr>
                      <a:r>
                        <a:rPr lang="en-US" sz="1200" dirty="0">
                          <a:solidFill>
                            <a:srgbClr val="000000"/>
                          </a:solidFill>
                          <a:latin typeface="Arial"/>
                          <a:ea typeface="Calibri"/>
                          <a:cs typeface="Times New Roman"/>
                        </a:rPr>
                        <a:t>20000.0</a:t>
                      </a:r>
                      <a:endParaRPr lang="en-US" sz="1200" dirty="0">
                        <a:latin typeface="Calibri"/>
                        <a:ea typeface="Calibri"/>
                        <a:cs typeface="Times New Roman"/>
                      </a:endParaRPr>
                    </a:p>
                  </a:txBody>
                  <a:tcPr marL="68580" marR="68580" marT="0" marB="0" anchor="ctr"/>
                </a:tc>
                <a:tc>
                  <a:txBody>
                    <a:bodyPr/>
                    <a:lstStyle/>
                    <a:p>
                      <a:pPr algn="r">
                        <a:spcAft>
                          <a:spcPts val="0"/>
                        </a:spcAft>
                      </a:pPr>
                      <a:r>
                        <a:rPr lang="en-US" sz="1200" dirty="0">
                          <a:solidFill>
                            <a:srgbClr val="000000"/>
                          </a:solidFill>
                          <a:latin typeface="Arial"/>
                          <a:ea typeface="Calibri"/>
                          <a:cs typeface="Times New Roman"/>
                        </a:rPr>
                        <a:t>20000000</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r">
                        <a:spcAft>
                          <a:spcPts val="0"/>
                        </a:spcAft>
                      </a:pPr>
                      <a:r>
                        <a:rPr lang="en-US" sz="1200" dirty="0">
                          <a:solidFill>
                            <a:srgbClr val="000000"/>
                          </a:solidFill>
                          <a:latin typeface="Arial"/>
                          <a:ea typeface="Calibri"/>
                          <a:cs typeface="Times New Roman"/>
                        </a:rPr>
                        <a:t>20000000</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Дүүрэн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ёндой</a:t>
                      </a:r>
                      <a:r>
                        <a:rPr lang="en-US" sz="1200" dirty="0">
                          <a:solidFill>
                            <a:srgbClr val="000000"/>
                          </a:solidFill>
                          <a:latin typeface="Arial"/>
                          <a:ea typeface="Calibri"/>
                          <a:cs typeface="Times New Roman"/>
                        </a:rPr>
                        <a:t> ХХК</a:t>
                      </a:r>
                      <a:endParaRPr lang="en-US" sz="1200" dirty="0">
                        <a:latin typeface="Calibri"/>
                        <a:ea typeface="Calibri"/>
                        <a:cs typeface="Times New Roman"/>
                      </a:endParaRPr>
                    </a:p>
                  </a:txBody>
                  <a:tcPr marL="68580" marR="68580" marT="0" marB="0" anchor="ctr"/>
                </a:tc>
              </a:tr>
              <a:tr h="370840">
                <a:tc>
                  <a:txBody>
                    <a:bodyPr/>
                    <a:lstStyle/>
                    <a:p>
                      <a:pPr algn="ctr">
                        <a:spcAft>
                          <a:spcPts val="0"/>
                        </a:spcAft>
                      </a:pPr>
                      <a:r>
                        <a:rPr lang="en-US" sz="1200">
                          <a:solidFill>
                            <a:srgbClr val="000000"/>
                          </a:solidFill>
                          <a:latin typeface="Arial"/>
                          <a:ea typeface="Calibri"/>
                          <a:cs typeface="Times New Roman"/>
                        </a:rPr>
                        <a:t>12</a:t>
                      </a:r>
                      <a:endParaRPr lang="en-US" sz="1200">
                        <a:latin typeface="Calibri"/>
                        <a:ea typeface="Calibri"/>
                        <a:cs typeface="Times New Roman"/>
                      </a:endParaRPr>
                    </a:p>
                  </a:txBody>
                  <a:tcPr marL="68580" marR="68580" marT="0" marB="0" anchor="ctr"/>
                </a:tc>
                <a:tc>
                  <a:txBody>
                    <a:bodyPr/>
                    <a:lstStyle/>
                    <a:p>
                      <a:pPr>
                        <a:spcAft>
                          <a:spcPts val="0"/>
                        </a:spcAft>
                      </a:pPr>
                      <a:r>
                        <a:rPr lang="en-US" sz="1200" dirty="0" err="1">
                          <a:solidFill>
                            <a:srgbClr val="000000"/>
                          </a:solidFill>
                          <a:latin typeface="Arial"/>
                          <a:ea typeface="Calibri"/>
                          <a:cs typeface="Times New Roman"/>
                        </a:rPr>
                        <a:t>Энгийн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уурхайн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худаг</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засварлах</a:t>
                      </a:r>
                      <a:endParaRPr lang="en-US" sz="1200" dirty="0">
                        <a:latin typeface="Calibri"/>
                        <a:ea typeface="Calibri"/>
                        <a:cs typeface="Times New Roman"/>
                      </a:endParaRPr>
                    </a:p>
                  </a:txBody>
                  <a:tcPr marL="68580" marR="68580" marT="0" marB="0"/>
                </a:tc>
                <a:tc>
                  <a:txBody>
                    <a:bodyPr/>
                    <a:lstStyle/>
                    <a:p>
                      <a:pPr algn="ctr">
                        <a:spcAft>
                          <a:spcPts val="0"/>
                        </a:spcAft>
                      </a:pPr>
                      <a:r>
                        <a:rPr lang="en-US" sz="1200">
                          <a:solidFill>
                            <a:srgbClr val="000000"/>
                          </a:solidFill>
                          <a:latin typeface="Arial"/>
                          <a:ea typeface="Calibri"/>
                          <a:cs typeface="Times New Roman"/>
                        </a:rPr>
                        <a:t>20000.0</a:t>
                      </a:r>
                      <a:endParaRPr lang="en-US" sz="1200">
                        <a:latin typeface="Calibri"/>
                        <a:ea typeface="Calibri"/>
                        <a:cs typeface="Times New Roman"/>
                      </a:endParaRPr>
                    </a:p>
                  </a:txBody>
                  <a:tcPr marL="68580" marR="68580" marT="0" marB="0" anchor="ctr"/>
                </a:tc>
                <a:tc>
                  <a:txBody>
                    <a:bodyPr/>
                    <a:lstStyle/>
                    <a:p>
                      <a:pP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Хэрэгжээгүй</a:t>
                      </a:r>
                      <a:endParaRPr lang="en-US" sz="1200" dirty="0">
                        <a:latin typeface="Calibri"/>
                        <a:ea typeface="Calibri"/>
                        <a:cs typeface="Times New Roman"/>
                      </a:endParaRPr>
                    </a:p>
                  </a:txBody>
                  <a:tcPr marL="68580" marR="68580" marT="0" marB="0" anchor="ctr"/>
                </a:tc>
              </a:tr>
              <a:tr h="370840">
                <a:tc rowSpan="2">
                  <a:txBody>
                    <a:bodyPr/>
                    <a:lstStyle/>
                    <a:p>
                      <a:pPr algn="ctr">
                        <a:spcAft>
                          <a:spcPts val="0"/>
                        </a:spcAft>
                      </a:pPr>
                      <a:r>
                        <a:rPr lang="en-US" sz="1200" dirty="0">
                          <a:solidFill>
                            <a:srgbClr val="000000"/>
                          </a:solidFill>
                          <a:latin typeface="Arial"/>
                          <a:ea typeface="Calibri"/>
                          <a:cs typeface="Times New Roman"/>
                        </a:rPr>
                        <a:t>13</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dirty="0" err="1">
                          <a:solidFill>
                            <a:srgbClr val="000000"/>
                          </a:solidFill>
                          <a:latin typeface="Arial"/>
                          <a:ea typeface="Calibri"/>
                          <a:cs typeface="Times New Roman"/>
                        </a:rPr>
                        <a:t>Гамшгаас</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хамгаалах</a:t>
                      </a:r>
                      <a:endParaRPr lang="en-US" sz="1200" dirty="0">
                        <a:latin typeface="Calibri"/>
                        <a:ea typeface="Calibri"/>
                        <a:cs typeface="Times New Roman"/>
                      </a:endParaRPr>
                    </a:p>
                  </a:txBody>
                  <a:tcPr marL="68580" marR="68580" marT="0" marB="0" anchor="ctr"/>
                </a:tc>
                <a:tc rowSpan="2">
                  <a:txBody>
                    <a:bodyPr/>
                    <a:lstStyle/>
                    <a:p>
                      <a:pPr algn="r">
                        <a:spcAft>
                          <a:spcPts val="0"/>
                        </a:spcAft>
                      </a:pPr>
                      <a:r>
                        <a:rPr lang="en-US" sz="1200" dirty="0">
                          <a:solidFill>
                            <a:srgbClr val="000000"/>
                          </a:solidFill>
                          <a:latin typeface="Arial"/>
                          <a:ea typeface="Calibri"/>
                          <a:cs typeface="Times New Roman"/>
                        </a:rPr>
                        <a:t>20000.0</a:t>
                      </a:r>
                      <a:endParaRPr lang="en-US" sz="1200" dirty="0">
                        <a:latin typeface="Calibri"/>
                        <a:ea typeface="Calibri"/>
                        <a:cs typeface="Times New Roman"/>
                      </a:endParaRPr>
                    </a:p>
                    <a:p>
                      <a:pP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r">
                        <a:spcAft>
                          <a:spcPts val="0"/>
                        </a:spcAft>
                      </a:pPr>
                      <a:r>
                        <a:rPr lang="en-US" sz="1200" dirty="0">
                          <a:solidFill>
                            <a:srgbClr val="000000"/>
                          </a:solidFill>
                          <a:latin typeface="Arial"/>
                          <a:ea typeface="Calibri"/>
                          <a:cs typeface="Times New Roman"/>
                        </a:rPr>
                        <a:t>5697560</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dirty="0">
                          <a:solidFill>
                            <a:srgbClr val="000000"/>
                          </a:solidFill>
                          <a:latin typeface="Arial"/>
                          <a:ea typeface="Calibri"/>
                          <a:cs typeface="Times New Roman"/>
                        </a:rPr>
                        <a:t>5697560</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Чонос</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ойл</a:t>
                      </a:r>
                      <a:r>
                        <a:rPr lang="en-US" sz="1200" dirty="0">
                          <a:solidFill>
                            <a:srgbClr val="000000"/>
                          </a:solidFill>
                          <a:latin typeface="Arial"/>
                          <a:ea typeface="Calibri"/>
                          <a:cs typeface="Times New Roman"/>
                        </a:rPr>
                        <a:t> ШТС</a:t>
                      </a:r>
                      <a:endParaRPr lang="en-US" sz="1200" dirty="0">
                        <a:latin typeface="Calibri"/>
                        <a:ea typeface="Calibri"/>
                        <a:cs typeface="Times New Roman"/>
                      </a:endParaRPr>
                    </a:p>
                  </a:txBody>
                  <a:tcPr marL="68580" marR="68580" marT="0" marB="0" anchor="ctr"/>
                </a:tc>
              </a:tr>
              <a:tr h="370840">
                <a:tc vMerge="1">
                  <a:txBody>
                    <a:bodyPr/>
                    <a:lstStyle/>
                    <a:p>
                      <a:endParaRPr lang="en-US"/>
                    </a:p>
                  </a:txBody>
                  <a:tcPr/>
                </a:tc>
                <a:tc>
                  <a:txBody>
                    <a:bodyPr/>
                    <a:lstStyle/>
                    <a:p>
                      <a:pPr>
                        <a:spcAft>
                          <a:spcPts val="0"/>
                        </a:spcAft>
                      </a:pPr>
                      <a:r>
                        <a:rPr lang="en-US" sz="1200" dirty="0" err="1">
                          <a:solidFill>
                            <a:srgbClr val="000000"/>
                          </a:solidFill>
                          <a:latin typeface="Arial"/>
                          <a:ea typeface="Calibri"/>
                          <a:cs typeface="Times New Roman"/>
                        </a:rPr>
                        <a:t>Гамшгаас</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хамгаалах</a:t>
                      </a:r>
                      <a:endParaRPr lang="en-US" sz="1200" dirty="0">
                        <a:latin typeface="Calibri"/>
                        <a:ea typeface="Calibri"/>
                        <a:cs typeface="Times New Roman"/>
                      </a:endParaRPr>
                    </a:p>
                  </a:txBody>
                  <a:tcPr marL="68580" marR="68580" marT="0" marB="0" anchor="ctr"/>
                </a:tc>
                <a:tc vMerge="1">
                  <a:txBody>
                    <a:bodyPr/>
                    <a:lstStyle/>
                    <a:p>
                      <a:pPr>
                        <a:spcAft>
                          <a:spcPts val="0"/>
                        </a:spcAft>
                      </a:pPr>
                      <a:endParaRPr lang="en-US" sz="1100" dirty="0">
                        <a:latin typeface="Calibri"/>
                        <a:ea typeface="Calibri"/>
                        <a:cs typeface="Times New Roman"/>
                      </a:endParaRPr>
                    </a:p>
                  </a:txBody>
                  <a:tcPr marL="68580" marR="68580" marT="0" marB="0" anchor="b"/>
                </a:tc>
                <a:tc>
                  <a:txBody>
                    <a:bodyPr/>
                    <a:lstStyle/>
                    <a:p>
                      <a:pPr algn="r">
                        <a:spcAft>
                          <a:spcPts val="0"/>
                        </a:spcAft>
                      </a:pPr>
                      <a:r>
                        <a:rPr lang="en-US" sz="1200">
                          <a:solidFill>
                            <a:srgbClr val="000000"/>
                          </a:solidFill>
                          <a:latin typeface="Arial"/>
                          <a:ea typeface="Calibri"/>
                          <a:cs typeface="Times New Roman"/>
                        </a:rPr>
                        <a:t>3058800</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dirty="0">
                          <a:solidFill>
                            <a:srgbClr val="000000"/>
                          </a:solidFill>
                          <a:latin typeface="Arial"/>
                          <a:ea typeface="Calibri"/>
                          <a:cs typeface="Times New Roman"/>
                        </a:rPr>
                        <a:t>3058800</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dirty="0">
                          <a:solidFill>
                            <a:srgbClr val="000000"/>
                          </a:solidFill>
                          <a:latin typeface="Arial"/>
                          <a:ea typeface="Calibri"/>
                          <a:cs typeface="Times New Roman"/>
                        </a:rPr>
                        <a:t>ТМЗА </a:t>
                      </a:r>
                      <a:r>
                        <a:rPr lang="en-US" sz="1200" dirty="0" err="1">
                          <a:solidFill>
                            <a:srgbClr val="000000"/>
                          </a:solidFill>
                          <a:latin typeface="Arial"/>
                          <a:ea typeface="Calibri"/>
                          <a:cs typeface="Times New Roman"/>
                        </a:rPr>
                        <a:t>мал</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эмнэлэг</a:t>
                      </a:r>
                      <a:endParaRPr lang="en-US" sz="1200" dirty="0">
                        <a:latin typeface="Calibri"/>
                        <a:ea typeface="Calibri"/>
                        <a:cs typeface="Times New Roman"/>
                      </a:endParaRPr>
                    </a:p>
                  </a:txBody>
                  <a:tcPr marL="68580" marR="68580" marT="0" marB="0" anchor="ctr"/>
                </a:tc>
              </a:tr>
              <a:tr h="370840">
                <a:tc>
                  <a:txBody>
                    <a:bodyPr/>
                    <a:lstStyle/>
                    <a:p>
                      <a:pPr algn="ctr">
                        <a:spcAft>
                          <a:spcPts val="0"/>
                        </a:spcAft>
                      </a:pPr>
                      <a:r>
                        <a:rPr lang="en-US" sz="1200">
                          <a:solidFill>
                            <a:srgbClr val="000000"/>
                          </a:solidFill>
                          <a:latin typeface="Arial"/>
                          <a:ea typeface="Calibri"/>
                          <a:cs typeface="Times New Roman"/>
                        </a:rPr>
                        <a:t>14</a:t>
                      </a:r>
                      <a:endParaRPr lang="en-US" sz="1200">
                        <a:latin typeface="Calibri"/>
                        <a:ea typeface="Calibri"/>
                        <a:cs typeface="Times New Roman"/>
                      </a:endParaRPr>
                    </a:p>
                  </a:txBody>
                  <a:tcPr marL="68580" marR="68580" marT="0" marB="0" anchor="ctr"/>
                </a:tc>
                <a:tc>
                  <a:txBody>
                    <a:bodyPr/>
                    <a:lstStyle/>
                    <a:p>
                      <a:pPr>
                        <a:spcAft>
                          <a:spcPts val="0"/>
                        </a:spcAft>
                      </a:pPr>
                      <a:r>
                        <a:rPr lang="en-US" sz="1200" dirty="0" err="1">
                          <a:solidFill>
                            <a:srgbClr val="000000"/>
                          </a:solidFill>
                          <a:latin typeface="Arial"/>
                          <a:ea typeface="Calibri"/>
                          <a:cs typeface="Times New Roman"/>
                        </a:rPr>
                        <a:t>Хадлан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тэжээлийн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талбайг</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нэмэгдүүлэх</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20000.0</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Хэрэгжээгүй</a:t>
                      </a:r>
                      <a:endParaRPr lang="en-US" sz="1200" dirty="0">
                        <a:latin typeface="Calibri"/>
                        <a:ea typeface="Calibri"/>
                        <a:cs typeface="Times New Roman"/>
                      </a:endParaRPr>
                    </a:p>
                  </a:txBody>
                  <a:tcPr marL="68580" marR="68580" marT="0" marB="0" anchor="ctr"/>
                </a:tc>
              </a:tr>
              <a:tr h="370840">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b="1" dirty="0" err="1">
                          <a:solidFill>
                            <a:srgbClr val="000000"/>
                          </a:solidFill>
                          <a:latin typeface="Arial"/>
                          <a:ea typeface="Calibri"/>
                          <a:cs typeface="Times New Roman"/>
                        </a:rPr>
                        <a:t>Нийт</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дүн</a:t>
                      </a: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a:solidFill>
                            <a:srgbClr val="000000"/>
                          </a:solidFill>
                          <a:latin typeface="Arial"/>
                          <a:ea typeface="Calibri"/>
                          <a:cs typeface="Times New Roman"/>
                        </a:rPr>
                        <a:t>344906.9</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b="1">
                          <a:solidFill>
                            <a:srgbClr val="000000"/>
                          </a:solidFill>
                          <a:latin typeface="Arial"/>
                          <a:ea typeface="Calibri"/>
                          <a:cs typeface="Times New Roman"/>
                        </a:rPr>
                        <a:t>180113738</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b="1">
                          <a:solidFill>
                            <a:srgbClr val="000000"/>
                          </a:solidFill>
                          <a:latin typeface="Arial"/>
                          <a:ea typeface="Calibri"/>
                          <a:cs typeface="Times New Roman"/>
                        </a:rPr>
                        <a:t>213690378</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b="1">
                          <a:solidFill>
                            <a:srgbClr val="000000"/>
                          </a:solidFill>
                          <a:latin typeface="Arial"/>
                          <a:ea typeface="Calibri"/>
                          <a:cs typeface="Times New Roman"/>
                        </a:rPr>
                        <a:t>48111880</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b="1" dirty="0">
                          <a:solidFill>
                            <a:srgbClr val="000000"/>
                          </a:solidFill>
                          <a:latin typeface="Arial"/>
                          <a:ea typeface="Calibri"/>
                          <a:cs typeface="Times New Roman"/>
                        </a:rPr>
                        <a:t>169739200</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77500" lnSpcReduction="20000"/>
          </a:bodyPr>
          <a:lstStyle/>
          <a:p>
            <a:pPr algn="just">
              <a:buNone/>
            </a:pPr>
            <a:r>
              <a:rPr lang="en-US" sz="2800" dirty="0" smtClean="0">
                <a:latin typeface="Arial" pitchFamily="34" charset="0"/>
                <a:cs typeface="Arial" pitchFamily="34" charset="0"/>
              </a:rPr>
              <a:t>   		</a:t>
            </a:r>
            <a:endParaRPr lang="mn-MN" sz="2800" dirty="0" smtClean="0">
              <a:latin typeface="Arial" pitchFamily="34" charset="0"/>
              <a:cs typeface="Arial" pitchFamily="34" charset="0"/>
            </a:endParaRPr>
          </a:p>
          <a:p>
            <a:pPr algn="just">
              <a:buNone/>
            </a:pPr>
            <a:r>
              <a:rPr lang="mn-MN" sz="2800" dirty="0" smtClean="0">
                <a:latin typeface="Arial" pitchFamily="34" charset="0"/>
                <a:cs typeface="Arial" pitchFamily="34" charset="0"/>
              </a:rPr>
              <a:t>		Тус суманд орон нутгийн хөгжлийн санд 20</a:t>
            </a:r>
            <a:r>
              <a:rPr lang="en-US" sz="2800" dirty="0" smtClean="0">
                <a:latin typeface="Arial" pitchFamily="34" charset="0"/>
                <a:cs typeface="Arial" pitchFamily="34" charset="0"/>
              </a:rPr>
              <a:t>22</a:t>
            </a:r>
            <a:r>
              <a:rPr lang="mn-MN" sz="2800" dirty="0" smtClean="0">
                <a:latin typeface="Arial" pitchFamily="34" charset="0"/>
                <a:cs typeface="Arial" pitchFamily="34" charset="0"/>
              </a:rPr>
              <a:t> онд </a:t>
            </a:r>
            <a:r>
              <a:rPr lang="en-US" sz="2800" dirty="0" smtClean="0">
                <a:latin typeface="Arial" pitchFamily="34" charset="0"/>
                <a:cs typeface="Arial" pitchFamily="34" charset="0"/>
              </a:rPr>
              <a:t>224906.9 </a:t>
            </a:r>
            <a:r>
              <a:rPr lang="mn-MN" sz="2800" dirty="0" smtClean="0">
                <a:latin typeface="Arial" pitchFamily="34" charset="0"/>
                <a:cs typeface="Arial" pitchFamily="34" charset="0"/>
              </a:rPr>
              <a:t>мянган төгрөгийн 9 төсөл арга хэмжээ, малын тоо толгойн албан татвараар 120000,0 мянган төгрөгөөр 5 төсөл арга хэмжээ нийт 344906,9 мянган төгрөгөөр 14 төсөл арга хэмжээ батлагдаж орон нутгийн хөгжлийн санд 173690,4 мянган төгрөгийн санхүүжилт, оны эхний үлдэгдэл 91216,5 мянган төгрөг, малын тоо толгойн албан татварын орлогоос 80000,0 мянган  төгрөгийн эх үүсвэртэй батлагдсан байна. Мөн орон нутгийн хөгжлийн сан нь 2023 онд жилийн гүйцэтгэлийн үнэлгээгээр жил бүр сайн үнэлэгдэж 35000,0 - 40295,6 мянган төгрөгийн урамшуулалыг санхүүжилт дээр нэмж авч байна.</a:t>
            </a:r>
            <a:endParaRPr lang="en-US" sz="2800" dirty="0" smtClean="0">
              <a:latin typeface="Arial" pitchFamily="34" charset="0"/>
              <a:cs typeface="Arial" pitchFamily="34" charset="0"/>
            </a:endParaRPr>
          </a:p>
          <a:p>
            <a:pPr algn="just">
              <a:buNone/>
            </a:pPr>
            <a:r>
              <a:rPr lang="en-US" sz="2800" dirty="0" smtClean="0">
                <a:latin typeface="Arial" pitchFamily="34" charset="0"/>
                <a:cs typeface="Arial" pitchFamily="34" charset="0"/>
              </a:rPr>
              <a:t>		</a:t>
            </a:r>
            <a:r>
              <a:rPr lang="mn-MN" sz="2800" dirty="0" smtClean="0">
                <a:latin typeface="Arial" pitchFamily="34" charset="0"/>
                <a:cs typeface="Arial" pitchFamily="34" charset="0"/>
              </a:rPr>
              <a:t>20</a:t>
            </a:r>
            <a:r>
              <a:rPr lang="en-US" sz="2800" dirty="0" smtClean="0">
                <a:latin typeface="Arial" pitchFamily="34" charset="0"/>
                <a:cs typeface="Arial" pitchFamily="34" charset="0"/>
              </a:rPr>
              <a:t>2</a:t>
            </a:r>
            <a:r>
              <a:rPr lang="mn-MN" sz="2800" dirty="0" smtClean="0">
                <a:latin typeface="Arial" pitchFamily="34" charset="0"/>
                <a:cs typeface="Arial" pitchFamily="34" charset="0"/>
              </a:rPr>
              <a:t>2 оны орон нутгийн хөгжлийн сангийн хөрөнгөөр 14 төсөл арга хэмжээ хэрэгжүүлэхээр иргэдийн Төлөөлөгчдийн Хурлаар батлуулсанаас 6 арга хэмжээг 100 хувь бүрэн хэрэгжүүлж дууссан боловч 1 төсөл арга хэмжээг хүйтний улирал эхлэж ажлуудын гүйцэтгэл дутуу хийгдсний улмаас он дамжуулан хэрэгжүүлэхээр болсон байна. Хэрэгжүүлсэн төсөл арга хэмжээг авч үзвэл Үүнд:</a:t>
            </a:r>
            <a:endParaRPr lang="en-US" sz="2800" dirty="0" smtClean="0">
              <a:latin typeface="Arial" pitchFamily="34" charset="0"/>
              <a:cs typeface="Arial" pitchFamily="34" charset="0"/>
            </a:endParaRP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algn="just">
              <a:buNone/>
            </a:pPr>
            <a:r>
              <a:rPr lang="mn-MN" dirty="0" smtClean="0">
                <a:latin typeface="Arial" pitchFamily="34" charset="0"/>
                <a:cs typeface="Arial" pitchFamily="34" charset="0"/>
              </a:rPr>
              <a:t>		Багийн төвүүдийн тохижилтын ажлыг 31900,0 мянган төгрөгөөр Өв од барилга ХХКомпани шалгарч гэрээ байгуулан Их-Усны 2 дугаар баг, Баянгийн 5 дугаар багийн төвүүдэд 170 м хайсан хашааг хийж гүйцэтгэн хүлээлгэн өгсөн</a:t>
            </a:r>
            <a:endParaRPr lang="en-US" dirty="0">
              <a:latin typeface="Arial" pitchFamily="34" charset="0"/>
              <a:cs typeface="Arial" pitchFamily="34" charset="0"/>
            </a:endParaRPr>
          </a:p>
        </p:txBody>
      </p:sp>
      <p:pic>
        <p:nvPicPr>
          <p:cNvPr id="4" name="Picture 3" descr="C:\Users\pc\Downloads\321950274_613243527271554_5493183199378300994_n.jpg"/>
          <p:cNvPicPr/>
          <p:nvPr/>
        </p:nvPicPr>
        <p:blipFill>
          <a:blip r:embed="rId2" cstate="print"/>
          <a:srcRect/>
          <a:stretch>
            <a:fillRect/>
          </a:stretch>
        </p:blipFill>
        <p:spPr bwMode="auto">
          <a:xfrm>
            <a:off x="914400" y="2819400"/>
            <a:ext cx="3581400" cy="3124200"/>
          </a:xfrm>
          <a:prstGeom prst="rect">
            <a:avLst/>
          </a:prstGeom>
          <a:noFill/>
          <a:ln w="9525">
            <a:noFill/>
            <a:miter lim="800000"/>
            <a:headEnd/>
            <a:tailEnd/>
          </a:ln>
        </p:spPr>
      </p:pic>
      <p:pic>
        <p:nvPicPr>
          <p:cNvPr id="5" name="Picture 4" descr="C:\Users\pc\Downloads\321008517_1198780970730579_945602240634092783_n.jpg"/>
          <p:cNvPicPr/>
          <p:nvPr/>
        </p:nvPicPr>
        <p:blipFill>
          <a:blip r:embed="rId3" cstate="print"/>
          <a:srcRect/>
          <a:stretch>
            <a:fillRect/>
          </a:stretch>
        </p:blipFill>
        <p:spPr bwMode="auto">
          <a:xfrm>
            <a:off x="4648200" y="2819400"/>
            <a:ext cx="3886200" cy="3124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5867400"/>
          </a:xfrm>
        </p:spPr>
        <p:txBody>
          <a:bodyPr>
            <a:normAutofit/>
          </a:bodyPr>
          <a:lstStyle/>
          <a:p>
            <a:pPr algn="just">
              <a:buNone/>
            </a:pPr>
            <a:r>
              <a:rPr lang="mn-MN" dirty="0" smtClean="0"/>
              <a:t>		</a:t>
            </a:r>
            <a:r>
              <a:rPr lang="mn-MN" dirty="0" smtClean="0">
                <a:latin typeface="Arial" pitchFamily="34" charset="0"/>
                <a:cs typeface="Arial" pitchFamily="34" charset="0"/>
              </a:rPr>
              <a:t>Хүүхдийн цэцэрлэгийн гаднах талбайн тохижилтын ажлыг 35124,9 мянган төгрөгөөр Хурд час ХХКомпани шалгарч гэрээ байгуулсан. Энэхүү ажлын явц гүйцэтгэл хангалтгүй байсан тул он дамжуулан дутуу ажлуудыг гүйцэтгүүлэхээр болсон. Шалгарсан аж ахуй нэгж нь 10 төрлийн ажил гүйцэтгэхээс галын аюулгүйн сараа, элсний талбай, байгууллагын хаалга солих, тоглоомын талбайг цементлэх ажлууд хийгдэж дууссан. Туршилтын талбай хүлэмж, гадна, талбайн гэрэлтүүлэг, хайс өндөрлөх, гадна камер,  багш ажилчид, хүүхдийн гадна нойл, муу усны нүх, хог ангилан хаях зориулалтын пункер зэрэг ажлуудыг 2023 онд хийж гүйцэтгэхээр болсон.</a:t>
            </a:r>
            <a:endParaRPr lang="en-US" dirty="0" smtClean="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pPr algn="just">
              <a:buNone/>
            </a:pPr>
            <a:r>
              <a:rPr lang="mn-MN" dirty="0" smtClean="0">
                <a:latin typeface="Arial" pitchFamily="34" charset="0"/>
                <a:cs typeface="Arial" pitchFamily="34" charset="0"/>
              </a:rPr>
              <a:t>		Эмнэлгийн гаднах талбайн тохижилтийн ажлыг 32469,5 мянган төгрөгөөр Хурд час ХХКомпани шалгарч гэрээ байгуулан Эмнэлгийн 1 га талбайн модон хашааг хайсан хашаагаар солих ажлыг гүйцэтгэн хүлээлгэн өгсөн. </a:t>
            </a:r>
            <a:endParaRPr lang="en-US" dirty="0" smtClean="0">
              <a:latin typeface="Arial" pitchFamily="34" charset="0"/>
              <a:cs typeface="Arial" pitchFamily="34" charset="0"/>
            </a:endParaRPr>
          </a:p>
          <a:p>
            <a:pPr algn="just">
              <a:buNone/>
            </a:pPr>
            <a:endParaRPr lang="en-US" dirty="0">
              <a:latin typeface="Arial" pitchFamily="34" charset="0"/>
              <a:cs typeface="Arial" pitchFamily="34" charset="0"/>
            </a:endParaRPr>
          </a:p>
        </p:txBody>
      </p:sp>
      <p:pic>
        <p:nvPicPr>
          <p:cNvPr id="4" name="Picture 3" descr="C:\Users\pc\Desktop\зураг\315714973_2169068986619461_84685830050117508_n.jpg"/>
          <p:cNvPicPr/>
          <p:nvPr/>
        </p:nvPicPr>
        <p:blipFill>
          <a:blip r:embed="rId2" cstate="print"/>
          <a:srcRect/>
          <a:stretch>
            <a:fillRect/>
          </a:stretch>
        </p:blipFill>
        <p:spPr bwMode="auto">
          <a:xfrm>
            <a:off x="762000" y="2514600"/>
            <a:ext cx="3810000" cy="3657600"/>
          </a:xfrm>
          <a:prstGeom prst="rect">
            <a:avLst/>
          </a:prstGeom>
          <a:noFill/>
          <a:ln w="9525">
            <a:noFill/>
            <a:miter lim="800000"/>
            <a:headEnd/>
            <a:tailEnd/>
          </a:ln>
        </p:spPr>
      </p:pic>
      <p:pic>
        <p:nvPicPr>
          <p:cNvPr id="5" name="Picture 4" descr="C:\Users\pc\Desktop\зураг\315642833_2169069136619446_6427090820183708489_n.jpg"/>
          <p:cNvPicPr/>
          <p:nvPr/>
        </p:nvPicPr>
        <p:blipFill>
          <a:blip r:embed="rId3" cstate="print"/>
          <a:srcRect/>
          <a:stretch>
            <a:fillRect/>
          </a:stretch>
        </p:blipFill>
        <p:spPr bwMode="auto">
          <a:xfrm>
            <a:off x="4800600" y="2514600"/>
            <a:ext cx="3733800" cy="3657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pPr algn="just">
              <a:buNone/>
            </a:pPr>
            <a:r>
              <a:rPr lang="mn-MN" sz="2000" dirty="0" smtClean="0">
                <a:latin typeface="Arial" pitchFamily="34" charset="0"/>
                <a:cs typeface="Arial" pitchFamily="34" charset="0"/>
              </a:rPr>
              <a:t>		Ерөнхий боловсролын сургуулийн кабинет тохижуулах ажлыг 31963,0 мянган төгрөгөөр Майтеч ХХКомпани шалгарч гэрээ байгуулан тоног төхөөрөмжийг бүрэн нийлүүлж ашиглалтанд оруулсан. Ерөнхий боловсролын сургуульд зурагт 4 ширхэг, проектор дэлгэц 4 ширхэг, проекторын даазны тогтоогч 5 ширхэг, зөөврийн компьютер 2 ширхэг, документ камер 1 ширхэг, цахим индер 1 ширхэг, уртасгагч 15 ширхэг, </a:t>
            </a:r>
            <a:r>
              <a:rPr lang="en-US" sz="2000" dirty="0" smtClean="0">
                <a:latin typeface="Arial" pitchFamily="34" charset="0"/>
                <a:cs typeface="Arial" pitchFamily="34" charset="0"/>
              </a:rPr>
              <a:t>HDMI</a:t>
            </a:r>
            <a:r>
              <a:rPr lang="mn-MN" sz="2000" dirty="0" smtClean="0">
                <a:latin typeface="Arial" pitchFamily="34" charset="0"/>
                <a:cs typeface="Arial" pitchFamily="34" charset="0"/>
              </a:rPr>
              <a:t> кабель 14 ширхэг буюу 10 нэр төрлийн 55 ширхэг тоног төхөөрөмж нийлүүлсэн</a:t>
            </a:r>
            <a:endParaRPr lang="en-US" sz="2000" dirty="0">
              <a:latin typeface="Arial" pitchFamily="34" charset="0"/>
              <a:cs typeface="Arial" pitchFamily="34" charset="0"/>
            </a:endParaRPr>
          </a:p>
        </p:txBody>
      </p:sp>
      <p:pic>
        <p:nvPicPr>
          <p:cNvPr id="4" name="Picture 3" descr="C:\Users\pc\Downloads\314461048_801811737794222_5174384353431181701_n.jpg"/>
          <p:cNvPicPr/>
          <p:nvPr/>
        </p:nvPicPr>
        <p:blipFill>
          <a:blip r:embed="rId2" cstate="print"/>
          <a:srcRect/>
          <a:stretch>
            <a:fillRect/>
          </a:stretch>
        </p:blipFill>
        <p:spPr bwMode="auto">
          <a:xfrm>
            <a:off x="838200" y="3352800"/>
            <a:ext cx="2286000" cy="3124200"/>
          </a:xfrm>
          <a:prstGeom prst="rect">
            <a:avLst/>
          </a:prstGeom>
          <a:noFill/>
          <a:ln w="9525">
            <a:noFill/>
            <a:miter lim="800000"/>
            <a:headEnd/>
            <a:tailEnd/>
          </a:ln>
        </p:spPr>
      </p:pic>
      <p:pic>
        <p:nvPicPr>
          <p:cNvPr id="5" name="Picture 4" descr="C:\Users\pc\Downloads\315284697_1330176627738667_6182625669612386889_n (1).jpg"/>
          <p:cNvPicPr/>
          <p:nvPr/>
        </p:nvPicPr>
        <p:blipFill>
          <a:blip r:embed="rId3" cstate="print"/>
          <a:srcRect/>
          <a:stretch>
            <a:fillRect/>
          </a:stretch>
        </p:blipFill>
        <p:spPr bwMode="auto">
          <a:xfrm>
            <a:off x="3352800" y="3352800"/>
            <a:ext cx="2286000" cy="3124200"/>
          </a:xfrm>
          <a:prstGeom prst="rect">
            <a:avLst/>
          </a:prstGeom>
          <a:noFill/>
          <a:ln w="9525">
            <a:noFill/>
            <a:miter lim="800000"/>
            <a:headEnd/>
            <a:tailEnd/>
          </a:ln>
        </p:spPr>
      </p:pic>
      <p:pic>
        <p:nvPicPr>
          <p:cNvPr id="6" name="Picture 5" descr="C:\Users\pc\Desktop\зураг\315639162_2169071183285908_2648292698478860068_n.jpg"/>
          <p:cNvPicPr/>
          <p:nvPr/>
        </p:nvPicPr>
        <p:blipFill>
          <a:blip r:embed="rId4" cstate="print"/>
          <a:srcRect l="50000" t="22727" r="12879" b="9943"/>
          <a:stretch>
            <a:fillRect/>
          </a:stretch>
        </p:blipFill>
        <p:spPr bwMode="auto">
          <a:xfrm>
            <a:off x="5791200" y="3352800"/>
            <a:ext cx="2819400" cy="3124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lgn="just"/>
            <a:r>
              <a:rPr lang="mn-MN" sz="2800" dirty="0" smtClean="0">
                <a:latin typeface="Arial" pitchFamily="34" charset="0"/>
                <a:cs typeface="Arial" pitchFamily="34" charset="0"/>
              </a:rPr>
              <a:t>Хөдөө аж ахуйг дэмжих сангаас 20000,0 мянган төгрөгөөр усалгааны системийг засгийн газрын </a:t>
            </a:r>
            <a:r>
              <a:rPr lang="en-US" sz="2800" dirty="0" smtClean="0">
                <a:latin typeface="Arial" pitchFamily="34" charset="0"/>
                <a:cs typeface="Arial" pitchFamily="34" charset="0"/>
              </a:rPr>
              <a:t>2022 </a:t>
            </a:r>
            <a:r>
              <a:rPr lang="mn-MN" sz="2800" dirty="0" smtClean="0">
                <a:latin typeface="Arial" pitchFamily="34" charset="0"/>
                <a:cs typeface="Arial" pitchFamily="34" charset="0"/>
              </a:rPr>
              <a:t>оны 381 дүгээр тогтоолын дагуу худалдан авалтыг хийсэн. </a:t>
            </a:r>
          </a:p>
          <a:p>
            <a:pPr algn="just">
              <a:buNone/>
            </a:pPr>
            <a:endParaRPr lang="en-US" sz="2800" dirty="0" smtClean="0">
              <a:latin typeface="Arial" pitchFamily="34" charset="0"/>
              <a:cs typeface="Arial" pitchFamily="34" charset="0"/>
            </a:endParaRPr>
          </a:p>
          <a:p>
            <a:pPr algn="just"/>
            <a:r>
              <a:rPr lang="mn-MN" sz="2800" dirty="0" smtClean="0">
                <a:latin typeface="Arial" pitchFamily="34" charset="0"/>
                <a:cs typeface="Arial" pitchFamily="34" charset="0"/>
              </a:rPr>
              <a:t>Малын тоо толгойн албан татварын орлогоос 3058800 төгрөгөөр малчдын мал угаалгын зардлыг ТМЗА нөхөрлөл гүйцэтгэсэн. Малын халдварт өвчинтэй тэмцэх, </a:t>
            </a:r>
            <a:r>
              <a:rPr lang="mn-MN" sz="2800" dirty="0" smtClean="0">
                <a:latin typeface="Arial" pitchFamily="34" charset="0"/>
                <a:cs typeface="Arial" pitchFamily="34" charset="0"/>
              </a:rPr>
              <a:t>шүлхий</a:t>
            </a:r>
            <a:r>
              <a:rPr lang="mn-MN" sz="2800" dirty="0" smtClean="0">
                <a:latin typeface="Arial" pitchFamily="34" charset="0"/>
                <a:cs typeface="Arial" pitchFamily="34" charset="0"/>
              </a:rPr>
              <a:t> </a:t>
            </a:r>
            <a:r>
              <a:rPr lang="mn-MN" sz="2800" dirty="0" smtClean="0">
                <a:latin typeface="Arial" pitchFamily="34" charset="0"/>
                <a:cs typeface="Arial" pitchFamily="34" charset="0"/>
              </a:rPr>
              <a:t>өвчнөөс урьдчилан сэргийлэх зорилгоор </a:t>
            </a:r>
            <a:r>
              <a:rPr lang="mn-MN" sz="2800" dirty="0" smtClean="0">
                <a:latin typeface="Arial" pitchFamily="34" charset="0"/>
                <a:cs typeface="Arial" pitchFamily="34" charset="0"/>
              </a:rPr>
              <a:t>вакцинжуулалт, хорио цээрийн бүсэд ажилласан тээвэр </a:t>
            </a:r>
            <a:r>
              <a:rPr lang="mn-MN" sz="2800" dirty="0" smtClean="0">
                <a:latin typeface="Arial" pitchFamily="34" charset="0"/>
                <a:cs typeface="Arial" pitchFamily="34" charset="0"/>
              </a:rPr>
              <a:t>шатахууны зардалд 5697560 төгрөгийг зарцуулсан байна.</a:t>
            </a:r>
            <a:endParaRPr lang="en-US" sz="2800" dirty="0" smtClean="0">
              <a:latin typeface="Arial" pitchFamily="34" charset="0"/>
              <a:cs typeface="Arial" pitchFamily="34" charset="0"/>
            </a:endParaRP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pPr algn="just">
              <a:buNone/>
            </a:pPr>
            <a:r>
              <a:rPr lang="mn-MN" dirty="0" smtClean="0">
                <a:latin typeface="Arial" pitchFamily="34" charset="0"/>
                <a:cs typeface="Arial" pitchFamily="34" charset="0"/>
              </a:rPr>
              <a:t>		Гүн өрмийн худаг засварлах/мотор, насос/ нийлүүлэх ажлыг Дүүрэн ёндой ХХКомпани 20000,0 мянган төгрөгөөр Баянгийн 5 дугаар багт 4ширхэг, Сайн төгрөгийн 4 дүгээр багт 2 ширхэг нийт 6 гүн өрмийн худагт мотор насос нийлүүлсэн</a:t>
            </a:r>
            <a:endParaRPr lang="en-US" dirty="0">
              <a:latin typeface="Arial" pitchFamily="34" charset="0"/>
              <a:cs typeface="Arial" pitchFamily="34" charset="0"/>
            </a:endParaRPr>
          </a:p>
        </p:txBody>
      </p:sp>
      <p:pic>
        <p:nvPicPr>
          <p:cNvPr id="4" name="Picture 3" descr="C:\Users\pc\Downloads\323578786_532382768846220_194319899693857463_n.jpg"/>
          <p:cNvPicPr/>
          <p:nvPr/>
        </p:nvPicPr>
        <p:blipFill>
          <a:blip r:embed="rId2" cstate="print"/>
          <a:srcRect l="6413" t="6010" r="16791" b="28245"/>
          <a:stretch>
            <a:fillRect/>
          </a:stretch>
        </p:blipFill>
        <p:spPr bwMode="auto">
          <a:xfrm>
            <a:off x="838200" y="2514600"/>
            <a:ext cx="3733800" cy="3810000"/>
          </a:xfrm>
          <a:prstGeom prst="rect">
            <a:avLst/>
          </a:prstGeom>
          <a:noFill/>
          <a:ln w="9525">
            <a:noFill/>
            <a:miter lim="800000"/>
            <a:headEnd/>
            <a:tailEnd/>
          </a:ln>
        </p:spPr>
      </p:pic>
      <p:pic>
        <p:nvPicPr>
          <p:cNvPr id="5" name="Picture 4" descr="C:\Users\pc\Downloads\316710794_559610102580862_8720380132221982524_n (1).jpg"/>
          <p:cNvPicPr/>
          <p:nvPr/>
        </p:nvPicPr>
        <p:blipFill>
          <a:blip r:embed="rId3" cstate="print"/>
          <a:srcRect l="22766" r="16631" b="2991"/>
          <a:stretch>
            <a:fillRect/>
          </a:stretch>
        </p:blipFill>
        <p:spPr bwMode="auto">
          <a:xfrm>
            <a:off x="4800600" y="2590800"/>
            <a:ext cx="3810000" cy="3733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228598"/>
          <a:ext cx="8700346" cy="6499972"/>
        </p:xfrm>
        <a:graphic>
          <a:graphicData uri="http://schemas.openxmlformats.org/drawingml/2006/table">
            <a:tbl>
              <a:tblPr firstRow="1" bandRow="1">
                <a:tableStyleId>{5C22544A-7EE6-4342-B048-85BDC9FD1C3A}</a:tableStyleId>
              </a:tblPr>
              <a:tblGrid>
                <a:gridCol w="563034"/>
                <a:gridCol w="2332566"/>
                <a:gridCol w="838200"/>
                <a:gridCol w="838200"/>
                <a:gridCol w="914400"/>
                <a:gridCol w="990600"/>
                <a:gridCol w="936412"/>
                <a:gridCol w="1286934"/>
              </a:tblGrid>
              <a:tr h="1122897">
                <a:tc>
                  <a:txBody>
                    <a:bodyPr/>
                    <a:lstStyle/>
                    <a:p>
                      <a:pPr algn="ctr">
                        <a:spcAft>
                          <a:spcPts val="0"/>
                        </a:spcAft>
                      </a:pPr>
                      <a:r>
                        <a:rPr lang="en-US" sz="1200" dirty="0">
                          <a:solidFill>
                            <a:srgbClr val="000000"/>
                          </a:solidFill>
                          <a:latin typeface="Arial"/>
                          <a:ea typeface="Calibri"/>
                          <a:cs typeface="Times New Roman"/>
                        </a:rPr>
                        <a:t>Д/д</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dirty="0" err="1">
                          <a:solidFill>
                            <a:srgbClr val="000000"/>
                          </a:solidFill>
                          <a:latin typeface="Arial"/>
                          <a:ea typeface="Calibri"/>
                          <a:cs typeface="Times New Roman"/>
                        </a:rPr>
                        <a:t>Төсөл</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арга</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хэмжээ</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dirty="0" err="1">
                          <a:solidFill>
                            <a:srgbClr val="000000"/>
                          </a:solidFill>
                          <a:latin typeface="Arial"/>
                          <a:ea typeface="Calibri"/>
                          <a:cs typeface="Times New Roman"/>
                        </a:rPr>
                        <a:t>Анх</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батлагдсан</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дүн</a:t>
                      </a: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dirty="0">
                          <a:solidFill>
                            <a:srgbClr val="000000"/>
                          </a:solidFill>
                          <a:latin typeface="Arial"/>
                          <a:ea typeface="Calibri"/>
                          <a:cs typeface="Times New Roman"/>
                        </a:rPr>
                        <a:t>2022 </a:t>
                      </a:r>
                      <a:r>
                        <a:rPr lang="en-US" sz="1200" b="1" dirty="0" err="1">
                          <a:solidFill>
                            <a:srgbClr val="000000"/>
                          </a:solidFill>
                          <a:latin typeface="Arial"/>
                          <a:ea typeface="Calibri"/>
                          <a:cs typeface="Times New Roman"/>
                        </a:rPr>
                        <a:t>оны</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гэрээний</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үнийн</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дүн</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dirty="0" err="1">
                          <a:solidFill>
                            <a:srgbClr val="000000"/>
                          </a:solidFill>
                          <a:latin typeface="Arial"/>
                          <a:ea typeface="Calibri"/>
                          <a:cs typeface="Times New Roman"/>
                        </a:rPr>
                        <a:t>Санхүүжилтийн</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дүн</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dirty="0" err="1">
                          <a:solidFill>
                            <a:srgbClr val="000000"/>
                          </a:solidFill>
                          <a:latin typeface="Arial"/>
                          <a:ea typeface="Calibri"/>
                          <a:cs typeface="Times New Roman"/>
                        </a:rPr>
                        <a:t>Малын</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тоо</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толгойн</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албан</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татварын</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орлого</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dirty="0" err="1">
                          <a:solidFill>
                            <a:srgbClr val="000000"/>
                          </a:solidFill>
                          <a:latin typeface="Arial"/>
                          <a:ea typeface="Calibri"/>
                          <a:cs typeface="Times New Roman"/>
                        </a:rPr>
                        <a:t>Гүйцэтгэл</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dirty="0" err="1">
                          <a:solidFill>
                            <a:srgbClr val="000000"/>
                          </a:solidFill>
                          <a:latin typeface="Arial"/>
                          <a:ea typeface="Calibri"/>
                          <a:cs typeface="Times New Roman"/>
                        </a:rPr>
                        <a:t>Тендерийн</a:t>
                      </a:r>
                      <a:r>
                        <a:rPr lang="en-US" sz="1200" b="1" dirty="0">
                          <a:solidFill>
                            <a:srgbClr val="000000"/>
                          </a:solidFill>
                          <a:latin typeface="Arial"/>
                          <a:ea typeface="Calibri"/>
                          <a:cs typeface="Times New Roman"/>
                        </a:rPr>
                        <a:t> </a:t>
                      </a:r>
                      <a:r>
                        <a:rPr lang="en-US" sz="1200" b="1" dirty="0" err="1">
                          <a:solidFill>
                            <a:srgbClr val="000000"/>
                          </a:solidFill>
                          <a:latin typeface="Arial"/>
                          <a:ea typeface="Calibri"/>
                          <a:cs typeface="Times New Roman"/>
                        </a:rPr>
                        <a:t>гүйцэтгэгч</a:t>
                      </a:r>
                      <a:endParaRPr lang="en-US" sz="1200" dirty="0">
                        <a:latin typeface="Calibri"/>
                        <a:ea typeface="Calibri"/>
                        <a:cs typeface="Times New Roman"/>
                      </a:endParaRPr>
                    </a:p>
                  </a:txBody>
                  <a:tcPr marL="68580" marR="68580" marT="0" marB="0" anchor="ctr"/>
                </a:tc>
              </a:tr>
              <a:tr h="379498">
                <a:tc gridSpan="8">
                  <a:txBody>
                    <a:bodyPr/>
                    <a:lstStyle/>
                    <a:p>
                      <a:pPr algn="ctr">
                        <a:spcAft>
                          <a:spcPts val="0"/>
                        </a:spcAft>
                      </a:pPr>
                      <a:r>
                        <a:rPr lang="mn-MN" sz="2400" b="1" dirty="0" smtClean="0">
                          <a:latin typeface="Arial" pitchFamily="34" charset="0"/>
                          <a:ea typeface="Calibri"/>
                          <a:cs typeface="Arial" pitchFamily="34" charset="0"/>
                        </a:rPr>
                        <a:t>Орон нутгийн хөгжлийн сангаас санхүүжих</a:t>
                      </a:r>
                      <a:endParaRPr lang="en-US" sz="2400" b="1" dirty="0">
                        <a:latin typeface="Arial" pitchFamily="34" charset="0"/>
                        <a:ea typeface="Calibri"/>
                        <a:cs typeface="Arial" pitchFamily="34" charset="0"/>
                      </a:endParaRPr>
                    </a:p>
                  </a:txBody>
                  <a:tcPr marL="68580" marR="68580" marT="0" marB="0" anchor="ctr"/>
                </a:tc>
                <a:tc hMerge="1">
                  <a:txBody>
                    <a:bodyPr/>
                    <a:lstStyle/>
                    <a:p>
                      <a:pPr algn="ctr">
                        <a:spcAft>
                          <a:spcPts val="0"/>
                        </a:spcAft>
                      </a:pPr>
                      <a:endParaRPr lang="en-US" sz="1100" dirty="0">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spcAft>
                          <a:spcPts val="0"/>
                        </a:spcAft>
                      </a:pPr>
                      <a:endParaRPr lang="en-US" sz="1100" dirty="0">
                        <a:latin typeface="Calibri"/>
                        <a:ea typeface="Calibri"/>
                        <a:cs typeface="Times New Roman"/>
                      </a:endParaRPr>
                    </a:p>
                  </a:txBody>
                  <a:tcPr marL="68580" marR="68580" marT="0" marB="0" anchor="ctr"/>
                </a:tc>
              </a:tr>
              <a:tr h="374299">
                <a:tc>
                  <a:txBody>
                    <a:bodyPr/>
                    <a:lstStyle/>
                    <a:p>
                      <a:pPr algn="ctr">
                        <a:spcAft>
                          <a:spcPts val="0"/>
                        </a:spcAft>
                      </a:pPr>
                      <a:r>
                        <a:rPr lang="en-US" sz="1200" dirty="0">
                          <a:solidFill>
                            <a:srgbClr val="000000"/>
                          </a:solidFill>
                          <a:latin typeface="Arial"/>
                          <a:ea typeface="Calibri"/>
                          <a:cs typeface="Times New Roman"/>
                        </a:rPr>
                        <a:t>1</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dirty="0" err="1">
                          <a:solidFill>
                            <a:srgbClr val="000000"/>
                          </a:solidFill>
                          <a:latin typeface="Arial"/>
                          <a:ea typeface="Calibri"/>
                          <a:cs typeface="Times New Roman"/>
                        </a:rPr>
                        <a:t>Санхүүжилт</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r">
                        <a:spcAft>
                          <a:spcPts val="0"/>
                        </a:spcAft>
                      </a:pPr>
                      <a:r>
                        <a:rPr lang="en-US" sz="1200" dirty="0">
                          <a:solidFill>
                            <a:srgbClr val="000000"/>
                          </a:solidFill>
                          <a:latin typeface="Arial"/>
                          <a:ea typeface="Calibri"/>
                          <a:cs typeface="Times New Roman"/>
                        </a:rPr>
                        <a:t>135763800</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b="1">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b="1">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r>
              <a:tr h="379498">
                <a:tc>
                  <a:txBody>
                    <a:bodyPr/>
                    <a:lstStyle/>
                    <a:p>
                      <a:pPr algn="ctr">
                        <a:spcAft>
                          <a:spcPts val="0"/>
                        </a:spcAft>
                      </a:pPr>
                      <a:r>
                        <a:rPr lang="en-US" sz="1200">
                          <a:solidFill>
                            <a:srgbClr val="000000"/>
                          </a:solidFill>
                          <a:latin typeface="Arial"/>
                          <a:ea typeface="Calibri"/>
                          <a:cs typeface="Times New Roman"/>
                        </a:rPr>
                        <a:t>2</a:t>
                      </a:r>
                      <a:endParaRPr lang="en-US" sz="1200">
                        <a:latin typeface="Calibri"/>
                        <a:ea typeface="Calibri"/>
                        <a:cs typeface="Times New Roman"/>
                      </a:endParaRPr>
                    </a:p>
                  </a:txBody>
                  <a:tcPr marL="68580" marR="68580" marT="0" marB="0" anchor="ctr"/>
                </a:tc>
                <a:tc>
                  <a:txBody>
                    <a:bodyPr/>
                    <a:lstStyle/>
                    <a:p>
                      <a:pPr>
                        <a:spcAft>
                          <a:spcPts val="0"/>
                        </a:spcAft>
                      </a:pPr>
                      <a:r>
                        <a:rPr lang="en-US" sz="1200" dirty="0" err="1">
                          <a:solidFill>
                            <a:srgbClr val="000000"/>
                          </a:solidFill>
                          <a:latin typeface="Arial"/>
                          <a:ea typeface="Calibri"/>
                          <a:cs typeface="Times New Roman"/>
                        </a:rPr>
                        <a:t>Санхүүжилт</a:t>
                      </a:r>
                      <a:r>
                        <a:rPr lang="en-US" sz="1200" dirty="0">
                          <a:solidFill>
                            <a:srgbClr val="000000"/>
                          </a:solidFill>
                          <a:latin typeface="Arial"/>
                          <a:ea typeface="Calibri"/>
                          <a:cs typeface="Times New Roman"/>
                        </a:rPr>
                        <a:t>/ТА-3 </a:t>
                      </a:r>
                      <a:r>
                        <a:rPr lang="en-US" sz="1200" dirty="0" err="1">
                          <a:solidFill>
                            <a:srgbClr val="000000"/>
                          </a:solidFill>
                          <a:latin typeface="Arial"/>
                          <a:ea typeface="Calibri"/>
                          <a:cs typeface="Times New Roman"/>
                        </a:rPr>
                        <a:t>төсөл</a:t>
                      </a:r>
                      <a:r>
                        <a:rPr lang="en-US" sz="1200" dirty="0">
                          <a:solidFill>
                            <a:srgbClr val="000000"/>
                          </a:solidFill>
                          <a:latin typeface="Arial"/>
                          <a:ea typeface="Calibri"/>
                          <a:cs typeface="Times New Roman"/>
                        </a:rPr>
                        <a:t>/</a:t>
                      </a:r>
                      <a:r>
                        <a:rPr lang="en-US" sz="1200" dirty="0" err="1">
                          <a:solidFill>
                            <a:srgbClr val="000000"/>
                          </a:solidFill>
                          <a:latin typeface="Arial"/>
                          <a:ea typeface="Calibri"/>
                          <a:cs typeface="Times New Roman"/>
                        </a:rPr>
                        <a:t>урамшуулал</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b="1">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r">
                        <a:spcAft>
                          <a:spcPts val="0"/>
                        </a:spcAft>
                      </a:pPr>
                      <a:r>
                        <a:rPr lang="en-US" sz="1200" dirty="0">
                          <a:solidFill>
                            <a:srgbClr val="000000"/>
                          </a:solidFill>
                          <a:latin typeface="Arial"/>
                          <a:ea typeface="Calibri"/>
                          <a:cs typeface="Times New Roman"/>
                        </a:rPr>
                        <a:t>37926578</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r>
              <a:tr h="561449">
                <a:tc>
                  <a:txBody>
                    <a:bodyPr/>
                    <a:lstStyle/>
                    <a:p>
                      <a:pPr algn="ctr">
                        <a:spcAft>
                          <a:spcPts val="0"/>
                        </a:spcAft>
                      </a:pPr>
                      <a:r>
                        <a:rPr lang="en-US" sz="1200">
                          <a:solidFill>
                            <a:srgbClr val="000000"/>
                          </a:solidFill>
                          <a:latin typeface="Arial"/>
                          <a:ea typeface="Calibri"/>
                          <a:cs typeface="Times New Roman"/>
                        </a:rPr>
                        <a:t>3</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Малын тоо толгойн албан татварын оны эхний санхүүжилт</a:t>
                      </a:r>
                      <a:endParaRPr lang="en-US" sz="1200">
                        <a:latin typeface="Calibri"/>
                        <a:ea typeface="Calibri"/>
                        <a:cs typeface="Times New Roman"/>
                      </a:endParaRPr>
                    </a:p>
                  </a:txBody>
                  <a:tcPr marL="68580" marR="68580" marT="0" marB="0" anchor="ctr"/>
                </a:tc>
                <a:tc>
                  <a:txBody>
                    <a:bodyPr/>
                    <a:lstStyle/>
                    <a:p>
                      <a:pP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r">
                        <a:spcAft>
                          <a:spcPts val="0"/>
                        </a:spcAft>
                      </a:pPr>
                      <a:r>
                        <a:rPr lang="en-US" sz="1200" dirty="0">
                          <a:solidFill>
                            <a:srgbClr val="000000"/>
                          </a:solidFill>
                          <a:latin typeface="Arial"/>
                          <a:ea typeface="Calibri"/>
                          <a:cs typeface="Times New Roman"/>
                        </a:rPr>
                        <a:t>40000000</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r>
              <a:tr h="379498">
                <a:tc>
                  <a:txBody>
                    <a:bodyPr/>
                    <a:lstStyle/>
                    <a:p>
                      <a:pPr algn="ctr">
                        <a:spcAft>
                          <a:spcPts val="0"/>
                        </a:spcAft>
                      </a:pPr>
                      <a:r>
                        <a:rPr lang="en-US" sz="1200">
                          <a:solidFill>
                            <a:srgbClr val="000000"/>
                          </a:solidFill>
                          <a:latin typeface="Arial"/>
                          <a:ea typeface="Calibri"/>
                          <a:cs typeface="Times New Roman"/>
                        </a:rPr>
                        <a:t>4</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Малын тоо толгойн албан татварын орлого</a:t>
                      </a:r>
                      <a:endParaRPr lang="en-US" sz="1200">
                        <a:latin typeface="Calibri"/>
                        <a:ea typeface="Calibri"/>
                        <a:cs typeface="Times New Roman"/>
                      </a:endParaRPr>
                    </a:p>
                  </a:txBody>
                  <a:tcPr marL="68580" marR="68580" marT="0" marB="0" anchor="ctr"/>
                </a:tc>
                <a:tc>
                  <a:txBody>
                    <a:bodyPr/>
                    <a:lstStyle/>
                    <a:p>
                      <a:pP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dirty="0">
                          <a:solidFill>
                            <a:srgbClr val="000000"/>
                          </a:solidFill>
                          <a:latin typeface="Arial"/>
                          <a:ea typeface="Calibri"/>
                          <a:cs typeface="Times New Roman"/>
                        </a:rPr>
                        <a:t>48111880</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b="1"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r>
              <a:tr h="384263">
                <a:tc>
                  <a:txBody>
                    <a:bodyPr/>
                    <a:lstStyle/>
                    <a:p>
                      <a:pPr algn="ctr">
                        <a:spcAft>
                          <a:spcPts val="0"/>
                        </a:spcAft>
                      </a:pPr>
                      <a:r>
                        <a:rPr lang="en-US" sz="1200">
                          <a:solidFill>
                            <a:srgbClr val="000000"/>
                          </a:solidFill>
                          <a:latin typeface="Arial"/>
                          <a:ea typeface="Calibri"/>
                          <a:cs typeface="Times New Roman"/>
                        </a:rPr>
                        <a:t>1</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Багийн төвүүдийн тохижилт</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35000.0</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a:solidFill>
                            <a:srgbClr val="000000"/>
                          </a:solidFill>
                          <a:latin typeface="Arial"/>
                          <a:ea typeface="Calibri"/>
                          <a:cs typeface="Times New Roman"/>
                        </a:rPr>
                        <a:t>31900000</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a:solidFill>
                            <a:srgbClr val="000000"/>
                          </a:solidFill>
                          <a:latin typeface="Arial"/>
                          <a:ea typeface="Calibri"/>
                          <a:cs typeface="Times New Roman"/>
                        </a:rPr>
                        <a:t>31900000</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Өв</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од</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барилга</a:t>
                      </a:r>
                      <a:r>
                        <a:rPr lang="en-US" sz="1200" dirty="0">
                          <a:solidFill>
                            <a:srgbClr val="000000"/>
                          </a:solidFill>
                          <a:latin typeface="Arial"/>
                          <a:ea typeface="Calibri"/>
                          <a:cs typeface="Times New Roman"/>
                        </a:rPr>
                        <a:t> ХХК</a:t>
                      </a:r>
                      <a:endParaRPr lang="en-US" sz="1200" dirty="0">
                        <a:latin typeface="Calibri"/>
                        <a:ea typeface="Calibri"/>
                        <a:cs typeface="Times New Roman"/>
                      </a:endParaRPr>
                    </a:p>
                  </a:txBody>
                  <a:tcPr marL="68580" marR="68580" marT="0" marB="0" anchor="ctr"/>
                </a:tc>
              </a:tr>
              <a:tr h="233937">
                <a:tc>
                  <a:txBody>
                    <a:bodyPr/>
                    <a:lstStyle/>
                    <a:p>
                      <a:pPr algn="ctr">
                        <a:spcAft>
                          <a:spcPts val="0"/>
                        </a:spcAft>
                      </a:pPr>
                      <a:r>
                        <a:rPr lang="en-US" sz="1200">
                          <a:solidFill>
                            <a:srgbClr val="000000"/>
                          </a:solidFill>
                          <a:latin typeface="Arial"/>
                          <a:ea typeface="Calibri"/>
                          <a:cs typeface="Times New Roman"/>
                        </a:rPr>
                        <a:t>2</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Гамшгаас хамгаалах</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15863.5</a:t>
                      </a:r>
                      <a:endParaRPr lang="en-US" sz="1200">
                        <a:latin typeface="Calibri"/>
                        <a:ea typeface="Calibri"/>
                        <a:cs typeface="Times New Roman"/>
                      </a:endParaRPr>
                    </a:p>
                  </a:txBody>
                  <a:tcPr marL="68580" marR="68580" marT="0" marB="0" anchor="ctr"/>
                </a:tc>
                <a:tc>
                  <a:txBody>
                    <a:bodyPr/>
                    <a:lstStyle/>
                    <a:p>
                      <a:pP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Хэрэгжээгүй</a:t>
                      </a:r>
                      <a:endParaRPr lang="en-US" sz="1200" dirty="0">
                        <a:latin typeface="Calibri"/>
                        <a:ea typeface="Calibri"/>
                        <a:cs typeface="Times New Roman"/>
                      </a:endParaRPr>
                    </a:p>
                  </a:txBody>
                  <a:tcPr marL="68580" marR="68580" marT="0" marB="0" anchor="ctr"/>
                </a:tc>
              </a:tr>
              <a:tr h="379498">
                <a:tc>
                  <a:txBody>
                    <a:bodyPr/>
                    <a:lstStyle/>
                    <a:p>
                      <a:pPr algn="ctr">
                        <a:spcAft>
                          <a:spcPts val="0"/>
                        </a:spcAft>
                      </a:pPr>
                      <a:r>
                        <a:rPr lang="en-US" sz="1200">
                          <a:solidFill>
                            <a:srgbClr val="000000"/>
                          </a:solidFill>
                          <a:latin typeface="Arial"/>
                          <a:ea typeface="Calibri"/>
                          <a:cs typeface="Times New Roman"/>
                        </a:rPr>
                        <a:t>3</a:t>
                      </a:r>
                      <a:endParaRPr lang="en-US" sz="1200">
                        <a:latin typeface="Calibri"/>
                        <a:ea typeface="Calibri"/>
                        <a:cs typeface="Times New Roman"/>
                      </a:endParaRPr>
                    </a:p>
                  </a:txBody>
                  <a:tcPr marL="68580" marR="68580" marT="0" marB="0" anchor="ctr"/>
                </a:tc>
                <a:tc>
                  <a:txBody>
                    <a:bodyPr/>
                    <a:lstStyle/>
                    <a:p>
                      <a:pPr>
                        <a:spcAft>
                          <a:spcPts val="0"/>
                        </a:spcAft>
                      </a:pPr>
                      <a:r>
                        <a:rPr lang="en-US" sz="1200" dirty="0" err="1">
                          <a:solidFill>
                            <a:srgbClr val="000000"/>
                          </a:solidFill>
                          <a:latin typeface="Arial"/>
                          <a:ea typeface="Calibri"/>
                          <a:cs typeface="Times New Roman"/>
                        </a:rPr>
                        <a:t>Хүүхдийн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цэцэрлэгийн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гаднах</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талбайн</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тохижилт</a:t>
                      </a:r>
                      <a:endParaRPr lang="en-US" sz="1200" dirty="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35486.9</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a:solidFill>
                            <a:srgbClr val="000000"/>
                          </a:solidFill>
                          <a:latin typeface="Arial"/>
                          <a:ea typeface="Calibri"/>
                          <a:cs typeface="Times New Roman"/>
                        </a:rPr>
                        <a:t>35124878</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a:solidFill>
                            <a:srgbClr val="000000"/>
                          </a:solidFill>
                          <a:latin typeface="Arial"/>
                          <a:ea typeface="Calibri"/>
                          <a:cs typeface="Times New Roman"/>
                        </a:rPr>
                        <a:t>24650340</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Хурд</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час</a:t>
                      </a:r>
                      <a:r>
                        <a:rPr lang="en-US" sz="1200" dirty="0">
                          <a:solidFill>
                            <a:srgbClr val="000000"/>
                          </a:solidFill>
                          <a:latin typeface="Arial"/>
                          <a:ea typeface="Calibri"/>
                          <a:cs typeface="Times New Roman"/>
                        </a:rPr>
                        <a:t> ХХК</a:t>
                      </a:r>
                      <a:endParaRPr lang="en-US" sz="1200" dirty="0">
                        <a:latin typeface="Calibri"/>
                        <a:ea typeface="Calibri"/>
                        <a:cs typeface="Times New Roman"/>
                      </a:endParaRPr>
                    </a:p>
                  </a:txBody>
                  <a:tcPr marL="68580" marR="68580" marT="0" marB="0" anchor="ctr"/>
                </a:tc>
              </a:tr>
              <a:tr h="379498">
                <a:tc>
                  <a:txBody>
                    <a:bodyPr/>
                    <a:lstStyle/>
                    <a:p>
                      <a:pPr algn="ctr">
                        <a:spcAft>
                          <a:spcPts val="0"/>
                        </a:spcAft>
                      </a:pPr>
                      <a:r>
                        <a:rPr lang="en-US" sz="1200">
                          <a:solidFill>
                            <a:srgbClr val="000000"/>
                          </a:solidFill>
                          <a:latin typeface="Arial"/>
                          <a:ea typeface="Calibri"/>
                          <a:cs typeface="Times New Roman"/>
                        </a:rPr>
                        <a:t>4</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Эмнэлгийн гаднах талбайн тохижилт</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32469.5</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a:solidFill>
                            <a:srgbClr val="000000"/>
                          </a:solidFill>
                          <a:latin typeface="Arial"/>
                          <a:ea typeface="Calibri"/>
                          <a:cs typeface="Times New Roman"/>
                        </a:rPr>
                        <a:t>32369500</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a:solidFill>
                            <a:srgbClr val="000000"/>
                          </a:solidFill>
                          <a:latin typeface="Arial"/>
                          <a:ea typeface="Calibri"/>
                          <a:cs typeface="Times New Roman"/>
                        </a:rPr>
                        <a:t>32469500</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Хурд</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час</a:t>
                      </a:r>
                      <a:r>
                        <a:rPr lang="en-US" sz="1200" dirty="0">
                          <a:solidFill>
                            <a:srgbClr val="000000"/>
                          </a:solidFill>
                          <a:latin typeface="Arial"/>
                          <a:ea typeface="Calibri"/>
                          <a:cs typeface="Times New Roman"/>
                        </a:rPr>
                        <a:t> ХХК</a:t>
                      </a:r>
                      <a:endParaRPr lang="en-US" sz="1200" dirty="0">
                        <a:latin typeface="Calibri"/>
                        <a:ea typeface="Calibri"/>
                        <a:cs typeface="Times New Roman"/>
                      </a:endParaRPr>
                    </a:p>
                  </a:txBody>
                  <a:tcPr marL="68580" marR="68580" marT="0" marB="0" anchor="ctr"/>
                </a:tc>
              </a:tr>
              <a:tr h="418043">
                <a:tc>
                  <a:txBody>
                    <a:bodyPr/>
                    <a:lstStyle/>
                    <a:p>
                      <a:pPr algn="ctr">
                        <a:spcAft>
                          <a:spcPts val="0"/>
                        </a:spcAft>
                      </a:pPr>
                      <a:r>
                        <a:rPr lang="en-US" sz="1200">
                          <a:solidFill>
                            <a:srgbClr val="000000"/>
                          </a:solidFill>
                          <a:latin typeface="Arial"/>
                          <a:ea typeface="Calibri"/>
                          <a:cs typeface="Times New Roman"/>
                        </a:rPr>
                        <a:t>5</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Услалтын системийн сэлбэг авах</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20000.0</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a:solidFill>
                            <a:srgbClr val="000000"/>
                          </a:solidFill>
                          <a:latin typeface="Arial"/>
                          <a:ea typeface="Calibri"/>
                          <a:cs typeface="Times New Roman"/>
                        </a:rPr>
                        <a:t>20000000</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a:solidFill>
                            <a:srgbClr val="000000"/>
                          </a:solidFill>
                          <a:latin typeface="Arial"/>
                          <a:ea typeface="Calibri"/>
                          <a:cs typeface="Times New Roman"/>
                        </a:rPr>
                        <a:t>20000000</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Хөдөө</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аж</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ахуйг</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дэмжих</a:t>
                      </a:r>
                      <a:r>
                        <a:rPr lang="en-US" sz="1200" dirty="0">
                          <a:solidFill>
                            <a:srgbClr val="000000"/>
                          </a:solidFill>
                          <a:latin typeface="Arial"/>
                          <a:ea typeface="Calibri"/>
                          <a:cs typeface="Times New Roman"/>
                        </a:rPr>
                        <a:t> </a:t>
                      </a:r>
                      <a:r>
                        <a:rPr lang="en-US" sz="1200" dirty="0" err="1">
                          <a:solidFill>
                            <a:srgbClr val="000000"/>
                          </a:solidFill>
                          <a:latin typeface="Arial"/>
                          <a:ea typeface="Calibri"/>
                          <a:cs typeface="Times New Roman"/>
                        </a:rPr>
                        <a:t>сан</a:t>
                      </a:r>
                      <a:endParaRPr lang="en-US" sz="1200" dirty="0">
                        <a:latin typeface="Calibri"/>
                        <a:ea typeface="Calibri"/>
                        <a:cs typeface="Times New Roman"/>
                      </a:endParaRPr>
                    </a:p>
                  </a:txBody>
                  <a:tcPr marL="68580" marR="68580" marT="0" marB="0" anchor="ctr"/>
                </a:tc>
              </a:tr>
              <a:tr h="379498">
                <a:tc>
                  <a:txBody>
                    <a:bodyPr/>
                    <a:lstStyle/>
                    <a:p>
                      <a:pPr algn="ctr">
                        <a:spcAft>
                          <a:spcPts val="0"/>
                        </a:spcAft>
                      </a:pPr>
                      <a:r>
                        <a:rPr lang="en-US" sz="1200">
                          <a:solidFill>
                            <a:srgbClr val="000000"/>
                          </a:solidFill>
                          <a:latin typeface="Arial"/>
                          <a:ea typeface="Calibri"/>
                          <a:cs typeface="Times New Roman"/>
                        </a:rPr>
                        <a:t>6</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ЕБСургуулийн кабинет тохижуулах</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32087.0</a:t>
                      </a:r>
                      <a:endParaRPr lang="en-US" sz="1200">
                        <a:latin typeface="Calibri"/>
                        <a:ea typeface="Calibri"/>
                        <a:cs typeface="Times New Roman"/>
                      </a:endParaRPr>
                    </a:p>
                  </a:txBody>
                  <a:tcPr marL="68580" marR="68580" marT="0" marB="0" anchor="ctr"/>
                </a:tc>
                <a:tc>
                  <a:txBody>
                    <a:bodyPr/>
                    <a:lstStyle/>
                    <a:p>
                      <a:pPr algn="r">
                        <a:spcAft>
                          <a:spcPts val="0"/>
                        </a:spcAft>
                      </a:pPr>
                      <a:r>
                        <a:rPr lang="en-US" sz="1200">
                          <a:solidFill>
                            <a:srgbClr val="000000"/>
                          </a:solidFill>
                          <a:latin typeface="Arial"/>
                          <a:ea typeface="Calibri"/>
                          <a:cs typeface="Times New Roman"/>
                        </a:rPr>
                        <a:t>31963000</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a:solidFill>
                            <a:srgbClr val="000000"/>
                          </a:solidFill>
                          <a:latin typeface="Arial"/>
                          <a:ea typeface="Calibri"/>
                          <a:cs typeface="Times New Roman"/>
                        </a:rPr>
                        <a:t> </a:t>
                      </a:r>
                      <a:endParaRPr lang="en-US" sz="1200" dirty="0">
                        <a:latin typeface="Calibri"/>
                        <a:ea typeface="Calibri"/>
                        <a:cs typeface="Times New Roman"/>
                      </a:endParaRPr>
                    </a:p>
                  </a:txBody>
                  <a:tcPr marL="68580" marR="68580" marT="0" marB="0" anchor="ctr"/>
                </a:tc>
                <a:tc>
                  <a:txBody>
                    <a:bodyPr/>
                    <a:lstStyle/>
                    <a:p>
                      <a:pPr algn="r">
                        <a:spcAft>
                          <a:spcPts val="0"/>
                        </a:spcAft>
                      </a:pPr>
                      <a:r>
                        <a:rPr lang="en-US" sz="1200">
                          <a:solidFill>
                            <a:srgbClr val="000000"/>
                          </a:solidFill>
                          <a:latin typeface="Arial"/>
                          <a:ea typeface="Calibri"/>
                          <a:cs typeface="Times New Roman"/>
                        </a:rPr>
                        <a:t>31963000</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Майтеч</a:t>
                      </a:r>
                      <a:r>
                        <a:rPr lang="en-US" sz="1200" dirty="0">
                          <a:solidFill>
                            <a:srgbClr val="000000"/>
                          </a:solidFill>
                          <a:latin typeface="Arial"/>
                          <a:ea typeface="Calibri"/>
                          <a:cs typeface="Times New Roman"/>
                        </a:rPr>
                        <a:t> ХХК</a:t>
                      </a:r>
                      <a:endParaRPr lang="en-US" sz="1200" dirty="0">
                        <a:latin typeface="Calibri"/>
                        <a:ea typeface="Calibri"/>
                        <a:cs typeface="Times New Roman"/>
                      </a:endParaRPr>
                    </a:p>
                  </a:txBody>
                  <a:tcPr marL="68580" marR="68580" marT="0" marB="0" anchor="ctr"/>
                </a:tc>
              </a:tr>
              <a:tr h="275526">
                <a:tc>
                  <a:txBody>
                    <a:bodyPr/>
                    <a:lstStyle/>
                    <a:p>
                      <a:pPr algn="ctr">
                        <a:spcAft>
                          <a:spcPts val="0"/>
                        </a:spcAft>
                      </a:pPr>
                      <a:r>
                        <a:rPr lang="en-US" sz="1200">
                          <a:solidFill>
                            <a:srgbClr val="000000"/>
                          </a:solidFill>
                          <a:latin typeface="Arial"/>
                          <a:ea typeface="Calibri"/>
                          <a:cs typeface="Times New Roman"/>
                        </a:rPr>
                        <a:t>7</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Даланг лайдах</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20000.0</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Хэрэгжээгүй</a:t>
                      </a:r>
                      <a:endParaRPr lang="en-US" sz="1200" dirty="0">
                        <a:latin typeface="Calibri"/>
                        <a:ea typeface="Calibri"/>
                        <a:cs typeface="Times New Roman"/>
                      </a:endParaRPr>
                    </a:p>
                  </a:txBody>
                  <a:tcPr marL="68580" marR="68580" marT="0" marB="0" anchor="ctr"/>
                </a:tc>
              </a:tr>
              <a:tr h="379498">
                <a:tc>
                  <a:txBody>
                    <a:bodyPr/>
                    <a:lstStyle/>
                    <a:p>
                      <a:pPr algn="ctr">
                        <a:spcAft>
                          <a:spcPts val="0"/>
                        </a:spcAft>
                      </a:pPr>
                      <a:r>
                        <a:rPr lang="en-US" sz="1200">
                          <a:solidFill>
                            <a:srgbClr val="000000"/>
                          </a:solidFill>
                          <a:latin typeface="Arial"/>
                          <a:ea typeface="Calibri"/>
                          <a:cs typeface="Times New Roman"/>
                        </a:rPr>
                        <a:t>8</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ОНХСангийн хөрөнгөөр хийгдсэн ажлуудыг засах</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11000.0</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Хэрэгжээгүй</a:t>
                      </a:r>
                      <a:endParaRPr lang="en-US" sz="1200" dirty="0">
                        <a:latin typeface="Calibri"/>
                        <a:ea typeface="Calibri"/>
                        <a:cs typeface="Times New Roman"/>
                      </a:endParaRPr>
                    </a:p>
                  </a:txBody>
                  <a:tcPr marL="68580" marR="68580" marT="0" marB="0" anchor="ctr"/>
                </a:tc>
              </a:tr>
              <a:tr h="244334">
                <a:tc>
                  <a:txBody>
                    <a:bodyPr/>
                    <a:lstStyle/>
                    <a:p>
                      <a:pPr algn="ctr">
                        <a:spcAft>
                          <a:spcPts val="0"/>
                        </a:spcAft>
                      </a:pPr>
                      <a:r>
                        <a:rPr lang="en-US" sz="1200">
                          <a:solidFill>
                            <a:srgbClr val="000000"/>
                          </a:solidFill>
                          <a:latin typeface="Arial"/>
                          <a:ea typeface="Calibri"/>
                          <a:cs typeface="Times New Roman"/>
                        </a:rPr>
                        <a:t>9</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333333"/>
                          </a:solidFill>
                          <a:latin typeface="Arial"/>
                          <a:ea typeface="Calibri"/>
                          <a:cs typeface="Times New Roman"/>
                        </a:rPr>
                        <a:t>Зураг төсвийн зардал</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23000.0</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Хэрэгжээгүй</a:t>
                      </a:r>
                      <a:endParaRPr lang="en-US" sz="1200" dirty="0">
                        <a:latin typeface="Calibri"/>
                        <a:ea typeface="Calibri"/>
                        <a:cs typeface="Times New Roman"/>
                      </a:endParaRPr>
                    </a:p>
                  </a:txBody>
                  <a:tcPr marL="68580" marR="68580" marT="0" marB="0" anchor="ctr"/>
                </a:tc>
              </a:tr>
              <a:tr h="228738">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b="1">
                          <a:solidFill>
                            <a:srgbClr val="333333"/>
                          </a:solidFill>
                          <a:latin typeface="Arial"/>
                          <a:ea typeface="Calibri"/>
                          <a:cs typeface="Times New Roman"/>
                        </a:rPr>
                        <a:t>Дүн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b="1">
                          <a:solidFill>
                            <a:srgbClr val="000000"/>
                          </a:solidFill>
                          <a:latin typeface="Arial"/>
                          <a:ea typeface="Calibri"/>
                          <a:cs typeface="Times New Roman"/>
                        </a:rPr>
                        <a:t>224906.9</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spcAft>
                          <a:spcPts val="0"/>
                        </a:spcAft>
                      </a:pPr>
                      <a:r>
                        <a:rPr lang="en-US" sz="1200">
                          <a:solidFill>
                            <a:srgbClr val="000000"/>
                          </a:solidFill>
                          <a:latin typeface="Arial"/>
                          <a:ea typeface="Calibri"/>
                          <a:cs typeface="Times New Roman"/>
                        </a:rPr>
                        <a:t> </a:t>
                      </a:r>
                      <a:endParaRPr lang="en-US" sz="1200">
                        <a:latin typeface="Calibri"/>
                        <a:ea typeface="Calibri"/>
                        <a:cs typeface="Times New Roman"/>
                      </a:endParaRPr>
                    </a:p>
                  </a:txBody>
                  <a:tcPr marL="68580" marR="68580" marT="0" marB="0" anchor="ctr"/>
                </a:tc>
                <a:tc>
                  <a:txBody>
                    <a:bodyPr/>
                    <a:lstStyle/>
                    <a:p>
                      <a:pPr algn="ctr">
                        <a:spcAft>
                          <a:spcPts val="0"/>
                        </a:spcAft>
                      </a:pPr>
                      <a:r>
                        <a:rPr lang="en-US" sz="1200" dirty="0" err="1">
                          <a:solidFill>
                            <a:srgbClr val="000000"/>
                          </a:solidFill>
                          <a:latin typeface="Arial"/>
                          <a:ea typeface="Calibri"/>
                          <a:cs typeface="Times New Roman"/>
                        </a:rPr>
                        <a:t>Хэрэгжээгүй</a:t>
                      </a:r>
                      <a:endParaRPr lang="en-US" sz="1200" dirty="0">
                        <a:latin typeface="Calibri"/>
                        <a:ea typeface="Calibri"/>
                        <a:cs typeface="Times New Roman"/>
                      </a:endParaRPr>
                    </a:p>
                  </a:txBody>
                  <a:tcPr marL="68580" marR="68580" marT="0" marB="0" anchor="ct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TotalTime>
  <Words>260</Words>
  <Application>Microsoft Office PowerPoint</Application>
  <PresentationFormat>On-screen Show (4:3)</PresentationFormat>
  <Paragraphs>189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    2022  ОНД ОРОН НУТГИЙН  ХӨГЖЛИЙН САНГИЙН ХӨРӨНГӨӨР  ХИЙГДСЭН АЖЛУУДЫН ГҮЙЦЭТГЭЛИЙН ТАЙЛАН  </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2022  ОНД ОРОН НУТГИЙН ХӨГЖЛИЙН САНГИЙН ХӨРӨНГӨӨР  ХИЙГДСЭН АЖЛУУДЫН ГҮЙЦЭТГЭЛИЙН ТАЙЛАН  </dc:title>
  <dc:creator>pc</dc:creator>
  <cp:lastModifiedBy>pc</cp:lastModifiedBy>
  <cp:revision>17</cp:revision>
  <dcterms:created xsi:type="dcterms:W3CDTF">2023-02-24T02:55:05Z</dcterms:created>
  <dcterms:modified xsi:type="dcterms:W3CDTF">2023-02-24T04:15:45Z</dcterms:modified>
</cp:coreProperties>
</file>