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charts/chart9.xml" ContentType="application/vnd.openxmlformats-officedocument.drawingml.chart+xml"/>
  <Override PartName="/ppt/theme/themeOverride8.xml" ContentType="application/vnd.openxmlformats-officedocument.themeOverride+xml"/>
  <Override PartName="/ppt/charts/chart10.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1.xml" ContentType="application/vnd.openxmlformats-officedocument.drawingml.chart+xml"/>
  <Override PartName="/ppt/charts/chart12.xml" ContentType="application/vnd.openxmlformats-officedocument.drawingml.chart+xml"/>
  <Override PartName="/ppt/theme/themeOverride9.xml" ContentType="application/vnd.openxmlformats-officedocument.themeOverride+xml"/>
  <Override PartName="/ppt/charts/chart13.xml" ContentType="application/vnd.openxmlformats-officedocument.drawingml.chart+xml"/>
  <Override PartName="/ppt/theme/themeOverride10.xml" ContentType="application/vnd.openxmlformats-officedocument.themeOverride+xml"/>
  <Override PartName="/ppt/charts/chart14.xml" ContentType="application/vnd.openxmlformats-officedocument.drawingml.chart+xml"/>
  <Override PartName="/ppt/theme/themeOverride11.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5.xml" ContentType="application/vnd.openxmlformats-officedocument.drawingml.chart+xml"/>
  <Override PartName="/ppt/theme/themeOverride12.xml" ContentType="application/vnd.openxmlformats-officedocument.themeOverr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6.xml" ContentType="application/vnd.openxmlformats-officedocument.drawingml.chart+xml"/>
  <Override PartName="/ppt/theme/themeOverride13.xml" ContentType="application/vnd.openxmlformats-officedocument.themeOverride+xml"/>
  <Override PartName="/ppt/charts/chart17.xml" ContentType="application/vnd.openxmlformats-officedocument.drawingml.chart+xml"/>
  <Override PartName="/ppt/theme/themeOverride14.xml" ContentType="application/vnd.openxmlformats-officedocument.themeOverride+xml"/>
  <Override PartName="/ppt/notesSlides/notesSlide3.xml" ContentType="application/vnd.openxmlformats-officedocument.presentationml.notesSlide+xml"/>
  <Override PartName="/ppt/charts/chart18.xml" ContentType="application/vnd.openxmlformats-officedocument.drawingml.chart+xml"/>
  <Override PartName="/ppt/theme/themeOverride15.xml" ContentType="application/vnd.openxmlformats-officedocument.themeOverride+xml"/>
  <Override PartName="/ppt/notesSlides/notesSlide4.xml" ContentType="application/vnd.openxmlformats-officedocument.presentationml.notesSlide+xml"/>
  <Override PartName="/ppt/charts/chart19.xml" ContentType="application/vnd.openxmlformats-officedocument.drawingml.chart+xml"/>
  <Override PartName="/ppt/theme/themeOverride16.xml" ContentType="application/vnd.openxmlformats-officedocument.themeOverride+xml"/>
  <Override PartName="/ppt/charts/chart20.xml" ContentType="application/vnd.openxmlformats-officedocument.drawingml.chart+xml"/>
  <Override PartName="/ppt/theme/themeOverride17.xml" ContentType="application/vnd.openxmlformats-officedocument.themeOverride+xml"/>
  <Override PartName="/ppt/charts/chart21.xml" ContentType="application/vnd.openxmlformats-officedocument.drawingml.chart+xml"/>
  <Override PartName="/ppt/charts/chart22.xml" ContentType="application/vnd.openxmlformats-officedocument.drawingml.chart+xml"/>
  <Override PartName="/ppt/theme/themeOverride18.xml" ContentType="application/vnd.openxmlformats-officedocument.themeOverride+xml"/>
  <Override PartName="/ppt/charts/chart23.xml" ContentType="application/vnd.openxmlformats-officedocument.drawingml.chart+xml"/>
  <Override PartName="/ppt/theme/themeOverride19.xml" ContentType="application/vnd.openxmlformats-officedocument.themeOverride+xml"/>
  <Override PartName="/ppt/charts/chart24.xml" ContentType="application/vnd.openxmlformats-officedocument.drawingml.chart+xml"/>
  <Override PartName="/ppt/theme/themeOverride20.xml" ContentType="application/vnd.openxmlformats-officedocument.themeOverrid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theme/themeOverride21.xml" ContentType="application/vnd.openxmlformats-officedocument.themeOverride+xml"/>
  <Override PartName="/ppt/charts/chart28.xml" ContentType="application/vnd.openxmlformats-officedocument.drawingml.chart+xml"/>
  <Override PartName="/ppt/theme/themeOverride22.xml" ContentType="application/vnd.openxmlformats-officedocument.themeOverride+xml"/>
  <Override PartName="/ppt/charts/chart29.xml" ContentType="application/vnd.openxmlformats-officedocument.drawingml.chart+xml"/>
  <Override PartName="/ppt/theme/themeOverride23.xml" ContentType="application/vnd.openxmlformats-officedocument.themeOverride+xml"/>
  <Override PartName="/ppt/charts/chart30.xml" ContentType="application/vnd.openxmlformats-officedocument.drawingml.chart+xml"/>
  <Override PartName="/ppt/theme/themeOverride24.xml" ContentType="application/vnd.openxmlformats-officedocument.themeOverride+xml"/>
  <Override PartName="/ppt/charts/chart31.xml" ContentType="application/vnd.openxmlformats-officedocument.drawingml.chart+xml"/>
  <Override PartName="/ppt/theme/themeOverride25.xml" ContentType="application/vnd.openxmlformats-officedocument.themeOverride+xml"/>
  <Override PartName="/ppt/charts/chart32.xml" ContentType="application/vnd.openxmlformats-officedocument.drawingml.chart+xml"/>
  <Override PartName="/ppt/theme/themeOverride26.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3.xml" ContentType="application/vnd.openxmlformats-officedocument.drawingml.chart+xml"/>
  <Override PartName="/ppt/drawings/drawing1.xml" ContentType="application/vnd.openxmlformats-officedocument.drawingml.chartshapes+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theme/themeOverride27.xml" ContentType="application/vnd.openxmlformats-officedocument.themeOverride+xml"/>
  <Override PartName="/ppt/charts/chart46.xml" ContentType="application/vnd.openxmlformats-officedocument.drawingml.chart+xml"/>
  <Override PartName="/ppt/theme/themeOverride28.xml" ContentType="application/vnd.openxmlformats-officedocument.themeOverride+xml"/>
  <Override PartName="/ppt/drawings/drawing2.xml" ContentType="application/vnd.openxmlformats-officedocument.drawingml.chartshapes+xml"/>
  <Override PartName="/ppt/charts/chart47.xml" ContentType="application/vnd.openxmlformats-officedocument.drawingml.chart+xml"/>
  <Override PartName="/ppt/drawings/drawing3.xml" ContentType="application/vnd.openxmlformats-officedocument.drawingml.chartshape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47"/>
  </p:notesMasterIdLst>
  <p:sldIdLst>
    <p:sldId id="256" r:id="rId2"/>
    <p:sldId id="305" r:id="rId3"/>
    <p:sldId id="309" r:id="rId4"/>
    <p:sldId id="303" r:id="rId5"/>
    <p:sldId id="316" r:id="rId6"/>
    <p:sldId id="310" r:id="rId7"/>
    <p:sldId id="330" r:id="rId8"/>
    <p:sldId id="315" r:id="rId9"/>
    <p:sldId id="311" r:id="rId10"/>
    <p:sldId id="312" r:id="rId11"/>
    <p:sldId id="340" r:id="rId12"/>
    <p:sldId id="313" r:id="rId13"/>
    <p:sldId id="318" r:id="rId14"/>
    <p:sldId id="348" r:id="rId15"/>
    <p:sldId id="314" r:id="rId16"/>
    <p:sldId id="335" r:id="rId17"/>
    <p:sldId id="343" r:id="rId18"/>
    <p:sldId id="344" r:id="rId19"/>
    <p:sldId id="298" r:id="rId20"/>
    <p:sldId id="327" r:id="rId21"/>
    <p:sldId id="308" r:id="rId22"/>
    <p:sldId id="307" r:id="rId23"/>
    <p:sldId id="323" r:id="rId24"/>
    <p:sldId id="321" r:id="rId25"/>
    <p:sldId id="300" r:id="rId26"/>
    <p:sldId id="336" r:id="rId27"/>
    <p:sldId id="301" r:id="rId28"/>
    <p:sldId id="339" r:id="rId29"/>
    <p:sldId id="325" r:id="rId30"/>
    <p:sldId id="342" r:id="rId31"/>
    <p:sldId id="347" r:id="rId32"/>
    <p:sldId id="341" r:id="rId33"/>
    <p:sldId id="349" r:id="rId34"/>
    <p:sldId id="326" r:id="rId35"/>
    <p:sldId id="257" r:id="rId36"/>
    <p:sldId id="337" r:id="rId37"/>
    <p:sldId id="332" r:id="rId38"/>
    <p:sldId id="333" r:id="rId39"/>
    <p:sldId id="345" r:id="rId40"/>
    <p:sldId id="322" r:id="rId41"/>
    <p:sldId id="329" r:id="rId42"/>
    <p:sldId id="328" r:id="rId43"/>
    <p:sldId id="306" r:id="rId44"/>
    <p:sldId id="334" r:id="rId45"/>
    <p:sldId id="271" r:id="rId46"/>
  </p:sldIdLst>
  <p:sldSz cx="9144000" cy="5143500" type="screen16x9"/>
  <p:notesSz cx="6858000" cy="9144000"/>
  <p:embeddedFontLst>
    <p:embeddedFont>
      <p:font typeface="AGCooper Mon" pitchFamily="34" charset="0"/>
      <p:regular r:id="rId48"/>
      <p:italic r:id="rId49"/>
    </p:embeddedFont>
    <p:embeddedFont>
      <p:font typeface="Georgia" pitchFamily="18" charset="0"/>
      <p:regular r:id="rId50"/>
      <p:bold r:id="rId51"/>
      <p:italic r:id="rId52"/>
      <p:boldItalic r:id="rId53"/>
    </p:embeddedFont>
    <p:embeddedFont>
      <p:font typeface="Nunito Sans" charset="0"/>
      <p:regular r:id="rId54"/>
      <p:bold r:id="rId55"/>
      <p:italic r:id="rId56"/>
      <p:boldItalic r:id="rId57"/>
    </p:embeddedFont>
    <p:embeddedFont>
      <p:font typeface="AGBengaly Mon" pitchFamily="2" charset="0"/>
      <p:regular r:id="rId58"/>
      <p:bold r:id="rId59"/>
    </p:embeddedFont>
    <p:embeddedFont>
      <p:font typeface="Calibri" pitchFamily="34" charset="0"/>
      <p:regular r:id="rId60"/>
      <p:bold r:id="rId61"/>
      <p:italic r:id="rId62"/>
      <p:boldItalic r:id="rId63"/>
    </p:embeddedFont>
    <p:embeddedFont>
      <p:font typeface="Script MT Bold" pitchFamily="66" charset="0"/>
      <p:bold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A21C09DD-20E4-490C-86EA-0C1ED17FF51C}">
  <a:tblStyle styleId="{A21C09DD-20E4-490C-86EA-0C1ED17FF51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FD1209B-7584-4760-B7E1-FD3E8B4AD23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2" autoAdjust="0"/>
  </p:normalViewPr>
  <p:slideViewPr>
    <p:cSldViewPr>
      <p:cViewPr>
        <p:scale>
          <a:sx n="80" d="100"/>
          <a:sy n="80" d="100"/>
        </p:scale>
        <p:origin x="-1086" y="-300"/>
      </p:cViewPr>
      <p:guideLst>
        <p:guide orient="horz" pos="1620"/>
        <p:guide pos="2880"/>
      </p:guideLst>
    </p:cSldViewPr>
  </p:slideViewPr>
  <p:outlineViewPr>
    <p:cViewPr>
      <p:scale>
        <a:sx n="33" d="100"/>
        <a:sy n="33" d="100"/>
      </p:scale>
      <p:origin x="0" y="160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0.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1.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2.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3.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4.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6.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7.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8.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9.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20.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21.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22.xml"/></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23.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themeOverride" Target="../theme/themeOverride24.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themeOverride" Target="../theme/themeOverride25.xml"/></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themeOverride" Target="../theme/themeOverride26.xml"/></Relationships>
</file>

<file path=ppt/charts/_rels/chart3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oleObject" Target="file:///C:\Users\Turiin%20san\Desktop\&#1053;&#1072;&#1088;&#1072;&#1085;&#1079;&#1091;&#1083;\&#1057;&#1090;&#1072;&#1090;&#1080;&#1089;&#1090;&#1080;&#1082;\2023\&#1089;&#1090;&#1072;\&#1089;&#1090;&#1072;%20&#1085;&#1101;&#1084;&#1101;&#1083;&#1090;.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C:\Users\Turiin%20san\Desktop\&#1053;&#1072;&#1088;&#1072;&#1085;&#1079;&#1091;&#1083;\&#1057;&#1090;&#1072;&#1090;&#1080;&#1089;&#1090;&#1080;&#1082;\2023\&#1089;&#1090;&#1072;\&#1089;&#1090;&#1072;%20&#1085;&#1101;&#1084;&#1101;&#1083;&#1090;.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C:\Users\Turiin%20san\Desktop\&#1053;&#1072;&#1088;&#1072;&#1085;&#1079;&#1091;&#1083;\&#1057;&#1090;&#1072;&#1090;&#1080;&#1089;&#1090;&#1080;&#1082;\2023\&#1089;&#1090;&#1072;\&#1089;&#1090;&#1072;%20&#1085;&#1101;&#1084;&#1101;&#1083;&#1090;.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C:\Users\Turiin%20san\Desktop\&#1053;&#1072;&#1088;&#1072;&#1085;&#1079;&#1091;&#1083;\&#1057;&#1090;&#1072;&#1090;&#1080;&#1089;&#1090;&#1080;&#1082;\2023\&#1089;&#1090;&#1072;\&#1089;&#1090;&#1072;%20&#1085;&#1101;&#1084;&#1101;&#1083;&#1090;.xlsx"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C:\Users\Turiin%20san\Desktop\&#1053;&#1072;&#1088;&#1072;&#1085;&#1079;&#1091;&#1083;\&#1057;&#1090;&#1072;&#1090;&#1080;&#1089;&#1090;&#1080;&#1082;\2023\&#1089;&#1090;&#1072;\&#1089;&#1090;&#1072;%20&#1085;&#1101;&#1084;&#1101;&#1083;&#1090;.xlsx"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C:\Users\Turiin%20san\Desktop\&#1053;&#1072;&#1088;&#1072;&#1085;&#1079;&#1091;&#1083;\&#1057;&#1090;&#1072;&#1090;&#1080;&#1089;&#1090;&#1080;&#1082;\2023\&#1089;&#1090;&#1072;\&#1089;&#1090;&#1072;%20&#1085;&#1101;&#1084;&#1101;&#1083;&#1090;.xlsx" TargetMode="Externa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4.xml"/></Relationships>
</file>

<file path=ppt/charts/_rels/chart40.xml.rels><?xml version="1.0" encoding="UTF-8" standalone="yes"?>
<Relationships xmlns="http://schemas.openxmlformats.org/package/2006/relationships"><Relationship Id="rId1" Type="http://schemas.openxmlformats.org/officeDocument/2006/relationships/oleObject" Target="file:///C:\Users\Turiin%20san\Desktop\&#1053;&#1072;&#1088;&#1072;&#1085;&#1079;&#1091;&#1083;\&#1057;&#1090;&#1072;&#1090;&#1080;&#1089;&#1090;&#1080;&#1082;\2023\&#1089;&#1090;&#1072;\&#1089;&#1090;&#1072;%20&#1085;&#1101;&#1084;&#1101;&#1083;&#1090;.xlsx" TargetMode="External"/></Relationships>
</file>

<file path=ppt/charts/_rels/chart41.xml.rels><?xml version="1.0" encoding="UTF-8" standalone="yes"?>
<Relationships xmlns="http://schemas.openxmlformats.org/package/2006/relationships"><Relationship Id="rId1" Type="http://schemas.openxmlformats.org/officeDocument/2006/relationships/oleObject" Target="file:///C:\Users\Turiin%20san\Desktop\&#1053;&#1072;&#1088;&#1072;&#1085;&#1079;&#1091;&#1083;\&#1057;&#1090;&#1072;&#1090;&#1080;&#1089;&#1090;&#1080;&#1082;\2023\&#1089;&#1090;&#1072;\&#1089;&#1090;&#1072;%20&#1085;&#1101;&#1084;&#1101;&#1083;&#1090;.xlsx" TargetMode="External"/></Relationships>
</file>

<file path=ppt/charts/_rels/chart42.xml.rels><?xml version="1.0" encoding="UTF-8" standalone="yes"?>
<Relationships xmlns="http://schemas.openxmlformats.org/package/2006/relationships"><Relationship Id="rId1" Type="http://schemas.openxmlformats.org/officeDocument/2006/relationships/oleObject" Target="file:///C:\Users\Turiin%20san\Desktop\&#1053;&#1072;&#1088;&#1072;&#1085;&#1079;&#1091;&#1083;\&#1057;&#1090;&#1072;&#1090;&#1080;&#1089;&#1090;&#1080;&#1082;\2023\&#1089;&#1090;&#1072;\&#1089;&#1090;&#1072;%20&#1085;&#1101;&#1084;&#1101;&#1083;&#1090;.xlsx" TargetMode="External"/></Relationships>
</file>

<file path=ppt/charts/_rels/chart43.xml.rels><?xml version="1.0" encoding="UTF-8" standalone="yes"?>
<Relationships xmlns="http://schemas.openxmlformats.org/package/2006/relationships"><Relationship Id="rId1" Type="http://schemas.openxmlformats.org/officeDocument/2006/relationships/oleObject" Target="file:///C:\Users\Turiin%20san\Desktop\&#1053;&#1072;&#1088;&#1072;&#1085;&#1079;&#1091;&#1083;\&#1057;&#1090;&#1072;&#1090;&#1080;&#1089;&#1090;&#1080;&#1082;\2023\&#1089;&#1090;&#1072;\&#1089;&#1090;&#1072;%20&#1085;&#1101;&#1084;&#1101;&#1083;&#1090;.xlsx" TargetMode="External"/></Relationships>
</file>

<file path=ppt/charts/_rels/chart44.xml.rels><?xml version="1.0" encoding="UTF-8" standalone="yes"?>
<Relationships xmlns="http://schemas.openxmlformats.org/package/2006/relationships"><Relationship Id="rId1" Type="http://schemas.openxmlformats.org/officeDocument/2006/relationships/oleObject" Target="file:///C:\Users\Turiin%20san\Desktop\&#1053;&#1072;&#1088;&#1072;&#1085;&#1079;&#1091;&#1083;\&#1057;&#1090;&#1072;&#1090;&#1080;&#1089;&#1090;&#1080;&#1082;\2023\&#1089;&#1090;&#1072;\&#1089;&#1090;&#1072;%20&#1085;&#1101;&#1084;&#1101;&#1083;&#1090;.xlsx" TargetMode="Externa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openxmlformats.org/officeDocument/2006/relationships/image" Target="../media/image56.jpg"/><Relationship Id="rId1" Type="http://schemas.openxmlformats.org/officeDocument/2006/relationships/themeOverride" Target="../theme/themeOverride27.xml"/></Relationships>
</file>

<file path=ppt/charts/_rels/chart4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34.xlsx"/><Relationship Id="rId1" Type="http://schemas.openxmlformats.org/officeDocument/2006/relationships/themeOverride" Target="../theme/themeOverride28.xml"/></Relationships>
</file>

<file path=ppt/charts/_rels/chart4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5.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mn-MN" dirty="0">
                <a:solidFill>
                  <a:schemeClr val="bg1"/>
                </a:solidFill>
                <a:latin typeface="Times New Roman" pitchFamily="18" charset="0"/>
                <a:cs typeface="Times New Roman" pitchFamily="18" charset="0"/>
              </a:rPr>
              <a:t>ЗДТГ-ын ажилтан</a:t>
            </a:r>
            <a:r>
              <a:rPr lang="mn-MN" dirty="0" smtClean="0">
                <a:solidFill>
                  <a:schemeClr val="bg1"/>
                </a:solidFill>
                <a:latin typeface="Times New Roman" pitchFamily="18" charset="0"/>
                <a:cs typeface="Times New Roman" pitchFamily="18" charset="0"/>
              </a:rPr>
              <a:t>,</a:t>
            </a:r>
            <a:endParaRPr lang="en-US" dirty="0" smtClean="0">
              <a:solidFill>
                <a:schemeClr val="bg1"/>
              </a:solidFill>
              <a:latin typeface="Times New Roman" pitchFamily="18" charset="0"/>
              <a:cs typeface="Times New Roman" pitchFamily="18" charset="0"/>
            </a:endParaRPr>
          </a:p>
          <a:p>
            <a:pPr>
              <a:defRPr/>
            </a:pPr>
            <a:r>
              <a:rPr lang="mn-MN" dirty="0" smtClean="0">
                <a:solidFill>
                  <a:schemeClr val="bg1"/>
                </a:solidFill>
                <a:latin typeface="Times New Roman" pitchFamily="18" charset="0"/>
                <a:cs typeface="Times New Roman" pitchFamily="18" charset="0"/>
              </a:rPr>
              <a:t> албан </a:t>
            </a:r>
            <a:r>
              <a:rPr lang="mn-MN" dirty="0">
                <a:solidFill>
                  <a:schemeClr val="bg1"/>
                </a:solidFill>
                <a:latin typeface="Times New Roman" pitchFamily="18" charset="0"/>
                <a:cs typeface="Times New Roman" pitchFamily="18" charset="0"/>
              </a:rPr>
              <a:t>хаагчид</a:t>
            </a:r>
            <a:endParaRPr lang="en-US" dirty="0">
              <a:solidFill>
                <a:schemeClr val="bg1"/>
              </a:solidFill>
              <a:latin typeface="Times New Roman" pitchFamily="18" charset="0"/>
              <a:cs typeface="Times New Roman" pitchFamily="18" charset="0"/>
            </a:endParaRP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dLbls>
            <c:dLbl>
              <c:idx val="0"/>
              <c:layout>
                <c:manualLayout>
                  <c:x val="-0.17219728783902014"/>
                  <c:y val="0.11070574511519393"/>
                </c:manualLayout>
              </c:layout>
              <c:showLegendKey val="0"/>
              <c:showVal val="0"/>
              <c:showCatName val="1"/>
              <c:showSerName val="0"/>
              <c:showPercent val="1"/>
              <c:showBubbleSize val="0"/>
            </c:dLbl>
            <c:txPr>
              <a:bodyPr/>
              <a:lstStyle/>
              <a:p>
                <a:pPr>
                  <a:defRPr sz="1050">
                    <a:latin typeface="Times New Roman" pitchFamily="18" charset="0"/>
                    <a:cs typeface="Times New Roman" pitchFamily="18" charset="0"/>
                  </a:defRPr>
                </a:pPr>
                <a:endParaRPr lang="en-US"/>
              </a:p>
            </c:txPr>
            <c:showLegendKey val="0"/>
            <c:showVal val="0"/>
            <c:showCatName val="1"/>
            <c:showSerName val="0"/>
            <c:showPercent val="1"/>
            <c:showBubbleSize val="0"/>
            <c:showLeaderLines val="1"/>
          </c:dLbls>
          <c:cat>
            <c:strRef>
              <c:f>'Нас баралт'!$A$20:$A$22</c:f>
              <c:strCache>
                <c:ptCount val="3"/>
                <c:pt idx="0">
                  <c:v>Босоо удирдлага</c:v>
                </c:pt>
                <c:pt idx="1">
                  <c:v>Хэвтээ удирдлага</c:v>
                </c:pt>
                <c:pt idx="2">
                  <c:v>Гэрээт</c:v>
                </c:pt>
              </c:strCache>
            </c:strRef>
          </c:cat>
          <c:val>
            <c:numRef>
              <c:f>'Нас баралт'!$B$20:$B$22</c:f>
              <c:numCache>
                <c:formatCode>General</c:formatCode>
                <c:ptCount val="3"/>
                <c:pt idx="0">
                  <c:v>7</c:v>
                </c:pt>
                <c:pt idx="1">
                  <c:v>19</c:v>
                </c:pt>
                <c:pt idx="2">
                  <c:v>3</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СӨББ!$K$1</c:f>
              <c:strCache>
                <c:ptCount val="1"/>
                <c:pt idx="0">
                  <c:v>Хамран сургах тойргын 2-5 насны хүүхэд</c:v>
                </c:pt>
              </c:strCache>
            </c:strRef>
          </c:tx>
          <c:dLbls>
            <c:dLbl>
              <c:idx val="0"/>
              <c:layout>
                <c:manualLayout>
                  <c:x val="-0.20239808454794214"/>
                  <c:y val="7.7943850768653913E-2"/>
                </c:manualLayout>
              </c:layout>
              <c:showLegendKey val="0"/>
              <c:showVal val="1"/>
              <c:showCatName val="1"/>
              <c:showSerName val="0"/>
              <c:showPercent val="0"/>
              <c:showBubbleSize val="0"/>
            </c:dLbl>
            <c:dLbl>
              <c:idx val="3"/>
              <c:layout>
                <c:manualLayout>
                  <c:x val="0.18585971966270173"/>
                  <c:y val="0.14227455943007125"/>
                </c:manualLayout>
              </c:layout>
              <c:showLegendKey val="0"/>
              <c:showVal val="1"/>
              <c:showCatName val="1"/>
              <c:showSerName val="0"/>
              <c:showPercent val="0"/>
              <c:showBubbleSize val="0"/>
            </c:dLbl>
            <c:txPr>
              <a:bodyPr/>
              <a:lstStyle/>
              <a:p>
                <a:pPr>
                  <a:defRPr sz="1400"/>
                </a:pPr>
                <a:endParaRPr lang="en-US"/>
              </a:p>
            </c:txPr>
            <c:showLegendKey val="0"/>
            <c:showVal val="1"/>
            <c:showCatName val="1"/>
            <c:showSerName val="0"/>
            <c:showPercent val="0"/>
            <c:showBubbleSize val="0"/>
            <c:showLeaderLines val="1"/>
          </c:dLbls>
          <c:cat>
            <c:strRef>
              <c:f>СӨББ!$J$2:$J$5</c:f>
              <c:strCache>
                <c:ptCount val="4"/>
                <c:pt idx="0">
                  <c:v>2 нас</c:v>
                </c:pt>
                <c:pt idx="1">
                  <c:v>3 нас</c:v>
                </c:pt>
                <c:pt idx="2">
                  <c:v>4 нас</c:v>
                </c:pt>
                <c:pt idx="3">
                  <c:v>5 нас</c:v>
                </c:pt>
              </c:strCache>
            </c:strRef>
          </c:cat>
          <c:val>
            <c:numRef>
              <c:f>СӨББ!$K$2:$K$5</c:f>
              <c:numCache>
                <c:formatCode>General</c:formatCode>
                <c:ptCount val="4"/>
                <c:pt idx="0">
                  <c:v>40</c:v>
                </c:pt>
                <c:pt idx="1">
                  <c:v>28</c:v>
                </c:pt>
                <c:pt idx="2">
                  <c:v>48</c:v>
                </c:pt>
                <c:pt idx="3">
                  <c:v>38</c:v>
                </c:pt>
              </c:numCache>
            </c:numRef>
          </c:val>
        </c:ser>
        <c:dLbls>
          <c:showLegendKey val="0"/>
          <c:showVal val="1"/>
          <c:showCatName val="1"/>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Соёл!$B$2</c:f>
              <c:strCache>
                <c:ptCount val="1"/>
                <c:pt idx="0">
                  <c:v>Эрэгтэй</c:v>
                </c:pt>
              </c:strCache>
            </c:strRef>
          </c:tx>
          <c:invertIfNegative val="0"/>
          <c:cat>
            <c:strRef>
              <c:f>Соёл!$A$3:$A$5</c:f>
              <c:strCache>
                <c:ptCount val="3"/>
                <c:pt idx="0">
                  <c:v>25 хүртэлх насны</c:v>
                </c:pt>
                <c:pt idx="1">
                  <c:v>25-34 насны</c:v>
                </c:pt>
                <c:pt idx="2">
                  <c:v>35-44 насны</c:v>
                </c:pt>
              </c:strCache>
            </c:strRef>
          </c:cat>
          <c:val>
            <c:numRef>
              <c:f>Соёл!$B$3:$B$5</c:f>
              <c:numCache>
                <c:formatCode>General</c:formatCode>
                <c:ptCount val="3"/>
                <c:pt idx="0">
                  <c:v>0</c:v>
                </c:pt>
                <c:pt idx="1">
                  <c:v>0</c:v>
                </c:pt>
                <c:pt idx="2">
                  <c:v>3</c:v>
                </c:pt>
              </c:numCache>
            </c:numRef>
          </c:val>
        </c:ser>
        <c:ser>
          <c:idx val="1"/>
          <c:order val="1"/>
          <c:tx>
            <c:strRef>
              <c:f>Соёл!$C$2</c:f>
              <c:strCache>
                <c:ptCount val="1"/>
                <c:pt idx="0">
                  <c:v>Эмэгтэй</c:v>
                </c:pt>
              </c:strCache>
            </c:strRef>
          </c:tx>
          <c:invertIfNegative val="0"/>
          <c:cat>
            <c:strRef>
              <c:f>Соёл!$A$3:$A$5</c:f>
              <c:strCache>
                <c:ptCount val="3"/>
                <c:pt idx="0">
                  <c:v>25 хүртэлх насны</c:v>
                </c:pt>
                <c:pt idx="1">
                  <c:v>25-34 насны</c:v>
                </c:pt>
                <c:pt idx="2">
                  <c:v>35-44 насны</c:v>
                </c:pt>
              </c:strCache>
            </c:strRef>
          </c:cat>
          <c:val>
            <c:numRef>
              <c:f>Соёл!$C$3:$C$5</c:f>
              <c:numCache>
                <c:formatCode>General</c:formatCode>
                <c:ptCount val="3"/>
                <c:pt idx="0">
                  <c:v>1</c:v>
                </c:pt>
                <c:pt idx="1">
                  <c:v>1</c:v>
                </c:pt>
                <c:pt idx="2">
                  <c:v>1</c:v>
                </c:pt>
              </c:numCache>
            </c:numRef>
          </c:val>
        </c:ser>
        <c:dLbls>
          <c:showLegendKey val="0"/>
          <c:showVal val="1"/>
          <c:showCatName val="0"/>
          <c:showSerName val="0"/>
          <c:showPercent val="0"/>
          <c:showBubbleSize val="0"/>
        </c:dLbls>
        <c:gapWidth val="150"/>
        <c:shape val="box"/>
        <c:axId val="235950464"/>
        <c:axId val="235952384"/>
        <c:axId val="0"/>
      </c:bar3DChart>
      <c:catAx>
        <c:axId val="235950464"/>
        <c:scaling>
          <c:orientation val="minMax"/>
        </c:scaling>
        <c:delete val="0"/>
        <c:axPos val="b"/>
        <c:majorTickMark val="none"/>
        <c:minorTickMark val="none"/>
        <c:tickLblPos val="nextTo"/>
        <c:crossAx val="235952384"/>
        <c:crosses val="autoZero"/>
        <c:auto val="1"/>
        <c:lblAlgn val="ctr"/>
        <c:lblOffset val="100"/>
        <c:noMultiLvlLbl val="0"/>
      </c:catAx>
      <c:valAx>
        <c:axId val="235952384"/>
        <c:scaling>
          <c:orientation val="minMax"/>
        </c:scaling>
        <c:delete val="1"/>
        <c:axPos val="l"/>
        <c:numFmt formatCode="General" sourceLinked="1"/>
        <c:majorTickMark val="out"/>
        <c:minorTickMark val="none"/>
        <c:tickLblPos val="nextTo"/>
        <c:crossAx val="235950464"/>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lrMapOvr bg1="lt1" tx1="dk1" bg2="lt2" tx2="dk2" accent1="accent1" accent2="accent2" accent3="accent3" accent4="accent4" accent5="accent5" accent6="accent6" hlink="hlink" folHlink="folHlink"/>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Соёл!$H$1</c:f>
              <c:strCache>
                <c:ptCount val="1"/>
                <c:pt idx="0">
                  <c:v>Боловсролын түвшин</c:v>
                </c:pt>
              </c:strCache>
            </c:strRef>
          </c:tx>
          <c:dLbls>
            <c:dLbl>
              <c:idx val="0"/>
              <c:layout/>
              <c:tx>
                <c:rich>
                  <a:bodyPr/>
                  <a:lstStyle/>
                  <a:p>
                    <a:r>
                      <a:rPr lang="mn-MN" dirty="0"/>
                      <a:t>Тусгай дунд
</a:t>
                    </a:r>
                    <a:r>
                      <a:rPr lang="mn-MN"/>
                      <a:t>17</a:t>
                    </a:r>
                    <a:r>
                      <a:rPr lang="mn-MN" smtClean="0"/>
                      <a:t>%, 1</a:t>
                    </a:r>
                    <a:endParaRPr lang="mn-MN" dirty="0"/>
                  </a:p>
                </c:rich>
              </c:tx>
              <c:showLegendKey val="0"/>
              <c:showVal val="0"/>
              <c:showCatName val="1"/>
              <c:showSerName val="0"/>
              <c:showPercent val="1"/>
              <c:showBubbleSize val="0"/>
            </c:dLbl>
            <c:dLbl>
              <c:idx val="1"/>
              <c:layout/>
              <c:tx>
                <c:rich>
                  <a:bodyPr/>
                  <a:lstStyle/>
                  <a:p>
                    <a:r>
                      <a:rPr lang="mn-MN" dirty="0"/>
                      <a:t>Бакалавр
83</a:t>
                    </a:r>
                    <a:r>
                      <a:rPr lang="mn-MN" dirty="0" smtClean="0"/>
                      <a:t>%, 5</a:t>
                    </a:r>
                    <a:endParaRPr lang="mn-MN" dirty="0"/>
                  </a:p>
                </c:rich>
              </c:tx>
              <c:showLegendKey val="0"/>
              <c:showVal val="0"/>
              <c:showCatName val="1"/>
              <c:showSerName val="0"/>
              <c:showPercent val="1"/>
              <c:showBubbleSize val="0"/>
            </c:dLbl>
            <c:showLegendKey val="0"/>
            <c:showVal val="0"/>
            <c:showCatName val="1"/>
            <c:showSerName val="0"/>
            <c:showPercent val="1"/>
            <c:showBubbleSize val="0"/>
            <c:showLeaderLines val="1"/>
          </c:dLbls>
          <c:cat>
            <c:strRef>
              <c:f>Соёл!$G$2:$G$3</c:f>
              <c:strCache>
                <c:ptCount val="2"/>
                <c:pt idx="0">
                  <c:v>Тусгай дунд</c:v>
                </c:pt>
                <c:pt idx="1">
                  <c:v>Бакалавр</c:v>
                </c:pt>
              </c:strCache>
            </c:strRef>
          </c:cat>
          <c:val>
            <c:numRef>
              <c:f>Соёл!$H$2:$H$3</c:f>
              <c:numCache>
                <c:formatCode>General</c:formatCode>
                <c:ptCount val="2"/>
                <c:pt idx="0">
                  <c:v>1</c:v>
                </c:pt>
                <c:pt idx="1">
                  <c:v>5</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Соёл!$O$1</c:f>
              <c:strCache>
                <c:ptCount val="1"/>
                <c:pt idx="0">
                  <c:v>Нийт олгосон номын тоо (төрлөөр)</c:v>
                </c:pt>
              </c:strCache>
            </c:strRef>
          </c:tx>
          <c:dLbls>
            <c:dLbl>
              <c:idx val="0"/>
              <c:layout/>
              <c:tx>
                <c:rich>
                  <a:bodyPr/>
                  <a:lstStyle/>
                  <a:p>
                    <a:r>
                      <a:rPr lang="mn-MN" dirty="0"/>
                      <a:t>Соёл, Шинжлэх ухаан, Боловсрол , </a:t>
                    </a:r>
                    <a:r>
                      <a:rPr lang="mn-MN" dirty="0" smtClean="0"/>
                      <a:t>6ш, 0.7%</a:t>
                    </a:r>
                    <a:endParaRPr lang="mn-MN" dirty="0"/>
                  </a:p>
                </c:rich>
              </c:tx>
              <c:showLegendKey val="0"/>
              <c:showVal val="1"/>
              <c:showCatName val="1"/>
              <c:showSerName val="0"/>
              <c:showPercent val="0"/>
              <c:showBubbleSize val="0"/>
            </c:dLbl>
            <c:dLbl>
              <c:idx val="1"/>
              <c:layout/>
              <c:tx>
                <c:rich>
                  <a:bodyPr/>
                  <a:lstStyle/>
                  <a:p>
                    <a:r>
                      <a:rPr lang="mn-MN" dirty="0"/>
                      <a:t>Хэл шинжлэл , </a:t>
                    </a:r>
                    <a:r>
                      <a:rPr lang="mn-MN" dirty="0" smtClean="0"/>
                      <a:t>12ш, 1.4%</a:t>
                    </a:r>
                    <a:endParaRPr lang="mn-MN" dirty="0"/>
                  </a:p>
                </c:rich>
              </c:tx>
              <c:showLegendKey val="0"/>
              <c:showVal val="1"/>
              <c:showCatName val="1"/>
              <c:showSerName val="0"/>
              <c:showPercent val="0"/>
              <c:showBubbleSize val="0"/>
            </c:dLbl>
            <c:dLbl>
              <c:idx val="2"/>
              <c:layout>
                <c:manualLayout>
                  <c:x val="-0.20824999999999999"/>
                  <c:y val="-0.15014727325750948"/>
                </c:manualLayout>
              </c:layout>
              <c:tx>
                <c:rich>
                  <a:bodyPr/>
                  <a:lstStyle/>
                  <a:p>
                    <a:r>
                      <a:rPr lang="ru-RU" dirty="0"/>
                      <a:t>Аман зохиол, утга зохиол судлал , </a:t>
                    </a:r>
                    <a:r>
                      <a:rPr lang="ru-RU" dirty="0" smtClean="0"/>
                      <a:t>416</a:t>
                    </a:r>
                    <a:r>
                      <a:rPr lang="mn-MN" dirty="0" smtClean="0"/>
                      <a:t>ш, 47.9%</a:t>
                    </a:r>
                    <a:endParaRPr lang="ru-RU" dirty="0"/>
                  </a:p>
                </c:rich>
              </c:tx>
              <c:showLegendKey val="0"/>
              <c:showVal val="1"/>
              <c:showCatName val="1"/>
              <c:showSerName val="0"/>
              <c:showPercent val="0"/>
              <c:showBubbleSize val="0"/>
            </c:dLbl>
            <c:dLbl>
              <c:idx val="3"/>
              <c:layout/>
              <c:tx>
                <c:rich>
                  <a:bodyPr/>
                  <a:lstStyle/>
                  <a:p>
                    <a:r>
                      <a:rPr lang="mn-MN" dirty="0"/>
                      <a:t>Уран зохиол , </a:t>
                    </a:r>
                    <a:r>
                      <a:rPr lang="mn-MN" dirty="0" smtClean="0"/>
                      <a:t>435ш, 50%</a:t>
                    </a:r>
                    <a:endParaRPr lang="mn-MN"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Соёл!$N$2:$N$5</c:f>
              <c:strCache>
                <c:ptCount val="4"/>
                <c:pt idx="0">
                  <c:v>Соёл, Шинжлэх ухаан, Боловсрол </c:v>
                </c:pt>
                <c:pt idx="1">
                  <c:v>Хэл шинжлэл </c:v>
                </c:pt>
                <c:pt idx="2">
                  <c:v>Аман зохиол, утга зохиол судлал </c:v>
                </c:pt>
                <c:pt idx="3">
                  <c:v>Уран зохиол </c:v>
                </c:pt>
              </c:strCache>
            </c:strRef>
          </c:cat>
          <c:val>
            <c:numRef>
              <c:f>Соёл!$O$2:$O$5</c:f>
              <c:numCache>
                <c:formatCode>General</c:formatCode>
                <c:ptCount val="4"/>
                <c:pt idx="0">
                  <c:v>6</c:v>
                </c:pt>
                <c:pt idx="1">
                  <c:v>12</c:v>
                </c:pt>
                <c:pt idx="2">
                  <c:v>416</c:v>
                </c:pt>
                <c:pt idx="3">
                  <c:v>435</c:v>
                </c:pt>
              </c:numCache>
            </c:numRef>
          </c:val>
        </c:ser>
        <c:dLbls>
          <c:showLegendKey val="0"/>
          <c:showVal val="1"/>
          <c:showCatName val="1"/>
          <c:showSerName val="0"/>
          <c:showPercent val="0"/>
          <c:showBubbleSize val="0"/>
          <c:showLeaderLines val="1"/>
        </c:dLbls>
      </c:pie3DChart>
    </c:plotArea>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3333333333333329E-2"/>
          <c:y val="0.21296296296296294"/>
          <c:w val="0.79861111111111116"/>
          <c:h val="0.74768518518518523"/>
        </c:manualLayout>
      </c:layout>
      <c:pie3DChart>
        <c:varyColors val="1"/>
        <c:ser>
          <c:idx val="0"/>
          <c:order val="0"/>
          <c:dLbls>
            <c:dLbl>
              <c:idx val="0"/>
              <c:layout/>
              <c:tx>
                <c:rich>
                  <a:bodyPr/>
                  <a:lstStyle/>
                  <a:p>
                    <a:r>
                      <a:rPr lang="mn-MN" dirty="0"/>
                      <a:t>Уншлагын танхимаар </a:t>
                    </a:r>
                    <a:r>
                      <a:rPr lang="mn-MN"/>
                      <a:t>, </a:t>
                    </a:r>
                    <a:r>
                      <a:rPr lang="mn-MN" smtClean="0"/>
                      <a:t>395ш, 45.5%</a:t>
                    </a:r>
                    <a:endParaRPr lang="mn-MN" dirty="0"/>
                  </a:p>
                </c:rich>
              </c:tx>
              <c:showLegendKey val="0"/>
              <c:showVal val="1"/>
              <c:showCatName val="1"/>
              <c:showSerName val="0"/>
              <c:showPercent val="0"/>
              <c:showBubbleSize val="0"/>
            </c:dLbl>
            <c:dLbl>
              <c:idx val="1"/>
              <c:layout/>
              <c:tx>
                <c:rich>
                  <a:bodyPr/>
                  <a:lstStyle/>
                  <a:p>
                    <a:r>
                      <a:rPr lang="mn-MN"/>
                      <a:t>Гэрээр , </a:t>
                    </a:r>
                    <a:r>
                      <a:rPr lang="mn-MN" smtClean="0"/>
                      <a:t>417ш. 48%</a:t>
                    </a:r>
                    <a:endParaRPr lang="mn-MN"/>
                  </a:p>
                </c:rich>
              </c:tx>
              <c:showLegendKey val="0"/>
              <c:showVal val="1"/>
              <c:showCatName val="1"/>
              <c:showSerName val="0"/>
              <c:showPercent val="0"/>
              <c:showBubbleSize val="0"/>
            </c:dLbl>
            <c:dLbl>
              <c:idx val="2"/>
              <c:layout/>
              <c:tx>
                <c:rich>
                  <a:bodyPr/>
                  <a:lstStyle/>
                  <a:p>
                    <a:r>
                      <a:rPr lang="mn-MN"/>
                      <a:t>Зөөврөөр , </a:t>
                    </a:r>
                    <a:r>
                      <a:rPr lang="mn-MN" smtClean="0"/>
                      <a:t>57ш, 6.5%</a:t>
                    </a:r>
                    <a:endParaRPr lang="mn-MN"/>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Соёл!$R$2:$R$4</c:f>
              <c:strCache>
                <c:ptCount val="3"/>
                <c:pt idx="0">
                  <c:v>Уншлагын танхимаар </c:v>
                </c:pt>
                <c:pt idx="1">
                  <c:v>Гэрээр </c:v>
                </c:pt>
                <c:pt idx="2">
                  <c:v>Зөөврөөр </c:v>
                </c:pt>
              </c:strCache>
            </c:strRef>
          </c:cat>
          <c:val>
            <c:numRef>
              <c:f>Соёл!$S$2:$S$4</c:f>
              <c:numCache>
                <c:formatCode>General</c:formatCode>
                <c:ptCount val="3"/>
                <c:pt idx="0">
                  <c:v>395</c:v>
                </c:pt>
                <c:pt idx="1">
                  <c:v>417</c:v>
                </c:pt>
                <c:pt idx="2">
                  <c:v>57</c:v>
                </c:pt>
              </c:numCache>
            </c:numRef>
          </c:val>
        </c:ser>
        <c:dLbls>
          <c:showLegendKey val="0"/>
          <c:showVal val="1"/>
          <c:showCatName val="1"/>
          <c:showSerName val="0"/>
          <c:showPercent val="0"/>
          <c:showBubbleSize val="0"/>
          <c:showLeaderLines val="1"/>
        </c:dLbls>
      </c:pie3DChart>
    </c:plotArea>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lrMapOvr bg1="lt1" tx1="dk1" bg2="lt2" tx2="dk2" accent1="accent1" accent2="accent2" accent3="accent3" accent4="accent4" accent5="accent5" accent6="accent6" hlink="hlink" folHlink="folHlink"/>
  <c:chart>
    <c:title>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Соёл!$AF$1</c:f>
              <c:strCache>
                <c:ptCount val="1"/>
                <c:pt idx="0">
                  <c:v>Сан хөмрөгийн үзмэр</c:v>
                </c:pt>
              </c:strCache>
            </c:strRef>
          </c:tx>
          <c:invertIfNegative val="0"/>
          <c:cat>
            <c:strRef>
              <c:f>Соёл!$AE$2:$AE$6</c:f>
              <c:strCache>
                <c:ptCount val="5"/>
                <c:pt idx="0">
                  <c:v>Байгалийн өвийн</c:v>
                </c:pt>
                <c:pt idx="1">
                  <c:v>Археологийн</c:v>
                </c:pt>
                <c:pt idx="2">
                  <c:v>Түүхийн </c:v>
                </c:pt>
                <c:pt idx="3">
                  <c:v>Угсаатны зүйн</c:v>
                </c:pt>
                <c:pt idx="4">
                  <c:v>Шашин шүтлэгийн</c:v>
                </c:pt>
              </c:strCache>
            </c:strRef>
          </c:cat>
          <c:val>
            <c:numRef>
              <c:f>Соёл!$AF$2:$AF$6</c:f>
              <c:numCache>
                <c:formatCode>General</c:formatCode>
                <c:ptCount val="5"/>
                <c:pt idx="0">
                  <c:v>26</c:v>
                </c:pt>
                <c:pt idx="1">
                  <c:v>12</c:v>
                </c:pt>
                <c:pt idx="2">
                  <c:v>28</c:v>
                </c:pt>
                <c:pt idx="3">
                  <c:v>12</c:v>
                </c:pt>
                <c:pt idx="4">
                  <c:v>17</c:v>
                </c:pt>
              </c:numCache>
            </c:numRef>
          </c:val>
        </c:ser>
        <c:dLbls>
          <c:showLegendKey val="0"/>
          <c:showVal val="1"/>
          <c:showCatName val="0"/>
          <c:showSerName val="0"/>
          <c:showPercent val="0"/>
          <c:showBubbleSize val="0"/>
        </c:dLbls>
        <c:gapWidth val="150"/>
        <c:shape val="box"/>
        <c:axId val="246082176"/>
        <c:axId val="246370688"/>
        <c:axId val="0"/>
      </c:bar3DChart>
      <c:catAx>
        <c:axId val="246082176"/>
        <c:scaling>
          <c:orientation val="minMax"/>
        </c:scaling>
        <c:delete val="0"/>
        <c:axPos val="b"/>
        <c:majorTickMark val="none"/>
        <c:minorTickMark val="none"/>
        <c:tickLblPos val="nextTo"/>
        <c:crossAx val="246370688"/>
        <c:crosses val="autoZero"/>
        <c:auto val="1"/>
        <c:lblAlgn val="ctr"/>
        <c:lblOffset val="100"/>
        <c:noMultiLvlLbl val="0"/>
      </c:catAx>
      <c:valAx>
        <c:axId val="246370688"/>
        <c:scaling>
          <c:orientation val="minMax"/>
        </c:scaling>
        <c:delete val="1"/>
        <c:axPos val="l"/>
        <c:numFmt formatCode="General" sourceLinked="1"/>
        <c:majorTickMark val="out"/>
        <c:minorTickMark val="none"/>
        <c:tickLblPos val="nextTo"/>
        <c:crossAx val="246082176"/>
        <c:crosses val="autoZero"/>
        <c:crossBetween val="between"/>
      </c:valAx>
    </c:plotArea>
    <c:legend>
      <c:legendPos val="t"/>
      <c:layout/>
      <c:overlay val="0"/>
    </c:legend>
    <c:plotVisOnly val="1"/>
    <c:dispBlanksAs val="gap"/>
    <c:showDLblsOverMax val="0"/>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floor>
    <c:sideWall>
      <c:thickness val="0"/>
    </c:sideWall>
    <c:backWall>
      <c:thickness val="0"/>
    </c:backWall>
    <c:plotArea>
      <c:layout>
        <c:manualLayout>
          <c:layoutTarget val="inner"/>
          <c:xMode val="edge"/>
          <c:yMode val="edge"/>
          <c:x val="0.10761811023622048"/>
          <c:y val="5.3058636487643349E-2"/>
          <c:w val="0.88337270341207352"/>
          <c:h val="0.64223332298516445"/>
        </c:manualLayout>
      </c:layout>
      <c:bar3DChart>
        <c:barDir val="col"/>
        <c:grouping val="standard"/>
        <c:varyColors val="0"/>
        <c:ser>
          <c:idx val="0"/>
          <c:order val="0"/>
          <c:tx>
            <c:strRef>
              <c:f>Sheet1!$B$69</c:f>
              <c:strCache>
                <c:ptCount val="1"/>
                <c:pt idx="0">
                  <c:v>Хүн амын тоо</c:v>
                </c:pt>
              </c:strCache>
            </c:strRef>
          </c:tx>
          <c:invertIfNegative val="0"/>
          <c:dLbls>
            <c:txPr>
              <a:bodyPr/>
              <a:lstStyle/>
              <a:p>
                <a:pPr>
                  <a:defRPr b="1"/>
                </a:pPr>
                <a:endParaRPr lang="en-US"/>
              </a:p>
            </c:txPr>
            <c:showLegendKey val="0"/>
            <c:showVal val="1"/>
            <c:showCatName val="0"/>
            <c:showSerName val="0"/>
            <c:showPercent val="0"/>
            <c:showBubbleSize val="0"/>
            <c:showLeaderLines val="0"/>
          </c:dLbls>
          <c:cat>
            <c:strRef>
              <c:f>Sheet1!$A$70:$A$73</c:f>
              <c:strCache>
                <c:ptCount val="4"/>
                <c:pt idx="0">
                  <c:v>1-р баг, Хөөвөр </c:v>
                </c:pt>
                <c:pt idx="1">
                  <c:v>2-р баг, Гучин</c:v>
                </c:pt>
                <c:pt idx="2">
                  <c:v>3-р баг, Аргалант</c:v>
                </c:pt>
                <c:pt idx="3">
                  <c:v>4-р баг, Аргуйт </c:v>
                </c:pt>
              </c:strCache>
            </c:strRef>
          </c:cat>
          <c:val>
            <c:numRef>
              <c:f>Sheet1!$B$70:$B$73</c:f>
              <c:numCache>
                <c:formatCode>General</c:formatCode>
                <c:ptCount val="4"/>
                <c:pt idx="0">
                  <c:v>434</c:v>
                </c:pt>
                <c:pt idx="1">
                  <c:v>527</c:v>
                </c:pt>
                <c:pt idx="2">
                  <c:v>684</c:v>
                </c:pt>
                <c:pt idx="3">
                  <c:v>448</c:v>
                </c:pt>
              </c:numCache>
            </c:numRef>
          </c:val>
        </c:ser>
        <c:dLbls>
          <c:showLegendKey val="0"/>
          <c:showVal val="1"/>
          <c:showCatName val="0"/>
          <c:showSerName val="0"/>
          <c:showPercent val="0"/>
          <c:showBubbleSize val="0"/>
        </c:dLbls>
        <c:gapWidth val="75"/>
        <c:shape val="box"/>
        <c:axId val="246532736"/>
        <c:axId val="246535680"/>
        <c:axId val="246499968"/>
      </c:bar3DChart>
      <c:catAx>
        <c:axId val="246532736"/>
        <c:scaling>
          <c:orientation val="minMax"/>
        </c:scaling>
        <c:delete val="0"/>
        <c:axPos val="b"/>
        <c:majorTickMark val="none"/>
        <c:minorTickMark val="none"/>
        <c:tickLblPos val="nextTo"/>
        <c:txPr>
          <a:bodyPr/>
          <a:lstStyle/>
          <a:p>
            <a:pPr>
              <a:defRPr b="1"/>
            </a:pPr>
            <a:endParaRPr lang="en-US"/>
          </a:p>
        </c:txPr>
        <c:crossAx val="246535680"/>
        <c:crosses val="autoZero"/>
        <c:auto val="1"/>
        <c:lblAlgn val="ctr"/>
        <c:lblOffset val="100"/>
        <c:noMultiLvlLbl val="0"/>
      </c:catAx>
      <c:valAx>
        <c:axId val="246535680"/>
        <c:scaling>
          <c:orientation val="minMax"/>
        </c:scaling>
        <c:delete val="0"/>
        <c:axPos val="l"/>
        <c:numFmt formatCode="General" sourceLinked="1"/>
        <c:majorTickMark val="none"/>
        <c:minorTickMark val="none"/>
        <c:tickLblPos val="nextTo"/>
        <c:txPr>
          <a:bodyPr/>
          <a:lstStyle/>
          <a:p>
            <a:pPr>
              <a:defRPr b="1"/>
            </a:pPr>
            <a:endParaRPr lang="en-US"/>
          </a:p>
        </c:txPr>
        <c:crossAx val="246532736"/>
        <c:crosses val="autoZero"/>
        <c:crossBetween val="between"/>
      </c:valAx>
      <c:serAx>
        <c:axId val="246499968"/>
        <c:scaling>
          <c:orientation val="minMax"/>
        </c:scaling>
        <c:delete val="1"/>
        <c:axPos val="b"/>
        <c:majorTickMark val="none"/>
        <c:minorTickMark val="none"/>
        <c:tickLblPos val="nextTo"/>
        <c:crossAx val="246535680"/>
        <c:crosses val="autoZero"/>
      </c:serAx>
    </c:plotArea>
    <c:legend>
      <c:legendPos val="b"/>
      <c:layout>
        <c:manualLayout>
          <c:xMode val="edge"/>
          <c:yMode val="edge"/>
          <c:x val="0.38855358705161852"/>
          <c:y val="0.79591243802857981"/>
          <c:w val="0.27373359580052492"/>
          <c:h val="9.6600910751880389E-2"/>
        </c:manualLayout>
      </c:layout>
      <c:overlay val="0"/>
      <c:txPr>
        <a:bodyPr/>
        <a:lstStyle/>
        <a:p>
          <a:pPr>
            <a:defRPr sz="1200"/>
          </a:pPr>
          <a:endParaRPr lang="en-US"/>
        </a:p>
      </c:txPr>
    </c:legend>
    <c:plotVisOnly val="1"/>
    <c:dispBlanksAs val="gap"/>
    <c:showDLblsOverMax val="0"/>
  </c:chart>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a:pPr>
            <a:r>
              <a:rPr lang="mn-MN"/>
              <a:t>Хүн амын тоо</a:t>
            </a:r>
            <a:endParaRPr lang="en-US"/>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dLbls>
            <c:dLbl>
              <c:idx val="0"/>
              <c:layout>
                <c:manualLayout>
                  <c:x val="-0.12211636045494313"/>
                  <c:y val="9.4647491980169141E-2"/>
                </c:manualLayout>
              </c:layout>
              <c:showLegendKey val="0"/>
              <c:showVal val="0"/>
              <c:showCatName val="1"/>
              <c:showSerName val="0"/>
              <c:showPercent val="1"/>
              <c:showBubbleSize val="0"/>
            </c:dLbl>
            <c:dLbl>
              <c:idx val="3"/>
              <c:layout>
                <c:manualLayout>
                  <c:x val="0.1399229002624672"/>
                  <c:y val="0.11547353455818023"/>
                </c:manualLayout>
              </c:layout>
              <c:showLegendKey val="0"/>
              <c:showVal val="0"/>
              <c:showCatName val="1"/>
              <c:showSerName val="0"/>
              <c:showPercent val="1"/>
              <c:showBubbleSize val="0"/>
            </c:dLbl>
            <c:txPr>
              <a:bodyPr/>
              <a:lstStyle/>
              <a:p>
                <a:pPr>
                  <a:defRPr b="1"/>
                </a:pPr>
                <a:endParaRPr lang="en-US"/>
              </a:p>
            </c:txPr>
            <c:showLegendKey val="0"/>
            <c:showVal val="0"/>
            <c:showCatName val="1"/>
            <c:showSerName val="0"/>
            <c:showPercent val="1"/>
            <c:showBubbleSize val="0"/>
            <c:showLeaderLines val="1"/>
          </c:dLbls>
          <c:cat>
            <c:strRef>
              <c:f>Sheet1!$A$77:$A$80</c:f>
              <c:strCache>
                <c:ptCount val="4"/>
                <c:pt idx="0">
                  <c:v>1-р баг, Хөөвөр </c:v>
                </c:pt>
                <c:pt idx="1">
                  <c:v>2-р баг, Гучин</c:v>
                </c:pt>
                <c:pt idx="2">
                  <c:v>3-р баг, Аргалант</c:v>
                </c:pt>
                <c:pt idx="3">
                  <c:v>4-р баг, Аргуйт </c:v>
                </c:pt>
              </c:strCache>
            </c:strRef>
          </c:cat>
          <c:val>
            <c:numRef>
              <c:f>Sheet1!$B$77:$B$80</c:f>
              <c:numCache>
                <c:formatCode>0%</c:formatCode>
                <c:ptCount val="4"/>
                <c:pt idx="0">
                  <c:v>0.20644850818094301</c:v>
                </c:pt>
                <c:pt idx="1">
                  <c:v>0.24975938402309913</c:v>
                </c:pt>
                <c:pt idx="2">
                  <c:v>0.329162656400385</c:v>
                </c:pt>
                <c:pt idx="3">
                  <c:v>0.21462945139557266</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manualLayout>
          <c:layoutTarget val="inner"/>
          <c:xMode val="edge"/>
          <c:yMode val="edge"/>
          <c:x val="7.3546434449314427E-2"/>
          <c:y val="0.19612797856625103"/>
          <c:w val="0.90597500434058376"/>
          <c:h val="0.68710359951186839"/>
        </c:manualLayout>
      </c:layout>
      <c:bar3DChart>
        <c:barDir val="col"/>
        <c:grouping val="clustered"/>
        <c:varyColors val="0"/>
        <c:ser>
          <c:idx val="0"/>
          <c:order val="0"/>
          <c:tx>
            <c:strRef>
              <c:f>Sheet1!$B$1</c:f>
              <c:strCache>
                <c:ptCount val="1"/>
                <c:pt idx="0">
                  <c:v>Хүн ам</c:v>
                </c:pt>
              </c:strCache>
            </c:strRef>
          </c:tx>
          <c:invertIfNegative val="0"/>
          <c:dLbls>
            <c:dLbl>
              <c:idx val="0"/>
              <c:layout>
                <c:manualLayout>
                  <c:x val="1.3834617091444255E-2"/>
                  <c:y val="4.6611063704845536E-3"/>
                </c:manualLayout>
              </c:layout>
              <c:showLegendKey val="0"/>
              <c:showVal val="1"/>
              <c:showCatName val="0"/>
              <c:showSerName val="0"/>
              <c:showPercent val="0"/>
              <c:showBubbleSize val="0"/>
            </c:dLbl>
            <c:dLbl>
              <c:idx val="1"/>
              <c:layout>
                <c:manualLayout>
                  <c:x val="3.1163865912660548E-3"/>
                  <c:y val="-9.3222127409691071E-3"/>
                </c:manualLayout>
              </c:layout>
              <c:showLegendKey val="0"/>
              <c:showVal val="1"/>
              <c:showCatName val="0"/>
              <c:showSerName val="0"/>
              <c:showPercent val="0"/>
              <c:showBubbleSize val="0"/>
            </c:dLbl>
            <c:dLbl>
              <c:idx val="2"/>
              <c:layout>
                <c:manualLayout>
                  <c:x val="1.5355146486873609E-2"/>
                  <c:y val="5.8476699055850694E-3"/>
                </c:manualLayout>
              </c:layout>
              <c:showLegendKey val="0"/>
              <c:showVal val="1"/>
              <c:showCatName val="0"/>
              <c:showSerName val="0"/>
              <c:showPercent val="0"/>
              <c:showBubbleSize val="0"/>
            </c:dLbl>
            <c:dLbl>
              <c:idx val="3"/>
              <c:layout>
                <c:manualLayout>
                  <c:x val="8.1591732637383702E-3"/>
                  <c:y val="-9.3222127409691071E-3"/>
                </c:manualLayout>
              </c:layout>
              <c:showLegendKey val="0"/>
              <c:showVal val="1"/>
              <c:showCatName val="0"/>
              <c:showSerName val="0"/>
              <c:showPercent val="0"/>
              <c:showBubbleSize val="0"/>
            </c:dLbl>
            <c:dLbl>
              <c:idx val="4"/>
              <c:layout>
                <c:manualLayout>
                  <c:x val="1.4278553211542146E-2"/>
                  <c:y val="0"/>
                </c:manualLayout>
              </c:layout>
              <c:tx>
                <c:rich>
                  <a:bodyPr/>
                  <a:lstStyle/>
                  <a:p>
                    <a:r>
                      <a:rPr lang="en-US" dirty="0" smtClean="0"/>
                      <a:t>2</a:t>
                    </a:r>
                    <a:r>
                      <a:rPr lang="mn-MN" dirty="0" smtClean="0"/>
                      <a:t>093</a:t>
                    </a:r>
                    <a:endParaRPr lang="en-US" dirty="0"/>
                  </a:p>
                </c:rich>
              </c:tx>
              <c:showLegendKey val="0"/>
              <c:showVal val="1"/>
              <c:showCatName val="0"/>
              <c:showSerName val="0"/>
              <c:showPercent val="0"/>
              <c:showBubbleSize val="0"/>
            </c:dLbl>
            <c:spPr>
              <a:solidFill>
                <a:srgbClr val="F2496F">
                  <a:lumMod val="20000"/>
                  <a:lumOff val="80000"/>
                </a:srgbClr>
              </a:solidFill>
            </c:spPr>
            <c:txPr>
              <a:bodyPr/>
              <a:lstStyle/>
              <a:p>
                <a:pPr>
                  <a:defRPr b="1"/>
                </a:pPr>
                <a:endParaRPr lang="en-US"/>
              </a:p>
            </c:txPr>
            <c:showLegendKey val="0"/>
            <c:showVal val="1"/>
            <c:showCatName val="0"/>
            <c:showSerName val="0"/>
            <c:showPercent val="0"/>
            <c:showBubbleSize val="0"/>
            <c:showLeaderLines val="0"/>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2194</c:v>
                </c:pt>
                <c:pt idx="1">
                  <c:v>2197</c:v>
                </c:pt>
                <c:pt idx="2">
                  <c:v>2157</c:v>
                </c:pt>
                <c:pt idx="3">
                  <c:v>2121</c:v>
                </c:pt>
                <c:pt idx="4">
                  <c:v>2093</c:v>
                </c:pt>
              </c:numCache>
            </c:numRef>
          </c:val>
        </c:ser>
        <c:dLbls>
          <c:showLegendKey val="0"/>
          <c:showVal val="0"/>
          <c:showCatName val="0"/>
          <c:showSerName val="0"/>
          <c:showPercent val="0"/>
          <c:showBubbleSize val="0"/>
        </c:dLbls>
        <c:gapWidth val="150"/>
        <c:shape val="cylinder"/>
        <c:axId val="247204864"/>
        <c:axId val="247206656"/>
        <c:axId val="0"/>
      </c:bar3DChart>
      <c:catAx>
        <c:axId val="247204864"/>
        <c:scaling>
          <c:orientation val="minMax"/>
        </c:scaling>
        <c:delete val="0"/>
        <c:axPos val="b"/>
        <c:numFmt formatCode="General" sourceLinked="1"/>
        <c:majorTickMark val="none"/>
        <c:minorTickMark val="none"/>
        <c:tickLblPos val="nextTo"/>
        <c:spPr>
          <a:solidFill>
            <a:srgbClr val="FFFF00"/>
          </a:solidFill>
        </c:spPr>
        <c:txPr>
          <a:bodyPr/>
          <a:lstStyle/>
          <a:p>
            <a:pPr>
              <a:defRPr b="1"/>
            </a:pPr>
            <a:endParaRPr lang="en-US"/>
          </a:p>
        </c:txPr>
        <c:crossAx val="247206656"/>
        <c:crosses val="autoZero"/>
        <c:auto val="1"/>
        <c:lblAlgn val="ctr"/>
        <c:lblOffset val="100"/>
        <c:noMultiLvlLbl val="0"/>
      </c:catAx>
      <c:valAx>
        <c:axId val="247206656"/>
        <c:scaling>
          <c:orientation val="minMax"/>
        </c:scaling>
        <c:delete val="0"/>
        <c:axPos val="l"/>
        <c:majorGridlines/>
        <c:numFmt formatCode="General" sourceLinked="1"/>
        <c:majorTickMark val="none"/>
        <c:minorTickMark val="none"/>
        <c:tickLblPos val="nextTo"/>
        <c:spPr>
          <a:solidFill>
            <a:srgbClr val="F2496F">
              <a:lumMod val="20000"/>
              <a:lumOff val="80000"/>
            </a:srgbClr>
          </a:solidFill>
        </c:spPr>
        <c:txPr>
          <a:bodyPr/>
          <a:lstStyle/>
          <a:p>
            <a:pPr>
              <a:defRPr b="1"/>
            </a:pPr>
            <a:endParaRPr lang="en-US"/>
          </a:p>
        </c:txPr>
        <c:crossAx val="247204864"/>
        <c:crosses val="autoZero"/>
        <c:crossBetween val="between"/>
      </c:valAx>
    </c:plotArea>
    <c:legend>
      <c:legendPos val="r"/>
      <c:legendEntry>
        <c:idx val="0"/>
        <c:txPr>
          <a:bodyPr/>
          <a:lstStyle/>
          <a:p>
            <a:pPr>
              <a:defRPr sz="2400" b="1"/>
            </a:pPr>
            <a:endParaRPr lang="en-US"/>
          </a:p>
        </c:txPr>
      </c:legendEntry>
      <c:layout>
        <c:manualLayout>
          <c:xMode val="edge"/>
          <c:yMode val="edge"/>
          <c:x val="0.26967336484466009"/>
          <c:y val="0"/>
          <c:w val="0.46923309071571206"/>
          <c:h val="0.16818629744831953"/>
        </c:manualLayout>
      </c:layout>
      <c:overlay val="0"/>
      <c:txPr>
        <a:bodyPr/>
        <a:lstStyle/>
        <a:p>
          <a:pPr>
            <a:defRPr sz="1600" b="1"/>
          </a:pPr>
          <a:endParaRPr lang="en-US"/>
        </a:p>
      </c:txPr>
    </c:legend>
    <c:plotVisOnly val="1"/>
    <c:dispBlanksAs val="gap"/>
    <c:showDLblsOverMax val="0"/>
  </c:chart>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a:pPr>
            <a:r>
              <a:rPr lang="mn-MN" sz="1400">
                <a:latin typeface="Times New Roman" pitchFamily="18" charset="0"/>
                <a:cs typeface="Times New Roman" pitchFamily="18" charset="0"/>
              </a:rPr>
              <a:t>Хүйсийн </a:t>
            </a:r>
            <a:endParaRPr lang="en-US" sz="1400">
              <a:latin typeface="Times New Roman" pitchFamily="18" charset="0"/>
              <a:cs typeface="Times New Roman" pitchFamily="18" charset="0"/>
            </a:endParaRPr>
          </a:p>
          <a:p>
            <a:pPr>
              <a:defRPr/>
            </a:pPr>
            <a:r>
              <a:rPr lang="mn-MN" sz="1400">
                <a:latin typeface="Times New Roman" pitchFamily="18" charset="0"/>
                <a:cs typeface="Times New Roman" pitchFamily="18" charset="0"/>
              </a:rPr>
              <a:t>харьцаа</a:t>
            </a:r>
            <a:endParaRPr lang="en-US" sz="1400">
              <a:latin typeface="Times New Roman" pitchFamily="18" charset="0"/>
              <a:cs typeface="Times New Roman" pitchFamily="18" charset="0"/>
            </a:endParaRPr>
          </a:p>
        </c:rich>
      </c:tx>
      <c:layout>
        <c:manualLayout>
          <c:xMode val="edge"/>
          <c:yMode val="edge"/>
          <c:x val="2.7495625546806648E-2"/>
          <c:y val="9.8238140243472397E-2"/>
        </c:manualLayout>
      </c:layout>
      <c:overlay val="0"/>
    </c:title>
    <c:autoTitleDeleted val="0"/>
    <c:plotArea>
      <c:layout>
        <c:manualLayout>
          <c:layoutTarget val="inner"/>
          <c:xMode val="edge"/>
          <c:yMode val="edge"/>
          <c:x val="0.34532089627164614"/>
          <c:y val="0.11660588372608614"/>
          <c:w val="0.5198374820115621"/>
          <c:h val="0.83815178413277858"/>
        </c:manualLayout>
      </c:layout>
      <c:doughnutChart>
        <c:varyColors val="1"/>
        <c:ser>
          <c:idx val="0"/>
          <c:order val="0"/>
          <c:dPt>
            <c:idx val="0"/>
            <c:bubble3D val="0"/>
            <c:spPr>
              <a:solidFill>
                <a:srgbClr val="00B0F0"/>
              </a:solidFill>
            </c:spPr>
          </c:dPt>
          <c:dPt>
            <c:idx val="1"/>
            <c:bubble3D val="0"/>
            <c:spPr>
              <a:solidFill>
                <a:schemeClr val="accent2"/>
              </a:solidFill>
            </c:spPr>
          </c:dPt>
          <c:dLbls>
            <c:showLegendKey val="0"/>
            <c:showVal val="0"/>
            <c:showCatName val="1"/>
            <c:showSerName val="0"/>
            <c:showPercent val="1"/>
            <c:showBubbleSize val="0"/>
            <c:showLeaderLines val="1"/>
          </c:dLbls>
          <c:cat>
            <c:strRef>
              <c:f>'80'!$B$16:$B$17</c:f>
              <c:strCache>
                <c:ptCount val="2"/>
                <c:pt idx="0">
                  <c:v>ЭР</c:v>
                </c:pt>
                <c:pt idx="1">
                  <c:v>ЭМ</c:v>
                </c:pt>
              </c:strCache>
            </c:strRef>
          </c:cat>
          <c:val>
            <c:numRef>
              <c:f>'80'!$C$16:$C$17</c:f>
              <c:numCache>
                <c:formatCode>General</c:formatCode>
                <c:ptCount val="2"/>
                <c:pt idx="0">
                  <c:v>7</c:v>
                </c:pt>
                <c:pt idx="1">
                  <c:v>7</c:v>
                </c:pt>
              </c:numCache>
            </c:numRef>
          </c:val>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2"/>
    </mc:Choice>
    <mc:Fallback>
      <c:style val="2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'Нас баралт'!$B$31</c:f>
              <c:strCache>
                <c:ptCount val="1"/>
                <c:pt idx="0">
                  <c:v>Эр</c:v>
                </c:pt>
              </c:strCache>
            </c:strRef>
          </c:tx>
          <c:invertIfNegative val="0"/>
          <c:dLbls>
            <c:txPr>
              <a:bodyPr/>
              <a:lstStyle/>
              <a:p>
                <a:pPr>
                  <a:defRPr sz="1050"/>
                </a:pPr>
                <a:endParaRPr lang="en-US"/>
              </a:p>
            </c:txPr>
            <c:showLegendKey val="0"/>
            <c:showVal val="1"/>
            <c:showCatName val="0"/>
            <c:showSerName val="0"/>
            <c:showPercent val="0"/>
            <c:showBubbleSize val="0"/>
            <c:showLeaderLines val="0"/>
          </c:dLbls>
          <c:cat>
            <c:strRef>
              <c:f>'Нас баралт'!$A$32:$A$35</c:f>
              <c:strCache>
                <c:ptCount val="4"/>
                <c:pt idx="0">
                  <c:v>Гэрээт</c:v>
                </c:pt>
                <c:pt idx="1">
                  <c:v>Төрийн үйлчилгээ</c:v>
                </c:pt>
                <c:pt idx="2">
                  <c:v>Төрийн захиргаа</c:v>
                </c:pt>
                <c:pt idx="3">
                  <c:v>Улс төр</c:v>
                </c:pt>
              </c:strCache>
            </c:strRef>
          </c:cat>
          <c:val>
            <c:numRef>
              <c:f>'Нас баралт'!$B$32:$B$35</c:f>
              <c:numCache>
                <c:formatCode>General</c:formatCode>
                <c:ptCount val="4"/>
                <c:pt idx="0">
                  <c:v>2</c:v>
                </c:pt>
                <c:pt idx="1">
                  <c:v>2</c:v>
                </c:pt>
                <c:pt idx="2">
                  <c:v>2</c:v>
                </c:pt>
                <c:pt idx="3">
                  <c:v>5</c:v>
                </c:pt>
              </c:numCache>
            </c:numRef>
          </c:val>
        </c:ser>
        <c:ser>
          <c:idx val="1"/>
          <c:order val="1"/>
          <c:tx>
            <c:strRef>
              <c:f>'Нас баралт'!$C$31</c:f>
              <c:strCache>
                <c:ptCount val="1"/>
                <c:pt idx="0">
                  <c:v>Эм</c:v>
                </c:pt>
              </c:strCache>
            </c:strRef>
          </c:tx>
          <c:spPr>
            <a:solidFill>
              <a:schemeClr val="accent6"/>
            </a:solidFill>
          </c:spPr>
          <c:invertIfNegative val="0"/>
          <c:dLbls>
            <c:txPr>
              <a:bodyPr/>
              <a:lstStyle/>
              <a:p>
                <a:pPr>
                  <a:defRPr sz="1050"/>
                </a:pPr>
                <a:endParaRPr lang="en-US"/>
              </a:p>
            </c:txPr>
            <c:showLegendKey val="0"/>
            <c:showVal val="1"/>
            <c:showCatName val="0"/>
            <c:showSerName val="0"/>
            <c:showPercent val="0"/>
            <c:showBubbleSize val="0"/>
            <c:showLeaderLines val="0"/>
          </c:dLbls>
          <c:cat>
            <c:strRef>
              <c:f>'Нас баралт'!$A$32:$A$35</c:f>
              <c:strCache>
                <c:ptCount val="4"/>
                <c:pt idx="0">
                  <c:v>Гэрээт</c:v>
                </c:pt>
                <c:pt idx="1">
                  <c:v>Төрийн үйлчилгээ</c:v>
                </c:pt>
                <c:pt idx="2">
                  <c:v>Төрийн захиргаа</c:v>
                </c:pt>
                <c:pt idx="3">
                  <c:v>Улс төр</c:v>
                </c:pt>
              </c:strCache>
            </c:strRef>
          </c:cat>
          <c:val>
            <c:numRef>
              <c:f>'Нас баралт'!$C$32:$C$35</c:f>
              <c:numCache>
                <c:formatCode>General</c:formatCode>
                <c:ptCount val="4"/>
                <c:pt idx="0">
                  <c:v>1</c:v>
                </c:pt>
                <c:pt idx="1">
                  <c:v>3</c:v>
                </c:pt>
                <c:pt idx="2">
                  <c:v>13</c:v>
                </c:pt>
                <c:pt idx="3">
                  <c:v>1</c:v>
                </c:pt>
              </c:numCache>
            </c:numRef>
          </c:val>
        </c:ser>
        <c:dLbls>
          <c:showLegendKey val="0"/>
          <c:showVal val="1"/>
          <c:showCatName val="0"/>
          <c:showSerName val="0"/>
          <c:showPercent val="0"/>
          <c:showBubbleSize val="0"/>
        </c:dLbls>
        <c:gapWidth val="75"/>
        <c:shape val="cylinder"/>
        <c:axId val="177335296"/>
        <c:axId val="177148672"/>
        <c:axId val="0"/>
      </c:bar3DChart>
      <c:catAx>
        <c:axId val="177335296"/>
        <c:scaling>
          <c:orientation val="minMax"/>
        </c:scaling>
        <c:delete val="0"/>
        <c:axPos val="l"/>
        <c:majorTickMark val="none"/>
        <c:minorTickMark val="none"/>
        <c:tickLblPos val="nextTo"/>
        <c:txPr>
          <a:bodyPr/>
          <a:lstStyle/>
          <a:p>
            <a:pPr>
              <a:defRPr sz="1100" b="1"/>
            </a:pPr>
            <a:endParaRPr lang="en-US"/>
          </a:p>
        </c:txPr>
        <c:crossAx val="177148672"/>
        <c:crosses val="autoZero"/>
        <c:auto val="1"/>
        <c:lblAlgn val="ctr"/>
        <c:lblOffset val="100"/>
        <c:noMultiLvlLbl val="0"/>
      </c:catAx>
      <c:valAx>
        <c:axId val="177148672"/>
        <c:scaling>
          <c:orientation val="minMax"/>
        </c:scaling>
        <c:delete val="0"/>
        <c:axPos val="b"/>
        <c:numFmt formatCode="General" sourceLinked="1"/>
        <c:majorTickMark val="none"/>
        <c:minorTickMark val="none"/>
        <c:tickLblPos val="nextTo"/>
        <c:crossAx val="177335296"/>
        <c:crosses val="autoZero"/>
        <c:crossBetween val="between"/>
      </c:valAx>
    </c:plotArea>
    <c:legend>
      <c:legendPos val="b"/>
      <c:layout/>
      <c:overlay val="0"/>
      <c:txPr>
        <a:bodyPr/>
        <a:lstStyle/>
        <a:p>
          <a:pPr>
            <a:defRPr sz="1100" b="1"/>
          </a:pPr>
          <a:endParaRPr lang="en-US"/>
        </a:p>
      </c:txPr>
    </c:legend>
    <c:plotVisOnly val="1"/>
    <c:dispBlanksAs val="gap"/>
    <c:showDLblsOverMax val="0"/>
  </c:chart>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0"/>
    </mc:Choice>
    <mc:Fallback>
      <c:style val="40"/>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dLbl>
              <c:idx val="0"/>
              <c:layout>
                <c:manualLayout>
                  <c:x val="2.5000000000000001E-2"/>
                  <c:y val="9.2592592592592587E-3"/>
                </c:manualLayout>
              </c:layout>
              <c:showLegendKey val="0"/>
              <c:showVal val="1"/>
              <c:showCatName val="0"/>
              <c:showSerName val="0"/>
              <c:showPercent val="0"/>
              <c:showBubbleSize val="0"/>
            </c:dLbl>
            <c:dLbl>
              <c:idx val="1"/>
              <c:layout>
                <c:manualLayout>
                  <c:x val="2.7777777777777776E-2"/>
                  <c:y val="0"/>
                </c:manualLayout>
              </c:layout>
              <c:showLegendKey val="0"/>
              <c:showVal val="1"/>
              <c:showCatName val="0"/>
              <c:showSerName val="0"/>
              <c:showPercent val="0"/>
              <c:showBubbleSize val="0"/>
            </c:dLbl>
            <c:dLbl>
              <c:idx val="2"/>
              <c:layout>
                <c:manualLayout>
                  <c:x val="1.9444444444444545E-2"/>
                  <c:y val="0"/>
                </c:manualLayout>
              </c:layout>
              <c:showLegendKey val="0"/>
              <c:showVal val="1"/>
              <c:showCatName val="0"/>
              <c:showSerName val="0"/>
              <c:showPercent val="0"/>
              <c:showBubbleSize val="0"/>
            </c:dLbl>
            <c:spPr>
              <a:solidFill>
                <a:srgbClr val="FFFF00"/>
              </a:solidFill>
            </c:spPr>
            <c:txPr>
              <a:bodyPr/>
              <a:lstStyle/>
              <a:p>
                <a:pPr>
                  <a:defRPr sz="1400" b="1">
                    <a:latin typeface="Times New Roman" pitchFamily="18" charset="0"/>
                    <a:cs typeface="Times New Roman" pitchFamily="18" charset="0"/>
                  </a:defRPr>
                </a:pPr>
                <a:endParaRPr lang="en-US"/>
              </a:p>
            </c:txPr>
            <c:showLegendKey val="0"/>
            <c:showVal val="1"/>
            <c:showCatName val="0"/>
            <c:showSerName val="0"/>
            <c:showPercent val="0"/>
            <c:showBubbleSize val="0"/>
            <c:showLeaderLines val="0"/>
          </c:dLbls>
          <c:cat>
            <c:multiLvlStrRef>
              <c:f>'80'!$L$17:$M$19</c:f>
              <c:multiLvlStrCache>
                <c:ptCount val="3"/>
                <c:lvl>
                  <c:pt idx="0">
                    <c:v>80-84</c:v>
                  </c:pt>
                  <c:pt idx="1">
                    <c:v>85-89</c:v>
                  </c:pt>
                  <c:pt idx="2">
                    <c:v>90-95</c:v>
                  </c:pt>
                </c:lvl>
                <c:lvl>
                  <c:pt idx="0">
                    <c:v>нас</c:v>
                  </c:pt>
                </c:lvl>
              </c:multiLvlStrCache>
            </c:multiLvlStrRef>
          </c:cat>
          <c:val>
            <c:numRef>
              <c:f>'80'!$N$17:$N$19</c:f>
              <c:numCache>
                <c:formatCode>General</c:formatCode>
                <c:ptCount val="3"/>
                <c:pt idx="0">
                  <c:v>7</c:v>
                </c:pt>
                <c:pt idx="1">
                  <c:v>4</c:v>
                </c:pt>
                <c:pt idx="2">
                  <c:v>3</c:v>
                </c:pt>
              </c:numCache>
            </c:numRef>
          </c:val>
        </c:ser>
        <c:dLbls>
          <c:showLegendKey val="0"/>
          <c:showVal val="1"/>
          <c:showCatName val="0"/>
          <c:showSerName val="0"/>
          <c:showPercent val="0"/>
          <c:showBubbleSize val="0"/>
        </c:dLbls>
        <c:gapWidth val="75"/>
        <c:shape val="box"/>
        <c:axId val="248583296"/>
        <c:axId val="248586624"/>
        <c:axId val="0"/>
      </c:bar3DChart>
      <c:catAx>
        <c:axId val="248583296"/>
        <c:scaling>
          <c:orientation val="minMax"/>
        </c:scaling>
        <c:delete val="0"/>
        <c:axPos val="b"/>
        <c:majorTickMark val="none"/>
        <c:minorTickMark val="none"/>
        <c:tickLblPos val="nextTo"/>
        <c:txPr>
          <a:bodyPr/>
          <a:lstStyle/>
          <a:p>
            <a:pPr>
              <a:defRPr sz="1100" b="1">
                <a:latin typeface="Times New Roman" pitchFamily="18" charset="0"/>
                <a:cs typeface="Times New Roman" pitchFamily="18" charset="0"/>
              </a:defRPr>
            </a:pPr>
            <a:endParaRPr lang="en-US"/>
          </a:p>
        </c:txPr>
        <c:crossAx val="248586624"/>
        <c:crosses val="autoZero"/>
        <c:auto val="1"/>
        <c:lblAlgn val="ctr"/>
        <c:lblOffset val="100"/>
        <c:noMultiLvlLbl val="0"/>
      </c:catAx>
      <c:valAx>
        <c:axId val="248586624"/>
        <c:scaling>
          <c:orientation val="minMax"/>
        </c:scaling>
        <c:delete val="0"/>
        <c:axPos val="l"/>
        <c:numFmt formatCode="General" sourceLinked="1"/>
        <c:majorTickMark val="none"/>
        <c:minorTickMark val="none"/>
        <c:tickLblPos val="nextTo"/>
        <c:txPr>
          <a:bodyPr/>
          <a:lstStyle/>
          <a:p>
            <a:pPr>
              <a:defRPr sz="1200" b="1"/>
            </a:pPr>
            <a:endParaRPr lang="en-US"/>
          </a:p>
        </c:txPr>
        <c:crossAx val="248583296"/>
        <c:crosses val="autoZero"/>
        <c:crossBetween val="between"/>
      </c:valAx>
    </c:plotArea>
    <c:plotVisOnly val="1"/>
    <c:dispBlanksAs val="gap"/>
    <c:showDLblsOverMax val="0"/>
  </c:chart>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mn-MN" dirty="0">
                <a:solidFill>
                  <a:schemeClr val="bg1"/>
                </a:solidFill>
                <a:latin typeface="Nution sans"/>
              </a:rPr>
              <a:t>Төрөлт</a:t>
            </a:r>
            <a:endParaRPr lang="en-US" dirty="0">
              <a:solidFill>
                <a:schemeClr val="bg1"/>
              </a:solidFill>
              <a:latin typeface="Nution sans"/>
            </a:endParaRPr>
          </a:p>
        </c:rich>
      </c:tx>
      <c:layout>
        <c:manualLayout>
          <c:xMode val="edge"/>
          <c:yMode val="edge"/>
          <c:x val="0.42239766081871344"/>
          <c:y val="2.9239766081871343E-2"/>
        </c:manualLayout>
      </c:layout>
      <c:overlay val="0"/>
    </c:title>
    <c:autoTitleDeleted val="0"/>
    <c:plotArea>
      <c:layout>
        <c:manualLayout>
          <c:layoutTarget val="inner"/>
          <c:xMode val="edge"/>
          <c:yMode val="edge"/>
          <c:x val="0"/>
          <c:y val="0.38861567742628655"/>
          <c:w val="0.93567251461988299"/>
          <c:h val="0.44338536630289632"/>
        </c:manualLayout>
      </c:layout>
      <c:lineChart>
        <c:grouping val="stacked"/>
        <c:varyColors val="0"/>
        <c:ser>
          <c:idx val="0"/>
          <c:order val="0"/>
          <c:tx>
            <c:strRef>
              <c:f>Төрөлт!$A$2</c:f>
              <c:strCache>
                <c:ptCount val="1"/>
                <c:pt idx="0">
                  <c:v>Эрэгтэй</c:v>
                </c:pt>
              </c:strCache>
            </c:strRef>
          </c:tx>
          <c:cat>
            <c:numRef>
              <c:f>Төрөлт!$B$1:$D$1</c:f>
              <c:numCache>
                <c:formatCode>General</c:formatCode>
                <c:ptCount val="3"/>
                <c:pt idx="0">
                  <c:v>2021</c:v>
                </c:pt>
                <c:pt idx="1">
                  <c:v>2022</c:v>
                </c:pt>
                <c:pt idx="2">
                  <c:v>2023</c:v>
                </c:pt>
              </c:numCache>
            </c:numRef>
          </c:cat>
          <c:val>
            <c:numRef>
              <c:f>Төрөлт!$B$2:$D$2</c:f>
              <c:numCache>
                <c:formatCode>General</c:formatCode>
                <c:ptCount val="3"/>
                <c:pt idx="0">
                  <c:v>23</c:v>
                </c:pt>
                <c:pt idx="1">
                  <c:v>22</c:v>
                </c:pt>
                <c:pt idx="2">
                  <c:v>13</c:v>
                </c:pt>
              </c:numCache>
            </c:numRef>
          </c:val>
          <c:smooth val="0"/>
        </c:ser>
        <c:ser>
          <c:idx val="1"/>
          <c:order val="1"/>
          <c:tx>
            <c:strRef>
              <c:f>Төрөлт!$A$3</c:f>
              <c:strCache>
                <c:ptCount val="1"/>
                <c:pt idx="0">
                  <c:v>Эмэгтэй</c:v>
                </c:pt>
              </c:strCache>
            </c:strRef>
          </c:tx>
          <c:cat>
            <c:numRef>
              <c:f>Төрөлт!$B$1:$D$1</c:f>
              <c:numCache>
                <c:formatCode>General</c:formatCode>
                <c:ptCount val="3"/>
                <c:pt idx="0">
                  <c:v>2021</c:v>
                </c:pt>
                <c:pt idx="1">
                  <c:v>2022</c:v>
                </c:pt>
                <c:pt idx="2">
                  <c:v>2023</c:v>
                </c:pt>
              </c:numCache>
            </c:numRef>
          </c:cat>
          <c:val>
            <c:numRef>
              <c:f>Төрөлт!$B$3:$D$3</c:f>
              <c:numCache>
                <c:formatCode>General</c:formatCode>
                <c:ptCount val="3"/>
                <c:pt idx="0">
                  <c:v>20</c:v>
                </c:pt>
                <c:pt idx="1">
                  <c:v>29</c:v>
                </c:pt>
                <c:pt idx="2">
                  <c:v>21</c:v>
                </c:pt>
              </c:numCache>
            </c:numRef>
          </c:val>
          <c:smooth val="0"/>
        </c:ser>
        <c:dLbls>
          <c:showLegendKey val="0"/>
          <c:showVal val="1"/>
          <c:showCatName val="0"/>
          <c:showSerName val="0"/>
          <c:showPercent val="0"/>
          <c:showBubbleSize val="0"/>
        </c:dLbls>
        <c:marker val="1"/>
        <c:smooth val="0"/>
        <c:axId val="248768768"/>
        <c:axId val="248770560"/>
      </c:lineChart>
      <c:catAx>
        <c:axId val="248768768"/>
        <c:scaling>
          <c:orientation val="minMax"/>
        </c:scaling>
        <c:delete val="0"/>
        <c:axPos val="b"/>
        <c:numFmt formatCode="General" sourceLinked="1"/>
        <c:majorTickMark val="none"/>
        <c:minorTickMark val="none"/>
        <c:tickLblPos val="nextTo"/>
        <c:spPr>
          <a:solidFill>
            <a:schemeClr val="accent2">
              <a:lumMod val="40000"/>
              <a:lumOff val="60000"/>
            </a:schemeClr>
          </a:solidFill>
        </c:spPr>
        <c:txPr>
          <a:bodyPr/>
          <a:lstStyle/>
          <a:p>
            <a:pPr>
              <a:defRPr b="1"/>
            </a:pPr>
            <a:endParaRPr lang="en-US"/>
          </a:p>
        </c:txPr>
        <c:crossAx val="248770560"/>
        <c:crosses val="autoZero"/>
        <c:auto val="1"/>
        <c:lblAlgn val="ctr"/>
        <c:lblOffset val="100"/>
        <c:noMultiLvlLbl val="0"/>
      </c:catAx>
      <c:valAx>
        <c:axId val="248770560"/>
        <c:scaling>
          <c:orientation val="minMax"/>
        </c:scaling>
        <c:delete val="1"/>
        <c:axPos val="l"/>
        <c:numFmt formatCode="General" sourceLinked="1"/>
        <c:majorTickMark val="out"/>
        <c:minorTickMark val="none"/>
        <c:tickLblPos val="nextTo"/>
        <c:crossAx val="248768768"/>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'Нас баралт'!$A$2</c:f>
              <c:strCache>
                <c:ptCount val="1"/>
                <c:pt idx="0">
                  <c:v>Эрэгтэй</c:v>
                </c:pt>
              </c:strCache>
            </c:strRef>
          </c:tx>
          <c:invertIfNegative val="0"/>
          <c:dLbls>
            <c:dLbl>
              <c:idx val="0"/>
              <c:layout>
                <c:manualLayout>
                  <c:x val="1.6288539848749273E-2"/>
                  <c:y val="-2.7894002789400279E-2"/>
                </c:manualLayout>
              </c:layout>
              <c:showLegendKey val="0"/>
              <c:showVal val="1"/>
              <c:showCatName val="0"/>
              <c:showSerName val="0"/>
              <c:showPercent val="0"/>
              <c:showBubbleSize val="0"/>
            </c:dLbl>
            <c:dLbl>
              <c:idx val="1"/>
              <c:layout>
                <c:manualLayout>
                  <c:x val="9.3077370564281555E-3"/>
                  <c:y val="2.2315202231520222E-2"/>
                </c:manualLayout>
              </c:layout>
              <c:showLegendKey val="0"/>
              <c:showVal val="1"/>
              <c:showCatName val="0"/>
              <c:showSerName val="0"/>
              <c:showPercent val="0"/>
              <c:showBubbleSize val="0"/>
            </c:dLbl>
            <c:dLbl>
              <c:idx val="2"/>
              <c:layout>
                <c:manualLayout>
                  <c:x val="2.0942408376963352E-2"/>
                  <c:y val="0"/>
                </c:manualLayout>
              </c:layout>
              <c:showLegendKey val="0"/>
              <c:showVal val="1"/>
              <c:showCatName val="0"/>
              <c:showSerName val="0"/>
              <c:showPercent val="0"/>
              <c:showBubbleSize val="0"/>
            </c:dLbl>
            <c:txPr>
              <a:bodyPr/>
              <a:lstStyle/>
              <a:p>
                <a:pPr>
                  <a:defRPr b="1"/>
                </a:pPr>
                <a:endParaRPr lang="en-US"/>
              </a:p>
            </c:txPr>
            <c:showLegendKey val="0"/>
            <c:showVal val="1"/>
            <c:showCatName val="0"/>
            <c:showSerName val="0"/>
            <c:showPercent val="0"/>
            <c:showBubbleSize val="0"/>
            <c:showLeaderLines val="0"/>
          </c:dLbls>
          <c:cat>
            <c:numRef>
              <c:f>'Нас баралт'!$B$1:$D$1</c:f>
              <c:numCache>
                <c:formatCode>General</c:formatCode>
                <c:ptCount val="3"/>
                <c:pt idx="0">
                  <c:v>2021</c:v>
                </c:pt>
                <c:pt idx="1">
                  <c:v>2022</c:v>
                </c:pt>
                <c:pt idx="2">
                  <c:v>2023</c:v>
                </c:pt>
              </c:numCache>
            </c:numRef>
          </c:cat>
          <c:val>
            <c:numRef>
              <c:f>'Нас баралт'!$B$2:$D$2</c:f>
              <c:numCache>
                <c:formatCode>General</c:formatCode>
                <c:ptCount val="3"/>
                <c:pt idx="0">
                  <c:v>13</c:v>
                </c:pt>
                <c:pt idx="1">
                  <c:v>8</c:v>
                </c:pt>
                <c:pt idx="2">
                  <c:v>9</c:v>
                </c:pt>
              </c:numCache>
            </c:numRef>
          </c:val>
        </c:ser>
        <c:ser>
          <c:idx val="1"/>
          <c:order val="1"/>
          <c:tx>
            <c:strRef>
              <c:f>'Нас баралт'!$A$3</c:f>
              <c:strCache>
                <c:ptCount val="1"/>
                <c:pt idx="0">
                  <c:v>Эмэгтэй</c:v>
                </c:pt>
              </c:strCache>
            </c:strRef>
          </c:tx>
          <c:invertIfNegative val="0"/>
          <c:dLbls>
            <c:dLbl>
              <c:idx val="0"/>
              <c:layout>
                <c:manualLayout>
                  <c:x val="1.1634671320535195E-2"/>
                  <c:y val="0"/>
                </c:manualLayout>
              </c:layout>
              <c:showLegendKey val="0"/>
              <c:showVal val="1"/>
              <c:showCatName val="0"/>
              <c:showSerName val="0"/>
              <c:showPercent val="0"/>
              <c:showBubbleSize val="0"/>
            </c:dLbl>
            <c:dLbl>
              <c:idx val="1"/>
              <c:layout>
                <c:manualLayout>
                  <c:x val="2.0942408376963352E-2"/>
                  <c:y val="0"/>
                </c:manualLayout>
              </c:layout>
              <c:showLegendKey val="0"/>
              <c:showVal val="1"/>
              <c:showCatName val="0"/>
              <c:showSerName val="0"/>
              <c:showPercent val="0"/>
              <c:showBubbleSize val="0"/>
            </c:dLbl>
            <c:dLbl>
              <c:idx val="2"/>
              <c:layout>
                <c:manualLayout>
                  <c:x val="2.0942408376963352E-2"/>
                  <c:y val="0"/>
                </c:manualLayout>
              </c:layout>
              <c:showLegendKey val="0"/>
              <c:showVal val="1"/>
              <c:showCatName val="0"/>
              <c:showSerName val="0"/>
              <c:showPercent val="0"/>
              <c:showBubbleSize val="0"/>
            </c:dLbl>
            <c:txPr>
              <a:bodyPr/>
              <a:lstStyle/>
              <a:p>
                <a:pPr>
                  <a:defRPr b="1"/>
                </a:pPr>
                <a:endParaRPr lang="en-US"/>
              </a:p>
            </c:txPr>
            <c:showLegendKey val="0"/>
            <c:showVal val="1"/>
            <c:showCatName val="0"/>
            <c:showSerName val="0"/>
            <c:showPercent val="0"/>
            <c:showBubbleSize val="0"/>
            <c:showLeaderLines val="0"/>
          </c:dLbls>
          <c:cat>
            <c:numRef>
              <c:f>'Нас баралт'!$B$1:$D$1</c:f>
              <c:numCache>
                <c:formatCode>General</c:formatCode>
                <c:ptCount val="3"/>
                <c:pt idx="0">
                  <c:v>2021</c:v>
                </c:pt>
                <c:pt idx="1">
                  <c:v>2022</c:v>
                </c:pt>
                <c:pt idx="2">
                  <c:v>2023</c:v>
                </c:pt>
              </c:numCache>
            </c:numRef>
          </c:cat>
          <c:val>
            <c:numRef>
              <c:f>'Нас баралт'!$B$3:$D$3</c:f>
              <c:numCache>
                <c:formatCode>General</c:formatCode>
                <c:ptCount val="3"/>
                <c:pt idx="0">
                  <c:v>3</c:v>
                </c:pt>
                <c:pt idx="1">
                  <c:v>7</c:v>
                </c:pt>
                <c:pt idx="2">
                  <c:v>3</c:v>
                </c:pt>
              </c:numCache>
            </c:numRef>
          </c:val>
        </c:ser>
        <c:dLbls>
          <c:showLegendKey val="0"/>
          <c:showVal val="1"/>
          <c:showCatName val="0"/>
          <c:showSerName val="0"/>
          <c:showPercent val="0"/>
          <c:showBubbleSize val="0"/>
        </c:dLbls>
        <c:gapWidth val="150"/>
        <c:shape val="box"/>
        <c:axId val="249270656"/>
        <c:axId val="249272192"/>
        <c:axId val="0"/>
      </c:bar3DChart>
      <c:catAx>
        <c:axId val="249270656"/>
        <c:scaling>
          <c:orientation val="minMax"/>
        </c:scaling>
        <c:delete val="0"/>
        <c:axPos val="b"/>
        <c:numFmt formatCode="General" sourceLinked="1"/>
        <c:majorTickMark val="none"/>
        <c:minorTickMark val="none"/>
        <c:tickLblPos val="nextTo"/>
        <c:spPr>
          <a:solidFill>
            <a:srgbClr val="FFFF00"/>
          </a:solidFill>
        </c:spPr>
        <c:txPr>
          <a:bodyPr/>
          <a:lstStyle/>
          <a:p>
            <a:pPr>
              <a:defRPr sz="1050" b="1"/>
            </a:pPr>
            <a:endParaRPr lang="en-US"/>
          </a:p>
        </c:txPr>
        <c:crossAx val="249272192"/>
        <c:crosses val="autoZero"/>
        <c:auto val="1"/>
        <c:lblAlgn val="ctr"/>
        <c:lblOffset val="100"/>
        <c:noMultiLvlLbl val="0"/>
      </c:catAx>
      <c:valAx>
        <c:axId val="249272192"/>
        <c:scaling>
          <c:orientation val="minMax"/>
        </c:scaling>
        <c:delete val="1"/>
        <c:axPos val="l"/>
        <c:numFmt formatCode="General" sourceLinked="1"/>
        <c:majorTickMark val="none"/>
        <c:minorTickMark val="none"/>
        <c:tickLblPos val="nextTo"/>
        <c:crossAx val="249270656"/>
        <c:crosses val="autoZero"/>
        <c:crossBetween val="between"/>
      </c:valAx>
    </c:plotArea>
    <c:legend>
      <c:legendPos val="t"/>
      <c:layout/>
      <c:overlay val="0"/>
    </c:legend>
    <c:plotVisOnly val="1"/>
    <c:dispBlanksAs val="gap"/>
    <c:showDLblsOverMax val="0"/>
  </c:chart>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'Алдарт эх'!$B$2</c:f>
              <c:strCache>
                <c:ptCount val="1"/>
                <c:pt idx="0">
                  <c:v>1-р одонтой эх</c:v>
                </c:pt>
              </c:strCache>
            </c:strRef>
          </c:tx>
          <c:invertIfNegative val="0"/>
          <c:dLbls>
            <c:dLbl>
              <c:idx val="0"/>
              <c:layout>
                <c:manualLayout>
                  <c:x val="3.205128205128205E-3"/>
                  <c:y val="1.6025641025641024E-2"/>
                </c:manualLayout>
              </c:layout>
              <c:showLegendKey val="0"/>
              <c:showVal val="1"/>
              <c:showCatName val="0"/>
              <c:showSerName val="0"/>
              <c:showPercent val="0"/>
              <c:showBubbleSize val="0"/>
            </c:dLbl>
            <c:dLbl>
              <c:idx val="1"/>
              <c:layout>
                <c:manualLayout>
                  <c:x val="1.6025641025641024E-2"/>
                  <c:y val="0"/>
                </c:manualLayout>
              </c:layout>
              <c:showLegendKey val="0"/>
              <c:showVal val="1"/>
              <c:showCatName val="0"/>
              <c:showSerName val="0"/>
              <c:showPercent val="0"/>
              <c:showBubbleSize val="0"/>
            </c:dLbl>
            <c:dLbl>
              <c:idx val="2"/>
              <c:layout>
                <c:manualLayout>
                  <c:x val="2.2435897435897436E-2"/>
                  <c:y val="-1.0683760683760684E-2"/>
                </c:manualLayout>
              </c:layout>
              <c:showLegendKey val="0"/>
              <c:showVal val="1"/>
              <c:showCatName val="0"/>
              <c:showSerName val="0"/>
              <c:showPercent val="0"/>
              <c:showBubbleSize val="0"/>
            </c:dLbl>
            <c:dLbl>
              <c:idx val="3"/>
              <c:layout>
                <c:manualLayout>
                  <c:x val="9.6153846153846159E-3"/>
                  <c:y val="-1.6025641025641024E-2"/>
                </c:manualLayout>
              </c:layout>
              <c:showLegendKey val="0"/>
              <c:showVal val="1"/>
              <c:showCatName val="0"/>
              <c:showSerName val="0"/>
              <c:showPercent val="0"/>
              <c:showBubbleSize val="0"/>
            </c:dLbl>
            <c:spPr>
              <a:solidFill>
                <a:srgbClr val="7A7AAA">
                  <a:lumMod val="60000"/>
                  <a:lumOff val="40000"/>
                </a:srgbClr>
              </a:solidFill>
            </c:spPr>
            <c:showLegendKey val="0"/>
            <c:showVal val="1"/>
            <c:showCatName val="0"/>
            <c:showSerName val="0"/>
            <c:showPercent val="0"/>
            <c:showBubbleSize val="0"/>
            <c:showLeaderLines val="0"/>
          </c:dLbls>
          <c:cat>
            <c:strRef>
              <c:f>'Алдарт эх'!$A$3:$A$6</c:f>
              <c:strCache>
                <c:ptCount val="4"/>
                <c:pt idx="0">
                  <c:v>1-р баг</c:v>
                </c:pt>
                <c:pt idx="1">
                  <c:v>2-р баг</c:v>
                </c:pt>
                <c:pt idx="2">
                  <c:v>3-р баг</c:v>
                </c:pt>
                <c:pt idx="3">
                  <c:v>4-р баг</c:v>
                </c:pt>
              </c:strCache>
            </c:strRef>
          </c:cat>
          <c:val>
            <c:numRef>
              <c:f>'Алдарт эх'!$B$3:$B$6</c:f>
              <c:numCache>
                <c:formatCode>General</c:formatCode>
                <c:ptCount val="4"/>
                <c:pt idx="0">
                  <c:v>8</c:v>
                </c:pt>
                <c:pt idx="1">
                  <c:v>18</c:v>
                </c:pt>
                <c:pt idx="2">
                  <c:v>21</c:v>
                </c:pt>
                <c:pt idx="3">
                  <c:v>13</c:v>
                </c:pt>
              </c:numCache>
            </c:numRef>
          </c:val>
        </c:ser>
        <c:dLbls>
          <c:showLegendKey val="0"/>
          <c:showVal val="1"/>
          <c:showCatName val="0"/>
          <c:showSerName val="0"/>
          <c:showPercent val="0"/>
          <c:showBubbleSize val="0"/>
        </c:dLbls>
        <c:gapWidth val="150"/>
        <c:shape val="box"/>
        <c:axId val="248299520"/>
        <c:axId val="248822400"/>
        <c:axId val="0"/>
      </c:bar3DChart>
      <c:catAx>
        <c:axId val="248299520"/>
        <c:scaling>
          <c:orientation val="minMax"/>
        </c:scaling>
        <c:delete val="0"/>
        <c:axPos val="b"/>
        <c:majorTickMark val="none"/>
        <c:minorTickMark val="none"/>
        <c:tickLblPos val="nextTo"/>
        <c:txPr>
          <a:bodyPr/>
          <a:lstStyle/>
          <a:p>
            <a:pPr>
              <a:defRPr b="1"/>
            </a:pPr>
            <a:endParaRPr lang="en-US"/>
          </a:p>
        </c:txPr>
        <c:crossAx val="248822400"/>
        <c:crosses val="autoZero"/>
        <c:auto val="1"/>
        <c:lblAlgn val="ctr"/>
        <c:lblOffset val="100"/>
        <c:noMultiLvlLbl val="0"/>
      </c:catAx>
      <c:valAx>
        <c:axId val="248822400"/>
        <c:scaling>
          <c:orientation val="minMax"/>
        </c:scaling>
        <c:delete val="1"/>
        <c:axPos val="l"/>
        <c:numFmt formatCode="General" sourceLinked="1"/>
        <c:majorTickMark val="none"/>
        <c:minorTickMark val="none"/>
        <c:tickLblPos val="nextTo"/>
        <c:crossAx val="248299520"/>
        <c:crosses val="autoZero"/>
        <c:crossBetween val="between"/>
      </c:valAx>
    </c:plotArea>
    <c:legend>
      <c:legendPos val="t"/>
      <c:layout>
        <c:manualLayout>
          <c:xMode val="edge"/>
          <c:yMode val="edge"/>
          <c:x val="0.36472844740561278"/>
          <c:y val="8.5470085470085472E-2"/>
          <c:w val="0.28336336563698766"/>
          <c:h val="9.6596759539672922E-2"/>
        </c:manualLayout>
      </c:layout>
      <c:overlay val="0"/>
    </c:legend>
    <c:plotVisOnly val="1"/>
    <c:dispBlanksAs val="gap"/>
    <c:showDLblsOverMax val="0"/>
  </c:chart>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'Алдарт эх'!$C$2</c:f>
              <c:strCache>
                <c:ptCount val="1"/>
                <c:pt idx="0">
                  <c:v>2-р одонтой эх</c:v>
                </c:pt>
              </c:strCache>
            </c:strRef>
          </c:tx>
          <c:invertIfNegative val="0"/>
          <c:dLbls>
            <c:dLbl>
              <c:idx val="0"/>
              <c:layout>
                <c:manualLayout>
                  <c:x val="2.4691358024691329E-2"/>
                  <c:y val="-2.0576131687242798E-2"/>
                </c:manualLayout>
              </c:layout>
              <c:showLegendKey val="0"/>
              <c:showVal val="1"/>
              <c:showCatName val="0"/>
              <c:showSerName val="0"/>
              <c:showPercent val="0"/>
              <c:showBubbleSize val="0"/>
            </c:dLbl>
            <c:dLbl>
              <c:idx val="1"/>
              <c:layout>
                <c:manualLayout>
                  <c:x val="2.1604938271604937E-2"/>
                  <c:y val="5.1440329218106996E-3"/>
                </c:manualLayout>
              </c:layout>
              <c:showLegendKey val="0"/>
              <c:showVal val="1"/>
              <c:showCatName val="0"/>
              <c:showSerName val="0"/>
              <c:showPercent val="0"/>
              <c:showBubbleSize val="0"/>
            </c:dLbl>
            <c:dLbl>
              <c:idx val="2"/>
              <c:layout>
                <c:manualLayout>
                  <c:x val="1.8518518518518517E-2"/>
                  <c:y val="-5.1440329218107464E-3"/>
                </c:manualLayout>
              </c:layout>
              <c:showLegendKey val="0"/>
              <c:showVal val="1"/>
              <c:showCatName val="0"/>
              <c:showSerName val="0"/>
              <c:showPercent val="0"/>
              <c:showBubbleSize val="0"/>
            </c:dLbl>
            <c:dLbl>
              <c:idx val="3"/>
              <c:layout>
                <c:manualLayout>
                  <c:x val="1.5432098765432098E-2"/>
                  <c:y val="-5.1440329218106528E-3"/>
                </c:manualLayout>
              </c:layout>
              <c:showLegendKey val="0"/>
              <c:showVal val="1"/>
              <c:showCatName val="0"/>
              <c:showSerName val="0"/>
              <c:showPercent val="0"/>
              <c:showBubbleSize val="0"/>
            </c:dLbl>
            <c:spPr>
              <a:solidFill>
                <a:srgbClr val="F2496F">
                  <a:lumMod val="60000"/>
                  <a:lumOff val="40000"/>
                </a:srgbClr>
              </a:solidFill>
            </c:spPr>
            <c:txPr>
              <a:bodyPr/>
              <a:lstStyle/>
              <a:p>
                <a:pPr>
                  <a:defRPr b="1"/>
                </a:pPr>
                <a:endParaRPr lang="en-US"/>
              </a:p>
            </c:txPr>
            <c:showLegendKey val="0"/>
            <c:showVal val="1"/>
            <c:showCatName val="0"/>
            <c:showSerName val="0"/>
            <c:showPercent val="0"/>
            <c:showBubbleSize val="0"/>
            <c:showLeaderLines val="0"/>
          </c:dLbls>
          <c:cat>
            <c:strRef>
              <c:f>'Алдарт эх'!$A$3:$A$6</c:f>
              <c:strCache>
                <c:ptCount val="4"/>
                <c:pt idx="0">
                  <c:v>1-р баг</c:v>
                </c:pt>
                <c:pt idx="1">
                  <c:v>2-р баг</c:v>
                </c:pt>
                <c:pt idx="2">
                  <c:v>3-р баг</c:v>
                </c:pt>
                <c:pt idx="3">
                  <c:v>4-р баг</c:v>
                </c:pt>
              </c:strCache>
            </c:strRef>
          </c:cat>
          <c:val>
            <c:numRef>
              <c:f>'Алдарт эх'!$C$3:$C$6</c:f>
              <c:numCache>
                <c:formatCode>General</c:formatCode>
                <c:ptCount val="4"/>
                <c:pt idx="0">
                  <c:v>23</c:v>
                </c:pt>
                <c:pt idx="1">
                  <c:v>32</c:v>
                </c:pt>
                <c:pt idx="2">
                  <c:v>43</c:v>
                </c:pt>
                <c:pt idx="3">
                  <c:v>37</c:v>
                </c:pt>
              </c:numCache>
            </c:numRef>
          </c:val>
        </c:ser>
        <c:dLbls>
          <c:showLegendKey val="0"/>
          <c:showVal val="1"/>
          <c:showCatName val="0"/>
          <c:showSerName val="0"/>
          <c:showPercent val="0"/>
          <c:showBubbleSize val="0"/>
        </c:dLbls>
        <c:gapWidth val="150"/>
        <c:shape val="box"/>
        <c:axId val="248409088"/>
        <c:axId val="248420224"/>
        <c:axId val="0"/>
      </c:bar3DChart>
      <c:catAx>
        <c:axId val="248409088"/>
        <c:scaling>
          <c:orientation val="minMax"/>
        </c:scaling>
        <c:delete val="0"/>
        <c:axPos val="b"/>
        <c:majorTickMark val="none"/>
        <c:minorTickMark val="none"/>
        <c:tickLblPos val="nextTo"/>
        <c:txPr>
          <a:bodyPr/>
          <a:lstStyle/>
          <a:p>
            <a:pPr>
              <a:defRPr b="1"/>
            </a:pPr>
            <a:endParaRPr lang="en-US"/>
          </a:p>
        </c:txPr>
        <c:crossAx val="248420224"/>
        <c:crosses val="autoZero"/>
        <c:auto val="1"/>
        <c:lblAlgn val="ctr"/>
        <c:lblOffset val="100"/>
        <c:noMultiLvlLbl val="0"/>
      </c:catAx>
      <c:valAx>
        <c:axId val="248420224"/>
        <c:scaling>
          <c:orientation val="minMax"/>
        </c:scaling>
        <c:delete val="1"/>
        <c:axPos val="l"/>
        <c:numFmt formatCode="General" sourceLinked="1"/>
        <c:majorTickMark val="out"/>
        <c:minorTickMark val="none"/>
        <c:tickLblPos val="nextTo"/>
        <c:crossAx val="248409088"/>
        <c:crosses val="autoZero"/>
        <c:crossBetween val="between"/>
      </c:valAx>
    </c:plotArea>
    <c:legend>
      <c:legendPos val="t"/>
      <c:layout>
        <c:manualLayout>
          <c:xMode val="edge"/>
          <c:yMode val="edge"/>
          <c:x val="0.36973850490910859"/>
          <c:y val="9.2592592592592587E-2"/>
          <c:w val="0.27286842616895113"/>
          <c:h val="9.3019101778944305E-2"/>
        </c:manualLayout>
      </c:layout>
      <c:overlay val="0"/>
    </c:legend>
    <c:plotVisOnly val="1"/>
    <c:dispBlanksAs val="gap"/>
    <c:showDLblsOverMax val="0"/>
  </c:chart>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1.6666666666666666E-2"/>
          <c:y val="3.8385826771653237E-4"/>
          <c:w val="0.93888888888888888"/>
          <c:h val="0.72159922717993585"/>
        </c:manualLayout>
      </c:layout>
      <c:bar3DChart>
        <c:barDir val="col"/>
        <c:grouping val="clustered"/>
        <c:varyColors val="0"/>
        <c:ser>
          <c:idx val="0"/>
          <c:order val="0"/>
          <c:tx>
            <c:strRef>
              <c:f>Гэрлэлт!$B$2</c:f>
              <c:strCache>
                <c:ptCount val="1"/>
                <c:pt idx="0">
                  <c:v>Гэрлэлт</c:v>
                </c:pt>
              </c:strCache>
            </c:strRef>
          </c:tx>
          <c:invertIfNegative val="0"/>
          <c:dLbls>
            <c:dLbl>
              <c:idx val="0"/>
              <c:layout>
                <c:manualLayout>
                  <c:x val="1.9444444444444445E-2"/>
                  <c:y val="-4.6296296296296719E-3"/>
                </c:manualLayout>
              </c:layout>
              <c:showLegendKey val="0"/>
              <c:showVal val="1"/>
              <c:showCatName val="0"/>
              <c:showSerName val="0"/>
              <c:showPercent val="0"/>
              <c:showBubbleSize val="0"/>
            </c:dLbl>
            <c:dLbl>
              <c:idx val="1"/>
              <c:layout>
                <c:manualLayout>
                  <c:x val="1.3888888888888888E-2"/>
                  <c:y val="0"/>
                </c:manualLayout>
              </c:layout>
              <c:showLegendKey val="0"/>
              <c:showVal val="1"/>
              <c:showCatName val="0"/>
              <c:showSerName val="0"/>
              <c:showPercent val="0"/>
              <c:showBubbleSize val="0"/>
            </c:dLbl>
            <c:dLbl>
              <c:idx val="2"/>
              <c:layout>
                <c:manualLayout>
                  <c:x val="1.6666666666666725E-2"/>
                  <c:y val="1.4570920801882516E-2"/>
                </c:manualLayout>
              </c:layout>
              <c:showLegendKey val="0"/>
              <c:showVal val="1"/>
              <c:showCatName val="0"/>
              <c:showSerName val="0"/>
              <c:showPercent val="0"/>
              <c:showBubbleSize val="0"/>
            </c:dLbl>
            <c:dLbl>
              <c:idx val="3"/>
              <c:layout>
                <c:manualLayout>
                  <c:x val="3.8461538461538464E-3"/>
                  <c:y val="-1.1130435921692469E-17"/>
                </c:manualLayout>
              </c:layout>
              <c:showLegendKey val="0"/>
              <c:showVal val="1"/>
              <c:showCatName val="0"/>
              <c:showSerName val="0"/>
              <c:showPercent val="0"/>
              <c:showBubbleSize val="0"/>
            </c:dLbl>
            <c:dLbl>
              <c:idx val="4"/>
              <c:layout>
                <c:manualLayout>
                  <c:x val="1.6666666666666666E-2"/>
                  <c:y val="0"/>
                </c:manualLayout>
              </c:layout>
              <c:showLegendKey val="0"/>
              <c:showVal val="1"/>
              <c:showCatName val="0"/>
              <c:showSerName val="0"/>
              <c:showPercent val="0"/>
              <c:showBubbleSize val="0"/>
            </c:dLbl>
            <c:spPr>
              <a:solidFill>
                <a:schemeClr val="accent5">
                  <a:lumMod val="20000"/>
                  <a:lumOff val="80000"/>
                </a:schemeClr>
              </a:solidFill>
            </c:spPr>
            <c:txPr>
              <a:bodyPr/>
              <a:lstStyle/>
              <a:p>
                <a:pPr>
                  <a:defRPr sz="1600"/>
                </a:pPr>
                <a:endParaRPr lang="en-US"/>
              </a:p>
            </c:txPr>
            <c:showLegendKey val="0"/>
            <c:showVal val="1"/>
            <c:showCatName val="0"/>
            <c:showSerName val="0"/>
            <c:showPercent val="0"/>
            <c:showBubbleSize val="0"/>
            <c:showLeaderLines val="0"/>
          </c:dLbls>
          <c:cat>
            <c:numRef>
              <c:f>Гэрлэлт!$A$3:$A$7</c:f>
              <c:numCache>
                <c:formatCode>General</c:formatCode>
                <c:ptCount val="5"/>
                <c:pt idx="0">
                  <c:v>2019</c:v>
                </c:pt>
                <c:pt idx="1">
                  <c:v>2020</c:v>
                </c:pt>
                <c:pt idx="2">
                  <c:v>2021</c:v>
                </c:pt>
                <c:pt idx="3">
                  <c:v>2022</c:v>
                </c:pt>
                <c:pt idx="4">
                  <c:v>2023</c:v>
                </c:pt>
              </c:numCache>
            </c:numRef>
          </c:cat>
          <c:val>
            <c:numRef>
              <c:f>Гэрлэлт!$B$3:$B$7</c:f>
              <c:numCache>
                <c:formatCode>General</c:formatCode>
                <c:ptCount val="5"/>
                <c:pt idx="0">
                  <c:v>5</c:v>
                </c:pt>
                <c:pt idx="1">
                  <c:v>7</c:v>
                </c:pt>
                <c:pt idx="2">
                  <c:v>8</c:v>
                </c:pt>
                <c:pt idx="3">
                  <c:v>12</c:v>
                </c:pt>
                <c:pt idx="4">
                  <c:v>6</c:v>
                </c:pt>
              </c:numCache>
            </c:numRef>
          </c:val>
        </c:ser>
        <c:dLbls>
          <c:showLegendKey val="0"/>
          <c:showVal val="1"/>
          <c:showCatName val="0"/>
          <c:showSerName val="0"/>
          <c:showPercent val="0"/>
          <c:showBubbleSize val="0"/>
        </c:dLbls>
        <c:gapWidth val="150"/>
        <c:shape val="box"/>
        <c:axId val="134106112"/>
        <c:axId val="225327744"/>
        <c:axId val="0"/>
      </c:bar3DChart>
      <c:catAx>
        <c:axId val="134106112"/>
        <c:scaling>
          <c:orientation val="minMax"/>
        </c:scaling>
        <c:delete val="0"/>
        <c:axPos val="b"/>
        <c:numFmt formatCode="General" sourceLinked="1"/>
        <c:majorTickMark val="none"/>
        <c:minorTickMark val="none"/>
        <c:tickLblPos val="nextTo"/>
        <c:txPr>
          <a:bodyPr/>
          <a:lstStyle/>
          <a:p>
            <a:pPr>
              <a:defRPr b="1"/>
            </a:pPr>
            <a:endParaRPr lang="en-US"/>
          </a:p>
        </c:txPr>
        <c:crossAx val="225327744"/>
        <c:crosses val="autoZero"/>
        <c:auto val="1"/>
        <c:lblAlgn val="ctr"/>
        <c:lblOffset val="100"/>
        <c:noMultiLvlLbl val="0"/>
      </c:catAx>
      <c:valAx>
        <c:axId val="225327744"/>
        <c:scaling>
          <c:orientation val="minMax"/>
        </c:scaling>
        <c:delete val="1"/>
        <c:axPos val="l"/>
        <c:numFmt formatCode="General" sourceLinked="1"/>
        <c:majorTickMark val="none"/>
        <c:minorTickMark val="none"/>
        <c:tickLblPos val="nextTo"/>
        <c:crossAx val="134106112"/>
        <c:crosses val="autoZero"/>
        <c:crossBetween val="between"/>
      </c:valAx>
    </c:plotArea>
    <c:legend>
      <c:legendPos val="t"/>
      <c:layout>
        <c:manualLayout>
          <c:xMode val="edge"/>
          <c:yMode val="edge"/>
          <c:x val="0.31393423177871999"/>
          <c:y val="9.7139472012550115E-3"/>
          <c:w val="0.2887979507369271"/>
          <c:h val="0.11509191726929471"/>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Гэрлэлт!$C$2</c:f>
              <c:strCache>
                <c:ptCount val="1"/>
                <c:pt idx="0">
                  <c:v>Цуцлалт</c:v>
                </c:pt>
              </c:strCache>
            </c:strRef>
          </c:tx>
          <c:invertIfNegative val="0"/>
          <c:dLbls>
            <c:spPr>
              <a:solidFill>
                <a:schemeClr val="accent3">
                  <a:lumMod val="20000"/>
                  <a:lumOff val="80000"/>
                </a:schemeClr>
              </a:solidFill>
            </c:spPr>
            <c:txPr>
              <a:bodyPr/>
              <a:lstStyle/>
              <a:p>
                <a:pPr>
                  <a:defRPr sz="1600"/>
                </a:pPr>
                <a:endParaRPr lang="en-US"/>
              </a:p>
            </c:txPr>
            <c:showLegendKey val="0"/>
            <c:showVal val="1"/>
            <c:showCatName val="0"/>
            <c:showSerName val="0"/>
            <c:showPercent val="0"/>
            <c:showBubbleSize val="0"/>
            <c:showLeaderLines val="0"/>
          </c:dLbls>
          <c:cat>
            <c:numRef>
              <c:f>Гэрлэлт!$A$3:$A$7</c:f>
              <c:numCache>
                <c:formatCode>General</c:formatCode>
                <c:ptCount val="5"/>
                <c:pt idx="0">
                  <c:v>2019</c:v>
                </c:pt>
                <c:pt idx="1">
                  <c:v>2020</c:v>
                </c:pt>
                <c:pt idx="2">
                  <c:v>2021</c:v>
                </c:pt>
                <c:pt idx="3">
                  <c:v>2022</c:v>
                </c:pt>
                <c:pt idx="4">
                  <c:v>2023</c:v>
                </c:pt>
              </c:numCache>
            </c:numRef>
          </c:cat>
          <c:val>
            <c:numRef>
              <c:f>Гэрлэлт!$C$3:$C$7</c:f>
              <c:numCache>
                <c:formatCode>General</c:formatCode>
                <c:ptCount val="5"/>
                <c:pt idx="0">
                  <c:v>1</c:v>
                </c:pt>
                <c:pt idx="1">
                  <c:v>0</c:v>
                </c:pt>
                <c:pt idx="2">
                  <c:v>1</c:v>
                </c:pt>
                <c:pt idx="3">
                  <c:v>0</c:v>
                </c:pt>
                <c:pt idx="4">
                  <c:v>1</c:v>
                </c:pt>
              </c:numCache>
            </c:numRef>
          </c:val>
        </c:ser>
        <c:dLbls>
          <c:showLegendKey val="0"/>
          <c:showVal val="1"/>
          <c:showCatName val="0"/>
          <c:showSerName val="0"/>
          <c:showPercent val="0"/>
          <c:showBubbleSize val="0"/>
        </c:dLbls>
        <c:gapWidth val="150"/>
        <c:shape val="box"/>
        <c:axId val="258855296"/>
        <c:axId val="258863872"/>
        <c:axId val="0"/>
      </c:bar3DChart>
      <c:catAx>
        <c:axId val="258855296"/>
        <c:scaling>
          <c:orientation val="minMax"/>
        </c:scaling>
        <c:delete val="0"/>
        <c:axPos val="b"/>
        <c:numFmt formatCode="General" sourceLinked="1"/>
        <c:majorTickMark val="none"/>
        <c:minorTickMark val="none"/>
        <c:tickLblPos val="nextTo"/>
        <c:txPr>
          <a:bodyPr/>
          <a:lstStyle/>
          <a:p>
            <a:pPr>
              <a:defRPr b="1"/>
            </a:pPr>
            <a:endParaRPr lang="en-US"/>
          </a:p>
        </c:txPr>
        <c:crossAx val="258863872"/>
        <c:crosses val="autoZero"/>
        <c:auto val="1"/>
        <c:lblAlgn val="ctr"/>
        <c:lblOffset val="100"/>
        <c:noMultiLvlLbl val="0"/>
      </c:catAx>
      <c:valAx>
        <c:axId val="258863872"/>
        <c:scaling>
          <c:orientation val="minMax"/>
        </c:scaling>
        <c:delete val="1"/>
        <c:axPos val="l"/>
        <c:numFmt formatCode="General" sourceLinked="1"/>
        <c:majorTickMark val="none"/>
        <c:minorTickMark val="none"/>
        <c:tickLblPos val="nextTo"/>
        <c:crossAx val="258855296"/>
        <c:crosses val="autoZero"/>
        <c:crossBetween val="between"/>
      </c:valAx>
    </c:plotArea>
    <c:legend>
      <c:legendPos val="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mn-MN"/>
              <a:t>Гадаадад оршин суугч </a:t>
            </a:r>
            <a:endParaRPr lang="en-US"/>
          </a:p>
        </c:rich>
      </c:tx>
      <c:layout/>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Sheet1!$B$33</c:f>
              <c:strCache>
                <c:ptCount val="1"/>
                <c:pt idx="0">
                  <c:v>Эрэгтэй</c:v>
                </c:pt>
              </c:strCache>
            </c:strRef>
          </c:tx>
          <c:spPr>
            <a:solidFill>
              <a:srgbClr val="00B0F0"/>
            </a:solidFill>
          </c:spPr>
          <c:invertIfNegative val="0"/>
          <c:dLbls>
            <c:txPr>
              <a:bodyPr/>
              <a:lstStyle/>
              <a:p>
                <a:pPr>
                  <a:defRPr b="1"/>
                </a:pPr>
                <a:endParaRPr lang="en-US"/>
              </a:p>
            </c:txPr>
            <c:showLegendKey val="0"/>
            <c:showVal val="1"/>
            <c:showCatName val="0"/>
            <c:showSerName val="0"/>
            <c:showPercent val="0"/>
            <c:showBubbleSize val="0"/>
            <c:showLeaderLines val="0"/>
          </c:dLbls>
          <c:cat>
            <c:strRef>
              <c:f>Sheet1!$A$34:$A$37</c:f>
              <c:strCache>
                <c:ptCount val="4"/>
                <c:pt idx="0">
                  <c:v>1-р баг, Хөөвөр </c:v>
                </c:pt>
                <c:pt idx="1">
                  <c:v>2-р баг, Гучин</c:v>
                </c:pt>
                <c:pt idx="2">
                  <c:v>3-р баг, Аргалант</c:v>
                </c:pt>
                <c:pt idx="3">
                  <c:v>4-р баг, Аргуйт </c:v>
                </c:pt>
              </c:strCache>
            </c:strRef>
          </c:cat>
          <c:val>
            <c:numRef>
              <c:f>Sheet1!$B$34:$B$37</c:f>
              <c:numCache>
                <c:formatCode>General</c:formatCode>
                <c:ptCount val="4"/>
                <c:pt idx="0">
                  <c:v>3</c:v>
                </c:pt>
                <c:pt idx="1">
                  <c:v>6</c:v>
                </c:pt>
                <c:pt idx="2">
                  <c:v>2</c:v>
                </c:pt>
                <c:pt idx="3">
                  <c:v>7</c:v>
                </c:pt>
              </c:numCache>
            </c:numRef>
          </c:val>
        </c:ser>
        <c:ser>
          <c:idx val="1"/>
          <c:order val="1"/>
          <c:tx>
            <c:strRef>
              <c:f>Sheet1!$C$33</c:f>
              <c:strCache>
                <c:ptCount val="1"/>
                <c:pt idx="0">
                  <c:v>Эмэгтэй</c:v>
                </c:pt>
              </c:strCache>
            </c:strRef>
          </c:tx>
          <c:spPr>
            <a:solidFill>
              <a:srgbClr val="FF0000"/>
            </a:solidFill>
          </c:spPr>
          <c:invertIfNegative val="0"/>
          <c:dLbls>
            <c:txPr>
              <a:bodyPr/>
              <a:lstStyle/>
              <a:p>
                <a:pPr>
                  <a:defRPr b="1"/>
                </a:pPr>
                <a:endParaRPr lang="en-US"/>
              </a:p>
            </c:txPr>
            <c:showLegendKey val="0"/>
            <c:showVal val="1"/>
            <c:showCatName val="0"/>
            <c:showSerName val="0"/>
            <c:showPercent val="0"/>
            <c:showBubbleSize val="0"/>
            <c:showLeaderLines val="0"/>
          </c:dLbls>
          <c:cat>
            <c:strRef>
              <c:f>Sheet1!$A$34:$A$37</c:f>
              <c:strCache>
                <c:ptCount val="4"/>
                <c:pt idx="0">
                  <c:v>1-р баг, Хөөвөр </c:v>
                </c:pt>
                <c:pt idx="1">
                  <c:v>2-р баг, Гучин</c:v>
                </c:pt>
                <c:pt idx="2">
                  <c:v>3-р баг, Аргалант</c:v>
                </c:pt>
                <c:pt idx="3">
                  <c:v>4-р баг, Аргуйт </c:v>
                </c:pt>
              </c:strCache>
            </c:strRef>
          </c:cat>
          <c:val>
            <c:numRef>
              <c:f>Sheet1!$C$34:$C$37</c:f>
              <c:numCache>
                <c:formatCode>General</c:formatCode>
                <c:ptCount val="4"/>
                <c:pt idx="0">
                  <c:v>5</c:v>
                </c:pt>
                <c:pt idx="1">
                  <c:v>1</c:v>
                </c:pt>
                <c:pt idx="2">
                  <c:v>1</c:v>
                </c:pt>
                <c:pt idx="3">
                  <c:v>7</c:v>
                </c:pt>
              </c:numCache>
            </c:numRef>
          </c:val>
        </c:ser>
        <c:ser>
          <c:idx val="2"/>
          <c:order val="2"/>
          <c:tx>
            <c:strRef>
              <c:f>Sheet1!$D$33</c:f>
              <c:strCache>
                <c:ptCount val="1"/>
                <c:pt idx="0">
                  <c:v>Нийт</c:v>
                </c:pt>
              </c:strCache>
            </c:strRef>
          </c:tx>
          <c:spPr>
            <a:solidFill>
              <a:srgbClr val="00B050"/>
            </a:solidFill>
          </c:spPr>
          <c:invertIfNegative val="0"/>
          <c:dLbls>
            <c:txPr>
              <a:bodyPr/>
              <a:lstStyle/>
              <a:p>
                <a:pPr>
                  <a:defRPr b="1"/>
                </a:pPr>
                <a:endParaRPr lang="en-US"/>
              </a:p>
            </c:txPr>
            <c:showLegendKey val="0"/>
            <c:showVal val="1"/>
            <c:showCatName val="0"/>
            <c:showSerName val="0"/>
            <c:showPercent val="0"/>
            <c:showBubbleSize val="0"/>
            <c:showLeaderLines val="0"/>
          </c:dLbls>
          <c:cat>
            <c:strRef>
              <c:f>Sheet1!$A$34:$A$37</c:f>
              <c:strCache>
                <c:ptCount val="4"/>
                <c:pt idx="0">
                  <c:v>1-р баг, Хөөвөр </c:v>
                </c:pt>
                <c:pt idx="1">
                  <c:v>2-р баг, Гучин</c:v>
                </c:pt>
                <c:pt idx="2">
                  <c:v>3-р баг, Аргалант</c:v>
                </c:pt>
                <c:pt idx="3">
                  <c:v>4-р баг, Аргуйт </c:v>
                </c:pt>
              </c:strCache>
            </c:strRef>
          </c:cat>
          <c:val>
            <c:numRef>
              <c:f>Sheet1!$D$34:$D$37</c:f>
              <c:numCache>
                <c:formatCode>General</c:formatCode>
                <c:ptCount val="4"/>
                <c:pt idx="0">
                  <c:v>8</c:v>
                </c:pt>
                <c:pt idx="1">
                  <c:v>7</c:v>
                </c:pt>
                <c:pt idx="2">
                  <c:v>3</c:v>
                </c:pt>
                <c:pt idx="3">
                  <c:v>14</c:v>
                </c:pt>
              </c:numCache>
            </c:numRef>
          </c:val>
        </c:ser>
        <c:dLbls>
          <c:showLegendKey val="0"/>
          <c:showVal val="1"/>
          <c:showCatName val="0"/>
          <c:showSerName val="0"/>
          <c:showPercent val="0"/>
          <c:showBubbleSize val="0"/>
        </c:dLbls>
        <c:gapWidth val="150"/>
        <c:shape val="box"/>
        <c:axId val="346509312"/>
        <c:axId val="346510848"/>
        <c:axId val="0"/>
      </c:bar3DChart>
      <c:catAx>
        <c:axId val="346509312"/>
        <c:scaling>
          <c:orientation val="minMax"/>
        </c:scaling>
        <c:delete val="0"/>
        <c:axPos val="l"/>
        <c:majorTickMark val="none"/>
        <c:minorTickMark val="none"/>
        <c:tickLblPos val="nextTo"/>
        <c:txPr>
          <a:bodyPr/>
          <a:lstStyle/>
          <a:p>
            <a:pPr>
              <a:defRPr b="1"/>
            </a:pPr>
            <a:endParaRPr lang="en-US"/>
          </a:p>
        </c:txPr>
        <c:crossAx val="346510848"/>
        <c:crosses val="autoZero"/>
        <c:auto val="1"/>
        <c:lblAlgn val="ctr"/>
        <c:lblOffset val="100"/>
        <c:noMultiLvlLbl val="0"/>
      </c:catAx>
      <c:valAx>
        <c:axId val="346510848"/>
        <c:scaling>
          <c:orientation val="minMax"/>
        </c:scaling>
        <c:delete val="1"/>
        <c:axPos val="b"/>
        <c:numFmt formatCode="General" sourceLinked="1"/>
        <c:majorTickMark val="out"/>
        <c:minorTickMark val="none"/>
        <c:tickLblPos val="nextTo"/>
        <c:crossAx val="346509312"/>
        <c:crosses val="autoZero"/>
        <c:crossBetween val="between"/>
      </c:valAx>
    </c:plotArea>
    <c:legend>
      <c:legendPos val="t"/>
      <c:layout/>
      <c:overlay val="0"/>
    </c:legend>
    <c:plotVisOnly val="1"/>
    <c:dispBlanksAs val="gap"/>
    <c:showDLblsOverMax val="0"/>
  </c:chart>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Халамж!$A$3</c:f>
              <c:strCache>
                <c:ptCount val="1"/>
                <c:pt idx="0">
                  <c:v>Хүүхэд</c:v>
                </c:pt>
              </c:strCache>
            </c:strRef>
          </c:tx>
          <c:invertIfNegative val="0"/>
          <c:dLbls>
            <c:spPr>
              <a:solidFill>
                <a:srgbClr val="7A7AAA">
                  <a:lumMod val="60000"/>
                  <a:lumOff val="40000"/>
                </a:srgbClr>
              </a:solidFill>
            </c:spPr>
            <c:txPr>
              <a:bodyPr/>
              <a:lstStyle/>
              <a:p>
                <a:pPr>
                  <a:defRPr b="1"/>
                </a:pPr>
                <a:endParaRPr lang="en-US"/>
              </a:p>
            </c:txPr>
            <c:showLegendKey val="0"/>
            <c:showVal val="1"/>
            <c:showCatName val="0"/>
            <c:showSerName val="0"/>
            <c:showPercent val="0"/>
            <c:showBubbleSize val="0"/>
            <c:showLeaderLines val="0"/>
          </c:dLbls>
          <c:cat>
            <c:numRef>
              <c:f>Халамж!$B$2:$C$2</c:f>
              <c:numCache>
                <c:formatCode>General</c:formatCode>
                <c:ptCount val="2"/>
                <c:pt idx="0">
                  <c:v>2022</c:v>
                </c:pt>
                <c:pt idx="1">
                  <c:v>2023</c:v>
                </c:pt>
              </c:numCache>
            </c:numRef>
          </c:cat>
          <c:val>
            <c:numRef>
              <c:f>Халамж!$B$3:$C$3</c:f>
              <c:numCache>
                <c:formatCode>General</c:formatCode>
                <c:ptCount val="2"/>
                <c:pt idx="0">
                  <c:v>58</c:v>
                </c:pt>
                <c:pt idx="1">
                  <c:v>50</c:v>
                </c:pt>
              </c:numCache>
            </c:numRef>
          </c:val>
        </c:ser>
        <c:ser>
          <c:idx val="1"/>
          <c:order val="1"/>
          <c:tx>
            <c:strRef>
              <c:f>Халамж!$A$4</c:f>
              <c:strCache>
                <c:ptCount val="1"/>
                <c:pt idx="0">
                  <c:v>Том хүн</c:v>
                </c:pt>
              </c:strCache>
            </c:strRef>
          </c:tx>
          <c:invertIfNegative val="0"/>
          <c:dLbls>
            <c:spPr>
              <a:solidFill>
                <a:srgbClr val="FFA400">
                  <a:lumMod val="40000"/>
                  <a:lumOff val="60000"/>
                </a:srgbClr>
              </a:solidFill>
            </c:spPr>
            <c:txPr>
              <a:bodyPr/>
              <a:lstStyle/>
              <a:p>
                <a:pPr>
                  <a:defRPr b="1"/>
                </a:pPr>
                <a:endParaRPr lang="en-US"/>
              </a:p>
            </c:txPr>
            <c:showLegendKey val="0"/>
            <c:showVal val="1"/>
            <c:showCatName val="0"/>
            <c:showSerName val="0"/>
            <c:showPercent val="0"/>
            <c:showBubbleSize val="0"/>
            <c:showLeaderLines val="0"/>
          </c:dLbls>
          <c:cat>
            <c:numRef>
              <c:f>Халамж!$B$2:$C$2</c:f>
              <c:numCache>
                <c:formatCode>General</c:formatCode>
                <c:ptCount val="2"/>
                <c:pt idx="0">
                  <c:v>2022</c:v>
                </c:pt>
                <c:pt idx="1">
                  <c:v>2023</c:v>
                </c:pt>
              </c:numCache>
            </c:numRef>
          </c:cat>
          <c:val>
            <c:numRef>
              <c:f>Халамж!$B$4:$C$4</c:f>
              <c:numCache>
                <c:formatCode>General</c:formatCode>
                <c:ptCount val="2"/>
                <c:pt idx="0">
                  <c:v>77</c:v>
                </c:pt>
                <c:pt idx="1">
                  <c:v>70</c:v>
                </c:pt>
              </c:numCache>
            </c:numRef>
          </c:val>
        </c:ser>
        <c:dLbls>
          <c:showLegendKey val="0"/>
          <c:showVal val="1"/>
          <c:showCatName val="0"/>
          <c:showSerName val="0"/>
          <c:showPercent val="0"/>
          <c:showBubbleSize val="0"/>
        </c:dLbls>
        <c:gapWidth val="150"/>
        <c:shape val="box"/>
        <c:axId val="140735616"/>
        <c:axId val="140737152"/>
        <c:axId val="0"/>
      </c:bar3DChart>
      <c:catAx>
        <c:axId val="140735616"/>
        <c:scaling>
          <c:orientation val="minMax"/>
        </c:scaling>
        <c:delete val="0"/>
        <c:axPos val="b"/>
        <c:numFmt formatCode="General" sourceLinked="1"/>
        <c:majorTickMark val="none"/>
        <c:minorTickMark val="none"/>
        <c:tickLblPos val="nextTo"/>
        <c:txPr>
          <a:bodyPr/>
          <a:lstStyle/>
          <a:p>
            <a:pPr>
              <a:defRPr b="1"/>
            </a:pPr>
            <a:endParaRPr lang="en-US"/>
          </a:p>
        </c:txPr>
        <c:crossAx val="140737152"/>
        <c:crosses val="autoZero"/>
        <c:auto val="1"/>
        <c:lblAlgn val="ctr"/>
        <c:lblOffset val="100"/>
        <c:noMultiLvlLbl val="0"/>
      </c:catAx>
      <c:valAx>
        <c:axId val="140737152"/>
        <c:scaling>
          <c:orientation val="minMax"/>
        </c:scaling>
        <c:delete val="1"/>
        <c:axPos val="l"/>
        <c:numFmt formatCode="General" sourceLinked="1"/>
        <c:majorTickMark val="out"/>
        <c:minorTickMark val="none"/>
        <c:tickLblPos val="nextTo"/>
        <c:crossAx val="140735616"/>
        <c:crosses val="autoZero"/>
        <c:crossBetween val="between"/>
      </c:valAx>
    </c:plotArea>
    <c:legend>
      <c:legendPos val="t"/>
      <c:layout/>
      <c:overlay val="0"/>
      <c:txPr>
        <a:bodyPr/>
        <a:lstStyle/>
        <a:p>
          <a:pPr>
            <a:defRPr sz="1050"/>
          </a:pPr>
          <a:endParaRPr lang="en-US"/>
        </a:p>
      </c:txPr>
    </c:legend>
    <c:plotVisOnly val="1"/>
    <c:dispBlanksAs val="gap"/>
    <c:showDLblsOverMax val="0"/>
  </c:chart>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Халамж!$J$2</c:f>
              <c:strCache>
                <c:ptCount val="1"/>
                <c:pt idx="0">
                  <c:v>Цалинтай эцэг/эх</c:v>
                </c:pt>
              </c:strCache>
            </c:strRef>
          </c:tx>
          <c:dLbls>
            <c:dLbl>
              <c:idx val="0"/>
              <c:layout>
                <c:manualLayout>
                  <c:x val="-0.20839960629921259"/>
                  <c:y val="-0.13647637795275591"/>
                </c:manualLayout>
              </c:layout>
              <c:tx>
                <c:rich>
                  <a:bodyPr/>
                  <a:lstStyle/>
                  <a:p>
                    <a:r>
                      <a:rPr lang="en-US" sz="1050" b="1" dirty="0"/>
                      <a:t>58</a:t>
                    </a:r>
                    <a:r>
                      <a:rPr lang="en-US" sz="1050" b="1" dirty="0" smtClean="0"/>
                      <a:t>%</a:t>
                    </a:r>
                    <a:r>
                      <a:rPr lang="mn-MN" sz="1050" b="1" dirty="0" smtClean="0"/>
                      <a:t>, 116 хүн</a:t>
                    </a:r>
                    <a:endParaRPr lang="en-US" dirty="0"/>
                  </a:p>
                </c:rich>
              </c:tx>
              <c:showLegendKey val="0"/>
              <c:showVal val="0"/>
              <c:showCatName val="0"/>
              <c:showSerName val="0"/>
              <c:showPercent val="1"/>
              <c:showBubbleSize val="0"/>
            </c:dLbl>
            <c:dLbl>
              <c:idx val="1"/>
              <c:layout>
                <c:manualLayout>
                  <c:x val="0.22446522309711286"/>
                  <c:y val="1.9377369495479732E-2"/>
                </c:manualLayout>
              </c:layout>
              <c:tx>
                <c:rich>
                  <a:bodyPr/>
                  <a:lstStyle/>
                  <a:p>
                    <a:r>
                      <a:rPr lang="en-US" sz="1050" b="1"/>
                      <a:t>42</a:t>
                    </a:r>
                    <a:r>
                      <a:rPr lang="en-US" sz="1050" b="1" smtClean="0"/>
                      <a:t>%</a:t>
                    </a:r>
                    <a:r>
                      <a:rPr lang="mn-MN" sz="1050" b="1" smtClean="0"/>
                      <a:t>, 85 хүн</a:t>
                    </a:r>
                    <a:endParaRPr lang="en-US"/>
                  </a:p>
                </c:rich>
              </c:tx>
              <c:showLegendKey val="0"/>
              <c:showVal val="0"/>
              <c:showCatName val="0"/>
              <c:showSerName val="0"/>
              <c:showPercent val="1"/>
              <c:showBubbleSize val="0"/>
            </c:dLbl>
            <c:txPr>
              <a:bodyPr/>
              <a:lstStyle/>
              <a:p>
                <a:pPr>
                  <a:defRPr sz="1050" b="1"/>
                </a:pPr>
                <a:endParaRPr lang="en-US"/>
              </a:p>
            </c:txPr>
            <c:showLegendKey val="0"/>
            <c:showVal val="0"/>
            <c:showCatName val="0"/>
            <c:showSerName val="0"/>
            <c:showPercent val="1"/>
            <c:showBubbleSize val="0"/>
            <c:showLeaderLines val="1"/>
          </c:dLbls>
          <c:cat>
            <c:numRef>
              <c:f>Халамж!$K$1:$L$1</c:f>
              <c:numCache>
                <c:formatCode>General</c:formatCode>
                <c:ptCount val="2"/>
                <c:pt idx="0">
                  <c:v>2022</c:v>
                </c:pt>
                <c:pt idx="1">
                  <c:v>2023</c:v>
                </c:pt>
              </c:numCache>
            </c:numRef>
          </c:cat>
          <c:val>
            <c:numRef>
              <c:f>Халамж!$K$2:$L$2</c:f>
              <c:numCache>
                <c:formatCode>General</c:formatCode>
                <c:ptCount val="2"/>
                <c:pt idx="0">
                  <c:v>116</c:v>
                </c:pt>
                <c:pt idx="1">
                  <c:v>85</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80204308836395455"/>
          <c:y val="0.42779892096821232"/>
          <c:w val="0.10351246719160105"/>
          <c:h val="0.16743438320209975"/>
        </c:manualLayout>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'Нас баралт'!$R$1</c:f>
              <c:strCache>
                <c:ptCount val="1"/>
                <c:pt idx="0">
                  <c:v>Ажилласан жил</c:v>
                </c:pt>
              </c:strCache>
            </c:strRef>
          </c:tx>
          <c:invertIfNegative val="0"/>
          <c:dLbls>
            <c:spPr>
              <a:solidFill>
                <a:schemeClr val="accent2">
                  <a:lumMod val="20000"/>
                  <a:lumOff val="80000"/>
                </a:schemeClr>
              </a:solidFill>
            </c:spPr>
            <c:txPr>
              <a:bodyPr/>
              <a:lstStyle/>
              <a:p>
                <a:pPr>
                  <a:defRPr sz="1100" b="1"/>
                </a:pPr>
                <a:endParaRPr lang="en-US"/>
              </a:p>
            </c:txPr>
            <c:showLegendKey val="0"/>
            <c:showVal val="1"/>
            <c:showCatName val="0"/>
            <c:showSerName val="0"/>
            <c:showPercent val="0"/>
            <c:showBubbleSize val="0"/>
            <c:showLeaderLines val="0"/>
          </c:dLbls>
          <c:cat>
            <c:strRef>
              <c:f>'Нас баралт'!$Q$2:$Q$5</c:f>
              <c:strCache>
                <c:ptCount val="4"/>
                <c:pt idx="0">
                  <c:v>1-8 жил</c:v>
                </c:pt>
                <c:pt idx="1">
                  <c:v>9-14 жил</c:v>
                </c:pt>
                <c:pt idx="2">
                  <c:v>15-22 жил</c:v>
                </c:pt>
                <c:pt idx="3">
                  <c:v>23-с дээш жил</c:v>
                </c:pt>
              </c:strCache>
            </c:strRef>
          </c:cat>
          <c:val>
            <c:numRef>
              <c:f>'Нас баралт'!$R$2:$R$5</c:f>
              <c:numCache>
                <c:formatCode>General</c:formatCode>
                <c:ptCount val="4"/>
                <c:pt idx="0">
                  <c:v>11</c:v>
                </c:pt>
                <c:pt idx="1">
                  <c:v>1</c:v>
                </c:pt>
                <c:pt idx="2">
                  <c:v>3</c:v>
                </c:pt>
                <c:pt idx="3">
                  <c:v>4</c:v>
                </c:pt>
              </c:numCache>
            </c:numRef>
          </c:val>
        </c:ser>
        <c:dLbls>
          <c:showLegendKey val="0"/>
          <c:showVal val="1"/>
          <c:showCatName val="0"/>
          <c:showSerName val="0"/>
          <c:showPercent val="0"/>
          <c:showBubbleSize val="0"/>
        </c:dLbls>
        <c:gapWidth val="75"/>
        <c:shape val="box"/>
        <c:axId val="127470208"/>
        <c:axId val="127522304"/>
        <c:axId val="0"/>
      </c:bar3DChart>
      <c:catAx>
        <c:axId val="127470208"/>
        <c:scaling>
          <c:orientation val="minMax"/>
        </c:scaling>
        <c:delete val="0"/>
        <c:axPos val="b"/>
        <c:majorTickMark val="none"/>
        <c:minorTickMark val="none"/>
        <c:tickLblPos val="nextTo"/>
        <c:crossAx val="127522304"/>
        <c:crosses val="autoZero"/>
        <c:auto val="1"/>
        <c:lblAlgn val="ctr"/>
        <c:lblOffset val="100"/>
        <c:noMultiLvlLbl val="0"/>
      </c:catAx>
      <c:valAx>
        <c:axId val="127522304"/>
        <c:scaling>
          <c:orientation val="minMax"/>
        </c:scaling>
        <c:delete val="0"/>
        <c:axPos val="l"/>
        <c:numFmt formatCode="General" sourceLinked="1"/>
        <c:majorTickMark val="none"/>
        <c:minorTickMark val="none"/>
        <c:tickLblPos val="nextTo"/>
        <c:crossAx val="127470208"/>
        <c:crosses val="autoZero"/>
        <c:crossBetween val="between"/>
      </c:valAx>
    </c:plotArea>
    <c:legend>
      <c:legendPos val="b"/>
      <c:layout/>
      <c:overlay val="0"/>
    </c:legend>
    <c:plotVisOnly val="1"/>
    <c:dispBlanksAs val="gap"/>
    <c:showDLblsOverMax val="0"/>
  </c:chart>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lrMapOvr bg1="lt1" tx1="dk1" bg2="lt2" tx2="dk2" accent1="accent1" accent2="accent2" accent3="accent3" accent4="accent4" accent5="accent5" accent6="accent6" hlink="hlink" folHlink="folHlink"/>
  <c:chart>
    <c:title>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Халамж!$J$3</c:f>
              <c:strCache>
                <c:ptCount val="1"/>
                <c:pt idx="0">
                  <c:v>Жирэмсний тэтгэмж</c:v>
                </c:pt>
              </c:strCache>
            </c:strRef>
          </c:tx>
          <c:invertIfNegative val="0"/>
          <c:dLbls>
            <c:dLbl>
              <c:idx val="0"/>
              <c:layout>
                <c:manualLayout>
                  <c:x val="2.2222222222222223E-2"/>
                  <c:y val="-1.8518518518518517E-2"/>
                </c:manualLayout>
              </c:layout>
              <c:showLegendKey val="0"/>
              <c:showVal val="1"/>
              <c:showCatName val="0"/>
              <c:showSerName val="0"/>
              <c:showPercent val="0"/>
              <c:showBubbleSize val="0"/>
            </c:dLbl>
            <c:dLbl>
              <c:idx val="1"/>
              <c:layout>
                <c:manualLayout>
                  <c:x val="2.5000000000000001E-2"/>
                  <c:y val="-1.3888888888888973E-2"/>
                </c:manualLayout>
              </c:layout>
              <c:showLegendKey val="0"/>
              <c:showVal val="1"/>
              <c:showCatName val="0"/>
              <c:showSerName val="0"/>
              <c:showPercent val="0"/>
              <c:showBubbleSize val="0"/>
            </c:dLbl>
            <c:spPr>
              <a:solidFill>
                <a:schemeClr val="accent2">
                  <a:lumMod val="20000"/>
                  <a:lumOff val="80000"/>
                </a:schemeClr>
              </a:solidFill>
            </c:spPr>
            <c:txPr>
              <a:bodyPr/>
              <a:lstStyle/>
              <a:p>
                <a:pPr>
                  <a:defRPr b="1"/>
                </a:pPr>
                <a:endParaRPr lang="en-US"/>
              </a:p>
            </c:txPr>
            <c:showLegendKey val="0"/>
            <c:showVal val="1"/>
            <c:showCatName val="0"/>
            <c:showSerName val="0"/>
            <c:showPercent val="0"/>
            <c:showBubbleSize val="0"/>
            <c:showLeaderLines val="0"/>
          </c:dLbls>
          <c:cat>
            <c:numRef>
              <c:f>Халамж!$K$1:$L$1</c:f>
              <c:numCache>
                <c:formatCode>General</c:formatCode>
                <c:ptCount val="2"/>
                <c:pt idx="0">
                  <c:v>2022</c:v>
                </c:pt>
                <c:pt idx="1">
                  <c:v>2023</c:v>
                </c:pt>
              </c:numCache>
            </c:numRef>
          </c:cat>
          <c:val>
            <c:numRef>
              <c:f>Халамж!$K$3:$L$3</c:f>
              <c:numCache>
                <c:formatCode>General</c:formatCode>
                <c:ptCount val="2"/>
                <c:pt idx="0">
                  <c:v>25</c:v>
                </c:pt>
                <c:pt idx="1">
                  <c:v>9</c:v>
                </c:pt>
              </c:numCache>
            </c:numRef>
          </c:val>
        </c:ser>
        <c:dLbls>
          <c:showLegendKey val="0"/>
          <c:showVal val="1"/>
          <c:showCatName val="0"/>
          <c:showSerName val="0"/>
          <c:showPercent val="0"/>
          <c:showBubbleSize val="0"/>
        </c:dLbls>
        <c:gapWidth val="150"/>
        <c:shape val="box"/>
        <c:axId val="151962368"/>
        <c:axId val="151965056"/>
        <c:axId val="0"/>
      </c:bar3DChart>
      <c:catAx>
        <c:axId val="151962368"/>
        <c:scaling>
          <c:orientation val="minMax"/>
        </c:scaling>
        <c:delete val="0"/>
        <c:axPos val="b"/>
        <c:numFmt formatCode="General" sourceLinked="1"/>
        <c:majorTickMark val="none"/>
        <c:minorTickMark val="none"/>
        <c:tickLblPos val="nextTo"/>
        <c:txPr>
          <a:bodyPr/>
          <a:lstStyle/>
          <a:p>
            <a:pPr>
              <a:defRPr b="1"/>
            </a:pPr>
            <a:endParaRPr lang="en-US"/>
          </a:p>
        </c:txPr>
        <c:crossAx val="151965056"/>
        <c:crosses val="autoZero"/>
        <c:auto val="1"/>
        <c:lblAlgn val="ctr"/>
        <c:lblOffset val="100"/>
        <c:noMultiLvlLbl val="0"/>
      </c:catAx>
      <c:valAx>
        <c:axId val="151965056"/>
        <c:scaling>
          <c:orientation val="minMax"/>
        </c:scaling>
        <c:delete val="1"/>
        <c:axPos val="l"/>
        <c:numFmt formatCode="General" sourceLinked="1"/>
        <c:majorTickMark val="out"/>
        <c:minorTickMark val="none"/>
        <c:tickLblPos val="nextTo"/>
        <c:crossAx val="151962368"/>
        <c:crosses val="autoZero"/>
        <c:crossBetween val="between"/>
      </c:valAx>
    </c:plotArea>
    <c:legend>
      <c:legendPos val="t"/>
      <c:layout/>
      <c:overlay val="0"/>
    </c:legend>
    <c:plotVisOnly val="1"/>
    <c:dispBlanksAs val="gap"/>
    <c:showDLblsOverMax val="0"/>
  </c:chart>
  <c:spPr>
    <a:ln>
      <a:noFill/>
    </a:ln>
  </c:sp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mn-MN" dirty="0">
                <a:solidFill>
                  <a:schemeClr val="accent2"/>
                </a:solidFill>
              </a:rPr>
              <a:t>Сумын нийт тэтгэвэр авагчид</a:t>
            </a:r>
            <a:endParaRPr lang="en-US" dirty="0">
              <a:solidFill>
                <a:schemeClr val="accent2"/>
              </a:solidFill>
            </a:endParaRP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НД!$B$2</c:f>
              <c:strCache>
                <c:ptCount val="1"/>
                <c:pt idx="0">
                  <c:v>2022</c:v>
                </c:pt>
              </c:strCache>
            </c:strRef>
          </c:tx>
          <c:invertIfNegative val="0"/>
          <c:dLbls>
            <c:txPr>
              <a:bodyPr/>
              <a:lstStyle/>
              <a:p>
                <a:pPr>
                  <a:defRPr b="1"/>
                </a:pPr>
                <a:endParaRPr lang="en-US"/>
              </a:p>
            </c:txPr>
            <c:showLegendKey val="0"/>
            <c:showVal val="1"/>
            <c:showCatName val="0"/>
            <c:showSerName val="0"/>
            <c:showPercent val="0"/>
            <c:showBubbleSize val="0"/>
            <c:showLeaderLines val="0"/>
          </c:dLbls>
          <c:cat>
            <c:strRef>
              <c:f>НД!$A$3:$A$6</c:f>
              <c:strCache>
                <c:ptCount val="4"/>
                <c:pt idx="0">
                  <c:v>Өндөр насны тэтгэвэр</c:v>
                </c:pt>
                <c:pt idx="1">
                  <c:v>Тэжээгчээ алдсны тэтгэвэр</c:v>
                </c:pt>
                <c:pt idx="2">
                  <c:v>Хөдөлмөрийн чадвараа алдсны тэтгэвэр</c:v>
                </c:pt>
                <c:pt idx="3">
                  <c:v>Цэргийн алба хаасны тэтгэвэр</c:v>
                </c:pt>
              </c:strCache>
            </c:strRef>
          </c:cat>
          <c:val>
            <c:numRef>
              <c:f>НД!$B$3:$B$6</c:f>
              <c:numCache>
                <c:formatCode>General</c:formatCode>
                <c:ptCount val="4"/>
                <c:pt idx="0">
                  <c:v>296</c:v>
                </c:pt>
                <c:pt idx="1">
                  <c:v>16</c:v>
                </c:pt>
                <c:pt idx="2">
                  <c:v>38</c:v>
                </c:pt>
                <c:pt idx="3">
                  <c:v>0</c:v>
                </c:pt>
              </c:numCache>
            </c:numRef>
          </c:val>
        </c:ser>
        <c:ser>
          <c:idx val="1"/>
          <c:order val="1"/>
          <c:tx>
            <c:strRef>
              <c:f>НД!$C$2</c:f>
              <c:strCache>
                <c:ptCount val="1"/>
                <c:pt idx="0">
                  <c:v>2023</c:v>
                </c:pt>
              </c:strCache>
            </c:strRef>
          </c:tx>
          <c:invertIfNegative val="0"/>
          <c:dLbls>
            <c:dLbl>
              <c:idx val="0"/>
              <c:layout>
                <c:manualLayout>
                  <c:x val="2.2580166257586357E-2"/>
                  <c:y val="0"/>
                </c:manualLayout>
              </c:layout>
              <c:showLegendKey val="0"/>
              <c:showVal val="1"/>
              <c:showCatName val="0"/>
              <c:showSerName val="0"/>
              <c:showPercent val="0"/>
              <c:showBubbleSize val="0"/>
            </c:dLbl>
            <c:spPr>
              <a:solidFill>
                <a:srgbClr val="F2496F">
                  <a:lumMod val="20000"/>
                  <a:lumOff val="80000"/>
                </a:srgbClr>
              </a:solidFill>
            </c:spPr>
            <c:txPr>
              <a:bodyPr/>
              <a:lstStyle/>
              <a:p>
                <a:pPr>
                  <a:defRPr b="1"/>
                </a:pPr>
                <a:endParaRPr lang="en-US"/>
              </a:p>
            </c:txPr>
            <c:showLegendKey val="0"/>
            <c:showVal val="1"/>
            <c:showCatName val="0"/>
            <c:showSerName val="0"/>
            <c:showPercent val="0"/>
            <c:showBubbleSize val="0"/>
            <c:showLeaderLines val="0"/>
          </c:dLbls>
          <c:cat>
            <c:strRef>
              <c:f>НД!$A$3:$A$6</c:f>
              <c:strCache>
                <c:ptCount val="4"/>
                <c:pt idx="0">
                  <c:v>Өндөр насны тэтгэвэр</c:v>
                </c:pt>
                <c:pt idx="1">
                  <c:v>Тэжээгчээ алдсны тэтгэвэр</c:v>
                </c:pt>
                <c:pt idx="2">
                  <c:v>Хөдөлмөрийн чадвараа алдсны тэтгэвэр</c:v>
                </c:pt>
                <c:pt idx="3">
                  <c:v>Цэргийн алба хаасны тэтгэвэр</c:v>
                </c:pt>
              </c:strCache>
            </c:strRef>
          </c:cat>
          <c:val>
            <c:numRef>
              <c:f>НД!$C$3:$C$6</c:f>
              <c:numCache>
                <c:formatCode>General</c:formatCode>
                <c:ptCount val="4"/>
                <c:pt idx="0">
                  <c:v>317</c:v>
                </c:pt>
                <c:pt idx="1">
                  <c:v>14</c:v>
                </c:pt>
                <c:pt idx="2">
                  <c:v>41</c:v>
                </c:pt>
                <c:pt idx="3">
                  <c:v>1</c:v>
                </c:pt>
              </c:numCache>
            </c:numRef>
          </c:val>
        </c:ser>
        <c:dLbls>
          <c:showLegendKey val="0"/>
          <c:showVal val="1"/>
          <c:showCatName val="0"/>
          <c:showSerName val="0"/>
          <c:showPercent val="0"/>
          <c:showBubbleSize val="0"/>
        </c:dLbls>
        <c:gapWidth val="150"/>
        <c:shape val="box"/>
        <c:axId val="151696128"/>
        <c:axId val="151697664"/>
        <c:axId val="0"/>
      </c:bar3DChart>
      <c:catAx>
        <c:axId val="151696128"/>
        <c:scaling>
          <c:orientation val="minMax"/>
        </c:scaling>
        <c:delete val="0"/>
        <c:axPos val="b"/>
        <c:majorTickMark val="none"/>
        <c:minorTickMark val="none"/>
        <c:tickLblPos val="nextTo"/>
        <c:crossAx val="151697664"/>
        <c:crosses val="autoZero"/>
        <c:auto val="1"/>
        <c:lblAlgn val="ctr"/>
        <c:lblOffset val="100"/>
        <c:noMultiLvlLbl val="0"/>
      </c:catAx>
      <c:valAx>
        <c:axId val="151697664"/>
        <c:scaling>
          <c:orientation val="minMax"/>
        </c:scaling>
        <c:delete val="1"/>
        <c:axPos val="l"/>
        <c:numFmt formatCode="General" sourceLinked="1"/>
        <c:majorTickMark val="out"/>
        <c:minorTickMark val="none"/>
        <c:tickLblPos val="nextTo"/>
        <c:crossAx val="151696128"/>
        <c:crosses val="autoZero"/>
        <c:crossBetween val="between"/>
      </c:valAx>
    </c:plotArea>
    <c:legend>
      <c:legendPos val="t"/>
      <c:layout/>
      <c:overlay val="0"/>
    </c:legend>
    <c:plotVisOnly val="1"/>
    <c:dispBlanksAs val="gap"/>
    <c:showDLblsOverMax val="0"/>
  </c:chart>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manualLayout>
          <c:layoutTarget val="inner"/>
          <c:xMode val="edge"/>
          <c:yMode val="edge"/>
          <c:x val="4.884004884004884E-2"/>
          <c:y val="0.2079582239720035"/>
          <c:w val="0.94627594627594624"/>
          <c:h val="0.69921004666083408"/>
        </c:manualLayout>
      </c:layout>
      <c:bar3DChart>
        <c:barDir val="col"/>
        <c:grouping val="clustered"/>
        <c:varyColors val="0"/>
        <c:ser>
          <c:idx val="0"/>
          <c:order val="0"/>
          <c:tx>
            <c:strRef>
              <c:f>Sheet1!$A$50</c:f>
              <c:strCache>
                <c:ptCount val="1"/>
                <c:pt idx="0">
                  <c:v>Хаасан хүн</c:v>
                </c:pt>
              </c:strCache>
            </c:strRef>
          </c:tx>
          <c:invertIfNegative val="0"/>
          <c:dLbls>
            <c:txPr>
              <a:bodyPr/>
              <a:lstStyle/>
              <a:p>
                <a:pPr>
                  <a:defRPr b="1"/>
                </a:pPr>
                <a:endParaRPr lang="en-US"/>
              </a:p>
            </c:txPr>
            <c:showLegendKey val="0"/>
            <c:showVal val="1"/>
            <c:showCatName val="0"/>
            <c:showSerName val="0"/>
            <c:showPercent val="0"/>
            <c:showBubbleSize val="0"/>
            <c:showLeaderLines val="0"/>
          </c:dLbls>
          <c:cat>
            <c:strRef>
              <c:f>Sheet1!$B$49:$I$49</c:f>
              <c:strCache>
                <c:ptCount val="8"/>
                <c:pt idx="0">
                  <c:v>20-24</c:v>
                </c:pt>
                <c:pt idx="1">
                  <c:v>25-29</c:v>
                </c:pt>
                <c:pt idx="2">
                  <c:v>30-34</c:v>
                </c:pt>
                <c:pt idx="3">
                  <c:v>35-39</c:v>
                </c:pt>
                <c:pt idx="4">
                  <c:v>40-44</c:v>
                </c:pt>
                <c:pt idx="5">
                  <c:v>45-49</c:v>
                </c:pt>
                <c:pt idx="6">
                  <c:v>50-54</c:v>
                </c:pt>
                <c:pt idx="7">
                  <c:v>55-59</c:v>
                </c:pt>
              </c:strCache>
            </c:strRef>
          </c:cat>
          <c:val>
            <c:numRef>
              <c:f>Sheet1!$B$50:$I$50</c:f>
              <c:numCache>
                <c:formatCode>General</c:formatCode>
                <c:ptCount val="8"/>
                <c:pt idx="0">
                  <c:v>4</c:v>
                </c:pt>
                <c:pt idx="1">
                  <c:v>16</c:v>
                </c:pt>
                <c:pt idx="2">
                  <c:v>32</c:v>
                </c:pt>
                <c:pt idx="3">
                  <c:v>33</c:v>
                </c:pt>
                <c:pt idx="4">
                  <c:v>8</c:v>
                </c:pt>
                <c:pt idx="5">
                  <c:v>35</c:v>
                </c:pt>
                <c:pt idx="6">
                  <c:v>48</c:v>
                </c:pt>
                <c:pt idx="7">
                  <c:v>35</c:v>
                </c:pt>
              </c:numCache>
            </c:numRef>
          </c:val>
        </c:ser>
        <c:dLbls>
          <c:showLegendKey val="0"/>
          <c:showVal val="1"/>
          <c:showCatName val="0"/>
          <c:showSerName val="0"/>
          <c:showPercent val="0"/>
          <c:showBubbleSize val="0"/>
        </c:dLbls>
        <c:gapWidth val="150"/>
        <c:shape val="box"/>
        <c:axId val="151490560"/>
        <c:axId val="151493248"/>
        <c:axId val="0"/>
      </c:bar3DChart>
      <c:catAx>
        <c:axId val="151490560"/>
        <c:scaling>
          <c:orientation val="minMax"/>
        </c:scaling>
        <c:delete val="0"/>
        <c:axPos val="b"/>
        <c:majorTickMark val="none"/>
        <c:minorTickMark val="none"/>
        <c:tickLblPos val="nextTo"/>
        <c:txPr>
          <a:bodyPr/>
          <a:lstStyle/>
          <a:p>
            <a:pPr>
              <a:defRPr b="1"/>
            </a:pPr>
            <a:endParaRPr lang="en-US"/>
          </a:p>
        </c:txPr>
        <c:crossAx val="151493248"/>
        <c:crosses val="autoZero"/>
        <c:auto val="1"/>
        <c:lblAlgn val="ctr"/>
        <c:lblOffset val="100"/>
        <c:noMultiLvlLbl val="0"/>
      </c:catAx>
      <c:valAx>
        <c:axId val="151493248"/>
        <c:scaling>
          <c:orientation val="minMax"/>
        </c:scaling>
        <c:delete val="1"/>
        <c:axPos val="l"/>
        <c:numFmt formatCode="General" sourceLinked="1"/>
        <c:majorTickMark val="none"/>
        <c:minorTickMark val="none"/>
        <c:tickLblPos val="nextTo"/>
        <c:crossAx val="151490560"/>
        <c:crosses val="autoZero"/>
        <c:crossBetween val="between"/>
      </c:valAx>
    </c:plotArea>
    <c:legend>
      <c:legendPos val="t"/>
      <c:layout/>
      <c:overlay val="0"/>
      <c:txPr>
        <a:bodyPr/>
        <a:lstStyle/>
        <a:p>
          <a:pPr>
            <a:defRPr sz="1400"/>
          </a:pPr>
          <a:endParaRPr lang="en-US"/>
        </a:p>
      </c:txPr>
    </c:legend>
    <c:plotVisOnly val="1"/>
    <c:dispBlanksAs val="gap"/>
    <c:showDLblsOverMax val="0"/>
  </c:chart>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dLbls>
            <c:dLbl>
              <c:idx val="0"/>
              <c:layout>
                <c:manualLayout>
                  <c:x val="-0.1016942022872141"/>
                  <c:y val="2.48015873015873E-3"/>
                </c:manualLayout>
              </c:layout>
              <c:showLegendKey val="0"/>
              <c:showVal val="0"/>
              <c:showCatName val="1"/>
              <c:showSerName val="0"/>
              <c:showPercent val="1"/>
              <c:showBubbleSize val="0"/>
            </c:dLbl>
            <c:dLbl>
              <c:idx val="1"/>
              <c:layout>
                <c:manualLayout>
                  <c:x val="-2.9892435320584929E-2"/>
                  <c:y val="-8.8465504311961002E-4"/>
                </c:manualLayout>
              </c:layout>
              <c:tx>
                <c:rich>
                  <a:bodyPr/>
                  <a:lstStyle/>
                  <a:p>
                    <a:r>
                      <a:rPr lang="mn-MN" dirty="0"/>
                      <a:t>Тугал</a:t>
                    </a:r>
                    <a:r>
                      <a:rPr lang="mn-MN"/>
                      <a:t>
</a:t>
                    </a:r>
                    <a:r>
                      <a:rPr lang="mn-MN" smtClean="0"/>
                      <a:t>2.2%</a:t>
                    </a:r>
                    <a:endParaRPr lang="mn-MN" dirty="0"/>
                  </a:p>
                </c:rich>
              </c:tx>
              <c:showLegendKey val="0"/>
              <c:showVal val="0"/>
              <c:showCatName val="1"/>
              <c:showSerName val="0"/>
              <c:showPercent val="1"/>
              <c:showBubbleSize val="0"/>
            </c:dLbl>
            <c:dLbl>
              <c:idx val="2"/>
              <c:layout/>
              <c:tx>
                <c:rich>
                  <a:bodyPr/>
                  <a:lstStyle/>
                  <a:p>
                    <a:r>
                      <a:rPr lang="mn-MN"/>
                      <a:t>Ботго
</a:t>
                    </a:r>
                    <a:r>
                      <a:rPr lang="mn-MN" smtClean="0"/>
                      <a:t>1.6%</a:t>
                    </a:r>
                    <a:endParaRPr lang="mn-MN"/>
                  </a:p>
                </c:rich>
              </c:tx>
              <c:showLegendKey val="0"/>
              <c:showVal val="0"/>
              <c:showCatName val="1"/>
              <c:showSerName val="0"/>
              <c:showPercent val="1"/>
              <c:showBubbleSize val="0"/>
            </c:dLbl>
            <c:dLbl>
              <c:idx val="3"/>
              <c:layout>
                <c:manualLayout>
                  <c:x val="-0.29804778308961377"/>
                  <c:y val="-0.1326701349831271"/>
                </c:manualLayout>
              </c:layout>
              <c:tx>
                <c:rich>
                  <a:bodyPr/>
                  <a:lstStyle/>
                  <a:p>
                    <a:r>
                      <a:rPr lang="mn-MN" dirty="0"/>
                      <a:t>Хурга
</a:t>
                    </a:r>
                    <a:r>
                      <a:rPr lang="mn-MN" dirty="0" smtClean="0"/>
                      <a:t>46.4%</a:t>
                    </a:r>
                    <a:endParaRPr lang="mn-MN" dirty="0"/>
                  </a:p>
                </c:rich>
              </c:tx>
              <c:showLegendKey val="0"/>
              <c:showVal val="0"/>
              <c:showCatName val="1"/>
              <c:showSerName val="0"/>
              <c:showPercent val="1"/>
              <c:showBubbleSize val="0"/>
            </c:dLbl>
            <c:dLbl>
              <c:idx val="4"/>
              <c:layout>
                <c:manualLayout>
                  <c:x val="0.22223577521559806"/>
                  <c:y val="3.4336723534558182E-2"/>
                </c:manualLayout>
              </c:layout>
              <c:tx>
                <c:rich>
                  <a:bodyPr/>
                  <a:lstStyle/>
                  <a:p>
                    <a:r>
                      <a:rPr lang="mn-MN" dirty="0"/>
                      <a:t>Ишиг
</a:t>
                    </a:r>
                    <a:r>
                      <a:rPr lang="mn-MN" dirty="0" smtClean="0"/>
                      <a:t>45.8%</a:t>
                    </a:r>
                    <a:endParaRPr lang="mn-MN" dirty="0"/>
                  </a:p>
                </c:rich>
              </c:tx>
              <c:showLegendKey val="0"/>
              <c:showVal val="0"/>
              <c:showCatName val="1"/>
              <c:showSerName val="0"/>
              <c:showPercent val="1"/>
              <c:showBubbleSize val="0"/>
            </c:dLbl>
            <c:txPr>
              <a:bodyPr/>
              <a:lstStyle/>
              <a:p>
                <a:pPr>
                  <a:defRPr b="1"/>
                </a:pPr>
                <a:endParaRPr lang="en-US"/>
              </a:p>
            </c:txPr>
            <c:showLegendKey val="0"/>
            <c:showVal val="0"/>
            <c:showCatName val="1"/>
            <c:showSerName val="0"/>
            <c:showPercent val="1"/>
            <c:showBubbleSize val="0"/>
            <c:showLeaderLines val="1"/>
          </c:dLbls>
          <c:cat>
            <c:strRef>
              <c:f>'Төл мал'!$B$2:$F$2</c:f>
              <c:strCache>
                <c:ptCount val="5"/>
                <c:pt idx="0">
                  <c:v>Унага</c:v>
                </c:pt>
                <c:pt idx="1">
                  <c:v>Тугал</c:v>
                </c:pt>
                <c:pt idx="2">
                  <c:v>Ботго</c:v>
                </c:pt>
                <c:pt idx="3">
                  <c:v>Хурга</c:v>
                </c:pt>
                <c:pt idx="4">
                  <c:v>Ишиг</c:v>
                </c:pt>
              </c:strCache>
            </c:strRef>
          </c:cat>
          <c:val>
            <c:numRef>
              <c:f>'Төл мал'!$B$7:$F$7</c:f>
              <c:numCache>
                <c:formatCode>General</c:formatCode>
                <c:ptCount val="5"/>
                <c:pt idx="0">
                  <c:v>1464</c:v>
                </c:pt>
                <c:pt idx="1">
                  <c:v>821</c:v>
                </c:pt>
                <c:pt idx="2">
                  <c:v>588</c:v>
                </c:pt>
                <c:pt idx="3">
                  <c:v>17189</c:v>
                </c:pt>
                <c:pt idx="4">
                  <c:v>16991</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userShapes r:id="rId2"/>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mn-MN" sz="1600"/>
              <a:t>Нийт төл мал /баг/</a:t>
            </a:r>
            <a:endParaRPr lang="en-US" sz="1600"/>
          </a:p>
        </c:rich>
      </c:tx>
      <c:layout>
        <c:manualLayout>
          <c:xMode val="edge"/>
          <c:yMode val="edge"/>
          <c:x val="0.33148148148148149"/>
          <c:y val="4.9382716049382713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6450617283950615E-2"/>
          <c:y val="0.28896568484494994"/>
          <c:w val="0.88117283950617287"/>
          <c:h val="0.64675998833479154"/>
        </c:manualLayout>
      </c:layout>
      <c:pie3DChart>
        <c:varyColors val="1"/>
        <c:ser>
          <c:idx val="0"/>
          <c:order val="0"/>
          <c:dPt>
            <c:idx val="0"/>
            <c:bubble3D val="0"/>
            <c:spPr>
              <a:solidFill>
                <a:schemeClr val="accent5"/>
              </a:solidFill>
            </c:spPr>
          </c:dPt>
          <c:dLbls>
            <c:dLbl>
              <c:idx val="3"/>
              <c:layout>
                <c:manualLayout>
                  <c:x val="6.8121779916399339E-2"/>
                  <c:y val="9.5615825799552828E-2"/>
                </c:manualLayout>
              </c:layout>
              <c:showLegendKey val="0"/>
              <c:showVal val="0"/>
              <c:showCatName val="1"/>
              <c:showSerName val="0"/>
              <c:showPercent val="1"/>
              <c:showBubbleSize val="0"/>
            </c:dLbl>
            <c:txPr>
              <a:bodyPr/>
              <a:lstStyle/>
              <a:p>
                <a:pPr>
                  <a:defRPr b="1"/>
                </a:pPr>
                <a:endParaRPr lang="en-US"/>
              </a:p>
            </c:txPr>
            <c:showLegendKey val="0"/>
            <c:showVal val="0"/>
            <c:showCatName val="1"/>
            <c:showSerName val="0"/>
            <c:showPercent val="1"/>
            <c:showBubbleSize val="0"/>
            <c:showLeaderLines val="1"/>
          </c:dLbls>
          <c:cat>
            <c:strRef>
              <c:f>'Төл мал'!$A$3:$A$6</c:f>
              <c:strCache>
                <c:ptCount val="4"/>
                <c:pt idx="0">
                  <c:v>Хөөвөр </c:v>
                </c:pt>
                <c:pt idx="1">
                  <c:v>Гучин</c:v>
                </c:pt>
                <c:pt idx="2">
                  <c:v>Аргалант</c:v>
                </c:pt>
                <c:pt idx="3">
                  <c:v>Аргуйт </c:v>
                </c:pt>
              </c:strCache>
            </c:strRef>
          </c:cat>
          <c:val>
            <c:numRef>
              <c:f>'Төл мал'!$G$3:$G$6</c:f>
              <c:numCache>
                <c:formatCode>General</c:formatCode>
                <c:ptCount val="4"/>
                <c:pt idx="0">
                  <c:v>11633</c:v>
                </c:pt>
                <c:pt idx="1">
                  <c:v>8522</c:v>
                </c:pt>
                <c:pt idx="2">
                  <c:v>13304</c:v>
                </c:pt>
                <c:pt idx="3">
                  <c:v>3594</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'Төл мал'!$B$2</c:f>
              <c:strCache>
                <c:ptCount val="1"/>
                <c:pt idx="0">
                  <c:v>Унага</c:v>
                </c:pt>
              </c:strCache>
            </c:strRef>
          </c:tx>
          <c:dLbls>
            <c:dLbl>
              <c:idx val="3"/>
              <c:layout>
                <c:manualLayout>
                  <c:x val="7.2269205532000808E-2"/>
                  <c:y val="3.1167911354740292E-2"/>
                </c:manualLayout>
              </c:layout>
              <c:showLegendKey val="0"/>
              <c:showVal val="0"/>
              <c:showCatName val="1"/>
              <c:showSerName val="0"/>
              <c:showPercent val="1"/>
              <c:showBubbleSize val="0"/>
            </c:dLbl>
            <c:txPr>
              <a:bodyPr/>
              <a:lstStyle/>
              <a:p>
                <a:pPr>
                  <a:defRPr b="1">
                    <a:latin typeface="Arial" pitchFamily="34" charset="0"/>
                    <a:cs typeface="Arial" pitchFamily="34" charset="0"/>
                  </a:defRPr>
                </a:pPr>
                <a:endParaRPr lang="en-US"/>
              </a:p>
            </c:txPr>
            <c:showLegendKey val="0"/>
            <c:showVal val="0"/>
            <c:showCatName val="1"/>
            <c:showSerName val="0"/>
            <c:showPercent val="1"/>
            <c:showBubbleSize val="0"/>
            <c:showLeaderLines val="1"/>
          </c:dLbls>
          <c:cat>
            <c:strRef>
              <c:f>'Төл мал'!$A$3:$A$6</c:f>
              <c:strCache>
                <c:ptCount val="4"/>
                <c:pt idx="0">
                  <c:v>Хөөвөр </c:v>
                </c:pt>
                <c:pt idx="1">
                  <c:v>Гучин</c:v>
                </c:pt>
                <c:pt idx="2">
                  <c:v>Аргалант</c:v>
                </c:pt>
                <c:pt idx="3">
                  <c:v>Аргуйт </c:v>
                </c:pt>
              </c:strCache>
            </c:strRef>
          </c:cat>
          <c:val>
            <c:numRef>
              <c:f>'Төл мал'!$B$3:$B$6</c:f>
              <c:numCache>
                <c:formatCode>General</c:formatCode>
                <c:ptCount val="4"/>
                <c:pt idx="0">
                  <c:v>692</c:v>
                </c:pt>
                <c:pt idx="1">
                  <c:v>269</c:v>
                </c:pt>
                <c:pt idx="2">
                  <c:v>386</c:v>
                </c:pt>
                <c:pt idx="3">
                  <c:v>117</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'Төл мал'!$D$2</c:f>
              <c:strCache>
                <c:ptCount val="1"/>
                <c:pt idx="0">
                  <c:v>Ботго</c:v>
                </c:pt>
              </c:strCache>
            </c:strRef>
          </c:tx>
          <c:dLbls>
            <c:txPr>
              <a:bodyPr/>
              <a:lstStyle/>
              <a:p>
                <a:pPr>
                  <a:defRPr b="1">
                    <a:latin typeface="Arial" pitchFamily="34" charset="0"/>
                    <a:cs typeface="Arial" pitchFamily="34" charset="0"/>
                  </a:defRPr>
                </a:pPr>
                <a:endParaRPr lang="en-US"/>
              </a:p>
            </c:txPr>
            <c:showLegendKey val="0"/>
            <c:showVal val="0"/>
            <c:showCatName val="1"/>
            <c:showSerName val="0"/>
            <c:showPercent val="1"/>
            <c:showBubbleSize val="0"/>
            <c:showLeaderLines val="1"/>
          </c:dLbls>
          <c:cat>
            <c:strRef>
              <c:f>'Төл мал'!$A$3:$A$6</c:f>
              <c:strCache>
                <c:ptCount val="4"/>
                <c:pt idx="0">
                  <c:v>Хөөвөр </c:v>
                </c:pt>
                <c:pt idx="1">
                  <c:v>Гучин</c:v>
                </c:pt>
                <c:pt idx="2">
                  <c:v>Аргалант</c:v>
                </c:pt>
                <c:pt idx="3">
                  <c:v>Аргуйт </c:v>
                </c:pt>
              </c:strCache>
            </c:strRef>
          </c:cat>
          <c:val>
            <c:numRef>
              <c:f>'Төл мал'!$D$3:$D$6</c:f>
              <c:numCache>
                <c:formatCode>General</c:formatCode>
                <c:ptCount val="4"/>
                <c:pt idx="0">
                  <c:v>27</c:v>
                </c:pt>
                <c:pt idx="1">
                  <c:v>393</c:v>
                </c:pt>
                <c:pt idx="2">
                  <c:v>134</c:v>
                </c:pt>
                <c:pt idx="3">
                  <c:v>34</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'Төл мал'!$C$2</c:f>
              <c:strCache>
                <c:ptCount val="1"/>
                <c:pt idx="0">
                  <c:v>Тугал</c:v>
                </c:pt>
              </c:strCache>
            </c:strRef>
          </c:tx>
          <c:dLbls>
            <c:txPr>
              <a:bodyPr/>
              <a:lstStyle/>
              <a:p>
                <a:pPr>
                  <a:defRPr b="1">
                    <a:latin typeface="Arial" pitchFamily="34" charset="0"/>
                    <a:cs typeface="Arial" pitchFamily="34" charset="0"/>
                  </a:defRPr>
                </a:pPr>
                <a:endParaRPr lang="en-US"/>
              </a:p>
            </c:txPr>
            <c:showLegendKey val="0"/>
            <c:showVal val="0"/>
            <c:showCatName val="1"/>
            <c:showSerName val="0"/>
            <c:showPercent val="1"/>
            <c:showBubbleSize val="0"/>
            <c:showLeaderLines val="1"/>
          </c:dLbls>
          <c:cat>
            <c:strRef>
              <c:f>'Төл мал'!$A$3:$A$6</c:f>
              <c:strCache>
                <c:ptCount val="4"/>
                <c:pt idx="0">
                  <c:v>Хөөвөр </c:v>
                </c:pt>
                <c:pt idx="1">
                  <c:v>Гучин</c:v>
                </c:pt>
                <c:pt idx="2">
                  <c:v>Аргалант</c:v>
                </c:pt>
                <c:pt idx="3">
                  <c:v>Аргуйт </c:v>
                </c:pt>
              </c:strCache>
            </c:strRef>
          </c:cat>
          <c:val>
            <c:numRef>
              <c:f>'Төл мал'!$C$3:$C$6</c:f>
              <c:numCache>
                <c:formatCode>General</c:formatCode>
                <c:ptCount val="4"/>
                <c:pt idx="0">
                  <c:v>336</c:v>
                </c:pt>
                <c:pt idx="1">
                  <c:v>95</c:v>
                </c:pt>
                <c:pt idx="2">
                  <c:v>274</c:v>
                </c:pt>
                <c:pt idx="3">
                  <c:v>116</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'Төл мал'!$E$2</c:f>
              <c:strCache>
                <c:ptCount val="1"/>
                <c:pt idx="0">
                  <c:v>Хурга</c:v>
                </c:pt>
              </c:strCache>
            </c:strRef>
          </c:tx>
          <c:dLbls>
            <c:txPr>
              <a:bodyPr/>
              <a:lstStyle/>
              <a:p>
                <a:pPr>
                  <a:defRPr b="1">
                    <a:latin typeface="Arial" pitchFamily="34" charset="0"/>
                    <a:cs typeface="Arial" pitchFamily="34" charset="0"/>
                  </a:defRPr>
                </a:pPr>
                <a:endParaRPr lang="en-US"/>
              </a:p>
            </c:txPr>
            <c:showLegendKey val="0"/>
            <c:showVal val="0"/>
            <c:showCatName val="1"/>
            <c:showSerName val="0"/>
            <c:showPercent val="1"/>
            <c:showBubbleSize val="0"/>
            <c:showLeaderLines val="1"/>
          </c:dLbls>
          <c:cat>
            <c:strRef>
              <c:f>'Төл мал'!$A$3:$A$6</c:f>
              <c:strCache>
                <c:ptCount val="4"/>
                <c:pt idx="0">
                  <c:v>Хөөвөр </c:v>
                </c:pt>
                <c:pt idx="1">
                  <c:v>Гучин</c:v>
                </c:pt>
                <c:pt idx="2">
                  <c:v>Аргалант</c:v>
                </c:pt>
                <c:pt idx="3">
                  <c:v>Аргуйт </c:v>
                </c:pt>
              </c:strCache>
            </c:strRef>
          </c:cat>
          <c:val>
            <c:numRef>
              <c:f>'Төл мал'!$E$3:$E$6</c:f>
              <c:numCache>
                <c:formatCode>General</c:formatCode>
                <c:ptCount val="4"/>
                <c:pt idx="0">
                  <c:v>5831</c:v>
                </c:pt>
                <c:pt idx="1">
                  <c:v>3764</c:v>
                </c:pt>
                <c:pt idx="2">
                  <c:v>6000</c:v>
                </c:pt>
                <c:pt idx="3">
                  <c:v>1594</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'Төл мал'!$F$2</c:f>
              <c:strCache>
                <c:ptCount val="1"/>
                <c:pt idx="0">
                  <c:v>Ишиг</c:v>
                </c:pt>
              </c:strCache>
            </c:strRef>
          </c:tx>
          <c:dLbls>
            <c:txPr>
              <a:bodyPr/>
              <a:lstStyle/>
              <a:p>
                <a:pPr>
                  <a:defRPr b="1">
                    <a:latin typeface="Arial" pitchFamily="34" charset="0"/>
                    <a:cs typeface="Arial" pitchFamily="34" charset="0"/>
                  </a:defRPr>
                </a:pPr>
                <a:endParaRPr lang="en-US"/>
              </a:p>
            </c:txPr>
            <c:showLegendKey val="0"/>
            <c:showVal val="0"/>
            <c:showCatName val="1"/>
            <c:showSerName val="0"/>
            <c:showPercent val="1"/>
            <c:showBubbleSize val="0"/>
            <c:showLeaderLines val="1"/>
          </c:dLbls>
          <c:cat>
            <c:strRef>
              <c:f>'Төл мал'!$A$3:$A$6</c:f>
              <c:strCache>
                <c:ptCount val="4"/>
                <c:pt idx="0">
                  <c:v>Хөөвөр </c:v>
                </c:pt>
                <c:pt idx="1">
                  <c:v>Гучин</c:v>
                </c:pt>
                <c:pt idx="2">
                  <c:v>Аргалант</c:v>
                </c:pt>
                <c:pt idx="3">
                  <c:v>Аргуйт </c:v>
                </c:pt>
              </c:strCache>
            </c:strRef>
          </c:cat>
          <c:val>
            <c:numRef>
              <c:f>'Төл мал'!$F$3:$F$6</c:f>
              <c:numCache>
                <c:formatCode>General</c:formatCode>
                <c:ptCount val="4"/>
                <c:pt idx="0">
                  <c:v>4747</c:v>
                </c:pt>
                <c:pt idx="1">
                  <c:v>4001</c:v>
                </c:pt>
                <c:pt idx="2">
                  <c:v>6510</c:v>
                </c:pt>
                <c:pt idx="3">
                  <c:v>1733</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'Нас баралт'!$P$11</c:f>
              <c:strCache>
                <c:ptCount val="1"/>
                <c:pt idx="0">
                  <c:v>Боловсролын түвшин</c:v>
                </c:pt>
              </c:strCache>
            </c:strRef>
          </c:tx>
          <c:dLbls>
            <c:dLbl>
              <c:idx val="0"/>
              <c:layout/>
              <c:tx>
                <c:rich>
                  <a:bodyPr/>
                  <a:lstStyle/>
                  <a:p>
                    <a:r>
                      <a:rPr lang="mn-MN" dirty="0" smtClean="0"/>
                      <a:t>Бүрэн бус дунд</a:t>
                    </a:r>
                    <a:r>
                      <a:rPr lang="mn-MN" dirty="0"/>
                      <a:t>
5</a:t>
                    </a:r>
                    <a:r>
                      <a:rPr lang="mn-MN" dirty="0" smtClean="0"/>
                      <a:t>%, 1</a:t>
                    </a:r>
                    <a:endParaRPr lang="mn-MN" dirty="0"/>
                  </a:p>
                </c:rich>
              </c:tx>
              <c:showLegendKey val="0"/>
              <c:showVal val="0"/>
              <c:showCatName val="1"/>
              <c:showSerName val="0"/>
              <c:showPercent val="1"/>
              <c:showBubbleSize val="0"/>
            </c:dLbl>
            <c:dLbl>
              <c:idx val="1"/>
              <c:layout/>
              <c:tx>
                <c:rich>
                  <a:bodyPr/>
                  <a:lstStyle/>
                  <a:p>
                    <a:r>
                      <a:rPr lang="mn-MN"/>
                      <a:t>Бүрэн дунд
16</a:t>
                    </a:r>
                    <a:r>
                      <a:rPr lang="mn-MN" smtClean="0"/>
                      <a:t>%, 3</a:t>
                    </a:r>
                    <a:endParaRPr lang="mn-MN"/>
                  </a:p>
                </c:rich>
              </c:tx>
              <c:showLegendKey val="0"/>
              <c:showVal val="0"/>
              <c:showCatName val="1"/>
              <c:showSerName val="0"/>
              <c:showPercent val="1"/>
              <c:showBubbleSize val="0"/>
            </c:dLbl>
            <c:dLbl>
              <c:idx val="2"/>
              <c:layout/>
              <c:tx>
                <c:rich>
                  <a:bodyPr/>
                  <a:lstStyle/>
                  <a:p>
                    <a:r>
                      <a:rPr lang="mn-MN"/>
                      <a:t>Тусгай дунд
5</a:t>
                    </a:r>
                    <a:r>
                      <a:rPr lang="mn-MN" smtClean="0"/>
                      <a:t>%, 1</a:t>
                    </a:r>
                    <a:endParaRPr lang="mn-MN"/>
                  </a:p>
                </c:rich>
              </c:tx>
              <c:showLegendKey val="0"/>
              <c:showVal val="0"/>
              <c:showCatName val="1"/>
              <c:showSerName val="0"/>
              <c:showPercent val="1"/>
              <c:showBubbleSize val="0"/>
            </c:dLbl>
            <c:dLbl>
              <c:idx val="3"/>
              <c:layout/>
              <c:tx>
                <c:rich>
                  <a:bodyPr/>
                  <a:lstStyle/>
                  <a:p>
                    <a:r>
                      <a:rPr lang="mn-MN"/>
                      <a:t>Бакалавр
74</a:t>
                    </a:r>
                    <a:r>
                      <a:rPr lang="mn-MN" smtClean="0"/>
                      <a:t>%, 14</a:t>
                    </a:r>
                    <a:endParaRPr lang="mn-MN"/>
                  </a:p>
                </c:rich>
              </c:tx>
              <c:showLegendKey val="0"/>
              <c:showVal val="0"/>
              <c:showCatName val="1"/>
              <c:showSerName val="0"/>
              <c:showPercent val="1"/>
              <c:showBubbleSize val="0"/>
            </c:dLbl>
            <c:showLegendKey val="0"/>
            <c:showVal val="0"/>
            <c:showCatName val="1"/>
            <c:showSerName val="0"/>
            <c:showPercent val="1"/>
            <c:showBubbleSize val="0"/>
            <c:showLeaderLines val="1"/>
          </c:dLbls>
          <c:cat>
            <c:strRef>
              <c:f>'Нас баралт'!$O$12:$O$15</c:f>
              <c:strCache>
                <c:ptCount val="4"/>
                <c:pt idx="0">
                  <c:v>Суурь</c:v>
                </c:pt>
                <c:pt idx="1">
                  <c:v>Бүрэн дунд</c:v>
                </c:pt>
                <c:pt idx="2">
                  <c:v>Тусгай дунд</c:v>
                </c:pt>
                <c:pt idx="3">
                  <c:v>Бакалавр</c:v>
                </c:pt>
              </c:strCache>
            </c:strRef>
          </c:cat>
          <c:val>
            <c:numRef>
              <c:f>'Нас баралт'!$P$12:$P$15</c:f>
              <c:numCache>
                <c:formatCode>General</c:formatCode>
                <c:ptCount val="4"/>
                <c:pt idx="0">
                  <c:v>1</c:v>
                </c:pt>
                <c:pt idx="1">
                  <c:v>3</c:v>
                </c:pt>
                <c:pt idx="2">
                  <c:v>1</c:v>
                </c:pt>
                <c:pt idx="3">
                  <c:v>14</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600"/>
            </a:pPr>
            <a:r>
              <a:rPr lang="mn-MN" sz="1600" dirty="0"/>
              <a:t>Нийт </a:t>
            </a:r>
            <a:r>
              <a:rPr lang="mn-MN" sz="1600" dirty="0" smtClean="0"/>
              <a:t>хорогдол /баг/</a:t>
            </a:r>
            <a:endParaRPr lang="en-US" sz="1600" dirty="0"/>
          </a:p>
        </c:rich>
      </c:tx>
      <c:layout>
        <c:manualLayout>
          <c:xMode val="edge"/>
          <c:yMode val="edge"/>
          <c:x val="0.32238392555057344"/>
          <c:y val="0"/>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dLbls>
            <c:txPr>
              <a:bodyPr/>
              <a:lstStyle/>
              <a:p>
                <a:pPr>
                  <a:defRPr b="1"/>
                </a:pPr>
                <a:endParaRPr lang="en-US"/>
              </a:p>
            </c:txPr>
            <c:showLegendKey val="0"/>
            <c:showVal val="0"/>
            <c:showCatName val="1"/>
            <c:showSerName val="0"/>
            <c:showPercent val="1"/>
            <c:showBubbleSize val="0"/>
            <c:showLeaderLines val="1"/>
          </c:dLbls>
          <c:cat>
            <c:strRef>
              <c:f>Хорогдол!$B$2:$E$2</c:f>
              <c:strCache>
                <c:ptCount val="4"/>
                <c:pt idx="0">
                  <c:v>1-р баг Хөөвөр</c:v>
                </c:pt>
                <c:pt idx="1">
                  <c:v>2-р баг Гучин</c:v>
                </c:pt>
                <c:pt idx="2">
                  <c:v>3-р баг Аргалант</c:v>
                </c:pt>
                <c:pt idx="3">
                  <c:v>4-р баг Аргуйт</c:v>
                </c:pt>
              </c:strCache>
            </c:strRef>
          </c:cat>
          <c:val>
            <c:numRef>
              <c:f>Хорогдол!$B$7:$E$7</c:f>
              <c:numCache>
                <c:formatCode>General</c:formatCode>
                <c:ptCount val="4"/>
                <c:pt idx="0">
                  <c:v>137</c:v>
                </c:pt>
                <c:pt idx="1">
                  <c:v>429</c:v>
                </c:pt>
                <c:pt idx="2">
                  <c:v>58</c:v>
                </c:pt>
                <c:pt idx="3">
                  <c:v>109</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a:pPr>
            <a:r>
              <a:rPr lang="mn-MN" sz="1400"/>
              <a:t>Үхрийн хорогдол</a:t>
            </a:r>
          </a:p>
        </c:rich>
      </c:tx>
      <c:layout>
        <c:manualLayout>
          <c:xMode val="edge"/>
          <c:yMode val="edge"/>
          <c:x val="0.2206955173577915"/>
          <c:y val="0"/>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9981645025574969E-2"/>
          <c:y val="0.27398996161509359"/>
          <c:w val="0.92904398101522578"/>
          <c:h val="0.6448337642007822"/>
        </c:manualLayout>
      </c:layout>
      <c:pie3DChart>
        <c:varyColors val="1"/>
        <c:ser>
          <c:idx val="0"/>
          <c:order val="0"/>
          <c:tx>
            <c:strRef>
              <c:f>Хорогдол!$A$3</c:f>
              <c:strCache>
                <c:ptCount val="1"/>
                <c:pt idx="0">
                  <c:v>Үхэр</c:v>
                </c:pt>
              </c:strCache>
            </c:strRef>
          </c:tx>
          <c:dLbls>
            <c:dLbl>
              <c:idx val="1"/>
              <c:layout>
                <c:manualLayout>
                  <c:x val="-0.13860488009690972"/>
                  <c:y val="-0.29660173209924184"/>
                </c:manualLayout>
              </c:layout>
              <c:tx>
                <c:rich>
                  <a:bodyPr/>
                  <a:lstStyle/>
                  <a:p>
                    <a:r>
                      <a:rPr lang="mn-MN" dirty="0" smtClean="0"/>
                      <a:t>Гучин</a:t>
                    </a:r>
                    <a:r>
                      <a:rPr lang="mn-MN" dirty="0"/>
                      <a:t>
83%</a:t>
                    </a:r>
                  </a:p>
                </c:rich>
              </c:tx>
              <c:showLegendKey val="0"/>
              <c:showVal val="0"/>
              <c:showCatName val="1"/>
              <c:showSerName val="0"/>
              <c:showPercent val="1"/>
              <c:showBubbleSize val="0"/>
            </c:dLbl>
            <c:dLbl>
              <c:idx val="3"/>
              <c:layout>
                <c:manualLayout>
                  <c:x val="8.5969792307932349E-2"/>
                  <c:y val="0.14249353093958944"/>
                </c:manualLayout>
              </c:layout>
              <c:tx>
                <c:rich>
                  <a:bodyPr/>
                  <a:lstStyle/>
                  <a:p>
                    <a:r>
                      <a:rPr lang="mn-MN" dirty="0" smtClean="0"/>
                      <a:t>Аргуйт</a:t>
                    </a:r>
                    <a:r>
                      <a:rPr lang="mn-MN" dirty="0"/>
                      <a:t>
17%</a:t>
                    </a:r>
                  </a:p>
                </c:rich>
              </c:tx>
              <c:showLegendKey val="0"/>
              <c:showVal val="0"/>
              <c:showCatName val="1"/>
              <c:showSerName val="0"/>
              <c:showPercent val="1"/>
              <c:showBubbleSize val="0"/>
            </c:dLbl>
            <c:txPr>
              <a:bodyPr/>
              <a:lstStyle/>
              <a:p>
                <a:pPr>
                  <a:defRPr b="0"/>
                </a:pPr>
                <a:endParaRPr lang="en-US"/>
              </a:p>
            </c:txPr>
            <c:showLegendKey val="0"/>
            <c:showVal val="0"/>
            <c:showCatName val="1"/>
            <c:showSerName val="0"/>
            <c:showPercent val="1"/>
            <c:showBubbleSize val="0"/>
            <c:showLeaderLines val="1"/>
          </c:dLbls>
          <c:cat>
            <c:strRef>
              <c:f>Хорогдол!$B$2:$E$2</c:f>
              <c:strCache>
                <c:ptCount val="4"/>
                <c:pt idx="0">
                  <c:v>1-р баг Хөөвөр</c:v>
                </c:pt>
                <c:pt idx="1">
                  <c:v>2-р баг Гучин</c:v>
                </c:pt>
                <c:pt idx="2">
                  <c:v>3-р баг Аргалант</c:v>
                </c:pt>
                <c:pt idx="3">
                  <c:v>4-р баг Аргуйт</c:v>
                </c:pt>
              </c:strCache>
            </c:strRef>
          </c:cat>
          <c:val>
            <c:numRef>
              <c:f>Хорогдол!$B$3:$E$3</c:f>
              <c:numCache>
                <c:formatCode>General</c:formatCode>
                <c:ptCount val="4"/>
                <c:pt idx="1">
                  <c:v>19</c:v>
                </c:pt>
                <c:pt idx="3">
                  <c:v>4</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mn-MN" sz="1400"/>
              <a:t>Адууны хорогдол</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Хорогдол!$A$4</c:f>
              <c:strCache>
                <c:ptCount val="1"/>
                <c:pt idx="0">
                  <c:v>Адуу</c:v>
                </c:pt>
              </c:strCache>
            </c:strRef>
          </c:tx>
          <c:dLbls>
            <c:dLbl>
              <c:idx val="1"/>
              <c:layout>
                <c:manualLayout>
                  <c:x val="-0.19662860892388451"/>
                  <c:y val="5.0728893263342081E-2"/>
                </c:manualLayout>
              </c:layout>
              <c:tx>
                <c:rich>
                  <a:bodyPr/>
                  <a:lstStyle/>
                  <a:p>
                    <a:r>
                      <a:rPr lang="mn-MN" dirty="0" smtClean="0"/>
                      <a:t>Гучин</a:t>
                    </a:r>
                    <a:r>
                      <a:rPr lang="mn-MN" dirty="0"/>
                      <a:t>
41%</a:t>
                    </a:r>
                  </a:p>
                </c:rich>
              </c:tx>
              <c:showLegendKey val="0"/>
              <c:showVal val="0"/>
              <c:showCatName val="1"/>
              <c:showSerName val="0"/>
              <c:showPercent val="1"/>
              <c:showBubbleSize val="0"/>
            </c:dLbl>
            <c:dLbl>
              <c:idx val="3"/>
              <c:layout>
                <c:manualLayout>
                  <c:x val="0.22626804461942257"/>
                  <c:y val="-0.16597058180227472"/>
                </c:manualLayout>
              </c:layout>
              <c:tx>
                <c:rich>
                  <a:bodyPr/>
                  <a:lstStyle/>
                  <a:p>
                    <a:r>
                      <a:rPr lang="mn-MN" dirty="0" smtClean="0"/>
                      <a:t> </a:t>
                    </a:r>
                    <a:r>
                      <a:rPr lang="mn-MN" dirty="0"/>
                      <a:t>Аргуйт
59%</a:t>
                    </a:r>
                  </a:p>
                </c:rich>
              </c:tx>
              <c:showLegendKey val="0"/>
              <c:showVal val="0"/>
              <c:showCatName val="1"/>
              <c:showSerName val="0"/>
              <c:showPercent val="1"/>
              <c:showBubbleSize val="0"/>
            </c:dLbl>
            <c:txPr>
              <a:bodyPr/>
              <a:lstStyle/>
              <a:p>
                <a:pPr>
                  <a:defRPr b="0"/>
                </a:pPr>
                <a:endParaRPr lang="en-US"/>
              </a:p>
            </c:txPr>
            <c:showLegendKey val="0"/>
            <c:showVal val="0"/>
            <c:showCatName val="1"/>
            <c:showSerName val="0"/>
            <c:showPercent val="1"/>
            <c:showBubbleSize val="0"/>
            <c:showLeaderLines val="1"/>
          </c:dLbls>
          <c:cat>
            <c:strRef>
              <c:f>Хорогдол!$B$2:$E$2</c:f>
              <c:strCache>
                <c:ptCount val="4"/>
                <c:pt idx="0">
                  <c:v>1-р баг Хөөвөр</c:v>
                </c:pt>
                <c:pt idx="1">
                  <c:v>2-р баг Гучин</c:v>
                </c:pt>
                <c:pt idx="2">
                  <c:v>3-р баг Аргалант</c:v>
                </c:pt>
                <c:pt idx="3">
                  <c:v>4-р баг Аргуйт</c:v>
                </c:pt>
              </c:strCache>
            </c:strRef>
          </c:cat>
          <c:val>
            <c:numRef>
              <c:f>Хорогдол!$B$4:$E$4</c:f>
              <c:numCache>
                <c:formatCode>General</c:formatCode>
                <c:ptCount val="4"/>
                <c:pt idx="1">
                  <c:v>20</c:v>
                </c:pt>
                <c:pt idx="3">
                  <c:v>29</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a:pPr>
            <a:r>
              <a:rPr lang="mn-MN" sz="1400"/>
              <a:t>Хонины хорогдол</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Хорогдол!$A$5</c:f>
              <c:strCache>
                <c:ptCount val="1"/>
                <c:pt idx="0">
                  <c:v>Хонь</c:v>
                </c:pt>
              </c:strCache>
            </c:strRef>
          </c:tx>
          <c:dLbls>
            <c:dLbl>
              <c:idx val="0"/>
              <c:layout>
                <c:manualLayout>
                  <c:x val="-0.22889221289733303"/>
                  <c:y val="2.8966874830301383E-2"/>
                </c:manualLayout>
              </c:layout>
              <c:tx>
                <c:rich>
                  <a:bodyPr/>
                  <a:lstStyle/>
                  <a:p>
                    <a:r>
                      <a:rPr lang="mn-MN" dirty="0" smtClean="0"/>
                      <a:t>Хөөвөр</a:t>
                    </a:r>
                    <a:r>
                      <a:rPr lang="mn-MN" dirty="0"/>
                      <a:t>
47%</a:t>
                    </a:r>
                  </a:p>
                </c:rich>
              </c:tx>
              <c:showLegendKey val="0"/>
              <c:showVal val="0"/>
              <c:showCatName val="1"/>
              <c:showSerName val="0"/>
              <c:showPercent val="1"/>
              <c:showBubbleSize val="0"/>
            </c:dLbl>
            <c:dLbl>
              <c:idx val="1"/>
              <c:layout>
                <c:manualLayout>
                  <c:x val="0.17453995333916597"/>
                  <c:y val="-0.24416597014196903"/>
                </c:manualLayout>
              </c:layout>
              <c:tx>
                <c:rich>
                  <a:bodyPr/>
                  <a:lstStyle/>
                  <a:p>
                    <a:r>
                      <a:rPr lang="mn-MN" dirty="0" smtClean="0"/>
                      <a:t>Гучин</a:t>
                    </a:r>
                    <a:r>
                      <a:rPr lang="mn-MN" dirty="0"/>
                      <a:t>
19%</a:t>
                    </a:r>
                  </a:p>
                </c:rich>
              </c:tx>
              <c:showLegendKey val="0"/>
              <c:showVal val="0"/>
              <c:showCatName val="1"/>
              <c:showSerName val="0"/>
              <c:showPercent val="1"/>
              <c:showBubbleSize val="0"/>
            </c:dLbl>
            <c:dLbl>
              <c:idx val="2"/>
              <c:layout>
                <c:manualLayout>
                  <c:x val="8.1351706036745408E-2"/>
                  <c:y val="-0.11318322971892941"/>
                </c:manualLayout>
              </c:layout>
              <c:tx>
                <c:rich>
                  <a:bodyPr/>
                  <a:lstStyle/>
                  <a:p>
                    <a:r>
                      <a:rPr lang="mn-MN" dirty="0" smtClean="0"/>
                      <a:t>Аргалант</a:t>
                    </a:r>
                    <a:r>
                      <a:rPr lang="mn-MN" dirty="0"/>
                      <a:t>
18%</a:t>
                    </a:r>
                  </a:p>
                </c:rich>
              </c:tx>
              <c:showLegendKey val="0"/>
              <c:showVal val="0"/>
              <c:showCatName val="1"/>
              <c:showSerName val="0"/>
              <c:showPercent val="1"/>
              <c:showBubbleSize val="0"/>
            </c:dLbl>
            <c:dLbl>
              <c:idx val="3"/>
              <c:layout>
                <c:manualLayout>
                  <c:x val="0.13541177596687817"/>
                  <c:y val="0.12441442664494524"/>
                </c:manualLayout>
              </c:layout>
              <c:tx>
                <c:rich>
                  <a:bodyPr/>
                  <a:lstStyle/>
                  <a:p>
                    <a:r>
                      <a:rPr lang="mn-MN" dirty="0" smtClean="0"/>
                      <a:t>Аргуйт</a:t>
                    </a:r>
                    <a:r>
                      <a:rPr lang="mn-MN" dirty="0"/>
                      <a:t>
16%</a:t>
                    </a:r>
                  </a:p>
                </c:rich>
              </c:tx>
              <c:showLegendKey val="0"/>
              <c:showVal val="0"/>
              <c:showCatName val="1"/>
              <c:showSerName val="0"/>
              <c:showPercent val="1"/>
              <c:showBubbleSize val="0"/>
            </c:dLbl>
            <c:txPr>
              <a:bodyPr/>
              <a:lstStyle/>
              <a:p>
                <a:pPr>
                  <a:defRPr b="0"/>
                </a:pPr>
                <a:endParaRPr lang="en-US"/>
              </a:p>
            </c:txPr>
            <c:showLegendKey val="0"/>
            <c:showVal val="0"/>
            <c:showCatName val="1"/>
            <c:showSerName val="0"/>
            <c:showPercent val="1"/>
            <c:showBubbleSize val="0"/>
            <c:showLeaderLines val="1"/>
          </c:dLbls>
          <c:cat>
            <c:strRef>
              <c:f>Хорогдол!$B$2:$E$2</c:f>
              <c:strCache>
                <c:ptCount val="4"/>
                <c:pt idx="0">
                  <c:v>1-р баг Хөөвөр</c:v>
                </c:pt>
                <c:pt idx="1">
                  <c:v>2-р баг Гучин</c:v>
                </c:pt>
                <c:pt idx="2">
                  <c:v>3-р баг Аргалант</c:v>
                </c:pt>
                <c:pt idx="3">
                  <c:v>4-р баг Аргуйт</c:v>
                </c:pt>
              </c:strCache>
            </c:strRef>
          </c:cat>
          <c:val>
            <c:numRef>
              <c:f>Хорогдол!$B$5:$E$5</c:f>
              <c:numCache>
                <c:formatCode>General</c:formatCode>
                <c:ptCount val="4"/>
                <c:pt idx="0">
                  <c:v>75</c:v>
                </c:pt>
                <c:pt idx="1">
                  <c:v>30</c:v>
                </c:pt>
                <c:pt idx="2">
                  <c:v>28</c:v>
                </c:pt>
                <c:pt idx="3">
                  <c:v>26</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a:pPr>
            <a:r>
              <a:rPr lang="mn-MN" sz="1400"/>
              <a:t>Ямааны хорогдол</a:t>
            </a:r>
          </a:p>
        </c:rich>
      </c:tx>
      <c:layout>
        <c:manualLayout>
          <c:xMode val="edge"/>
          <c:yMode val="edge"/>
          <c:x val="0.22819783464566928"/>
          <c:y val="0"/>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0833333333333334"/>
          <c:y val="0.31102008804101933"/>
          <c:w val="0.89166666666666672"/>
          <c:h val="0.63777036798607301"/>
        </c:manualLayout>
      </c:layout>
      <c:pie3DChart>
        <c:varyColors val="1"/>
        <c:ser>
          <c:idx val="0"/>
          <c:order val="0"/>
          <c:tx>
            <c:strRef>
              <c:f>Хорогдол!$A$6</c:f>
              <c:strCache>
                <c:ptCount val="1"/>
                <c:pt idx="0">
                  <c:v>Ямаа</c:v>
                </c:pt>
              </c:strCache>
            </c:strRef>
          </c:tx>
          <c:dLbls>
            <c:dLbl>
              <c:idx val="0"/>
              <c:layout>
                <c:manualLayout>
                  <c:x val="-9.8654855643044628E-3"/>
                  <c:y val="7.4210373607641711E-2"/>
                </c:manualLayout>
              </c:layout>
              <c:tx>
                <c:rich>
                  <a:bodyPr/>
                  <a:lstStyle/>
                  <a:p>
                    <a:r>
                      <a:rPr lang="mn-MN" dirty="0" smtClean="0"/>
                      <a:t>Хөөвөр</a:t>
                    </a:r>
                    <a:r>
                      <a:rPr lang="mn-MN" dirty="0"/>
                      <a:t>
12%</a:t>
                    </a:r>
                  </a:p>
                </c:rich>
              </c:tx>
              <c:showLegendKey val="0"/>
              <c:showVal val="0"/>
              <c:showCatName val="1"/>
              <c:showSerName val="0"/>
              <c:showPercent val="1"/>
              <c:showBubbleSize val="0"/>
            </c:dLbl>
            <c:dLbl>
              <c:idx val="1"/>
              <c:layout>
                <c:manualLayout>
                  <c:x val="-3.4159120734908135E-2"/>
                  <c:y val="-0.21193200621999375"/>
                </c:manualLayout>
              </c:layout>
              <c:tx>
                <c:rich>
                  <a:bodyPr/>
                  <a:lstStyle/>
                  <a:p>
                    <a:r>
                      <a:rPr lang="mn-MN" dirty="0" smtClean="0"/>
                      <a:t> </a:t>
                    </a:r>
                    <a:r>
                      <a:rPr lang="mn-MN" dirty="0"/>
                      <a:t>Гучин
72%</a:t>
                    </a:r>
                  </a:p>
                </c:rich>
              </c:tx>
              <c:showLegendKey val="0"/>
              <c:showVal val="0"/>
              <c:showCatName val="1"/>
              <c:showSerName val="0"/>
              <c:showPercent val="1"/>
              <c:showBubbleSize val="0"/>
            </c:dLbl>
            <c:dLbl>
              <c:idx val="2"/>
              <c:layout>
                <c:manualLayout>
                  <c:x val="-5.9382381889763781E-2"/>
                  <c:y val="5.8173602201478838E-2"/>
                </c:manualLayout>
              </c:layout>
              <c:tx>
                <c:rich>
                  <a:bodyPr/>
                  <a:lstStyle/>
                  <a:p>
                    <a:r>
                      <a:rPr lang="mn-MN" dirty="0" smtClean="0"/>
                      <a:t> </a:t>
                    </a:r>
                    <a:r>
                      <a:rPr lang="mn-MN" dirty="0"/>
                      <a:t>Аргалант
6%</a:t>
                    </a:r>
                  </a:p>
                </c:rich>
              </c:tx>
              <c:showLegendKey val="0"/>
              <c:showVal val="0"/>
              <c:showCatName val="1"/>
              <c:showSerName val="0"/>
              <c:showPercent val="1"/>
              <c:showBubbleSize val="0"/>
            </c:dLbl>
            <c:dLbl>
              <c:idx val="3"/>
              <c:layout>
                <c:manualLayout>
                  <c:x val="6.0573162729658792E-2"/>
                  <c:y val="7.5284251900679569E-2"/>
                </c:manualLayout>
              </c:layout>
              <c:tx>
                <c:rich>
                  <a:bodyPr/>
                  <a:lstStyle/>
                  <a:p>
                    <a:r>
                      <a:rPr lang="mn-MN" dirty="0" smtClean="0"/>
                      <a:t>Аргуйт</a:t>
                    </a:r>
                    <a:r>
                      <a:rPr lang="mn-MN" dirty="0"/>
                      <a:t>
10%</a:t>
                    </a:r>
                  </a:p>
                </c:rich>
              </c:tx>
              <c:showLegendKey val="0"/>
              <c:showVal val="0"/>
              <c:showCatName val="1"/>
              <c:showSerName val="0"/>
              <c:showPercent val="1"/>
              <c:showBubbleSize val="0"/>
            </c:dLbl>
            <c:txPr>
              <a:bodyPr/>
              <a:lstStyle/>
              <a:p>
                <a:pPr>
                  <a:defRPr b="0"/>
                </a:pPr>
                <a:endParaRPr lang="en-US"/>
              </a:p>
            </c:txPr>
            <c:showLegendKey val="0"/>
            <c:showVal val="0"/>
            <c:showCatName val="1"/>
            <c:showSerName val="0"/>
            <c:showPercent val="1"/>
            <c:showBubbleSize val="0"/>
            <c:showLeaderLines val="1"/>
          </c:dLbls>
          <c:cat>
            <c:strRef>
              <c:f>Хорогдол!$B$2:$E$2</c:f>
              <c:strCache>
                <c:ptCount val="4"/>
                <c:pt idx="0">
                  <c:v>1-р баг Хөөвөр</c:v>
                </c:pt>
                <c:pt idx="1">
                  <c:v>2-р баг Гучин</c:v>
                </c:pt>
                <c:pt idx="2">
                  <c:v>3-р баг Аргалант</c:v>
                </c:pt>
                <c:pt idx="3">
                  <c:v>4-р баг Аргуйт</c:v>
                </c:pt>
              </c:strCache>
            </c:strRef>
          </c:cat>
          <c:val>
            <c:numRef>
              <c:f>Хорогдол!$B$6:$E$6</c:f>
              <c:numCache>
                <c:formatCode>General</c:formatCode>
                <c:ptCount val="4"/>
                <c:pt idx="0">
                  <c:v>62</c:v>
                </c:pt>
                <c:pt idx="1">
                  <c:v>360</c:v>
                </c:pt>
                <c:pt idx="2">
                  <c:v>30</c:v>
                </c:pt>
                <c:pt idx="3">
                  <c:v>50</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lrMapOvr bg1="lt1" tx1="dk1" bg2="lt2" tx2="dk2" accent1="accent1" accent2="accent2" accent3="accent3" accent4="accent4" accent5="accent5" accent6="accent6" hlink="hlink" folHlink="folHlink"/>
  <c:chart>
    <c:title>
      <c:tx>
        <c:rich>
          <a:bodyPr/>
          <a:lstStyle/>
          <a:p>
            <a:pPr>
              <a:defRPr/>
            </a:pPr>
            <a:r>
              <a:rPr lang="en-US"/>
              <a:t>2023 </a:t>
            </a:r>
            <a:r>
              <a:rPr lang="mn-MN"/>
              <a:t>онд тарьсан хайлаас</a:t>
            </a:r>
          </a:p>
        </c:rich>
      </c:tx>
      <c:layout/>
      <c:overlay val="0"/>
    </c:title>
    <c:autoTitleDeleted val="0"/>
    <c:view3D>
      <c:rotX val="15"/>
      <c:rotY val="20"/>
      <c:rAngAx val="0"/>
      <c:perspective val="30"/>
    </c:view3D>
    <c:floor>
      <c:thickness val="0"/>
    </c:floor>
    <c:sideWall>
      <c:thickness val="0"/>
    </c:sideWall>
    <c:backWall>
      <c:thickness val="0"/>
    </c:backWall>
    <c:plotArea>
      <c:layout/>
      <c:bar3DChart>
        <c:barDir val="col"/>
        <c:grouping val="standard"/>
        <c:varyColors val="0"/>
        <c:ser>
          <c:idx val="0"/>
          <c:order val="0"/>
          <c:tx>
            <c:strRef>
              <c:f>Мод!$G$2</c:f>
              <c:strCache>
                <c:ptCount val="1"/>
                <c:pt idx="0">
                  <c:v>Хайлаас</c:v>
                </c:pt>
              </c:strCache>
            </c:strRef>
          </c:tx>
          <c:invertIfNegative val="0"/>
          <c:cat>
            <c:strRef>
              <c:f>Мод!$F$3:$F$10</c:f>
              <c:strCache>
                <c:ptCount val="8"/>
                <c:pt idx="0">
                  <c:v>ЗДТГ</c:v>
                </c:pt>
                <c:pt idx="1">
                  <c:v>ЕБС</c:v>
                </c:pt>
                <c:pt idx="2">
                  <c:v>СӨББ</c:v>
                </c:pt>
                <c:pt idx="3">
                  <c:v>Соёлын төв</c:v>
                </c:pt>
                <c:pt idx="4">
                  <c:v>Эмийн сан</c:v>
                </c:pt>
                <c:pt idx="5">
                  <c:v>Цэцэрлэгт хүрээлэн</c:v>
                </c:pt>
                <c:pt idx="6">
                  <c:v>Аргуйн голын хажуу</c:v>
                </c:pt>
                <c:pt idx="7">
                  <c:v>Айл өрх</c:v>
                </c:pt>
              </c:strCache>
            </c:strRef>
          </c:cat>
          <c:val>
            <c:numRef>
              <c:f>Мод!$G$3:$G$10</c:f>
              <c:numCache>
                <c:formatCode>General</c:formatCode>
                <c:ptCount val="8"/>
                <c:pt idx="0">
                  <c:v>52</c:v>
                </c:pt>
                <c:pt idx="1">
                  <c:v>200</c:v>
                </c:pt>
                <c:pt idx="2">
                  <c:v>100</c:v>
                </c:pt>
                <c:pt idx="3">
                  <c:v>200</c:v>
                </c:pt>
                <c:pt idx="4">
                  <c:v>100</c:v>
                </c:pt>
                <c:pt idx="5">
                  <c:v>200</c:v>
                </c:pt>
                <c:pt idx="6">
                  <c:v>100</c:v>
                </c:pt>
                <c:pt idx="7">
                  <c:v>448</c:v>
                </c:pt>
              </c:numCache>
            </c:numRef>
          </c:val>
        </c:ser>
        <c:dLbls>
          <c:showLegendKey val="0"/>
          <c:showVal val="1"/>
          <c:showCatName val="0"/>
          <c:showSerName val="0"/>
          <c:showPercent val="0"/>
          <c:showBubbleSize val="0"/>
        </c:dLbls>
        <c:gapWidth val="150"/>
        <c:shape val="box"/>
        <c:axId val="351121408"/>
        <c:axId val="351122944"/>
        <c:axId val="151619776"/>
      </c:bar3DChart>
      <c:catAx>
        <c:axId val="351121408"/>
        <c:scaling>
          <c:orientation val="minMax"/>
        </c:scaling>
        <c:delete val="0"/>
        <c:axPos val="b"/>
        <c:majorTickMark val="none"/>
        <c:minorTickMark val="none"/>
        <c:tickLblPos val="nextTo"/>
        <c:txPr>
          <a:bodyPr/>
          <a:lstStyle/>
          <a:p>
            <a:pPr>
              <a:defRPr sz="1000" b="1"/>
            </a:pPr>
            <a:endParaRPr lang="en-US"/>
          </a:p>
        </c:txPr>
        <c:crossAx val="351122944"/>
        <c:crosses val="autoZero"/>
        <c:auto val="1"/>
        <c:lblAlgn val="ctr"/>
        <c:lblOffset val="100"/>
        <c:noMultiLvlLbl val="0"/>
      </c:catAx>
      <c:valAx>
        <c:axId val="351122944"/>
        <c:scaling>
          <c:orientation val="minMax"/>
        </c:scaling>
        <c:delete val="1"/>
        <c:axPos val="l"/>
        <c:numFmt formatCode="General" sourceLinked="1"/>
        <c:majorTickMark val="out"/>
        <c:minorTickMark val="none"/>
        <c:tickLblPos val="nextTo"/>
        <c:crossAx val="351121408"/>
        <c:crosses val="autoZero"/>
        <c:crossBetween val="between"/>
      </c:valAx>
      <c:serAx>
        <c:axId val="151619776"/>
        <c:scaling>
          <c:orientation val="minMax"/>
        </c:scaling>
        <c:delete val="1"/>
        <c:axPos val="b"/>
        <c:majorTickMark val="none"/>
        <c:minorTickMark val="none"/>
        <c:tickLblPos val="nextTo"/>
        <c:crossAx val="351122944"/>
        <c:crosses val="autoZero"/>
      </c:serAx>
    </c:plotArea>
    <c:legend>
      <c:legendPos val="t"/>
      <c:layout/>
      <c:overlay val="0"/>
    </c:legend>
    <c:plotVisOnly val="1"/>
    <c:dispBlanksAs val="gap"/>
    <c:showDLblsOverMax val="0"/>
  </c:chart>
  <c:spPr>
    <a:blipFill dpi="0" rotWithShape="1">
      <a:blip xmlns:r="http://schemas.openxmlformats.org/officeDocument/2006/relationships" r:embed="rId2">
        <a:alphaModFix amt="69000"/>
      </a:blip>
      <a:srcRect/>
      <a:stretch>
        <a:fillRect/>
      </a:stretch>
    </a:blipFill>
  </c:sp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Мод!$M$2</c:f>
              <c:strCache>
                <c:ptCount val="1"/>
                <c:pt idx="0">
                  <c:v>Бургас</c:v>
                </c:pt>
              </c:strCache>
            </c:strRef>
          </c:tx>
          <c:dLbls>
            <c:dLbl>
              <c:idx val="1"/>
              <c:layout>
                <c:manualLayout>
                  <c:x val="-8.9596456692913381E-3"/>
                  <c:y val="-4.165260592425947E-2"/>
                </c:manualLayout>
              </c:layout>
              <c:showLegendKey val="0"/>
              <c:showVal val="1"/>
              <c:showCatName val="1"/>
              <c:showSerName val="0"/>
              <c:showPercent val="0"/>
              <c:showBubbleSize val="0"/>
            </c:dLbl>
            <c:dLbl>
              <c:idx val="2"/>
              <c:layout>
                <c:manualLayout>
                  <c:x val="-8.4513779527559049E-2"/>
                  <c:y val="0"/>
                </c:manualLayout>
              </c:layout>
              <c:showLegendKey val="0"/>
              <c:showVal val="1"/>
              <c:showCatName val="1"/>
              <c:showSerName val="0"/>
              <c:showPercent val="0"/>
              <c:showBubbleSize val="0"/>
            </c:dLbl>
            <c:txPr>
              <a:bodyPr/>
              <a:lstStyle/>
              <a:p>
                <a:pPr>
                  <a:defRPr b="1"/>
                </a:pPr>
                <a:endParaRPr lang="en-US"/>
              </a:p>
            </c:txPr>
            <c:showLegendKey val="0"/>
            <c:showVal val="1"/>
            <c:showCatName val="1"/>
            <c:showSerName val="0"/>
            <c:showPercent val="0"/>
            <c:showBubbleSize val="0"/>
            <c:showLeaderLines val="1"/>
          </c:dLbls>
          <c:cat>
            <c:strRef>
              <c:f>Мод!$L$3:$L$6</c:f>
              <c:strCache>
                <c:ptCount val="4"/>
                <c:pt idx="0">
                  <c:v>ЕБС</c:v>
                </c:pt>
                <c:pt idx="1">
                  <c:v>СӨББ</c:v>
                </c:pt>
                <c:pt idx="2">
                  <c:v>Цэцэрлэгт хүрээлэн</c:v>
                </c:pt>
                <c:pt idx="3">
                  <c:v>Аргуйн голын хажуу</c:v>
                </c:pt>
              </c:strCache>
            </c:strRef>
          </c:cat>
          <c:val>
            <c:numRef>
              <c:f>Мод!$M$3:$M$6</c:f>
              <c:numCache>
                <c:formatCode>General</c:formatCode>
                <c:ptCount val="4"/>
                <c:pt idx="0">
                  <c:v>300</c:v>
                </c:pt>
                <c:pt idx="1">
                  <c:v>30</c:v>
                </c:pt>
                <c:pt idx="2">
                  <c:v>50</c:v>
                </c:pt>
                <c:pt idx="3">
                  <c:v>460</c:v>
                </c:pt>
              </c:numCache>
            </c:numRef>
          </c:val>
        </c:ser>
        <c:dLbls>
          <c:showLegendKey val="0"/>
          <c:showVal val="1"/>
          <c:showCatName val="1"/>
          <c:showSerName val="0"/>
          <c:showPercent val="0"/>
          <c:showBubbleSize val="0"/>
          <c:showLeaderLines val="1"/>
        </c:dLbls>
      </c:pie3DChart>
    </c:plotArea>
    <c:plotVisOnly val="1"/>
    <c:dispBlanksAs val="gap"/>
    <c:showDLblsOverMax val="0"/>
  </c:chart>
  <c:externalData r:id="rId2">
    <c:autoUpdate val="0"/>
  </c:externalData>
  <c:userShapes r:id="rId3"/>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doughnutChart>
        <c:varyColors val="1"/>
        <c:ser>
          <c:idx val="0"/>
          <c:order val="0"/>
          <c:tx>
            <c:strRef>
              <c:f>Мод!$O$3</c:f>
              <c:strCache>
                <c:ptCount val="1"/>
                <c:pt idx="0">
                  <c:v>Аргуйн голын хажуу</c:v>
                </c:pt>
              </c:strCache>
            </c:strRef>
          </c:tx>
          <c:dLbls>
            <c:txPr>
              <a:bodyPr/>
              <a:lstStyle/>
              <a:p>
                <a:pPr>
                  <a:defRPr sz="1050"/>
                </a:pPr>
                <a:endParaRPr lang="en-US"/>
              </a:p>
            </c:txPr>
            <c:showLegendKey val="0"/>
            <c:showVal val="1"/>
            <c:showCatName val="1"/>
            <c:showSerName val="0"/>
            <c:showPercent val="0"/>
            <c:showBubbleSize val="0"/>
            <c:showLeaderLines val="1"/>
          </c:dLbls>
          <c:cat>
            <c:strRef>
              <c:f>Мод!$P$2</c:f>
              <c:strCache>
                <c:ptCount val="1"/>
                <c:pt idx="0">
                  <c:v>Чацаргана</c:v>
                </c:pt>
              </c:strCache>
            </c:strRef>
          </c:cat>
          <c:val>
            <c:numRef>
              <c:f>Мод!$P$3</c:f>
              <c:numCache>
                <c:formatCode>General</c:formatCode>
                <c:ptCount val="1"/>
                <c:pt idx="0">
                  <c:v>80</c:v>
                </c:pt>
              </c:numCache>
            </c:numRef>
          </c:val>
        </c:ser>
        <c:dLbls>
          <c:showLegendKey val="0"/>
          <c:showVal val="1"/>
          <c:showCatName val="1"/>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mn-MN" sz="1600"/>
              <a:t>Төлөөлөгч нарын намын харьяалал</a:t>
            </a:r>
            <a:endParaRPr lang="en-US" sz="160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'ИТХ-н төлөөлөгч'!$D$3</c:f>
              <c:strCache>
                <c:ptCount val="1"/>
                <c:pt idx="0">
                  <c:v>МАН</c:v>
                </c:pt>
              </c:strCache>
            </c:strRef>
          </c:tx>
          <c:spPr>
            <a:solidFill>
              <a:schemeClr val="accent1"/>
            </a:solidFill>
          </c:spPr>
          <c:invertIfNegative val="0"/>
          <c:dLbls>
            <c:dLbl>
              <c:idx val="0"/>
              <c:layout>
                <c:manualLayout>
                  <c:x val="1.3888888888888888E-2"/>
                  <c:y val="0"/>
                </c:manualLayout>
              </c:layout>
              <c:showLegendKey val="0"/>
              <c:showVal val="1"/>
              <c:showCatName val="0"/>
              <c:showSerName val="0"/>
              <c:showPercent val="0"/>
              <c:showBubbleSize val="0"/>
            </c:dLbl>
            <c:dLbl>
              <c:idx val="1"/>
              <c:layout>
                <c:manualLayout>
                  <c:x val="1.6666666666666718E-2"/>
                  <c:y val="-1.3888888888888888E-2"/>
                </c:manualLayout>
              </c:layout>
              <c:showLegendKey val="0"/>
              <c:showVal val="1"/>
              <c:showCatName val="0"/>
              <c:showSerName val="0"/>
              <c:showPercent val="0"/>
              <c:showBubbleSize val="0"/>
            </c:dLbl>
            <c:dLbl>
              <c:idx val="2"/>
              <c:layout>
                <c:manualLayout>
                  <c:x val="1.3888888888888888E-2"/>
                  <c:y val="-1.3888888888888888E-2"/>
                </c:manualLayout>
              </c:layout>
              <c:showLegendKey val="0"/>
              <c:showVal val="1"/>
              <c:showCatName val="0"/>
              <c:showSerName val="0"/>
              <c:showPercent val="0"/>
              <c:showBubbleSize val="0"/>
            </c:dLbl>
            <c:spPr>
              <a:ln>
                <a:solidFill>
                  <a:srgbClr val="0070C0"/>
                </a:solidFill>
              </a:ln>
            </c:spPr>
            <c:showLegendKey val="0"/>
            <c:showVal val="1"/>
            <c:showCatName val="0"/>
            <c:showSerName val="0"/>
            <c:showPercent val="0"/>
            <c:showBubbleSize val="0"/>
            <c:showLeaderLines val="0"/>
          </c:dLbls>
          <c:cat>
            <c:strRef>
              <c:f>'ИТХ-н төлөөлөгч'!$E$2:$G$2</c:f>
              <c:strCache>
                <c:ptCount val="3"/>
                <c:pt idx="0">
                  <c:v>Нийт</c:v>
                </c:pt>
                <c:pt idx="1">
                  <c:v>Эр</c:v>
                </c:pt>
                <c:pt idx="2">
                  <c:v>Эм</c:v>
                </c:pt>
              </c:strCache>
            </c:strRef>
          </c:cat>
          <c:val>
            <c:numRef>
              <c:f>'ИТХ-н төлөөлөгч'!$E$3:$G$3</c:f>
              <c:numCache>
                <c:formatCode>General</c:formatCode>
                <c:ptCount val="3"/>
                <c:pt idx="0">
                  <c:v>20</c:v>
                </c:pt>
                <c:pt idx="1">
                  <c:v>15</c:v>
                </c:pt>
                <c:pt idx="2">
                  <c:v>5</c:v>
                </c:pt>
              </c:numCache>
            </c:numRef>
          </c:val>
        </c:ser>
        <c:ser>
          <c:idx val="1"/>
          <c:order val="1"/>
          <c:tx>
            <c:strRef>
              <c:f>'ИТХ-н төлөөлөгч'!$D$4</c:f>
              <c:strCache>
                <c:ptCount val="1"/>
                <c:pt idx="0">
                  <c:v>АН</c:v>
                </c:pt>
              </c:strCache>
            </c:strRef>
          </c:tx>
          <c:spPr>
            <a:solidFill>
              <a:srgbClr val="FF0000"/>
            </a:solidFill>
          </c:spPr>
          <c:invertIfNegative val="0"/>
          <c:dLbls>
            <c:dLbl>
              <c:idx val="0"/>
              <c:layout>
                <c:manualLayout>
                  <c:x val="1.6666666666666666E-2"/>
                  <c:y val="-4.6296296296297144E-3"/>
                </c:manualLayout>
              </c:layout>
              <c:showLegendKey val="0"/>
              <c:showVal val="1"/>
              <c:showCatName val="0"/>
              <c:showSerName val="0"/>
              <c:showPercent val="0"/>
              <c:showBubbleSize val="0"/>
            </c:dLbl>
            <c:dLbl>
              <c:idx val="1"/>
              <c:layout>
                <c:manualLayout>
                  <c:x val="1.9444444444444445E-2"/>
                  <c:y val="-4.6296296296297144E-3"/>
                </c:manualLayout>
              </c:layout>
              <c:showLegendKey val="0"/>
              <c:showVal val="1"/>
              <c:showCatName val="0"/>
              <c:showSerName val="0"/>
              <c:showPercent val="0"/>
              <c:showBubbleSize val="0"/>
            </c:dLbl>
            <c:dLbl>
              <c:idx val="2"/>
              <c:layout>
                <c:manualLayout>
                  <c:x val="1.3888888888888888E-2"/>
                  <c:y val="-4.6296296296296294E-3"/>
                </c:manualLayout>
              </c:layout>
              <c:showLegendKey val="0"/>
              <c:showVal val="1"/>
              <c:showCatName val="0"/>
              <c:showSerName val="0"/>
              <c:showPercent val="0"/>
              <c:showBubbleSize val="0"/>
            </c:dLbl>
            <c:spPr>
              <a:ln>
                <a:solidFill>
                  <a:srgbClr val="FF0000"/>
                </a:solidFill>
              </a:ln>
            </c:spPr>
            <c:showLegendKey val="0"/>
            <c:showVal val="1"/>
            <c:showCatName val="0"/>
            <c:showSerName val="0"/>
            <c:showPercent val="0"/>
            <c:showBubbleSize val="0"/>
            <c:showLeaderLines val="0"/>
          </c:dLbls>
          <c:cat>
            <c:strRef>
              <c:f>'ИТХ-н төлөөлөгч'!$E$2:$G$2</c:f>
              <c:strCache>
                <c:ptCount val="3"/>
                <c:pt idx="0">
                  <c:v>Нийт</c:v>
                </c:pt>
                <c:pt idx="1">
                  <c:v>Эр</c:v>
                </c:pt>
                <c:pt idx="2">
                  <c:v>Эм</c:v>
                </c:pt>
              </c:strCache>
            </c:strRef>
          </c:cat>
          <c:val>
            <c:numRef>
              <c:f>'ИТХ-н төлөөлөгч'!$E$4:$G$4</c:f>
              <c:numCache>
                <c:formatCode>General</c:formatCode>
                <c:ptCount val="3"/>
                <c:pt idx="0">
                  <c:v>1</c:v>
                </c:pt>
                <c:pt idx="1">
                  <c:v>1</c:v>
                </c:pt>
                <c:pt idx="2">
                  <c:v>0</c:v>
                </c:pt>
              </c:numCache>
            </c:numRef>
          </c:val>
        </c:ser>
        <c:dLbls>
          <c:showLegendKey val="0"/>
          <c:showVal val="1"/>
          <c:showCatName val="0"/>
          <c:showSerName val="0"/>
          <c:showPercent val="0"/>
          <c:showBubbleSize val="0"/>
        </c:dLbls>
        <c:gapWidth val="150"/>
        <c:shape val="box"/>
        <c:axId val="128527744"/>
        <c:axId val="128702720"/>
        <c:axId val="0"/>
      </c:bar3DChart>
      <c:catAx>
        <c:axId val="128527744"/>
        <c:scaling>
          <c:orientation val="minMax"/>
        </c:scaling>
        <c:delete val="0"/>
        <c:axPos val="b"/>
        <c:majorTickMark val="none"/>
        <c:minorTickMark val="none"/>
        <c:tickLblPos val="nextTo"/>
        <c:crossAx val="128702720"/>
        <c:crosses val="autoZero"/>
        <c:auto val="1"/>
        <c:lblAlgn val="ctr"/>
        <c:lblOffset val="100"/>
        <c:noMultiLvlLbl val="0"/>
      </c:catAx>
      <c:valAx>
        <c:axId val="128702720"/>
        <c:scaling>
          <c:orientation val="minMax"/>
        </c:scaling>
        <c:delete val="1"/>
        <c:axPos val="l"/>
        <c:numFmt formatCode="General" sourceLinked="1"/>
        <c:majorTickMark val="none"/>
        <c:minorTickMark val="none"/>
        <c:tickLblPos val="nextTo"/>
        <c:crossAx val="128527744"/>
        <c:crosses val="autoZero"/>
        <c:crossBetween val="between"/>
      </c:valAx>
    </c:plotArea>
    <c:legend>
      <c:legendPos val="t"/>
      <c:layout/>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lrMapOvr bg1="lt1" tx1="dk1" bg2="lt2" tx2="dk2" accent1="accent1" accent2="accent2" accent3="accent3" accent4="accent4" accent5="accent5" accent6="accent6" hlink="hlink" folHlink="folHlink"/>
  <c:chart>
    <c:title>
      <c:tx>
        <c:rich>
          <a:bodyPr/>
          <a:lstStyle/>
          <a:p>
            <a:pPr>
              <a:defRPr/>
            </a:pPr>
            <a:r>
              <a:rPr lang="mn-MN"/>
              <a:t>Төлөөлөгч</a:t>
            </a:r>
            <a:r>
              <a:rPr lang="mn-MN" baseline="0"/>
              <a:t> нарын боловсрол</a:t>
            </a:r>
            <a:endParaRPr lang="mn-MN"/>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'ИТХ-н төлөөлөгч'!$B$1</c:f>
              <c:strCache>
                <c:ptCount val="1"/>
                <c:pt idx="0">
                  <c:v>Тоо</c:v>
                </c:pt>
              </c:strCache>
            </c:strRef>
          </c:tx>
          <c:invertIfNegative val="0"/>
          <c:dLbls>
            <c:dLbl>
              <c:idx val="0"/>
              <c:layout>
                <c:manualLayout>
                  <c:x val="2.2222222222222195E-2"/>
                  <c:y val="0"/>
                </c:manualLayout>
              </c:layout>
              <c:showLegendKey val="0"/>
              <c:showVal val="1"/>
              <c:showCatName val="0"/>
              <c:showSerName val="0"/>
              <c:showPercent val="0"/>
              <c:showBubbleSize val="0"/>
            </c:dLbl>
            <c:dLbl>
              <c:idx val="1"/>
              <c:layout>
                <c:manualLayout>
                  <c:x val="1.6666666666666614E-2"/>
                  <c:y val="-1.3888888888888973E-2"/>
                </c:manualLayout>
              </c:layout>
              <c:showLegendKey val="0"/>
              <c:showVal val="1"/>
              <c:showCatName val="0"/>
              <c:showSerName val="0"/>
              <c:showPercent val="0"/>
              <c:showBubbleSize val="0"/>
            </c:dLbl>
            <c:dLbl>
              <c:idx val="2"/>
              <c:layout>
                <c:manualLayout>
                  <c:x val="2.2222222222222223E-2"/>
                  <c:y val="-8.4875562720133283E-17"/>
                </c:manualLayout>
              </c:layout>
              <c:showLegendKey val="0"/>
              <c:showVal val="1"/>
              <c:showCatName val="0"/>
              <c:showSerName val="0"/>
              <c:showPercent val="0"/>
              <c:showBubbleSize val="0"/>
            </c:dLbl>
            <c:dLbl>
              <c:idx val="3"/>
              <c:layout>
                <c:manualLayout>
                  <c:x val="1.6666666666666666E-2"/>
                  <c:y val="-4.6296296296296294E-3"/>
                </c:manualLayout>
              </c:layout>
              <c:showLegendKey val="0"/>
              <c:showVal val="1"/>
              <c:showCatName val="0"/>
              <c:showSerName val="0"/>
              <c:showPercent val="0"/>
              <c:showBubbleSize val="0"/>
            </c:dLbl>
            <c:spPr>
              <a:ln>
                <a:solidFill>
                  <a:srgbClr val="7030A0"/>
                </a:solidFill>
              </a:ln>
            </c:spPr>
            <c:showLegendKey val="0"/>
            <c:showVal val="1"/>
            <c:showCatName val="0"/>
            <c:showSerName val="0"/>
            <c:showPercent val="0"/>
            <c:showBubbleSize val="0"/>
            <c:showLeaderLines val="0"/>
          </c:dLbls>
          <c:cat>
            <c:strRef>
              <c:f>'ИТХ-н төлөөлөгч'!$A$2:$A$5</c:f>
              <c:strCache>
                <c:ptCount val="4"/>
                <c:pt idx="0">
                  <c:v>Дээд</c:v>
                </c:pt>
                <c:pt idx="1">
                  <c:v>Тусгай дээд</c:v>
                </c:pt>
                <c:pt idx="2">
                  <c:v>Бүрэн дунд</c:v>
                </c:pt>
                <c:pt idx="3">
                  <c:v>Бүрэн бус дунд</c:v>
                </c:pt>
              </c:strCache>
            </c:strRef>
          </c:cat>
          <c:val>
            <c:numRef>
              <c:f>'ИТХ-н төлөөлөгч'!$B$2:$B$5</c:f>
              <c:numCache>
                <c:formatCode>General</c:formatCode>
                <c:ptCount val="4"/>
                <c:pt idx="0">
                  <c:v>15</c:v>
                </c:pt>
                <c:pt idx="1">
                  <c:v>1</c:v>
                </c:pt>
                <c:pt idx="2">
                  <c:v>2</c:v>
                </c:pt>
                <c:pt idx="3">
                  <c:v>3</c:v>
                </c:pt>
              </c:numCache>
            </c:numRef>
          </c:val>
        </c:ser>
        <c:dLbls>
          <c:showLegendKey val="0"/>
          <c:showVal val="1"/>
          <c:showCatName val="0"/>
          <c:showSerName val="0"/>
          <c:showPercent val="0"/>
          <c:showBubbleSize val="0"/>
        </c:dLbls>
        <c:gapWidth val="150"/>
        <c:shape val="box"/>
        <c:axId val="134618496"/>
        <c:axId val="134621440"/>
        <c:axId val="0"/>
      </c:bar3DChart>
      <c:catAx>
        <c:axId val="134618496"/>
        <c:scaling>
          <c:orientation val="minMax"/>
        </c:scaling>
        <c:delete val="0"/>
        <c:axPos val="b"/>
        <c:majorTickMark val="none"/>
        <c:minorTickMark val="none"/>
        <c:tickLblPos val="nextTo"/>
        <c:crossAx val="134621440"/>
        <c:crosses val="autoZero"/>
        <c:auto val="1"/>
        <c:lblAlgn val="ctr"/>
        <c:lblOffset val="100"/>
        <c:noMultiLvlLbl val="0"/>
      </c:catAx>
      <c:valAx>
        <c:axId val="134621440"/>
        <c:scaling>
          <c:orientation val="minMax"/>
        </c:scaling>
        <c:delete val="1"/>
        <c:axPos val="l"/>
        <c:numFmt formatCode="General" sourceLinked="1"/>
        <c:majorTickMark val="out"/>
        <c:minorTickMark val="none"/>
        <c:tickLblPos val="nextTo"/>
        <c:crossAx val="134618496"/>
        <c:crosses val="autoZero"/>
        <c:crossBetween val="between"/>
      </c:valAx>
    </c:plotArea>
    <c:legend>
      <c:legendPos val="t"/>
      <c:layout/>
      <c:overlay val="0"/>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a:lstStyle/>
          <a:p>
            <a:pPr>
              <a:defRPr/>
            </a:pPr>
            <a:r>
              <a:rPr lang="mn-MN"/>
              <a:t>Төлөөлөгч нарын мэргэжил</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'ИТХ-н төлөөлөгч'!$J$1</c:f>
              <c:strCache>
                <c:ptCount val="1"/>
                <c:pt idx="0">
                  <c:v>Тоо</c:v>
                </c:pt>
              </c:strCache>
            </c:strRef>
          </c:tx>
          <c:invertIfNegative val="0"/>
          <c:cat>
            <c:strRef>
              <c:f>'ИТХ-н төлөөлөгч'!$I$2:$I$10</c:f>
              <c:strCache>
                <c:ptCount val="9"/>
                <c:pt idx="0">
                  <c:v>Төрийн удирдлагын менежер</c:v>
                </c:pt>
                <c:pt idx="1">
                  <c:v>Багш, нийгмийн ажилтан</c:v>
                </c:pt>
                <c:pt idx="2">
                  <c:v>Бөхийн дасгалжуулагч</c:v>
                </c:pt>
                <c:pt idx="3">
                  <c:v>Санхүү, нягтлан бодогч</c:v>
                </c:pt>
                <c:pt idx="4">
                  <c:v>Малын их эмч</c:v>
                </c:pt>
                <c:pt idx="5">
                  <c:v>Инженер</c:v>
                </c:pt>
                <c:pt idx="6">
                  <c:v>Аялал, жуулчлал геологич</c:v>
                </c:pt>
                <c:pt idx="7">
                  <c:v>Сувилахуй</c:v>
                </c:pt>
                <c:pt idx="8">
                  <c:v>Бусад</c:v>
                </c:pt>
              </c:strCache>
            </c:strRef>
          </c:cat>
          <c:val>
            <c:numRef>
              <c:f>'ИТХ-н төлөөлөгч'!$J$2:$J$10</c:f>
              <c:numCache>
                <c:formatCode>General</c:formatCode>
                <c:ptCount val="9"/>
                <c:pt idx="0">
                  <c:v>2</c:v>
                </c:pt>
                <c:pt idx="1">
                  <c:v>3</c:v>
                </c:pt>
                <c:pt idx="2">
                  <c:v>1</c:v>
                </c:pt>
                <c:pt idx="3">
                  <c:v>3</c:v>
                </c:pt>
                <c:pt idx="4">
                  <c:v>1</c:v>
                </c:pt>
                <c:pt idx="5">
                  <c:v>2</c:v>
                </c:pt>
                <c:pt idx="6">
                  <c:v>4</c:v>
                </c:pt>
                <c:pt idx="7">
                  <c:v>1</c:v>
                </c:pt>
                <c:pt idx="8">
                  <c:v>4</c:v>
                </c:pt>
              </c:numCache>
            </c:numRef>
          </c:val>
        </c:ser>
        <c:dLbls>
          <c:showLegendKey val="0"/>
          <c:showVal val="1"/>
          <c:showCatName val="0"/>
          <c:showSerName val="0"/>
          <c:showPercent val="0"/>
          <c:showBubbleSize val="0"/>
        </c:dLbls>
        <c:gapWidth val="150"/>
        <c:shape val="box"/>
        <c:axId val="134733184"/>
        <c:axId val="134734976"/>
        <c:axId val="0"/>
      </c:bar3DChart>
      <c:catAx>
        <c:axId val="134733184"/>
        <c:scaling>
          <c:orientation val="minMax"/>
        </c:scaling>
        <c:delete val="0"/>
        <c:axPos val="b"/>
        <c:majorTickMark val="none"/>
        <c:minorTickMark val="none"/>
        <c:tickLblPos val="nextTo"/>
        <c:crossAx val="134734976"/>
        <c:crosses val="autoZero"/>
        <c:auto val="1"/>
        <c:lblAlgn val="ctr"/>
        <c:lblOffset val="100"/>
        <c:noMultiLvlLbl val="0"/>
      </c:catAx>
      <c:valAx>
        <c:axId val="134734976"/>
        <c:scaling>
          <c:orientation val="minMax"/>
        </c:scaling>
        <c:delete val="1"/>
        <c:axPos val="l"/>
        <c:numFmt formatCode="General" sourceLinked="1"/>
        <c:majorTickMark val="out"/>
        <c:minorTickMark val="none"/>
        <c:tickLblPos val="nextTo"/>
        <c:crossAx val="134733184"/>
        <c:crosses val="autoZero"/>
        <c:crossBetween val="between"/>
      </c:valAx>
    </c:plotArea>
    <c:legend>
      <c:legendPos val="t"/>
      <c:layout/>
      <c:overlay val="0"/>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doughnutChart>
        <c:varyColors val="1"/>
        <c:ser>
          <c:idx val="0"/>
          <c:order val="0"/>
          <c:tx>
            <c:strRef>
              <c:f>СӨББ!$H$7</c:f>
              <c:strCache>
                <c:ptCount val="1"/>
                <c:pt idx="0">
                  <c:v>Нийт хүүхэд</c:v>
                </c:pt>
              </c:strCache>
            </c:strRef>
          </c:tx>
          <c:dPt>
            <c:idx val="0"/>
            <c:bubble3D val="0"/>
            <c:spPr>
              <a:solidFill>
                <a:srgbClr val="00B050"/>
              </a:solidFill>
            </c:spPr>
          </c:dPt>
          <c:dPt>
            <c:idx val="1"/>
            <c:bubble3D val="0"/>
            <c:spPr>
              <a:solidFill>
                <a:schemeClr val="accent5"/>
              </a:solidFill>
            </c:spPr>
          </c:dPt>
          <c:dLbls>
            <c:txPr>
              <a:bodyPr/>
              <a:lstStyle/>
              <a:p>
                <a:pPr>
                  <a:defRPr sz="1200"/>
                </a:pPr>
                <a:endParaRPr lang="en-US"/>
              </a:p>
            </c:txPr>
            <c:showLegendKey val="0"/>
            <c:showVal val="1"/>
            <c:showCatName val="1"/>
            <c:showSerName val="0"/>
            <c:showPercent val="0"/>
            <c:showBubbleSize val="0"/>
            <c:showLeaderLines val="1"/>
          </c:dLbls>
          <c:cat>
            <c:strRef>
              <c:f>СӨББ!$G$8:$G$9</c:f>
              <c:strCache>
                <c:ptCount val="2"/>
                <c:pt idx="0">
                  <c:v>Эрэгтэй</c:v>
                </c:pt>
                <c:pt idx="1">
                  <c:v>Эмэгтэй</c:v>
                </c:pt>
              </c:strCache>
            </c:strRef>
          </c:cat>
          <c:val>
            <c:numRef>
              <c:f>СӨББ!$H$8:$H$9</c:f>
              <c:numCache>
                <c:formatCode>General</c:formatCode>
                <c:ptCount val="2"/>
                <c:pt idx="0">
                  <c:v>43</c:v>
                </c:pt>
                <c:pt idx="1">
                  <c:v>35</c:v>
                </c:pt>
              </c:numCache>
            </c:numRef>
          </c:val>
        </c:ser>
        <c:dLbls>
          <c:showLegendKey val="0"/>
          <c:showVal val="1"/>
          <c:showCatName val="1"/>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СӨББ!$H$1</c:f>
              <c:strCache>
                <c:ptCount val="1"/>
                <c:pt idx="0">
                  <c:v>Хүүхдийн тоо</c:v>
                </c:pt>
              </c:strCache>
            </c:strRef>
          </c:tx>
          <c:dLbls>
            <c:showLegendKey val="0"/>
            <c:showVal val="1"/>
            <c:showCatName val="1"/>
            <c:showSerName val="0"/>
            <c:showPercent val="0"/>
            <c:showBubbleSize val="0"/>
            <c:showLeaderLines val="1"/>
          </c:dLbls>
          <c:cat>
            <c:strRef>
              <c:f>СӨББ!$G$2:$G$5</c:f>
              <c:strCache>
                <c:ptCount val="4"/>
                <c:pt idx="0">
                  <c:v>Бага бүлэг</c:v>
                </c:pt>
                <c:pt idx="1">
                  <c:v>Дунд бүлэг</c:v>
                </c:pt>
                <c:pt idx="2">
                  <c:v>Ахлах бүлэг</c:v>
                </c:pt>
                <c:pt idx="3">
                  <c:v>Бэлтгэл бүлэг</c:v>
                </c:pt>
              </c:strCache>
            </c:strRef>
          </c:cat>
          <c:val>
            <c:numRef>
              <c:f>СӨББ!$H$2:$H$5</c:f>
              <c:numCache>
                <c:formatCode>General</c:formatCode>
                <c:ptCount val="4"/>
                <c:pt idx="0">
                  <c:v>17</c:v>
                </c:pt>
                <c:pt idx="1">
                  <c:v>13</c:v>
                </c:pt>
                <c:pt idx="2">
                  <c:v>23</c:v>
                </c:pt>
                <c:pt idx="3">
                  <c:v>25</c:v>
                </c:pt>
              </c:numCache>
            </c:numRef>
          </c:val>
        </c:ser>
        <c:dLbls>
          <c:showLegendKey val="0"/>
          <c:showVal val="1"/>
          <c:showCatName val="1"/>
          <c:showSerName val="0"/>
          <c:showPercent val="0"/>
          <c:showBubbleSize val="0"/>
          <c:showLeaderLines val="1"/>
        </c:dLbls>
      </c:pie3DChart>
    </c:plotArea>
    <c:plotVisOnly val="1"/>
    <c:dispBlanksAs val="gap"/>
    <c:showDLblsOverMax val="0"/>
  </c:chart>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B596A3-904A-4B83-8F2F-B2F36611A31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1749FB8-3D32-4877-A54A-7201ABB25F8D}">
      <dgm:prSet phldrT="[Text]">
        <dgm:style>
          <a:lnRef idx="1">
            <a:schemeClr val="accent1"/>
          </a:lnRef>
          <a:fillRef idx="2">
            <a:schemeClr val="accent1"/>
          </a:fillRef>
          <a:effectRef idx="1">
            <a:schemeClr val="accent1"/>
          </a:effectRef>
          <a:fontRef idx="minor">
            <a:schemeClr val="dk1"/>
          </a:fontRef>
        </dgm:style>
      </dgm:prSet>
      <dgm:spPr/>
      <dgm:t>
        <a:bodyPr/>
        <a:lstStyle/>
        <a:p>
          <a:r>
            <a:rPr lang="mn-MN" dirty="0" smtClean="0"/>
            <a:t>Нутгийн удирдлага, эрх зүйн бодлогын хороо</a:t>
          </a:r>
          <a:endParaRPr lang="en-US" dirty="0"/>
        </a:p>
      </dgm:t>
    </dgm:pt>
    <dgm:pt modelId="{B8FD1E8F-0B00-43EA-86C7-99CCF9BD6414}" type="parTrans" cxnId="{CD33BE5F-4872-437F-8D8D-C57185E5463F}">
      <dgm:prSet/>
      <dgm:spPr/>
      <dgm:t>
        <a:bodyPr/>
        <a:lstStyle/>
        <a:p>
          <a:endParaRPr lang="en-US"/>
        </a:p>
      </dgm:t>
    </dgm:pt>
    <dgm:pt modelId="{8D94C020-AB59-45FE-8BC7-F377DE1A216D}" type="sibTrans" cxnId="{CD33BE5F-4872-437F-8D8D-C57185E5463F}">
      <dgm:prSet/>
      <dgm:spPr/>
      <dgm:t>
        <a:bodyPr/>
        <a:lstStyle/>
        <a:p>
          <a:endParaRPr lang="en-US"/>
        </a:p>
      </dgm:t>
    </dgm:pt>
    <dgm:pt modelId="{852AED78-63B9-4741-A610-114088D9B32E}">
      <dgm:prSet phldrT="[Text]">
        <dgm:style>
          <a:lnRef idx="1">
            <a:schemeClr val="accent1"/>
          </a:lnRef>
          <a:fillRef idx="2">
            <a:schemeClr val="accent1"/>
          </a:fillRef>
          <a:effectRef idx="1">
            <a:schemeClr val="accent1"/>
          </a:effectRef>
          <a:fontRef idx="minor">
            <a:schemeClr val="dk1"/>
          </a:fontRef>
        </dgm:style>
      </dgm:prSet>
      <dgm:spPr/>
      <dgm:t>
        <a:bodyPr/>
        <a:lstStyle/>
        <a:p>
          <a:r>
            <a:rPr lang="mn-MN" dirty="0" smtClean="0"/>
            <a:t>Дэд бүтцийн хөгжлийн хороо</a:t>
          </a:r>
          <a:endParaRPr lang="en-US" dirty="0"/>
        </a:p>
      </dgm:t>
    </dgm:pt>
    <dgm:pt modelId="{2D8EF62A-5486-46B5-AA09-3DCC95A04199}" type="parTrans" cxnId="{61F737D5-C3B6-4355-96BE-A8DC1773BFE5}">
      <dgm:prSet/>
      <dgm:spPr/>
      <dgm:t>
        <a:bodyPr/>
        <a:lstStyle/>
        <a:p>
          <a:endParaRPr lang="en-US"/>
        </a:p>
      </dgm:t>
    </dgm:pt>
    <dgm:pt modelId="{C761436E-4E6B-4F05-ABDC-4C1EDB6FEFCF}" type="sibTrans" cxnId="{61F737D5-C3B6-4355-96BE-A8DC1773BFE5}">
      <dgm:prSet/>
      <dgm:spPr/>
      <dgm:t>
        <a:bodyPr/>
        <a:lstStyle/>
        <a:p>
          <a:endParaRPr lang="en-US"/>
        </a:p>
      </dgm:t>
    </dgm:pt>
    <dgm:pt modelId="{795D60B9-7A8F-4F05-841E-E3F6E70F5B66}">
      <dgm:prSet phldrT="[Text]">
        <dgm:style>
          <a:lnRef idx="1">
            <a:schemeClr val="accent1"/>
          </a:lnRef>
          <a:fillRef idx="2">
            <a:schemeClr val="accent1"/>
          </a:fillRef>
          <a:effectRef idx="1">
            <a:schemeClr val="accent1"/>
          </a:effectRef>
          <a:fontRef idx="minor">
            <a:schemeClr val="dk1"/>
          </a:fontRef>
        </dgm:style>
      </dgm:prSet>
      <dgm:spPr/>
      <dgm:t>
        <a:bodyPr/>
        <a:lstStyle/>
        <a:p>
          <a:r>
            <a:rPr lang="mn-MN" dirty="0" smtClean="0"/>
            <a:t>Ёс зүйн хороо</a:t>
          </a:r>
          <a:endParaRPr lang="en-US" dirty="0"/>
        </a:p>
      </dgm:t>
    </dgm:pt>
    <dgm:pt modelId="{8FAF1F6B-019D-45F0-BC61-9192596148E8}" type="parTrans" cxnId="{A0F56DB9-ABF0-42D6-BDBB-67BB88AC9DC5}">
      <dgm:prSet/>
      <dgm:spPr/>
      <dgm:t>
        <a:bodyPr/>
        <a:lstStyle/>
        <a:p>
          <a:endParaRPr lang="en-US"/>
        </a:p>
      </dgm:t>
    </dgm:pt>
    <dgm:pt modelId="{59DE592E-4027-4E79-8866-20FD4430A01B}" type="sibTrans" cxnId="{A0F56DB9-ABF0-42D6-BDBB-67BB88AC9DC5}">
      <dgm:prSet/>
      <dgm:spPr/>
      <dgm:t>
        <a:bodyPr/>
        <a:lstStyle/>
        <a:p>
          <a:endParaRPr lang="en-US"/>
        </a:p>
      </dgm:t>
    </dgm:pt>
    <dgm:pt modelId="{0F67131F-5FE4-4CDB-9663-3EAFE45416F1}">
      <dgm:prSet phldrT="[Text]">
        <dgm:style>
          <a:lnRef idx="1">
            <a:schemeClr val="accent1"/>
          </a:lnRef>
          <a:fillRef idx="2">
            <a:schemeClr val="accent1"/>
          </a:fillRef>
          <a:effectRef idx="1">
            <a:schemeClr val="accent1"/>
          </a:effectRef>
          <a:fontRef idx="minor">
            <a:schemeClr val="dk1"/>
          </a:fontRef>
        </dgm:style>
      </dgm:prSet>
      <dgm:spPr/>
      <dgm:t>
        <a:bodyPr/>
        <a:lstStyle/>
        <a:p>
          <a:r>
            <a:rPr lang="mn-MN" dirty="0" smtClean="0"/>
            <a:t>Байгаль орчин, хөдөөгийн хөгжлийн бодлогын хороо</a:t>
          </a:r>
          <a:endParaRPr lang="en-US" dirty="0"/>
        </a:p>
      </dgm:t>
    </dgm:pt>
    <dgm:pt modelId="{DD4BE5EC-E68C-4F38-8085-5F9B30690C0D}" type="parTrans" cxnId="{16C0D685-B47B-41A7-97C0-F7E88BF47A30}">
      <dgm:prSet/>
      <dgm:spPr/>
      <dgm:t>
        <a:bodyPr/>
        <a:lstStyle/>
        <a:p>
          <a:endParaRPr lang="en-US"/>
        </a:p>
      </dgm:t>
    </dgm:pt>
    <dgm:pt modelId="{73FF13FF-2340-4CCF-ACFB-CCDE13B57628}" type="sibTrans" cxnId="{16C0D685-B47B-41A7-97C0-F7E88BF47A30}">
      <dgm:prSet/>
      <dgm:spPr/>
      <dgm:t>
        <a:bodyPr/>
        <a:lstStyle/>
        <a:p>
          <a:endParaRPr lang="en-US"/>
        </a:p>
      </dgm:t>
    </dgm:pt>
    <dgm:pt modelId="{7F63E33D-34F9-47A1-AFC1-9479EDD99C82}">
      <dgm:prSet phldrT="[Text]">
        <dgm:style>
          <a:lnRef idx="1">
            <a:schemeClr val="accent1"/>
          </a:lnRef>
          <a:fillRef idx="2">
            <a:schemeClr val="accent1"/>
          </a:fillRef>
          <a:effectRef idx="1">
            <a:schemeClr val="accent1"/>
          </a:effectRef>
          <a:fontRef idx="minor">
            <a:schemeClr val="dk1"/>
          </a:fontRef>
        </dgm:style>
      </dgm:prSet>
      <dgm:spPr/>
      <dgm:t>
        <a:bodyPr/>
        <a:lstStyle/>
        <a:p>
          <a:r>
            <a:rPr lang="mn-MN" dirty="0" smtClean="0"/>
            <a:t>Төсөв санхүү, эдийн засгийн бодлогын хороо</a:t>
          </a:r>
          <a:endParaRPr lang="en-US" dirty="0"/>
        </a:p>
      </dgm:t>
    </dgm:pt>
    <dgm:pt modelId="{32C56D62-F83C-497C-B4D3-CD305DAFD951}" type="parTrans" cxnId="{1E6720BE-1C3B-4505-95D6-57516E8F7F52}">
      <dgm:prSet/>
      <dgm:spPr/>
      <dgm:t>
        <a:bodyPr/>
        <a:lstStyle/>
        <a:p>
          <a:endParaRPr lang="en-US"/>
        </a:p>
      </dgm:t>
    </dgm:pt>
    <dgm:pt modelId="{CFF97E51-A5B0-4CE1-96D8-EE834944603C}" type="sibTrans" cxnId="{1E6720BE-1C3B-4505-95D6-57516E8F7F52}">
      <dgm:prSet/>
      <dgm:spPr/>
      <dgm:t>
        <a:bodyPr/>
        <a:lstStyle/>
        <a:p>
          <a:endParaRPr lang="en-US"/>
        </a:p>
      </dgm:t>
    </dgm:pt>
    <dgm:pt modelId="{099FE91F-ABAE-4CCA-A4D2-B4552264C780}">
      <dgm:prSet phldrT="[Text]">
        <dgm:style>
          <a:lnRef idx="1">
            <a:schemeClr val="accent1"/>
          </a:lnRef>
          <a:fillRef idx="2">
            <a:schemeClr val="accent1"/>
          </a:fillRef>
          <a:effectRef idx="1">
            <a:schemeClr val="accent1"/>
          </a:effectRef>
          <a:fontRef idx="minor">
            <a:schemeClr val="dk1"/>
          </a:fontRef>
        </dgm:style>
      </dgm:prSet>
      <dgm:spPr/>
      <dgm:t>
        <a:bodyPr/>
        <a:lstStyle/>
        <a:p>
          <a:r>
            <a:rPr lang="mn-MN" dirty="0" smtClean="0"/>
            <a:t>Нийгмийн бодлого зохицуулалтын хороо</a:t>
          </a:r>
          <a:endParaRPr lang="en-US" dirty="0"/>
        </a:p>
      </dgm:t>
    </dgm:pt>
    <dgm:pt modelId="{46210AFC-910F-416A-943B-DB947DFF2668}" type="parTrans" cxnId="{AB2D3EA1-62F9-4DDC-99BA-00F7EB8EBE96}">
      <dgm:prSet/>
      <dgm:spPr/>
      <dgm:t>
        <a:bodyPr/>
        <a:lstStyle/>
        <a:p>
          <a:endParaRPr lang="en-US"/>
        </a:p>
      </dgm:t>
    </dgm:pt>
    <dgm:pt modelId="{04DBF10F-70C3-41A9-A870-61716A8D00DC}" type="sibTrans" cxnId="{AB2D3EA1-62F9-4DDC-99BA-00F7EB8EBE96}">
      <dgm:prSet/>
      <dgm:spPr/>
      <dgm:t>
        <a:bodyPr/>
        <a:lstStyle/>
        <a:p>
          <a:endParaRPr lang="en-US"/>
        </a:p>
      </dgm:t>
    </dgm:pt>
    <dgm:pt modelId="{AEC39C0D-9B76-4E79-A6F6-5A09E345021E}" type="pres">
      <dgm:prSet presAssocID="{50B596A3-904A-4B83-8F2F-B2F36611A311}" presName="Name0" presStyleCnt="0">
        <dgm:presLayoutVars>
          <dgm:chMax val="7"/>
          <dgm:chPref val="7"/>
          <dgm:dir/>
        </dgm:presLayoutVars>
      </dgm:prSet>
      <dgm:spPr/>
      <dgm:t>
        <a:bodyPr/>
        <a:lstStyle/>
        <a:p>
          <a:endParaRPr lang="en-US"/>
        </a:p>
      </dgm:t>
    </dgm:pt>
    <dgm:pt modelId="{DE36AFC0-FB31-4B3B-A7DF-AA24F4A6CECB}" type="pres">
      <dgm:prSet presAssocID="{50B596A3-904A-4B83-8F2F-B2F36611A311}" presName="Name1" presStyleCnt="0"/>
      <dgm:spPr/>
    </dgm:pt>
    <dgm:pt modelId="{6FD9FA54-8EAA-462D-8233-74A732C54459}" type="pres">
      <dgm:prSet presAssocID="{50B596A3-904A-4B83-8F2F-B2F36611A311}" presName="cycle" presStyleCnt="0"/>
      <dgm:spPr/>
    </dgm:pt>
    <dgm:pt modelId="{258F9712-CE59-4DAC-B927-2B044C9851CC}" type="pres">
      <dgm:prSet presAssocID="{50B596A3-904A-4B83-8F2F-B2F36611A311}" presName="srcNode" presStyleLbl="node1" presStyleIdx="0" presStyleCnt="6"/>
      <dgm:spPr/>
    </dgm:pt>
    <dgm:pt modelId="{B5810B50-F7E0-439A-AA83-78D0D5DAC7D8}" type="pres">
      <dgm:prSet presAssocID="{50B596A3-904A-4B83-8F2F-B2F36611A311}" presName="conn" presStyleLbl="parChTrans1D2" presStyleIdx="0" presStyleCnt="1"/>
      <dgm:spPr/>
      <dgm:t>
        <a:bodyPr/>
        <a:lstStyle/>
        <a:p>
          <a:endParaRPr lang="en-US"/>
        </a:p>
      </dgm:t>
    </dgm:pt>
    <dgm:pt modelId="{53D36101-06C2-4397-84CD-DC89A438AC83}" type="pres">
      <dgm:prSet presAssocID="{50B596A3-904A-4B83-8F2F-B2F36611A311}" presName="extraNode" presStyleLbl="node1" presStyleIdx="0" presStyleCnt="6"/>
      <dgm:spPr/>
    </dgm:pt>
    <dgm:pt modelId="{F24B1A99-AAFD-4596-9AF5-FFFE4B429E67}" type="pres">
      <dgm:prSet presAssocID="{50B596A3-904A-4B83-8F2F-B2F36611A311}" presName="dstNode" presStyleLbl="node1" presStyleIdx="0" presStyleCnt="6"/>
      <dgm:spPr/>
    </dgm:pt>
    <dgm:pt modelId="{C5FF3DC7-2EFC-4BAA-AD27-B7E47C98DB0D}" type="pres">
      <dgm:prSet presAssocID="{31749FB8-3D32-4877-A54A-7201ABB25F8D}" presName="text_1" presStyleLbl="node1" presStyleIdx="0" presStyleCnt="6">
        <dgm:presLayoutVars>
          <dgm:bulletEnabled val="1"/>
        </dgm:presLayoutVars>
      </dgm:prSet>
      <dgm:spPr/>
      <dgm:t>
        <a:bodyPr/>
        <a:lstStyle/>
        <a:p>
          <a:endParaRPr lang="en-US"/>
        </a:p>
      </dgm:t>
    </dgm:pt>
    <dgm:pt modelId="{8C1B3387-F670-425C-98B9-11C12E428851}" type="pres">
      <dgm:prSet presAssocID="{31749FB8-3D32-4877-A54A-7201ABB25F8D}" presName="accent_1" presStyleCnt="0"/>
      <dgm:spPr/>
    </dgm:pt>
    <dgm:pt modelId="{5FDEC045-5F63-4DCF-AA94-7F357FDF3B09}" type="pres">
      <dgm:prSet presAssocID="{31749FB8-3D32-4877-A54A-7201ABB25F8D}" presName="accentRepeatNode" presStyleLbl="solidFgAcc1" presStyleIdx="0" presStyleCnt="6"/>
      <dgm:spPr>
        <a:blipFill rotWithShape="0">
          <a:blip xmlns:r="http://schemas.openxmlformats.org/officeDocument/2006/relationships" r:embed="rId1"/>
          <a:stretch>
            <a:fillRect/>
          </a:stretch>
        </a:blipFill>
      </dgm:spPr>
    </dgm:pt>
    <dgm:pt modelId="{5EF43272-E86D-4499-B4C6-7A0D0FDBC02F}" type="pres">
      <dgm:prSet presAssocID="{7F63E33D-34F9-47A1-AFC1-9479EDD99C82}" presName="text_2" presStyleLbl="node1" presStyleIdx="1" presStyleCnt="6">
        <dgm:presLayoutVars>
          <dgm:bulletEnabled val="1"/>
        </dgm:presLayoutVars>
      </dgm:prSet>
      <dgm:spPr/>
      <dgm:t>
        <a:bodyPr/>
        <a:lstStyle/>
        <a:p>
          <a:endParaRPr lang="en-US"/>
        </a:p>
      </dgm:t>
    </dgm:pt>
    <dgm:pt modelId="{DB64629A-6120-4BA5-ABD6-0007D680739D}" type="pres">
      <dgm:prSet presAssocID="{7F63E33D-34F9-47A1-AFC1-9479EDD99C82}" presName="accent_2" presStyleCnt="0"/>
      <dgm:spPr/>
    </dgm:pt>
    <dgm:pt modelId="{B60A5C42-8287-41D3-A28D-688D4E6BBF56}" type="pres">
      <dgm:prSet presAssocID="{7F63E33D-34F9-47A1-AFC1-9479EDD99C82}" presName="accentRepeatNode" presStyleLbl="solidFgAcc1" presStyleIdx="1" presStyleCnt="6"/>
      <dgm:spPr>
        <a:blipFill rotWithShape="0">
          <a:blip xmlns:r="http://schemas.openxmlformats.org/officeDocument/2006/relationships" r:embed="rId2"/>
          <a:stretch>
            <a:fillRect/>
          </a:stretch>
        </a:blipFill>
      </dgm:spPr>
    </dgm:pt>
    <dgm:pt modelId="{671DA19E-64BF-4DEA-A290-64A9FC4A4CCD}" type="pres">
      <dgm:prSet presAssocID="{099FE91F-ABAE-4CCA-A4D2-B4552264C780}" presName="text_3" presStyleLbl="node1" presStyleIdx="2" presStyleCnt="6">
        <dgm:presLayoutVars>
          <dgm:bulletEnabled val="1"/>
        </dgm:presLayoutVars>
      </dgm:prSet>
      <dgm:spPr/>
      <dgm:t>
        <a:bodyPr/>
        <a:lstStyle/>
        <a:p>
          <a:endParaRPr lang="en-US"/>
        </a:p>
      </dgm:t>
    </dgm:pt>
    <dgm:pt modelId="{DD79312D-F547-435B-B433-85F0FB2ADD91}" type="pres">
      <dgm:prSet presAssocID="{099FE91F-ABAE-4CCA-A4D2-B4552264C780}" presName="accent_3" presStyleCnt="0"/>
      <dgm:spPr/>
    </dgm:pt>
    <dgm:pt modelId="{118147FB-14AF-454A-AA1D-9AC4AD02B6F2}" type="pres">
      <dgm:prSet presAssocID="{099FE91F-ABAE-4CCA-A4D2-B4552264C780}" presName="accentRepeatNode" presStyleLbl="solidFgAcc1" presStyleIdx="2" presStyleCnt="6"/>
      <dgm:spPr>
        <a:blipFill rotWithShape="0">
          <a:blip xmlns:r="http://schemas.openxmlformats.org/officeDocument/2006/relationships" r:embed="rId3"/>
          <a:stretch>
            <a:fillRect/>
          </a:stretch>
        </a:blipFill>
      </dgm:spPr>
    </dgm:pt>
    <dgm:pt modelId="{9E5A90F6-90A6-4CA8-B176-ACD935E2C300}" type="pres">
      <dgm:prSet presAssocID="{0F67131F-5FE4-4CDB-9663-3EAFE45416F1}" presName="text_4" presStyleLbl="node1" presStyleIdx="3" presStyleCnt="6">
        <dgm:presLayoutVars>
          <dgm:bulletEnabled val="1"/>
        </dgm:presLayoutVars>
      </dgm:prSet>
      <dgm:spPr/>
      <dgm:t>
        <a:bodyPr/>
        <a:lstStyle/>
        <a:p>
          <a:endParaRPr lang="en-US"/>
        </a:p>
      </dgm:t>
    </dgm:pt>
    <dgm:pt modelId="{B672F008-7745-4334-B133-06812514A706}" type="pres">
      <dgm:prSet presAssocID="{0F67131F-5FE4-4CDB-9663-3EAFE45416F1}" presName="accent_4" presStyleCnt="0"/>
      <dgm:spPr/>
    </dgm:pt>
    <dgm:pt modelId="{64342E9C-8727-4EFA-ABBA-0758BE6A4C1D}" type="pres">
      <dgm:prSet presAssocID="{0F67131F-5FE4-4CDB-9663-3EAFE45416F1}" presName="accentRepeatNode" presStyleLbl="solidFgAcc1" presStyleIdx="3" presStyleCnt="6"/>
      <dgm:spPr>
        <a:blipFill rotWithShape="0">
          <a:blip xmlns:r="http://schemas.openxmlformats.org/officeDocument/2006/relationships" r:embed="rId4"/>
          <a:stretch>
            <a:fillRect/>
          </a:stretch>
        </a:blipFill>
      </dgm:spPr>
    </dgm:pt>
    <dgm:pt modelId="{3CBA3355-F2B3-435C-ACAE-9A0EDF1BB007}" type="pres">
      <dgm:prSet presAssocID="{852AED78-63B9-4741-A610-114088D9B32E}" presName="text_5" presStyleLbl="node1" presStyleIdx="4" presStyleCnt="6">
        <dgm:presLayoutVars>
          <dgm:bulletEnabled val="1"/>
        </dgm:presLayoutVars>
      </dgm:prSet>
      <dgm:spPr/>
      <dgm:t>
        <a:bodyPr/>
        <a:lstStyle/>
        <a:p>
          <a:endParaRPr lang="en-US"/>
        </a:p>
      </dgm:t>
    </dgm:pt>
    <dgm:pt modelId="{C0855C16-FE4E-4DC8-8456-02021EA1D74B}" type="pres">
      <dgm:prSet presAssocID="{852AED78-63B9-4741-A610-114088D9B32E}" presName="accent_5" presStyleCnt="0"/>
      <dgm:spPr/>
    </dgm:pt>
    <dgm:pt modelId="{0630A96E-214F-46E2-9DEF-28CCD5ACD3AC}" type="pres">
      <dgm:prSet presAssocID="{852AED78-63B9-4741-A610-114088D9B32E}" presName="accentRepeatNode" presStyleLbl="solidFgAcc1" presStyleIdx="4" presStyleCnt="6"/>
      <dgm:spPr>
        <a:blipFill rotWithShape="0">
          <a:blip xmlns:r="http://schemas.openxmlformats.org/officeDocument/2006/relationships" r:embed="rId5"/>
          <a:stretch>
            <a:fillRect/>
          </a:stretch>
        </a:blipFill>
      </dgm:spPr>
    </dgm:pt>
    <dgm:pt modelId="{1547791F-312D-4279-9392-B2C6B9495250}" type="pres">
      <dgm:prSet presAssocID="{795D60B9-7A8F-4F05-841E-E3F6E70F5B66}" presName="text_6" presStyleLbl="node1" presStyleIdx="5" presStyleCnt="6">
        <dgm:presLayoutVars>
          <dgm:bulletEnabled val="1"/>
        </dgm:presLayoutVars>
      </dgm:prSet>
      <dgm:spPr/>
      <dgm:t>
        <a:bodyPr/>
        <a:lstStyle/>
        <a:p>
          <a:endParaRPr lang="en-US"/>
        </a:p>
      </dgm:t>
    </dgm:pt>
    <dgm:pt modelId="{F24B80C9-4447-4B1F-B03E-A294E496C23D}" type="pres">
      <dgm:prSet presAssocID="{795D60B9-7A8F-4F05-841E-E3F6E70F5B66}" presName="accent_6" presStyleCnt="0"/>
      <dgm:spPr/>
    </dgm:pt>
    <dgm:pt modelId="{6EFC5213-1E50-4D94-8864-C6B4E6FFF3E7}" type="pres">
      <dgm:prSet presAssocID="{795D60B9-7A8F-4F05-841E-E3F6E70F5B66}" presName="accentRepeatNode" presStyleLbl="solidFgAcc1" presStyleIdx="5" presStyleCnt="6"/>
      <dgm:spPr>
        <a:blipFill rotWithShape="0">
          <a:blip xmlns:r="http://schemas.openxmlformats.org/officeDocument/2006/relationships" r:embed="rId6"/>
          <a:stretch>
            <a:fillRect/>
          </a:stretch>
        </a:blipFill>
      </dgm:spPr>
    </dgm:pt>
  </dgm:ptLst>
  <dgm:cxnLst>
    <dgm:cxn modelId="{D9D68DB2-E7DF-4701-96D0-7A87370B9877}" type="presOf" srcId="{099FE91F-ABAE-4CCA-A4D2-B4552264C780}" destId="{671DA19E-64BF-4DEA-A290-64A9FC4A4CCD}" srcOrd="0" destOrd="0" presId="urn:microsoft.com/office/officeart/2008/layout/VerticalCurvedList"/>
    <dgm:cxn modelId="{15E57737-BD19-4AE9-861F-8B7AED87D6E2}" type="presOf" srcId="{8D94C020-AB59-45FE-8BC7-F377DE1A216D}" destId="{B5810B50-F7E0-439A-AA83-78D0D5DAC7D8}" srcOrd="0" destOrd="0" presId="urn:microsoft.com/office/officeart/2008/layout/VerticalCurvedList"/>
    <dgm:cxn modelId="{AB2D3EA1-62F9-4DDC-99BA-00F7EB8EBE96}" srcId="{50B596A3-904A-4B83-8F2F-B2F36611A311}" destId="{099FE91F-ABAE-4CCA-A4D2-B4552264C780}" srcOrd="2" destOrd="0" parTransId="{46210AFC-910F-416A-943B-DB947DFF2668}" sibTransId="{04DBF10F-70C3-41A9-A870-61716A8D00DC}"/>
    <dgm:cxn modelId="{A0F56DB9-ABF0-42D6-BDBB-67BB88AC9DC5}" srcId="{50B596A3-904A-4B83-8F2F-B2F36611A311}" destId="{795D60B9-7A8F-4F05-841E-E3F6E70F5B66}" srcOrd="5" destOrd="0" parTransId="{8FAF1F6B-019D-45F0-BC61-9192596148E8}" sibTransId="{59DE592E-4027-4E79-8866-20FD4430A01B}"/>
    <dgm:cxn modelId="{61F737D5-C3B6-4355-96BE-A8DC1773BFE5}" srcId="{50B596A3-904A-4B83-8F2F-B2F36611A311}" destId="{852AED78-63B9-4741-A610-114088D9B32E}" srcOrd="4" destOrd="0" parTransId="{2D8EF62A-5486-46B5-AA09-3DCC95A04199}" sibTransId="{C761436E-4E6B-4F05-ABDC-4C1EDB6FEFCF}"/>
    <dgm:cxn modelId="{06A6D52C-3F59-43F0-BC4F-AC0FC242BFE6}" type="presOf" srcId="{50B596A3-904A-4B83-8F2F-B2F36611A311}" destId="{AEC39C0D-9B76-4E79-A6F6-5A09E345021E}" srcOrd="0" destOrd="0" presId="urn:microsoft.com/office/officeart/2008/layout/VerticalCurvedList"/>
    <dgm:cxn modelId="{033B15ED-2B51-41C8-9153-F5F3421A180D}" type="presOf" srcId="{7F63E33D-34F9-47A1-AFC1-9479EDD99C82}" destId="{5EF43272-E86D-4499-B4C6-7A0D0FDBC02F}" srcOrd="0" destOrd="0" presId="urn:microsoft.com/office/officeart/2008/layout/VerticalCurvedList"/>
    <dgm:cxn modelId="{A866A27A-F77E-48D3-BCA3-4CC687FADF41}" type="presOf" srcId="{0F67131F-5FE4-4CDB-9663-3EAFE45416F1}" destId="{9E5A90F6-90A6-4CA8-B176-ACD935E2C300}" srcOrd="0" destOrd="0" presId="urn:microsoft.com/office/officeart/2008/layout/VerticalCurvedList"/>
    <dgm:cxn modelId="{939F542D-2A5B-496D-B2A5-BF6E347B537A}" type="presOf" srcId="{795D60B9-7A8F-4F05-841E-E3F6E70F5B66}" destId="{1547791F-312D-4279-9392-B2C6B9495250}" srcOrd="0" destOrd="0" presId="urn:microsoft.com/office/officeart/2008/layout/VerticalCurvedList"/>
    <dgm:cxn modelId="{FFA4CC91-E469-4CFB-AC6A-F31961378E43}" type="presOf" srcId="{31749FB8-3D32-4877-A54A-7201ABB25F8D}" destId="{C5FF3DC7-2EFC-4BAA-AD27-B7E47C98DB0D}" srcOrd="0" destOrd="0" presId="urn:microsoft.com/office/officeart/2008/layout/VerticalCurvedList"/>
    <dgm:cxn modelId="{B8EE6D01-B7D0-4A3D-ABDB-8AC9EC6DCB93}" type="presOf" srcId="{852AED78-63B9-4741-A610-114088D9B32E}" destId="{3CBA3355-F2B3-435C-ACAE-9A0EDF1BB007}" srcOrd="0" destOrd="0" presId="urn:microsoft.com/office/officeart/2008/layout/VerticalCurvedList"/>
    <dgm:cxn modelId="{16C0D685-B47B-41A7-97C0-F7E88BF47A30}" srcId="{50B596A3-904A-4B83-8F2F-B2F36611A311}" destId="{0F67131F-5FE4-4CDB-9663-3EAFE45416F1}" srcOrd="3" destOrd="0" parTransId="{DD4BE5EC-E68C-4F38-8085-5F9B30690C0D}" sibTransId="{73FF13FF-2340-4CCF-ACFB-CCDE13B57628}"/>
    <dgm:cxn modelId="{1E6720BE-1C3B-4505-95D6-57516E8F7F52}" srcId="{50B596A3-904A-4B83-8F2F-B2F36611A311}" destId="{7F63E33D-34F9-47A1-AFC1-9479EDD99C82}" srcOrd="1" destOrd="0" parTransId="{32C56D62-F83C-497C-B4D3-CD305DAFD951}" sibTransId="{CFF97E51-A5B0-4CE1-96D8-EE834944603C}"/>
    <dgm:cxn modelId="{CD33BE5F-4872-437F-8D8D-C57185E5463F}" srcId="{50B596A3-904A-4B83-8F2F-B2F36611A311}" destId="{31749FB8-3D32-4877-A54A-7201ABB25F8D}" srcOrd="0" destOrd="0" parTransId="{B8FD1E8F-0B00-43EA-86C7-99CCF9BD6414}" sibTransId="{8D94C020-AB59-45FE-8BC7-F377DE1A216D}"/>
    <dgm:cxn modelId="{5453B4A7-2A92-4415-B7A9-0D935379379D}" type="presParOf" srcId="{AEC39C0D-9B76-4E79-A6F6-5A09E345021E}" destId="{DE36AFC0-FB31-4B3B-A7DF-AA24F4A6CECB}" srcOrd="0" destOrd="0" presId="urn:microsoft.com/office/officeart/2008/layout/VerticalCurvedList"/>
    <dgm:cxn modelId="{2AC5C2B1-A24F-43EC-9EE4-C1217ACB1445}" type="presParOf" srcId="{DE36AFC0-FB31-4B3B-A7DF-AA24F4A6CECB}" destId="{6FD9FA54-8EAA-462D-8233-74A732C54459}" srcOrd="0" destOrd="0" presId="urn:microsoft.com/office/officeart/2008/layout/VerticalCurvedList"/>
    <dgm:cxn modelId="{81C1852F-CD08-4758-ABBF-DC04C295E54F}" type="presParOf" srcId="{6FD9FA54-8EAA-462D-8233-74A732C54459}" destId="{258F9712-CE59-4DAC-B927-2B044C9851CC}" srcOrd="0" destOrd="0" presId="urn:microsoft.com/office/officeart/2008/layout/VerticalCurvedList"/>
    <dgm:cxn modelId="{E97A55F0-16BE-41AF-B18A-8B4E196ACB00}" type="presParOf" srcId="{6FD9FA54-8EAA-462D-8233-74A732C54459}" destId="{B5810B50-F7E0-439A-AA83-78D0D5DAC7D8}" srcOrd="1" destOrd="0" presId="urn:microsoft.com/office/officeart/2008/layout/VerticalCurvedList"/>
    <dgm:cxn modelId="{A0B465AD-059F-40FC-B7A4-13CF4967D5D4}" type="presParOf" srcId="{6FD9FA54-8EAA-462D-8233-74A732C54459}" destId="{53D36101-06C2-4397-84CD-DC89A438AC83}" srcOrd="2" destOrd="0" presId="urn:microsoft.com/office/officeart/2008/layout/VerticalCurvedList"/>
    <dgm:cxn modelId="{4BDAEA04-74F4-4FA7-9C67-CAB98C8ACF0C}" type="presParOf" srcId="{6FD9FA54-8EAA-462D-8233-74A732C54459}" destId="{F24B1A99-AAFD-4596-9AF5-FFFE4B429E67}" srcOrd="3" destOrd="0" presId="urn:microsoft.com/office/officeart/2008/layout/VerticalCurvedList"/>
    <dgm:cxn modelId="{49370E44-876C-475A-93D3-0D0C52FE39C3}" type="presParOf" srcId="{DE36AFC0-FB31-4B3B-A7DF-AA24F4A6CECB}" destId="{C5FF3DC7-2EFC-4BAA-AD27-B7E47C98DB0D}" srcOrd="1" destOrd="0" presId="urn:microsoft.com/office/officeart/2008/layout/VerticalCurvedList"/>
    <dgm:cxn modelId="{9C8970C0-AE94-44B6-832F-D359A1F938F0}" type="presParOf" srcId="{DE36AFC0-FB31-4B3B-A7DF-AA24F4A6CECB}" destId="{8C1B3387-F670-425C-98B9-11C12E428851}" srcOrd="2" destOrd="0" presId="urn:microsoft.com/office/officeart/2008/layout/VerticalCurvedList"/>
    <dgm:cxn modelId="{CDE23987-8498-4E1B-98D0-4FCFF383006C}" type="presParOf" srcId="{8C1B3387-F670-425C-98B9-11C12E428851}" destId="{5FDEC045-5F63-4DCF-AA94-7F357FDF3B09}" srcOrd="0" destOrd="0" presId="urn:microsoft.com/office/officeart/2008/layout/VerticalCurvedList"/>
    <dgm:cxn modelId="{67CFEDD7-0BA4-4D17-B473-1C14DCC01072}" type="presParOf" srcId="{DE36AFC0-FB31-4B3B-A7DF-AA24F4A6CECB}" destId="{5EF43272-E86D-4499-B4C6-7A0D0FDBC02F}" srcOrd="3" destOrd="0" presId="urn:microsoft.com/office/officeart/2008/layout/VerticalCurvedList"/>
    <dgm:cxn modelId="{842BD15F-F2E7-484C-AF65-3CA145524720}" type="presParOf" srcId="{DE36AFC0-FB31-4B3B-A7DF-AA24F4A6CECB}" destId="{DB64629A-6120-4BA5-ABD6-0007D680739D}" srcOrd="4" destOrd="0" presId="urn:microsoft.com/office/officeart/2008/layout/VerticalCurvedList"/>
    <dgm:cxn modelId="{4F6EAFE8-19AE-4D9F-B77A-E4D42AE44566}" type="presParOf" srcId="{DB64629A-6120-4BA5-ABD6-0007D680739D}" destId="{B60A5C42-8287-41D3-A28D-688D4E6BBF56}" srcOrd="0" destOrd="0" presId="urn:microsoft.com/office/officeart/2008/layout/VerticalCurvedList"/>
    <dgm:cxn modelId="{5C6DD5AF-2BD4-4249-8141-9B4C5ED5879C}" type="presParOf" srcId="{DE36AFC0-FB31-4B3B-A7DF-AA24F4A6CECB}" destId="{671DA19E-64BF-4DEA-A290-64A9FC4A4CCD}" srcOrd="5" destOrd="0" presId="urn:microsoft.com/office/officeart/2008/layout/VerticalCurvedList"/>
    <dgm:cxn modelId="{A4A10C14-984A-4434-BC6D-7F27F5D46723}" type="presParOf" srcId="{DE36AFC0-FB31-4B3B-A7DF-AA24F4A6CECB}" destId="{DD79312D-F547-435B-B433-85F0FB2ADD91}" srcOrd="6" destOrd="0" presId="urn:microsoft.com/office/officeart/2008/layout/VerticalCurvedList"/>
    <dgm:cxn modelId="{32020ABB-E72C-4905-BFC0-38083688584B}" type="presParOf" srcId="{DD79312D-F547-435B-B433-85F0FB2ADD91}" destId="{118147FB-14AF-454A-AA1D-9AC4AD02B6F2}" srcOrd="0" destOrd="0" presId="urn:microsoft.com/office/officeart/2008/layout/VerticalCurvedList"/>
    <dgm:cxn modelId="{12484264-3765-4371-8A51-2FA69D536590}" type="presParOf" srcId="{DE36AFC0-FB31-4B3B-A7DF-AA24F4A6CECB}" destId="{9E5A90F6-90A6-4CA8-B176-ACD935E2C300}" srcOrd="7" destOrd="0" presId="urn:microsoft.com/office/officeart/2008/layout/VerticalCurvedList"/>
    <dgm:cxn modelId="{4F3166D2-B26D-425C-A1C0-42F82ED828A0}" type="presParOf" srcId="{DE36AFC0-FB31-4B3B-A7DF-AA24F4A6CECB}" destId="{B672F008-7745-4334-B133-06812514A706}" srcOrd="8" destOrd="0" presId="urn:microsoft.com/office/officeart/2008/layout/VerticalCurvedList"/>
    <dgm:cxn modelId="{E968D50F-7E61-40BE-B114-70D7AF2E49EF}" type="presParOf" srcId="{B672F008-7745-4334-B133-06812514A706}" destId="{64342E9C-8727-4EFA-ABBA-0758BE6A4C1D}" srcOrd="0" destOrd="0" presId="urn:microsoft.com/office/officeart/2008/layout/VerticalCurvedList"/>
    <dgm:cxn modelId="{B112424C-E277-45DD-BD40-E5B09A2DADEA}" type="presParOf" srcId="{DE36AFC0-FB31-4B3B-A7DF-AA24F4A6CECB}" destId="{3CBA3355-F2B3-435C-ACAE-9A0EDF1BB007}" srcOrd="9" destOrd="0" presId="urn:microsoft.com/office/officeart/2008/layout/VerticalCurvedList"/>
    <dgm:cxn modelId="{89A602E7-553B-49C6-902E-2B49C3982422}" type="presParOf" srcId="{DE36AFC0-FB31-4B3B-A7DF-AA24F4A6CECB}" destId="{C0855C16-FE4E-4DC8-8456-02021EA1D74B}" srcOrd="10" destOrd="0" presId="urn:microsoft.com/office/officeart/2008/layout/VerticalCurvedList"/>
    <dgm:cxn modelId="{F900E1A9-8037-4A1A-B5EC-326F7579E6C9}" type="presParOf" srcId="{C0855C16-FE4E-4DC8-8456-02021EA1D74B}" destId="{0630A96E-214F-46E2-9DEF-28CCD5ACD3AC}" srcOrd="0" destOrd="0" presId="urn:microsoft.com/office/officeart/2008/layout/VerticalCurvedList"/>
    <dgm:cxn modelId="{675C98ED-C775-4F30-8F28-5F0A7A96970E}" type="presParOf" srcId="{DE36AFC0-FB31-4B3B-A7DF-AA24F4A6CECB}" destId="{1547791F-312D-4279-9392-B2C6B9495250}" srcOrd="11" destOrd="0" presId="urn:microsoft.com/office/officeart/2008/layout/VerticalCurvedList"/>
    <dgm:cxn modelId="{4C317D1E-3880-4EF2-BA16-EC7E09785D77}" type="presParOf" srcId="{DE36AFC0-FB31-4B3B-A7DF-AA24F4A6CECB}" destId="{F24B80C9-4447-4B1F-B03E-A294E496C23D}" srcOrd="12" destOrd="0" presId="urn:microsoft.com/office/officeart/2008/layout/VerticalCurvedList"/>
    <dgm:cxn modelId="{04ACA60A-F90B-4DB8-AE59-54245C24D53C}" type="presParOf" srcId="{F24B80C9-4447-4B1F-B03E-A294E496C23D}" destId="{6EFC5213-1E50-4D94-8864-C6B4E6FFF3E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CCABBD-0842-44B8-92EB-99A61227824B}" type="doc">
      <dgm:prSet loTypeId="urn:microsoft.com/office/officeart/2005/8/layout/process3" loCatId="process" qsTypeId="urn:microsoft.com/office/officeart/2005/8/quickstyle/3d2" qsCatId="3D" csTypeId="urn:microsoft.com/office/officeart/2005/8/colors/accent1_2" csCatId="accent1" phldr="1"/>
      <dgm:spPr/>
      <dgm:t>
        <a:bodyPr/>
        <a:lstStyle/>
        <a:p>
          <a:endParaRPr lang="en-US"/>
        </a:p>
      </dgm:t>
    </dgm:pt>
    <dgm:pt modelId="{61AA63FC-CB1A-423C-BBA9-BBC1A65C8138}">
      <dgm:prSet phldrT="[Text]"/>
      <dgm:spPr/>
      <dgm:t>
        <a:bodyPr/>
        <a:lstStyle/>
        <a:p>
          <a:r>
            <a:rPr lang="mn-MN" dirty="0" smtClean="0"/>
            <a:t>2021 он</a:t>
          </a:r>
          <a:endParaRPr lang="en-US" dirty="0"/>
        </a:p>
      </dgm:t>
    </dgm:pt>
    <dgm:pt modelId="{0915CAEC-38B5-4F56-8341-892B53042F67}" type="parTrans" cxnId="{22C1F910-4CF1-4CC6-A3EF-8C91180172DD}">
      <dgm:prSet/>
      <dgm:spPr/>
      <dgm:t>
        <a:bodyPr/>
        <a:lstStyle/>
        <a:p>
          <a:endParaRPr lang="en-US"/>
        </a:p>
      </dgm:t>
    </dgm:pt>
    <dgm:pt modelId="{9FCD0E17-0DB8-4524-8E60-57B5F007B2F2}" type="sibTrans" cxnId="{22C1F910-4CF1-4CC6-A3EF-8C91180172DD}">
      <dgm:prSet/>
      <dgm:spPr/>
      <dgm:t>
        <a:bodyPr/>
        <a:lstStyle/>
        <a:p>
          <a:endParaRPr lang="en-US"/>
        </a:p>
      </dgm:t>
    </dgm:pt>
    <dgm:pt modelId="{345CDEFD-534B-495A-AF95-4DCB85727651}">
      <dgm:prSet phldrT="[Text]"/>
      <dgm:spPr/>
      <dgm:t>
        <a:bodyPr/>
        <a:lstStyle/>
        <a:p>
          <a:r>
            <a:rPr lang="mn-MN" dirty="0" smtClean="0"/>
            <a:t>214 хүн</a:t>
          </a:r>
          <a:endParaRPr lang="en-US" dirty="0"/>
        </a:p>
      </dgm:t>
    </dgm:pt>
    <dgm:pt modelId="{E2C6C57C-DF07-41D2-8667-98775618B20D}" type="parTrans" cxnId="{CE0B5556-127E-4B01-A63D-76A0D7ABA580}">
      <dgm:prSet/>
      <dgm:spPr/>
      <dgm:t>
        <a:bodyPr/>
        <a:lstStyle/>
        <a:p>
          <a:endParaRPr lang="en-US"/>
        </a:p>
      </dgm:t>
    </dgm:pt>
    <dgm:pt modelId="{9BA4F634-214B-435F-A942-033A6CD18730}" type="sibTrans" cxnId="{CE0B5556-127E-4B01-A63D-76A0D7ABA580}">
      <dgm:prSet/>
      <dgm:spPr/>
      <dgm:t>
        <a:bodyPr/>
        <a:lstStyle/>
        <a:p>
          <a:endParaRPr lang="en-US"/>
        </a:p>
      </dgm:t>
    </dgm:pt>
    <dgm:pt modelId="{C114E6E5-D529-4719-8732-21E058F27523}">
      <dgm:prSet phldrT="[Text]"/>
      <dgm:spPr/>
      <dgm:t>
        <a:bodyPr/>
        <a:lstStyle/>
        <a:p>
          <a:r>
            <a:rPr lang="mn-MN" dirty="0" smtClean="0"/>
            <a:t>2022 он</a:t>
          </a:r>
          <a:endParaRPr lang="en-US" dirty="0"/>
        </a:p>
      </dgm:t>
    </dgm:pt>
    <dgm:pt modelId="{2BBE89D3-459E-47A9-BB48-B50E61F8C905}" type="parTrans" cxnId="{9BCCF1BA-3C9E-4120-83AE-68442A12B82F}">
      <dgm:prSet/>
      <dgm:spPr/>
      <dgm:t>
        <a:bodyPr/>
        <a:lstStyle/>
        <a:p>
          <a:endParaRPr lang="en-US"/>
        </a:p>
      </dgm:t>
    </dgm:pt>
    <dgm:pt modelId="{A169AC3E-0001-4D9B-9867-B6DA5DCA9694}" type="sibTrans" cxnId="{9BCCF1BA-3C9E-4120-83AE-68442A12B82F}">
      <dgm:prSet/>
      <dgm:spPr/>
      <dgm:t>
        <a:bodyPr/>
        <a:lstStyle/>
        <a:p>
          <a:endParaRPr lang="en-US"/>
        </a:p>
      </dgm:t>
    </dgm:pt>
    <dgm:pt modelId="{4AC8D1FC-0352-47EF-99E8-51B4D6997BB1}">
      <dgm:prSet phldrT="[Text]"/>
      <dgm:spPr/>
      <dgm:t>
        <a:bodyPr/>
        <a:lstStyle/>
        <a:p>
          <a:r>
            <a:rPr lang="mn-MN" dirty="0" smtClean="0"/>
            <a:t>326 хүн</a:t>
          </a:r>
          <a:endParaRPr lang="en-US" dirty="0"/>
        </a:p>
      </dgm:t>
    </dgm:pt>
    <dgm:pt modelId="{09733F23-A218-45AB-8B42-67106E2B14F6}" type="parTrans" cxnId="{EF3FB4C2-5BEA-47F1-A381-7FFADCA438DE}">
      <dgm:prSet/>
      <dgm:spPr/>
      <dgm:t>
        <a:bodyPr/>
        <a:lstStyle/>
        <a:p>
          <a:endParaRPr lang="en-US"/>
        </a:p>
      </dgm:t>
    </dgm:pt>
    <dgm:pt modelId="{1433F03F-18C5-460A-8254-D2859AA700B8}" type="sibTrans" cxnId="{EF3FB4C2-5BEA-47F1-A381-7FFADCA438DE}">
      <dgm:prSet/>
      <dgm:spPr/>
      <dgm:t>
        <a:bodyPr/>
        <a:lstStyle/>
        <a:p>
          <a:endParaRPr lang="en-US"/>
        </a:p>
      </dgm:t>
    </dgm:pt>
    <dgm:pt modelId="{094671DA-C7CB-4E1E-905D-58CECA2177F3}">
      <dgm:prSet phldrT="[Text]"/>
      <dgm:spPr/>
      <dgm:t>
        <a:bodyPr/>
        <a:lstStyle/>
        <a:p>
          <a:r>
            <a:rPr lang="mn-MN" dirty="0" smtClean="0"/>
            <a:t>2023 он</a:t>
          </a:r>
          <a:endParaRPr lang="en-US" dirty="0"/>
        </a:p>
      </dgm:t>
    </dgm:pt>
    <dgm:pt modelId="{FA187345-73A1-41EE-9D54-E7D99E60AC47}" type="parTrans" cxnId="{D64D095C-3184-41CA-AB8E-F3BF0DF02247}">
      <dgm:prSet/>
      <dgm:spPr/>
      <dgm:t>
        <a:bodyPr/>
        <a:lstStyle/>
        <a:p>
          <a:endParaRPr lang="en-US"/>
        </a:p>
      </dgm:t>
    </dgm:pt>
    <dgm:pt modelId="{5B305CB8-D8CC-499F-9F0B-33ACD634BEC0}" type="sibTrans" cxnId="{D64D095C-3184-41CA-AB8E-F3BF0DF02247}">
      <dgm:prSet/>
      <dgm:spPr/>
      <dgm:t>
        <a:bodyPr/>
        <a:lstStyle/>
        <a:p>
          <a:endParaRPr lang="en-US"/>
        </a:p>
      </dgm:t>
    </dgm:pt>
    <dgm:pt modelId="{311C8E3B-EAEE-4EA5-81DF-5C2E4B0F5250}">
      <dgm:prSet phldrT="[Text]"/>
      <dgm:spPr/>
      <dgm:t>
        <a:bodyPr/>
        <a:lstStyle/>
        <a:p>
          <a:r>
            <a:rPr lang="mn-MN" dirty="0" smtClean="0"/>
            <a:t>379 хүн</a:t>
          </a:r>
          <a:endParaRPr lang="en-US" dirty="0"/>
        </a:p>
      </dgm:t>
    </dgm:pt>
    <dgm:pt modelId="{50E53858-AE97-483D-988B-79C936704D23}" type="parTrans" cxnId="{96E83EC1-8B28-4B2A-803C-FF7AAEE94740}">
      <dgm:prSet/>
      <dgm:spPr/>
      <dgm:t>
        <a:bodyPr/>
        <a:lstStyle/>
        <a:p>
          <a:endParaRPr lang="en-US"/>
        </a:p>
      </dgm:t>
    </dgm:pt>
    <dgm:pt modelId="{22BED7AC-23A5-4DF5-8B79-65BFF8380FE7}" type="sibTrans" cxnId="{96E83EC1-8B28-4B2A-803C-FF7AAEE94740}">
      <dgm:prSet/>
      <dgm:spPr/>
      <dgm:t>
        <a:bodyPr/>
        <a:lstStyle/>
        <a:p>
          <a:endParaRPr lang="en-US"/>
        </a:p>
      </dgm:t>
    </dgm:pt>
    <dgm:pt modelId="{63E34A33-2EF6-4DDD-ADD9-65DF808ABF56}" type="pres">
      <dgm:prSet presAssocID="{9CCCABBD-0842-44B8-92EB-99A61227824B}" presName="linearFlow" presStyleCnt="0">
        <dgm:presLayoutVars>
          <dgm:dir/>
          <dgm:animLvl val="lvl"/>
          <dgm:resizeHandles val="exact"/>
        </dgm:presLayoutVars>
      </dgm:prSet>
      <dgm:spPr/>
      <dgm:t>
        <a:bodyPr/>
        <a:lstStyle/>
        <a:p>
          <a:endParaRPr lang="en-US"/>
        </a:p>
      </dgm:t>
    </dgm:pt>
    <dgm:pt modelId="{CE1C669D-1950-42D3-9D4F-12AF787B7C08}" type="pres">
      <dgm:prSet presAssocID="{61AA63FC-CB1A-423C-BBA9-BBC1A65C8138}" presName="composite" presStyleCnt="0"/>
      <dgm:spPr/>
    </dgm:pt>
    <dgm:pt modelId="{211A23AE-9AC0-4FD5-A61D-FA2BA86A28D7}" type="pres">
      <dgm:prSet presAssocID="{61AA63FC-CB1A-423C-BBA9-BBC1A65C8138}" presName="parTx" presStyleLbl="node1" presStyleIdx="0" presStyleCnt="3">
        <dgm:presLayoutVars>
          <dgm:chMax val="0"/>
          <dgm:chPref val="0"/>
          <dgm:bulletEnabled val="1"/>
        </dgm:presLayoutVars>
      </dgm:prSet>
      <dgm:spPr/>
      <dgm:t>
        <a:bodyPr/>
        <a:lstStyle/>
        <a:p>
          <a:endParaRPr lang="en-US"/>
        </a:p>
      </dgm:t>
    </dgm:pt>
    <dgm:pt modelId="{DE4E2CDE-46CD-4987-821F-BC4C95198241}" type="pres">
      <dgm:prSet presAssocID="{61AA63FC-CB1A-423C-BBA9-BBC1A65C8138}" presName="parSh" presStyleLbl="node1" presStyleIdx="0" presStyleCnt="3"/>
      <dgm:spPr/>
      <dgm:t>
        <a:bodyPr/>
        <a:lstStyle/>
        <a:p>
          <a:endParaRPr lang="en-US"/>
        </a:p>
      </dgm:t>
    </dgm:pt>
    <dgm:pt modelId="{B191DEB3-EDED-400F-A65C-66CD4447E979}" type="pres">
      <dgm:prSet presAssocID="{61AA63FC-CB1A-423C-BBA9-BBC1A65C8138}" presName="desTx" presStyleLbl="fgAcc1" presStyleIdx="0" presStyleCnt="3">
        <dgm:presLayoutVars>
          <dgm:bulletEnabled val="1"/>
        </dgm:presLayoutVars>
      </dgm:prSet>
      <dgm:spPr/>
      <dgm:t>
        <a:bodyPr/>
        <a:lstStyle/>
        <a:p>
          <a:endParaRPr lang="en-US"/>
        </a:p>
      </dgm:t>
    </dgm:pt>
    <dgm:pt modelId="{4BF8DAF2-4DBA-41B0-AA21-0F20FEE6040A}" type="pres">
      <dgm:prSet presAssocID="{9FCD0E17-0DB8-4524-8E60-57B5F007B2F2}" presName="sibTrans" presStyleLbl="sibTrans2D1" presStyleIdx="0" presStyleCnt="2"/>
      <dgm:spPr/>
      <dgm:t>
        <a:bodyPr/>
        <a:lstStyle/>
        <a:p>
          <a:endParaRPr lang="en-US"/>
        </a:p>
      </dgm:t>
    </dgm:pt>
    <dgm:pt modelId="{FD781F15-4352-4315-862A-8546DC28222E}" type="pres">
      <dgm:prSet presAssocID="{9FCD0E17-0DB8-4524-8E60-57B5F007B2F2}" presName="connTx" presStyleLbl="sibTrans2D1" presStyleIdx="0" presStyleCnt="2"/>
      <dgm:spPr/>
      <dgm:t>
        <a:bodyPr/>
        <a:lstStyle/>
        <a:p>
          <a:endParaRPr lang="en-US"/>
        </a:p>
      </dgm:t>
    </dgm:pt>
    <dgm:pt modelId="{BDF843BB-4769-4E50-B2A7-8AAC826DBF16}" type="pres">
      <dgm:prSet presAssocID="{C114E6E5-D529-4719-8732-21E058F27523}" presName="composite" presStyleCnt="0"/>
      <dgm:spPr/>
    </dgm:pt>
    <dgm:pt modelId="{111F301D-A5BE-4DE5-A290-B62C131C17B9}" type="pres">
      <dgm:prSet presAssocID="{C114E6E5-D529-4719-8732-21E058F27523}" presName="parTx" presStyleLbl="node1" presStyleIdx="0" presStyleCnt="3">
        <dgm:presLayoutVars>
          <dgm:chMax val="0"/>
          <dgm:chPref val="0"/>
          <dgm:bulletEnabled val="1"/>
        </dgm:presLayoutVars>
      </dgm:prSet>
      <dgm:spPr/>
      <dgm:t>
        <a:bodyPr/>
        <a:lstStyle/>
        <a:p>
          <a:endParaRPr lang="en-US"/>
        </a:p>
      </dgm:t>
    </dgm:pt>
    <dgm:pt modelId="{5ED162EE-2C43-43AA-A42D-E239266838CA}" type="pres">
      <dgm:prSet presAssocID="{C114E6E5-D529-4719-8732-21E058F27523}" presName="parSh" presStyleLbl="node1" presStyleIdx="1" presStyleCnt="3"/>
      <dgm:spPr/>
      <dgm:t>
        <a:bodyPr/>
        <a:lstStyle/>
        <a:p>
          <a:endParaRPr lang="en-US"/>
        </a:p>
      </dgm:t>
    </dgm:pt>
    <dgm:pt modelId="{B2D17E5C-F347-47B0-A9C7-D9B7DB488B43}" type="pres">
      <dgm:prSet presAssocID="{C114E6E5-D529-4719-8732-21E058F27523}" presName="desTx" presStyleLbl="fgAcc1" presStyleIdx="1" presStyleCnt="3">
        <dgm:presLayoutVars>
          <dgm:bulletEnabled val="1"/>
        </dgm:presLayoutVars>
      </dgm:prSet>
      <dgm:spPr/>
      <dgm:t>
        <a:bodyPr/>
        <a:lstStyle/>
        <a:p>
          <a:endParaRPr lang="en-US"/>
        </a:p>
      </dgm:t>
    </dgm:pt>
    <dgm:pt modelId="{AD0195C0-6738-41D3-B20D-1467274E21BF}" type="pres">
      <dgm:prSet presAssocID="{A169AC3E-0001-4D9B-9867-B6DA5DCA9694}" presName="sibTrans" presStyleLbl="sibTrans2D1" presStyleIdx="1" presStyleCnt="2"/>
      <dgm:spPr/>
      <dgm:t>
        <a:bodyPr/>
        <a:lstStyle/>
        <a:p>
          <a:endParaRPr lang="en-US"/>
        </a:p>
      </dgm:t>
    </dgm:pt>
    <dgm:pt modelId="{2469502F-BC17-4B21-9D11-EDE3ED0B807E}" type="pres">
      <dgm:prSet presAssocID="{A169AC3E-0001-4D9B-9867-B6DA5DCA9694}" presName="connTx" presStyleLbl="sibTrans2D1" presStyleIdx="1" presStyleCnt="2"/>
      <dgm:spPr/>
      <dgm:t>
        <a:bodyPr/>
        <a:lstStyle/>
        <a:p>
          <a:endParaRPr lang="en-US"/>
        </a:p>
      </dgm:t>
    </dgm:pt>
    <dgm:pt modelId="{0E537D3C-86D4-4D37-ADDA-22ADDCF9008F}" type="pres">
      <dgm:prSet presAssocID="{094671DA-C7CB-4E1E-905D-58CECA2177F3}" presName="composite" presStyleCnt="0"/>
      <dgm:spPr/>
    </dgm:pt>
    <dgm:pt modelId="{79372A3E-A01E-436F-AAC1-7729FBA57DF9}" type="pres">
      <dgm:prSet presAssocID="{094671DA-C7CB-4E1E-905D-58CECA2177F3}" presName="parTx" presStyleLbl="node1" presStyleIdx="1" presStyleCnt="3">
        <dgm:presLayoutVars>
          <dgm:chMax val="0"/>
          <dgm:chPref val="0"/>
          <dgm:bulletEnabled val="1"/>
        </dgm:presLayoutVars>
      </dgm:prSet>
      <dgm:spPr/>
      <dgm:t>
        <a:bodyPr/>
        <a:lstStyle/>
        <a:p>
          <a:endParaRPr lang="en-US"/>
        </a:p>
      </dgm:t>
    </dgm:pt>
    <dgm:pt modelId="{1CA2936F-B191-41FC-94B8-BA0A5375BCF0}" type="pres">
      <dgm:prSet presAssocID="{094671DA-C7CB-4E1E-905D-58CECA2177F3}" presName="parSh" presStyleLbl="node1" presStyleIdx="2" presStyleCnt="3"/>
      <dgm:spPr/>
      <dgm:t>
        <a:bodyPr/>
        <a:lstStyle/>
        <a:p>
          <a:endParaRPr lang="en-US"/>
        </a:p>
      </dgm:t>
    </dgm:pt>
    <dgm:pt modelId="{7491E9E1-F221-4D7D-B28D-4A9A347C82D7}" type="pres">
      <dgm:prSet presAssocID="{094671DA-C7CB-4E1E-905D-58CECA2177F3}" presName="desTx" presStyleLbl="fgAcc1" presStyleIdx="2" presStyleCnt="3">
        <dgm:presLayoutVars>
          <dgm:bulletEnabled val="1"/>
        </dgm:presLayoutVars>
      </dgm:prSet>
      <dgm:spPr/>
      <dgm:t>
        <a:bodyPr/>
        <a:lstStyle/>
        <a:p>
          <a:endParaRPr lang="en-US"/>
        </a:p>
      </dgm:t>
    </dgm:pt>
  </dgm:ptLst>
  <dgm:cxnLst>
    <dgm:cxn modelId="{F8A6DC55-9A82-4474-8B4E-6D8777042A93}" type="presOf" srcId="{094671DA-C7CB-4E1E-905D-58CECA2177F3}" destId="{1CA2936F-B191-41FC-94B8-BA0A5375BCF0}" srcOrd="1" destOrd="0" presId="urn:microsoft.com/office/officeart/2005/8/layout/process3"/>
    <dgm:cxn modelId="{D64D095C-3184-41CA-AB8E-F3BF0DF02247}" srcId="{9CCCABBD-0842-44B8-92EB-99A61227824B}" destId="{094671DA-C7CB-4E1E-905D-58CECA2177F3}" srcOrd="2" destOrd="0" parTransId="{FA187345-73A1-41EE-9D54-E7D99E60AC47}" sibTransId="{5B305CB8-D8CC-499F-9F0B-33ACD634BEC0}"/>
    <dgm:cxn modelId="{F60D9AD1-F4E7-4ACE-B0D7-DB0407312DEA}" type="presOf" srcId="{C114E6E5-D529-4719-8732-21E058F27523}" destId="{111F301D-A5BE-4DE5-A290-B62C131C17B9}" srcOrd="0" destOrd="0" presId="urn:microsoft.com/office/officeart/2005/8/layout/process3"/>
    <dgm:cxn modelId="{9BCCF1BA-3C9E-4120-83AE-68442A12B82F}" srcId="{9CCCABBD-0842-44B8-92EB-99A61227824B}" destId="{C114E6E5-D529-4719-8732-21E058F27523}" srcOrd="1" destOrd="0" parTransId="{2BBE89D3-459E-47A9-BB48-B50E61F8C905}" sibTransId="{A169AC3E-0001-4D9B-9867-B6DA5DCA9694}"/>
    <dgm:cxn modelId="{93517847-2D9C-4ABE-A284-BB4DA2FF1E78}" type="presOf" srcId="{9FCD0E17-0DB8-4524-8E60-57B5F007B2F2}" destId="{FD781F15-4352-4315-862A-8546DC28222E}" srcOrd="1" destOrd="0" presId="urn:microsoft.com/office/officeart/2005/8/layout/process3"/>
    <dgm:cxn modelId="{96E83EC1-8B28-4B2A-803C-FF7AAEE94740}" srcId="{094671DA-C7CB-4E1E-905D-58CECA2177F3}" destId="{311C8E3B-EAEE-4EA5-81DF-5C2E4B0F5250}" srcOrd="0" destOrd="0" parTransId="{50E53858-AE97-483D-988B-79C936704D23}" sibTransId="{22BED7AC-23A5-4DF5-8B79-65BFF8380FE7}"/>
    <dgm:cxn modelId="{45C24BC4-EC92-4CFC-8D4A-96F4A68E2FBF}" type="presOf" srcId="{A169AC3E-0001-4D9B-9867-B6DA5DCA9694}" destId="{AD0195C0-6738-41D3-B20D-1467274E21BF}" srcOrd="0" destOrd="0" presId="urn:microsoft.com/office/officeart/2005/8/layout/process3"/>
    <dgm:cxn modelId="{A07EDA96-A4C4-4A3D-BA01-634C777E826B}" type="presOf" srcId="{094671DA-C7CB-4E1E-905D-58CECA2177F3}" destId="{79372A3E-A01E-436F-AAC1-7729FBA57DF9}" srcOrd="0" destOrd="0" presId="urn:microsoft.com/office/officeart/2005/8/layout/process3"/>
    <dgm:cxn modelId="{A93AC08E-96D8-4EC9-BFFF-D8B9645F0488}" type="presOf" srcId="{345CDEFD-534B-495A-AF95-4DCB85727651}" destId="{B191DEB3-EDED-400F-A65C-66CD4447E979}" srcOrd="0" destOrd="0" presId="urn:microsoft.com/office/officeart/2005/8/layout/process3"/>
    <dgm:cxn modelId="{22C1F910-4CF1-4CC6-A3EF-8C91180172DD}" srcId="{9CCCABBD-0842-44B8-92EB-99A61227824B}" destId="{61AA63FC-CB1A-423C-BBA9-BBC1A65C8138}" srcOrd="0" destOrd="0" parTransId="{0915CAEC-38B5-4F56-8341-892B53042F67}" sibTransId="{9FCD0E17-0DB8-4524-8E60-57B5F007B2F2}"/>
    <dgm:cxn modelId="{8DA315C0-862F-4DFF-B8D6-E29F7C653913}" type="presOf" srcId="{A169AC3E-0001-4D9B-9867-B6DA5DCA9694}" destId="{2469502F-BC17-4B21-9D11-EDE3ED0B807E}" srcOrd="1" destOrd="0" presId="urn:microsoft.com/office/officeart/2005/8/layout/process3"/>
    <dgm:cxn modelId="{ABCF216F-0B51-4B0D-8726-FD63547A8980}" type="presOf" srcId="{C114E6E5-D529-4719-8732-21E058F27523}" destId="{5ED162EE-2C43-43AA-A42D-E239266838CA}" srcOrd="1" destOrd="0" presId="urn:microsoft.com/office/officeart/2005/8/layout/process3"/>
    <dgm:cxn modelId="{E8D83630-E445-4395-A7C2-0E97A8EF1F23}" type="presOf" srcId="{9FCD0E17-0DB8-4524-8E60-57B5F007B2F2}" destId="{4BF8DAF2-4DBA-41B0-AA21-0F20FEE6040A}" srcOrd="0" destOrd="0" presId="urn:microsoft.com/office/officeart/2005/8/layout/process3"/>
    <dgm:cxn modelId="{EF3FB4C2-5BEA-47F1-A381-7FFADCA438DE}" srcId="{C114E6E5-D529-4719-8732-21E058F27523}" destId="{4AC8D1FC-0352-47EF-99E8-51B4D6997BB1}" srcOrd="0" destOrd="0" parTransId="{09733F23-A218-45AB-8B42-67106E2B14F6}" sibTransId="{1433F03F-18C5-460A-8254-D2859AA700B8}"/>
    <dgm:cxn modelId="{D707F361-3BE6-45A3-94C4-27CF3F772D7A}" type="presOf" srcId="{9CCCABBD-0842-44B8-92EB-99A61227824B}" destId="{63E34A33-2EF6-4DDD-ADD9-65DF808ABF56}" srcOrd="0" destOrd="0" presId="urn:microsoft.com/office/officeart/2005/8/layout/process3"/>
    <dgm:cxn modelId="{A2DAC36F-2E0D-49B6-BB01-B41F28DA5E5E}" type="presOf" srcId="{61AA63FC-CB1A-423C-BBA9-BBC1A65C8138}" destId="{211A23AE-9AC0-4FD5-A61D-FA2BA86A28D7}" srcOrd="0" destOrd="0" presId="urn:microsoft.com/office/officeart/2005/8/layout/process3"/>
    <dgm:cxn modelId="{5CE81A3F-6FB0-4332-9C92-008D7E9D0955}" type="presOf" srcId="{4AC8D1FC-0352-47EF-99E8-51B4D6997BB1}" destId="{B2D17E5C-F347-47B0-A9C7-D9B7DB488B43}" srcOrd="0" destOrd="0" presId="urn:microsoft.com/office/officeart/2005/8/layout/process3"/>
    <dgm:cxn modelId="{CE0B5556-127E-4B01-A63D-76A0D7ABA580}" srcId="{61AA63FC-CB1A-423C-BBA9-BBC1A65C8138}" destId="{345CDEFD-534B-495A-AF95-4DCB85727651}" srcOrd="0" destOrd="0" parTransId="{E2C6C57C-DF07-41D2-8667-98775618B20D}" sibTransId="{9BA4F634-214B-435F-A942-033A6CD18730}"/>
    <dgm:cxn modelId="{73BA111D-BE8E-4BEA-816E-E7BE5FFB9FCA}" type="presOf" srcId="{311C8E3B-EAEE-4EA5-81DF-5C2E4B0F5250}" destId="{7491E9E1-F221-4D7D-B28D-4A9A347C82D7}" srcOrd="0" destOrd="0" presId="urn:microsoft.com/office/officeart/2005/8/layout/process3"/>
    <dgm:cxn modelId="{788C3E88-DCBE-4C71-9A46-24A13F0BF72A}" type="presOf" srcId="{61AA63FC-CB1A-423C-BBA9-BBC1A65C8138}" destId="{DE4E2CDE-46CD-4987-821F-BC4C95198241}" srcOrd="1" destOrd="0" presId="urn:microsoft.com/office/officeart/2005/8/layout/process3"/>
    <dgm:cxn modelId="{04E3EB42-6568-42F1-B775-D0A7504C4EA2}" type="presParOf" srcId="{63E34A33-2EF6-4DDD-ADD9-65DF808ABF56}" destId="{CE1C669D-1950-42D3-9D4F-12AF787B7C08}" srcOrd="0" destOrd="0" presId="urn:microsoft.com/office/officeart/2005/8/layout/process3"/>
    <dgm:cxn modelId="{C0621F61-FA51-4AC6-982B-FF50F31D5DFA}" type="presParOf" srcId="{CE1C669D-1950-42D3-9D4F-12AF787B7C08}" destId="{211A23AE-9AC0-4FD5-A61D-FA2BA86A28D7}" srcOrd="0" destOrd="0" presId="urn:microsoft.com/office/officeart/2005/8/layout/process3"/>
    <dgm:cxn modelId="{D564EFEC-18DA-4F7B-B859-F44DC6FAC841}" type="presParOf" srcId="{CE1C669D-1950-42D3-9D4F-12AF787B7C08}" destId="{DE4E2CDE-46CD-4987-821F-BC4C95198241}" srcOrd="1" destOrd="0" presId="urn:microsoft.com/office/officeart/2005/8/layout/process3"/>
    <dgm:cxn modelId="{55F5BEB4-6ACF-4916-B22E-B02F3E599D3D}" type="presParOf" srcId="{CE1C669D-1950-42D3-9D4F-12AF787B7C08}" destId="{B191DEB3-EDED-400F-A65C-66CD4447E979}" srcOrd="2" destOrd="0" presId="urn:microsoft.com/office/officeart/2005/8/layout/process3"/>
    <dgm:cxn modelId="{EC0C3100-D83F-4C71-9F0A-0ED362452C4B}" type="presParOf" srcId="{63E34A33-2EF6-4DDD-ADD9-65DF808ABF56}" destId="{4BF8DAF2-4DBA-41B0-AA21-0F20FEE6040A}" srcOrd="1" destOrd="0" presId="urn:microsoft.com/office/officeart/2005/8/layout/process3"/>
    <dgm:cxn modelId="{20F89376-56E8-478A-83CF-740448037D19}" type="presParOf" srcId="{4BF8DAF2-4DBA-41B0-AA21-0F20FEE6040A}" destId="{FD781F15-4352-4315-862A-8546DC28222E}" srcOrd="0" destOrd="0" presId="urn:microsoft.com/office/officeart/2005/8/layout/process3"/>
    <dgm:cxn modelId="{39ADF4D8-7A4A-4DED-B583-601215CB7B46}" type="presParOf" srcId="{63E34A33-2EF6-4DDD-ADD9-65DF808ABF56}" destId="{BDF843BB-4769-4E50-B2A7-8AAC826DBF16}" srcOrd="2" destOrd="0" presId="urn:microsoft.com/office/officeart/2005/8/layout/process3"/>
    <dgm:cxn modelId="{8CDD6032-57EC-43B5-900B-9FA0D0817A46}" type="presParOf" srcId="{BDF843BB-4769-4E50-B2A7-8AAC826DBF16}" destId="{111F301D-A5BE-4DE5-A290-B62C131C17B9}" srcOrd="0" destOrd="0" presId="urn:microsoft.com/office/officeart/2005/8/layout/process3"/>
    <dgm:cxn modelId="{44D2D326-EFE4-46E4-84BE-A13F132F5C22}" type="presParOf" srcId="{BDF843BB-4769-4E50-B2A7-8AAC826DBF16}" destId="{5ED162EE-2C43-43AA-A42D-E239266838CA}" srcOrd="1" destOrd="0" presId="urn:microsoft.com/office/officeart/2005/8/layout/process3"/>
    <dgm:cxn modelId="{2071766C-E2A3-4190-B1F2-4850966BC502}" type="presParOf" srcId="{BDF843BB-4769-4E50-B2A7-8AAC826DBF16}" destId="{B2D17E5C-F347-47B0-A9C7-D9B7DB488B43}" srcOrd="2" destOrd="0" presId="urn:microsoft.com/office/officeart/2005/8/layout/process3"/>
    <dgm:cxn modelId="{793B555A-121A-4536-9F55-DAD8B21E393C}" type="presParOf" srcId="{63E34A33-2EF6-4DDD-ADD9-65DF808ABF56}" destId="{AD0195C0-6738-41D3-B20D-1467274E21BF}" srcOrd="3" destOrd="0" presId="urn:microsoft.com/office/officeart/2005/8/layout/process3"/>
    <dgm:cxn modelId="{4F0BF755-530B-4715-BAF0-1AB8E27360E2}" type="presParOf" srcId="{AD0195C0-6738-41D3-B20D-1467274E21BF}" destId="{2469502F-BC17-4B21-9D11-EDE3ED0B807E}" srcOrd="0" destOrd="0" presId="urn:microsoft.com/office/officeart/2005/8/layout/process3"/>
    <dgm:cxn modelId="{74BC1A68-5ABE-4F25-AD1E-F0EAA77CDC0C}" type="presParOf" srcId="{63E34A33-2EF6-4DDD-ADD9-65DF808ABF56}" destId="{0E537D3C-86D4-4D37-ADDA-22ADDCF9008F}" srcOrd="4" destOrd="0" presId="urn:microsoft.com/office/officeart/2005/8/layout/process3"/>
    <dgm:cxn modelId="{EAB28458-D0E4-4442-AD76-9E075A0E094C}" type="presParOf" srcId="{0E537D3C-86D4-4D37-ADDA-22ADDCF9008F}" destId="{79372A3E-A01E-436F-AAC1-7729FBA57DF9}" srcOrd="0" destOrd="0" presId="urn:microsoft.com/office/officeart/2005/8/layout/process3"/>
    <dgm:cxn modelId="{92F08A7A-A1A7-4515-A1B9-B4ECDB228A5D}" type="presParOf" srcId="{0E537D3C-86D4-4D37-ADDA-22ADDCF9008F}" destId="{1CA2936F-B191-41FC-94B8-BA0A5375BCF0}" srcOrd="1" destOrd="0" presId="urn:microsoft.com/office/officeart/2005/8/layout/process3"/>
    <dgm:cxn modelId="{9980D734-F19F-4996-BD27-AB4A05C64B91}" type="presParOf" srcId="{0E537D3C-86D4-4D37-ADDA-22ADDCF9008F}" destId="{7491E9E1-F221-4D7D-B28D-4A9A347C82D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CCABBD-0842-44B8-92EB-99A61227824B}" type="doc">
      <dgm:prSet loTypeId="urn:microsoft.com/office/officeart/2005/8/layout/process3" loCatId="process" qsTypeId="urn:microsoft.com/office/officeart/2005/8/quickstyle/simple2" qsCatId="simple" csTypeId="urn:microsoft.com/office/officeart/2005/8/colors/colorful4" csCatId="colorful" phldr="1"/>
      <dgm:spPr/>
      <dgm:t>
        <a:bodyPr/>
        <a:lstStyle/>
        <a:p>
          <a:endParaRPr lang="en-US"/>
        </a:p>
      </dgm:t>
    </dgm:pt>
    <dgm:pt modelId="{61AA63FC-CB1A-423C-BBA9-BBC1A65C8138}">
      <dgm:prSet phldrT="[Text]"/>
      <dgm:spPr/>
      <dgm:t>
        <a:bodyPr/>
        <a:lstStyle/>
        <a:p>
          <a:r>
            <a:rPr lang="mn-MN" dirty="0" smtClean="0"/>
            <a:t>2021 он</a:t>
          </a:r>
          <a:endParaRPr lang="en-US" dirty="0"/>
        </a:p>
      </dgm:t>
    </dgm:pt>
    <dgm:pt modelId="{0915CAEC-38B5-4F56-8341-892B53042F67}" type="parTrans" cxnId="{22C1F910-4CF1-4CC6-A3EF-8C91180172DD}">
      <dgm:prSet/>
      <dgm:spPr/>
      <dgm:t>
        <a:bodyPr/>
        <a:lstStyle/>
        <a:p>
          <a:endParaRPr lang="en-US"/>
        </a:p>
      </dgm:t>
    </dgm:pt>
    <dgm:pt modelId="{9FCD0E17-0DB8-4524-8E60-57B5F007B2F2}" type="sibTrans" cxnId="{22C1F910-4CF1-4CC6-A3EF-8C91180172DD}">
      <dgm:prSet/>
      <dgm:spPr/>
      <dgm:t>
        <a:bodyPr/>
        <a:lstStyle/>
        <a:p>
          <a:endParaRPr lang="en-US"/>
        </a:p>
      </dgm:t>
    </dgm:pt>
    <dgm:pt modelId="{345CDEFD-534B-495A-AF95-4DCB85727651}">
      <dgm:prSet phldrT="[Text]"/>
      <dgm:spPr/>
      <dgm:t>
        <a:bodyPr/>
        <a:lstStyle/>
        <a:p>
          <a:r>
            <a:rPr lang="mn-MN" dirty="0" smtClean="0"/>
            <a:t>1459</a:t>
          </a:r>
          <a:endParaRPr lang="en-US" dirty="0"/>
        </a:p>
      </dgm:t>
    </dgm:pt>
    <dgm:pt modelId="{E2C6C57C-DF07-41D2-8667-98775618B20D}" type="parTrans" cxnId="{CE0B5556-127E-4B01-A63D-76A0D7ABA580}">
      <dgm:prSet/>
      <dgm:spPr/>
      <dgm:t>
        <a:bodyPr/>
        <a:lstStyle/>
        <a:p>
          <a:endParaRPr lang="en-US"/>
        </a:p>
      </dgm:t>
    </dgm:pt>
    <dgm:pt modelId="{9BA4F634-214B-435F-A942-033A6CD18730}" type="sibTrans" cxnId="{CE0B5556-127E-4B01-A63D-76A0D7ABA580}">
      <dgm:prSet/>
      <dgm:spPr/>
      <dgm:t>
        <a:bodyPr/>
        <a:lstStyle/>
        <a:p>
          <a:endParaRPr lang="en-US"/>
        </a:p>
      </dgm:t>
    </dgm:pt>
    <dgm:pt modelId="{C114E6E5-D529-4719-8732-21E058F27523}">
      <dgm:prSet phldrT="[Text]"/>
      <dgm:spPr/>
      <dgm:t>
        <a:bodyPr/>
        <a:lstStyle/>
        <a:p>
          <a:r>
            <a:rPr lang="mn-MN" dirty="0" smtClean="0"/>
            <a:t>2022 он</a:t>
          </a:r>
          <a:endParaRPr lang="en-US" dirty="0"/>
        </a:p>
      </dgm:t>
    </dgm:pt>
    <dgm:pt modelId="{2BBE89D3-459E-47A9-BB48-B50E61F8C905}" type="parTrans" cxnId="{9BCCF1BA-3C9E-4120-83AE-68442A12B82F}">
      <dgm:prSet/>
      <dgm:spPr/>
      <dgm:t>
        <a:bodyPr/>
        <a:lstStyle/>
        <a:p>
          <a:endParaRPr lang="en-US"/>
        </a:p>
      </dgm:t>
    </dgm:pt>
    <dgm:pt modelId="{A169AC3E-0001-4D9B-9867-B6DA5DCA9694}" type="sibTrans" cxnId="{9BCCF1BA-3C9E-4120-83AE-68442A12B82F}">
      <dgm:prSet/>
      <dgm:spPr/>
      <dgm:t>
        <a:bodyPr/>
        <a:lstStyle/>
        <a:p>
          <a:endParaRPr lang="en-US"/>
        </a:p>
      </dgm:t>
    </dgm:pt>
    <dgm:pt modelId="{4AC8D1FC-0352-47EF-99E8-51B4D6997BB1}">
      <dgm:prSet phldrT="[Text]"/>
      <dgm:spPr/>
      <dgm:t>
        <a:bodyPr/>
        <a:lstStyle/>
        <a:p>
          <a:r>
            <a:rPr lang="mn-MN" dirty="0" smtClean="0"/>
            <a:t>2332</a:t>
          </a:r>
          <a:endParaRPr lang="en-US" dirty="0"/>
        </a:p>
      </dgm:t>
    </dgm:pt>
    <dgm:pt modelId="{09733F23-A218-45AB-8B42-67106E2B14F6}" type="parTrans" cxnId="{EF3FB4C2-5BEA-47F1-A381-7FFADCA438DE}">
      <dgm:prSet/>
      <dgm:spPr/>
      <dgm:t>
        <a:bodyPr/>
        <a:lstStyle/>
        <a:p>
          <a:endParaRPr lang="en-US"/>
        </a:p>
      </dgm:t>
    </dgm:pt>
    <dgm:pt modelId="{1433F03F-18C5-460A-8254-D2859AA700B8}" type="sibTrans" cxnId="{EF3FB4C2-5BEA-47F1-A381-7FFADCA438DE}">
      <dgm:prSet/>
      <dgm:spPr/>
      <dgm:t>
        <a:bodyPr/>
        <a:lstStyle/>
        <a:p>
          <a:endParaRPr lang="en-US"/>
        </a:p>
      </dgm:t>
    </dgm:pt>
    <dgm:pt modelId="{094671DA-C7CB-4E1E-905D-58CECA2177F3}">
      <dgm:prSet phldrT="[Text]"/>
      <dgm:spPr/>
      <dgm:t>
        <a:bodyPr/>
        <a:lstStyle/>
        <a:p>
          <a:r>
            <a:rPr lang="mn-MN" dirty="0" smtClean="0"/>
            <a:t>2023 он</a:t>
          </a:r>
          <a:endParaRPr lang="en-US" dirty="0"/>
        </a:p>
      </dgm:t>
    </dgm:pt>
    <dgm:pt modelId="{FA187345-73A1-41EE-9D54-E7D99E60AC47}" type="parTrans" cxnId="{D64D095C-3184-41CA-AB8E-F3BF0DF02247}">
      <dgm:prSet/>
      <dgm:spPr/>
      <dgm:t>
        <a:bodyPr/>
        <a:lstStyle/>
        <a:p>
          <a:endParaRPr lang="en-US"/>
        </a:p>
      </dgm:t>
    </dgm:pt>
    <dgm:pt modelId="{5B305CB8-D8CC-499F-9F0B-33ACD634BEC0}" type="sibTrans" cxnId="{D64D095C-3184-41CA-AB8E-F3BF0DF02247}">
      <dgm:prSet/>
      <dgm:spPr/>
      <dgm:t>
        <a:bodyPr/>
        <a:lstStyle/>
        <a:p>
          <a:endParaRPr lang="en-US"/>
        </a:p>
      </dgm:t>
    </dgm:pt>
    <dgm:pt modelId="{311C8E3B-EAEE-4EA5-81DF-5C2E4B0F5250}">
      <dgm:prSet phldrT="[Text]"/>
      <dgm:spPr/>
      <dgm:t>
        <a:bodyPr/>
        <a:lstStyle/>
        <a:p>
          <a:r>
            <a:rPr lang="mn-MN" dirty="0" smtClean="0"/>
            <a:t>1500</a:t>
          </a:r>
          <a:endParaRPr lang="en-US" dirty="0"/>
        </a:p>
      </dgm:t>
    </dgm:pt>
    <dgm:pt modelId="{50E53858-AE97-483D-988B-79C936704D23}" type="parTrans" cxnId="{96E83EC1-8B28-4B2A-803C-FF7AAEE94740}">
      <dgm:prSet/>
      <dgm:spPr/>
      <dgm:t>
        <a:bodyPr/>
        <a:lstStyle/>
        <a:p>
          <a:endParaRPr lang="en-US"/>
        </a:p>
      </dgm:t>
    </dgm:pt>
    <dgm:pt modelId="{22BED7AC-23A5-4DF5-8B79-65BFF8380FE7}" type="sibTrans" cxnId="{96E83EC1-8B28-4B2A-803C-FF7AAEE94740}">
      <dgm:prSet/>
      <dgm:spPr/>
      <dgm:t>
        <a:bodyPr/>
        <a:lstStyle/>
        <a:p>
          <a:endParaRPr lang="en-US"/>
        </a:p>
      </dgm:t>
    </dgm:pt>
    <dgm:pt modelId="{63E34A33-2EF6-4DDD-ADD9-65DF808ABF56}" type="pres">
      <dgm:prSet presAssocID="{9CCCABBD-0842-44B8-92EB-99A61227824B}" presName="linearFlow" presStyleCnt="0">
        <dgm:presLayoutVars>
          <dgm:dir/>
          <dgm:animLvl val="lvl"/>
          <dgm:resizeHandles val="exact"/>
        </dgm:presLayoutVars>
      </dgm:prSet>
      <dgm:spPr/>
      <dgm:t>
        <a:bodyPr/>
        <a:lstStyle/>
        <a:p>
          <a:endParaRPr lang="en-US"/>
        </a:p>
      </dgm:t>
    </dgm:pt>
    <dgm:pt modelId="{CE1C669D-1950-42D3-9D4F-12AF787B7C08}" type="pres">
      <dgm:prSet presAssocID="{61AA63FC-CB1A-423C-BBA9-BBC1A65C8138}" presName="composite" presStyleCnt="0"/>
      <dgm:spPr/>
    </dgm:pt>
    <dgm:pt modelId="{211A23AE-9AC0-4FD5-A61D-FA2BA86A28D7}" type="pres">
      <dgm:prSet presAssocID="{61AA63FC-CB1A-423C-BBA9-BBC1A65C8138}" presName="parTx" presStyleLbl="node1" presStyleIdx="0" presStyleCnt="3">
        <dgm:presLayoutVars>
          <dgm:chMax val="0"/>
          <dgm:chPref val="0"/>
          <dgm:bulletEnabled val="1"/>
        </dgm:presLayoutVars>
      </dgm:prSet>
      <dgm:spPr/>
      <dgm:t>
        <a:bodyPr/>
        <a:lstStyle/>
        <a:p>
          <a:endParaRPr lang="en-US"/>
        </a:p>
      </dgm:t>
    </dgm:pt>
    <dgm:pt modelId="{DE4E2CDE-46CD-4987-821F-BC4C95198241}" type="pres">
      <dgm:prSet presAssocID="{61AA63FC-CB1A-423C-BBA9-BBC1A65C8138}" presName="parSh" presStyleLbl="node1" presStyleIdx="0" presStyleCnt="3"/>
      <dgm:spPr/>
      <dgm:t>
        <a:bodyPr/>
        <a:lstStyle/>
        <a:p>
          <a:endParaRPr lang="en-US"/>
        </a:p>
      </dgm:t>
    </dgm:pt>
    <dgm:pt modelId="{B191DEB3-EDED-400F-A65C-66CD4447E979}" type="pres">
      <dgm:prSet presAssocID="{61AA63FC-CB1A-423C-BBA9-BBC1A65C8138}" presName="desTx" presStyleLbl="fgAcc1" presStyleIdx="0" presStyleCnt="3">
        <dgm:presLayoutVars>
          <dgm:bulletEnabled val="1"/>
        </dgm:presLayoutVars>
      </dgm:prSet>
      <dgm:spPr/>
      <dgm:t>
        <a:bodyPr/>
        <a:lstStyle/>
        <a:p>
          <a:endParaRPr lang="en-US"/>
        </a:p>
      </dgm:t>
    </dgm:pt>
    <dgm:pt modelId="{4BF8DAF2-4DBA-41B0-AA21-0F20FEE6040A}" type="pres">
      <dgm:prSet presAssocID="{9FCD0E17-0DB8-4524-8E60-57B5F007B2F2}" presName="sibTrans" presStyleLbl="sibTrans2D1" presStyleIdx="0" presStyleCnt="2"/>
      <dgm:spPr/>
      <dgm:t>
        <a:bodyPr/>
        <a:lstStyle/>
        <a:p>
          <a:endParaRPr lang="en-US"/>
        </a:p>
      </dgm:t>
    </dgm:pt>
    <dgm:pt modelId="{FD781F15-4352-4315-862A-8546DC28222E}" type="pres">
      <dgm:prSet presAssocID="{9FCD0E17-0DB8-4524-8E60-57B5F007B2F2}" presName="connTx" presStyleLbl="sibTrans2D1" presStyleIdx="0" presStyleCnt="2"/>
      <dgm:spPr/>
      <dgm:t>
        <a:bodyPr/>
        <a:lstStyle/>
        <a:p>
          <a:endParaRPr lang="en-US"/>
        </a:p>
      </dgm:t>
    </dgm:pt>
    <dgm:pt modelId="{BDF843BB-4769-4E50-B2A7-8AAC826DBF16}" type="pres">
      <dgm:prSet presAssocID="{C114E6E5-D529-4719-8732-21E058F27523}" presName="composite" presStyleCnt="0"/>
      <dgm:spPr/>
    </dgm:pt>
    <dgm:pt modelId="{111F301D-A5BE-4DE5-A290-B62C131C17B9}" type="pres">
      <dgm:prSet presAssocID="{C114E6E5-D529-4719-8732-21E058F27523}" presName="parTx" presStyleLbl="node1" presStyleIdx="0" presStyleCnt="3">
        <dgm:presLayoutVars>
          <dgm:chMax val="0"/>
          <dgm:chPref val="0"/>
          <dgm:bulletEnabled val="1"/>
        </dgm:presLayoutVars>
      </dgm:prSet>
      <dgm:spPr/>
      <dgm:t>
        <a:bodyPr/>
        <a:lstStyle/>
        <a:p>
          <a:endParaRPr lang="en-US"/>
        </a:p>
      </dgm:t>
    </dgm:pt>
    <dgm:pt modelId="{5ED162EE-2C43-43AA-A42D-E239266838CA}" type="pres">
      <dgm:prSet presAssocID="{C114E6E5-D529-4719-8732-21E058F27523}" presName="parSh" presStyleLbl="node1" presStyleIdx="1" presStyleCnt="3"/>
      <dgm:spPr/>
      <dgm:t>
        <a:bodyPr/>
        <a:lstStyle/>
        <a:p>
          <a:endParaRPr lang="en-US"/>
        </a:p>
      </dgm:t>
    </dgm:pt>
    <dgm:pt modelId="{B2D17E5C-F347-47B0-A9C7-D9B7DB488B43}" type="pres">
      <dgm:prSet presAssocID="{C114E6E5-D529-4719-8732-21E058F27523}" presName="desTx" presStyleLbl="fgAcc1" presStyleIdx="1" presStyleCnt="3">
        <dgm:presLayoutVars>
          <dgm:bulletEnabled val="1"/>
        </dgm:presLayoutVars>
      </dgm:prSet>
      <dgm:spPr/>
      <dgm:t>
        <a:bodyPr/>
        <a:lstStyle/>
        <a:p>
          <a:endParaRPr lang="en-US"/>
        </a:p>
      </dgm:t>
    </dgm:pt>
    <dgm:pt modelId="{AD0195C0-6738-41D3-B20D-1467274E21BF}" type="pres">
      <dgm:prSet presAssocID="{A169AC3E-0001-4D9B-9867-B6DA5DCA9694}" presName="sibTrans" presStyleLbl="sibTrans2D1" presStyleIdx="1" presStyleCnt="2"/>
      <dgm:spPr/>
      <dgm:t>
        <a:bodyPr/>
        <a:lstStyle/>
        <a:p>
          <a:endParaRPr lang="en-US"/>
        </a:p>
      </dgm:t>
    </dgm:pt>
    <dgm:pt modelId="{2469502F-BC17-4B21-9D11-EDE3ED0B807E}" type="pres">
      <dgm:prSet presAssocID="{A169AC3E-0001-4D9B-9867-B6DA5DCA9694}" presName="connTx" presStyleLbl="sibTrans2D1" presStyleIdx="1" presStyleCnt="2"/>
      <dgm:spPr/>
      <dgm:t>
        <a:bodyPr/>
        <a:lstStyle/>
        <a:p>
          <a:endParaRPr lang="en-US"/>
        </a:p>
      </dgm:t>
    </dgm:pt>
    <dgm:pt modelId="{0E537D3C-86D4-4D37-ADDA-22ADDCF9008F}" type="pres">
      <dgm:prSet presAssocID="{094671DA-C7CB-4E1E-905D-58CECA2177F3}" presName="composite" presStyleCnt="0"/>
      <dgm:spPr/>
    </dgm:pt>
    <dgm:pt modelId="{79372A3E-A01E-436F-AAC1-7729FBA57DF9}" type="pres">
      <dgm:prSet presAssocID="{094671DA-C7CB-4E1E-905D-58CECA2177F3}" presName="parTx" presStyleLbl="node1" presStyleIdx="1" presStyleCnt="3">
        <dgm:presLayoutVars>
          <dgm:chMax val="0"/>
          <dgm:chPref val="0"/>
          <dgm:bulletEnabled val="1"/>
        </dgm:presLayoutVars>
      </dgm:prSet>
      <dgm:spPr/>
      <dgm:t>
        <a:bodyPr/>
        <a:lstStyle/>
        <a:p>
          <a:endParaRPr lang="en-US"/>
        </a:p>
      </dgm:t>
    </dgm:pt>
    <dgm:pt modelId="{1CA2936F-B191-41FC-94B8-BA0A5375BCF0}" type="pres">
      <dgm:prSet presAssocID="{094671DA-C7CB-4E1E-905D-58CECA2177F3}" presName="parSh" presStyleLbl="node1" presStyleIdx="2" presStyleCnt="3"/>
      <dgm:spPr/>
      <dgm:t>
        <a:bodyPr/>
        <a:lstStyle/>
        <a:p>
          <a:endParaRPr lang="en-US"/>
        </a:p>
      </dgm:t>
    </dgm:pt>
    <dgm:pt modelId="{7491E9E1-F221-4D7D-B28D-4A9A347C82D7}" type="pres">
      <dgm:prSet presAssocID="{094671DA-C7CB-4E1E-905D-58CECA2177F3}" presName="desTx" presStyleLbl="fgAcc1" presStyleIdx="2" presStyleCnt="3">
        <dgm:presLayoutVars>
          <dgm:bulletEnabled val="1"/>
        </dgm:presLayoutVars>
      </dgm:prSet>
      <dgm:spPr/>
      <dgm:t>
        <a:bodyPr/>
        <a:lstStyle/>
        <a:p>
          <a:endParaRPr lang="en-US"/>
        </a:p>
      </dgm:t>
    </dgm:pt>
  </dgm:ptLst>
  <dgm:cxnLst>
    <dgm:cxn modelId="{D64D095C-3184-41CA-AB8E-F3BF0DF02247}" srcId="{9CCCABBD-0842-44B8-92EB-99A61227824B}" destId="{094671DA-C7CB-4E1E-905D-58CECA2177F3}" srcOrd="2" destOrd="0" parTransId="{FA187345-73A1-41EE-9D54-E7D99E60AC47}" sibTransId="{5B305CB8-D8CC-499F-9F0B-33ACD634BEC0}"/>
    <dgm:cxn modelId="{9BCCF1BA-3C9E-4120-83AE-68442A12B82F}" srcId="{9CCCABBD-0842-44B8-92EB-99A61227824B}" destId="{C114E6E5-D529-4719-8732-21E058F27523}" srcOrd="1" destOrd="0" parTransId="{2BBE89D3-459E-47A9-BB48-B50E61F8C905}" sibTransId="{A169AC3E-0001-4D9B-9867-B6DA5DCA9694}"/>
    <dgm:cxn modelId="{5C6B0A27-C482-4B36-843B-9B79A09E0D8C}" type="presOf" srcId="{9FCD0E17-0DB8-4524-8E60-57B5F007B2F2}" destId="{FD781F15-4352-4315-862A-8546DC28222E}" srcOrd="1" destOrd="0" presId="urn:microsoft.com/office/officeart/2005/8/layout/process3"/>
    <dgm:cxn modelId="{96E83EC1-8B28-4B2A-803C-FF7AAEE94740}" srcId="{094671DA-C7CB-4E1E-905D-58CECA2177F3}" destId="{311C8E3B-EAEE-4EA5-81DF-5C2E4B0F5250}" srcOrd="0" destOrd="0" parTransId="{50E53858-AE97-483D-988B-79C936704D23}" sibTransId="{22BED7AC-23A5-4DF5-8B79-65BFF8380FE7}"/>
    <dgm:cxn modelId="{D3CAC278-B8FA-434D-A5EF-8011A5A081C1}" type="presOf" srcId="{61AA63FC-CB1A-423C-BBA9-BBC1A65C8138}" destId="{211A23AE-9AC0-4FD5-A61D-FA2BA86A28D7}" srcOrd="0" destOrd="0" presId="urn:microsoft.com/office/officeart/2005/8/layout/process3"/>
    <dgm:cxn modelId="{91AAD540-2A2E-473B-A8D1-22B400286443}" type="presOf" srcId="{C114E6E5-D529-4719-8732-21E058F27523}" destId="{5ED162EE-2C43-43AA-A42D-E239266838CA}" srcOrd="1" destOrd="0" presId="urn:microsoft.com/office/officeart/2005/8/layout/process3"/>
    <dgm:cxn modelId="{22C1F910-4CF1-4CC6-A3EF-8C91180172DD}" srcId="{9CCCABBD-0842-44B8-92EB-99A61227824B}" destId="{61AA63FC-CB1A-423C-BBA9-BBC1A65C8138}" srcOrd="0" destOrd="0" parTransId="{0915CAEC-38B5-4F56-8341-892B53042F67}" sibTransId="{9FCD0E17-0DB8-4524-8E60-57B5F007B2F2}"/>
    <dgm:cxn modelId="{A8617632-A111-4814-9EBA-CCDF59478064}" type="presOf" srcId="{311C8E3B-EAEE-4EA5-81DF-5C2E4B0F5250}" destId="{7491E9E1-F221-4D7D-B28D-4A9A347C82D7}" srcOrd="0" destOrd="0" presId="urn:microsoft.com/office/officeart/2005/8/layout/process3"/>
    <dgm:cxn modelId="{EF3FB4C2-5BEA-47F1-A381-7FFADCA438DE}" srcId="{C114E6E5-D529-4719-8732-21E058F27523}" destId="{4AC8D1FC-0352-47EF-99E8-51B4D6997BB1}" srcOrd="0" destOrd="0" parTransId="{09733F23-A218-45AB-8B42-67106E2B14F6}" sibTransId="{1433F03F-18C5-460A-8254-D2859AA700B8}"/>
    <dgm:cxn modelId="{3BDDE16A-2871-4374-AF47-652D68BC95CF}" type="presOf" srcId="{9CCCABBD-0842-44B8-92EB-99A61227824B}" destId="{63E34A33-2EF6-4DDD-ADD9-65DF808ABF56}" srcOrd="0" destOrd="0" presId="urn:microsoft.com/office/officeart/2005/8/layout/process3"/>
    <dgm:cxn modelId="{15F150CF-FE89-4587-BF35-DE258A796A84}" type="presOf" srcId="{A169AC3E-0001-4D9B-9867-B6DA5DCA9694}" destId="{AD0195C0-6738-41D3-B20D-1467274E21BF}" srcOrd="0" destOrd="0" presId="urn:microsoft.com/office/officeart/2005/8/layout/process3"/>
    <dgm:cxn modelId="{8399D16F-D5C2-46EB-A196-FF8166B6F611}" type="presOf" srcId="{9FCD0E17-0DB8-4524-8E60-57B5F007B2F2}" destId="{4BF8DAF2-4DBA-41B0-AA21-0F20FEE6040A}" srcOrd="0" destOrd="0" presId="urn:microsoft.com/office/officeart/2005/8/layout/process3"/>
    <dgm:cxn modelId="{CE0B5556-127E-4B01-A63D-76A0D7ABA580}" srcId="{61AA63FC-CB1A-423C-BBA9-BBC1A65C8138}" destId="{345CDEFD-534B-495A-AF95-4DCB85727651}" srcOrd="0" destOrd="0" parTransId="{E2C6C57C-DF07-41D2-8667-98775618B20D}" sibTransId="{9BA4F634-214B-435F-A942-033A6CD18730}"/>
    <dgm:cxn modelId="{E31ED632-DDF1-4CE2-9B91-053786CC172D}" type="presOf" srcId="{345CDEFD-534B-495A-AF95-4DCB85727651}" destId="{B191DEB3-EDED-400F-A65C-66CD4447E979}" srcOrd="0" destOrd="0" presId="urn:microsoft.com/office/officeart/2005/8/layout/process3"/>
    <dgm:cxn modelId="{3F3B1EBE-DCD9-496B-8CEA-7C8D915487FB}" type="presOf" srcId="{C114E6E5-D529-4719-8732-21E058F27523}" destId="{111F301D-A5BE-4DE5-A290-B62C131C17B9}" srcOrd="0" destOrd="0" presId="urn:microsoft.com/office/officeart/2005/8/layout/process3"/>
    <dgm:cxn modelId="{72C988C7-7ACC-4B84-B737-9A10C0401429}" type="presOf" srcId="{A169AC3E-0001-4D9B-9867-B6DA5DCA9694}" destId="{2469502F-BC17-4B21-9D11-EDE3ED0B807E}" srcOrd="1" destOrd="0" presId="urn:microsoft.com/office/officeart/2005/8/layout/process3"/>
    <dgm:cxn modelId="{75117514-7D7C-469C-818F-D03EBBBF5B85}" type="presOf" srcId="{094671DA-C7CB-4E1E-905D-58CECA2177F3}" destId="{1CA2936F-B191-41FC-94B8-BA0A5375BCF0}" srcOrd="1" destOrd="0" presId="urn:microsoft.com/office/officeart/2005/8/layout/process3"/>
    <dgm:cxn modelId="{CF859C0C-9FC8-456F-BB05-6D52E69AE5F1}" type="presOf" srcId="{4AC8D1FC-0352-47EF-99E8-51B4D6997BB1}" destId="{B2D17E5C-F347-47B0-A9C7-D9B7DB488B43}" srcOrd="0" destOrd="0" presId="urn:microsoft.com/office/officeart/2005/8/layout/process3"/>
    <dgm:cxn modelId="{B14CDC80-4330-4AEE-8AB1-65D2E774E480}" type="presOf" srcId="{094671DA-C7CB-4E1E-905D-58CECA2177F3}" destId="{79372A3E-A01E-436F-AAC1-7729FBA57DF9}" srcOrd="0" destOrd="0" presId="urn:microsoft.com/office/officeart/2005/8/layout/process3"/>
    <dgm:cxn modelId="{C169A8FC-3014-4AB5-8A34-A4309F1612BF}" type="presOf" srcId="{61AA63FC-CB1A-423C-BBA9-BBC1A65C8138}" destId="{DE4E2CDE-46CD-4987-821F-BC4C95198241}" srcOrd="1" destOrd="0" presId="urn:microsoft.com/office/officeart/2005/8/layout/process3"/>
    <dgm:cxn modelId="{F0A39D58-3902-4BB4-B68A-886E204AEA29}" type="presParOf" srcId="{63E34A33-2EF6-4DDD-ADD9-65DF808ABF56}" destId="{CE1C669D-1950-42D3-9D4F-12AF787B7C08}" srcOrd="0" destOrd="0" presId="urn:microsoft.com/office/officeart/2005/8/layout/process3"/>
    <dgm:cxn modelId="{3C0CA470-7478-42BC-B113-F174AA3859E8}" type="presParOf" srcId="{CE1C669D-1950-42D3-9D4F-12AF787B7C08}" destId="{211A23AE-9AC0-4FD5-A61D-FA2BA86A28D7}" srcOrd="0" destOrd="0" presId="urn:microsoft.com/office/officeart/2005/8/layout/process3"/>
    <dgm:cxn modelId="{179398A3-9CE9-4082-8E8F-4E452E28E76E}" type="presParOf" srcId="{CE1C669D-1950-42D3-9D4F-12AF787B7C08}" destId="{DE4E2CDE-46CD-4987-821F-BC4C95198241}" srcOrd="1" destOrd="0" presId="urn:microsoft.com/office/officeart/2005/8/layout/process3"/>
    <dgm:cxn modelId="{C54C657A-BE76-4564-8267-ED345423441A}" type="presParOf" srcId="{CE1C669D-1950-42D3-9D4F-12AF787B7C08}" destId="{B191DEB3-EDED-400F-A65C-66CD4447E979}" srcOrd="2" destOrd="0" presId="urn:microsoft.com/office/officeart/2005/8/layout/process3"/>
    <dgm:cxn modelId="{35B5AF00-1275-44FD-9521-3DF2D2BA553A}" type="presParOf" srcId="{63E34A33-2EF6-4DDD-ADD9-65DF808ABF56}" destId="{4BF8DAF2-4DBA-41B0-AA21-0F20FEE6040A}" srcOrd="1" destOrd="0" presId="urn:microsoft.com/office/officeart/2005/8/layout/process3"/>
    <dgm:cxn modelId="{2A3C2D26-CF4A-4BAE-BBD9-29DF333A3AD8}" type="presParOf" srcId="{4BF8DAF2-4DBA-41B0-AA21-0F20FEE6040A}" destId="{FD781F15-4352-4315-862A-8546DC28222E}" srcOrd="0" destOrd="0" presId="urn:microsoft.com/office/officeart/2005/8/layout/process3"/>
    <dgm:cxn modelId="{3AB80D23-7263-4F76-BA8A-A54361A3016B}" type="presParOf" srcId="{63E34A33-2EF6-4DDD-ADD9-65DF808ABF56}" destId="{BDF843BB-4769-4E50-B2A7-8AAC826DBF16}" srcOrd="2" destOrd="0" presId="urn:microsoft.com/office/officeart/2005/8/layout/process3"/>
    <dgm:cxn modelId="{3046E120-9159-4DF5-9B89-7C5E7EB5822E}" type="presParOf" srcId="{BDF843BB-4769-4E50-B2A7-8AAC826DBF16}" destId="{111F301D-A5BE-4DE5-A290-B62C131C17B9}" srcOrd="0" destOrd="0" presId="urn:microsoft.com/office/officeart/2005/8/layout/process3"/>
    <dgm:cxn modelId="{C86F73BE-167A-44B8-A484-9C83CF828126}" type="presParOf" srcId="{BDF843BB-4769-4E50-B2A7-8AAC826DBF16}" destId="{5ED162EE-2C43-43AA-A42D-E239266838CA}" srcOrd="1" destOrd="0" presId="urn:microsoft.com/office/officeart/2005/8/layout/process3"/>
    <dgm:cxn modelId="{2D698BE4-3557-4307-8192-5E2303236BE2}" type="presParOf" srcId="{BDF843BB-4769-4E50-B2A7-8AAC826DBF16}" destId="{B2D17E5C-F347-47B0-A9C7-D9B7DB488B43}" srcOrd="2" destOrd="0" presId="urn:microsoft.com/office/officeart/2005/8/layout/process3"/>
    <dgm:cxn modelId="{DA285C23-E762-40DA-A551-A3F35CC83A6A}" type="presParOf" srcId="{63E34A33-2EF6-4DDD-ADD9-65DF808ABF56}" destId="{AD0195C0-6738-41D3-B20D-1467274E21BF}" srcOrd="3" destOrd="0" presId="urn:microsoft.com/office/officeart/2005/8/layout/process3"/>
    <dgm:cxn modelId="{50631118-5B67-4E85-AF15-BA6E3A6BDA50}" type="presParOf" srcId="{AD0195C0-6738-41D3-B20D-1467274E21BF}" destId="{2469502F-BC17-4B21-9D11-EDE3ED0B807E}" srcOrd="0" destOrd="0" presId="urn:microsoft.com/office/officeart/2005/8/layout/process3"/>
    <dgm:cxn modelId="{690A625E-1AF6-4AA2-A650-7A92D4AEEB53}" type="presParOf" srcId="{63E34A33-2EF6-4DDD-ADD9-65DF808ABF56}" destId="{0E537D3C-86D4-4D37-ADDA-22ADDCF9008F}" srcOrd="4" destOrd="0" presId="urn:microsoft.com/office/officeart/2005/8/layout/process3"/>
    <dgm:cxn modelId="{8F1C144C-5750-4781-AEE1-B94522B29258}" type="presParOf" srcId="{0E537D3C-86D4-4D37-ADDA-22ADDCF9008F}" destId="{79372A3E-A01E-436F-AAC1-7729FBA57DF9}" srcOrd="0" destOrd="0" presId="urn:microsoft.com/office/officeart/2005/8/layout/process3"/>
    <dgm:cxn modelId="{7A12709B-3FA3-41E5-83FC-6A58DB9E0C46}" type="presParOf" srcId="{0E537D3C-86D4-4D37-ADDA-22ADDCF9008F}" destId="{1CA2936F-B191-41FC-94B8-BA0A5375BCF0}" srcOrd="1" destOrd="0" presId="urn:microsoft.com/office/officeart/2005/8/layout/process3"/>
    <dgm:cxn modelId="{8452F179-159E-4EAA-9868-ED1FE061EF60}" type="presParOf" srcId="{0E537D3C-86D4-4D37-ADDA-22ADDCF9008F}" destId="{7491E9E1-F221-4D7D-B28D-4A9A347C82D7}" srcOrd="2" destOrd="0" presId="urn:microsoft.com/office/officeart/2005/8/layout/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B77CCD-49E6-40A9-9BF8-A1A666E38009}" type="doc">
      <dgm:prSet loTypeId="urn:microsoft.com/office/officeart/2005/8/layout/gear1" loCatId="process" qsTypeId="urn:microsoft.com/office/officeart/2005/8/quickstyle/simple1" qsCatId="simple" csTypeId="urn:microsoft.com/office/officeart/2005/8/colors/colorful1" csCatId="colorful" phldr="1"/>
      <dgm:spPr/>
    </dgm:pt>
    <dgm:pt modelId="{09EEB2E2-6FD5-4F2E-9C7F-8769C6EAEB61}">
      <dgm:prSet phldrT="[Text]"/>
      <dgm:spPr/>
      <dgm:t>
        <a:bodyPr/>
        <a:lstStyle/>
        <a:p>
          <a:r>
            <a:rPr lang="mn-MN" b="0" dirty="0" smtClean="0">
              <a:solidFill>
                <a:schemeClr val="tx1"/>
              </a:solidFill>
            </a:rPr>
            <a:t>Амбулаторийн үзлэг-563</a:t>
          </a:r>
          <a:endParaRPr lang="en-US" b="0" dirty="0">
            <a:solidFill>
              <a:schemeClr val="tx1"/>
            </a:solidFill>
          </a:endParaRPr>
        </a:p>
      </dgm:t>
    </dgm:pt>
    <dgm:pt modelId="{26B2EB7D-CB21-44E5-B843-8EA2A8D9CCCE}" type="parTrans" cxnId="{26C24B38-E177-4664-AB17-AF3052036DA9}">
      <dgm:prSet/>
      <dgm:spPr/>
      <dgm:t>
        <a:bodyPr/>
        <a:lstStyle/>
        <a:p>
          <a:endParaRPr lang="en-US"/>
        </a:p>
      </dgm:t>
    </dgm:pt>
    <dgm:pt modelId="{BA4EB393-E513-4B80-BFDB-6C6394CC7E15}" type="sibTrans" cxnId="{26C24B38-E177-4664-AB17-AF3052036DA9}">
      <dgm:prSet/>
      <dgm:spPr/>
      <dgm:t>
        <a:bodyPr/>
        <a:lstStyle/>
        <a:p>
          <a:endParaRPr lang="en-US"/>
        </a:p>
      </dgm:t>
    </dgm:pt>
    <dgm:pt modelId="{E7B43511-7E16-487C-B1F2-38BC50436CD5}">
      <dgm:prSet phldrT="[Text]"/>
      <dgm:spPr/>
      <dgm:t>
        <a:bodyPr/>
        <a:lstStyle/>
        <a:p>
          <a:r>
            <a:rPr lang="mn-MN" b="0" dirty="0" smtClean="0">
              <a:solidFill>
                <a:schemeClr val="tx1"/>
              </a:solidFill>
            </a:rPr>
            <a:t>Урьдчилан сэргийлэх үзлэг-322</a:t>
          </a:r>
          <a:endParaRPr lang="en-US" b="0" dirty="0">
            <a:solidFill>
              <a:schemeClr val="tx1"/>
            </a:solidFill>
          </a:endParaRPr>
        </a:p>
      </dgm:t>
    </dgm:pt>
    <dgm:pt modelId="{CE53A5C3-99E1-4577-9685-B7B62B606D77}" type="parTrans" cxnId="{32FEDECB-C5F3-4D92-9C9F-382D289D89F6}">
      <dgm:prSet/>
      <dgm:spPr/>
      <dgm:t>
        <a:bodyPr/>
        <a:lstStyle/>
        <a:p>
          <a:endParaRPr lang="en-US"/>
        </a:p>
      </dgm:t>
    </dgm:pt>
    <dgm:pt modelId="{69749201-682A-42A4-8CA1-6880E938FB1A}" type="sibTrans" cxnId="{32FEDECB-C5F3-4D92-9C9F-382D289D89F6}">
      <dgm:prSet/>
      <dgm:spPr/>
      <dgm:t>
        <a:bodyPr/>
        <a:lstStyle/>
        <a:p>
          <a:endParaRPr lang="en-US"/>
        </a:p>
      </dgm:t>
    </dgm:pt>
    <dgm:pt modelId="{DFE6D995-A7D5-48DA-8BBE-71E3F0986B66}">
      <dgm:prSet phldrT="[Text]"/>
      <dgm:spPr/>
      <dgm:t>
        <a:bodyPr/>
        <a:lstStyle/>
        <a:p>
          <a:r>
            <a:rPr lang="mn-MN" b="0" dirty="0" smtClean="0">
              <a:solidFill>
                <a:schemeClr val="tx1"/>
              </a:solidFill>
            </a:rPr>
            <a:t>Идэвхтэй хяналт-118</a:t>
          </a:r>
          <a:endParaRPr lang="en-US" b="0" dirty="0">
            <a:solidFill>
              <a:schemeClr val="tx1"/>
            </a:solidFill>
          </a:endParaRPr>
        </a:p>
      </dgm:t>
    </dgm:pt>
    <dgm:pt modelId="{5518CF39-6F6F-4947-BB33-A45B30F4C5D1}" type="parTrans" cxnId="{EE63E8C8-9131-44E5-847E-9EA349B06B5D}">
      <dgm:prSet/>
      <dgm:spPr/>
      <dgm:t>
        <a:bodyPr/>
        <a:lstStyle/>
        <a:p>
          <a:endParaRPr lang="en-US"/>
        </a:p>
      </dgm:t>
    </dgm:pt>
    <dgm:pt modelId="{F876C1A7-E9B6-4678-AADA-44DA79E91CA3}" type="sibTrans" cxnId="{EE63E8C8-9131-44E5-847E-9EA349B06B5D}">
      <dgm:prSet/>
      <dgm:spPr/>
      <dgm:t>
        <a:bodyPr/>
        <a:lstStyle/>
        <a:p>
          <a:endParaRPr lang="en-US"/>
        </a:p>
      </dgm:t>
    </dgm:pt>
    <dgm:pt modelId="{4683E8AE-ABB0-4926-B31B-6390A40499E0}" type="pres">
      <dgm:prSet presAssocID="{FEB77CCD-49E6-40A9-9BF8-A1A666E38009}" presName="composite" presStyleCnt="0">
        <dgm:presLayoutVars>
          <dgm:chMax val="3"/>
          <dgm:animLvl val="lvl"/>
          <dgm:resizeHandles val="exact"/>
        </dgm:presLayoutVars>
      </dgm:prSet>
      <dgm:spPr/>
    </dgm:pt>
    <dgm:pt modelId="{98A17DE8-1707-46B8-BB4A-490D762429A9}" type="pres">
      <dgm:prSet presAssocID="{09EEB2E2-6FD5-4F2E-9C7F-8769C6EAEB61}" presName="gear1" presStyleLbl="node1" presStyleIdx="0" presStyleCnt="3" custScaleX="109149">
        <dgm:presLayoutVars>
          <dgm:chMax val="1"/>
          <dgm:bulletEnabled val="1"/>
        </dgm:presLayoutVars>
      </dgm:prSet>
      <dgm:spPr/>
      <dgm:t>
        <a:bodyPr/>
        <a:lstStyle/>
        <a:p>
          <a:endParaRPr lang="en-US"/>
        </a:p>
      </dgm:t>
    </dgm:pt>
    <dgm:pt modelId="{8955DEB0-59DA-4BA6-82A6-1BB7459B3C6B}" type="pres">
      <dgm:prSet presAssocID="{09EEB2E2-6FD5-4F2E-9C7F-8769C6EAEB61}" presName="gear1srcNode" presStyleLbl="node1" presStyleIdx="0" presStyleCnt="3"/>
      <dgm:spPr/>
      <dgm:t>
        <a:bodyPr/>
        <a:lstStyle/>
        <a:p>
          <a:endParaRPr lang="en-US"/>
        </a:p>
      </dgm:t>
    </dgm:pt>
    <dgm:pt modelId="{BF541F06-93B0-4652-A667-6E53BACE0450}" type="pres">
      <dgm:prSet presAssocID="{09EEB2E2-6FD5-4F2E-9C7F-8769C6EAEB61}" presName="gear1dstNode" presStyleLbl="node1" presStyleIdx="0" presStyleCnt="3"/>
      <dgm:spPr/>
      <dgm:t>
        <a:bodyPr/>
        <a:lstStyle/>
        <a:p>
          <a:endParaRPr lang="en-US"/>
        </a:p>
      </dgm:t>
    </dgm:pt>
    <dgm:pt modelId="{2A313E60-B0CA-4686-AFA0-C7EE8EF1ECE7}" type="pres">
      <dgm:prSet presAssocID="{E7B43511-7E16-487C-B1F2-38BC50436CD5}" presName="gear2" presStyleLbl="node1" presStyleIdx="1" presStyleCnt="3" custScaleX="109149">
        <dgm:presLayoutVars>
          <dgm:chMax val="1"/>
          <dgm:bulletEnabled val="1"/>
        </dgm:presLayoutVars>
      </dgm:prSet>
      <dgm:spPr/>
      <dgm:t>
        <a:bodyPr/>
        <a:lstStyle/>
        <a:p>
          <a:endParaRPr lang="en-US"/>
        </a:p>
      </dgm:t>
    </dgm:pt>
    <dgm:pt modelId="{81AC3918-B3A5-4501-9983-313036D002B4}" type="pres">
      <dgm:prSet presAssocID="{E7B43511-7E16-487C-B1F2-38BC50436CD5}" presName="gear2srcNode" presStyleLbl="node1" presStyleIdx="1" presStyleCnt="3"/>
      <dgm:spPr/>
      <dgm:t>
        <a:bodyPr/>
        <a:lstStyle/>
        <a:p>
          <a:endParaRPr lang="en-US"/>
        </a:p>
      </dgm:t>
    </dgm:pt>
    <dgm:pt modelId="{7688DEB2-823F-4C57-852E-D5B791961B5A}" type="pres">
      <dgm:prSet presAssocID="{E7B43511-7E16-487C-B1F2-38BC50436CD5}" presName="gear2dstNode" presStyleLbl="node1" presStyleIdx="1" presStyleCnt="3"/>
      <dgm:spPr/>
      <dgm:t>
        <a:bodyPr/>
        <a:lstStyle/>
        <a:p>
          <a:endParaRPr lang="en-US"/>
        </a:p>
      </dgm:t>
    </dgm:pt>
    <dgm:pt modelId="{545A8822-5526-4323-95EB-8F18DF5D626A}" type="pres">
      <dgm:prSet presAssocID="{DFE6D995-A7D5-48DA-8BBE-71E3F0986B66}" presName="gear3" presStyleLbl="node1" presStyleIdx="2" presStyleCnt="3" custScaleX="109149"/>
      <dgm:spPr/>
      <dgm:t>
        <a:bodyPr/>
        <a:lstStyle/>
        <a:p>
          <a:endParaRPr lang="en-US"/>
        </a:p>
      </dgm:t>
    </dgm:pt>
    <dgm:pt modelId="{BC0B7C01-72E5-4C95-BB3A-2DD11B7BA288}" type="pres">
      <dgm:prSet presAssocID="{DFE6D995-A7D5-48DA-8BBE-71E3F0986B66}" presName="gear3tx" presStyleLbl="node1" presStyleIdx="2" presStyleCnt="3">
        <dgm:presLayoutVars>
          <dgm:chMax val="1"/>
          <dgm:bulletEnabled val="1"/>
        </dgm:presLayoutVars>
      </dgm:prSet>
      <dgm:spPr/>
      <dgm:t>
        <a:bodyPr/>
        <a:lstStyle/>
        <a:p>
          <a:endParaRPr lang="en-US"/>
        </a:p>
      </dgm:t>
    </dgm:pt>
    <dgm:pt modelId="{C2B30DA5-161C-4E7A-AF18-6DA939EF0D67}" type="pres">
      <dgm:prSet presAssocID="{DFE6D995-A7D5-48DA-8BBE-71E3F0986B66}" presName="gear3srcNode" presStyleLbl="node1" presStyleIdx="2" presStyleCnt="3"/>
      <dgm:spPr/>
      <dgm:t>
        <a:bodyPr/>
        <a:lstStyle/>
        <a:p>
          <a:endParaRPr lang="en-US"/>
        </a:p>
      </dgm:t>
    </dgm:pt>
    <dgm:pt modelId="{9A9B0261-97F1-415F-9795-5DD5FF104F35}" type="pres">
      <dgm:prSet presAssocID="{DFE6D995-A7D5-48DA-8BBE-71E3F0986B66}" presName="gear3dstNode" presStyleLbl="node1" presStyleIdx="2" presStyleCnt="3"/>
      <dgm:spPr/>
      <dgm:t>
        <a:bodyPr/>
        <a:lstStyle/>
        <a:p>
          <a:endParaRPr lang="en-US"/>
        </a:p>
      </dgm:t>
    </dgm:pt>
    <dgm:pt modelId="{D5A78DFD-0844-4282-A5AF-402A95D1DA66}" type="pres">
      <dgm:prSet presAssocID="{BA4EB393-E513-4B80-BFDB-6C6394CC7E15}" presName="connector1" presStyleLbl="sibTrans2D1" presStyleIdx="0" presStyleCnt="3"/>
      <dgm:spPr/>
      <dgm:t>
        <a:bodyPr/>
        <a:lstStyle/>
        <a:p>
          <a:endParaRPr lang="en-US"/>
        </a:p>
      </dgm:t>
    </dgm:pt>
    <dgm:pt modelId="{4BD0F0B2-0163-44E2-A3B8-C10E40FDD2D3}" type="pres">
      <dgm:prSet presAssocID="{69749201-682A-42A4-8CA1-6880E938FB1A}" presName="connector2" presStyleLbl="sibTrans2D1" presStyleIdx="1" presStyleCnt="3"/>
      <dgm:spPr/>
      <dgm:t>
        <a:bodyPr/>
        <a:lstStyle/>
        <a:p>
          <a:endParaRPr lang="en-US"/>
        </a:p>
      </dgm:t>
    </dgm:pt>
    <dgm:pt modelId="{97B78C08-5853-45DC-87CF-498C6D14CC2C}" type="pres">
      <dgm:prSet presAssocID="{F876C1A7-E9B6-4678-AADA-44DA79E91CA3}" presName="connector3" presStyleLbl="sibTrans2D1" presStyleIdx="2" presStyleCnt="3"/>
      <dgm:spPr/>
      <dgm:t>
        <a:bodyPr/>
        <a:lstStyle/>
        <a:p>
          <a:endParaRPr lang="en-US"/>
        </a:p>
      </dgm:t>
    </dgm:pt>
  </dgm:ptLst>
  <dgm:cxnLst>
    <dgm:cxn modelId="{2A4E9F55-462F-4A36-A084-856A2923030A}" type="presOf" srcId="{09EEB2E2-6FD5-4F2E-9C7F-8769C6EAEB61}" destId="{98A17DE8-1707-46B8-BB4A-490D762429A9}" srcOrd="0" destOrd="0" presId="urn:microsoft.com/office/officeart/2005/8/layout/gear1"/>
    <dgm:cxn modelId="{8D1CA86C-1601-42DD-9F78-707F4DD67146}" type="presOf" srcId="{69749201-682A-42A4-8CA1-6880E938FB1A}" destId="{4BD0F0B2-0163-44E2-A3B8-C10E40FDD2D3}" srcOrd="0" destOrd="0" presId="urn:microsoft.com/office/officeart/2005/8/layout/gear1"/>
    <dgm:cxn modelId="{B6010C92-A050-4A59-AB2F-16DEEE846A72}" type="presOf" srcId="{09EEB2E2-6FD5-4F2E-9C7F-8769C6EAEB61}" destId="{BF541F06-93B0-4652-A667-6E53BACE0450}" srcOrd="2" destOrd="0" presId="urn:microsoft.com/office/officeart/2005/8/layout/gear1"/>
    <dgm:cxn modelId="{A78F01D6-AE4A-4005-B020-83D464DE45CB}" type="presOf" srcId="{DFE6D995-A7D5-48DA-8BBE-71E3F0986B66}" destId="{9A9B0261-97F1-415F-9795-5DD5FF104F35}" srcOrd="3" destOrd="0" presId="urn:microsoft.com/office/officeart/2005/8/layout/gear1"/>
    <dgm:cxn modelId="{A2E267B4-A1DD-41E7-9CFD-7501846682C6}" type="presOf" srcId="{DFE6D995-A7D5-48DA-8BBE-71E3F0986B66}" destId="{C2B30DA5-161C-4E7A-AF18-6DA939EF0D67}" srcOrd="2" destOrd="0" presId="urn:microsoft.com/office/officeart/2005/8/layout/gear1"/>
    <dgm:cxn modelId="{0DD69E87-6F39-4D3B-A2D1-A96DE1B4F486}" type="presOf" srcId="{09EEB2E2-6FD5-4F2E-9C7F-8769C6EAEB61}" destId="{8955DEB0-59DA-4BA6-82A6-1BB7459B3C6B}" srcOrd="1" destOrd="0" presId="urn:microsoft.com/office/officeart/2005/8/layout/gear1"/>
    <dgm:cxn modelId="{4553DFFA-F1E4-4CC2-B0DB-6F2FBC20CEB5}" type="presOf" srcId="{BA4EB393-E513-4B80-BFDB-6C6394CC7E15}" destId="{D5A78DFD-0844-4282-A5AF-402A95D1DA66}" srcOrd="0" destOrd="0" presId="urn:microsoft.com/office/officeart/2005/8/layout/gear1"/>
    <dgm:cxn modelId="{CF28D101-B350-4DE6-9166-E65E73D94433}" type="presOf" srcId="{DFE6D995-A7D5-48DA-8BBE-71E3F0986B66}" destId="{BC0B7C01-72E5-4C95-BB3A-2DD11B7BA288}" srcOrd="1" destOrd="0" presId="urn:microsoft.com/office/officeart/2005/8/layout/gear1"/>
    <dgm:cxn modelId="{DC29467D-91CC-4760-A6C5-E26635798D0F}" type="presOf" srcId="{FEB77CCD-49E6-40A9-9BF8-A1A666E38009}" destId="{4683E8AE-ABB0-4926-B31B-6390A40499E0}" srcOrd="0" destOrd="0" presId="urn:microsoft.com/office/officeart/2005/8/layout/gear1"/>
    <dgm:cxn modelId="{0129ED29-7130-45A7-9636-FE5FC4A30C94}" type="presOf" srcId="{E7B43511-7E16-487C-B1F2-38BC50436CD5}" destId="{7688DEB2-823F-4C57-852E-D5B791961B5A}" srcOrd="2" destOrd="0" presId="urn:microsoft.com/office/officeart/2005/8/layout/gear1"/>
    <dgm:cxn modelId="{6B8A5396-8F2E-49EB-A5C2-EADE5357ED8F}" type="presOf" srcId="{E7B43511-7E16-487C-B1F2-38BC50436CD5}" destId="{81AC3918-B3A5-4501-9983-313036D002B4}" srcOrd="1" destOrd="0" presId="urn:microsoft.com/office/officeart/2005/8/layout/gear1"/>
    <dgm:cxn modelId="{F4AA3674-2FE6-4FE8-89CB-C9D6907F1301}" type="presOf" srcId="{E7B43511-7E16-487C-B1F2-38BC50436CD5}" destId="{2A313E60-B0CA-4686-AFA0-C7EE8EF1ECE7}" srcOrd="0" destOrd="0" presId="urn:microsoft.com/office/officeart/2005/8/layout/gear1"/>
    <dgm:cxn modelId="{5C6CA0B4-5FE9-4846-B778-E41303B31B16}" type="presOf" srcId="{DFE6D995-A7D5-48DA-8BBE-71E3F0986B66}" destId="{545A8822-5526-4323-95EB-8F18DF5D626A}" srcOrd="0" destOrd="0" presId="urn:microsoft.com/office/officeart/2005/8/layout/gear1"/>
    <dgm:cxn modelId="{32FEDECB-C5F3-4D92-9C9F-382D289D89F6}" srcId="{FEB77CCD-49E6-40A9-9BF8-A1A666E38009}" destId="{E7B43511-7E16-487C-B1F2-38BC50436CD5}" srcOrd="1" destOrd="0" parTransId="{CE53A5C3-99E1-4577-9685-B7B62B606D77}" sibTransId="{69749201-682A-42A4-8CA1-6880E938FB1A}"/>
    <dgm:cxn modelId="{EE63E8C8-9131-44E5-847E-9EA349B06B5D}" srcId="{FEB77CCD-49E6-40A9-9BF8-A1A666E38009}" destId="{DFE6D995-A7D5-48DA-8BBE-71E3F0986B66}" srcOrd="2" destOrd="0" parTransId="{5518CF39-6F6F-4947-BB33-A45B30F4C5D1}" sibTransId="{F876C1A7-E9B6-4678-AADA-44DA79E91CA3}"/>
    <dgm:cxn modelId="{26C24B38-E177-4664-AB17-AF3052036DA9}" srcId="{FEB77CCD-49E6-40A9-9BF8-A1A666E38009}" destId="{09EEB2E2-6FD5-4F2E-9C7F-8769C6EAEB61}" srcOrd="0" destOrd="0" parTransId="{26B2EB7D-CB21-44E5-B843-8EA2A8D9CCCE}" sibTransId="{BA4EB393-E513-4B80-BFDB-6C6394CC7E15}"/>
    <dgm:cxn modelId="{79B77CB4-A0FF-48F2-B367-A3D22DC160A9}" type="presOf" srcId="{F876C1A7-E9B6-4678-AADA-44DA79E91CA3}" destId="{97B78C08-5853-45DC-87CF-498C6D14CC2C}" srcOrd="0" destOrd="0" presId="urn:microsoft.com/office/officeart/2005/8/layout/gear1"/>
    <dgm:cxn modelId="{84BAEF3D-B276-49D1-BAF7-17BA7F0180B7}" type="presParOf" srcId="{4683E8AE-ABB0-4926-B31B-6390A40499E0}" destId="{98A17DE8-1707-46B8-BB4A-490D762429A9}" srcOrd="0" destOrd="0" presId="urn:microsoft.com/office/officeart/2005/8/layout/gear1"/>
    <dgm:cxn modelId="{290ED0C9-5AAC-4244-9C13-B53DA85FD746}" type="presParOf" srcId="{4683E8AE-ABB0-4926-B31B-6390A40499E0}" destId="{8955DEB0-59DA-4BA6-82A6-1BB7459B3C6B}" srcOrd="1" destOrd="0" presId="urn:microsoft.com/office/officeart/2005/8/layout/gear1"/>
    <dgm:cxn modelId="{9C9D9548-DABB-4A32-B99F-EC181C2A5B8D}" type="presParOf" srcId="{4683E8AE-ABB0-4926-B31B-6390A40499E0}" destId="{BF541F06-93B0-4652-A667-6E53BACE0450}" srcOrd="2" destOrd="0" presId="urn:microsoft.com/office/officeart/2005/8/layout/gear1"/>
    <dgm:cxn modelId="{F256B895-FD19-45A3-A40A-C0490EFB200F}" type="presParOf" srcId="{4683E8AE-ABB0-4926-B31B-6390A40499E0}" destId="{2A313E60-B0CA-4686-AFA0-C7EE8EF1ECE7}" srcOrd="3" destOrd="0" presId="urn:microsoft.com/office/officeart/2005/8/layout/gear1"/>
    <dgm:cxn modelId="{1FAAB013-9C8E-4F48-9436-A5C74B1A1CC9}" type="presParOf" srcId="{4683E8AE-ABB0-4926-B31B-6390A40499E0}" destId="{81AC3918-B3A5-4501-9983-313036D002B4}" srcOrd="4" destOrd="0" presId="urn:microsoft.com/office/officeart/2005/8/layout/gear1"/>
    <dgm:cxn modelId="{1B060A49-78D5-4957-941B-9477AEB862BF}" type="presParOf" srcId="{4683E8AE-ABB0-4926-B31B-6390A40499E0}" destId="{7688DEB2-823F-4C57-852E-D5B791961B5A}" srcOrd="5" destOrd="0" presId="urn:microsoft.com/office/officeart/2005/8/layout/gear1"/>
    <dgm:cxn modelId="{59467D0A-7179-48E1-A0C3-128487A8AAF4}" type="presParOf" srcId="{4683E8AE-ABB0-4926-B31B-6390A40499E0}" destId="{545A8822-5526-4323-95EB-8F18DF5D626A}" srcOrd="6" destOrd="0" presId="urn:microsoft.com/office/officeart/2005/8/layout/gear1"/>
    <dgm:cxn modelId="{710A58A1-92D4-4946-8BB0-17CAF4E2FE2E}" type="presParOf" srcId="{4683E8AE-ABB0-4926-B31B-6390A40499E0}" destId="{BC0B7C01-72E5-4C95-BB3A-2DD11B7BA288}" srcOrd="7" destOrd="0" presId="urn:microsoft.com/office/officeart/2005/8/layout/gear1"/>
    <dgm:cxn modelId="{2121B630-600A-4CF3-BB09-999D68D17883}" type="presParOf" srcId="{4683E8AE-ABB0-4926-B31B-6390A40499E0}" destId="{C2B30DA5-161C-4E7A-AF18-6DA939EF0D67}" srcOrd="8" destOrd="0" presId="urn:microsoft.com/office/officeart/2005/8/layout/gear1"/>
    <dgm:cxn modelId="{B6E51005-0EF9-4A65-BBE7-8E15B1167253}" type="presParOf" srcId="{4683E8AE-ABB0-4926-B31B-6390A40499E0}" destId="{9A9B0261-97F1-415F-9795-5DD5FF104F35}" srcOrd="9" destOrd="0" presId="urn:microsoft.com/office/officeart/2005/8/layout/gear1"/>
    <dgm:cxn modelId="{97B21420-4FC6-4B83-B4D5-32CB6BCEEF7C}" type="presParOf" srcId="{4683E8AE-ABB0-4926-B31B-6390A40499E0}" destId="{D5A78DFD-0844-4282-A5AF-402A95D1DA66}" srcOrd="10" destOrd="0" presId="urn:microsoft.com/office/officeart/2005/8/layout/gear1"/>
    <dgm:cxn modelId="{8C1BAABE-BD8C-4011-B4FF-C5F8702A3C3F}" type="presParOf" srcId="{4683E8AE-ABB0-4926-B31B-6390A40499E0}" destId="{4BD0F0B2-0163-44E2-A3B8-C10E40FDD2D3}" srcOrd="11" destOrd="0" presId="urn:microsoft.com/office/officeart/2005/8/layout/gear1"/>
    <dgm:cxn modelId="{B41FA103-9D37-4D1F-82B6-8A976A5B459E}" type="presParOf" srcId="{4683E8AE-ABB0-4926-B31B-6390A40499E0}" destId="{97B78C08-5853-45DC-87CF-498C6D14CC2C}" srcOrd="12" destOrd="0" presId="urn:microsoft.com/office/officeart/2005/8/layout/gear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B7E788-F4C6-42B4-A1AA-05DD3D882298}" type="doc">
      <dgm:prSet loTypeId="urn:microsoft.com/office/officeart/2005/8/layout/equation2" loCatId="process" qsTypeId="urn:microsoft.com/office/officeart/2005/8/quickstyle/simple1" qsCatId="simple" csTypeId="urn:microsoft.com/office/officeart/2005/8/colors/colorful5" csCatId="colorful" phldr="1"/>
      <dgm:spPr/>
    </dgm:pt>
    <dgm:pt modelId="{04F7739E-799C-408D-9A2D-1E214FC9DCA1}">
      <dgm:prSet phldrT="[Text]"/>
      <dgm:spPr/>
      <dgm:t>
        <a:bodyPr/>
        <a:lstStyle/>
        <a:p>
          <a:r>
            <a:rPr lang="mn-MN" dirty="0" smtClean="0"/>
            <a:t>Хуучин-227</a:t>
          </a:r>
          <a:endParaRPr lang="en-US" dirty="0"/>
        </a:p>
      </dgm:t>
    </dgm:pt>
    <dgm:pt modelId="{BE60FE5A-90C4-4522-80F3-51679AF809C4}" type="parTrans" cxnId="{9D44776C-74C6-4D96-9943-6F46D228BB20}">
      <dgm:prSet/>
      <dgm:spPr/>
      <dgm:t>
        <a:bodyPr/>
        <a:lstStyle/>
        <a:p>
          <a:endParaRPr lang="en-US"/>
        </a:p>
      </dgm:t>
    </dgm:pt>
    <dgm:pt modelId="{B1623E39-24B0-4A30-A0D4-E365ED297752}" type="sibTrans" cxnId="{9D44776C-74C6-4D96-9943-6F46D228BB20}">
      <dgm:prSet/>
      <dgm:spPr/>
      <dgm:t>
        <a:bodyPr/>
        <a:lstStyle/>
        <a:p>
          <a:endParaRPr lang="en-US"/>
        </a:p>
      </dgm:t>
    </dgm:pt>
    <dgm:pt modelId="{2AF5C85E-F424-43B1-934A-62D7B9B815C3}">
      <dgm:prSet phldrT="[Text]"/>
      <dgm:spPr/>
      <dgm:t>
        <a:bodyPr/>
        <a:lstStyle/>
        <a:p>
          <a:r>
            <a:rPr lang="mn-MN" dirty="0" smtClean="0"/>
            <a:t>Шинэ-1016</a:t>
          </a:r>
          <a:endParaRPr lang="en-US" dirty="0"/>
        </a:p>
      </dgm:t>
    </dgm:pt>
    <dgm:pt modelId="{94880141-A82E-4578-B6D2-C6E69BAFD012}" type="parTrans" cxnId="{F506C360-0B43-4981-9968-041B23E69E7D}">
      <dgm:prSet/>
      <dgm:spPr/>
      <dgm:t>
        <a:bodyPr/>
        <a:lstStyle/>
        <a:p>
          <a:endParaRPr lang="en-US"/>
        </a:p>
      </dgm:t>
    </dgm:pt>
    <dgm:pt modelId="{37B8D3F0-31A4-4D3C-A02A-1C774C76ED1B}" type="sibTrans" cxnId="{F506C360-0B43-4981-9968-041B23E69E7D}">
      <dgm:prSet/>
      <dgm:spPr/>
      <dgm:t>
        <a:bodyPr/>
        <a:lstStyle/>
        <a:p>
          <a:endParaRPr lang="en-US"/>
        </a:p>
      </dgm:t>
    </dgm:pt>
    <dgm:pt modelId="{9EDA4446-857D-4134-8EAE-AB4032537EAC}">
      <dgm:prSet phldrT="[Text]"/>
      <dgm:spPr/>
      <dgm:t>
        <a:bodyPr/>
        <a:lstStyle/>
        <a:p>
          <a:r>
            <a:rPr lang="mn-MN" b="1" dirty="0" smtClean="0"/>
            <a:t>Нийт бүртгэгдсэн халдварт өвчлөл-1243</a:t>
          </a:r>
          <a:endParaRPr lang="en-US" b="1" dirty="0"/>
        </a:p>
      </dgm:t>
    </dgm:pt>
    <dgm:pt modelId="{4A9F95D3-E391-4AD8-94CD-41F66CEF89A5}" type="parTrans" cxnId="{76CB52F3-5F71-47B6-A8AF-2BB981A1B07E}">
      <dgm:prSet/>
      <dgm:spPr/>
      <dgm:t>
        <a:bodyPr/>
        <a:lstStyle/>
        <a:p>
          <a:endParaRPr lang="en-US"/>
        </a:p>
      </dgm:t>
    </dgm:pt>
    <dgm:pt modelId="{0A419F00-3A5B-4B8B-8238-AAFEA820AB47}" type="sibTrans" cxnId="{76CB52F3-5F71-47B6-A8AF-2BB981A1B07E}">
      <dgm:prSet/>
      <dgm:spPr/>
      <dgm:t>
        <a:bodyPr/>
        <a:lstStyle/>
        <a:p>
          <a:endParaRPr lang="en-US"/>
        </a:p>
      </dgm:t>
    </dgm:pt>
    <dgm:pt modelId="{911CDA37-2603-4984-BE63-0F2E7244A2E9}" type="pres">
      <dgm:prSet presAssocID="{40B7E788-F4C6-42B4-A1AA-05DD3D882298}" presName="Name0" presStyleCnt="0">
        <dgm:presLayoutVars>
          <dgm:dir/>
          <dgm:resizeHandles val="exact"/>
        </dgm:presLayoutVars>
      </dgm:prSet>
      <dgm:spPr/>
    </dgm:pt>
    <dgm:pt modelId="{1D48DCEA-9ECF-4903-AA70-F8B379D7AD8C}" type="pres">
      <dgm:prSet presAssocID="{40B7E788-F4C6-42B4-A1AA-05DD3D882298}" presName="vNodes" presStyleCnt="0"/>
      <dgm:spPr/>
    </dgm:pt>
    <dgm:pt modelId="{D658300B-C12A-438D-AAF9-F0B783BC1143}" type="pres">
      <dgm:prSet presAssocID="{04F7739E-799C-408D-9A2D-1E214FC9DCA1}" presName="node" presStyleLbl="node1" presStyleIdx="0" presStyleCnt="3">
        <dgm:presLayoutVars>
          <dgm:bulletEnabled val="1"/>
        </dgm:presLayoutVars>
      </dgm:prSet>
      <dgm:spPr/>
      <dgm:t>
        <a:bodyPr/>
        <a:lstStyle/>
        <a:p>
          <a:endParaRPr lang="en-US"/>
        </a:p>
      </dgm:t>
    </dgm:pt>
    <dgm:pt modelId="{F6F6CCA9-6D21-4C68-823F-685CB0D5827F}" type="pres">
      <dgm:prSet presAssocID="{B1623E39-24B0-4A30-A0D4-E365ED297752}" presName="spacerT" presStyleCnt="0"/>
      <dgm:spPr/>
    </dgm:pt>
    <dgm:pt modelId="{4E14D492-A635-422E-AAE3-C39FAA6F3C86}" type="pres">
      <dgm:prSet presAssocID="{B1623E39-24B0-4A30-A0D4-E365ED297752}" presName="sibTrans" presStyleLbl="sibTrans2D1" presStyleIdx="0" presStyleCnt="2"/>
      <dgm:spPr/>
      <dgm:t>
        <a:bodyPr/>
        <a:lstStyle/>
        <a:p>
          <a:endParaRPr lang="en-US"/>
        </a:p>
      </dgm:t>
    </dgm:pt>
    <dgm:pt modelId="{1069A5DC-52A0-4114-B3F3-E85A7D3E7BF7}" type="pres">
      <dgm:prSet presAssocID="{B1623E39-24B0-4A30-A0D4-E365ED297752}" presName="spacerB" presStyleCnt="0"/>
      <dgm:spPr/>
    </dgm:pt>
    <dgm:pt modelId="{8DC2AB7D-FA04-4F4E-9B11-7947F9252200}" type="pres">
      <dgm:prSet presAssocID="{2AF5C85E-F424-43B1-934A-62D7B9B815C3}" presName="node" presStyleLbl="node1" presStyleIdx="1" presStyleCnt="3">
        <dgm:presLayoutVars>
          <dgm:bulletEnabled val="1"/>
        </dgm:presLayoutVars>
      </dgm:prSet>
      <dgm:spPr/>
      <dgm:t>
        <a:bodyPr/>
        <a:lstStyle/>
        <a:p>
          <a:endParaRPr lang="en-US"/>
        </a:p>
      </dgm:t>
    </dgm:pt>
    <dgm:pt modelId="{BB08F53E-510B-4227-8059-8A32B2243010}" type="pres">
      <dgm:prSet presAssocID="{40B7E788-F4C6-42B4-A1AA-05DD3D882298}" presName="sibTransLast" presStyleLbl="sibTrans2D1" presStyleIdx="1" presStyleCnt="2"/>
      <dgm:spPr/>
      <dgm:t>
        <a:bodyPr/>
        <a:lstStyle/>
        <a:p>
          <a:endParaRPr lang="en-US"/>
        </a:p>
      </dgm:t>
    </dgm:pt>
    <dgm:pt modelId="{FAF8EB46-E212-49AD-BB26-5456880FED7B}" type="pres">
      <dgm:prSet presAssocID="{40B7E788-F4C6-42B4-A1AA-05DD3D882298}" presName="connectorText" presStyleLbl="sibTrans2D1" presStyleIdx="1" presStyleCnt="2"/>
      <dgm:spPr/>
      <dgm:t>
        <a:bodyPr/>
        <a:lstStyle/>
        <a:p>
          <a:endParaRPr lang="en-US"/>
        </a:p>
      </dgm:t>
    </dgm:pt>
    <dgm:pt modelId="{18D6917C-1613-4389-8565-38B59DFF272B}" type="pres">
      <dgm:prSet presAssocID="{40B7E788-F4C6-42B4-A1AA-05DD3D882298}" presName="lastNode" presStyleLbl="node1" presStyleIdx="2" presStyleCnt="3">
        <dgm:presLayoutVars>
          <dgm:bulletEnabled val="1"/>
        </dgm:presLayoutVars>
      </dgm:prSet>
      <dgm:spPr/>
      <dgm:t>
        <a:bodyPr/>
        <a:lstStyle/>
        <a:p>
          <a:endParaRPr lang="en-US"/>
        </a:p>
      </dgm:t>
    </dgm:pt>
  </dgm:ptLst>
  <dgm:cxnLst>
    <dgm:cxn modelId="{9D44776C-74C6-4D96-9943-6F46D228BB20}" srcId="{40B7E788-F4C6-42B4-A1AA-05DD3D882298}" destId="{04F7739E-799C-408D-9A2D-1E214FC9DCA1}" srcOrd="0" destOrd="0" parTransId="{BE60FE5A-90C4-4522-80F3-51679AF809C4}" sibTransId="{B1623E39-24B0-4A30-A0D4-E365ED297752}"/>
    <dgm:cxn modelId="{F506C360-0B43-4981-9968-041B23E69E7D}" srcId="{40B7E788-F4C6-42B4-A1AA-05DD3D882298}" destId="{2AF5C85E-F424-43B1-934A-62D7B9B815C3}" srcOrd="1" destOrd="0" parTransId="{94880141-A82E-4578-B6D2-C6E69BAFD012}" sibTransId="{37B8D3F0-31A4-4D3C-A02A-1C774C76ED1B}"/>
    <dgm:cxn modelId="{F2BF6257-2514-454F-AB1B-E515B8B9E34A}" type="presOf" srcId="{04F7739E-799C-408D-9A2D-1E214FC9DCA1}" destId="{D658300B-C12A-438D-AAF9-F0B783BC1143}" srcOrd="0" destOrd="0" presId="urn:microsoft.com/office/officeart/2005/8/layout/equation2"/>
    <dgm:cxn modelId="{A6E67764-701C-4F7F-8CE6-7B8E5FD5BD6C}" type="presOf" srcId="{9EDA4446-857D-4134-8EAE-AB4032537EAC}" destId="{18D6917C-1613-4389-8565-38B59DFF272B}" srcOrd="0" destOrd="0" presId="urn:microsoft.com/office/officeart/2005/8/layout/equation2"/>
    <dgm:cxn modelId="{17CB6FAC-8C07-4D33-974E-6FF90E0179BF}" type="presOf" srcId="{37B8D3F0-31A4-4D3C-A02A-1C774C76ED1B}" destId="{FAF8EB46-E212-49AD-BB26-5456880FED7B}" srcOrd="1" destOrd="0" presId="urn:microsoft.com/office/officeart/2005/8/layout/equation2"/>
    <dgm:cxn modelId="{674E4371-2BE1-49B7-8BB4-8DC1224B031B}" type="presOf" srcId="{37B8D3F0-31A4-4D3C-A02A-1C774C76ED1B}" destId="{BB08F53E-510B-4227-8059-8A32B2243010}" srcOrd="0" destOrd="0" presId="urn:microsoft.com/office/officeart/2005/8/layout/equation2"/>
    <dgm:cxn modelId="{9AB0EC51-F700-4125-B5E0-7737D299D3CB}" type="presOf" srcId="{2AF5C85E-F424-43B1-934A-62D7B9B815C3}" destId="{8DC2AB7D-FA04-4F4E-9B11-7947F9252200}" srcOrd="0" destOrd="0" presId="urn:microsoft.com/office/officeart/2005/8/layout/equation2"/>
    <dgm:cxn modelId="{EA264C60-0218-489E-A6C2-8AB22A109ABD}" type="presOf" srcId="{B1623E39-24B0-4A30-A0D4-E365ED297752}" destId="{4E14D492-A635-422E-AAE3-C39FAA6F3C86}" srcOrd="0" destOrd="0" presId="urn:microsoft.com/office/officeart/2005/8/layout/equation2"/>
    <dgm:cxn modelId="{76CB52F3-5F71-47B6-A8AF-2BB981A1B07E}" srcId="{40B7E788-F4C6-42B4-A1AA-05DD3D882298}" destId="{9EDA4446-857D-4134-8EAE-AB4032537EAC}" srcOrd="2" destOrd="0" parTransId="{4A9F95D3-E391-4AD8-94CD-41F66CEF89A5}" sibTransId="{0A419F00-3A5B-4B8B-8238-AAFEA820AB47}"/>
    <dgm:cxn modelId="{B6345D8F-ACA8-47CE-BE85-47346A88B18F}" type="presOf" srcId="{40B7E788-F4C6-42B4-A1AA-05DD3D882298}" destId="{911CDA37-2603-4984-BE63-0F2E7244A2E9}" srcOrd="0" destOrd="0" presId="urn:microsoft.com/office/officeart/2005/8/layout/equation2"/>
    <dgm:cxn modelId="{865AB775-3CF3-428A-A4D3-C7F8D919EDBB}" type="presParOf" srcId="{911CDA37-2603-4984-BE63-0F2E7244A2E9}" destId="{1D48DCEA-9ECF-4903-AA70-F8B379D7AD8C}" srcOrd="0" destOrd="0" presId="urn:microsoft.com/office/officeart/2005/8/layout/equation2"/>
    <dgm:cxn modelId="{2F328F96-00AD-421C-87F5-AB873AC25CBC}" type="presParOf" srcId="{1D48DCEA-9ECF-4903-AA70-F8B379D7AD8C}" destId="{D658300B-C12A-438D-AAF9-F0B783BC1143}" srcOrd="0" destOrd="0" presId="urn:microsoft.com/office/officeart/2005/8/layout/equation2"/>
    <dgm:cxn modelId="{820BDC00-CD4C-4931-B438-0AB584ABD84C}" type="presParOf" srcId="{1D48DCEA-9ECF-4903-AA70-F8B379D7AD8C}" destId="{F6F6CCA9-6D21-4C68-823F-685CB0D5827F}" srcOrd="1" destOrd="0" presId="urn:microsoft.com/office/officeart/2005/8/layout/equation2"/>
    <dgm:cxn modelId="{8FD11DC3-A1A4-4894-A57F-00248D5AA405}" type="presParOf" srcId="{1D48DCEA-9ECF-4903-AA70-F8B379D7AD8C}" destId="{4E14D492-A635-422E-AAE3-C39FAA6F3C86}" srcOrd="2" destOrd="0" presId="urn:microsoft.com/office/officeart/2005/8/layout/equation2"/>
    <dgm:cxn modelId="{7429E91B-733B-4ECB-B501-7D0C20FFA021}" type="presParOf" srcId="{1D48DCEA-9ECF-4903-AA70-F8B379D7AD8C}" destId="{1069A5DC-52A0-4114-B3F3-E85A7D3E7BF7}" srcOrd="3" destOrd="0" presId="urn:microsoft.com/office/officeart/2005/8/layout/equation2"/>
    <dgm:cxn modelId="{59A3FB1E-7A0E-471C-BEEC-F98A4DEFEAA8}" type="presParOf" srcId="{1D48DCEA-9ECF-4903-AA70-F8B379D7AD8C}" destId="{8DC2AB7D-FA04-4F4E-9B11-7947F9252200}" srcOrd="4" destOrd="0" presId="urn:microsoft.com/office/officeart/2005/8/layout/equation2"/>
    <dgm:cxn modelId="{CECF64F0-72CB-4F99-81BE-03EA80B7CED4}" type="presParOf" srcId="{911CDA37-2603-4984-BE63-0F2E7244A2E9}" destId="{BB08F53E-510B-4227-8059-8A32B2243010}" srcOrd="1" destOrd="0" presId="urn:microsoft.com/office/officeart/2005/8/layout/equation2"/>
    <dgm:cxn modelId="{20468860-B58D-465F-ABCD-A0D814621A5F}" type="presParOf" srcId="{BB08F53E-510B-4227-8059-8A32B2243010}" destId="{FAF8EB46-E212-49AD-BB26-5456880FED7B}" srcOrd="0" destOrd="0" presId="urn:microsoft.com/office/officeart/2005/8/layout/equation2"/>
    <dgm:cxn modelId="{374B5387-BED2-4D20-A565-D98533BA1B7A}" type="presParOf" srcId="{911CDA37-2603-4984-BE63-0F2E7244A2E9}" destId="{18D6917C-1613-4389-8565-38B59DFF272B}"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2BF6020-A1D9-4213-A43A-DA62EDF1392B}"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en-US"/>
        </a:p>
      </dgm:t>
    </dgm:pt>
    <dgm:pt modelId="{4725160A-4895-43C0-BC2E-F12E92EE87FD}">
      <dgm:prSet phldrT="[Text]"/>
      <dgm:spPr>
        <a:solidFill>
          <a:srgbClr val="FF0000"/>
        </a:solidFill>
      </dgm:spPr>
      <dgm:t>
        <a:bodyPr/>
        <a:lstStyle/>
        <a:p>
          <a:r>
            <a:rPr lang="mn-MN" dirty="0" smtClean="0"/>
            <a:t>Нийт дуудлага-321</a:t>
          </a:r>
          <a:endParaRPr lang="en-US" dirty="0"/>
        </a:p>
      </dgm:t>
    </dgm:pt>
    <dgm:pt modelId="{95B2BC2E-F8A8-4A78-9BC0-F005ACFB2A92}" type="parTrans" cxnId="{12EB4D90-79C4-4507-83F4-08C62F570802}">
      <dgm:prSet/>
      <dgm:spPr/>
      <dgm:t>
        <a:bodyPr/>
        <a:lstStyle/>
        <a:p>
          <a:endParaRPr lang="en-US"/>
        </a:p>
      </dgm:t>
    </dgm:pt>
    <dgm:pt modelId="{58E96BB3-7967-41C5-9E6D-B03050F2B231}" type="sibTrans" cxnId="{12EB4D90-79C4-4507-83F4-08C62F570802}">
      <dgm:prSet/>
      <dgm:spPr/>
      <dgm:t>
        <a:bodyPr/>
        <a:lstStyle/>
        <a:p>
          <a:endParaRPr lang="en-US"/>
        </a:p>
      </dgm:t>
    </dgm:pt>
    <dgm:pt modelId="{AB5DA5FF-50FE-4393-A702-38D2B2AB533A}">
      <dgm:prSet phldrT="[Text]"/>
      <dgm:spPr/>
      <dgm:t>
        <a:bodyPr/>
        <a:lstStyle/>
        <a:p>
          <a:r>
            <a:rPr lang="mn-MN" dirty="0" smtClean="0"/>
            <a:t>Алсын дуудлага-138</a:t>
          </a:r>
          <a:endParaRPr lang="en-US" dirty="0"/>
        </a:p>
      </dgm:t>
    </dgm:pt>
    <dgm:pt modelId="{7B0BCCDC-C3B9-4699-9600-E15CC2726DB5}" type="parTrans" cxnId="{088E0FC8-0924-48D8-AF0C-9478D88894D4}">
      <dgm:prSet/>
      <dgm:spPr/>
      <dgm:t>
        <a:bodyPr/>
        <a:lstStyle/>
        <a:p>
          <a:endParaRPr lang="en-US"/>
        </a:p>
      </dgm:t>
    </dgm:pt>
    <dgm:pt modelId="{6BC7D443-B6CC-427F-8E5C-925C2BF6B38C}" type="sibTrans" cxnId="{088E0FC8-0924-48D8-AF0C-9478D88894D4}">
      <dgm:prSet/>
      <dgm:spPr/>
      <dgm:t>
        <a:bodyPr/>
        <a:lstStyle/>
        <a:p>
          <a:endParaRPr lang="en-US"/>
        </a:p>
      </dgm:t>
    </dgm:pt>
    <dgm:pt modelId="{EB087E7C-D2CA-45A9-AA58-9E7AE5CC9408}">
      <dgm:prSet phldrT="[Text]"/>
      <dgm:spPr/>
      <dgm:t>
        <a:bodyPr/>
        <a:lstStyle/>
        <a:p>
          <a:r>
            <a:rPr lang="mn-MN" dirty="0" smtClean="0"/>
            <a:t>Төвийн дуудлага-180</a:t>
          </a:r>
          <a:endParaRPr lang="en-US" dirty="0"/>
        </a:p>
      </dgm:t>
    </dgm:pt>
    <dgm:pt modelId="{4137D49A-E278-4CE4-B0BA-757333F113D1}" type="parTrans" cxnId="{1803FE60-4D69-4D49-81DF-7B202B4DAA08}">
      <dgm:prSet/>
      <dgm:spPr/>
      <dgm:t>
        <a:bodyPr/>
        <a:lstStyle/>
        <a:p>
          <a:endParaRPr lang="en-US"/>
        </a:p>
      </dgm:t>
    </dgm:pt>
    <dgm:pt modelId="{0A831D12-0A10-4D79-9E3B-A246D1BAB815}" type="sibTrans" cxnId="{1803FE60-4D69-4D49-81DF-7B202B4DAA08}">
      <dgm:prSet/>
      <dgm:spPr/>
      <dgm:t>
        <a:bodyPr/>
        <a:lstStyle/>
        <a:p>
          <a:endParaRPr lang="en-US"/>
        </a:p>
      </dgm:t>
    </dgm:pt>
    <dgm:pt modelId="{40ED55F5-3388-4CE1-8948-835E303271D6}">
      <dgm:prSet phldrT="[Text]"/>
      <dgm:spPr/>
      <dgm:t>
        <a:bodyPr/>
        <a:lstStyle/>
        <a:p>
          <a:r>
            <a:rPr lang="mn-MN" dirty="0" smtClean="0"/>
            <a:t>Осол гэмтлийн дуудлага-3</a:t>
          </a:r>
          <a:endParaRPr lang="en-US" dirty="0"/>
        </a:p>
      </dgm:t>
    </dgm:pt>
    <dgm:pt modelId="{3452EED1-34A9-42C0-9BDA-0988876D8FD1}" type="parTrans" cxnId="{55547895-D474-461E-82FB-7BD7BEE2FA0D}">
      <dgm:prSet/>
      <dgm:spPr/>
      <dgm:t>
        <a:bodyPr/>
        <a:lstStyle/>
        <a:p>
          <a:endParaRPr lang="en-US"/>
        </a:p>
      </dgm:t>
    </dgm:pt>
    <dgm:pt modelId="{352E7A11-0B12-4761-B7BA-C2D472CAF108}" type="sibTrans" cxnId="{55547895-D474-461E-82FB-7BD7BEE2FA0D}">
      <dgm:prSet/>
      <dgm:spPr/>
      <dgm:t>
        <a:bodyPr/>
        <a:lstStyle/>
        <a:p>
          <a:endParaRPr lang="en-US"/>
        </a:p>
      </dgm:t>
    </dgm:pt>
    <dgm:pt modelId="{EBCDA559-1905-4651-B29A-AB060AA82FBF}" type="pres">
      <dgm:prSet presAssocID="{E2BF6020-A1D9-4213-A43A-DA62EDF1392B}" presName="cycle" presStyleCnt="0">
        <dgm:presLayoutVars>
          <dgm:chMax val="1"/>
          <dgm:dir/>
          <dgm:animLvl val="ctr"/>
          <dgm:resizeHandles val="exact"/>
        </dgm:presLayoutVars>
      </dgm:prSet>
      <dgm:spPr/>
      <dgm:t>
        <a:bodyPr/>
        <a:lstStyle/>
        <a:p>
          <a:endParaRPr lang="en-US"/>
        </a:p>
      </dgm:t>
    </dgm:pt>
    <dgm:pt modelId="{4D816528-0701-4B44-AC4E-773FDF7B9524}" type="pres">
      <dgm:prSet presAssocID="{4725160A-4895-43C0-BC2E-F12E92EE87FD}" presName="centerShape" presStyleLbl="node0" presStyleIdx="0" presStyleCnt="1"/>
      <dgm:spPr/>
      <dgm:t>
        <a:bodyPr/>
        <a:lstStyle/>
        <a:p>
          <a:endParaRPr lang="en-US"/>
        </a:p>
      </dgm:t>
    </dgm:pt>
    <dgm:pt modelId="{AFDA8781-7215-4525-AA69-DF5D0BFFE0B0}" type="pres">
      <dgm:prSet presAssocID="{7B0BCCDC-C3B9-4699-9600-E15CC2726DB5}" presName="parTrans" presStyleLbl="bgSibTrans2D1" presStyleIdx="0" presStyleCnt="3"/>
      <dgm:spPr/>
      <dgm:t>
        <a:bodyPr/>
        <a:lstStyle/>
        <a:p>
          <a:endParaRPr lang="en-US"/>
        </a:p>
      </dgm:t>
    </dgm:pt>
    <dgm:pt modelId="{55F5B29C-D279-4544-97E2-1A459D0BCC8C}" type="pres">
      <dgm:prSet presAssocID="{AB5DA5FF-50FE-4393-A702-38D2B2AB533A}" presName="node" presStyleLbl="node1" presStyleIdx="0" presStyleCnt="3">
        <dgm:presLayoutVars>
          <dgm:bulletEnabled val="1"/>
        </dgm:presLayoutVars>
      </dgm:prSet>
      <dgm:spPr/>
      <dgm:t>
        <a:bodyPr/>
        <a:lstStyle/>
        <a:p>
          <a:endParaRPr lang="en-US"/>
        </a:p>
      </dgm:t>
    </dgm:pt>
    <dgm:pt modelId="{5C35FCD9-7013-435E-9713-7A79E023FB8D}" type="pres">
      <dgm:prSet presAssocID="{4137D49A-E278-4CE4-B0BA-757333F113D1}" presName="parTrans" presStyleLbl="bgSibTrans2D1" presStyleIdx="1" presStyleCnt="3"/>
      <dgm:spPr/>
      <dgm:t>
        <a:bodyPr/>
        <a:lstStyle/>
        <a:p>
          <a:endParaRPr lang="en-US"/>
        </a:p>
      </dgm:t>
    </dgm:pt>
    <dgm:pt modelId="{ADEEBFC7-D3CE-4657-9475-8415CB0888A5}" type="pres">
      <dgm:prSet presAssocID="{EB087E7C-D2CA-45A9-AA58-9E7AE5CC9408}" presName="node" presStyleLbl="node1" presStyleIdx="1" presStyleCnt="3">
        <dgm:presLayoutVars>
          <dgm:bulletEnabled val="1"/>
        </dgm:presLayoutVars>
      </dgm:prSet>
      <dgm:spPr/>
      <dgm:t>
        <a:bodyPr/>
        <a:lstStyle/>
        <a:p>
          <a:endParaRPr lang="en-US"/>
        </a:p>
      </dgm:t>
    </dgm:pt>
    <dgm:pt modelId="{9B6A98A0-0093-47A2-B49D-55D2D357EA11}" type="pres">
      <dgm:prSet presAssocID="{3452EED1-34A9-42C0-9BDA-0988876D8FD1}" presName="parTrans" presStyleLbl="bgSibTrans2D1" presStyleIdx="2" presStyleCnt="3"/>
      <dgm:spPr/>
      <dgm:t>
        <a:bodyPr/>
        <a:lstStyle/>
        <a:p>
          <a:endParaRPr lang="en-US"/>
        </a:p>
      </dgm:t>
    </dgm:pt>
    <dgm:pt modelId="{57B8C35C-1C9C-4FA2-A051-28464631375E}" type="pres">
      <dgm:prSet presAssocID="{40ED55F5-3388-4CE1-8948-835E303271D6}" presName="node" presStyleLbl="node1" presStyleIdx="2" presStyleCnt="3">
        <dgm:presLayoutVars>
          <dgm:bulletEnabled val="1"/>
        </dgm:presLayoutVars>
      </dgm:prSet>
      <dgm:spPr/>
      <dgm:t>
        <a:bodyPr/>
        <a:lstStyle/>
        <a:p>
          <a:endParaRPr lang="en-US"/>
        </a:p>
      </dgm:t>
    </dgm:pt>
  </dgm:ptLst>
  <dgm:cxnLst>
    <dgm:cxn modelId="{32B1D46C-99C3-489B-A7DD-F700E277A0A8}" type="presOf" srcId="{AB5DA5FF-50FE-4393-A702-38D2B2AB533A}" destId="{55F5B29C-D279-4544-97E2-1A459D0BCC8C}" srcOrd="0" destOrd="0" presId="urn:microsoft.com/office/officeart/2005/8/layout/radial4"/>
    <dgm:cxn modelId="{095BDFCC-C85E-4369-A49E-F8DFE27D085F}" type="presOf" srcId="{E2BF6020-A1D9-4213-A43A-DA62EDF1392B}" destId="{EBCDA559-1905-4651-B29A-AB060AA82FBF}" srcOrd="0" destOrd="0" presId="urn:microsoft.com/office/officeart/2005/8/layout/radial4"/>
    <dgm:cxn modelId="{088E0FC8-0924-48D8-AF0C-9478D88894D4}" srcId="{4725160A-4895-43C0-BC2E-F12E92EE87FD}" destId="{AB5DA5FF-50FE-4393-A702-38D2B2AB533A}" srcOrd="0" destOrd="0" parTransId="{7B0BCCDC-C3B9-4699-9600-E15CC2726DB5}" sibTransId="{6BC7D443-B6CC-427F-8E5C-925C2BF6B38C}"/>
    <dgm:cxn modelId="{27DF6E02-DBB2-46AC-8BA8-41D1EFC5916E}" type="presOf" srcId="{40ED55F5-3388-4CE1-8948-835E303271D6}" destId="{57B8C35C-1C9C-4FA2-A051-28464631375E}" srcOrd="0" destOrd="0" presId="urn:microsoft.com/office/officeart/2005/8/layout/radial4"/>
    <dgm:cxn modelId="{D494C5BD-62FE-467F-8750-7C28BCDE88D3}" type="presOf" srcId="{4137D49A-E278-4CE4-B0BA-757333F113D1}" destId="{5C35FCD9-7013-435E-9713-7A79E023FB8D}" srcOrd="0" destOrd="0" presId="urn:microsoft.com/office/officeart/2005/8/layout/radial4"/>
    <dgm:cxn modelId="{664D6B59-5E89-4728-9B62-8B8442AFD2DE}" type="presOf" srcId="{7B0BCCDC-C3B9-4699-9600-E15CC2726DB5}" destId="{AFDA8781-7215-4525-AA69-DF5D0BFFE0B0}" srcOrd="0" destOrd="0" presId="urn:microsoft.com/office/officeart/2005/8/layout/radial4"/>
    <dgm:cxn modelId="{55547895-D474-461E-82FB-7BD7BEE2FA0D}" srcId="{4725160A-4895-43C0-BC2E-F12E92EE87FD}" destId="{40ED55F5-3388-4CE1-8948-835E303271D6}" srcOrd="2" destOrd="0" parTransId="{3452EED1-34A9-42C0-9BDA-0988876D8FD1}" sibTransId="{352E7A11-0B12-4761-B7BA-C2D472CAF108}"/>
    <dgm:cxn modelId="{1803FE60-4D69-4D49-81DF-7B202B4DAA08}" srcId="{4725160A-4895-43C0-BC2E-F12E92EE87FD}" destId="{EB087E7C-D2CA-45A9-AA58-9E7AE5CC9408}" srcOrd="1" destOrd="0" parTransId="{4137D49A-E278-4CE4-B0BA-757333F113D1}" sibTransId="{0A831D12-0A10-4D79-9E3B-A246D1BAB815}"/>
    <dgm:cxn modelId="{12EB4D90-79C4-4507-83F4-08C62F570802}" srcId="{E2BF6020-A1D9-4213-A43A-DA62EDF1392B}" destId="{4725160A-4895-43C0-BC2E-F12E92EE87FD}" srcOrd="0" destOrd="0" parTransId="{95B2BC2E-F8A8-4A78-9BC0-F005ACFB2A92}" sibTransId="{58E96BB3-7967-41C5-9E6D-B03050F2B231}"/>
    <dgm:cxn modelId="{7EF10CB3-B4EE-4A73-85B2-BCFA7F9C712A}" type="presOf" srcId="{4725160A-4895-43C0-BC2E-F12E92EE87FD}" destId="{4D816528-0701-4B44-AC4E-773FDF7B9524}" srcOrd="0" destOrd="0" presId="urn:microsoft.com/office/officeart/2005/8/layout/radial4"/>
    <dgm:cxn modelId="{34E7F436-B96F-43BA-8861-FEC50878BC20}" type="presOf" srcId="{3452EED1-34A9-42C0-9BDA-0988876D8FD1}" destId="{9B6A98A0-0093-47A2-B49D-55D2D357EA11}" srcOrd="0" destOrd="0" presId="urn:microsoft.com/office/officeart/2005/8/layout/radial4"/>
    <dgm:cxn modelId="{F2A866FC-5BE7-4935-8FD9-98B080458D08}" type="presOf" srcId="{EB087E7C-D2CA-45A9-AA58-9E7AE5CC9408}" destId="{ADEEBFC7-D3CE-4657-9475-8415CB0888A5}" srcOrd="0" destOrd="0" presId="urn:microsoft.com/office/officeart/2005/8/layout/radial4"/>
    <dgm:cxn modelId="{405317EC-5149-48C0-9ED0-557086BDE77F}" type="presParOf" srcId="{EBCDA559-1905-4651-B29A-AB060AA82FBF}" destId="{4D816528-0701-4B44-AC4E-773FDF7B9524}" srcOrd="0" destOrd="0" presId="urn:microsoft.com/office/officeart/2005/8/layout/radial4"/>
    <dgm:cxn modelId="{1B2A13B7-1DD4-4832-B16F-3682272A9958}" type="presParOf" srcId="{EBCDA559-1905-4651-B29A-AB060AA82FBF}" destId="{AFDA8781-7215-4525-AA69-DF5D0BFFE0B0}" srcOrd="1" destOrd="0" presId="urn:microsoft.com/office/officeart/2005/8/layout/radial4"/>
    <dgm:cxn modelId="{FC53D68F-8B89-42FD-A6B0-F51AD24B060B}" type="presParOf" srcId="{EBCDA559-1905-4651-B29A-AB060AA82FBF}" destId="{55F5B29C-D279-4544-97E2-1A459D0BCC8C}" srcOrd="2" destOrd="0" presId="urn:microsoft.com/office/officeart/2005/8/layout/radial4"/>
    <dgm:cxn modelId="{B394153E-B271-4AAD-B281-C01DB546D21B}" type="presParOf" srcId="{EBCDA559-1905-4651-B29A-AB060AA82FBF}" destId="{5C35FCD9-7013-435E-9713-7A79E023FB8D}" srcOrd="3" destOrd="0" presId="urn:microsoft.com/office/officeart/2005/8/layout/radial4"/>
    <dgm:cxn modelId="{27E4B9FC-98DF-480E-8CE1-D00832CB1563}" type="presParOf" srcId="{EBCDA559-1905-4651-B29A-AB060AA82FBF}" destId="{ADEEBFC7-D3CE-4657-9475-8415CB0888A5}" srcOrd="4" destOrd="0" presId="urn:microsoft.com/office/officeart/2005/8/layout/radial4"/>
    <dgm:cxn modelId="{7F0D0BAE-BECB-4289-9B9E-B623A54165DF}" type="presParOf" srcId="{EBCDA559-1905-4651-B29A-AB060AA82FBF}" destId="{9B6A98A0-0093-47A2-B49D-55D2D357EA11}" srcOrd="5" destOrd="0" presId="urn:microsoft.com/office/officeart/2005/8/layout/radial4"/>
    <dgm:cxn modelId="{839C4CE4-D6D7-4432-8696-62277B70EF5A}" type="presParOf" srcId="{EBCDA559-1905-4651-B29A-AB060AA82FBF}" destId="{57B8C35C-1C9C-4FA2-A051-28464631375E}" srcOrd="6"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8C9801-693F-4462-8E2B-F6720E0BBC8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77CFD362-2326-4DE3-ADC0-5FECF8F77B4A}">
      <dgm:prSet phldrT="[Text]"/>
      <dgm:spPr/>
      <dgm:t>
        <a:bodyPr/>
        <a:lstStyle/>
        <a:p>
          <a:r>
            <a:rPr lang="mn-MN" dirty="0" smtClean="0"/>
            <a:t>3000</a:t>
          </a:r>
          <a:endParaRPr lang="en-US" dirty="0"/>
        </a:p>
      </dgm:t>
    </dgm:pt>
    <dgm:pt modelId="{C0402313-15D0-4B0C-811F-194E88665779}" type="parTrans" cxnId="{80DA4622-8BC0-4E56-B67F-121767BF5E6C}">
      <dgm:prSet/>
      <dgm:spPr/>
      <dgm:t>
        <a:bodyPr/>
        <a:lstStyle/>
        <a:p>
          <a:endParaRPr lang="en-US"/>
        </a:p>
      </dgm:t>
    </dgm:pt>
    <dgm:pt modelId="{7E622DC0-2E5B-4BFA-8085-FB6B5B89D926}" type="sibTrans" cxnId="{80DA4622-8BC0-4E56-B67F-121767BF5E6C}">
      <dgm:prSet/>
      <dgm:spPr/>
      <dgm:t>
        <a:bodyPr/>
        <a:lstStyle/>
        <a:p>
          <a:endParaRPr lang="en-US"/>
        </a:p>
      </dgm:t>
    </dgm:pt>
    <dgm:pt modelId="{210452D3-C1B0-47FF-9513-20CBE37655B4}">
      <dgm:prSet phldrT="[Text]"/>
      <dgm:spPr/>
      <dgm:t>
        <a:bodyPr/>
        <a:lstStyle/>
        <a:p>
          <a:r>
            <a:rPr lang="mn-MN" dirty="0" smtClean="0"/>
            <a:t>Концерт үзэгч</a:t>
          </a:r>
          <a:endParaRPr lang="en-US" dirty="0"/>
        </a:p>
      </dgm:t>
    </dgm:pt>
    <dgm:pt modelId="{FB19AEF8-4722-472C-B57F-95EE20C8FDB8}" type="parTrans" cxnId="{0BF4E927-E598-4A45-95C6-DFE9CE0B95F0}">
      <dgm:prSet/>
      <dgm:spPr/>
      <dgm:t>
        <a:bodyPr/>
        <a:lstStyle/>
        <a:p>
          <a:endParaRPr lang="en-US"/>
        </a:p>
      </dgm:t>
    </dgm:pt>
    <dgm:pt modelId="{522C5A56-3DCA-49F5-B009-517C8BEB26DF}" type="sibTrans" cxnId="{0BF4E927-E598-4A45-95C6-DFE9CE0B95F0}">
      <dgm:prSet/>
      <dgm:spPr/>
      <dgm:t>
        <a:bodyPr/>
        <a:lstStyle/>
        <a:p>
          <a:endParaRPr lang="en-US"/>
        </a:p>
      </dgm:t>
    </dgm:pt>
    <dgm:pt modelId="{7F26CB0D-A47E-4FCC-80C1-77481419FC7D}">
      <dgm:prSet phldrT="[Text]"/>
      <dgm:spPr/>
      <dgm:t>
        <a:bodyPr/>
        <a:lstStyle/>
        <a:p>
          <a:r>
            <a:rPr lang="mn-MN" dirty="0" smtClean="0"/>
            <a:t>485</a:t>
          </a:r>
          <a:endParaRPr lang="en-US" dirty="0"/>
        </a:p>
      </dgm:t>
    </dgm:pt>
    <dgm:pt modelId="{6F37A1FA-B884-4346-964E-7DA1BDAE0803}" type="parTrans" cxnId="{32133C99-B3CF-41C7-8E2B-B9D0E0DC8982}">
      <dgm:prSet/>
      <dgm:spPr/>
      <dgm:t>
        <a:bodyPr/>
        <a:lstStyle/>
        <a:p>
          <a:endParaRPr lang="en-US"/>
        </a:p>
      </dgm:t>
    </dgm:pt>
    <dgm:pt modelId="{C8180EAC-4EC5-4A36-AE61-A4D6A40999AE}" type="sibTrans" cxnId="{32133C99-B3CF-41C7-8E2B-B9D0E0DC8982}">
      <dgm:prSet/>
      <dgm:spPr/>
      <dgm:t>
        <a:bodyPr/>
        <a:lstStyle/>
        <a:p>
          <a:endParaRPr lang="en-US"/>
        </a:p>
      </dgm:t>
    </dgm:pt>
    <dgm:pt modelId="{B38444D8-652A-479B-AD3C-02DF0A1A63A7}">
      <dgm:prSet phldrT="[Text]"/>
      <dgm:spPr/>
      <dgm:t>
        <a:bodyPr/>
        <a:lstStyle/>
        <a:p>
          <a:r>
            <a:rPr lang="mn-MN" dirty="0" smtClean="0"/>
            <a:t>0-18 насны урлагын тоглолтын үзэгч</a:t>
          </a:r>
          <a:endParaRPr lang="en-US" dirty="0"/>
        </a:p>
      </dgm:t>
    </dgm:pt>
    <dgm:pt modelId="{08CDA77C-CD68-4154-99F1-500B6383D0BA}" type="parTrans" cxnId="{7A96E16A-ED36-4ECC-A205-A9B9F1CBD6C9}">
      <dgm:prSet/>
      <dgm:spPr/>
      <dgm:t>
        <a:bodyPr/>
        <a:lstStyle/>
        <a:p>
          <a:endParaRPr lang="en-US"/>
        </a:p>
      </dgm:t>
    </dgm:pt>
    <dgm:pt modelId="{A9A4B973-0451-4BAC-A1C5-3AC78B4D0EC2}" type="sibTrans" cxnId="{7A96E16A-ED36-4ECC-A205-A9B9F1CBD6C9}">
      <dgm:prSet/>
      <dgm:spPr/>
      <dgm:t>
        <a:bodyPr/>
        <a:lstStyle/>
        <a:p>
          <a:endParaRPr lang="en-US"/>
        </a:p>
      </dgm:t>
    </dgm:pt>
    <dgm:pt modelId="{7B4C008D-5C7B-4B2A-856B-649B707DBCAB}" type="pres">
      <dgm:prSet presAssocID="{508C9801-693F-4462-8E2B-F6720E0BBC8C}" presName="linearFlow" presStyleCnt="0">
        <dgm:presLayoutVars>
          <dgm:dir/>
          <dgm:animLvl val="lvl"/>
          <dgm:resizeHandles val="exact"/>
        </dgm:presLayoutVars>
      </dgm:prSet>
      <dgm:spPr/>
      <dgm:t>
        <a:bodyPr/>
        <a:lstStyle/>
        <a:p>
          <a:endParaRPr lang="en-US"/>
        </a:p>
      </dgm:t>
    </dgm:pt>
    <dgm:pt modelId="{262B1168-4CA8-470B-8FB3-4889DAD018AE}" type="pres">
      <dgm:prSet presAssocID="{77CFD362-2326-4DE3-ADC0-5FECF8F77B4A}" presName="composite" presStyleCnt="0"/>
      <dgm:spPr/>
    </dgm:pt>
    <dgm:pt modelId="{98D8C5DD-0B8D-4699-A185-50F11E421236}" type="pres">
      <dgm:prSet presAssocID="{77CFD362-2326-4DE3-ADC0-5FECF8F77B4A}" presName="parentText" presStyleLbl="alignNode1" presStyleIdx="0" presStyleCnt="2">
        <dgm:presLayoutVars>
          <dgm:chMax val="1"/>
          <dgm:bulletEnabled val="1"/>
        </dgm:presLayoutVars>
      </dgm:prSet>
      <dgm:spPr/>
      <dgm:t>
        <a:bodyPr/>
        <a:lstStyle/>
        <a:p>
          <a:endParaRPr lang="en-US"/>
        </a:p>
      </dgm:t>
    </dgm:pt>
    <dgm:pt modelId="{1C060EFF-2A76-4891-A6C1-D8BA1CCCBEE6}" type="pres">
      <dgm:prSet presAssocID="{77CFD362-2326-4DE3-ADC0-5FECF8F77B4A}" presName="descendantText" presStyleLbl="alignAcc1" presStyleIdx="0" presStyleCnt="2">
        <dgm:presLayoutVars>
          <dgm:bulletEnabled val="1"/>
        </dgm:presLayoutVars>
      </dgm:prSet>
      <dgm:spPr/>
      <dgm:t>
        <a:bodyPr/>
        <a:lstStyle/>
        <a:p>
          <a:endParaRPr lang="en-US"/>
        </a:p>
      </dgm:t>
    </dgm:pt>
    <dgm:pt modelId="{5E10DC96-CCD7-4C32-B2AD-5994961E1F77}" type="pres">
      <dgm:prSet presAssocID="{7E622DC0-2E5B-4BFA-8085-FB6B5B89D926}" presName="sp" presStyleCnt="0"/>
      <dgm:spPr/>
    </dgm:pt>
    <dgm:pt modelId="{DF2314B0-6CBE-43EF-9CA6-F092CBA31DEA}" type="pres">
      <dgm:prSet presAssocID="{7F26CB0D-A47E-4FCC-80C1-77481419FC7D}" presName="composite" presStyleCnt="0"/>
      <dgm:spPr/>
    </dgm:pt>
    <dgm:pt modelId="{206956A8-CEE1-49F0-AE2C-9B558F8F0B20}" type="pres">
      <dgm:prSet presAssocID="{7F26CB0D-A47E-4FCC-80C1-77481419FC7D}" presName="parentText" presStyleLbl="alignNode1" presStyleIdx="1" presStyleCnt="2">
        <dgm:presLayoutVars>
          <dgm:chMax val="1"/>
          <dgm:bulletEnabled val="1"/>
        </dgm:presLayoutVars>
      </dgm:prSet>
      <dgm:spPr/>
      <dgm:t>
        <a:bodyPr/>
        <a:lstStyle/>
        <a:p>
          <a:endParaRPr lang="en-US"/>
        </a:p>
      </dgm:t>
    </dgm:pt>
    <dgm:pt modelId="{0FB34042-7732-427F-AA0D-7B7163C284F8}" type="pres">
      <dgm:prSet presAssocID="{7F26CB0D-A47E-4FCC-80C1-77481419FC7D}" presName="descendantText" presStyleLbl="alignAcc1" presStyleIdx="1" presStyleCnt="2">
        <dgm:presLayoutVars>
          <dgm:bulletEnabled val="1"/>
        </dgm:presLayoutVars>
      </dgm:prSet>
      <dgm:spPr/>
      <dgm:t>
        <a:bodyPr/>
        <a:lstStyle/>
        <a:p>
          <a:endParaRPr lang="en-US"/>
        </a:p>
      </dgm:t>
    </dgm:pt>
  </dgm:ptLst>
  <dgm:cxnLst>
    <dgm:cxn modelId="{80DA4622-8BC0-4E56-B67F-121767BF5E6C}" srcId="{508C9801-693F-4462-8E2B-F6720E0BBC8C}" destId="{77CFD362-2326-4DE3-ADC0-5FECF8F77B4A}" srcOrd="0" destOrd="0" parTransId="{C0402313-15D0-4B0C-811F-194E88665779}" sibTransId="{7E622DC0-2E5B-4BFA-8085-FB6B5B89D926}"/>
    <dgm:cxn modelId="{32133C99-B3CF-41C7-8E2B-B9D0E0DC8982}" srcId="{508C9801-693F-4462-8E2B-F6720E0BBC8C}" destId="{7F26CB0D-A47E-4FCC-80C1-77481419FC7D}" srcOrd="1" destOrd="0" parTransId="{6F37A1FA-B884-4346-964E-7DA1BDAE0803}" sibTransId="{C8180EAC-4EC5-4A36-AE61-A4D6A40999AE}"/>
    <dgm:cxn modelId="{7A96E16A-ED36-4ECC-A205-A9B9F1CBD6C9}" srcId="{7F26CB0D-A47E-4FCC-80C1-77481419FC7D}" destId="{B38444D8-652A-479B-AD3C-02DF0A1A63A7}" srcOrd="0" destOrd="0" parTransId="{08CDA77C-CD68-4154-99F1-500B6383D0BA}" sibTransId="{A9A4B973-0451-4BAC-A1C5-3AC78B4D0EC2}"/>
    <dgm:cxn modelId="{E860B434-77C5-49EC-B57B-B4B4C0BE0104}" type="presOf" srcId="{7F26CB0D-A47E-4FCC-80C1-77481419FC7D}" destId="{206956A8-CEE1-49F0-AE2C-9B558F8F0B20}" srcOrd="0" destOrd="0" presId="urn:microsoft.com/office/officeart/2005/8/layout/chevron2"/>
    <dgm:cxn modelId="{C2957438-65ED-4A33-8B1F-C3846E8506FC}" type="presOf" srcId="{210452D3-C1B0-47FF-9513-20CBE37655B4}" destId="{1C060EFF-2A76-4891-A6C1-D8BA1CCCBEE6}" srcOrd="0" destOrd="0" presId="urn:microsoft.com/office/officeart/2005/8/layout/chevron2"/>
    <dgm:cxn modelId="{E575FCDE-12F8-4041-8FAB-E3F2D3C150E8}" type="presOf" srcId="{B38444D8-652A-479B-AD3C-02DF0A1A63A7}" destId="{0FB34042-7732-427F-AA0D-7B7163C284F8}" srcOrd="0" destOrd="0" presId="urn:microsoft.com/office/officeart/2005/8/layout/chevron2"/>
    <dgm:cxn modelId="{0BF4E927-E598-4A45-95C6-DFE9CE0B95F0}" srcId="{77CFD362-2326-4DE3-ADC0-5FECF8F77B4A}" destId="{210452D3-C1B0-47FF-9513-20CBE37655B4}" srcOrd="0" destOrd="0" parTransId="{FB19AEF8-4722-472C-B57F-95EE20C8FDB8}" sibTransId="{522C5A56-3DCA-49F5-B009-517C8BEB26DF}"/>
    <dgm:cxn modelId="{7CD2301E-E4F3-4BAF-BF14-92316F5B181D}" type="presOf" srcId="{77CFD362-2326-4DE3-ADC0-5FECF8F77B4A}" destId="{98D8C5DD-0B8D-4699-A185-50F11E421236}" srcOrd="0" destOrd="0" presId="urn:microsoft.com/office/officeart/2005/8/layout/chevron2"/>
    <dgm:cxn modelId="{0C54130A-6934-4CF0-8E8B-44821A76D78E}" type="presOf" srcId="{508C9801-693F-4462-8E2B-F6720E0BBC8C}" destId="{7B4C008D-5C7B-4B2A-856B-649B707DBCAB}" srcOrd="0" destOrd="0" presId="urn:microsoft.com/office/officeart/2005/8/layout/chevron2"/>
    <dgm:cxn modelId="{635C08C0-6DFB-4D6B-A61F-E3809FD3698C}" type="presParOf" srcId="{7B4C008D-5C7B-4B2A-856B-649B707DBCAB}" destId="{262B1168-4CA8-470B-8FB3-4889DAD018AE}" srcOrd="0" destOrd="0" presId="urn:microsoft.com/office/officeart/2005/8/layout/chevron2"/>
    <dgm:cxn modelId="{6547A5E6-F970-4A72-A1EB-119F18C74045}" type="presParOf" srcId="{262B1168-4CA8-470B-8FB3-4889DAD018AE}" destId="{98D8C5DD-0B8D-4699-A185-50F11E421236}" srcOrd="0" destOrd="0" presId="urn:microsoft.com/office/officeart/2005/8/layout/chevron2"/>
    <dgm:cxn modelId="{D7FAB565-C3E0-40BE-BFD6-D32FF9211FE2}" type="presParOf" srcId="{262B1168-4CA8-470B-8FB3-4889DAD018AE}" destId="{1C060EFF-2A76-4891-A6C1-D8BA1CCCBEE6}" srcOrd="1" destOrd="0" presId="urn:microsoft.com/office/officeart/2005/8/layout/chevron2"/>
    <dgm:cxn modelId="{72F705A9-0013-4878-9399-9F7722282DBB}" type="presParOf" srcId="{7B4C008D-5C7B-4B2A-856B-649B707DBCAB}" destId="{5E10DC96-CCD7-4C32-B2AD-5994961E1F77}" srcOrd="1" destOrd="0" presId="urn:microsoft.com/office/officeart/2005/8/layout/chevron2"/>
    <dgm:cxn modelId="{E650BA69-642B-44EA-BFD7-67B928A79E9E}" type="presParOf" srcId="{7B4C008D-5C7B-4B2A-856B-649B707DBCAB}" destId="{DF2314B0-6CBE-43EF-9CA6-F092CBA31DEA}" srcOrd="2" destOrd="0" presId="urn:microsoft.com/office/officeart/2005/8/layout/chevron2"/>
    <dgm:cxn modelId="{2C551E96-71B3-44EE-A607-B1B7FB5F86EE}" type="presParOf" srcId="{DF2314B0-6CBE-43EF-9CA6-F092CBA31DEA}" destId="{206956A8-CEE1-49F0-AE2C-9B558F8F0B20}" srcOrd="0" destOrd="0" presId="urn:microsoft.com/office/officeart/2005/8/layout/chevron2"/>
    <dgm:cxn modelId="{11796401-7528-457B-A222-C5C8C3FF136C}" type="presParOf" srcId="{DF2314B0-6CBE-43EF-9CA6-F092CBA31DEA}" destId="{0FB34042-7732-427F-AA0D-7B7163C284F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C75FD2-AF75-4117-9B62-6E2D1FD06004}"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B1A31BAF-2426-4CA1-94BF-3FFC42C9D4C7}">
      <dgm:prSet phldrT="[Text]">
        <dgm:style>
          <a:lnRef idx="1">
            <a:schemeClr val="accent5"/>
          </a:lnRef>
          <a:fillRef idx="3">
            <a:schemeClr val="accent5"/>
          </a:fillRef>
          <a:effectRef idx="2">
            <a:schemeClr val="accent5"/>
          </a:effectRef>
          <a:fontRef idx="minor">
            <a:schemeClr val="lt1"/>
          </a:fontRef>
        </dgm:style>
      </dgm:prSet>
      <dgm:spPr/>
      <dgm:t>
        <a:bodyPr/>
        <a:lstStyle/>
        <a:p>
          <a:r>
            <a:rPr lang="mn-MN" dirty="0" smtClean="0"/>
            <a:t>Үзвэрийн танхимын үйлчилгээ-12</a:t>
          </a:r>
          <a:endParaRPr lang="en-US" dirty="0"/>
        </a:p>
      </dgm:t>
    </dgm:pt>
    <dgm:pt modelId="{5B50998C-94FC-4776-ADD1-36753E30AB99}" type="parTrans" cxnId="{CCE6810A-EA7F-4BE1-9CA9-CB6462AED298}">
      <dgm:prSet/>
      <dgm:spPr/>
      <dgm:t>
        <a:bodyPr/>
        <a:lstStyle/>
        <a:p>
          <a:endParaRPr lang="en-US"/>
        </a:p>
      </dgm:t>
    </dgm:pt>
    <dgm:pt modelId="{EBCECEA0-208B-407D-92C4-EFB99C9BD0F9}" type="sibTrans" cxnId="{CCE6810A-EA7F-4BE1-9CA9-CB6462AED298}">
      <dgm:prSet/>
      <dgm:spPr/>
      <dgm:t>
        <a:bodyPr/>
        <a:lstStyle/>
        <a:p>
          <a:endParaRPr lang="en-US"/>
        </a:p>
      </dgm:t>
    </dgm:pt>
    <dgm:pt modelId="{51224E92-B9F4-4CAA-B5F8-59358D71023A}">
      <dgm:prSet phldrT="[Text]">
        <dgm:style>
          <a:lnRef idx="0">
            <a:schemeClr val="accent1"/>
          </a:lnRef>
          <a:fillRef idx="3">
            <a:schemeClr val="accent1"/>
          </a:fillRef>
          <a:effectRef idx="3">
            <a:schemeClr val="accent1"/>
          </a:effectRef>
          <a:fontRef idx="minor">
            <a:schemeClr val="lt1"/>
          </a:fontRef>
        </dgm:style>
      </dgm:prSet>
      <dgm:spPr/>
      <dgm:t>
        <a:bodyPr/>
        <a:lstStyle/>
        <a:p>
          <a:r>
            <a:rPr lang="mn-MN" dirty="0" smtClean="0"/>
            <a:t>Өөрийн-9</a:t>
          </a:r>
          <a:endParaRPr lang="en-US" dirty="0"/>
        </a:p>
      </dgm:t>
    </dgm:pt>
    <dgm:pt modelId="{27C1DB3E-EF52-485D-985B-6C5A0D84CB80}" type="parTrans" cxnId="{6813DDB3-A458-47D8-95A3-7F89631D3386}">
      <dgm:prSet/>
      <dgm:spPr/>
      <dgm:t>
        <a:bodyPr/>
        <a:lstStyle/>
        <a:p>
          <a:endParaRPr lang="en-US"/>
        </a:p>
      </dgm:t>
    </dgm:pt>
    <dgm:pt modelId="{E6BEACAE-DF5C-4B05-AA20-23E2C88C084F}" type="sibTrans" cxnId="{6813DDB3-A458-47D8-95A3-7F89631D3386}">
      <dgm:prSet/>
      <dgm:spPr/>
      <dgm:t>
        <a:bodyPr/>
        <a:lstStyle/>
        <a:p>
          <a:endParaRPr lang="en-US"/>
        </a:p>
      </dgm:t>
    </dgm:pt>
    <dgm:pt modelId="{D2F3D6A1-8753-4AF5-8781-34B0C6F91BEF}">
      <dgm:prSet phldrT="[Text]">
        <dgm:style>
          <a:lnRef idx="0">
            <a:schemeClr val="accent1"/>
          </a:lnRef>
          <a:fillRef idx="3">
            <a:schemeClr val="accent1"/>
          </a:fillRef>
          <a:effectRef idx="3">
            <a:schemeClr val="accent1"/>
          </a:effectRef>
          <a:fontRef idx="minor">
            <a:schemeClr val="lt1"/>
          </a:fontRef>
        </dgm:style>
      </dgm:prSet>
      <dgm:spPr/>
      <dgm:t>
        <a:bodyPr/>
        <a:lstStyle/>
        <a:p>
          <a:r>
            <a:rPr lang="mn-MN" dirty="0" smtClean="0"/>
            <a:t>Хамтарсан-1</a:t>
          </a:r>
          <a:endParaRPr lang="en-US" dirty="0"/>
        </a:p>
      </dgm:t>
    </dgm:pt>
    <dgm:pt modelId="{EA15F435-64F2-49EA-97EE-29662C5FAC8F}" type="parTrans" cxnId="{B9CE326D-2796-4D33-9E6D-716EA7BB7C1D}">
      <dgm:prSet/>
      <dgm:spPr/>
      <dgm:t>
        <a:bodyPr/>
        <a:lstStyle/>
        <a:p>
          <a:endParaRPr lang="en-US"/>
        </a:p>
      </dgm:t>
    </dgm:pt>
    <dgm:pt modelId="{F72F1607-6008-4D85-9ACC-B6830E29480D}" type="sibTrans" cxnId="{B9CE326D-2796-4D33-9E6D-716EA7BB7C1D}">
      <dgm:prSet/>
      <dgm:spPr/>
      <dgm:t>
        <a:bodyPr/>
        <a:lstStyle/>
        <a:p>
          <a:endParaRPr lang="en-US"/>
        </a:p>
      </dgm:t>
    </dgm:pt>
    <dgm:pt modelId="{96E7A5E5-11B0-4136-BD21-2ADC2511474E}">
      <dgm:prSet phldrT="[Text]">
        <dgm:style>
          <a:lnRef idx="0">
            <a:schemeClr val="accent1"/>
          </a:lnRef>
          <a:fillRef idx="3">
            <a:schemeClr val="accent1"/>
          </a:fillRef>
          <a:effectRef idx="3">
            <a:schemeClr val="accent1"/>
          </a:effectRef>
          <a:fontRef idx="minor">
            <a:schemeClr val="lt1"/>
          </a:fontRef>
        </dgm:style>
      </dgm:prSet>
      <dgm:spPr/>
      <dgm:t>
        <a:bodyPr/>
        <a:lstStyle/>
        <a:p>
          <a:r>
            <a:rPr lang="mn-MN" dirty="0" smtClean="0"/>
            <a:t>Гадны-2</a:t>
          </a:r>
          <a:endParaRPr lang="en-US" dirty="0"/>
        </a:p>
      </dgm:t>
    </dgm:pt>
    <dgm:pt modelId="{07DEB7AD-5D03-431E-BA9C-FE3A3E0D5174}" type="parTrans" cxnId="{F02DC311-0E18-497C-A221-EDBA00C1D329}">
      <dgm:prSet/>
      <dgm:spPr/>
      <dgm:t>
        <a:bodyPr/>
        <a:lstStyle/>
        <a:p>
          <a:endParaRPr lang="en-US"/>
        </a:p>
      </dgm:t>
    </dgm:pt>
    <dgm:pt modelId="{4FD105A8-C51C-4006-AE58-FDD9A776F975}" type="sibTrans" cxnId="{F02DC311-0E18-497C-A221-EDBA00C1D329}">
      <dgm:prSet/>
      <dgm:spPr/>
      <dgm:t>
        <a:bodyPr/>
        <a:lstStyle/>
        <a:p>
          <a:endParaRPr lang="en-US"/>
        </a:p>
      </dgm:t>
    </dgm:pt>
    <dgm:pt modelId="{176F004D-77CD-4F8E-9A52-A0E77E0E51E8}" type="pres">
      <dgm:prSet presAssocID="{F4C75FD2-AF75-4117-9B62-6E2D1FD06004}" presName="composite" presStyleCnt="0">
        <dgm:presLayoutVars>
          <dgm:chMax val="1"/>
          <dgm:dir/>
          <dgm:resizeHandles val="exact"/>
        </dgm:presLayoutVars>
      </dgm:prSet>
      <dgm:spPr/>
      <dgm:t>
        <a:bodyPr/>
        <a:lstStyle/>
        <a:p>
          <a:endParaRPr lang="en-US"/>
        </a:p>
      </dgm:t>
    </dgm:pt>
    <dgm:pt modelId="{89B5FD20-FB40-49C5-B6AD-A861094CBB37}" type="pres">
      <dgm:prSet presAssocID="{B1A31BAF-2426-4CA1-94BF-3FFC42C9D4C7}" presName="roof" presStyleLbl="dkBgShp" presStyleIdx="0" presStyleCnt="2"/>
      <dgm:spPr/>
      <dgm:t>
        <a:bodyPr/>
        <a:lstStyle/>
        <a:p>
          <a:endParaRPr lang="en-US"/>
        </a:p>
      </dgm:t>
    </dgm:pt>
    <dgm:pt modelId="{D53F782D-61F1-4FA8-B5E9-8218C11E14C9}" type="pres">
      <dgm:prSet presAssocID="{B1A31BAF-2426-4CA1-94BF-3FFC42C9D4C7}" presName="pillars" presStyleCnt="0"/>
      <dgm:spPr/>
    </dgm:pt>
    <dgm:pt modelId="{88D9960D-B0A0-418C-9A03-A1AA11DA1C8E}" type="pres">
      <dgm:prSet presAssocID="{B1A31BAF-2426-4CA1-94BF-3FFC42C9D4C7}" presName="pillar1" presStyleLbl="node1" presStyleIdx="0" presStyleCnt="3">
        <dgm:presLayoutVars>
          <dgm:bulletEnabled val="1"/>
        </dgm:presLayoutVars>
      </dgm:prSet>
      <dgm:spPr/>
      <dgm:t>
        <a:bodyPr/>
        <a:lstStyle/>
        <a:p>
          <a:endParaRPr lang="en-US"/>
        </a:p>
      </dgm:t>
    </dgm:pt>
    <dgm:pt modelId="{515D8776-767E-4D25-8BE6-86E17FB24A72}" type="pres">
      <dgm:prSet presAssocID="{D2F3D6A1-8753-4AF5-8781-34B0C6F91BEF}" presName="pillarX" presStyleLbl="node1" presStyleIdx="1" presStyleCnt="3">
        <dgm:presLayoutVars>
          <dgm:bulletEnabled val="1"/>
        </dgm:presLayoutVars>
      </dgm:prSet>
      <dgm:spPr/>
      <dgm:t>
        <a:bodyPr/>
        <a:lstStyle/>
        <a:p>
          <a:endParaRPr lang="en-US"/>
        </a:p>
      </dgm:t>
    </dgm:pt>
    <dgm:pt modelId="{288550C1-8FDB-40D5-83C3-0C958249AABD}" type="pres">
      <dgm:prSet presAssocID="{96E7A5E5-11B0-4136-BD21-2ADC2511474E}" presName="pillarX" presStyleLbl="node1" presStyleIdx="2" presStyleCnt="3">
        <dgm:presLayoutVars>
          <dgm:bulletEnabled val="1"/>
        </dgm:presLayoutVars>
      </dgm:prSet>
      <dgm:spPr/>
      <dgm:t>
        <a:bodyPr/>
        <a:lstStyle/>
        <a:p>
          <a:endParaRPr lang="en-US"/>
        </a:p>
      </dgm:t>
    </dgm:pt>
    <dgm:pt modelId="{B84B488C-D094-47EB-BFB1-98187E058E9F}" type="pres">
      <dgm:prSet presAssocID="{B1A31BAF-2426-4CA1-94BF-3FFC42C9D4C7}" presName="base" presStyleLbl="dkBgShp" presStyleIdx="1" presStyleCnt="2"/>
      <dgm:spPr/>
    </dgm:pt>
  </dgm:ptLst>
  <dgm:cxnLst>
    <dgm:cxn modelId="{CCE6810A-EA7F-4BE1-9CA9-CB6462AED298}" srcId="{F4C75FD2-AF75-4117-9B62-6E2D1FD06004}" destId="{B1A31BAF-2426-4CA1-94BF-3FFC42C9D4C7}" srcOrd="0" destOrd="0" parTransId="{5B50998C-94FC-4776-ADD1-36753E30AB99}" sibTransId="{EBCECEA0-208B-407D-92C4-EFB99C9BD0F9}"/>
    <dgm:cxn modelId="{6813DDB3-A458-47D8-95A3-7F89631D3386}" srcId="{B1A31BAF-2426-4CA1-94BF-3FFC42C9D4C7}" destId="{51224E92-B9F4-4CAA-B5F8-59358D71023A}" srcOrd="0" destOrd="0" parTransId="{27C1DB3E-EF52-485D-985B-6C5A0D84CB80}" sibTransId="{E6BEACAE-DF5C-4B05-AA20-23E2C88C084F}"/>
    <dgm:cxn modelId="{F02DC311-0E18-497C-A221-EDBA00C1D329}" srcId="{B1A31BAF-2426-4CA1-94BF-3FFC42C9D4C7}" destId="{96E7A5E5-11B0-4136-BD21-2ADC2511474E}" srcOrd="2" destOrd="0" parTransId="{07DEB7AD-5D03-431E-BA9C-FE3A3E0D5174}" sibTransId="{4FD105A8-C51C-4006-AE58-FDD9A776F975}"/>
    <dgm:cxn modelId="{B9CE326D-2796-4D33-9E6D-716EA7BB7C1D}" srcId="{B1A31BAF-2426-4CA1-94BF-3FFC42C9D4C7}" destId="{D2F3D6A1-8753-4AF5-8781-34B0C6F91BEF}" srcOrd="1" destOrd="0" parTransId="{EA15F435-64F2-49EA-97EE-29662C5FAC8F}" sibTransId="{F72F1607-6008-4D85-9ACC-B6830E29480D}"/>
    <dgm:cxn modelId="{E89C7318-1B21-4C39-A28C-46F2D1B920F5}" type="presOf" srcId="{51224E92-B9F4-4CAA-B5F8-59358D71023A}" destId="{88D9960D-B0A0-418C-9A03-A1AA11DA1C8E}" srcOrd="0" destOrd="0" presId="urn:microsoft.com/office/officeart/2005/8/layout/hList3"/>
    <dgm:cxn modelId="{CD065E40-F1A7-44B0-AE6F-FB6805CA569C}" type="presOf" srcId="{B1A31BAF-2426-4CA1-94BF-3FFC42C9D4C7}" destId="{89B5FD20-FB40-49C5-B6AD-A861094CBB37}" srcOrd="0" destOrd="0" presId="urn:microsoft.com/office/officeart/2005/8/layout/hList3"/>
    <dgm:cxn modelId="{CED9F550-A39D-41A3-B2FA-9ECD6402070D}" type="presOf" srcId="{D2F3D6A1-8753-4AF5-8781-34B0C6F91BEF}" destId="{515D8776-767E-4D25-8BE6-86E17FB24A72}" srcOrd="0" destOrd="0" presId="urn:microsoft.com/office/officeart/2005/8/layout/hList3"/>
    <dgm:cxn modelId="{4829B24A-7805-431D-8B4D-9A0BB3A4D4BC}" type="presOf" srcId="{F4C75FD2-AF75-4117-9B62-6E2D1FD06004}" destId="{176F004D-77CD-4F8E-9A52-A0E77E0E51E8}" srcOrd="0" destOrd="0" presId="urn:microsoft.com/office/officeart/2005/8/layout/hList3"/>
    <dgm:cxn modelId="{A765A6F1-A1E4-4B82-BC77-1CCFEDDF69CC}" type="presOf" srcId="{96E7A5E5-11B0-4136-BD21-2ADC2511474E}" destId="{288550C1-8FDB-40D5-83C3-0C958249AABD}" srcOrd="0" destOrd="0" presId="urn:microsoft.com/office/officeart/2005/8/layout/hList3"/>
    <dgm:cxn modelId="{80E71A24-92E2-4901-9BEE-1CDA19D5E4EE}" type="presParOf" srcId="{176F004D-77CD-4F8E-9A52-A0E77E0E51E8}" destId="{89B5FD20-FB40-49C5-B6AD-A861094CBB37}" srcOrd="0" destOrd="0" presId="urn:microsoft.com/office/officeart/2005/8/layout/hList3"/>
    <dgm:cxn modelId="{1BB6F234-802F-4755-881E-17543B2DAB65}" type="presParOf" srcId="{176F004D-77CD-4F8E-9A52-A0E77E0E51E8}" destId="{D53F782D-61F1-4FA8-B5E9-8218C11E14C9}" srcOrd="1" destOrd="0" presId="urn:microsoft.com/office/officeart/2005/8/layout/hList3"/>
    <dgm:cxn modelId="{8D3CF866-13BC-4B3A-B094-075933C0F3C8}" type="presParOf" srcId="{D53F782D-61F1-4FA8-B5E9-8218C11E14C9}" destId="{88D9960D-B0A0-418C-9A03-A1AA11DA1C8E}" srcOrd="0" destOrd="0" presId="urn:microsoft.com/office/officeart/2005/8/layout/hList3"/>
    <dgm:cxn modelId="{1320ECDC-BE4B-45C9-BA73-B6CFDC160EC8}" type="presParOf" srcId="{D53F782D-61F1-4FA8-B5E9-8218C11E14C9}" destId="{515D8776-767E-4D25-8BE6-86E17FB24A72}" srcOrd="1" destOrd="0" presId="urn:microsoft.com/office/officeart/2005/8/layout/hList3"/>
    <dgm:cxn modelId="{85F4B2DD-4492-42C3-86B1-86227B99ED41}" type="presParOf" srcId="{D53F782D-61F1-4FA8-B5E9-8218C11E14C9}" destId="{288550C1-8FDB-40D5-83C3-0C958249AABD}" srcOrd="2" destOrd="0" presId="urn:microsoft.com/office/officeart/2005/8/layout/hList3"/>
    <dgm:cxn modelId="{A905046D-2F0F-4017-B208-7DDE030FE8C6}" type="presParOf" srcId="{176F004D-77CD-4F8E-9A52-A0E77E0E51E8}" destId="{B84B488C-D094-47EB-BFB1-98187E058E9F}" srcOrd="2" destOrd="0" presId="urn:microsoft.com/office/officeart/2005/8/layout/h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B59C626-9FC6-418B-AF5A-DB404E5BF818}" type="doc">
      <dgm:prSet loTypeId="urn:microsoft.com/office/officeart/2005/8/layout/radial4" loCatId="relationship" qsTypeId="urn:microsoft.com/office/officeart/2005/8/quickstyle/3d2" qsCatId="3D" csTypeId="urn:microsoft.com/office/officeart/2005/8/colors/accent1_2" csCatId="accent1" phldr="1"/>
      <dgm:spPr/>
      <dgm:t>
        <a:bodyPr/>
        <a:lstStyle/>
        <a:p>
          <a:endParaRPr lang="en-US"/>
        </a:p>
      </dgm:t>
    </dgm:pt>
    <dgm:pt modelId="{47EF0FFC-581B-494D-A902-38B2B59A228E}">
      <dgm:prSet phldrT="[Text]"/>
      <dgm:spPr/>
      <dgm:t>
        <a:bodyPr/>
        <a:lstStyle/>
        <a:p>
          <a:r>
            <a:rPr lang="mn-MN" dirty="0" smtClean="0"/>
            <a:t>Нийт хүн ам </a:t>
          </a:r>
          <a:r>
            <a:rPr lang="mn-MN" b="1" dirty="0" smtClean="0">
              <a:solidFill>
                <a:srgbClr val="FF0000"/>
              </a:solidFill>
            </a:rPr>
            <a:t>2093</a:t>
          </a:r>
          <a:endParaRPr lang="en-US" b="1" dirty="0">
            <a:solidFill>
              <a:srgbClr val="FF0000"/>
            </a:solidFill>
          </a:endParaRPr>
        </a:p>
      </dgm:t>
    </dgm:pt>
    <dgm:pt modelId="{3BA6443B-1533-4D07-A338-3F97A3790AFF}" type="parTrans" cxnId="{C02E9E18-422E-4440-837F-5EB8E9AA595C}">
      <dgm:prSet/>
      <dgm:spPr/>
      <dgm:t>
        <a:bodyPr/>
        <a:lstStyle/>
        <a:p>
          <a:endParaRPr lang="en-US"/>
        </a:p>
      </dgm:t>
    </dgm:pt>
    <dgm:pt modelId="{D49065BA-D084-44EE-B78F-E55C6074B8CF}" type="sibTrans" cxnId="{C02E9E18-422E-4440-837F-5EB8E9AA595C}">
      <dgm:prSet/>
      <dgm:spPr/>
      <dgm:t>
        <a:bodyPr/>
        <a:lstStyle/>
        <a:p>
          <a:endParaRPr lang="en-US"/>
        </a:p>
      </dgm:t>
    </dgm:pt>
    <dgm:pt modelId="{0A85FC28-6B4E-4A49-8F52-ECF2B57D40B1}">
      <dgm:prSet phldrT="[Text]"/>
      <dgm:spPr/>
      <dgm:t>
        <a:bodyPr/>
        <a:lstStyle/>
        <a:p>
          <a:r>
            <a:rPr lang="mn-MN" dirty="0" smtClean="0"/>
            <a:t>Эрэгтэй </a:t>
          </a:r>
          <a:r>
            <a:rPr lang="mn-MN" b="1" dirty="0" smtClean="0">
              <a:solidFill>
                <a:srgbClr val="FF0000"/>
              </a:solidFill>
            </a:rPr>
            <a:t>1054</a:t>
          </a:r>
          <a:endParaRPr lang="en-US" dirty="0"/>
        </a:p>
      </dgm:t>
    </dgm:pt>
    <dgm:pt modelId="{1079AC8B-FF46-41E0-8134-15038D692C48}" type="parTrans" cxnId="{28AB4696-B017-4043-BAC7-5403B02EC997}">
      <dgm:prSet/>
      <dgm:spPr/>
      <dgm:t>
        <a:bodyPr/>
        <a:lstStyle/>
        <a:p>
          <a:endParaRPr lang="en-US"/>
        </a:p>
      </dgm:t>
    </dgm:pt>
    <dgm:pt modelId="{1E7DDEFC-541C-49EE-AC7A-A06C48BCD6AA}" type="sibTrans" cxnId="{28AB4696-B017-4043-BAC7-5403B02EC997}">
      <dgm:prSet/>
      <dgm:spPr/>
      <dgm:t>
        <a:bodyPr/>
        <a:lstStyle/>
        <a:p>
          <a:endParaRPr lang="en-US"/>
        </a:p>
      </dgm:t>
    </dgm:pt>
    <dgm:pt modelId="{012E94B8-DF24-4212-9530-379CE4B5125E}">
      <dgm:prSet phldrT="[Text]"/>
      <dgm:spPr/>
      <dgm:t>
        <a:bodyPr/>
        <a:lstStyle/>
        <a:p>
          <a:r>
            <a:rPr lang="mn-MN" dirty="0" smtClean="0"/>
            <a:t>Эмэгтэй </a:t>
          </a:r>
          <a:r>
            <a:rPr lang="mn-MN" b="1" dirty="0" smtClean="0">
              <a:solidFill>
                <a:srgbClr val="FF0000"/>
              </a:solidFill>
            </a:rPr>
            <a:t>1039</a:t>
          </a:r>
          <a:endParaRPr lang="en-US" dirty="0"/>
        </a:p>
      </dgm:t>
    </dgm:pt>
    <dgm:pt modelId="{37B56FAC-731E-477F-BADE-425F578FE998}" type="parTrans" cxnId="{F22ECA74-069C-4CA1-8BFF-A120354E6B26}">
      <dgm:prSet/>
      <dgm:spPr/>
      <dgm:t>
        <a:bodyPr/>
        <a:lstStyle/>
        <a:p>
          <a:endParaRPr lang="en-US"/>
        </a:p>
      </dgm:t>
    </dgm:pt>
    <dgm:pt modelId="{89B47224-10C1-4E55-AA95-809A6E072564}" type="sibTrans" cxnId="{F22ECA74-069C-4CA1-8BFF-A120354E6B26}">
      <dgm:prSet/>
      <dgm:spPr/>
      <dgm:t>
        <a:bodyPr/>
        <a:lstStyle/>
        <a:p>
          <a:endParaRPr lang="en-US"/>
        </a:p>
      </dgm:t>
    </dgm:pt>
    <dgm:pt modelId="{F6FC061A-C672-4266-98E7-59ADC83D6996}" type="pres">
      <dgm:prSet presAssocID="{8B59C626-9FC6-418B-AF5A-DB404E5BF818}" presName="cycle" presStyleCnt="0">
        <dgm:presLayoutVars>
          <dgm:chMax val="1"/>
          <dgm:dir/>
          <dgm:animLvl val="ctr"/>
          <dgm:resizeHandles val="exact"/>
        </dgm:presLayoutVars>
      </dgm:prSet>
      <dgm:spPr/>
      <dgm:t>
        <a:bodyPr/>
        <a:lstStyle/>
        <a:p>
          <a:endParaRPr lang="en-US"/>
        </a:p>
      </dgm:t>
    </dgm:pt>
    <dgm:pt modelId="{2617CDD3-358F-43A1-B6D6-93A6C5A2DBF1}" type="pres">
      <dgm:prSet presAssocID="{47EF0FFC-581B-494D-A902-38B2B59A228E}" presName="centerShape" presStyleLbl="node0" presStyleIdx="0" presStyleCnt="1"/>
      <dgm:spPr/>
      <dgm:t>
        <a:bodyPr/>
        <a:lstStyle/>
        <a:p>
          <a:endParaRPr lang="en-US"/>
        </a:p>
      </dgm:t>
    </dgm:pt>
    <dgm:pt modelId="{F1560C08-E145-47E2-A435-4CCFF1804D32}" type="pres">
      <dgm:prSet presAssocID="{1079AC8B-FF46-41E0-8134-15038D692C48}" presName="parTrans" presStyleLbl="bgSibTrans2D1" presStyleIdx="0" presStyleCnt="2"/>
      <dgm:spPr/>
      <dgm:t>
        <a:bodyPr/>
        <a:lstStyle/>
        <a:p>
          <a:endParaRPr lang="en-US"/>
        </a:p>
      </dgm:t>
    </dgm:pt>
    <dgm:pt modelId="{865C1011-3D4C-4441-B735-9544FF6E8686}" type="pres">
      <dgm:prSet presAssocID="{0A85FC28-6B4E-4A49-8F52-ECF2B57D40B1}" presName="node" presStyleLbl="node1" presStyleIdx="0" presStyleCnt="2">
        <dgm:presLayoutVars>
          <dgm:bulletEnabled val="1"/>
        </dgm:presLayoutVars>
      </dgm:prSet>
      <dgm:spPr/>
      <dgm:t>
        <a:bodyPr/>
        <a:lstStyle/>
        <a:p>
          <a:endParaRPr lang="en-US"/>
        </a:p>
      </dgm:t>
    </dgm:pt>
    <dgm:pt modelId="{AF62B570-9BD5-4E39-9CC2-F4FFDAAA6006}" type="pres">
      <dgm:prSet presAssocID="{37B56FAC-731E-477F-BADE-425F578FE998}" presName="parTrans" presStyleLbl="bgSibTrans2D1" presStyleIdx="1" presStyleCnt="2"/>
      <dgm:spPr/>
      <dgm:t>
        <a:bodyPr/>
        <a:lstStyle/>
        <a:p>
          <a:endParaRPr lang="en-US"/>
        </a:p>
      </dgm:t>
    </dgm:pt>
    <dgm:pt modelId="{DBFE6125-B6BE-4B45-90B7-B1C6A8842ED3}" type="pres">
      <dgm:prSet presAssocID="{012E94B8-DF24-4212-9530-379CE4B5125E}" presName="node" presStyleLbl="node1" presStyleIdx="1" presStyleCnt="2">
        <dgm:presLayoutVars>
          <dgm:bulletEnabled val="1"/>
        </dgm:presLayoutVars>
      </dgm:prSet>
      <dgm:spPr/>
      <dgm:t>
        <a:bodyPr/>
        <a:lstStyle/>
        <a:p>
          <a:endParaRPr lang="en-US"/>
        </a:p>
      </dgm:t>
    </dgm:pt>
  </dgm:ptLst>
  <dgm:cxnLst>
    <dgm:cxn modelId="{EEF823B1-3212-4F5E-A683-299FC6FFE7D9}" type="presOf" srcId="{1079AC8B-FF46-41E0-8134-15038D692C48}" destId="{F1560C08-E145-47E2-A435-4CCFF1804D32}" srcOrd="0" destOrd="0" presId="urn:microsoft.com/office/officeart/2005/8/layout/radial4"/>
    <dgm:cxn modelId="{28AB4696-B017-4043-BAC7-5403B02EC997}" srcId="{47EF0FFC-581B-494D-A902-38B2B59A228E}" destId="{0A85FC28-6B4E-4A49-8F52-ECF2B57D40B1}" srcOrd="0" destOrd="0" parTransId="{1079AC8B-FF46-41E0-8134-15038D692C48}" sibTransId="{1E7DDEFC-541C-49EE-AC7A-A06C48BCD6AA}"/>
    <dgm:cxn modelId="{AA12919E-6D36-4643-898C-851647B0A699}" type="presOf" srcId="{8B59C626-9FC6-418B-AF5A-DB404E5BF818}" destId="{F6FC061A-C672-4266-98E7-59ADC83D6996}" srcOrd="0" destOrd="0" presId="urn:microsoft.com/office/officeart/2005/8/layout/radial4"/>
    <dgm:cxn modelId="{1B734133-BA39-43AA-8690-A865DE886600}" type="presOf" srcId="{47EF0FFC-581B-494D-A902-38B2B59A228E}" destId="{2617CDD3-358F-43A1-B6D6-93A6C5A2DBF1}" srcOrd="0" destOrd="0" presId="urn:microsoft.com/office/officeart/2005/8/layout/radial4"/>
    <dgm:cxn modelId="{C02E9E18-422E-4440-837F-5EB8E9AA595C}" srcId="{8B59C626-9FC6-418B-AF5A-DB404E5BF818}" destId="{47EF0FFC-581B-494D-A902-38B2B59A228E}" srcOrd="0" destOrd="0" parTransId="{3BA6443B-1533-4D07-A338-3F97A3790AFF}" sibTransId="{D49065BA-D084-44EE-B78F-E55C6074B8CF}"/>
    <dgm:cxn modelId="{787DD87F-6849-4034-BB84-4C57F0D6AA31}" type="presOf" srcId="{37B56FAC-731E-477F-BADE-425F578FE998}" destId="{AF62B570-9BD5-4E39-9CC2-F4FFDAAA6006}" srcOrd="0" destOrd="0" presId="urn:microsoft.com/office/officeart/2005/8/layout/radial4"/>
    <dgm:cxn modelId="{F22ECA74-069C-4CA1-8BFF-A120354E6B26}" srcId="{47EF0FFC-581B-494D-A902-38B2B59A228E}" destId="{012E94B8-DF24-4212-9530-379CE4B5125E}" srcOrd="1" destOrd="0" parTransId="{37B56FAC-731E-477F-BADE-425F578FE998}" sibTransId="{89B47224-10C1-4E55-AA95-809A6E072564}"/>
    <dgm:cxn modelId="{35CDE07B-4089-46DD-9E3E-F3A1F62B0C57}" type="presOf" srcId="{012E94B8-DF24-4212-9530-379CE4B5125E}" destId="{DBFE6125-B6BE-4B45-90B7-B1C6A8842ED3}" srcOrd="0" destOrd="0" presId="urn:microsoft.com/office/officeart/2005/8/layout/radial4"/>
    <dgm:cxn modelId="{C20C8F65-24B1-443A-97E1-00F3C688F7A2}" type="presOf" srcId="{0A85FC28-6B4E-4A49-8F52-ECF2B57D40B1}" destId="{865C1011-3D4C-4441-B735-9544FF6E8686}" srcOrd="0" destOrd="0" presId="urn:microsoft.com/office/officeart/2005/8/layout/radial4"/>
    <dgm:cxn modelId="{4297BF61-D1B0-4077-92A5-4268CF928A5D}" type="presParOf" srcId="{F6FC061A-C672-4266-98E7-59ADC83D6996}" destId="{2617CDD3-358F-43A1-B6D6-93A6C5A2DBF1}" srcOrd="0" destOrd="0" presId="urn:microsoft.com/office/officeart/2005/8/layout/radial4"/>
    <dgm:cxn modelId="{54B0A5C1-2F7F-4B81-840A-BECD9FFF5582}" type="presParOf" srcId="{F6FC061A-C672-4266-98E7-59ADC83D6996}" destId="{F1560C08-E145-47E2-A435-4CCFF1804D32}" srcOrd="1" destOrd="0" presId="urn:microsoft.com/office/officeart/2005/8/layout/radial4"/>
    <dgm:cxn modelId="{E49A5369-D78F-472B-8C40-2BC3794EB839}" type="presParOf" srcId="{F6FC061A-C672-4266-98E7-59ADC83D6996}" destId="{865C1011-3D4C-4441-B735-9544FF6E8686}" srcOrd="2" destOrd="0" presId="urn:microsoft.com/office/officeart/2005/8/layout/radial4"/>
    <dgm:cxn modelId="{965982D0-8DBB-4C32-B8CF-F0B9CED407F5}" type="presParOf" srcId="{F6FC061A-C672-4266-98E7-59ADC83D6996}" destId="{AF62B570-9BD5-4E39-9CC2-F4FFDAAA6006}" srcOrd="3" destOrd="0" presId="urn:microsoft.com/office/officeart/2005/8/layout/radial4"/>
    <dgm:cxn modelId="{B3280C04-757A-450A-B686-57944526EFB4}" type="presParOf" srcId="{F6FC061A-C672-4266-98E7-59ADC83D6996}" destId="{DBFE6125-B6BE-4B45-90B7-B1C6A8842ED3}"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10B50-F7E0-439A-AA83-78D0D5DAC7D8}">
      <dsp:nvSpPr>
        <dsp:cNvPr id="0" name=""/>
        <dsp:cNvSpPr/>
      </dsp:nvSpPr>
      <dsp:spPr>
        <a:xfrm>
          <a:off x="-4536861" y="-695670"/>
          <a:ext cx="5404540" cy="5404540"/>
        </a:xfrm>
        <a:prstGeom prst="blockArc">
          <a:avLst>
            <a:gd name="adj1" fmla="val 18900000"/>
            <a:gd name="adj2" fmla="val 2700000"/>
            <a:gd name="adj3" fmla="val 4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FF3DC7-2EFC-4BAA-AD27-B7E47C98DB0D}">
      <dsp:nvSpPr>
        <dsp:cNvPr id="0" name=""/>
        <dsp:cNvSpPr/>
      </dsp:nvSpPr>
      <dsp:spPr>
        <a:xfrm>
          <a:off x="324060" y="211335"/>
          <a:ext cx="5641355" cy="42250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5367" tIns="38100" rIns="38100" bIns="38100" numCol="1" spcCol="1270" anchor="ctr" anchorCtr="0">
          <a:noAutofit/>
        </a:bodyPr>
        <a:lstStyle/>
        <a:p>
          <a:pPr lvl="0" algn="l" defTabSz="666750">
            <a:lnSpc>
              <a:spcPct val="90000"/>
            </a:lnSpc>
            <a:spcBef>
              <a:spcPct val="0"/>
            </a:spcBef>
            <a:spcAft>
              <a:spcPct val="35000"/>
            </a:spcAft>
          </a:pPr>
          <a:r>
            <a:rPr lang="mn-MN" sz="1500" kern="1200" dirty="0" smtClean="0"/>
            <a:t>Нутгийн удирдлага, эрх зүйн бодлогын хороо</a:t>
          </a:r>
          <a:endParaRPr lang="en-US" sz="1500" kern="1200" dirty="0"/>
        </a:p>
      </dsp:txBody>
      <dsp:txXfrm>
        <a:off x="324060" y="211335"/>
        <a:ext cx="5641355" cy="422509"/>
      </dsp:txXfrm>
    </dsp:sp>
    <dsp:sp modelId="{5FDEC045-5F63-4DCF-AA94-7F357FDF3B09}">
      <dsp:nvSpPr>
        <dsp:cNvPr id="0" name=""/>
        <dsp:cNvSpPr/>
      </dsp:nvSpPr>
      <dsp:spPr>
        <a:xfrm>
          <a:off x="59991" y="158521"/>
          <a:ext cx="528137" cy="528137"/>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F43272-E86D-4499-B4C6-7A0D0FDBC02F}">
      <dsp:nvSpPr>
        <dsp:cNvPr id="0" name=""/>
        <dsp:cNvSpPr/>
      </dsp:nvSpPr>
      <dsp:spPr>
        <a:xfrm>
          <a:off x="671603" y="845019"/>
          <a:ext cx="5293812" cy="42250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5367" tIns="38100" rIns="38100" bIns="38100" numCol="1" spcCol="1270" anchor="ctr" anchorCtr="0">
          <a:noAutofit/>
        </a:bodyPr>
        <a:lstStyle/>
        <a:p>
          <a:pPr lvl="0" algn="l" defTabSz="666750">
            <a:lnSpc>
              <a:spcPct val="90000"/>
            </a:lnSpc>
            <a:spcBef>
              <a:spcPct val="0"/>
            </a:spcBef>
            <a:spcAft>
              <a:spcPct val="35000"/>
            </a:spcAft>
          </a:pPr>
          <a:r>
            <a:rPr lang="mn-MN" sz="1500" kern="1200" dirty="0" smtClean="0"/>
            <a:t>Төсөв санхүү, эдийн засгийн бодлогын хороо</a:t>
          </a:r>
          <a:endParaRPr lang="en-US" sz="1500" kern="1200" dirty="0"/>
        </a:p>
      </dsp:txBody>
      <dsp:txXfrm>
        <a:off x="671603" y="845019"/>
        <a:ext cx="5293812" cy="422509"/>
      </dsp:txXfrm>
    </dsp:sp>
    <dsp:sp modelId="{B60A5C42-8287-41D3-A28D-688D4E6BBF56}">
      <dsp:nvSpPr>
        <dsp:cNvPr id="0" name=""/>
        <dsp:cNvSpPr/>
      </dsp:nvSpPr>
      <dsp:spPr>
        <a:xfrm>
          <a:off x="407535" y="792205"/>
          <a:ext cx="528137" cy="528137"/>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1DA19E-64BF-4DEA-A290-64A9FC4A4CCD}">
      <dsp:nvSpPr>
        <dsp:cNvPr id="0" name=""/>
        <dsp:cNvSpPr/>
      </dsp:nvSpPr>
      <dsp:spPr>
        <a:xfrm>
          <a:off x="830526" y="1478703"/>
          <a:ext cx="5134889" cy="42250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5367" tIns="38100" rIns="38100" bIns="38100" numCol="1" spcCol="1270" anchor="ctr" anchorCtr="0">
          <a:noAutofit/>
        </a:bodyPr>
        <a:lstStyle/>
        <a:p>
          <a:pPr lvl="0" algn="l" defTabSz="666750">
            <a:lnSpc>
              <a:spcPct val="90000"/>
            </a:lnSpc>
            <a:spcBef>
              <a:spcPct val="0"/>
            </a:spcBef>
            <a:spcAft>
              <a:spcPct val="35000"/>
            </a:spcAft>
          </a:pPr>
          <a:r>
            <a:rPr lang="mn-MN" sz="1500" kern="1200" dirty="0" smtClean="0"/>
            <a:t>Нийгмийн бодлого зохицуулалтын хороо</a:t>
          </a:r>
          <a:endParaRPr lang="en-US" sz="1500" kern="1200" dirty="0"/>
        </a:p>
      </dsp:txBody>
      <dsp:txXfrm>
        <a:off x="830526" y="1478703"/>
        <a:ext cx="5134889" cy="422509"/>
      </dsp:txXfrm>
    </dsp:sp>
    <dsp:sp modelId="{118147FB-14AF-454A-AA1D-9AC4AD02B6F2}">
      <dsp:nvSpPr>
        <dsp:cNvPr id="0" name=""/>
        <dsp:cNvSpPr/>
      </dsp:nvSpPr>
      <dsp:spPr>
        <a:xfrm>
          <a:off x="566457" y="1425889"/>
          <a:ext cx="528137" cy="528137"/>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5A90F6-90A6-4CA8-B176-ACD935E2C300}">
      <dsp:nvSpPr>
        <dsp:cNvPr id="0" name=""/>
        <dsp:cNvSpPr/>
      </dsp:nvSpPr>
      <dsp:spPr>
        <a:xfrm>
          <a:off x="830526" y="2111986"/>
          <a:ext cx="5134889" cy="42250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5367" tIns="38100" rIns="38100" bIns="38100" numCol="1" spcCol="1270" anchor="ctr" anchorCtr="0">
          <a:noAutofit/>
        </a:bodyPr>
        <a:lstStyle/>
        <a:p>
          <a:pPr lvl="0" algn="l" defTabSz="666750">
            <a:lnSpc>
              <a:spcPct val="90000"/>
            </a:lnSpc>
            <a:spcBef>
              <a:spcPct val="0"/>
            </a:spcBef>
            <a:spcAft>
              <a:spcPct val="35000"/>
            </a:spcAft>
          </a:pPr>
          <a:r>
            <a:rPr lang="mn-MN" sz="1500" kern="1200" dirty="0" smtClean="0"/>
            <a:t>Байгаль орчин, хөдөөгийн хөгжлийн бодлогын хороо</a:t>
          </a:r>
          <a:endParaRPr lang="en-US" sz="1500" kern="1200" dirty="0"/>
        </a:p>
      </dsp:txBody>
      <dsp:txXfrm>
        <a:off x="830526" y="2111986"/>
        <a:ext cx="5134889" cy="422509"/>
      </dsp:txXfrm>
    </dsp:sp>
    <dsp:sp modelId="{64342E9C-8727-4EFA-ABBA-0758BE6A4C1D}">
      <dsp:nvSpPr>
        <dsp:cNvPr id="0" name=""/>
        <dsp:cNvSpPr/>
      </dsp:nvSpPr>
      <dsp:spPr>
        <a:xfrm>
          <a:off x="566457" y="2059172"/>
          <a:ext cx="528137" cy="528137"/>
        </a:xfrm>
        <a:prstGeom prst="ellipse">
          <a:avLst/>
        </a:prstGeom>
        <a:blipFill rotWithShape="0">
          <a:blip xmlns:r="http://schemas.openxmlformats.org/officeDocument/2006/relationships" r:embed="rId4"/>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BA3355-F2B3-435C-ACAE-9A0EDF1BB007}">
      <dsp:nvSpPr>
        <dsp:cNvPr id="0" name=""/>
        <dsp:cNvSpPr/>
      </dsp:nvSpPr>
      <dsp:spPr>
        <a:xfrm>
          <a:off x="671603" y="2745670"/>
          <a:ext cx="5293812" cy="42250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5367" tIns="38100" rIns="38100" bIns="38100" numCol="1" spcCol="1270" anchor="ctr" anchorCtr="0">
          <a:noAutofit/>
        </a:bodyPr>
        <a:lstStyle/>
        <a:p>
          <a:pPr lvl="0" algn="l" defTabSz="666750">
            <a:lnSpc>
              <a:spcPct val="90000"/>
            </a:lnSpc>
            <a:spcBef>
              <a:spcPct val="0"/>
            </a:spcBef>
            <a:spcAft>
              <a:spcPct val="35000"/>
            </a:spcAft>
          </a:pPr>
          <a:r>
            <a:rPr lang="mn-MN" sz="1500" kern="1200" dirty="0" smtClean="0"/>
            <a:t>Дэд бүтцийн хөгжлийн хороо</a:t>
          </a:r>
          <a:endParaRPr lang="en-US" sz="1500" kern="1200" dirty="0"/>
        </a:p>
      </dsp:txBody>
      <dsp:txXfrm>
        <a:off x="671603" y="2745670"/>
        <a:ext cx="5293812" cy="422509"/>
      </dsp:txXfrm>
    </dsp:sp>
    <dsp:sp modelId="{0630A96E-214F-46E2-9DEF-28CCD5ACD3AC}">
      <dsp:nvSpPr>
        <dsp:cNvPr id="0" name=""/>
        <dsp:cNvSpPr/>
      </dsp:nvSpPr>
      <dsp:spPr>
        <a:xfrm>
          <a:off x="407535" y="2692857"/>
          <a:ext cx="528137" cy="528137"/>
        </a:xfrm>
        <a:prstGeom prst="ellipse">
          <a:avLst/>
        </a:prstGeom>
        <a:blipFill rotWithShape="0">
          <a:blip xmlns:r="http://schemas.openxmlformats.org/officeDocument/2006/relationships" r:embed="rId5"/>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47791F-312D-4279-9392-B2C6B9495250}">
      <dsp:nvSpPr>
        <dsp:cNvPr id="0" name=""/>
        <dsp:cNvSpPr/>
      </dsp:nvSpPr>
      <dsp:spPr>
        <a:xfrm>
          <a:off x="324060" y="3379355"/>
          <a:ext cx="5641355" cy="42250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5367" tIns="38100" rIns="38100" bIns="38100" numCol="1" spcCol="1270" anchor="ctr" anchorCtr="0">
          <a:noAutofit/>
        </a:bodyPr>
        <a:lstStyle/>
        <a:p>
          <a:pPr lvl="0" algn="l" defTabSz="666750">
            <a:lnSpc>
              <a:spcPct val="90000"/>
            </a:lnSpc>
            <a:spcBef>
              <a:spcPct val="0"/>
            </a:spcBef>
            <a:spcAft>
              <a:spcPct val="35000"/>
            </a:spcAft>
          </a:pPr>
          <a:r>
            <a:rPr lang="mn-MN" sz="1500" kern="1200" dirty="0" smtClean="0"/>
            <a:t>Ёс зүйн хороо</a:t>
          </a:r>
          <a:endParaRPr lang="en-US" sz="1500" kern="1200" dirty="0"/>
        </a:p>
      </dsp:txBody>
      <dsp:txXfrm>
        <a:off x="324060" y="3379355"/>
        <a:ext cx="5641355" cy="422509"/>
      </dsp:txXfrm>
    </dsp:sp>
    <dsp:sp modelId="{6EFC5213-1E50-4D94-8864-C6B4E6FFF3E7}">
      <dsp:nvSpPr>
        <dsp:cNvPr id="0" name=""/>
        <dsp:cNvSpPr/>
      </dsp:nvSpPr>
      <dsp:spPr>
        <a:xfrm>
          <a:off x="59991" y="3326541"/>
          <a:ext cx="528137" cy="528137"/>
        </a:xfrm>
        <a:prstGeom prst="ellipse">
          <a:avLst/>
        </a:prstGeom>
        <a:blipFill rotWithShape="0">
          <a:blip xmlns:r="http://schemas.openxmlformats.org/officeDocument/2006/relationships" r:embed="rId6"/>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E2CDE-46CD-4987-821F-BC4C95198241}">
      <dsp:nvSpPr>
        <dsp:cNvPr id="0" name=""/>
        <dsp:cNvSpPr/>
      </dsp:nvSpPr>
      <dsp:spPr>
        <a:xfrm>
          <a:off x="2008" y="1087140"/>
          <a:ext cx="913299" cy="64800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57150" numCol="1" spcCol="1270" anchor="t" anchorCtr="0">
          <a:noAutofit/>
        </a:bodyPr>
        <a:lstStyle/>
        <a:p>
          <a:pPr lvl="0" algn="l" defTabSz="666750">
            <a:lnSpc>
              <a:spcPct val="90000"/>
            </a:lnSpc>
            <a:spcBef>
              <a:spcPct val="0"/>
            </a:spcBef>
            <a:spcAft>
              <a:spcPct val="35000"/>
            </a:spcAft>
          </a:pPr>
          <a:r>
            <a:rPr lang="mn-MN" sz="1500" kern="1200" dirty="0" smtClean="0"/>
            <a:t>2021 он</a:t>
          </a:r>
          <a:endParaRPr lang="en-US" sz="1500" kern="1200" dirty="0"/>
        </a:p>
      </dsp:txBody>
      <dsp:txXfrm>
        <a:off x="2008" y="1087140"/>
        <a:ext cx="913299" cy="365319"/>
      </dsp:txXfrm>
    </dsp:sp>
    <dsp:sp modelId="{B191DEB3-EDED-400F-A65C-66CD4447E979}">
      <dsp:nvSpPr>
        <dsp:cNvPr id="0" name=""/>
        <dsp:cNvSpPr/>
      </dsp:nvSpPr>
      <dsp:spPr>
        <a:xfrm>
          <a:off x="189069" y="1452459"/>
          <a:ext cx="913299" cy="8640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mn-MN" sz="1500" kern="1200" dirty="0" smtClean="0"/>
            <a:t>214 хүн</a:t>
          </a:r>
          <a:endParaRPr lang="en-US" sz="1500" kern="1200" dirty="0"/>
        </a:p>
      </dsp:txBody>
      <dsp:txXfrm>
        <a:off x="214375" y="1477765"/>
        <a:ext cx="862687" cy="813388"/>
      </dsp:txXfrm>
    </dsp:sp>
    <dsp:sp modelId="{4BF8DAF2-4DBA-41B0-AA21-0F20FEE6040A}">
      <dsp:nvSpPr>
        <dsp:cNvPr id="0" name=""/>
        <dsp:cNvSpPr/>
      </dsp:nvSpPr>
      <dsp:spPr>
        <a:xfrm>
          <a:off x="1053760" y="1156107"/>
          <a:ext cx="293520" cy="22738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053760" y="1201584"/>
        <a:ext cx="225305" cy="136431"/>
      </dsp:txXfrm>
    </dsp:sp>
    <dsp:sp modelId="{5ED162EE-2C43-43AA-A42D-E239266838CA}">
      <dsp:nvSpPr>
        <dsp:cNvPr id="0" name=""/>
        <dsp:cNvSpPr/>
      </dsp:nvSpPr>
      <dsp:spPr>
        <a:xfrm>
          <a:off x="1469119" y="1087140"/>
          <a:ext cx="913299" cy="64800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57150" numCol="1" spcCol="1270" anchor="t" anchorCtr="0">
          <a:noAutofit/>
        </a:bodyPr>
        <a:lstStyle/>
        <a:p>
          <a:pPr lvl="0" algn="l" defTabSz="666750">
            <a:lnSpc>
              <a:spcPct val="90000"/>
            </a:lnSpc>
            <a:spcBef>
              <a:spcPct val="0"/>
            </a:spcBef>
            <a:spcAft>
              <a:spcPct val="35000"/>
            </a:spcAft>
          </a:pPr>
          <a:r>
            <a:rPr lang="mn-MN" sz="1500" kern="1200" dirty="0" smtClean="0"/>
            <a:t>2022 он</a:t>
          </a:r>
          <a:endParaRPr lang="en-US" sz="1500" kern="1200" dirty="0"/>
        </a:p>
      </dsp:txBody>
      <dsp:txXfrm>
        <a:off x="1469119" y="1087140"/>
        <a:ext cx="913299" cy="365319"/>
      </dsp:txXfrm>
    </dsp:sp>
    <dsp:sp modelId="{B2D17E5C-F347-47B0-A9C7-D9B7DB488B43}">
      <dsp:nvSpPr>
        <dsp:cNvPr id="0" name=""/>
        <dsp:cNvSpPr/>
      </dsp:nvSpPr>
      <dsp:spPr>
        <a:xfrm>
          <a:off x="1656180" y="1452459"/>
          <a:ext cx="913299" cy="8640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mn-MN" sz="1500" kern="1200" dirty="0" smtClean="0"/>
            <a:t>326 хүн</a:t>
          </a:r>
          <a:endParaRPr lang="en-US" sz="1500" kern="1200" dirty="0"/>
        </a:p>
      </dsp:txBody>
      <dsp:txXfrm>
        <a:off x="1681486" y="1477765"/>
        <a:ext cx="862687" cy="813388"/>
      </dsp:txXfrm>
    </dsp:sp>
    <dsp:sp modelId="{AD0195C0-6738-41D3-B20D-1467274E21BF}">
      <dsp:nvSpPr>
        <dsp:cNvPr id="0" name=""/>
        <dsp:cNvSpPr/>
      </dsp:nvSpPr>
      <dsp:spPr>
        <a:xfrm>
          <a:off x="2520871" y="1156107"/>
          <a:ext cx="293520" cy="22738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520871" y="1201584"/>
        <a:ext cx="225305" cy="136431"/>
      </dsp:txXfrm>
    </dsp:sp>
    <dsp:sp modelId="{1CA2936F-B191-41FC-94B8-BA0A5375BCF0}">
      <dsp:nvSpPr>
        <dsp:cNvPr id="0" name=""/>
        <dsp:cNvSpPr/>
      </dsp:nvSpPr>
      <dsp:spPr>
        <a:xfrm>
          <a:off x="2936230" y="1087140"/>
          <a:ext cx="913299" cy="64800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57150" numCol="1" spcCol="1270" anchor="t" anchorCtr="0">
          <a:noAutofit/>
        </a:bodyPr>
        <a:lstStyle/>
        <a:p>
          <a:pPr lvl="0" algn="l" defTabSz="666750">
            <a:lnSpc>
              <a:spcPct val="90000"/>
            </a:lnSpc>
            <a:spcBef>
              <a:spcPct val="0"/>
            </a:spcBef>
            <a:spcAft>
              <a:spcPct val="35000"/>
            </a:spcAft>
          </a:pPr>
          <a:r>
            <a:rPr lang="mn-MN" sz="1500" kern="1200" dirty="0" smtClean="0"/>
            <a:t>2023 он</a:t>
          </a:r>
          <a:endParaRPr lang="en-US" sz="1500" kern="1200" dirty="0"/>
        </a:p>
      </dsp:txBody>
      <dsp:txXfrm>
        <a:off x="2936230" y="1087140"/>
        <a:ext cx="913299" cy="365319"/>
      </dsp:txXfrm>
    </dsp:sp>
    <dsp:sp modelId="{7491E9E1-F221-4D7D-B28D-4A9A347C82D7}">
      <dsp:nvSpPr>
        <dsp:cNvPr id="0" name=""/>
        <dsp:cNvSpPr/>
      </dsp:nvSpPr>
      <dsp:spPr>
        <a:xfrm>
          <a:off x="3123291" y="1452459"/>
          <a:ext cx="913299" cy="8640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mn-MN" sz="1500" kern="1200" dirty="0" smtClean="0"/>
            <a:t>379 хүн</a:t>
          </a:r>
          <a:endParaRPr lang="en-US" sz="1500" kern="1200" dirty="0"/>
        </a:p>
      </dsp:txBody>
      <dsp:txXfrm>
        <a:off x="3148597" y="1477765"/>
        <a:ext cx="862687" cy="813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E2CDE-46CD-4987-821F-BC4C95198241}">
      <dsp:nvSpPr>
        <dsp:cNvPr id="0" name=""/>
        <dsp:cNvSpPr/>
      </dsp:nvSpPr>
      <dsp:spPr>
        <a:xfrm>
          <a:off x="2008" y="1087140"/>
          <a:ext cx="913299" cy="648000"/>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57150" numCol="1" spcCol="1270" anchor="t" anchorCtr="0">
          <a:noAutofit/>
        </a:bodyPr>
        <a:lstStyle/>
        <a:p>
          <a:pPr lvl="0" algn="l" defTabSz="666750">
            <a:lnSpc>
              <a:spcPct val="90000"/>
            </a:lnSpc>
            <a:spcBef>
              <a:spcPct val="0"/>
            </a:spcBef>
            <a:spcAft>
              <a:spcPct val="35000"/>
            </a:spcAft>
          </a:pPr>
          <a:r>
            <a:rPr lang="mn-MN" sz="1500" kern="1200" dirty="0" smtClean="0"/>
            <a:t>2021 он</a:t>
          </a:r>
          <a:endParaRPr lang="en-US" sz="1500" kern="1200" dirty="0"/>
        </a:p>
      </dsp:txBody>
      <dsp:txXfrm>
        <a:off x="2008" y="1087140"/>
        <a:ext cx="913299" cy="365319"/>
      </dsp:txXfrm>
    </dsp:sp>
    <dsp:sp modelId="{B191DEB3-EDED-400F-A65C-66CD4447E979}">
      <dsp:nvSpPr>
        <dsp:cNvPr id="0" name=""/>
        <dsp:cNvSpPr/>
      </dsp:nvSpPr>
      <dsp:spPr>
        <a:xfrm>
          <a:off x="189069" y="1452459"/>
          <a:ext cx="913299" cy="86400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mn-MN" sz="1500" kern="1200" dirty="0" smtClean="0"/>
            <a:t>1459</a:t>
          </a:r>
          <a:endParaRPr lang="en-US" sz="1500" kern="1200" dirty="0"/>
        </a:p>
      </dsp:txBody>
      <dsp:txXfrm>
        <a:off x="214375" y="1477765"/>
        <a:ext cx="862687" cy="813388"/>
      </dsp:txXfrm>
    </dsp:sp>
    <dsp:sp modelId="{4BF8DAF2-4DBA-41B0-AA21-0F20FEE6040A}">
      <dsp:nvSpPr>
        <dsp:cNvPr id="0" name=""/>
        <dsp:cNvSpPr/>
      </dsp:nvSpPr>
      <dsp:spPr>
        <a:xfrm>
          <a:off x="1053760" y="1156107"/>
          <a:ext cx="293520" cy="227385"/>
        </a:xfrm>
        <a:prstGeom prst="rightArrow">
          <a:avLst>
            <a:gd name="adj1" fmla="val 60000"/>
            <a:gd name="adj2" fmla="val 5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053760" y="1201584"/>
        <a:ext cx="225305" cy="136431"/>
      </dsp:txXfrm>
    </dsp:sp>
    <dsp:sp modelId="{5ED162EE-2C43-43AA-A42D-E239266838CA}">
      <dsp:nvSpPr>
        <dsp:cNvPr id="0" name=""/>
        <dsp:cNvSpPr/>
      </dsp:nvSpPr>
      <dsp:spPr>
        <a:xfrm>
          <a:off x="1469119" y="1087140"/>
          <a:ext cx="913299" cy="648000"/>
        </a:xfrm>
        <a:prstGeom prst="roundRect">
          <a:avLst>
            <a:gd name="adj" fmla="val 10000"/>
          </a:avLst>
        </a:prstGeom>
        <a:solidFill>
          <a:schemeClr val="accent4">
            <a:hueOff val="4791523"/>
            <a:satOff val="-6667"/>
            <a:lumOff val="1009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57150" numCol="1" spcCol="1270" anchor="t" anchorCtr="0">
          <a:noAutofit/>
        </a:bodyPr>
        <a:lstStyle/>
        <a:p>
          <a:pPr lvl="0" algn="l" defTabSz="666750">
            <a:lnSpc>
              <a:spcPct val="90000"/>
            </a:lnSpc>
            <a:spcBef>
              <a:spcPct val="0"/>
            </a:spcBef>
            <a:spcAft>
              <a:spcPct val="35000"/>
            </a:spcAft>
          </a:pPr>
          <a:r>
            <a:rPr lang="mn-MN" sz="1500" kern="1200" dirty="0" smtClean="0"/>
            <a:t>2022 он</a:t>
          </a:r>
          <a:endParaRPr lang="en-US" sz="1500" kern="1200" dirty="0"/>
        </a:p>
      </dsp:txBody>
      <dsp:txXfrm>
        <a:off x="1469119" y="1087140"/>
        <a:ext cx="913299" cy="365319"/>
      </dsp:txXfrm>
    </dsp:sp>
    <dsp:sp modelId="{B2D17E5C-F347-47B0-A9C7-D9B7DB488B43}">
      <dsp:nvSpPr>
        <dsp:cNvPr id="0" name=""/>
        <dsp:cNvSpPr/>
      </dsp:nvSpPr>
      <dsp:spPr>
        <a:xfrm>
          <a:off x="1656180" y="1452459"/>
          <a:ext cx="913299" cy="86400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4791523"/>
              <a:satOff val="-6667"/>
              <a:lumOff val="10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mn-MN" sz="1500" kern="1200" dirty="0" smtClean="0"/>
            <a:t>2332</a:t>
          </a:r>
          <a:endParaRPr lang="en-US" sz="1500" kern="1200" dirty="0"/>
        </a:p>
      </dsp:txBody>
      <dsp:txXfrm>
        <a:off x="1681486" y="1477765"/>
        <a:ext cx="862687" cy="813388"/>
      </dsp:txXfrm>
    </dsp:sp>
    <dsp:sp modelId="{AD0195C0-6738-41D3-B20D-1467274E21BF}">
      <dsp:nvSpPr>
        <dsp:cNvPr id="0" name=""/>
        <dsp:cNvSpPr/>
      </dsp:nvSpPr>
      <dsp:spPr>
        <a:xfrm>
          <a:off x="2520871" y="1156107"/>
          <a:ext cx="293520" cy="227385"/>
        </a:xfrm>
        <a:prstGeom prst="rightArrow">
          <a:avLst>
            <a:gd name="adj1" fmla="val 60000"/>
            <a:gd name="adj2" fmla="val 50000"/>
          </a:avLst>
        </a:prstGeom>
        <a:solidFill>
          <a:schemeClr val="accent4">
            <a:hueOff val="9583045"/>
            <a:satOff val="-13334"/>
            <a:lumOff val="2019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520871" y="1201584"/>
        <a:ext cx="225305" cy="136431"/>
      </dsp:txXfrm>
    </dsp:sp>
    <dsp:sp modelId="{1CA2936F-B191-41FC-94B8-BA0A5375BCF0}">
      <dsp:nvSpPr>
        <dsp:cNvPr id="0" name=""/>
        <dsp:cNvSpPr/>
      </dsp:nvSpPr>
      <dsp:spPr>
        <a:xfrm>
          <a:off x="2936230" y="1087140"/>
          <a:ext cx="913299" cy="648000"/>
        </a:xfrm>
        <a:prstGeom prst="roundRect">
          <a:avLst>
            <a:gd name="adj" fmla="val 10000"/>
          </a:avLst>
        </a:prstGeom>
        <a:solidFill>
          <a:schemeClr val="accent4">
            <a:hueOff val="9583045"/>
            <a:satOff val="-13334"/>
            <a:lumOff val="2019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57150" numCol="1" spcCol="1270" anchor="t" anchorCtr="0">
          <a:noAutofit/>
        </a:bodyPr>
        <a:lstStyle/>
        <a:p>
          <a:pPr lvl="0" algn="l" defTabSz="666750">
            <a:lnSpc>
              <a:spcPct val="90000"/>
            </a:lnSpc>
            <a:spcBef>
              <a:spcPct val="0"/>
            </a:spcBef>
            <a:spcAft>
              <a:spcPct val="35000"/>
            </a:spcAft>
          </a:pPr>
          <a:r>
            <a:rPr lang="mn-MN" sz="1500" kern="1200" dirty="0" smtClean="0"/>
            <a:t>2023 он</a:t>
          </a:r>
          <a:endParaRPr lang="en-US" sz="1500" kern="1200" dirty="0"/>
        </a:p>
      </dsp:txBody>
      <dsp:txXfrm>
        <a:off x="2936230" y="1087140"/>
        <a:ext cx="913299" cy="365319"/>
      </dsp:txXfrm>
    </dsp:sp>
    <dsp:sp modelId="{7491E9E1-F221-4D7D-B28D-4A9A347C82D7}">
      <dsp:nvSpPr>
        <dsp:cNvPr id="0" name=""/>
        <dsp:cNvSpPr/>
      </dsp:nvSpPr>
      <dsp:spPr>
        <a:xfrm>
          <a:off x="3123291" y="1452459"/>
          <a:ext cx="913299" cy="86400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9583045"/>
              <a:satOff val="-13334"/>
              <a:lumOff val="201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mn-MN" sz="1500" kern="1200" dirty="0" smtClean="0"/>
            <a:t>1500</a:t>
          </a:r>
          <a:endParaRPr lang="en-US" sz="1500" kern="1200" dirty="0"/>
        </a:p>
      </dsp:txBody>
      <dsp:txXfrm>
        <a:off x="3148597" y="1477765"/>
        <a:ext cx="862687" cy="8133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17DE8-1707-46B8-BB4A-490D762429A9}">
      <dsp:nvSpPr>
        <dsp:cNvPr id="0" name=""/>
        <dsp:cNvSpPr/>
      </dsp:nvSpPr>
      <dsp:spPr>
        <a:xfrm>
          <a:off x="2371819" y="1611630"/>
          <a:ext cx="2149984" cy="1969770"/>
        </a:xfrm>
        <a:prstGeom prst="gear9">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mn-MN" sz="1200" b="0" kern="1200" dirty="0" smtClean="0">
              <a:solidFill>
                <a:schemeClr val="tx1"/>
              </a:solidFill>
            </a:rPr>
            <a:t>Амбулаторийн үзлэг-563</a:t>
          </a:r>
          <a:endParaRPr lang="en-US" sz="1200" b="0" kern="1200" dirty="0">
            <a:solidFill>
              <a:schemeClr val="tx1"/>
            </a:solidFill>
          </a:endParaRPr>
        </a:p>
      </dsp:txBody>
      <dsp:txXfrm>
        <a:off x="2790592" y="2073039"/>
        <a:ext cx="1312438" cy="1012503"/>
      </dsp:txXfrm>
    </dsp:sp>
    <dsp:sp modelId="{2A313E60-B0CA-4686-AFA0-C7EE8EF1ECE7}">
      <dsp:nvSpPr>
        <dsp:cNvPr id="0" name=""/>
        <dsp:cNvSpPr/>
      </dsp:nvSpPr>
      <dsp:spPr>
        <a:xfrm>
          <a:off x="1250345" y="1146048"/>
          <a:ext cx="1563624" cy="1432560"/>
        </a:xfrm>
        <a:prstGeom prst="gear6">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mn-MN" sz="1200" b="0" kern="1200" dirty="0" smtClean="0">
              <a:solidFill>
                <a:schemeClr val="tx1"/>
              </a:solidFill>
            </a:rPr>
            <a:t>Урьдчилан сэргийлэх үзлэг-322</a:t>
          </a:r>
          <a:endParaRPr lang="en-US" sz="1200" b="0" kern="1200" dirty="0">
            <a:solidFill>
              <a:schemeClr val="tx1"/>
            </a:solidFill>
          </a:endParaRPr>
        </a:p>
      </dsp:txBody>
      <dsp:txXfrm>
        <a:off x="1630048" y="1508879"/>
        <a:ext cx="804218" cy="706898"/>
      </dsp:txXfrm>
    </dsp:sp>
    <dsp:sp modelId="{545A8822-5526-4323-95EB-8F18DF5D626A}">
      <dsp:nvSpPr>
        <dsp:cNvPr id="0" name=""/>
        <dsp:cNvSpPr/>
      </dsp:nvSpPr>
      <dsp:spPr>
        <a:xfrm rot="20700000">
          <a:off x="2030547" y="181229"/>
          <a:ext cx="1579037" cy="1356612"/>
        </a:xfrm>
        <a:prstGeom prst="gear6">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mn-MN" sz="1200" b="0" kern="1200" dirty="0" smtClean="0">
              <a:solidFill>
                <a:schemeClr val="tx1"/>
              </a:solidFill>
            </a:rPr>
            <a:t>Идэвхтэй хяналт-118</a:t>
          </a:r>
          <a:endParaRPr lang="en-US" sz="1200" b="0" kern="1200" dirty="0">
            <a:solidFill>
              <a:schemeClr val="tx1"/>
            </a:solidFill>
          </a:endParaRPr>
        </a:p>
      </dsp:txBody>
      <dsp:txXfrm rot="-20700000">
        <a:off x="2390069" y="465582"/>
        <a:ext cx="859993" cy="787908"/>
      </dsp:txXfrm>
    </dsp:sp>
    <dsp:sp modelId="{D5A78DFD-0844-4282-A5AF-402A95D1DA66}">
      <dsp:nvSpPr>
        <dsp:cNvPr id="0" name=""/>
        <dsp:cNvSpPr/>
      </dsp:nvSpPr>
      <dsp:spPr>
        <a:xfrm>
          <a:off x="2303852" y="1318137"/>
          <a:ext cx="2521305" cy="2521305"/>
        </a:xfrm>
        <a:prstGeom prst="circularArrow">
          <a:avLst>
            <a:gd name="adj1" fmla="val 4688"/>
            <a:gd name="adj2" fmla="val 299029"/>
            <a:gd name="adj3" fmla="val 2499662"/>
            <a:gd name="adj4" fmla="val 15897299"/>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D0F0B2-0163-44E2-A3B8-C10E40FDD2D3}">
      <dsp:nvSpPr>
        <dsp:cNvPr id="0" name=""/>
        <dsp:cNvSpPr/>
      </dsp:nvSpPr>
      <dsp:spPr>
        <a:xfrm>
          <a:off x="1062174" y="831706"/>
          <a:ext cx="1831886" cy="1831886"/>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B78C08-5853-45DC-87CF-498C6D14CC2C}">
      <dsp:nvSpPr>
        <dsp:cNvPr id="0" name=""/>
        <dsp:cNvSpPr/>
      </dsp:nvSpPr>
      <dsp:spPr>
        <a:xfrm>
          <a:off x="1793587" y="-147086"/>
          <a:ext cx="1975142" cy="1975142"/>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8300B-C12A-438D-AAF9-F0B783BC1143}">
      <dsp:nvSpPr>
        <dsp:cNvPr id="0" name=""/>
        <dsp:cNvSpPr/>
      </dsp:nvSpPr>
      <dsp:spPr>
        <a:xfrm>
          <a:off x="279694" y="1076"/>
          <a:ext cx="1082864" cy="108286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mn-MN" sz="1500" kern="1200" dirty="0" smtClean="0"/>
            <a:t>Хуучин-227</a:t>
          </a:r>
          <a:endParaRPr lang="en-US" sz="1500" kern="1200" dirty="0"/>
        </a:p>
      </dsp:txBody>
      <dsp:txXfrm>
        <a:off x="438276" y="159658"/>
        <a:ext cx="765700" cy="765700"/>
      </dsp:txXfrm>
    </dsp:sp>
    <dsp:sp modelId="{4E14D492-A635-422E-AAE3-C39FAA6F3C86}">
      <dsp:nvSpPr>
        <dsp:cNvPr id="0" name=""/>
        <dsp:cNvSpPr/>
      </dsp:nvSpPr>
      <dsp:spPr>
        <a:xfrm>
          <a:off x="507096" y="1171869"/>
          <a:ext cx="628061" cy="628061"/>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590345" y="1412040"/>
        <a:ext cx="461563" cy="147719"/>
      </dsp:txXfrm>
    </dsp:sp>
    <dsp:sp modelId="{8DC2AB7D-FA04-4F4E-9B11-7947F9252200}">
      <dsp:nvSpPr>
        <dsp:cNvPr id="0" name=""/>
        <dsp:cNvSpPr/>
      </dsp:nvSpPr>
      <dsp:spPr>
        <a:xfrm>
          <a:off x="279694" y="1887859"/>
          <a:ext cx="1082864" cy="1082864"/>
        </a:xfrm>
        <a:prstGeom prst="ellipse">
          <a:avLst/>
        </a:prstGeom>
        <a:solidFill>
          <a:schemeClr val="accent5">
            <a:hueOff val="2973"/>
            <a:satOff val="-16919"/>
            <a:lumOff val="-10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mn-MN" sz="1500" kern="1200" dirty="0" smtClean="0"/>
            <a:t>Шинэ-1016</a:t>
          </a:r>
          <a:endParaRPr lang="en-US" sz="1500" kern="1200" dirty="0"/>
        </a:p>
      </dsp:txBody>
      <dsp:txXfrm>
        <a:off x="438276" y="2046441"/>
        <a:ext cx="765700" cy="765700"/>
      </dsp:txXfrm>
    </dsp:sp>
    <dsp:sp modelId="{BB08F53E-510B-4227-8059-8A32B2243010}">
      <dsp:nvSpPr>
        <dsp:cNvPr id="0" name=""/>
        <dsp:cNvSpPr/>
      </dsp:nvSpPr>
      <dsp:spPr>
        <a:xfrm>
          <a:off x="1524988" y="1284487"/>
          <a:ext cx="344350" cy="402825"/>
        </a:xfrm>
        <a:prstGeom prst="rightArrow">
          <a:avLst>
            <a:gd name="adj1" fmla="val 60000"/>
            <a:gd name="adj2" fmla="val 50000"/>
          </a:avLst>
        </a:prstGeom>
        <a:solidFill>
          <a:schemeClr val="accent5">
            <a:hueOff val="5945"/>
            <a:satOff val="-33838"/>
            <a:lumOff val="-201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1524988" y="1365052"/>
        <a:ext cx="241045" cy="241695"/>
      </dsp:txXfrm>
    </dsp:sp>
    <dsp:sp modelId="{18D6917C-1613-4389-8565-38B59DFF272B}">
      <dsp:nvSpPr>
        <dsp:cNvPr id="0" name=""/>
        <dsp:cNvSpPr/>
      </dsp:nvSpPr>
      <dsp:spPr>
        <a:xfrm>
          <a:off x="2012277" y="403035"/>
          <a:ext cx="2165728" cy="2165728"/>
        </a:xfrm>
        <a:prstGeom prst="ellipse">
          <a:avLst/>
        </a:prstGeom>
        <a:solidFill>
          <a:schemeClr val="accent5">
            <a:hueOff val="5945"/>
            <a:satOff val="-33838"/>
            <a:lumOff val="-2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mn-MN" sz="1900" b="1" kern="1200" dirty="0" smtClean="0"/>
            <a:t>Нийт бүртгэгдсэн халдварт өвчлөл-1243</a:t>
          </a:r>
          <a:endParaRPr lang="en-US" sz="1900" b="1" kern="1200" dirty="0"/>
        </a:p>
      </dsp:txBody>
      <dsp:txXfrm>
        <a:off x="2329441" y="720199"/>
        <a:ext cx="1531400" cy="15314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16528-0701-4B44-AC4E-773FDF7B9524}">
      <dsp:nvSpPr>
        <dsp:cNvPr id="0" name=""/>
        <dsp:cNvSpPr/>
      </dsp:nvSpPr>
      <dsp:spPr>
        <a:xfrm>
          <a:off x="1589686" y="1719256"/>
          <a:ext cx="1316426" cy="1316426"/>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mn-MN" sz="1500" kern="1200" dirty="0" smtClean="0"/>
            <a:t>Нийт дуудлага-321</a:t>
          </a:r>
          <a:endParaRPr lang="en-US" sz="1500" kern="1200" dirty="0"/>
        </a:p>
      </dsp:txBody>
      <dsp:txXfrm>
        <a:off x="1782472" y="1912042"/>
        <a:ext cx="930854" cy="930854"/>
      </dsp:txXfrm>
    </dsp:sp>
    <dsp:sp modelId="{AFDA8781-7215-4525-AA69-DF5D0BFFE0B0}">
      <dsp:nvSpPr>
        <dsp:cNvPr id="0" name=""/>
        <dsp:cNvSpPr/>
      </dsp:nvSpPr>
      <dsp:spPr>
        <a:xfrm rot="12900000">
          <a:off x="607239" y="1443931"/>
          <a:ext cx="1150673" cy="375181"/>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F5B29C-D279-4544-97E2-1A459D0BCC8C}">
      <dsp:nvSpPr>
        <dsp:cNvPr id="0" name=""/>
        <dsp:cNvSpPr/>
      </dsp:nvSpPr>
      <dsp:spPr>
        <a:xfrm>
          <a:off x="85985" y="801280"/>
          <a:ext cx="1250605" cy="100048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mn-MN" sz="1700" kern="1200" dirty="0" smtClean="0"/>
            <a:t>Алсын дуудлага-138</a:t>
          </a:r>
          <a:endParaRPr lang="en-US" sz="1700" kern="1200" dirty="0"/>
        </a:p>
      </dsp:txBody>
      <dsp:txXfrm>
        <a:off x="115288" y="830583"/>
        <a:ext cx="1191999" cy="941878"/>
      </dsp:txXfrm>
    </dsp:sp>
    <dsp:sp modelId="{5C35FCD9-7013-435E-9713-7A79E023FB8D}">
      <dsp:nvSpPr>
        <dsp:cNvPr id="0" name=""/>
        <dsp:cNvSpPr/>
      </dsp:nvSpPr>
      <dsp:spPr>
        <a:xfrm rot="16200000">
          <a:off x="1672563" y="889358"/>
          <a:ext cx="1150673" cy="375181"/>
        </a:xfrm>
        <a:prstGeom prst="leftArrow">
          <a:avLst>
            <a:gd name="adj1" fmla="val 60000"/>
            <a:gd name="adj2" fmla="val 50000"/>
          </a:avLst>
        </a:prstGeom>
        <a:solidFill>
          <a:schemeClr val="accent2">
            <a:hueOff val="6042350"/>
            <a:satOff val="-38991"/>
            <a:lumOff val="362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EEBFC7-D3CE-4657-9475-8415CB0888A5}">
      <dsp:nvSpPr>
        <dsp:cNvPr id="0" name=""/>
        <dsp:cNvSpPr/>
      </dsp:nvSpPr>
      <dsp:spPr>
        <a:xfrm>
          <a:off x="1622597" y="1370"/>
          <a:ext cx="1250605" cy="1000484"/>
        </a:xfrm>
        <a:prstGeom prst="roundRect">
          <a:avLst>
            <a:gd name="adj" fmla="val 10000"/>
          </a:avLst>
        </a:prstGeom>
        <a:solidFill>
          <a:schemeClr val="accent2">
            <a:hueOff val="6042350"/>
            <a:satOff val="-38991"/>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mn-MN" sz="1700" kern="1200" dirty="0" smtClean="0"/>
            <a:t>Төвийн дуудлага-180</a:t>
          </a:r>
          <a:endParaRPr lang="en-US" sz="1700" kern="1200" dirty="0"/>
        </a:p>
      </dsp:txBody>
      <dsp:txXfrm>
        <a:off x="1651900" y="30673"/>
        <a:ext cx="1191999" cy="941878"/>
      </dsp:txXfrm>
    </dsp:sp>
    <dsp:sp modelId="{9B6A98A0-0093-47A2-B49D-55D2D357EA11}">
      <dsp:nvSpPr>
        <dsp:cNvPr id="0" name=""/>
        <dsp:cNvSpPr/>
      </dsp:nvSpPr>
      <dsp:spPr>
        <a:xfrm rot="19500000">
          <a:off x="2737887" y="1443931"/>
          <a:ext cx="1150673" cy="375181"/>
        </a:xfrm>
        <a:prstGeom prst="leftArrow">
          <a:avLst>
            <a:gd name="adj1" fmla="val 60000"/>
            <a:gd name="adj2" fmla="val 50000"/>
          </a:avLst>
        </a:prstGeom>
        <a:solidFill>
          <a:schemeClr val="accent2">
            <a:hueOff val="12084699"/>
            <a:satOff val="-77982"/>
            <a:lumOff val="72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B8C35C-1C9C-4FA2-A051-28464631375E}">
      <dsp:nvSpPr>
        <dsp:cNvPr id="0" name=""/>
        <dsp:cNvSpPr/>
      </dsp:nvSpPr>
      <dsp:spPr>
        <a:xfrm>
          <a:off x="3159209" y="801280"/>
          <a:ext cx="1250605" cy="1000484"/>
        </a:xfrm>
        <a:prstGeom prst="roundRect">
          <a:avLst>
            <a:gd name="adj" fmla="val 10000"/>
          </a:avLst>
        </a:prstGeom>
        <a:solidFill>
          <a:schemeClr val="accent2">
            <a:hueOff val="12084699"/>
            <a:satOff val="-77982"/>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mn-MN" sz="1700" kern="1200" dirty="0" smtClean="0"/>
            <a:t>Осол гэмтлийн дуудлага-3</a:t>
          </a:r>
          <a:endParaRPr lang="en-US" sz="1700" kern="1200" dirty="0"/>
        </a:p>
      </dsp:txBody>
      <dsp:txXfrm>
        <a:off x="3188512" y="830583"/>
        <a:ext cx="1191999" cy="9418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8C5DD-0B8D-4699-A185-50F11E421236}">
      <dsp:nvSpPr>
        <dsp:cNvPr id="0" name=""/>
        <dsp:cNvSpPr/>
      </dsp:nvSpPr>
      <dsp:spPr>
        <a:xfrm rot="5400000">
          <a:off x="-134079" y="134173"/>
          <a:ext cx="893861" cy="6257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mn-MN" sz="1800" kern="1200" dirty="0" smtClean="0"/>
            <a:t>3000</a:t>
          </a:r>
          <a:endParaRPr lang="en-US" sz="1800" kern="1200" dirty="0"/>
        </a:p>
      </dsp:txBody>
      <dsp:txXfrm rot="-5400000">
        <a:off x="1" y="312946"/>
        <a:ext cx="625703" cy="268158"/>
      </dsp:txXfrm>
    </dsp:sp>
    <dsp:sp modelId="{1C060EFF-2A76-4891-A6C1-D8BA1CCCBEE6}">
      <dsp:nvSpPr>
        <dsp:cNvPr id="0" name=""/>
        <dsp:cNvSpPr/>
      </dsp:nvSpPr>
      <dsp:spPr>
        <a:xfrm rot="5400000">
          <a:off x="1755896" y="-1130099"/>
          <a:ext cx="581010" cy="284139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mn-MN" sz="1900" kern="1200" dirty="0" smtClean="0"/>
            <a:t>Концерт үзэгч</a:t>
          </a:r>
          <a:endParaRPr lang="en-US" sz="1900" kern="1200" dirty="0"/>
        </a:p>
      </dsp:txBody>
      <dsp:txXfrm rot="-5400000">
        <a:off x="625704" y="28456"/>
        <a:ext cx="2813033" cy="524284"/>
      </dsp:txXfrm>
    </dsp:sp>
    <dsp:sp modelId="{206956A8-CEE1-49F0-AE2C-9B558F8F0B20}">
      <dsp:nvSpPr>
        <dsp:cNvPr id="0" name=""/>
        <dsp:cNvSpPr/>
      </dsp:nvSpPr>
      <dsp:spPr>
        <a:xfrm rot="5400000">
          <a:off x="-134079" y="840323"/>
          <a:ext cx="893861" cy="6257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mn-MN" sz="1800" kern="1200" dirty="0" smtClean="0"/>
            <a:t>485</a:t>
          </a:r>
          <a:endParaRPr lang="en-US" sz="1800" kern="1200" dirty="0"/>
        </a:p>
      </dsp:txBody>
      <dsp:txXfrm rot="-5400000">
        <a:off x="1" y="1019096"/>
        <a:ext cx="625703" cy="268158"/>
      </dsp:txXfrm>
    </dsp:sp>
    <dsp:sp modelId="{0FB34042-7732-427F-AA0D-7B7163C284F8}">
      <dsp:nvSpPr>
        <dsp:cNvPr id="0" name=""/>
        <dsp:cNvSpPr/>
      </dsp:nvSpPr>
      <dsp:spPr>
        <a:xfrm rot="5400000">
          <a:off x="1755896" y="-423948"/>
          <a:ext cx="581010" cy="284139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mn-MN" sz="1900" kern="1200" dirty="0" smtClean="0"/>
            <a:t>0-18 насны урлагын тоглолтын үзэгч</a:t>
          </a:r>
          <a:endParaRPr lang="en-US" sz="1900" kern="1200" dirty="0"/>
        </a:p>
      </dsp:txBody>
      <dsp:txXfrm rot="-5400000">
        <a:off x="625704" y="734607"/>
        <a:ext cx="2813033" cy="5242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5FD20-FB40-49C5-B6AD-A861094CBB37}">
      <dsp:nvSpPr>
        <dsp:cNvPr id="0" name=""/>
        <dsp:cNvSpPr/>
      </dsp:nvSpPr>
      <dsp:spPr>
        <a:xfrm>
          <a:off x="0" y="0"/>
          <a:ext cx="3200400" cy="640080"/>
        </a:xfrm>
        <a:prstGeom prst="rect">
          <a:avLst/>
        </a:prstGeom>
        <a:gradFill rotWithShape="1">
          <a:gsLst>
            <a:gs pos="0">
              <a:schemeClr val="accent5">
                <a:tint val="100000"/>
                <a:shade val="100000"/>
                <a:satMod val="130000"/>
              </a:schemeClr>
            </a:gs>
            <a:gs pos="100000">
              <a:schemeClr val="accent5">
                <a:tint val="50000"/>
                <a:shade val="100000"/>
                <a:satMod val="350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smtClean="0"/>
            <a:t>Үзвэрийн танхимын үйлчилгээ-12</a:t>
          </a:r>
          <a:endParaRPr lang="en-US" sz="1800" kern="1200" dirty="0"/>
        </a:p>
      </dsp:txBody>
      <dsp:txXfrm>
        <a:off x="0" y="0"/>
        <a:ext cx="3200400" cy="640080"/>
      </dsp:txXfrm>
    </dsp:sp>
    <dsp:sp modelId="{88D9960D-B0A0-418C-9A03-A1AA11DA1C8E}">
      <dsp:nvSpPr>
        <dsp:cNvPr id="0" name=""/>
        <dsp:cNvSpPr/>
      </dsp:nvSpPr>
      <dsp:spPr>
        <a:xfrm>
          <a:off x="1562" y="640080"/>
          <a:ext cx="1065758" cy="1344168"/>
        </a:xfrm>
        <a:prstGeom prst="rect">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mn-MN" sz="1300" kern="1200" dirty="0" smtClean="0"/>
            <a:t>Өөрийн-9</a:t>
          </a:r>
          <a:endParaRPr lang="en-US" sz="1300" kern="1200" dirty="0"/>
        </a:p>
      </dsp:txBody>
      <dsp:txXfrm>
        <a:off x="1562" y="640080"/>
        <a:ext cx="1065758" cy="1344168"/>
      </dsp:txXfrm>
    </dsp:sp>
    <dsp:sp modelId="{515D8776-767E-4D25-8BE6-86E17FB24A72}">
      <dsp:nvSpPr>
        <dsp:cNvPr id="0" name=""/>
        <dsp:cNvSpPr/>
      </dsp:nvSpPr>
      <dsp:spPr>
        <a:xfrm>
          <a:off x="1067320" y="640080"/>
          <a:ext cx="1065758" cy="1344168"/>
        </a:xfrm>
        <a:prstGeom prst="rect">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mn-MN" sz="1300" kern="1200" dirty="0" smtClean="0"/>
            <a:t>Хамтарсан-1</a:t>
          </a:r>
          <a:endParaRPr lang="en-US" sz="1300" kern="1200" dirty="0"/>
        </a:p>
      </dsp:txBody>
      <dsp:txXfrm>
        <a:off x="1067320" y="640080"/>
        <a:ext cx="1065758" cy="1344168"/>
      </dsp:txXfrm>
    </dsp:sp>
    <dsp:sp modelId="{288550C1-8FDB-40D5-83C3-0C958249AABD}">
      <dsp:nvSpPr>
        <dsp:cNvPr id="0" name=""/>
        <dsp:cNvSpPr/>
      </dsp:nvSpPr>
      <dsp:spPr>
        <a:xfrm>
          <a:off x="2133079" y="640080"/>
          <a:ext cx="1065758" cy="1344168"/>
        </a:xfrm>
        <a:prstGeom prst="rect">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mn-MN" sz="1300" kern="1200" dirty="0" smtClean="0"/>
            <a:t>Гадны-2</a:t>
          </a:r>
          <a:endParaRPr lang="en-US" sz="1300" kern="1200" dirty="0"/>
        </a:p>
      </dsp:txBody>
      <dsp:txXfrm>
        <a:off x="2133079" y="640080"/>
        <a:ext cx="1065758" cy="1344168"/>
      </dsp:txXfrm>
    </dsp:sp>
    <dsp:sp modelId="{B84B488C-D094-47EB-BFB1-98187E058E9F}">
      <dsp:nvSpPr>
        <dsp:cNvPr id="0" name=""/>
        <dsp:cNvSpPr/>
      </dsp:nvSpPr>
      <dsp:spPr>
        <a:xfrm>
          <a:off x="0" y="1984248"/>
          <a:ext cx="3200400" cy="14935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7CDD3-358F-43A1-B6D6-93A6C5A2DBF1}">
      <dsp:nvSpPr>
        <dsp:cNvPr id="0" name=""/>
        <dsp:cNvSpPr/>
      </dsp:nvSpPr>
      <dsp:spPr>
        <a:xfrm>
          <a:off x="2085974" y="1700046"/>
          <a:ext cx="1924050" cy="192405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mn-MN" sz="3300" kern="1200" dirty="0" smtClean="0"/>
            <a:t>Нийт хүн ам </a:t>
          </a:r>
          <a:r>
            <a:rPr lang="mn-MN" sz="3300" b="1" kern="1200" dirty="0" smtClean="0">
              <a:solidFill>
                <a:srgbClr val="FF0000"/>
              </a:solidFill>
            </a:rPr>
            <a:t>2093</a:t>
          </a:r>
          <a:endParaRPr lang="en-US" sz="3300" b="1" kern="1200" dirty="0">
            <a:solidFill>
              <a:srgbClr val="FF0000"/>
            </a:solidFill>
          </a:endParaRPr>
        </a:p>
      </dsp:txBody>
      <dsp:txXfrm>
        <a:off x="2367745" y="1981817"/>
        <a:ext cx="1360508" cy="1360508"/>
      </dsp:txXfrm>
    </dsp:sp>
    <dsp:sp modelId="{F1560C08-E145-47E2-A435-4CCFF1804D32}">
      <dsp:nvSpPr>
        <dsp:cNvPr id="0" name=""/>
        <dsp:cNvSpPr/>
      </dsp:nvSpPr>
      <dsp:spPr>
        <a:xfrm rot="12900000">
          <a:off x="778662" y="1340653"/>
          <a:ext cx="1547443" cy="548354"/>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65C1011-3D4C-4441-B735-9544FF6E8686}">
      <dsp:nvSpPr>
        <dsp:cNvPr id="0" name=""/>
        <dsp:cNvSpPr/>
      </dsp:nvSpPr>
      <dsp:spPr>
        <a:xfrm>
          <a:off x="4664" y="439903"/>
          <a:ext cx="1827847" cy="146227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2865" tIns="62865" rIns="62865" bIns="62865" numCol="1" spcCol="1270" anchor="ctr" anchorCtr="0">
          <a:noAutofit/>
        </a:bodyPr>
        <a:lstStyle/>
        <a:p>
          <a:pPr lvl="0" algn="ctr" defTabSz="1466850">
            <a:lnSpc>
              <a:spcPct val="90000"/>
            </a:lnSpc>
            <a:spcBef>
              <a:spcPct val="0"/>
            </a:spcBef>
            <a:spcAft>
              <a:spcPct val="35000"/>
            </a:spcAft>
          </a:pPr>
          <a:r>
            <a:rPr lang="mn-MN" sz="3300" kern="1200" dirty="0" smtClean="0"/>
            <a:t>Эрэгтэй </a:t>
          </a:r>
          <a:r>
            <a:rPr lang="mn-MN" sz="3300" b="1" kern="1200" dirty="0" smtClean="0">
              <a:solidFill>
                <a:srgbClr val="FF0000"/>
              </a:solidFill>
            </a:rPr>
            <a:t>1054</a:t>
          </a:r>
          <a:endParaRPr lang="en-US" sz="3300" kern="1200" dirty="0"/>
        </a:p>
      </dsp:txBody>
      <dsp:txXfrm>
        <a:off x="47493" y="482732"/>
        <a:ext cx="1742189" cy="1376620"/>
      </dsp:txXfrm>
    </dsp:sp>
    <dsp:sp modelId="{AF62B570-9BD5-4E39-9CC2-F4FFDAAA6006}">
      <dsp:nvSpPr>
        <dsp:cNvPr id="0" name=""/>
        <dsp:cNvSpPr/>
      </dsp:nvSpPr>
      <dsp:spPr>
        <a:xfrm rot="19500000">
          <a:off x="3769893" y="1340653"/>
          <a:ext cx="1547443" cy="548354"/>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BFE6125-B6BE-4B45-90B7-B1C6A8842ED3}">
      <dsp:nvSpPr>
        <dsp:cNvPr id="0" name=""/>
        <dsp:cNvSpPr/>
      </dsp:nvSpPr>
      <dsp:spPr>
        <a:xfrm>
          <a:off x="4263487" y="439903"/>
          <a:ext cx="1827847" cy="146227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2865" tIns="62865" rIns="62865" bIns="62865" numCol="1" spcCol="1270" anchor="ctr" anchorCtr="0">
          <a:noAutofit/>
        </a:bodyPr>
        <a:lstStyle/>
        <a:p>
          <a:pPr lvl="0" algn="ctr" defTabSz="1466850">
            <a:lnSpc>
              <a:spcPct val="90000"/>
            </a:lnSpc>
            <a:spcBef>
              <a:spcPct val="0"/>
            </a:spcBef>
            <a:spcAft>
              <a:spcPct val="35000"/>
            </a:spcAft>
          </a:pPr>
          <a:r>
            <a:rPr lang="mn-MN" sz="3300" kern="1200" dirty="0" smtClean="0"/>
            <a:t>Эмэгтэй </a:t>
          </a:r>
          <a:r>
            <a:rPr lang="mn-MN" sz="3300" b="1" kern="1200" dirty="0" smtClean="0">
              <a:solidFill>
                <a:srgbClr val="FF0000"/>
              </a:solidFill>
            </a:rPr>
            <a:t>1039</a:t>
          </a:r>
          <a:endParaRPr lang="en-US" sz="3300" kern="1200" dirty="0"/>
        </a:p>
      </dsp:txBody>
      <dsp:txXfrm>
        <a:off x="4306316" y="482732"/>
        <a:ext cx="1742189" cy="137662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drawing1.xml><?xml version="1.0" encoding="utf-8"?>
<c:userShapes xmlns:c="http://schemas.openxmlformats.org/drawingml/2006/chart">
  <cdr:relSizeAnchor xmlns:cdr="http://schemas.openxmlformats.org/drawingml/2006/chartDrawing">
    <cdr:from>
      <cdr:x>0.0024</cdr:x>
      <cdr:y>0</cdr:y>
    </cdr:from>
    <cdr:to>
      <cdr:x>0.32933</cdr:x>
      <cdr:y>0.44144</cdr:y>
    </cdr:to>
    <cdr:sp macro="" textlink="">
      <cdr:nvSpPr>
        <cdr:cNvPr id="2" name="TextBox 1"/>
        <cdr:cNvSpPr txBox="1"/>
      </cdr:nvSpPr>
      <cdr:spPr>
        <a:xfrm xmlns:a="http://schemas.openxmlformats.org/drawingml/2006/main">
          <a:off x="9525" y="-105578"/>
          <a:ext cx="1295400" cy="9541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mn-MN" sz="1100" dirty="0" smtClean="0"/>
            <a:t>Нийт төл малыг төрөл тус бүрээр нь харьцуулсан диаграмм</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0.06429</cdr:x>
      <cdr:y>0.03571</cdr:y>
    </cdr:from>
    <cdr:to>
      <cdr:x>0.79286</cdr:x>
      <cdr:y>0.17857</cdr:y>
    </cdr:to>
    <cdr:sp macro="" textlink="">
      <cdr:nvSpPr>
        <cdr:cNvPr id="2" name="TextBox 1"/>
        <cdr:cNvSpPr txBox="1"/>
      </cdr:nvSpPr>
      <cdr:spPr>
        <a:xfrm xmlns:a="http://schemas.openxmlformats.org/drawingml/2006/main">
          <a:off x="228600" y="76200"/>
          <a:ext cx="25908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mn-MN" sz="1400" b="1" dirty="0" smtClean="0"/>
            <a:t>БУРГАС</a:t>
          </a:r>
          <a:endParaRPr lang="en-US" sz="14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0.41256</cdr:x>
      <cdr:y>0.35</cdr:y>
    </cdr:from>
    <cdr:to>
      <cdr:x>0.60631</cdr:x>
      <cdr:y>0.67431</cdr:y>
    </cdr:to>
    <cdr:sp macro="" textlink="">
      <cdr:nvSpPr>
        <cdr:cNvPr id="2" name="TextBox 1"/>
        <cdr:cNvSpPr txBox="1"/>
      </cdr:nvSpPr>
      <cdr:spPr>
        <a:xfrm xmlns:a="http://schemas.openxmlformats.org/drawingml/2006/main">
          <a:off x="1571847" y="800100"/>
          <a:ext cx="738187" cy="7413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mn-MN" sz="1050" b="1" dirty="0"/>
            <a:t>Аргуйн голын</a:t>
          </a:r>
          <a:r>
            <a:rPr lang="mn-MN" sz="1050" b="1" baseline="0" dirty="0"/>
            <a:t> хажуу тал</a:t>
          </a:r>
          <a:endParaRPr lang="en-US" sz="105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1300503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58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23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3000"/>
              <a:buNone/>
              <a:defRPr sz="3000" b="1">
                <a:solidFill>
                  <a:schemeClr val="accent1"/>
                </a:solidFill>
              </a:defRPr>
            </a:lvl1pPr>
            <a:lvl2pPr lvl="1">
              <a:spcBef>
                <a:spcPts val="0"/>
              </a:spcBef>
              <a:spcAft>
                <a:spcPts val="0"/>
              </a:spcAft>
              <a:buClr>
                <a:schemeClr val="accent1"/>
              </a:buClr>
              <a:buSzPts val="3000"/>
              <a:buNone/>
              <a:defRPr sz="3000" b="1">
                <a:solidFill>
                  <a:schemeClr val="accent1"/>
                </a:solidFill>
              </a:defRPr>
            </a:lvl2pPr>
            <a:lvl3pPr lvl="2">
              <a:spcBef>
                <a:spcPts val="0"/>
              </a:spcBef>
              <a:spcAft>
                <a:spcPts val="0"/>
              </a:spcAft>
              <a:buClr>
                <a:schemeClr val="accent1"/>
              </a:buClr>
              <a:buSzPts val="3000"/>
              <a:buNone/>
              <a:defRPr sz="3000" b="1">
                <a:solidFill>
                  <a:schemeClr val="accent1"/>
                </a:solidFill>
              </a:defRPr>
            </a:lvl3pPr>
            <a:lvl4pPr lvl="3">
              <a:spcBef>
                <a:spcPts val="0"/>
              </a:spcBef>
              <a:spcAft>
                <a:spcPts val="0"/>
              </a:spcAft>
              <a:buClr>
                <a:schemeClr val="accent1"/>
              </a:buClr>
              <a:buSzPts val="3000"/>
              <a:buNone/>
              <a:defRPr sz="3000" b="1">
                <a:solidFill>
                  <a:schemeClr val="accent1"/>
                </a:solidFill>
              </a:defRPr>
            </a:lvl4pPr>
            <a:lvl5pPr lvl="4">
              <a:spcBef>
                <a:spcPts val="0"/>
              </a:spcBef>
              <a:spcAft>
                <a:spcPts val="0"/>
              </a:spcAft>
              <a:buClr>
                <a:schemeClr val="accent1"/>
              </a:buClr>
              <a:buSzPts val="3000"/>
              <a:buNone/>
              <a:defRPr sz="3000" b="1">
                <a:solidFill>
                  <a:schemeClr val="accent1"/>
                </a:solidFill>
              </a:defRPr>
            </a:lvl5pPr>
            <a:lvl6pPr lvl="5">
              <a:spcBef>
                <a:spcPts val="0"/>
              </a:spcBef>
              <a:spcAft>
                <a:spcPts val="0"/>
              </a:spcAft>
              <a:buClr>
                <a:schemeClr val="accent1"/>
              </a:buClr>
              <a:buSzPts val="3000"/>
              <a:buNone/>
              <a:defRPr sz="3000" b="1">
                <a:solidFill>
                  <a:schemeClr val="accent1"/>
                </a:solidFill>
              </a:defRPr>
            </a:lvl6pPr>
            <a:lvl7pPr lvl="6">
              <a:spcBef>
                <a:spcPts val="0"/>
              </a:spcBef>
              <a:spcAft>
                <a:spcPts val="0"/>
              </a:spcAft>
              <a:buClr>
                <a:schemeClr val="accent1"/>
              </a:buClr>
              <a:buSzPts val="3000"/>
              <a:buNone/>
              <a:defRPr sz="3000" b="1">
                <a:solidFill>
                  <a:schemeClr val="accent1"/>
                </a:solidFill>
              </a:defRPr>
            </a:lvl7pPr>
            <a:lvl8pPr lvl="7">
              <a:spcBef>
                <a:spcPts val="0"/>
              </a:spcBef>
              <a:spcAft>
                <a:spcPts val="0"/>
              </a:spcAft>
              <a:buClr>
                <a:schemeClr val="accent1"/>
              </a:buClr>
              <a:buSzPts val="3000"/>
              <a:buNone/>
              <a:defRPr sz="3000" b="1">
                <a:solidFill>
                  <a:schemeClr val="accent1"/>
                </a:solidFill>
              </a:defRPr>
            </a:lvl8pPr>
            <a:lvl9pPr lvl="8">
              <a:spcBef>
                <a:spcPts val="0"/>
              </a:spcBef>
              <a:spcAft>
                <a:spcPts val="0"/>
              </a:spcAft>
              <a:buClr>
                <a:schemeClr val="accent1"/>
              </a:buClr>
              <a:buSzPts val="3000"/>
              <a:buNone/>
              <a:defRPr sz="3000" b="1">
                <a:solidFill>
                  <a:schemeClr val="accent1"/>
                </a:solidFill>
              </a:defRPr>
            </a:lvl9pPr>
          </a:lstStyle>
          <a:p>
            <a:endParaRPr/>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TITLE_1_2">
    <p:spTree>
      <p:nvGrpSpPr>
        <p:cNvPr id="1" name="Shape 19"/>
        <p:cNvGrpSpPr/>
        <p:nvPr/>
      </p:nvGrpSpPr>
      <p:grpSpPr>
        <a:xfrm>
          <a:off x="0" y="0"/>
          <a:ext cx="0" cy="0"/>
          <a:chOff x="0" y="0"/>
          <a:chExt cx="0" cy="0"/>
        </a:xfrm>
      </p:grpSpPr>
      <p:sp>
        <p:nvSpPr>
          <p:cNvPr id="20" name="Google Shape;20;p4"/>
          <p:cNvSpPr/>
          <p:nvPr/>
        </p:nvSpPr>
        <p:spPr>
          <a:xfrm flipH="1">
            <a:off x="4568412"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subTitle" idx="1"/>
          </p:nvPr>
        </p:nvSpPr>
        <p:spPr>
          <a:xfrm>
            <a:off x="646550" y="1989500"/>
            <a:ext cx="3246900" cy="212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400"/>
              <a:buFont typeface="Georgia"/>
              <a:buNone/>
              <a:defRPr i="1">
                <a:solidFill>
                  <a:srgbClr val="FFFFFF"/>
                </a:solidFill>
                <a:latin typeface="Georgia"/>
                <a:ea typeface="Georgia"/>
                <a:cs typeface="Georgia"/>
                <a:sym typeface="Georgia"/>
              </a:defRPr>
            </a:lvl1pPr>
            <a:lvl2pPr lvl="1" rtl="0">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2pPr>
            <a:lvl3pPr lvl="2" rtl="0">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3pPr>
            <a:lvl4pPr lvl="3" rtl="0">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4pPr>
            <a:lvl5pPr lvl="4" rtl="0">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5pPr>
            <a:lvl6pPr lvl="5" rtl="0">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6pPr>
            <a:lvl7pPr lvl="6" rtl="0">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7pPr>
            <a:lvl8pPr lvl="7" rtl="0">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8pPr>
            <a:lvl9pPr lvl="8" rtl="0">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9pPr>
          </a:lstStyle>
          <a:p>
            <a:endParaRPr/>
          </a:p>
        </p:txBody>
      </p:sp>
      <p:sp>
        <p:nvSpPr>
          <p:cNvPr id="22" name="Google Shape;22;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 name="Google Shape;23;p4"/>
          <p:cNvSpPr/>
          <p:nvPr/>
        </p:nvSpPr>
        <p:spPr>
          <a:xfrm flipH="1">
            <a:off x="4455300"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24;p4"/>
          <p:cNvSpPr txBox="1">
            <a:spLocks noGrp="1"/>
          </p:cNvSpPr>
          <p:nvPr>
            <p:ph type="body" idx="2"/>
          </p:nvPr>
        </p:nvSpPr>
        <p:spPr>
          <a:xfrm>
            <a:off x="5130225" y="1016000"/>
            <a:ext cx="3470700" cy="30999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67031"/>
              </a:buClr>
              <a:buSzPts val="1800"/>
              <a:buAutoNum type="arabicPeriod"/>
              <a:defRPr sz="1800"/>
            </a:lvl1pPr>
            <a:lvl2pPr marL="914400" lvl="1" indent="-317500" rtl="0">
              <a:spcBef>
                <a:spcPts val="1000"/>
              </a:spcBef>
              <a:spcAft>
                <a:spcPts val="0"/>
              </a:spcAft>
              <a:buSzPts val="1400"/>
              <a:buAutoNum type="alphaLcPeriod"/>
              <a:defRPr>
                <a:solidFill>
                  <a:srgbClr val="999999"/>
                </a:solidFill>
              </a:defRPr>
            </a:lvl2pPr>
            <a:lvl3pPr marL="1371600" lvl="2" indent="-317500" rtl="0">
              <a:spcBef>
                <a:spcPts val="1000"/>
              </a:spcBef>
              <a:spcAft>
                <a:spcPts val="0"/>
              </a:spcAft>
              <a:buSzPts val="1400"/>
              <a:buAutoNum type="romanLcPeriod"/>
              <a:defRPr>
                <a:solidFill>
                  <a:srgbClr val="999999"/>
                </a:solidFill>
              </a:defRPr>
            </a:lvl3pPr>
            <a:lvl4pPr marL="1828800" lvl="3" indent="-317500" rtl="0">
              <a:spcBef>
                <a:spcPts val="1000"/>
              </a:spcBef>
              <a:spcAft>
                <a:spcPts val="0"/>
              </a:spcAft>
              <a:buSzPts val="1400"/>
              <a:buAutoNum type="arabicPeriod"/>
              <a:defRPr>
                <a:solidFill>
                  <a:srgbClr val="999999"/>
                </a:solidFill>
              </a:defRPr>
            </a:lvl4pPr>
            <a:lvl5pPr marL="2286000" lvl="4" indent="-317500" rtl="0">
              <a:spcBef>
                <a:spcPts val="1000"/>
              </a:spcBef>
              <a:spcAft>
                <a:spcPts val="0"/>
              </a:spcAft>
              <a:buClr>
                <a:srgbClr val="999999"/>
              </a:buClr>
              <a:buSzPts val="1400"/>
              <a:buAutoNum type="alphaLcPeriod"/>
              <a:defRPr>
                <a:solidFill>
                  <a:srgbClr val="999999"/>
                </a:solidFill>
              </a:defRPr>
            </a:lvl5pPr>
            <a:lvl6pPr marL="2743200" lvl="5" indent="-317500" rtl="0">
              <a:spcBef>
                <a:spcPts val="1000"/>
              </a:spcBef>
              <a:spcAft>
                <a:spcPts val="0"/>
              </a:spcAft>
              <a:buClr>
                <a:srgbClr val="999999"/>
              </a:buClr>
              <a:buSzPts val="1400"/>
              <a:buAutoNum type="romanLcPeriod"/>
              <a:defRPr>
                <a:solidFill>
                  <a:srgbClr val="999999"/>
                </a:solidFill>
              </a:defRPr>
            </a:lvl6pPr>
            <a:lvl7pPr marL="3200400" lvl="6" indent="-317500" rtl="0">
              <a:spcBef>
                <a:spcPts val="1000"/>
              </a:spcBef>
              <a:spcAft>
                <a:spcPts val="0"/>
              </a:spcAft>
              <a:buClr>
                <a:srgbClr val="999999"/>
              </a:buClr>
              <a:buSzPts val="1400"/>
              <a:buAutoNum type="arabicPeriod"/>
              <a:defRPr>
                <a:solidFill>
                  <a:srgbClr val="999999"/>
                </a:solidFill>
              </a:defRPr>
            </a:lvl7pPr>
            <a:lvl8pPr marL="3657600" lvl="7" indent="-317500" rtl="0">
              <a:spcBef>
                <a:spcPts val="1000"/>
              </a:spcBef>
              <a:spcAft>
                <a:spcPts val="0"/>
              </a:spcAft>
              <a:buClr>
                <a:srgbClr val="999999"/>
              </a:buClr>
              <a:buSzPts val="1400"/>
              <a:buAutoNum type="alphaLcPeriod"/>
              <a:defRPr>
                <a:solidFill>
                  <a:srgbClr val="999999"/>
                </a:solidFill>
              </a:defRPr>
            </a:lvl8pPr>
            <a:lvl9pPr marL="4114800" lvl="8" indent="-317500" rtl="0">
              <a:spcBef>
                <a:spcPts val="1000"/>
              </a:spcBef>
              <a:spcAft>
                <a:spcPts val="1000"/>
              </a:spcAft>
              <a:buClr>
                <a:srgbClr val="999999"/>
              </a:buClr>
              <a:buSzPts val="1400"/>
              <a:buAutoNum type="romanLcPeriod"/>
              <a:defRPr>
                <a:solidFill>
                  <a:srgbClr val="999999"/>
                </a:solidFill>
              </a:defRPr>
            </a:lvl9pPr>
          </a:lstStyle>
          <a:p>
            <a:endParaRPr/>
          </a:p>
        </p:txBody>
      </p:sp>
      <p:sp>
        <p:nvSpPr>
          <p:cNvPr id="25" name="Google Shape;25;p4"/>
          <p:cNvSpPr txBox="1">
            <a:spLocks noGrp="1"/>
          </p:cNvSpPr>
          <p:nvPr>
            <p:ph type="title"/>
          </p:nvPr>
        </p:nvSpPr>
        <p:spPr>
          <a:xfrm>
            <a:off x="646573" y="1016000"/>
            <a:ext cx="3246900" cy="973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6"/>
        <p:cNvGrpSpPr/>
        <p:nvPr/>
      </p:nvGrpSpPr>
      <p:grpSpPr>
        <a:xfrm>
          <a:off x="0" y="0"/>
          <a:ext cx="0" cy="0"/>
          <a:chOff x="0" y="0"/>
          <a:chExt cx="0" cy="0"/>
        </a:xfrm>
      </p:grpSpPr>
      <p:sp>
        <p:nvSpPr>
          <p:cNvPr id="27" name="Google Shape;27;p5"/>
          <p:cNvSpPr/>
          <p:nvPr/>
        </p:nvSpPr>
        <p:spPr>
          <a:xfrm rot="5400000" flipH="1">
            <a:off x="4518950" y="-3360875"/>
            <a:ext cx="113100" cy="91512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28;p5"/>
          <p:cNvSpPr/>
          <p:nvPr/>
        </p:nvSpPr>
        <p:spPr>
          <a:xfrm>
            <a:off x="-7125" y="1271275"/>
            <a:ext cx="9151200" cy="3872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body" idx="1"/>
          </p:nvPr>
        </p:nvSpPr>
        <p:spPr>
          <a:xfrm>
            <a:off x="1847275" y="1704600"/>
            <a:ext cx="5449500" cy="2714700"/>
          </a:xfrm>
          <a:prstGeom prst="rect">
            <a:avLst/>
          </a:prstGeom>
        </p:spPr>
        <p:txBody>
          <a:bodyPr spcFirstLastPara="1" wrap="square" lIns="91425" tIns="91425" rIns="91425" bIns="91425" anchor="t" anchorCtr="0">
            <a:noAutofit/>
          </a:bodyPr>
          <a:lstStyle>
            <a:lvl1pPr marL="457200" lvl="0" indent="-381000" algn="ctr" rtl="0">
              <a:spcBef>
                <a:spcPts val="600"/>
              </a:spcBef>
              <a:spcAft>
                <a:spcPts val="0"/>
              </a:spcAft>
              <a:buSzPts val="2400"/>
              <a:buFont typeface="Georgia"/>
              <a:buChar char="▪"/>
              <a:defRPr sz="2400" i="1">
                <a:latin typeface="Georgia"/>
                <a:ea typeface="Georgia"/>
                <a:cs typeface="Georgia"/>
                <a:sym typeface="Georgia"/>
              </a:defRPr>
            </a:lvl1pPr>
            <a:lvl2pPr marL="914400" lvl="1" indent="-381000" algn="ctr" rtl="0">
              <a:spcBef>
                <a:spcPts val="0"/>
              </a:spcBef>
              <a:spcAft>
                <a:spcPts val="0"/>
              </a:spcAft>
              <a:buSzPts val="2400"/>
              <a:buFont typeface="Georgia"/>
              <a:buChar char="-"/>
              <a:defRPr sz="2400" i="1">
                <a:latin typeface="Georgia"/>
                <a:ea typeface="Georgia"/>
                <a:cs typeface="Georgia"/>
                <a:sym typeface="Georgia"/>
              </a:defRPr>
            </a:lvl2pPr>
            <a:lvl3pPr marL="1371600" lvl="2" indent="-381000" algn="ctr" rtl="0">
              <a:spcBef>
                <a:spcPts val="0"/>
              </a:spcBef>
              <a:spcAft>
                <a:spcPts val="0"/>
              </a:spcAft>
              <a:buSzPts val="2400"/>
              <a:buFont typeface="Georgia"/>
              <a:buChar char="-"/>
              <a:defRPr sz="2400" i="1">
                <a:latin typeface="Georgia"/>
                <a:ea typeface="Georgia"/>
                <a:cs typeface="Georgia"/>
                <a:sym typeface="Georgia"/>
              </a:defRPr>
            </a:lvl3pPr>
            <a:lvl4pPr marL="1828800" lvl="3" indent="-381000" algn="ctr" rtl="0">
              <a:spcBef>
                <a:spcPts val="0"/>
              </a:spcBef>
              <a:spcAft>
                <a:spcPts val="0"/>
              </a:spcAft>
              <a:buSzPts val="2400"/>
              <a:buFont typeface="Georgia"/>
              <a:buChar char="-"/>
              <a:defRPr sz="2400" i="1">
                <a:latin typeface="Georgia"/>
                <a:ea typeface="Georgia"/>
                <a:cs typeface="Georgia"/>
                <a:sym typeface="Georgia"/>
              </a:defRPr>
            </a:lvl4pPr>
            <a:lvl5pPr marL="2286000" lvl="4" indent="-381000" algn="ctr" rtl="0">
              <a:spcBef>
                <a:spcPts val="0"/>
              </a:spcBef>
              <a:spcAft>
                <a:spcPts val="0"/>
              </a:spcAft>
              <a:buSzPts val="2400"/>
              <a:buFont typeface="Georgia"/>
              <a:buChar char="-"/>
              <a:defRPr sz="2400" i="1">
                <a:latin typeface="Georgia"/>
                <a:ea typeface="Georgia"/>
                <a:cs typeface="Georgia"/>
                <a:sym typeface="Georgia"/>
              </a:defRPr>
            </a:lvl5pPr>
            <a:lvl6pPr marL="2743200" lvl="5" indent="-381000" algn="ctr" rtl="0">
              <a:spcBef>
                <a:spcPts val="0"/>
              </a:spcBef>
              <a:spcAft>
                <a:spcPts val="0"/>
              </a:spcAft>
              <a:buSzPts val="2400"/>
              <a:buFont typeface="Georgia"/>
              <a:buChar char="-"/>
              <a:defRPr sz="2400" i="1">
                <a:latin typeface="Georgia"/>
                <a:ea typeface="Georgia"/>
                <a:cs typeface="Georgia"/>
                <a:sym typeface="Georgia"/>
              </a:defRPr>
            </a:lvl6pPr>
            <a:lvl7pPr marL="3200400" lvl="6" indent="-381000" algn="ctr" rtl="0">
              <a:spcBef>
                <a:spcPts val="0"/>
              </a:spcBef>
              <a:spcAft>
                <a:spcPts val="0"/>
              </a:spcAft>
              <a:buSzPts val="2400"/>
              <a:buFont typeface="Georgia"/>
              <a:buChar char="-"/>
              <a:defRPr sz="2400" i="1">
                <a:latin typeface="Georgia"/>
                <a:ea typeface="Georgia"/>
                <a:cs typeface="Georgia"/>
                <a:sym typeface="Georgia"/>
              </a:defRPr>
            </a:lvl7pPr>
            <a:lvl8pPr marL="3657600" lvl="7" indent="-381000" algn="ctr" rtl="0">
              <a:spcBef>
                <a:spcPts val="0"/>
              </a:spcBef>
              <a:spcAft>
                <a:spcPts val="0"/>
              </a:spcAft>
              <a:buSzPts val="2400"/>
              <a:buFont typeface="Georgia"/>
              <a:buChar char="-"/>
              <a:defRPr sz="2400" i="1">
                <a:latin typeface="Georgia"/>
                <a:ea typeface="Georgia"/>
                <a:cs typeface="Georgia"/>
                <a:sym typeface="Georgia"/>
              </a:defRPr>
            </a:lvl8pPr>
            <a:lvl9pPr marL="4114800" lvl="8" indent="-381000" algn="ctr">
              <a:spcBef>
                <a:spcPts val="0"/>
              </a:spcBef>
              <a:spcAft>
                <a:spcPts val="0"/>
              </a:spcAft>
              <a:buSzPts val="2400"/>
              <a:buFont typeface="Georgia"/>
              <a:buChar char="-"/>
              <a:defRPr sz="2400" i="1">
                <a:latin typeface="Georgia"/>
                <a:ea typeface="Georgia"/>
                <a:cs typeface="Georgia"/>
                <a:sym typeface="Georgia"/>
              </a:defRPr>
            </a:lvl9pPr>
          </a:lstStyle>
          <a:p>
            <a:endParaRPr/>
          </a:p>
        </p:txBody>
      </p:sp>
      <p:sp>
        <p:nvSpPr>
          <p:cNvPr id="30" name="Google Shape;30;p5"/>
          <p:cNvSpPr txBox="1"/>
          <p:nvPr/>
        </p:nvSpPr>
        <p:spPr>
          <a:xfrm>
            <a:off x="3593400" y="227724"/>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a:solidFill>
                  <a:srgbClr val="FFFFFF"/>
                </a:solidFill>
                <a:latin typeface="Nunito Sans"/>
                <a:ea typeface="Nunito Sans"/>
                <a:cs typeface="Nunito Sans"/>
                <a:sym typeface="Nunito Sans"/>
              </a:rPr>
              <a:t>“</a:t>
            </a:r>
            <a:endParaRPr sz="7200">
              <a:solidFill>
                <a:srgbClr val="FFFFFF"/>
              </a:solidFill>
              <a:latin typeface="Nunito Sans"/>
              <a:ea typeface="Nunito Sans"/>
              <a:cs typeface="Nunito Sans"/>
              <a:sym typeface="Nunito Sans"/>
            </a:endParaRPr>
          </a:p>
        </p:txBody>
      </p:sp>
      <p:sp>
        <p:nvSpPr>
          <p:cNvPr id="31" name="Google Shape;31;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with intro text">
  <p:cSld name="TITLE_AND_BODY_1_2">
    <p:spTree>
      <p:nvGrpSpPr>
        <p:cNvPr id="1" name="Shape 45"/>
        <p:cNvGrpSpPr/>
        <p:nvPr/>
      </p:nvGrpSpPr>
      <p:grpSpPr>
        <a:xfrm>
          <a:off x="0" y="0"/>
          <a:ext cx="0" cy="0"/>
          <a:chOff x="0" y="0"/>
          <a:chExt cx="0" cy="0"/>
        </a:xfrm>
      </p:grpSpPr>
      <p:sp>
        <p:nvSpPr>
          <p:cNvPr id="46" name="Google Shape;46;p8"/>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7" name="Google Shape;47;p8"/>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9" name="Google Shape;49;p8"/>
          <p:cNvSpPr txBox="1">
            <a:spLocks noGrp="1"/>
          </p:cNvSpPr>
          <p:nvPr>
            <p:ph type="body" idx="1"/>
          </p:nvPr>
        </p:nvSpPr>
        <p:spPr>
          <a:xfrm>
            <a:off x="3090625" y="575500"/>
            <a:ext cx="5596200" cy="12078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1pPr>
            <a:lvl2pPr marL="914400" lvl="1"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2pPr>
            <a:lvl3pPr marL="1371600" lvl="2"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3pPr>
            <a:lvl4pPr marL="1828800" lvl="3"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4pPr>
            <a:lvl5pPr marL="2286000" lvl="4"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5pPr>
            <a:lvl6pPr marL="2743200" lvl="5"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6pPr>
            <a:lvl7pPr marL="3200400" lvl="6"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7pPr>
            <a:lvl8pPr marL="3657600" lvl="7"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8pPr>
            <a:lvl9pPr marL="4114800" lvl="8"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9pPr>
          </a:lstStyle>
          <a:p>
            <a:endParaRPr/>
          </a:p>
        </p:txBody>
      </p:sp>
      <p:sp>
        <p:nvSpPr>
          <p:cNvPr id="50" name="Google Shape;50;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1" name="Google Shape;51;p8"/>
          <p:cNvSpPr txBox="1">
            <a:spLocks noGrp="1"/>
          </p:cNvSpPr>
          <p:nvPr>
            <p:ph type="body" idx="2"/>
          </p:nvPr>
        </p:nvSpPr>
        <p:spPr>
          <a:xfrm>
            <a:off x="3090625" y="2004325"/>
            <a:ext cx="2727000" cy="25521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52" name="Google Shape;52;p8"/>
          <p:cNvSpPr txBox="1">
            <a:spLocks noGrp="1"/>
          </p:cNvSpPr>
          <p:nvPr>
            <p:ph type="body" idx="3"/>
          </p:nvPr>
        </p:nvSpPr>
        <p:spPr>
          <a:xfrm>
            <a:off x="5959744" y="2004325"/>
            <a:ext cx="2727000" cy="25521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left">
  <p:cSld name="TITLE_AND_BODY_1_1">
    <p:spTree>
      <p:nvGrpSpPr>
        <p:cNvPr id="1" name="Shape 53"/>
        <p:cNvGrpSpPr/>
        <p:nvPr/>
      </p:nvGrpSpPr>
      <p:grpSpPr>
        <a:xfrm>
          <a:off x="0" y="0"/>
          <a:ext cx="0" cy="0"/>
          <a:chOff x="0" y="0"/>
          <a:chExt cx="0" cy="0"/>
        </a:xfrm>
      </p:grpSpPr>
      <p:sp>
        <p:nvSpPr>
          <p:cNvPr id="54" name="Google Shape;54;p9"/>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9"/>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6" name="Google Shape;56;p9"/>
          <p:cNvSpPr txBox="1">
            <a:spLocks noGrp="1"/>
          </p:cNvSpPr>
          <p:nvPr>
            <p:ph type="title"/>
          </p:nvPr>
        </p:nvSpPr>
        <p:spPr>
          <a:xfrm>
            <a:off x="234450" y="575500"/>
            <a:ext cx="2046300" cy="1364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57" name="Google Shape;57;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8" name="Google Shape;58;p9"/>
          <p:cNvSpPr txBox="1">
            <a:spLocks noGrp="1"/>
          </p:cNvSpPr>
          <p:nvPr>
            <p:ph type="body" idx="1"/>
          </p:nvPr>
        </p:nvSpPr>
        <p:spPr>
          <a:xfrm>
            <a:off x="234450" y="2004325"/>
            <a:ext cx="2046300" cy="25521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1 column half">
  <p:cSld name="TITLE_AND_BODY_1_1_1">
    <p:spTree>
      <p:nvGrpSpPr>
        <p:cNvPr id="1" name="Shape 59"/>
        <p:cNvGrpSpPr/>
        <p:nvPr/>
      </p:nvGrpSpPr>
      <p:grpSpPr>
        <a:xfrm>
          <a:off x="0" y="0"/>
          <a:ext cx="0" cy="0"/>
          <a:chOff x="0" y="0"/>
          <a:chExt cx="0" cy="0"/>
        </a:xfrm>
      </p:grpSpPr>
      <p:sp>
        <p:nvSpPr>
          <p:cNvPr id="60" name="Google Shape;60;p10"/>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0"/>
          <p:cNvSpPr/>
          <p:nvPr/>
        </p:nvSpPr>
        <p:spPr>
          <a:xfrm>
            <a:off x="4574903"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 name="Google Shape;62;p10"/>
          <p:cNvSpPr txBox="1">
            <a:spLocks noGrp="1"/>
          </p:cNvSpPr>
          <p:nvPr>
            <p:ph type="title"/>
          </p:nvPr>
        </p:nvSpPr>
        <p:spPr>
          <a:xfrm>
            <a:off x="511425" y="575500"/>
            <a:ext cx="3517200" cy="973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63" name="Google Shape;63;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4" name="Google Shape;64;p10"/>
          <p:cNvSpPr txBox="1">
            <a:spLocks noGrp="1"/>
          </p:cNvSpPr>
          <p:nvPr>
            <p:ph type="body" idx="1"/>
          </p:nvPr>
        </p:nvSpPr>
        <p:spPr>
          <a:xfrm>
            <a:off x="511425" y="1598600"/>
            <a:ext cx="3517200" cy="29577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5"/>
        <p:cNvGrpSpPr/>
        <p:nvPr/>
      </p:nvGrpSpPr>
      <p:grpSpPr>
        <a:xfrm>
          <a:off x="0" y="0"/>
          <a:ext cx="0" cy="0"/>
          <a:chOff x="0" y="0"/>
          <a:chExt cx="0" cy="0"/>
        </a:xfrm>
      </p:grpSpPr>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noAutofit/>
          </a:bodyPr>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noAutofit/>
          </a:bodyPr>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 id="2147483656" r:id="rId7"/>
    <p:sldLayoutId id="2147483657" r:id="rId8"/>
    <p:sldLayoutId id="2147483660"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3.xml"/><Relationship Id="rId4" Type="http://schemas.openxmlformats.org/officeDocument/2006/relationships/chart" Target="../charts/char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image" Target="../media/image17.png"/><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19.png"/><Relationship Id="rId3" Type="http://schemas.openxmlformats.org/officeDocument/2006/relationships/diagramLayout" Target="../diagrams/layout7.xml"/><Relationship Id="rId7" Type="http://schemas.openxmlformats.org/officeDocument/2006/relationships/chart" Target="../charts/chart15.xml"/><Relationship Id="rId12" Type="http://schemas.microsoft.com/office/2007/relationships/diagramDrawing" Target="../diagrams/drawing8.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11" Type="http://schemas.openxmlformats.org/officeDocument/2006/relationships/diagramColors" Target="../diagrams/colors8.xml"/><Relationship Id="rId5" Type="http://schemas.openxmlformats.org/officeDocument/2006/relationships/diagramColors" Target="../diagrams/colors7.xml"/><Relationship Id="rId10" Type="http://schemas.openxmlformats.org/officeDocument/2006/relationships/diagramQuickStyle" Target="../diagrams/quickStyle8.xml"/><Relationship Id="rId4" Type="http://schemas.openxmlformats.org/officeDocument/2006/relationships/diagramQuickStyle" Target="../diagrams/quickStyle7.xml"/><Relationship Id="rId9" Type="http://schemas.openxmlformats.org/officeDocument/2006/relationships/diagramLayout" Target="../diagrams/layout8.xml"/><Relationship Id="rId14"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9.xml"/><Relationship Id="rId7" Type="http://schemas.openxmlformats.org/officeDocument/2006/relationships/image" Target="../media/image21.png"/><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4.emf"/><Relationship Id="rId5" Type="http://schemas.openxmlformats.org/officeDocument/2006/relationships/package" Target="../embeddings/Microsoft_Excel_Worksheet17.xlsx"/><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chart" Target="../charts/chart22.xml"/><Relationship Id="rId4" Type="http://schemas.openxmlformats.org/officeDocument/2006/relationships/chart" Target="../charts/chart21.xml"/></Relationships>
</file>

<file path=ppt/slides/_rels/slide2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chart" Target="../charts/char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chart" Target="../charts/chart26.xml"/><Relationship Id="rId4" Type="http://schemas.openxmlformats.org/officeDocument/2006/relationships/chart" Target="../charts/chart25.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chart" Target="../charts/chart2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2.xml"/><Relationship Id="rId4" Type="http://schemas.openxmlformats.org/officeDocument/2006/relationships/chart" Target="../charts/char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3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hart" Target="../charts/chart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chart" Target="../charts/chart34.xml"/></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chart" Target="../charts/chart36.xm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chart" Target="../charts/chart35.xml"/><Relationship Id="rId1" Type="http://schemas.openxmlformats.org/officeDocument/2006/relationships/slideLayout" Target="../slideLayouts/slideLayout9.xml"/><Relationship Id="rId6" Type="http://schemas.openxmlformats.org/officeDocument/2006/relationships/chart" Target="../charts/chart39.xml"/><Relationship Id="rId11" Type="http://schemas.openxmlformats.org/officeDocument/2006/relationships/image" Target="../media/image53.png"/><Relationship Id="rId5" Type="http://schemas.openxmlformats.org/officeDocument/2006/relationships/chart" Target="../charts/chart38.xml"/><Relationship Id="rId10" Type="http://schemas.openxmlformats.org/officeDocument/2006/relationships/image" Target="../media/image52.png"/><Relationship Id="rId4" Type="http://schemas.openxmlformats.org/officeDocument/2006/relationships/chart" Target="../charts/chart37.xml"/><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chart" Target="../charts/chart41.xml"/><Relationship Id="rId7" Type="http://schemas.openxmlformats.org/officeDocument/2006/relationships/image" Target="../media/image55.png"/><Relationship Id="rId2" Type="http://schemas.openxmlformats.org/officeDocument/2006/relationships/chart" Target="../charts/chart40.xml"/><Relationship Id="rId1" Type="http://schemas.openxmlformats.org/officeDocument/2006/relationships/slideLayout" Target="../slideLayouts/slideLayout2.xml"/><Relationship Id="rId6" Type="http://schemas.openxmlformats.org/officeDocument/2006/relationships/chart" Target="../charts/chart44.xml"/><Relationship Id="rId5" Type="http://schemas.openxmlformats.org/officeDocument/2006/relationships/chart" Target="../charts/chart43.xml"/><Relationship Id="rId4" Type="http://schemas.openxmlformats.org/officeDocument/2006/relationships/chart" Target="../charts/chart42.xml"/></Relationships>
</file>

<file path=ppt/slides/_rels/slide43.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chart" Target="../charts/chart45.xml"/><Relationship Id="rId1" Type="http://schemas.openxmlformats.org/officeDocument/2006/relationships/slideLayout" Target="../slideLayouts/slideLayout5.xml"/><Relationship Id="rId5" Type="http://schemas.openxmlformats.org/officeDocument/2006/relationships/image" Target="../media/image57.jpg"/><Relationship Id="rId4" Type="http://schemas.openxmlformats.org/officeDocument/2006/relationships/chart" Target="../charts/chart47.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5.xml"/><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jp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a:off x="572752" y="666750"/>
            <a:ext cx="3636600" cy="3176846"/>
          </a:xfrm>
          <a:prstGeom prst="rect">
            <a:avLst/>
          </a:prstGeom>
        </p:spPr>
        <p:txBody>
          <a:bodyPr spcFirstLastPara="1" wrap="square" lIns="91425" tIns="91425" rIns="91425" bIns="91425" anchor="t" anchorCtr="0">
            <a:noAutofit/>
          </a:bodyPr>
          <a:lstStyle/>
          <a:p>
            <a:pPr lvl="0" algn="ctr"/>
            <a:r>
              <a:rPr lang="mn-MN" sz="2800" dirty="0">
                <a:latin typeface="AGCooper Mon" pitchFamily="34" charset="0"/>
                <a:cs typeface="Times New Roman" pitchFamily="18" charset="0"/>
              </a:rPr>
              <a:t>ӨВӨРХАНГАЙ АЙМГИЙН ГУЧИН-УС СУМЫН СТАТИСТИКИЙН ТООН </a:t>
            </a:r>
            <a:r>
              <a:rPr lang="mn-MN" sz="2800" dirty="0" smtClean="0">
                <a:latin typeface="AGCooper Mon" pitchFamily="34" charset="0"/>
                <a:cs typeface="Times New Roman" pitchFamily="18" charset="0"/>
              </a:rPr>
              <a:t>МЭДЭЭЛЭЛ</a:t>
            </a:r>
            <a:r>
              <a:rPr lang="en-US" sz="2800" dirty="0" smtClean="0">
                <a:latin typeface="AGCooper Mon" pitchFamily="34" charset="0"/>
                <a:cs typeface="Times New Roman" pitchFamily="18" charset="0"/>
              </a:rPr>
              <a:t/>
            </a:r>
            <a:br>
              <a:rPr lang="en-US" sz="2800" dirty="0" smtClean="0">
                <a:latin typeface="AGCooper Mon" pitchFamily="34" charset="0"/>
                <a:cs typeface="Times New Roman" pitchFamily="18" charset="0"/>
              </a:rPr>
            </a:br>
            <a:r>
              <a:rPr lang="en-US" sz="2800" dirty="0">
                <a:latin typeface="AGCooper Mon" pitchFamily="34" charset="0"/>
                <a:cs typeface="Times New Roman" pitchFamily="18" charset="0"/>
              </a:rPr>
              <a:t/>
            </a:r>
            <a:br>
              <a:rPr lang="en-US" sz="2800" dirty="0">
                <a:latin typeface="AGCooper Mon" pitchFamily="34" charset="0"/>
                <a:cs typeface="Times New Roman" pitchFamily="18" charset="0"/>
              </a:rPr>
            </a:br>
            <a:r>
              <a:rPr lang="en-US" sz="2800" dirty="0" smtClean="0">
                <a:latin typeface="AGCooper Mon" pitchFamily="34" charset="0"/>
                <a:cs typeface="Times New Roman" pitchFamily="18" charset="0"/>
              </a:rPr>
              <a:t>2023</a:t>
            </a:r>
            <a:endParaRPr sz="2800" dirty="0"/>
          </a:p>
        </p:txBody>
      </p:sp>
      <p:grpSp>
        <p:nvGrpSpPr>
          <p:cNvPr id="92" name="Google Shape;92;p15"/>
          <p:cNvGrpSpPr/>
          <p:nvPr/>
        </p:nvGrpSpPr>
        <p:grpSpPr>
          <a:xfrm>
            <a:off x="572752" y="1899264"/>
            <a:ext cx="549262" cy="487982"/>
            <a:chOff x="5292575" y="3681900"/>
            <a:chExt cx="420150" cy="373275"/>
          </a:xfrm>
        </p:grpSpPr>
        <p:sp>
          <p:nvSpPr>
            <p:cNvPr id="93" name="Google Shape;93;p15"/>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033885" y="206219"/>
            <a:ext cx="909715" cy="91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90662" y="4620280"/>
            <a:ext cx="4572000" cy="523220"/>
          </a:xfrm>
          <a:prstGeom prst="rect">
            <a:avLst/>
          </a:prstGeom>
        </p:spPr>
        <p:txBody>
          <a:bodyPr>
            <a:spAutoFit/>
          </a:bodyPr>
          <a:lstStyle/>
          <a:p>
            <a:pPr algn="ctr"/>
            <a:r>
              <a:rPr lang="mn-MN" b="1" dirty="0">
                <a:latin typeface="Times New Roman" pitchFamily="18" charset="0"/>
                <a:cs typeface="Times New Roman" pitchFamily="18" charset="0"/>
              </a:rPr>
              <a:t>СТАТИСТИК ХАРИУЦСАН МЭРГЭЖИЛТЭН: А.НАРАНЗУЛ</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1" y="1276350"/>
            <a:ext cx="4609322" cy="2530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151727"/>
            <a:ext cx="1066800" cy="1066800"/>
          </a:xfrm>
          <a:prstGeom prst="ellipse">
            <a:avLst/>
          </a:prstGeom>
          <a:ln w="9525">
            <a:solidFill>
              <a:schemeClr val="tx1"/>
            </a:solidFill>
            <a:miter lim="800000"/>
            <a:headEnd/>
            <a:tailEnd/>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47750"/>
            <a:ext cx="2362200" cy="1310450"/>
          </a:xfrm>
        </p:spPr>
        <p:txBody>
          <a:bodyPr/>
          <a:lstStyle/>
          <a:p>
            <a:pPr algn="ctr"/>
            <a:r>
              <a:rPr lang="mn-MN" sz="2800" b="1" dirty="0" smtClean="0"/>
              <a:t>Цэцэрлэгийн товч танилцуулга</a:t>
            </a:r>
            <a:endParaRPr lang="en-US" sz="2800" b="1" dirty="0"/>
          </a:p>
        </p:txBody>
      </p:sp>
      <p:sp>
        <p:nvSpPr>
          <p:cNvPr id="3" name="Text Placeholder 2"/>
          <p:cNvSpPr>
            <a:spLocks noGrp="1"/>
          </p:cNvSpPr>
          <p:nvPr>
            <p:ph type="body" idx="1"/>
          </p:nvPr>
        </p:nvSpPr>
        <p:spPr>
          <a:xfrm>
            <a:off x="2743200" y="361950"/>
            <a:ext cx="6096000" cy="4267200"/>
          </a:xfrm>
        </p:spPr>
        <p:txBody>
          <a:bodyPr/>
          <a:lstStyle/>
          <a:p>
            <a:pPr marL="127000" indent="0" algn="just">
              <a:buNone/>
            </a:pPr>
            <a:r>
              <a:rPr lang="mn-MN" i="0" dirty="0" smtClean="0">
                <a:latin typeface="Times New Roman" pitchFamily="18" charset="0"/>
                <a:cs typeface="Times New Roman" pitchFamily="18" charset="0"/>
              </a:rPr>
              <a:t>1962 </a:t>
            </a:r>
            <a:r>
              <a:rPr lang="mn-MN" i="0" dirty="0">
                <a:latin typeface="Times New Roman" pitchFamily="18" charset="0"/>
                <a:cs typeface="Times New Roman" pitchFamily="18" charset="0"/>
              </a:rPr>
              <a:t>онд Алдар нэгдлийн хөрөнгөөр “Хүүхэд саатуулах газар” нэртэйгээр 2 гэрт 20 хүүхэд  3 ажилчинтай байгуулагдаж байсан бөгөөд одоо  4 бүлэгт </a:t>
            </a:r>
            <a:r>
              <a:rPr lang="mn-MN" i="0" dirty="0" smtClean="0">
                <a:latin typeface="Times New Roman" pitchFamily="18" charset="0"/>
                <a:cs typeface="Times New Roman" pitchFamily="18" charset="0"/>
              </a:rPr>
              <a:t>78 хүүхэдтэй</a:t>
            </a:r>
            <a:r>
              <a:rPr lang="mn-MN" i="0" dirty="0">
                <a:latin typeface="Times New Roman" pitchFamily="18" charset="0"/>
                <a:cs typeface="Times New Roman" pitchFamily="18" charset="0"/>
              </a:rPr>
              <a:t>, эрхлэгч 1,  бүлгийн багш 4,  хөгжмийн багш 1, </a:t>
            </a:r>
            <a:r>
              <a:rPr lang="mn-MN" i="0" dirty="0" smtClean="0">
                <a:latin typeface="Times New Roman" pitchFamily="18" charset="0"/>
                <a:cs typeface="Times New Roman" pitchFamily="18" charset="0"/>
              </a:rPr>
              <a:t>багшийн туслах </a:t>
            </a:r>
            <a:r>
              <a:rPr lang="mn-MN" i="0" dirty="0">
                <a:latin typeface="Times New Roman" pitchFamily="18" charset="0"/>
                <a:cs typeface="Times New Roman" pitchFamily="18" charset="0"/>
              </a:rPr>
              <a:t>4, нярав 1</a:t>
            </a:r>
            <a:r>
              <a:rPr lang="mn-MN" i="0" dirty="0" smtClean="0">
                <a:latin typeface="Times New Roman" pitchFamily="18" charset="0"/>
                <a:cs typeface="Times New Roman" pitchFamily="18" charset="0"/>
              </a:rPr>
              <a:t>, нягтлан бодогч 1, </a:t>
            </a:r>
            <a:r>
              <a:rPr lang="mn-MN" i="0" dirty="0">
                <a:latin typeface="Times New Roman" pitchFamily="18" charset="0"/>
                <a:cs typeface="Times New Roman" pitchFamily="18" charset="0"/>
              </a:rPr>
              <a:t>тогооч 2, хамгаалагч 1, үйлчлэгч 1 нийт </a:t>
            </a:r>
            <a:r>
              <a:rPr lang="mn-MN" i="0" dirty="0" smtClean="0">
                <a:latin typeface="Times New Roman" pitchFamily="18" charset="0"/>
                <a:cs typeface="Times New Roman" pitchFamily="18" charset="0"/>
              </a:rPr>
              <a:t>1</a:t>
            </a:r>
            <a:r>
              <a:rPr lang="en-US" i="0" dirty="0" smtClean="0">
                <a:latin typeface="Times New Roman" pitchFamily="18" charset="0"/>
                <a:cs typeface="Times New Roman" pitchFamily="18" charset="0"/>
              </a:rPr>
              <a:t>6 </a:t>
            </a:r>
            <a:r>
              <a:rPr lang="mn-MN" i="0" dirty="0" smtClean="0">
                <a:latin typeface="Times New Roman" pitchFamily="18" charset="0"/>
                <a:cs typeface="Times New Roman" pitchFamily="18" charset="0"/>
              </a:rPr>
              <a:t>батлагдсан орон тоотой үйл ажиллагаатай явуулж байна. 2-5 </a:t>
            </a:r>
            <a:r>
              <a:rPr lang="mn-MN" i="0" dirty="0">
                <a:latin typeface="Times New Roman" pitchFamily="18" charset="0"/>
                <a:cs typeface="Times New Roman" pitchFamily="18" charset="0"/>
              </a:rPr>
              <a:t>насны хүүхдэд  сургуулийн өмнөх боловсрол олгох үйл ажиллагааг амжилттай хэрэгжүүлэн, хамран сургалтыг жилээс жилд нэмэгдүүлэн  ажиллаж байна.  </a:t>
            </a:r>
            <a:r>
              <a:rPr lang="mn-MN" i="0" dirty="0" smtClean="0">
                <a:latin typeface="Times New Roman" pitchFamily="18" charset="0"/>
                <a:cs typeface="Times New Roman" pitchFamily="18" charset="0"/>
              </a:rPr>
              <a:t>Мэргэжлийн багшийн хангалт 100% үүнээс тэргүүлэх зэрэгтэй багш 1, заах аргач багш 1 ажиллаж </a:t>
            </a:r>
            <a:r>
              <a:rPr lang="mn-MN" i="0" dirty="0">
                <a:latin typeface="Times New Roman" pitchFamily="18" charset="0"/>
                <a:cs typeface="Times New Roman" pitchFamily="18" charset="0"/>
              </a:rPr>
              <a:t>байна. </a:t>
            </a:r>
            <a:r>
              <a:rPr lang="mn-MN" i="0" dirty="0" smtClean="0">
                <a:latin typeface="Times New Roman" pitchFamily="18" charset="0"/>
                <a:cs typeface="Times New Roman" pitchFamily="18" charset="0"/>
              </a:rPr>
              <a:t>0-4 </a:t>
            </a:r>
            <a:r>
              <a:rPr lang="mn-MN" i="0" dirty="0">
                <a:latin typeface="Times New Roman" pitchFamily="18" charset="0"/>
                <a:cs typeface="Times New Roman" pitchFamily="18" charset="0"/>
              </a:rPr>
              <a:t>жил ажиллаж байгаа 3 багш, 5-с дээш </a:t>
            </a:r>
            <a:r>
              <a:rPr lang="mn-MN" i="0" dirty="0" smtClean="0">
                <a:latin typeface="Times New Roman" pitchFamily="18" charset="0"/>
                <a:cs typeface="Times New Roman" pitchFamily="18" charset="0"/>
              </a:rPr>
              <a:t>жил ажиллаж </a:t>
            </a:r>
            <a:r>
              <a:rPr lang="mn-MN" i="0" dirty="0">
                <a:latin typeface="Times New Roman" pitchFamily="18" charset="0"/>
                <a:cs typeface="Times New Roman" pitchFamily="18" charset="0"/>
              </a:rPr>
              <a:t>байгаа </a:t>
            </a:r>
            <a:r>
              <a:rPr lang="mn-MN" i="0" dirty="0" smtClean="0">
                <a:latin typeface="Times New Roman" pitchFamily="18" charset="0"/>
                <a:cs typeface="Times New Roman" pitchFamily="18" charset="0"/>
              </a:rPr>
              <a:t>2 </a:t>
            </a:r>
            <a:r>
              <a:rPr lang="mn-MN" i="0" dirty="0">
                <a:latin typeface="Times New Roman" pitchFamily="18" charset="0"/>
                <a:cs typeface="Times New Roman" pitchFamily="18" charset="0"/>
              </a:rPr>
              <a:t>багш </a:t>
            </a:r>
            <a:r>
              <a:rPr lang="mn-MN" i="0" dirty="0" smtClean="0">
                <a:latin typeface="Times New Roman" pitchFamily="18" charset="0"/>
                <a:cs typeface="Times New Roman" pitchFamily="18" charset="0"/>
              </a:rPr>
              <a:t>байна. Цодгор </a:t>
            </a:r>
            <a:r>
              <a:rPr lang="mn-MN" i="0" dirty="0">
                <a:latin typeface="Times New Roman" pitchFamily="18" charset="0"/>
                <a:cs typeface="Times New Roman" pitchFamily="18" charset="0"/>
              </a:rPr>
              <a:t>хүү-2023 аймгийн аварга шалгаруулах тэмцээнээс 1 хүрэл, 2 тусгай </a:t>
            </a:r>
            <a:r>
              <a:rPr lang="mn-MN" i="0" dirty="0" smtClean="0">
                <a:latin typeface="Times New Roman" pitchFamily="18" charset="0"/>
                <a:cs typeface="Times New Roman" pitchFamily="18" charset="0"/>
              </a:rPr>
              <a:t>байр эзэлсэн амжилт үзүүлсэн.</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1871"/>
          <a:stretch/>
        </p:blipFill>
        <p:spPr>
          <a:xfrm>
            <a:off x="0" y="2952750"/>
            <a:ext cx="2590800" cy="2190750"/>
          </a:xfrm>
          <a:prstGeom prst="rect">
            <a:avLst/>
          </a:prstGeom>
        </p:spPr>
      </p:pic>
    </p:spTree>
    <p:extLst>
      <p:ext uri="{BB962C8B-B14F-4D97-AF65-F5344CB8AC3E}">
        <p14:creationId xmlns:p14="http://schemas.microsoft.com/office/powerpoint/2010/main" val="11354748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graphicFrame>
        <p:nvGraphicFramePr>
          <p:cNvPr id="4" name="Chart 3"/>
          <p:cNvGraphicFramePr>
            <a:graphicFrameLocks/>
          </p:cNvGraphicFramePr>
          <p:nvPr>
            <p:extLst>
              <p:ext uri="{D42A27DB-BD31-4B8C-83A1-F6EECF244321}">
                <p14:modId xmlns:p14="http://schemas.microsoft.com/office/powerpoint/2010/main" val="1933855515"/>
              </p:ext>
            </p:extLst>
          </p:nvPr>
        </p:nvGraphicFramePr>
        <p:xfrm>
          <a:off x="-533400" y="1200150"/>
          <a:ext cx="3810000" cy="2286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52400" y="3333750"/>
            <a:ext cx="2286000" cy="1169551"/>
          </a:xfrm>
          <a:prstGeom prst="rect">
            <a:avLst/>
          </a:prstGeom>
          <a:noFill/>
        </p:spPr>
        <p:txBody>
          <a:bodyPr wrap="square" rtlCol="0">
            <a:spAutoFit/>
          </a:bodyPr>
          <a:lstStyle/>
          <a:p>
            <a:pPr algn="ctr"/>
            <a:r>
              <a:rPr lang="mn-MN" dirty="0" smtClean="0"/>
              <a:t>Цэцэрлэгт нийт 78 хүүхэд хүмүүжиж байна. Үүний 44.9% нь эмэгтэй, 55.1% нь эрэгтэй  хүүхэд байна.</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581416416"/>
              </p:ext>
            </p:extLst>
          </p:nvPr>
        </p:nvGraphicFramePr>
        <p:xfrm>
          <a:off x="2667000" y="2495550"/>
          <a:ext cx="3352800" cy="2133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200400" y="1581150"/>
            <a:ext cx="2209800" cy="954107"/>
          </a:xfrm>
          <a:prstGeom prst="rect">
            <a:avLst/>
          </a:prstGeom>
          <a:noFill/>
        </p:spPr>
        <p:txBody>
          <a:bodyPr wrap="square" rtlCol="0">
            <a:spAutoFit/>
          </a:bodyPr>
          <a:lstStyle/>
          <a:p>
            <a:pPr algn="ctr"/>
            <a:r>
              <a:rPr lang="mn-MN" dirty="0" smtClean="0"/>
              <a:t>Цэцэрлэгт хамрагдаж буй хүүхдүүдийг бүлэг тус бүрээр нь харуулбал:</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2677110150"/>
              </p:ext>
            </p:extLst>
          </p:nvPr>
        </p:nvGraphicFramePr>
        <p:xfrm>
          <a:off x="5546651" y="1352550"/>
          <a:ext cx="3581400" cy="21336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6477000" y="3333750"/>
            <a:ext cx="2362200" cy="523220"/>
          </a:xfrm>
          <a:prstGeom prst="rect">
            <a:avLst/>
          </a:prstGeom>
          <a:noFill/>
        </p:spPr>
        <p:txBody>
          <a:bodyPr wrap="square" rtlCol="0">
            <a:spAutoFit/>
          </a:bodyPr>
          <a:lstStyle/>
          <a:p>
            <a:r>
              <a:rPr lang="mn-MN" dirty="0" smtClean="0"/>
              <a:t>Хамран сургах тойргын нийт 154 хүүхэд байна.</a:t>
            </a:r>
            <a:endParaRPr lang="en-US" dirty="0"/>
          </a:p>
        </p:txBody>
      </p:sp>
      <p:sp>
        <p:nvSpPr>
          <p:cNvPr id="11" name="TextBox 10"/>
          <p:cNvSpPr txBox="1"/>
          <p:nvPr/>
        </p:nvSpPr>
        <p:spPr>
          <a:xfrm>
            <a:off x="3145465" y="742950"/>
            <a:ext cx="4419600" cy="461665"/>
          </a:xfrm>
          <a:prstGeom prst="rect">
            <a:avLst/>
          </a:prstGeom>
          <a:noFill/>
        </p:spPr>
        <p:txBody>
          <a:bodyPr wrap="square" rtlCol="0">
            <a:spAutoFit/>
          </a:bodyPr>
          <a:lstStyle/>
          <a:p>
            <a:r>
              <a:rPr lang="mn-MN" sz="2400" b="1" dirty="0" smtClean="0">
                <a:solidFill>
                  <a:srgbClr val="FFFFFF"/>
                </a:solidFill>
                <a:sym typeface="Nunito Sans"/>
              </a:rPr>
              <a:t>Тоон мэдээлэл</a:t>
            </a:r>
            <a:endParaRPr lang="en-US" sz="1200" dirty="0"/>
          </a:p>
        </p:txBody>
      </p:sp>
    </p:spTree>
    <p:extLst>
      <p:ext uri="{BB962C8B-B14F-4D97-AF65-F5344CB8AC3E}">
        <p14:creationId xmlns:p14="http://schemas.microsoft.com/office/powerpoint/2010/main" val="4041456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5500"/>
            <a:ext cx="2590800" cy="1767650"/>
          </a:xfrm>
        </p:spPr>
        <p:txBody>
          <a:bodyPr/>
          <a:lstStyle/>
          <a:p>
            <a:pPr algn="ctr"/>
            <a:r>
              <a:rPr lang="mn-MN" sz="2800" b="1" dirty="0" smtClean="0"/>
              <a:t>Эрүүл мэндийн төвийн танилцуулга</a:t>
            </a:r>
            <a:endParaRPr lang="en-US" sz="2800" b="1" dirty="0"/>
          </a:p>
        </p:txBody>
      </p:sp>
      <p:sp>
        <p:nvSpPr>
          <p:cNvPr id="3" name="Text Placeholder 2"/>
          <p:cNvSpPr>
            <a:spLocks noGrp="1"/>
          </p:cNvSpPr>
          <p:nvPr>
            <p:ph type="body" idx="1"/>
          </p:nvPr>
        </p:nvSpPr>
        <p:spPr>
          <a:xfrm>
            <a:off x="2592779" y="26472"/>
            <a:ext cx="6553200" cy="5117028"/>
          </a:xfrm>
        </p:spPr>
        <p:txBody>
          <a:bodyPr/>
          <a:lstStyle/>
          <a:p>
            <a:pPr marL="127000" indent="0" algn="just">
              <a:buNone/>
            </a:pPr>
            <a:r>
              <a:rPr lang="mn-MN" dirty="0">
                <a:latin typeface="Times New Roman" pitchFamily="18" charset="0"/>
                <a:cs typeface="Times New Roman" pitchFamily="18" charset="0"/>
              </a:rPr>
              <a:t> Эмнэлгийн байгууллагыг анх 1936 онд Гучин-Ус сумын ард Учралтын Дийдэн хувийнхаа хөрөнгөнөөс 50 тэмээ, 50 лан мөнгө, 2 морь өгч эмнэлэгтэй болохыг хүссэнийг мөн сумын ард Чойжав дэмжин 15 тэмээ нийлүүлснээр  суманд хүний бага эмчийн салбар 3 орон тоотой, 3 ортойгоор байгуулагдаж анхны бага эмчээр Будаев ажиллаж </a:t>
            </a:r>
            <a:r>
              <a:rPr lang="mn-MN" dirty="0" smtClean="0">
                <a:latin typeface="Times New Roman" pitchFamily="18" charset="0"/>
                <a:cs typeface="Times New Roman" pitchFamily="18" charset="0"/>
              </a:rPr>
              <a:t>байлаа.</a:t>
            </a:r>
            <a:r>
              <a:rPr lang="en-US" dirty="0" smtClean="0">
                <a:latin typeface="Times New Roman" pitchFamily="18" charset="0"/>
                <a:cs typeface="Times New Roman" pitchFamily="18" charset="0"/>
              </a:rPr>
              <a:t> </a:t>
            </a:r>
            <a:r>
              <a:rPr lang="mn-MN" dirty="0" smtClean="0">
                <a:latin typeface="Times New Roman" pitchFamily="18" charset="0"/>
                <a:cs typeface="Times New Roman" pitchFamily="18" charset="0"/>
              </a:rPr>
              <a:t>Бага </a:t>
            </a:r>
            <a:r>
              <a:rPr lang="mn-MN" dirty="0">
                <a:latin typeface="Times New Roman" pitchFamily="18" charset="0"/>
                <a:cs typeface="Times New Roman" pitchFamily="18" charset="0"/>
              </a:rPr>
              <a:t>эмчийн салбар 1955 онд өргөжин тэлж 10 ортой эмнэлгийн барилгатай 8 орон тоотой байгуулагдаж их эмч 1, бага эмч 1, бусад 6 ажилтантай ажиллаж эхэлжээ. Анхны их эмч </a:t>
            </a:r>
            <a:r>
              <a:rPr lang="mn-MN" dirty="0" smtClean="0">
                <a:latin typeface="Times New Roman" pitchFamily="18" charset="0"/>
                <a:cs typeface="Times New Roman" pitchFamily="18" charset="0"/>
              </a:rPr>
              <a:t>Самданцоодол.</a:t>
            </a:r>
            <a:r>
              <a:rPr lang="en-US" dirty="0" smtClean="0">
                <a:latin typeface="Times New Roman" pitchFamily="18" charset="0"/>
                <a:cs typeface="Times New Roman" pitchFamily="18" charset="0"/>
              </a:rPr>
              <a:t> </a:t>
            </a:r>
            <a:r>
              <a:rPr lang="mn-MN" dirty="0" smtClean="0">
                <a:latin typeface="Times New Roman" pitchFamily="18" charset="0"/>
                <a:cs typeface="Times New Roman" pitchFamily="18" charset="0"/>
              </a:rPr>
              <a:t>1960 </a:t>
            </a:r>
            <a:r>
              <a:rPr lang="mn-MN" dirty="0">
                <a:latin typeface="Times New Roman" pitchFamily="18" charset="0"/>
                <a:cs typeface="Times New Roman" pitchFamily="18" charset="0"/>
              </a:rPr>
              <a:t>онд сум дундын эмнэлэг  болж, 25 ортойгоор говийн сумдын ард иргэдэд нарийн мэргэжлийн тусламж үйлчилгээ үзүүлж, 1962 онд Онош зүй, физик эмчилгээний тасаг, 1967 онд мэс засал, ариутгалын тасаг тус тус байгуулагджээ. 1953 онд сумын эмнэлгийн барилга,  1969 онд амбулатори, гараж, угаалгын барилга, 1983 онд эмнэлгийн барилгын өргөтгөл тус тус ашиглалтанд оржээ. 1955 онд анхны түргэн тусламжийн машинтай </a:t>
            </a:r>
            <a:r>
              <a:rPr lang="mn-MN" dirty="0" smtClean="0">
                <a:latin typeface="Times New Roman" pitchFamily="18" charset="0"/>
                <a:cs typeface="Times New Roman" pitchFamily="18" charset="0"/>
              </a:rPr>
              <a:t>болсон.</a:t>
            </a:r>
            <a:r>
              <a:rPr lang="en-US" dirty="0" smtClean="0">
                <a:latin typeface="Times New Roman" pitchFamily="18" charset="0"/>
                <a:cs typeface="Times New Roman" pitchFamily="18" charset="0"/>
              </a:rPr>
              <a:t> </a:t>
            </a:r>
            <a:r>
              <a:rPr lang="mn-MN" dirty="0" smtClean="0">
                <a:latin typeface="Times New Roman" pitchFamily="18" charset="0"/>
                <a:cs typeface="Times New Roman" pitchFamily="18" charset="0"/>
              </a:rPr>
              <a:t>1991 онд 10 ортой, 2023 оны 11 сараас 15 ортой, 2 давхар шинэ барилга ашиглалтанд орсон.</a:t>
            </a:r>
            <a:endParaRPr lang="en-US"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76550"/>
            <a:ext cx="2590800" cy="1905000"/>
          </a:xfrm>
          <a:prstGeom prst="rect">
            <a:avLst/>
          </a:prstGeom>
        </p:spPr>
      </p:pic>
    </p:spTree>
    <p:extLst>
      <p:ext uri="{BB962C8B-B14F-4D97-AF65-F5344CB8AC3E}">
        <p14:creationId xmlns:p14="http://schemas.microsoft.com/office/powerpoint/2010/main" val="3233250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graphicFrame>
        <p:nvGraphicFramePr>
          <p:cNvPr id="5" name="Diagram 4"/>
          <p:cNvGraphicFramePr/>
          <p:nvPr>
            <p:extLst>
              <p:ext uri="{D42A27DB-BD31-4B8C-83A1-F6EECF244321}">
                <p14:modId xmlns:p14="http://schemas.microsoft.com/office/powerpoint/2010/main" val="534567412"/>
              </p:ext>
            </p:extLst>
          </p:nvPr>
        </p:nvGraphicFramePr>
        <p:xfrm>
          <a:off x="228600" y="742950"/>
          <a:ext cx="4038600" cy="340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304800" y="1276350"/>
            <a:ext cx="3657600" cy="338554"/>
          </a:xfrm>
          <a:prstGeom prst="rect">
            <a:avLst/>
          </a:prstGeom>
          <a:noFill/>
        </p:spPr>
        <p:txBody>
          <a:bodyPr wrap="square" rtlCol="0">
            <a:spAutoFit/>
          </a:bodyPr>
          <a:lstStyle/>
          <a:p>
            <a:pPr algn="ctr"/>
            <a:r>
              <a:rPr lang="mn-MN" sz="1600" b="1" dirty="0" smtClean="0"/>
              <a:t>ХЭВТЭН ЭМЧЛҮҮЛСЭН ХҮН</a:t>
            </a:r>
            <a:endParaRPr lang="en-US" sz="1600" b="1" dirty="0"/>
          </a:p>
        </p:txBody>
      </p:sp>
      <p:graphicFrame>
        <p:nvGraphicFramePr>
          <p:cNvPr id="7" name="Diagram 6"/>
          <p:cNvGraphicFramePr/>
          <p:nvPr>
            <p:extLst>
              <p:ext uri="{D42A27DB-BD31-4B8C-83A1-F6EECF244321}">
                <p14:modId xmlns:p14="http://schemas.microsoft.com/office/powerpoint/2010/main" val="3306977808"/>
              </p:ext>
            </p:extLst>
          </p:nvPr>
        </p:nvGraphicFramePr>
        <p:xfrm>
          <a:off x="285008" y="2724150"/>
          <a:ext cx="4038600" cy="3403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p:cNvSpPr txBox="1"/>
          <p:nvPr/>
        </p:nvSpPr>
        <p:spPr>
          <a:xfrm>
            <a:off x="76200" y="3333750"/>
            <a:ext cx="4191000" cy="338554"/>
          </a:xfrm>
          <a:prstGeom prst="rect">
            <a:avLst/>
          </a:prstGeom>
          <a:noFill/>
        </p:spPr>
        <p:txBody>
          <a:bodyPr wrap="square" rtlCol="0">
            <a:spAutoFit/>
          </a:bodyPr>
          <a:lstStyle/>
          <a:p>
            <a:pPr algn="ctr"/>
            <a:r>
              <a:rPr lang="mn-MN" sz="1600" b="1" dirty="0" smtClean="0"/>
              <a:t>ОР ХОНОГ</a:t>
            </a:r>
            <a:endParaRPr lang="en-US" sz="1600" b="1" dirty="0"/>
          </a:p>
        </p:txBody>
      </p:sp>
      <p:graphicFrame>
        <p:nvGraphicFramePr>
          <p:cNvPr id="10" name="Diagram 9"/>
          <p:cNvGraphicFramePr/>
          <p:nvPr>
            <p:extLst>
              <p:ext uri="{D42A27DB-BD31-4B8C-83A1-F6EECF244321}">
                <p14:modId xmlns:p14="http://schemas.microsoft.com/office/powerpoint/2010/main" val="1886931882"/>
              </p:ext>
            </p:extLst>
          </p:nvPr>
        </p:nvGraphicFramePr>
        <p:xfrm>
          <a:off x="3988130" y="1344439"/>
          <a:ext cx="5372100" cy="35814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1"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95780" y="1"/>
            <a:ext cx="1985434"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7429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graphicFrame>
        <p:nvGraphicFramePr>
          <p:cNvPr id="5" name="Diagram 4"/>
          <p:cNvGraphicFramePr/>
          <p:nvPr>
            <p:extLst>
              <p:ext uri="{D42A27DB-BD31-4B8C-83A1-F6EECF244321}">
                <p14:modId xmlns:p14="http://schemas.microsoft.com/office/powerpoint/2010/main" val="1678573045"/>
              </p:ext>
            </p:extLst>
          </p:nvPr>
        </p:nvGraphicFramePr>
        <p:xfrm>
          <a:off x="76200" y="1047750"/>
          <a:ext cx="4457700"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1295400" y="438150"/>
            <a:ext cx="2425664" cy="400110"/>
          </a:xfrm>
          <a:prstGeom prst="rect">
            <a:avLst/>
          </a:prstGeom>
        </p:spPr>
        <p:txBody>
          <a:bodyPr wrap="none">
            <a:spAutoFit/>
          </a:bodyPr>
          <a:lstStyle/>
          <a:p>
            <a:r>
              <a:rPr lang="mn-MN" sz="2000" b="1" dirty="0" smtClean="0">
                <a:solidFill>
                  <a:schemeClr val="accent1"/>
                </a:solidFill>
                <a:sym typeface="Nunito Sans"/>
              </a:rPr>
              <a:t>Халдварт </a:t>
            </a:r>
            <a:r>
              <a:rPr lang="mn-MN" sz="2000" b="1" dirty="0" smtClean="0">
                <a:solidFill>
                  <a:schemeClr val="accent1"/>
                </a:solidFill>
                <a:sym typeface="Nunito Sans"/>
              </a:rPr>
              <a:t>өвчлөл</a:t>
            </a:r>
            <a:endParaRPr lang="en-US" sz="1100" dirty="0">
              <a:solidFill>
                <a:schemeClr val="accent1"/>
              </a:solidFill>
            </a:endParaRPr>
          </a:p>
        </p:txBody>
      </p:sp>
      <p:graphicFrame>
        <p:nvGraphicFramePr>
          <p:cNvPr id="8" name="Diagram 7"/>
          <p:cNvGraphicFramePr/>
          <p:nvPr>
            <p:extLst>
              <p:ext uri="{D42A27DB-BD31-4B8C-83A1-F6EECF244321}">
                <p14:modId xmlns:p14="http://schemas.microsoft.com/office/powerpoint/2010/main" val="1645754105"/>
              </p:ext>
            </p:extLst>
          </p:nvPr>
        </p:nvGraphicFramePr>
        <p:xfrm>
          <a:off x="4648200" y="838260"/>
          <a:ext cx="4495800" cy="30370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080714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5500"/>
            <a:ext cx="2514600" cy="2072450"/>
          </a:xfrm>
        </p:spPr>
        <p:txBody>
          <a:bodyPr/>
          <a:lstStyle/>
          <a:p>
            <a:pPr algn="ctr"/>
            <a:r>
              <a:rPr lang="mn-MN" b="1" dirty="0" smtClean="0"/>
              <a:t>Д.Галсанбатын нэрэмжит Соёлын төвийн товч танилцуулга</a:t>
            </a:r>
            <a:endParaRPr lang="en-US" b="1" dirty="0"/>
          </a:p>
        </p:txBody>
      </p:sp>
      <p:sp>
        <p:nvSpPr>
          <p:cNvPr id="3" name="Text Placeholder 2"/>
          <p:cNvSpPr>
            <a:spLocks noGrp="1"/>
          </p:cNvSpPr>
          <p:nvPr>
            <p:ph type="body" idx="1"/>
          </p:nvPr>
        </p:nvSpPr>
        <p:spPr>
          <a:xfrm>
            <a:off x="2613837" y="0"/>
            <a:ext cx="6530163" cy="4991100"/>
          </a:xfrm>
        </p:spPr>
        <p:txBody>
          <a:bodyPr/>
          <a:lstStyle/>
          <a:p>
            <a:pPr marL="127000" indent="0" algn="just">
              <a:buNone/>
            </a:pPr>
            <a:r>
              <a:rPr lang="mn-MN" dirty="0" smtClean="0">
                <a:latin typeface="Times New Roman" pitchFamily="18" charset="0"/>
                <a:cs typeface="Times New Roman" pitchFamily="18" charset="0"/>
              </a:rPr>
              <a:t>Соёлын төв нь анх 1942 онд 6 ханатай гэрт “Улаан гэр” нэртэйгээр байгуулагдаж иргэд хөдөлмөрчдөд ухуулга яриа, таниулга хийж, 1948 оноос “Улаан гэр” нэртэйгээр үйл ажиллагаа явуулж байжээ.</a:t>
            </a:r>
          </a:p>
          <a:p>
            <a:pPr marL="127000" indent="0" algn="just">
              <a:buNone/>
            </a:pPr>
            <a:r>
              <a:rPr lang="mn-MN" dirty="0" smtClean="0">
                <a:latin typeface="Times New Roman" pitchFamily="18" charset="0"/>
                <a:cs typeface="Times New Roman" pitchFamily="18" charset="0"/>
              </a:rPr>
              <a:t>1962 онд 150 хүний суудалтай анхны клуб баригдан, 1965 онд 1000 номтой анхны нүүдлийн номын сантай, 1979 онд орон нутгийг судлах танхим байгуулагдаж байсан түүхтэй.</a:t>
            </a:r>
          </a:p>
          <a:p>
            <a:pPr marL="127000" indent="0" algn="just">
              <a:buNone/>
            </a:pPr>
            <a:r>
              <a:rPr lang="mn-MN" dirty="0" smtClean="0">
                <a:latin typeface="Times New Roman" pitchFamily="18" charset="0"/>
                <a:cs typeface="Times New Roman" pitchFamily="18" charset="0"/>
              </a:rPr>
              <a:t>Соёлын төв нь 2012 онд аймгийн ИТХ-ын тогтоолоор Өвөрхангай аймгийн Гучин-Ус сумын харъяат ахмад дипломатч Дэмчигдоржийн хүү рок попыг үндэслэгчийн нэг, эстрадын урлагийн анхны гавьяат, МУГЖ Д.Галсанбатын нэрэмжит болсон. “Ард түмний язгуур эрх ашгийг дээдлэн хүндэлж ардын урлаг, уламжлалт ёс заншил, түүх соёлоо өвлөн хадгалах, хөгжүүлэн дэлгэрүүлж чанартай үйлчилгээг ард иргэддээ хүргэх” гэсэн эрхэм зорилготой ажиллаж байна. Одоогтйн байдлаар соёлын төвийн эрхлэгч 1, номын санч-мэдээллийн ажилтан 1, хөгжмийн багш 1, бүжгийн багш 1, нягтлан бодогч 1, үйлчилэгч 1 гэсэн бүрэлдэхүүнтэй ажиллаж байна.</a:t>
            </a:r>
            <a:endParaRPr lang="en-US"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100000" l="677" r="97631"/>
                    </a14:imgEffect>
                  </a14:imgLayer>
                </a14:imgProps>
              </a:ext>
              <a:ext uri="{28A0092B-C50C-407E-A947-70E740481C1C}">
                <a14:useLocalDpi xmlns:a14="http://schemas.microsoft.com/office/drawing/2010/main" val="0"/>
              </a:ext>
            </a:extLst>
          </a:blip>
          <a:stretch>
            <a:fillRect/>
          </a:stretch>
        </p:blipFill>
        <p:spPr>
          <a:xfrm>
            <a:off x="0" y="2724149"/>
            <a:ext cx="2613837" cy="1565649"/>
          </a:xfrm>
          <a:prstGeom prst="rect">
            <a:avLst/>
          </a:prstGeom>
        </p:spPr>
      </p:pic>
    </p:spTree>
    <p:extLst>
      <p:ext uri="{BB962C8B-B14F-4D97-AF65-F5344CB8AC3E}">
        <p14:creationId xmlns:p14="http://schemas.microsoft.com/office/powerpoint/2010/main" val="428071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7831399"/>
              </p:ext>
            </p:extLst>
          </p:nvPr>
        </p:nvGraphicFramePr>
        <p:xfrm>
          <a:off x="152400" y="1276350"/>
          <a:ext cx="4343400" cy="260604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219200" y="285750"/>
            <a:ext cx="2581156" cy="646331"/>
          </a:xfrm>
          <a:prstGeom prst="rect">
            <a:avLst/>
          </a:prstGeom>
        </p:spPr>
        <p:txBody>
          <a:bodyPr wrap="none">
            <a:spAutoFit/>
          </a:bodyPr>
          <a:lstStyle/>
          <a:p>
            <a:r>
              <a:rPr lang="mn-MN" sz="1800" b="1" dirty="0" smtClean="0">
                <a:latin typeface="AGBengaly Mon" pitchFamily="2" charset="0"/>
              </a:rPr>
              <a:t>Ажиллагчдын нас, </a:t>
            </a:r>
            <a:endParaRPr lang="en-US" sz="1800" b="1" dirty="0" smtClean="0">
              <a:latin typeface="AGBengaly Mon" pitchFamily="2" charset="0"/>
            </a:endParaRPr>
          </a:p>
          <a:p>
            <a:pPr algn="ctr"/>
            <a:r>
              <a:rPr lang="mn-MN" sz="1800" b="1" dirty="0" smtClean="0">
                <a:latin typeface="AGBengaly Mon" pitchFamily="2" charset="0"/>
              </a:rPr>
              <a:t>хүйсийн харьцаа</a:t>
            </a:r>
            <a:endParaRPr lang="en-US" sz="1800" b="1" dirty="0">
              <a:latin typeface="AGBengaly Mon" pitchFamily="2" charset="0"/>
            </a:endParaRPr>
          </a:p>
        </p:txBody>
      </p:sp>
      <p:graphicFrame>
        <p:nvGraphicFramePr>
          <p:cNvPr id="5" name="Chart 4"/>
          <p:cNvGraphicFramePr>
            <a:graphicFrameLocks/>
          </p:cNvGraphicFramePr>
          <p:nvPr>
            <p:extLst>
              <p:ext uri="{D42A27DB-BD31-4B8C-83A1-F6EECF244321}">
                <p14:modId xmlns:p14="http://schemas.microsoft.com/office/powerpoint/2010/main" val="47174798"/>
              </p:ext>
            </p:extLst>
          </p:nvPr>
        </p:nvGraphicFramePr>
        <p:xfrm>
          <a:off x="4800600" y="819150"/>
          <a:ext cx="4038600" cy="3124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17939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graphicFrame>
        <p:nvGraphicFramePr>
          <p:cNvPr id="6" name="Chart 5"/>
          <p:cNvGraphicFramePr>
            <a:graphicFrameLocks/>
          </p:cNvGraphicFramePr>
          <p:nvPr>
            <p:extLst>
              <p:ext uri="{D42A27DB-BD31-4B8C-83A1-F6EECF244321}">
                <p14:modId xmlns:p14="http://schemas.microsoft.com/office/powerpoint/2010/main" val="3139787687"/>
              </p:ext>
            </p:extLst>
          </p:nvPr>
        </p:nvGraphicFramePr>
        <p:xfrm>
          <a:off x="231019" y="593526"/>
          <a:ext cx="4191000" cy="266402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457200" y="116472"/>
            <a:ext cx="4070345" cy="338554"/>
          </a:xfrm>
          <a:prstGeom prst="rect">
            <a:avLst/>
          </a:prstGeom>
        </p:spPr>
        <p:txBody>
          <a:bodyPr wrap="none">
            <a:spAutoFit/>
          </a:bodyPr>
          <a:lstStyle/>
          <a:p>
            <a:r>
              <a:rPr lang="ru-RU" sz="1600" b="1" dirty="0">
                <a:latin typeface="AGBengaly Mon" pitchFamily="2" charset="0"/>
              </a:rPr>
              <a:t>Нийт олгосон номын тоо (төрлөөр)</a:t>
            </a:r>
          </a:p>
        </p:txBody>
      </p:sp>
      <p:graphicFrame>
        <p:nvGraphicFramePr>
          <p:cNvPr id="8" name="Chart 7"/>
          <p:cNvGraphicFramePr>
            <a:graphicFrameLocks/>
          </p:cNvGraphicFramePr>
          <p:nvPr>
            <p:extLst>
              <p:ext uri="{D42A27DB-BD31-4B8C-83A1-F6EECF244321}">
                <p14:modId xmlns:p14="http://schemas.microsoft.com/office/powerpoint/2010/main" val="2885966087"/>
              </p:ext>
            </p:extLst>
          </p:nvPr>
        </p:nvGraphicFramePr>
        <p:xfrm>
          <a:off x="1219200" y="2947611"/>
          <a:ext cx="3657600" cy="219456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0" y="3257550"/>
            <a:ext cx="2111475" cy="738664"/>
          </a:xfrm>
          <a:prstGeom prst="rect">
            <a:avLst/>
          </a:prstGeom>
        </p:spPr>
        <p:txBody>
          <a:bodyPr wrap="none">
            <a:spAutoFit/>
          </a:bodyPr>
          <a:lstStyle/>
          <a:p>
            <a:r>
              <a:rPr lang="mn-MN" b="1" dirty="0"/>
              <a:t>Нийт олгосон номын </a:t>
            </a:r>
            <a:endParaRPr lang="mn-MN" b="1" dirty="0" smtClean="0"/>
          </a:p>
          <a:p>
            <a:r>
              <a:rPr lang="mn-MN" b="1" dirty="0" smtClean="0"/>
              <a:t>тоо (</a:t>
            </a:r>
            <a:r>
              <a:rPr lang="mn-MN" b="1" dirty="0"/>
              <a:t>үйлчилгээний </a:t>
            </a:r>
            <a:endParaRPr lang="mn-MN" b="1" dirty="0" smtClean="0"/>
          </a:p>
          <a:p>
            <a:r>
              <a:rPr lang="mn-MN" b="1" dirty="0" smtClean="0"/>
              <a:t>хэлбэрээр</a:t>
            </a:r>
            <a:r>
              <a:rPr lang="mn-MN" b="1" dirty="0"/>
              <a:t>)</a:t>
            </a:r>
            <a:endParaRPr lang="en-US" b="1" dirty="0"/>
          </a:p>
        </p:txBody>
      </p:sp>
      <p:graphicFrame>
        <p:nvGraphicFramePr>
          <p:cNvPr id="10" name="Table 9"/>
          <p:cNvGraphicFramePr>
            <a:graphicFrameLocks noGrp="1"/>
          </p:cNvGraphicFramePr>
          <p:nvPr>
            <p:extLst>
              <p:ext uri="{D42A27DB-BD31-4B8C-83A1-F6EECF244321}">
                <p14:modId xmlns:p14="http://schemas.microsoft.com/office/powerpoint/2010/main" val="3219654772"/>
              </p:ext>
            </p:extLst>
          </p:nvPr>
        </p:nvGraphicFramePr>
        <p:xfrm>
          <a:off x="4953000" y="150495"/>
          <a:ext cx="3505200" cy="2404110"/>
        </p:xfrm>
        <a:graphic>
          <a:graphicData uri="http://schemas.openxmlformats.org/drawingml/2006/table">
            <a:tbl>
              <a:tblPr>
                <a:tableStyleId>{8A107856-5554-42FB-B03E-39F5DBC370BA}</a:tableStyleId>
              </a:tblPr>
              <a:tblGrid>
                <a:gridCol w="1828800"/>
                <a:gridCol w="685800"/>
                <a:gridCol w="990600"/>
              </a:tblGrid>
              <a:tr h="190500">
                <a:tc>
                  <a:txBody>
                    <a:bodyPr/>
                    <a:lstStyle/>
                    <a:p>
                      <a:pPr algn="l" fontAlgn="b"/>
                      <a:r>
                        <a:rPr lang="ru-RU" sz="1100" b="1" u="none" strike="noStrike" dirty="0">
                          <a:effectLst/>
                          <a:latin typeface="Arial Body"/>
                        </a:rPr>
                        <a:t>Зохион байгуулсан соёл, олон нийтийн </a:t>
                      </a:r>
                      <a:r>
                        <a:rPr lang="mn-MN" sz="1100" b="1" u="none" strike="noStrike" dirty="0" smtClean="0">
                          <a:effectLst/>
                          <a:latin typeface="Arial Body"/>
                        </a:rPr>
                        <a:t>арга хэмжээний төрөл</a:t>
                      </a:r>
                      <a:endParaRPr lang="ru-RU" sz="1100" b="1" i="0" u="none" strike="noStrike" dirty="0">
                        <a:solidFill>
                          <a:srgbClr val="000000"/>
                        </a:solidFill>
                        <a:effectLst/>
                        <a:latin typeface="Arial Body"/>
                      </a:endParaRPr>
                    </a:p>
                  </a:txBody>
                  <a:tcPr marL="9525" marR="9525" marT="9525" marB="0" anchor="b"/>
                </a:tc>
                <a:tc>
                  <a:txBody>
                    <a:bodyPr/>
                    <a:lstStyle/>
                    <a:p>
                      <a:pPr algn="r" fontAlgn="b"/>
                      <a:r>
                        <a:rPr lang="mn-MN" sz="1100" b="1" i="0" u="none" strike="noStrike" dirty="0" smtClean="0">
                          <a:solidFill>
                            <a:schemeClr val="dk1"/>
                          </a:solidFill>
                          <a:effectLst/>
                          <a:latin typeface="Arial Body"/>
                        </a:rPr>
                        <a:t>Хийсэн</a:t>
                      </a:r>
                      <a:r>
                        <a:rPr lang="mn-MN" sz="1100" b="1" i="0" u="none" strike="noStrike" baseline="0" dirty="0" smtClean="0">
                          <a:solidFill>
                            <a:schemeClr val="dk1"/>
                          </a:solidFill>
                          <a:effectLst/>
                          <a:latin typeface="Arial Body"/>
                        </a:rPr>
                        <a:t> ажлын тоо</a:t>
                      </a:r>
                      <a:endParaRPr lang="en-US" sz="1100" b="1" i="0" u="none" strike="noStrike" dirty="0">
                        <a:solidFill>
                          <a:srgbClr val="000000"/>
                        </a:solidFill>
                        <a:effectLst/>
                        <a:latin typeface="Arial Body"/>
                      </a:endParaRPr>
                    </a:p>
                  </a:txBody>
                  <a:tcPr marL="9525" marR="9525" marT="9525" marB="0" anchor="b"/>
                </a:tc>
                <a:tc>
                  <a:txBody>
                    <a:bodyPr/>
                    <a:lstStyle/>
                    <a:p>
                      <a:pPr algn="r" fontAlgn="b"/>
                      <a:r>
                        <a:rPr lang="mn-MN" sz="1100" b="1" i="0" u="none" strike="noStrike" dirty="0" smtClean="0">
                          <a:solidFill>
                            <a:srgbClr val="000000"/>
                          </a:solidFill>
                          <a:effectLst/>
                          <a:latin typeface="Arial Body"/>
                        </a:rPr>
                        <a:t>Оролцсон/ хамрагдсан</a:t>
                      </a:r>
                      <a:r>
                        <a:rPr lang="mn-MN" sz="1100" b="1" i="0" u="none" strike="noStrike" baseline="0" dirty="0" smtClean="0">
                          <a:solidFill>
                            <a:srgbClr val="000000"/>
                          </a:solidFill>
                          <a:effectLst/>
                          <a:latin typeface="Arial Body"/>
                        </a:rPr>
                        <a:t> хүний тоо</a:t>
                      </a:r>
                      <a:endParaRPr lang="en-US" sz="1100" b="1" i="0" u="none" strike="noStrike" dirty="0">
                        <a:solidFill>
                          <a:srgbClr val="000000"/>
                        </a:solidFill>
                        <a:effectLst/>
                        <a:latin typeface="Arial Body"/>
                      </a:endParaRPr>
                    </a:p>
                  </a:txBody>
                  <a:tcPr marL="9525" marR="9525" marT="9525" marB="0" anchor="b"/>
                </a:tc>
              </a:tr>
              <a:tr h="190500">
                <a:tc>
                  <a:txBody>
                    <a:bodyPr/>
                    <a:lstStyle/>
                    <a:p>
                      <a:pPr algn="l" fontAlgn="b"/>
                      <a:r>
                        <a:rPr lang="mn-MN" sz="1100" u="none" strike="noStrike" dirty="0">
                          <a:effectLst/>
                          <a:latin typeface="Arial Body"/>
                        </a:rPr>
                        <a:t>Боловсролын хөтөлбөр</a:t>
                      </a:r>
                      <a:endParaRPr lang="mn-MN" sz="1100" b="0" i="0" u="none" strike="noStrike" dirty="0">
                        <a:solidFill>
                          <a:srgbClr val="000000"/>
                        </a:solidFill>
                        <a:effectLst/>
                        <a:latin typeface="Arial Body"/>
                      </a:endParaRPr>
                    </a:p>
                  </a:txBody>
                  <a:tcPr marL="9525" marR="9525" marT="9525" marB="0" anchor="b"/>
                </a:tc>
                <a:tc>
                  <a:txBody>
                    <a:bodyPr/>
                    <a:lstStyle/>
                    <a:p>
                      <a:pPr algn="r" fontAlgn="b"/>
                      <a:r>
                        <a:rPr lang="en-US" sz="1100" u="none" strike="noStrike" dirty="0">
                          <a:effectLst/>
                          <a:latin typeface="Arial Body"/>
                        </a:rPr>
                        <a:t>1</a:t>
                      </a:r>
                      <a:endParaRPr lang="en-US" sz="1100" b="0" i="0" u="none" strike="noStrike" dirty="0">
                        <a:solidFill>
                          <a:srgbClr val="000000"/>
                        </a:solidFill>
                        <a:effectLst/>
                        <a:latin typeface="Arial Body"/>
                      </a:endParaRPr>
                    </a:p>
                  </a:txBody>
                  <a:tcPr marL="9525" marR="9525" marT="9525" marB="0" anchor="b"/>
                </a:tc>
                <a:tc>
                  <a:txBody>
                    <a:bodyPr/>
                    <a:lstStyle/>
                    <a:p>
                      <a:pPr algn="r" fontAlgn="b"/>
                      <a:r>
                        <a:rPr lang="mn-MN" sz="1100" b="0" i="0" u="none" strike="noStrike" dirty="0" smtClean="0">
                          <a:solidFill>
                            <a:srgbClr val="000000"/>
                          </a:solidFill>
                          <a:effectLst/>
                          <a:latin typeface="Arial Body"/>
                        </a:rPr>
                        <a:t>89</a:t>
                      </a:r>
                      <a:endParaRPr lang="en-US" sz="1100" b="0" i="0" u="none" strike="noStrike" dirty="0">
                        <a:solidFill>
                          <a:srgbClr val="000000"/>
                        </a:solidFill>
                        <a:effectLst/>
                        <a:latin typeface="Arial Body"/>
                      </a:endParaRPr>
                    </a:p>
                  </a:txBody>
                  <a:tcPr marL="9525" marR="9525" marT="9525" marB="0" anchor="b"/>
                </a:tc>
              </a:tr>
              <a:tr h="190500">
                <a:tc>
                  <a:txBody>
                    <a:bodyPr/>
                    <a:lstStyle/>
                    <a:p>
                      <a:pPr algn="l" fontAlgn="b"/>
                      <a:r>
                        <a:rPr lang="mn-MN" sz="1100" u="none" strike="noStrike" dirty="0">
                          <a:effectLst/>
                          <a:latin typeface="Arial Body"/>
                        </a:rPr>
                        <a:t>Сургалт, семинар</a:t>
                      </a:r>
                      <a:endParaRPr lang="mn-MN" sz="1100" b="0" i="0" u="none" strike="noStrike" dirty="0">
                        <a:solidFill>
                          <a:srgbClr val="000000"/>
                        </a:solidFill>
                        <a:effectLst/>
                        <a:latin typeface="Arial Body"/>
                      </a:endParaRPr>
                    </a:p>
                  </a:txBody>
                  <a:tcPr marL="9525" marR="9525" marT="9525" marB="0" anchor="b"/>
                </a:tc>
                <a:tc>
                  <a:txBody>
                    <a:bodyPr/>
                    <a:lstStyle/>
                    <a:p>
                      <a:pPr algn="r" fontAlgn="b"/>
                      <a:r>
                        <a:rPr lang="en-US" sz="1100" u="none" strike="noStrike" dirty="0">
                          <a:effectLst/>
                          <a:latin typeface="Arial Body"/>
                        </a:rPr>
                        <a:t>5</a:t>
                      </a:r>
                      <a:endParaRPr lang="en-US" sz="1100" b="0" i="0" u="none" strike="noStrike" dirty="0">
                        <a:solidFill>
                          <a:srgbClr val="000000"/>
                        </a:solidFill>
                        <a:effectLst/>
                        <a:latin typeface="Arial Body"/>
                      </a:endParaRPr>
                    </a:p>
                  </a:txBody>
                  <a:tcPr marL="9525" marR="9525" marT="9525" marB="0" anchor="b"/>
                </a:tc>
                <a:tc>
                  <a:txBody>
                    <a:bodyPr/>
                    <a:lstStyle/>
                    <a:p>
                      <a:pPr algn="r" fontAlgn="b"/>
                      <a:r>
                        <a:rPr lang="mn-MN" sz="1100" b="0" i="0" u="none" strike="noStrike" dirty="0" smtClean="0">
                          <a:solidFill>
                            <a:srgbClr val="000000"/>
                          </a:solidFill>
                          <a:effectLst/>
                          <a:latin typeface="Arial Body"/>
                        </a:rPr>
                        <a:t>115</a:t>
                      </a:r>
                      <a:endParaRPr lang="en-US" sz="1100" b="0" i="0" u="none" strike="noStrike" dirty="0">
                        <a:solidFill>
                          <a:srgbClr val="000000"/>
                        </a:solidFill>
                        <a:effectLst/>
                        <a:latin typeface="Arial Body"/>
                      </a:endParaRPr>
                    </a:p>
                  </a:txBody>
                  <a:tcPr marL="9525" marR="9525" marT="9525" marB="0" anchor="b"/>
                </a:tc>
              </a:tr>
              <a:tr h="190500">
                <a:tc>
                  <a:txBody>
                    <a:bodyPr/>
                    <a:lstStyle/>
                    <a:p>
                      <a:pPr algn="l" fontAlgn="b"/>
                      <a:r>
                        <a:rPr lang="mn-MN" sz="1100" u="none" strike="noStrike">
                          <a:effectLst/>
                          <a:latin typeface="Arial Body"/>
                        </a:rPr>
                        <a:t>Дугуйлан</a:t>
                      </a:r>
                      <a:endParaRPr lang="mn-MN" sz="1100" b="0" i="0" u="none" strike="noStrike">
                        <a:solidFill>
                          <a:srgbClr val="000000"/>
                        </a:solidFill>
                        <a:effectLst/>
                        <a:latin typeface="Arial Body"/>
                      </a:endParaRPr>
                    </a:p>
                  </a:txBody>
                  <a:tcPr marL="9525" marR="9525" marT="9525" marB="0" anchor="b"/>
                </a:tc>
                <a:tc>
                  <a:txBody>
                    <a:bodyPr/>
                    <a:lstStyle/>
                    <a:p>
                      <a:pPr algn="r" fontAlgn="b"/>
                      <a:r>
                        <a:rPr lang="en-US" sz="1100" u="none" strike="noStrike" dirty="0">
                          <a:effectLst/>
                          <a:latin typeface="Arial Body"/>
                        </a:rPr>
                        <a:t>3</a:t>
                      </a:r>
                      <a:endParaRPr lang="en-US" sz="1100" b="0" i="0" u="none" strike="noStrike" dirty="0">
                        <a:solidFill>
                          <a:srgbClr val="000000"/>
                        </a:solidFill>
                        <a:effectLst/>
                        <a:latin typeface="Arial Body"/>
                      </a:endParaRPr>
                    </a:p>
                  </a:txBody>
                  <a:tcPr marL="9525" marR="9525" marT="9525" marB="0" anchor="b"/>
                </a:tc>
                <a:tc>
                  <a:txBody>
                    <a:bodyPr/>
                    <a:lstStyle/>
                    <a:p>
                      <a:pPr algn="r" fontAlgn="b"/>
                      <a:r>
                        <a:rPr lang="mn-MN" sz="1100" b="0" i="0" u="none" strike="noStrike" dirty="0" smtClean="0">
                          <a:solidFill>
                            <a:srgbClr val="000000"/>
                          </a:solidFill>
                          <a:effectLst/>
                          <a:latin typeface="Arial Body"/>
                        </a:rPr>
                        <a:t>56</a:t>
                      </a:r>
                      <a:endParaRPr lang="en-US" sz="1100" b="0" i="0" u="none" strike="noStrike" dirty="0">
                        <a:solidFill>
                          <a:srgbClr val="000000"/>
                        </a:solidFill>
                        <a:effectLst/>
                        <a:latin typeface="Arial Body"/>
                      </a:endParaRPr>
                    </a:p>
                  </a:txBody>
                  <a:tcPr marL="9525" marR="9525" marT="9525" marB="0" anchor="b"/>
                </a:tc>
              </a:tr>
              <a:tr h="190500">
                <a:tc>
                  <a:txBody>
                    <a:bodyPr/>
                    <a:lstStyle/>
                    <a:p>
                      <a:pPr algn="l" fontAlgn="b"/>
                      <a:r>
                        <a:rPr lang="mn-MN" sz="1100" u="none" strike="noStrike">
                          <a:effectLst/>
                          <a:latin typeface="Arial Body"/>
                        </a:rPr>
                        <a:t>Уралдаан тэмцээн</a:t>
                      </a:r>
                      <a:endParaRPr lang="mn-MN" sz="1100" b="0" i="0" u="none" strike="noStrike">
                        <a:solidFill>
                          <a:srgbClr val="000000"/>
                        </a:solidFill>
                        <a:effectLst/>
                        <a:latin typeface="Arial Body"/>
                      </a:endParaRPr>
                    </a:p>
                  </a:txBody>
                  <a:tcPr marL="9525" marR="9525" marT="9525" marB="0" anchor="b"/>
                </a:tc>
                <a:tc>
                  <a:txBody>
                    <a:bodyPr/>
                    <a:lstStyle/>
                    <a:p>
                      <a:pPr algn="r" fontAlgn="b"/>
                      <a:r>
                        <a:rPr lang="en-US" sz="1100" u="none" strike="noStrike" dirty="0">
                          <a:effectLst/>
                          <a:latin typeface="Arial Body"/>
                        </a:rPr>
                        <a:t>9</a:t>
                      </a:r>
                      <a:endParaRPr lang="en-US" sz="1100" b="0" i="0" u="none" strike="noStrike" dirty="0">
                        <a:solidFill>
                          <a:srgbClr val="000000"/>
                        </a:solidFill>
                        <a:effectLst/>
                        <a:latin typeface="Arial Body"/>
                      </a:endParaRPr>
                    </a:p>
                  </a:txBody>
                  <a:tcPr marL="9525" marR="9525" marT="9525" marB="0" anchor="b"/>
                </a:tc>
                <a:tc>
                  <a:txBody>
                    <a:bodyPr/>
                    <a:lstStyle/>
                    <a:p>
                      <a:pPr algn="r" fontAlgn="b"/>
                      <a:r>
                        <a:rPr lang="mn-MN" sz="1100" b="0" i="0" u="none" strike="noStrike" dirty="0" smtClean="0">
                          <a:solidFill>
                            <a:srgbClr val="000000"/>
                          </a:solidFill>
                          <a:effectLst/>
                          <a:latin typeface="Arial Body"/>
                        </a:rPr>
                        <a:t>392</a:t>
                      </a:r>
                      <a:endParaRPr lang="en-US" sz="1100" b="0" i="0" u="none" strike="noStrike" dirty="0">
                        <a:solidFill>
                          <a:srgbClr val="000000"/>
                        </a:solidFill>
                        <a:effectLst/>
                        <a:latin typeface="Arial Body"/>
                      </a:endParaRPr>
                    </a:p>
                  </a:txBody>
                  <a:tcPr marL="9525" marR="9525" marT="9525" marB="0" anchor="b"/>
                </a:tc>
              </a:tr>
              <a:tr h="190500">
                <a:tc>
                  <a:txBody>
                    <a:bodyPr/>
                    <a:lstStyle/>
                    <a:p>
                      <a:pPr algn="l" fontAlgn="b"/>
                      <a:r>
                        <a:rPr lang="mn-MN" sz="1100" u="none" strike="noStrike">
                          <a:effectLst/>
                          <a:latin typeface="Arial Body"/>
                        </a:rPr>
                        <a:t>Эвенкт/арга хэмжээ</a:t>
                      </a:r>
                      <a:endParaRPr lang="mn-MN" sz="1100" b="0" i="0" u="none" strike="noStrike">
                        <a:solidFill>
                          <a:srgbClr val="000000"/>
                        </a:solidFill>
                        <a:effectLst/>
                        <a:latin typeface="Arial Body"/>
                      </a:endParaRPr>
                    </a:p>
                  </a:txBody>
                  <a:tcPr marL="9525" marR="9525" marT="9525" marB="0" anchor="b"/>
                </a:tc>
                <a:tc>
                  <a:txBody>
                    <a:bodyPr/>
                    <a:lstStyle/>
                    <a:p>
                      <a:pPr algn="r" fontAlgn="b"/>
                      <a:r>
                        <a:rPr lang="en-US" sz="1100" u="none" strike="noStrike">
                          <a:effectLst/>
                          <a:latin typeface="Arial Body"/>
                        </a:rPr>
                        <a:t>1</a:t>
                      </a:r>
                      <a:endParaRPr lang="en-US" sz="1100" b="0" i="0" u="none" strike="noStrike">
                        <a:solidFill>
                          <a:srgbClr val="000000"/>
                        </a:solidFill>
                        <a:effectLst/>
                        <a:latin typeface="Arial Body"/>
                      </a:endParaRPr>
                    </a:p>
                  </a:txBody>
                  <a:tcPr marL="9525" marR="9525" marT="9525" marB="0" anchor="b"/>
                </a:tc>
                <a:tc>
                  <a:txBody>
                    <a:bodyPr/>
                    <a:lstStyle/>
                    <a:p>
                      <a:pPr algn="r" fontAlgn="b"/>
                      <a:r>
                        <a:rPr lang="mn-MN" sz="1100" b="0" i="0" u="none" strike="noStrike" dirty="0" smtClean="0">
                          <a:solidFill>
                            <a:srgbClr val="000000"/>
                          </a:solidFill>
                          <a:effectLst/>
                          <a:latin typeface="Arial Body"/>
                        </a:rPr>
                        <a:t>128</a:t>
                      </a:r>
                      <a:endParaRPr lang="en-US" sz="1100" b="0" i="0" u="none" strike="noStrike" dirty="0">
                        <a:solidFill>
                          <a:srgbClr val="000000"/>
                        </a:solidFill>
                        <a:effectLst/>
                        <a:latin typeface="Arial Body"/>
                      </a:endParaRPr>
                    </a:p>
                  </a:txBody>
                  <a:tcPr marL="9525" marR="9525" marT="9525" marB="0" anchor="b"/>
                </a:tc>
              </a:tr>
              <a:tr h="190500">
                <a:tc>
                  <a:txBody>
                    <a:bodyPr/>
                    <a:lstStyle/>
                    <a:p>
                      <a:pPr algn="l" fontAlgn="b"/>
                      <a:r>
                        <a:rPr lang="mn-MN" sz="1100" u="none" strike="noStrike">
                          <a:effectLst/>
                          <a:latin typeface="Arial Body"/>
                        </a:rPr>
                        <a:t>Хурал зөвлөгөөн</a:t>
                      </a:r>
                      <a:endParaRPr lang="mn-MN" sz="1100" b="0" i="0" u="none" strike="noStrike">
                        <a:solidFill>
                          <a:srgbClr val="000000"/>
                        </a:solidFill>
                        <a:effectLst/>
                        <a:latin typeface="Arial Body"/>
                      </a:endParaRPr>
                    </a:p>
                  </a:txBody>
                  <a:tcPr marL="9525" marR="9525" marT="9525" marB="0" anchor="b"/>
                </a:tc>
                <a:tc>
                  <a:txBody>
                    <a:bodyPr/>
                    <a:lstStyle/>
                    <a:p>
                      <a:pPr algn="r" fontAlgn="b"/>
                      <a:r>
                        <a:rPr lang="en-US" sz="1100" u="none" strike="noStrike">
                          <a:effectLst/>
                          <a:latin typeface="Arial Body"/>
                        </a:rPr>
                        <a:t>8</a:t>
                      </a:r>
                      <a:endParaRPr lang="en-US" sz="1100" b="0" i="0" u="none" strike="noStrike">
                        <a:solidFill>
                          <a:srgbClr val="000000"/>
                        </a:solidFill>
                        <a:effectLst/>
                        <a:latin typeface="Arial Body"/>
                      </a:endParaRPr>
                    </a:p>
                  </a:txBody>
                  <a:tcPr marL="9525" marR="9525" marT="9525" marB="0" anchor="b"/>
                </a:tc>
                <a:tc>
                  <a:txBody>
                    <a:bodyPr/>
                    <a:lstStyle/>
                    <a:p>
                      <a:pPr algn="r" fontAlgn="b"/>
                      <a:r>
                        <a:rPr lang="mn-MN" sz="1100" b="0" i="0" u="none" strike="noStrike" dirty="0" smtClean="0">
                          <a:solidFill>
                            <a:srgbClr val="000000"/>
                          </a:solidFill>
                          <a:effectLst/>
                          <a:latin typeface="Arial Body"/>
                        </a:rPr>
                        <a:t>342</a:t>
                      </a:r>
                      <a:endParaRPr lang="en-US" sz="1100" b="0" i="0" u="none" strike="noStrike" dirty="0">
                        <a:solidFill>
                          <a:srgbClr val="000000"/>
                        </a:solidFill>
                        <a:effectLst/>
                        <a:latin typeface="Arial Body"/>
                      </a:endParaRPr>
                    </a:p>
                  </a:txBody>
                  <a:tcPr marL="9525" marR="9525" marT="9525" marB="0" anchor="b"/>
                </a:tc>
              </a:tr>
              <a:tr h="172204">
                <a:tc>
                  <a:txBody>
                    <a:bodyPr/>
                    <a:lstStyle/>
                    <a:p>
                      <a:pPr algn="l" fontAlgn="b"/>
                      <a:r>
                        <a:rPr lang="mn-MN" sz="1100" u="none" strike="noStrike">
                          <a:effectLst/>
                          <a:latin typeface="Arial Body"/>
                        </a:rPr>
                        <a:t>Кино үзүүлэх үйлчилгээ</a:t>
                      </a:r>
                      <a:endParaRPr lang="mn-MN" sz="1100" b="0" i="0" u="none" strike="noStrike">
                        <a:solidFill>
                          <a:srgbClr val="000000"/>
                        </a:solidFill>
                        <a:effectLst/>
                        <a:latin typeface="Arial Body"/>
                      </a:endParaRPr>
                    </a:p>
                  </a:txBody>
                  <a:tcPr marL="9525" marR="9525" marT="9525" marB="0" anchor="b"/>
                </a:tc>
                <a:tc>
                  <a:txBody>
                    <a:bodyPr/>
                    <a:lstStyle/>
                    <a:p>
                      <a:pPr algn="r" fontAlgn="b"/>
                      <a:r>
                        <a:rPr lang="en-US" sz="1100" u="none" strike="noStrike">
                          <a:effectLst/>
                          <a:latin typeface="Arial Body"/>
                        </a:rPr>
                        <a:t>2</a:t>
                      </a:r>
                      <a:endParaRPr lang="en-US" sz="1100" b="0" i="0" u="none" strike="noStrike">
                        <a:solidFill>
                          <a:srgbClr val="000000"/>
                        </a:solidFill>
                        <a:effectLst/>
                        <a:latin typeface="Arial Body"/>
                      </a:endParaRPr>
                    </a:p>
                  </a:txBody>
                  <a:tcPr marL="9525" marR="9525" marT="9525" marB="0" anchor="b"/>
                </a:tc>
                <a:tc>
                  <a:txBody>
                    <a:bodyPr/>
                    <a:lstStyle/>
                    <a:p>
                      <a:pPr algn="r" fontAlgn="b"/>
                      <a:r>
                        <a:rPr lang="mn-MN" sz="1100" b="0" i="0" u="none" strike="noStrike" dirty="0" smtClean="0">
                          <a:solidFill>
                            <a:srgbClr val="000000"/>
                          </a:solidFill>
                          <a:effectLst/>
                          <a:latin typeface="Arial Body"/>
                        </a:rPr>
                        <a:t>310</a:t>
                      </a:r>
                      <a:endParaRPr lang="en-US" sz="1100" b="0" i="0" u="none" strike="noStrike" dirty="0">
                        <a:solidFill>
                          <a:srgbClr val="000000"/>
                        </a:solidFill>
                        <a:effectLst/>
                        <a:latin typeface="Arial Body"/>
                      </a:endParaRPr>
                    </a:p>
                  </a:txBody>
                  <a:tcPr marL="9525" marR="9525" marT="9525" marB="0" anchor="b"/>
                </a:tc>
              </a:tr>
              <a:tr h="190500">
                <a:tc>
                  <a:txBody>
                    <a:bodyPr/>
                    <a:lstStyle/>
                    <a:p>
                      <a:pPr algn="l" fontAlgn="b"/>
                      <a:r>
                        <a:rPr lang="mn-MN" sz="1100" u="none" strike="noStrike">
                          <a:effectLst/>
                          <a:latin typeface="Arial Body"/>
                        </a:rPr>
                        <a:t>Үзэсгэлэн фестиваль</a:t>
                      </a:r>
                      <a:endParaRPr lang="mn-MN" sz="1100" b="0" i="0" u="none" strike="noStrike">
                        <a:solidFill>
                          <a:srgbClr val="000000"/>
                        </a:solidFill>
                        <a:effectLst/>
                        <a:latin typeface="Arial Body"/>
                      </a:endParaRPr>
                    </a:p>
                  </a:txBody>
                  <a:tcPr marL="9525" marR="9525" marT="9525" marB="0" anchor="b"/>
                </a:tc>
                <a:tc>
                  <a:txBody>
                    <a:bodyPr/>
                    <a:lstStyle/>
                    <a:p>
                      <a:pPr algn="r" fontAlgn="b"/>
                      <a:r>
                        <a:rPr lang="en-US" sz="1100" u="none" strike="noStrike">
                          <a:effectLst/>
                          <a:latin typeface="Arial Body"/>
                        </a:rPr>
                        <a:t>10</a:t>
                      </a:r>
                      <a:endParaRPr lang="en-US" sz="1100" b="0" i="0" u="none" strike="noStrike">
                        <a:solidFill>
                          <a:srgbClr val="000000"/>
                        </a:solidFill>
                        <a:effectLst/>
                        <a:latin typeface="Arial Body"/>
                      </a:endParaRPr>
                    </a:p>
                  </a:txBody>
                  <a:tcPr marL="9525" marR="9525" marT="9525" marB="0" anchor="b"/>
                </a:tc>
                <a:tc>
                  <a:txBody>
                    <a:bodyPr/>
                    <a:lstStyle/>
                    <a:p>
                      <a:pPr algn="r" fontAlgn="b"/>
                      <a:r>
                        <a:rPr lang="mn-MN" sz="1100" b="0" i="0" u="none" strike="noStrike" dirty="0" smtClean="0">
                          <a:solidFill>
                            <a:srgbClr val="000000"/>
                          </a:solidFill>
                          <a:effectLst/>
                          <a:latin typeface="Arial Body"/>
                        </a:rPr>
                        <a:t>1500</a:t>
                      </a:r>
                      <a:endParaRPr lang="en-US" sz="1100" b="0" i="0" u="none" strike="noStrike" dirty="0">
                        <a:solidFill>
                          <a:srgbClr val="000000"/>
                        </a:solidFill>
                        <a:effectLst/>
                        <a:latin typeface="Arial Body"/>
                      </a:endParaRPr>
                    </a:p>
                  </a:txBody>
                  <a:tcPr marL="9525" marR="9525" marT="9525" marB="0" anchor="b"/>
                </a:tc>
              </a:tr>
              <a:tr h="190500">
                <a:tc>
                  <a:txBody>
                    <a:bodyPr/>
                    <a:lstStyle/>
                    <a:p>
                      <a:pPr algn="l" fontAlgn="b"/>
                      <a:r>
                        <a:rPr lang="mn-MN" sz="1100" u="none" strike="noStrike">
                          <a:effectLst/>
                          <a:latin typeface="Arial Body"/>
                        </a:rPr>
                        <a:t>Нийтийн бүжиг</a:t>
                      </a:r>
                      <a:endParaRPr lang="mn-MN" sz="1100" b="0" i="0" u="none" strike="noStrike">
                        <a:solidFill>
                          <a:srgbClr val="000000"/>
                        </a:solidFill>
                        <a:effectLst/>
                        <a:latin typeface="Arial Body"/>
                      </a:endParaRPr>
                    </a:p>
                  </a:txBody>
                  <a:tcPr marL="9525" marR="9525" marT="9525" marB="0" anchor="b"/>
                </a:tc>
                <a:tc>
                  <a:txBody>
                    <a:bodyPr/>
                    <a:lstStyle/>
                    <a:p>
                      <a:pPr algn="r" fontAlgn="b"/>
                      <a:r>
                        <a:rPr lang="en-US" sz="1100" u="none" strike="noStrike" dirty="0">
                          <a:effectLst/>
                          <a:latin typeface="Arial Body"/>
                        </a:rPr>
                        <a:t>32</a:t>
                      </a:r>
                      <a:endParaRPr lang="en-US" sz="1100" b="0" i="0" u="none" strike="noStrike" dirty="0">
                        <a:solidFill>
                          <a:srgbClr val="000000"/>
                        </a:solidFill>
                        <a:effectLst/>
                        <a:latin typeface="Arial Body"/>
                      </a:endParaRPr>
                    </a:p>
                  </a:txBody>
                  <a:tcPr marL="9525" marR="9525" marT="9525" marB="0" anchor="b"/>
                </a:tc>
                <a:tc>
                  <a:txBody>
                    <a:bodyPr/>
                    <a:lstStyle/>
                    <a:p>
                      <a:pPr algn="r" fontAlgn="b"/>
                      <a:r>
                        <a:rPr lang="mn-MN" sz="1100" b="0" i="0" u="none" strike="noStrike" dirty="0" smtClean="0">
                          <a:solidFill>
                            <a:srgbClr val="000000"/>
                          </a:solidFill>
                          <a:effectLst/>
                          <a:latin typeface="Arial Body"/>
                        </a:rPr>
                        <a:t>1600</a:t>
                      </a:r>
                      <a:endParaRPr lang="en-US" sz="1100" b="0" i="0" u="none" strike="noStrike" dirty="0">
                        <a:solidFill>
                          <a:srgbClr val="000000"/>
                        </a:solidFill>
                        <a:effectLst/>
                        <a:latin typeface="Arial Body"/>
                      </a:endParaRPr>
                    </a:p>
                  </a:txBody>
                  <a:tcPr marL="9525" marR="9525" marT="9525" marB="0" anchor="b"/>
                </a:tc>
              </a:tr>
              <a:tr h="190500">
                <a:tc>
                  <a:txBody>
                    <a:bodyPr/>
                    <a:lstStyle/>
                    <a:p>
                      <a:pPr algn="l" fontAlgn="b"/>
                      <a:r>
                        <a:rPr lang="mn-MN" sz="1100" b="1" i="0" u="none" strike="noStrike" dirty="0" smtClean="0">
                          <a:solidFill>
                            <a:srgbClr val="000000"/>
                          </a:solidFill>
                          <a:effectLst/>
                          <a:latin typeface="Arial Body"/>
                        </a:rPr>
                        <a:t>Нийт</a:t>
                      </a:r>
                      <a:endParaRPr lang="mn-MN" sz="1100" b="1" i="0" u="none" strike="noStrike" dirty="0">
                        <a:solidFill>
                          <a:srgbClr val="000000"/>
                        </a:solidFill>
                        <a:effectLst/>
                        <a:latin typeface="Arial Body"/>
                      </a:endParaRPr>
                    </a:p>
                  </a:txBody>
                  <a:tcPr marL="9525" marR="9525" marT="9525" marB="0" anchor="b"/>
                </a:tc>
                <a:tc>
                  <a:txBody>
                    <a:bodyPr/>
                    <a:lstStyle/>
                    <a:p>
                      <a:pPr algn="r" fontAlgn="b"/>
                      <a:r>
                        <a:rPr lang="mn-MN" sz="1100" b="1" i="0" u="none" strike="noStrike" dirty="0" smtClean="0">
                          <a:solidFill>
                            <a:srgbClr val="000000"/>
                          </a:solidFill>
                          <a:effectLst/>
                          <a:latin typeface="Arial Body"/>
                        </a:rPr>
                        <a:t>71</a:t>
                      </a:r>
                      <a:endParaRPr lang="en-US" sz="1100" b="1" i="0" u="none" strike="noStrike" dirty="0">
                        <a:solidFill>
                          <a:srgbClr val="000000"/>
                        </a:solidFill>
                        <a:effectLst/>
                        <a:latin typeface="Arial Body"/>
                      </a:endParaRPr>
                    </a:p>
                  </a:txBody>
                  <a:tcPr marL="9525" marR="9525" marT="9525" marB="0" anchor="b"/>
                </a:tc>
                <a:tc>
                  <a:txBody>
                    <a:bodyPr/>
                    <a:lstStyle/>
                    <a:p>
                      <a:pPr algn="r" fontAlgn="b"/>
                      <a:r>
                        <a:rPr lang="mn-MN" sz="1100" b="1" i="0" u="none" strike="noStrike" dirty="0" smtClean="0">
                          <a:solidFill>
                            <a:srgbClr val="000000"/>
                          </a:solidFill>
                          <a:effectLst/>
                          <a:latin typeface="Arial Body"/>
                        </a:rPr>
                        <a:t>4532</a:t>
                      </a:r>
                      <a:endParaRPr lang="en-US" sz="1100" b="1" i="0" u="none" strike="noStrike" dirty="0">
                        <a:solidFill>
                          <a:srgbClr val="000000"/>
                        </a:solidFill>
                        <a:effectLst/>
                        <a:latin typeface="Arial Body"/>
                      </a:endParaRPr>
                    </a:p>
                  </a:txBody>
                  <a:tcPr marL="9525" marR="9525" marT="9525" marB="0" anchor="b"/>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424121472"/>
              </p:ext>
            </p:extLst>
          </p:nvPr>
        </p:nvGraphicFramePr>
        <p:xfrm>
          <a:off x="4648200" y="3042761"/>
          <a:ext cx="4343400" cy="1906905"/>
        </p:xfrm>
        <a:graphic>
          <a:graphicData uri="http://schemas.openxmlformats.org/drawingml/2006/table">
            <a:tbl>
              <a:tblPr/>
              <a:tblGrid>
                <a:gridCol w="981075"/>
                <a:gridCol w="609600"/>
                <a:gridCol w="2371725"/>
                <a:gridCol w="381000"/>
              </a:tblGrid>
              <a:tr h="190500">
                <a:tc gridSpan="4">
                  <a:txBody>
                    <a:bodyPr/>
                    <a:lstStyle/>
                    <a:p>
                      <a:pPr algn="ctr" fontAlgn="b"/>
                      <a:r>
                        <a:rPr lang="mn-MN" sz="1200" b="1" i="0" u="none" strike="noStrike" dirty="0" smtClean="0">
                          <a:solidFill>
                            <a:srgbClr val="000000"/>
                          </a:solidFill>
                          <a:effectLst/>
                          <a:latin typeface="Arial" pitchFamily="34" charset="0"/>
                          <a:cs typeface="Arial" pitchFamily="34" charset="0"/>
                        </a:rPr>
                        <a:t>Төв</a:t>
                      </a:r>
                      <a:r>
                        <a:rPr lang="mn-MN" sz="1200" b="1" i="0" u="none" strike="noStrike" baseline="0" dirty="0" smtClean="0">
                          <a:solidFill>
                            <a:srgbClr val="000000"/>
                          </a:solidFill>
                          <a:effectLst/>
                          <a:latin typeface="Arial" pitchFamily="34" charset="0"/>
                          <a:cs typeface="Arial" pitchFamily="34" charset="0"/>
                        </a:rPr>
                        <a:t> номын сангийн </a:t>
                      </a:r>
                      <a:r>
                        <a:rPr lang="ru-RU" sz="1200" b="1" i="0" u="none" strike="noStrike" dirty="0" smtClean="0">
                          <a:solidFill>
                            <a:srgbClr val="000000"/>
                          </a:solidFill>
                          <a:effectLst/>
                          <a:latin typeface="Arial" pitchFamily="34" charset="0"/>
                          <a:cs typeface="Arial" pitchFamily="34" charset="0"/>
                        </a:rPr>
                        <a:t>ном хэвлэл-7930</a:t>
                      </a:r>
                      <a:r>
                        <a:rPr lang="mn-MN" sz="1200" b="1" i="0" u="none" strike="noStrike" dirty="0" smtClean="0">
                          <a:solidFill>
                            <a:srgbClr val="000000"/>
                          </a:solidFill>
                          <a:effectLst/>
                          <a:latin typeface="Arial" pitchFamily="34" charset="0"/>
                          <a:cs typeface="Arial" pitchFamily="34" charset="0"/>
                        </a:rPr>
                        <a:t>ш</a:t>
                      </a:r>
                      <a:endParaRPr lang="ru-RU" sz="1200" b="1" i="0" u="none" strike="noStrike" dirty="0">
                        <a:solidFill>
                          <a:srgbClr val="000000"/>
                        </a:solidFill>
                        <a:effectLst/>
                        <a:latin typeface="Arial" pitchFamily="34" charset="0"/>
                        <a:cs typeface="Arial" pitchFamily="34" charset="0"/>
                      </a:endParaRPr>
                    </a:p>
                  </a:txBody>
                  <a:tcPr marL="9525" marR="9525" marT="9525" marB="0" anchor="b">
                    <a:lnL w="6350" cap="flat" cmpd="sng" algn="ctr">
                      <a:no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90500">
                <a:tc>
                  <a:txBody>
                    <a:bodyPr/>
                    <a:lstStyle/>
                    <a:p>
                      <a:pPr algn="l" fontAlgn="b"/>
                      <a:r>
                        <a:rPr lang="mn-MN" sz="1100" b="0" i="0" u="none" strike="noStrike" dirty="0">
                          <a:solidFill>
                            <a:srgbClr val="000000"/>
                          </a:solidFill>
                          <a:effectLst/>
                          <a:latin typeface="Arial" pitchFamily="34" charset="0"/>
                          <a:cs typeface="Arial" pitchFamily="34" charset="0"/>
                        </a:rPr>
                        <a:t>Хэл шинжлэл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310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mn-MN" sz="1100" b="0" i="0" u="none" strike="noStrike" dirty="0">
                          <a:solidFill>
                            <a:srgbClr val="000000"/>
                          </a:solidFill>
                          <a:effectLst/>
                          <a:latin typeface="Arial" pitchFamily="34" charset="0"/>
                          <a:cs typeface="Arial" pitchFamily="34" charset="0"/>
                        </a:rPr>
                        <a:t>Соёл, Шинжлэх ухаан, Боловсрол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519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r>
              <a:tr h="190500">
                <a:tc>
                  <a:txBody>
                    <a:bodyPr/>
                    <a:lstStyle/>
                    <a:p>
                      <a:pPr algn="l" fontAlgn="b"/>
                      <a:r>
                        <a:rPr lang="mn-MN" sz="1100" b="0" i="0" u="none" strike="noStrike">
                          <a:solidFill>
                            <a:srgbClr val="000000"/>
                          </a:solidFill>
                          <a:effectLst/>
                          <a:latin typeface="Arial" pitchFamily="34" charset="0"/>
                          <a:cs typeface="Arial" pitchFamily="34" charset="0"/>
                        </a:rPr>
                        <a:t>Техник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271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mn-MN" sz="1100" b="0" i="0" u="none" strike="noStrike" dirty="0">
                          <a:solidFill>
                            <a:srgbClr val="000000"/>
                          </a:solidFill>
                          <a:effectLst/>
                          <a:latin typeface="Arial" pitchFamily="34" charset="0"/>
                          <a:cs typeface="Arial" pitchFamily="34" charset="0"/>
                        </a:rPr>
                        <a:t>Төр эрх, хууль цааз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r>
              <a:tr h="190500">
                <a:tc>
                  <a:txBody>
                    <a:bodyPr/>
                    <a:lstStyle/>
                    <a:p>
                      <a:pPr algn="l" fontAlgn="b"/>
                      <a:r>
                        <a:rPr lang="mn-MN" sz="1100" b="0" i="0" u="none" strike="noStrike" dirty="0">
                          <a:solidFill>
                            <a:srgbClr val="000000"/>
                          </a:solidFill>
                          <a:effectLst/>
                          <a:latin typeface="Arial" pitchFamily="34" charset="0"/>
                          <a:cs typeface="Arial" pitchFamily="34" charset="0"/>
                        </a:rPr>
                        <a:t>Хөдөө аж ахуй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482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ru-RU" sz="1100" b="0" i="0" u="none" strike="noStrike" dirty="0">
                          <a:solidFill>
                            <a:srgbClr val="000000"/>
                          </a:solidFill>
                          <a:effectLst/>
                          <a:latin typeface="Arial" pitchFamily="34" charset="0"/>
                          <a:cs typeface="Arial" pitchFamily="34" charset="0"/>
                        </a:rPr>
                        <a:t>Аман зохиол, утга зохиол судлал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2080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r>
              <a:tr h="190500">
                <a:tc>
                  <a:txBody>
                    <a:bodyPr/>
                    <a:lstStyle/>
                    <a:p>
                      <a:pPr algn="l" fontAlgn="b"/>
                      <a:r>
                        <a:rPr lang="mn-MN" sz="1100" b="0" i="0" u="none" strike="noStrike" dirty="0">
                          <a:solidFill>
                            <a:srgbClr val="000000"/>
                          </a:solidFill>
                          <a:effectLst/>
                          <a:latin typeface="Arial" pitchFamily="34" charset="0"/>
                          <a:cs typeface="Arial" pitchFamily="34" charset="0"/>
                        </a:rPr>
                        <a:t>Анагаах ухаан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368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mn-MN" sz="1100" b="0" i="0" u="none" strike="noStrike" dirty="0">
                          <a:solidFill>
                            <a:srgbClr val="000000"/>
                          </a:solidFill>
                          <a:effectLst/>
                          <a:latin typeface="Arial" pitchFamily="34" charset="0"/>
                          <a:cs typeface="Arial" pitchFamily="34" charset="0"/>
                        </a:rPr>
                        <a:t>Байгалийн шинжлэх ухаан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314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r>
              <a:tr h="190500">
                <a:tc>
                  <a:txBody>
                    <a:bodyPr/>
                    <a:lstStyle/>
                    <a:p>
                      <a:pPr algn="l" fontAlgn="b"/>
                      <a:r>
                        <a:rPr lang="mn-MN" sz="1100" b="0" i="0" u="none" strike="noStrike" dirty="0">
                          <a:solidFill>
                            <a:srgbClr val="000000"/>
                          </a:solidFill>
                          <a:effectLst/>
                          <a:latin typeface="Arial" pitchFamily="34" charset="0"/>
                          <a:cs typeface="Arial" pitchFamily="34" charset="0"/>
                        </a:rPr>
                        <a:t>Урлаг</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mn-MN" sz="1100" b="0" i="0" u="none" strike="noStrike" dirty="0">
                          <a:solidFill>
                            <a:srgbClr val="000000"/>
                          </a:solidFill>
                          <a:effectLst/>
                          <a:latin typeface="Arial" pitchFamily="34" charset="0"/>
                          <a:cs typeface="Arial" pitchFamily="34" charset="0"/>
                        </a:rPr>
                        <a:t>Шашин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r>
              <a:tr h="190500">
                <a:tc>
                  <a:txBody>
                    <a:bodyPr/>
                    <a:lstStyle/>
                    <a:p>
                      <a:pPr algn="l" fontAlgn="b"/>
                      <a:r>
                        <a:rPr lang="mn-MN" sz="1100" b="0" i="0" u="none" strike="noStrike" dirty="0">
                          <a:solidFill>
                            <a:srgbClr val="000000"/>
                          </a:solidFill>
                          <a:effectLst/>
                          <a:latin typeface="Arial" pitchFamily="34" charset="0"/>
                          <a:cs typeface="Arial" pitchFamily="34" charset="0"/>
                        </a:rPr>
                        <a:t>Түүх</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318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mn-MN" sz="1100" b="0" i="0" u="none" strike="noStrike" dirty="0">
                          <a:solidFill>
                            <a:srgbClr val="000000"/>
                          </a:solidFill>
                          <a:effectLst/>
                          <a:latin typeface="Arial" pitchFamily="34" charset="0"/>
                          <a:cs typeface="Arial" pitchFamily="34" charset="0"/>
                        </a:rPr>
                        <a:t>Лавлах судлал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r>
              <a:tr h="190500">
                <a:tc>
                  <a:txBody>
                    <a:bodyPr/>
                    <a:lstStyle/>
                    <a:p>
                      <a:pPr algn="l" fontAlgn="b"/>
                      <a:r>
                        <a:rPr lang="mn-MN" sz="1100" b="0" i="0" u="none" strike="noStrike" dirty="0">
                          <a:solidFill>
                            <a:srgbClr val="000000"/>
                          </a:solidFill>
                          <a:effectLst/>
                          <a:latin typeface="Arial" pitchFamily="34" charset="0"/>
                          <a:cs typeface="Arial" pitchFamily="34" charset="0"/>
                        </a:rPr>
                        <a:t>Эдийн засаг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mn-MN" sz="1100" b="0" i="0" u="none" strike="noStrike" dirty="0">
                          <a:solidFill>
                            <a:srgbClr val="000000"/>
                          </a:solidFill>
                          <a:effectLst/>
                          <a:latin typeface="Arial" pitchFamily="34" charset="0"/>
                          <a:cs typeface="Arial" pitchFamily="34" charset="0"/>
                        </a:rPr>
                        <a:t>Цэргийн шинжлэх ухаан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r>
              <a:tr h="190500">
                <a:tc>
                  <a:txBody>
                    <a:bodyPr/>
                    <a:lstStyle/>
                    <a:p>
                      <a:pPr algn="l" fontAlgn="b"/>
                      <a:r>
                        <a:rPr lang="mn-MN" sz="1100" b="0" i="0" u="none" strike="noStrike" dirty="0">
                          <a:solidFill>
                            <a:srgbClr val="000000"/>
                          </a:solidFill>
                          <a:effectLst/>
                          <a:latin typeface="Arial" pitchFamily="34" charset="0"/>
                          <a:cs typeface="Arial" pitchFamily="34" charset="0"/>
                        </a:rPr>
                        <a:t>Улс төр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421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ru-RU" sz="1100" b="0" i="0" u="none" strike="noStrike" dirty="0">
                          <a:solidFill>
                            <a:srgbClr val="000000"/>
                          </a:solidFill>
                          <a:effectLst/>
                          <a:latin typeface="Arial" pitchFamily="34" charset="0"/>
                          <a:cs typeface="Arial" pitchFamily="34" charset="0"/>
                        </a:rPr>
                        <a:t>Социологи, статистик, хүн ам зүй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158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r>
              <a:tr h="190500">
                <a:tc>
                  <a:txBody>
                    <a:bodyPr/>
                    <a:lstStyle/>
                    <a:p>
                      <a:pPr algn="l" fontAlgn="b"/>
                      <a:r>
                        <a:rPr lang="mn-MN" sz="1100" b="0" i="0" u="none" strike="noStrike" dirty="0">
                          <a:solidFill>
                            <a:srgbClr val="000000"/>
                          </a:solidFill>
                          <a:effectLst/>
                          <a:latin typeface="Arial" pitchFamily="34" charset="0"/>
                          <a:cs typeface="Arial" pitchFamily="34" charset="0"/>
                        </a:rPr>
                        <a:t>Уран зохиол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r>
                        <a:rPr lang="en-US" sz="1100" b="0" i="0" u="none" strike="noStrike" dirty="0">
                          <a:solidFill>
                            <a:srgbClr val="000000"/>
                          </a:solidFill>
                          <a:effectLst/>
                          <a:latin typeface="Arial" pitchFamily="34" charset="0"/>
                          <a:cs typeface="Arial" pitchFamily="34" charset="0"/>
                        </a:rPr>
                        <a:t>2085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endParaRPr lang="en-US" sz="1100" b="0" i="0" u="none" strike="noStrike" dirty="0">
                        <a:solidFill>
                          <a:srgbClr val="000000"/>
                        </a:solidFill>
                        <a:effectLst/>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Arial" pitchFamily="34" charset="0"/>
                        <a:cs typeface="Arial"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28334491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graphicFrame>
        <p:nvGraphicFramePr>
          <p:cNvPr id="5" name="Diagram 4"/>
          <p:cNvGraphicFramePr/>
          <p:nvPr>
            <p:extLst>
              <p:ext uri="{D42A27DB-BD31-4B8C-83A1-F6EECF244321}">
                <p14:modId xmlns:p14="http://schemas.microsoft.com/office/powerpoint/2010/main" val="2872935576"/>
              </p:ext>
            </p:extLst>
          </p:nvPr>
        </p:nvGraphicFramePr>
        <p:xfrm>
          <a:off x="228600" y="1352550"/>
          <a:ext cx="3467100"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hart 5"/>
          <p:cNvGraphicFramePr>
            <a:graphicFrameLocks/>
          </p:cNvGraphicFramePr>
          <p:nvPr>
            <p:extLst>
              <p:ext uri="{D42A27DB-BD31-4B8C-83A1-F6EECF244321}">
                <p14:modId xmlns:p14="http://schemas.microsoft.com/office/powerpoint/2010/main" val="475541514"/>
              </p:ext>
            </p:extLst>
          </p:nvPr>
        </p:nvGraphicFramePr>
        <p:xfrm>
          <a:off x="4419600" y="1428750"/>
          <a:ext cx="4572000"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 name="Diagram 6"/>
          <p:cNvGraphicFramePr/>
          <p:nvPr>
            <p:extLst>
              <p:ext uri="{D42A27DB-BD31-4B8C-83A1-F6EECF244321}">
                <p14:modId xmlns:p14="http://schemas.microsoft.com/office/powerpoint/2010/main" val="4043825939"/>
              </p:ext>
            </p:extLst>
          </p:nvPr>
        </p:nvGraphicFramePr>
        <p:xfrm>
          <a:off x="1143000" y="2876550"/>
          <a:ext cx="3200400" cy="2133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07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0407" y="0"/>
            <a:ext cx="1328993" cy="1276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descr="Зургийн тодорхойлолт алга байна."/>
          <p:cNvPicPr>
            <a:picLocks noChangeAspect="1" noChangeArrowheads="1"/>
          </p:cNvPicPr>
          <p:nvPr/>
        </p:nvPicPr>
        <p:blipFill rotWithShape="1">
          <a:blip r:embed="rId14">
            <a:extLst>
              <a:ext uri="{28A0092B-C50C-407E-A947-70E740481C1C}">
                <a14:useLocalDpi xmlns:a14="http://schemas.microsoft.com/office/drawing/2010/main" val="0"/>
              </a:ext>
            </a:extLst>
          </a:blip>
          <a:srcRect l="37894" t="13115" b="25648"/>
          <a:stretch/>
        </p:blipFill>
        <p:spPr bwMode="auto">
          <a:xfrm>
            <a:off x="5715000" y="12618"/>
            <a:ext cx="2286000" cy="12678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029200" y="4324350"/>
            <a:ext cx="3505200" cy="307777"/>
          </a:xfrm>
          <a:prstGeom prst="rect">
            <a:avLst/>
          </a:prstGeom>
          <a:noFill/>
        </p:spPr>
        <p:txBody>
          <a:bodyPr wrap="square" rtlCol="0">
            <a:spAutoFit/>
          </a:bodyPr>
          <a:lstStyle/>
          <a:p>
            <a:r>
              <a:rPr lang="mn-MN" dirty="0" smtClean="0"/>
              <a:t>Сан хөмрөгийн нийт 117 үзмэр байна.</a:t>
            </a:r>
            <a:endParaRPr lang="en-US" dirty="0"/>
          </a:p>
        </p:txBody>
      </p:sp>
    </p:spTree>
    <p:extLst>
      <p:ext uri="{BB962C8B-B14F-4D97-AF65-F5344CB8AC3E}">
        <p14:creationId xmlns:p14="http://schemas.microsoft.com/office/powerpoint/2010/main" val="1404128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71550"/>
            <a:ext cx="2202370" cy="1295400"/>
          </a:xfrm>
        </p:spPr>
        <p:txBody>
          <a:bodyPr/>
          <a:lstStyle/>
          <a:p>
            <a:pPr algn="ctr"/>
            <a:r>
              <a:rPr lang="mn-MN" b="1" dirty="0" smtClean="0">
                <a:latin typeface="Times New Roman" pitchFamily="18" charset="0"/>
                <a:cs typeface="Times New Roman" pitchFamily="18" charset="0"/>
              </a:rPr>
              <a:t>ХҮН АМЫН </a:t>
            </a:r>
            <a:r>
              <a:rPr lang="mn-MN" sz="2800" b="1" dirty="0" smtClean="0">
                <a:latin typeface="Times New Roman" pitchFamily="18" charset="0"/>
                <a:cs typeface="Times New Roman" pitchFamily="18" charset="0"/>
              </a:rPr>
              <a:t>ТОО-2023</a:t>
            </a:r>
            <a:r>
              <a:rPr lang="mn-MN" b="1" dirty="0" smtClean="0">
                <a:latin typeface="Times New Roman" pitchFamily="18" charset="0"/>
                <a:cs typeface="Times New Roman" pitchFamily="18" charset="0"/>
              </a:rPr>
              <a:t> ОН</a:t>
            </a:r>
            <a:endParaRPr lang="en-US" b="1"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graphicFrame>
        <p:nvGraphicFramePr>
          <p:cNvPr id="7" name="Diagram 6"/>
          <p:cNvGraphicFramePr/>
          <p:nvPr>
            <p:extLst>
              <p:ext uri="{D42A27DB-BD31-4B8C-83A1-F6EECF244321}">
                <p14:modId xmlns:p14="http://schemas.microsoft.com/office/powerpoint/2010/main" val="1310063096"/>
              </p:ext>
            </p:extLst>
          </p:nvPr>
        </p:nvGraphicFramePr>
        <p:xfrm>
          <a:off x="2743200" y="7429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28600" y="2343151"/>
            <a:ext cx="2227179"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0000"/>
          <a:stretch/>
        </p:blipFill>
        <p:spPr bwMode="auto">
          <a:xfrm>
            <a:off x="6477000" y="176213"/>
            <a:ext cx="941114" cy="1252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t="8616" r="50000"/>
          <a:stretch/>
        </p:blipFill>
        <p:spPr bwMode="auto">
          <a:xfrm>
            <a:off x="4267200" y="176213"/>
            <a:ext cx="990600" cy="1204804"/>
          </a:xfrm>
          <a:prstGeom prst="roundRect">
            <a:avLst>
              <a:gd name="adj" fmla="val 16667"/>
            </a:avLst>
          </a:prstGeom>
          <a:ln w="9525">
            <a:solidFill>
              <a:schemeClr val="bg1"/>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267200" y="282773"/>
            <a:ext cx="762000" cy="307777"/>
          </a:xfrm>
          <a:prstGeom prst="rect">
            <a:avLst/>
          </a:prstGeom>
          <a:noFill/>
        </p:spPr>
        <p:txBody>
          <a:bodyPr wrap="square" rtlCol="0">
            <a:spAutoFit/>
          </a:bodyPr>
          <a:lstStyle/>
          <a:p>
            <a:r>
              <a:rPr lang="mn-MN" dirty="0" smtClean="0">
                <a:solidFill>
                  <a:srgbClr val="00B0F0"/>
                </a:solidFill>
              </a:rPr>
              <a:t>50.4%</a:t>
            </a:r>
            <a:endParaRPr lang="en-US" dirty="0">
              <a:solidFill>
                <a:srgbClr val="00B0F0"/>
              </a:solidFill>
            </a:endParaRPr>
          </a:p>
        </p:txBody>
      </p:sp>
      <p:sp>
        <p:nvSpPr>
          <p:cNvPr id="9" name="TextBox 8"/>
          <p:cNvSpPr txBox="1"/>
          <p:nvPr/>
        </p:nvSpPr>
        <p:spPr>
          <a:xfrm>
            <a:off x="6781800" y="176213"/>
            <a:ext cx="762000" cy="307777"/>
          </a:xfrm>
          <a:prstGeom prst="rect">
            <a:avLst/>
          </a:prstGeom>
          <a:noFill/>
        </p:spPr>
        <p:txBody>
          <a:bodyPr wrap="square" rtlCol="0">
            <a:spAutoFit/>
          </a:bodyPr>
          <a:lstStyle/>
          <a:p>
            <a:r>
              <a:rPr lang="mn-MN" dirty="0" smtClean="0">
                <a:solidFill>
                  <a:schemeClr val="accent5">
                    <a:lumMod val="75000"/>
                  </a:schemeClr>
                </a:solidFill>
              </a:rPr>
              <a:t>49.6%</a:t>
            </a:r>
            <a:endParaRPr lang="en-US" dirty="0">
              <a:solidFill>
                <a:schemeClr val="accent5">
                  <a:lumMod val="75000"/>
                </a:schemeClr>
              </a:solidFill>
            </a:endParaRPr>
          </a:p>
        </p:txBody>
      </p:sp>
    </p:spTree>
    <p:extLst>
      <p:ext uri="{BB962C8B-B14F-4D97-AF65-F5344CB8AC3E}">
        <p14:creationId xmlns:p14="http://schemas.microsoft.com/office/powerpoint/2010/main" val="2751957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8423"/>
            <a:ext cx="2590800" cy="1920050"/>
          </a:xfrm>
        </p:spPr>
        <p:txBody>
          <a:bodyPr/>
          <a:lstStyle/>
          <a:p>
            <a:pPr algn="ctr"/>
            <a:r>
              <a:rPr lang="mn-MN" sz="2000" dirty="0">
                <a:latin typeface="AGCooper Mon" pitchFamily="34" charset="0"/>
                <a:cs typeface="Times New Roman" pitchFamily="18" charset="0"/>
              </a:rPr>
              <a:t>ӨВӨРХАНГАЙ АЙМГИЙН ГУЧИН-УС </a:t>
            </a:r>
            <a:r>
              <a:rPr lang="mn-MN" sz="2000" dirty="0" smtClean="0">
                <a:latin typeface="AGCooper Mon" pitchFamily="34" charset="0"/>
                <a:cs typeface="Times New Roman" pitchFamily="18" charset="0"/>
              </a:rPr>
              <a:t>СУМЫН</a:t>
            </a:r>
            <a:r>
              <a:rPr lang="en-US" sz="2000" dirty="0" smtClean="0">
                <a:latin typeface="AGCooper Mon" pitchFamily="34" charset="0"/>
                <a:cs typeface="Times New Roman" pitchFamily="18" charset="0"/>
              </a:rPr>
              <a:t> </a:t>
            </a:r>
            <a:r>
              <a:rPr lang="mn-MN" sz="2000" dirty="0" smtClean="0">
                <a:latin typeface="AGCooper Mon" pitchFamily="34" charset="0"/>
                <a:cs typeface="Times New Roman" pitchFamily="18" charset="0"/>
              </a:rPr>
              <a:t>ТОВЧ ТАНИЛЦУУЛГА</a:t>
            </a:r>
            <a:endParaRPr lang="en-US" sz="2000" dirty="0"/>
          </a:p>
        </p:txBody>
      </p:sp>
      <p:sp>
        <p:nvSpPr>
          <p:cNvPr id="3" name="Text Placeholder 2"/>
          <p:cNvSpPr>
            <a:spLocks noGrp="1"/>
          </p:cNvSpPr>
          <p:nvPr>
            <p:ph type="body" idx="1"/>
          </p:nvPr>
        </p:nvSpPr>
        <p:spPr>
          <a:xfrm>
            <a:off x="2743200" y="575500"/>
            <a:ext cx="5943625" cy="4358450"/>
          </a:xfrm>
        </p:spPr>
        <p:txBody>
          <a:bodyPr/>
          <a:lstStyle/>
          <a:p>
            <a:pPr marL="127000" indent="0" algn="just">
              <a:buNone/>
            </a:pPr>
            <a:r>
              <a:rPr lang="mn-MN" dirty="0" smtClean="0">
                <a:solidFill>
                  <a:schemeClr val="accent1"/>
                </a:solidFill>
                <a:latin typeface="Times New Roman" pitchFamily="18" charset="0"/>
                <a:cs typeface="Times New Roman" pitchFamily="18" charset="0"/>
              </a:rPr>
              <a:t>Гучин-Ус </a:t>
            </a:r>
            <a:r>
              <a:rPr lang="mn-MN" dirty="0">
                <a:solidFill>
                  <a:schemeClr val="accent1"/>
                </a:solidFill>
                <a:latin typeface="Times New Roman" pitchFamily="18" charset="0"/>
                <a:cs typeface="Times New Roman" pitchFamily="18" charset="0"/>
              </a:rPr>
              <a:t>сум нь 1924 онд  5 баг, 590 өрх, 50000 орчим толгой малтай </a:t>
            </a:r>
            <a:r>
              <a:rPr lang="mn-MN" dirty="0" smtClean="0">
                <a:solidFill>
                  <a:schemeClr val="accent1"/>
                </a:solidFill>
                <a:latin typeface="Times New Roman" pitchFamily="18" charset="0"/>
                <a:cs typeface="Times New Roman" pitchFamily="18" charset="0"/>
              </a:rPr>
              <a:t>байгуулагдсан, хуучнаар Сайн ноён хан аймгийн Эрдэнэ-Үйзэн вангийн хошуу, </a:t>
            </a:r>
            <a:r>
              <a:rPr lang="mn-MN" i="0" dirty="0" smtClean="0">
                <a:solidFill>
                  <a:schemeClr val="accent1"/>
                </a:solidFill>
                <a:latin typeface="Times New Roman" pitchFamily="18" charset="0"/>
                <a:cs typeface="Times New Roman" pitchFamily="18" charset="0"/>
              </a:rPr>
              <a:t>475,250 </a:t>
            </a:r>
            <a:r>
              <a:rPr lang="mn-MN" i="0" dirty="0">
                <a:solidFill>
                  <a:schemeClr val="accent1"/>
                </a:solidFill>
                <a:latin typeface="Times New Roman" pitchFamily="18" charset="0"/>
                <a:cs typeface="Times New Roman" pitchFamily="18" charset="0"/>
              </a:rPr>
              <a:t>га газар нутагтай</a:t>
            </a:r>
            <a:r>
              <a:rPr lang="mn-MN" dirty="0" smtClean="0">
                <a:solidFill>
                  <a:schemeClr val="accent1"/>
                </a:solidFill>
                <a:latin typeface="Times New Roman" pitchFamily="18" charset="0"/>
                <a:cs typeface="Times New Roman" pitchFamily="18" charset="0"/>
              </a:rPr>
              <a:t>.</a:t>
            </a:r>
            <a:r>
              <a:rPr lang="en-US" dirty="0" smtClean="0">
                <a:solidFill>
                  <a:schemeClr val="accent1"/>
                </a:solidFill>
                <a:latin typeface="Times New Roman" pitchFamily="18" charset="0"/>
                <a:cs typeface="Times New Roman" pitchFamily="18" charset="0"/>
              </a:rPr>
              <a:t> </a:t>
            </a:r>
            <a:r>
              <a:rPr lang="mn-MN" dirty="0" smtClean="0">
                <a:solidFill>
                  <a:schemeClr val="accent1"/>
                </a:solidFill>
                <a:latin typeface="Times New Roman" pitchFamily="18" charset="0"/>
                <a:cs typeface="Times New Roman" pitchFamily="18" charset="0"/>
              </a:rPr>
              <a:t>Өнөөгийн байдлаар  Хөөвөр, Гучин, Аргалант, Аргуйт гэсэн 4 багийн нийт </a:t>
            </a:r>
            <a:r>
              <a:rPr lang="en-US" i="0" dirty="0" smtClean="0">
                <a:solidFill>
                  <a:schemeClr val="accent1"/>
                </a:solidFill>
                <a:latin typeface="Times New Roman" pitchFamily="18" charset="0"/>
                <a:cs typeface="Times New Roman" pitchFamily="18" charset="0"/>
              </a:rPr>
              <a:t>630 </a:t>
            </a:r>
            <a:r>
              <a:rPr lang="mn-MN" dirty="0" smtClean="0">
                <a:solidFill>
                  <a:schemeClr val="accent1"/>
                </a:solidFill>
                <a:latin typeface="Times New Roman" pitchFamily="18" charset="0"/>
                <a:cs typeface="Times New Roman" pitchFamily="18" charset="0"/>
              </a:rPr>
              <a:t>өрх</a:t>
            </a:r>
            <a:r>
              <a:rPr lang="mn-MN" dirty="0">
                <a:solidFill>
                  <a:schemeClr val="accent1"/>
                </a:solidFill>
                <a:latin typeface="Times New Roman" pitchFamily="18" charset="0"/>
                <a:cs typeface="Times New Roman" pitchFamily="18" charset="0"/>
              </a:rPr>
              <a:t>, </a:t>
            </a:r>
            <a:r>
              <a:rPr lang="en-US" dirty="0" smtClean="0">
                <a:solidFill>
                  <a:schemeClr val="accent1"/>
                </a:solidFill>
                <a:latin typeface="Times New Roman" pitchFamily="18" charset="0"/>
                <a:cs typeface="Times New Roman" pitchFamily="18" charset="0"/>
              </a:rPr>
              <a:t>2093 </a:t>
            </a:r>
            <a:r>
              <a:rPr lang="mn-MN" dirty="0" smtClean="0">
                <a:solidFill>
                  <a:schemeClr val="accent1"/>
                </a:solidFill>
                <a:latin typeface="Times New Roman" pitchFamily="18" charset="0"/>
                <a:cs typeface="Times New Roman" pitchFamily="18" charset="0"/>
              </a:rPr>
              <a:t>хүн </a:t>
            </a:r>
            <a:r>
              <a:rPr lang="mn-MN" dirty="0">
                <a:solidFill>
                  <a:schemeClr val="accent1"/>
                </a:solidFill>
                <a:latin typeface="Times New Roman" pitchFamily="18" charset="0"/>
                <a:cs typeface="Times New Roman" pitchFamily="18" charset="0"/>
              </a:rPr>
              <a:t>ам, </a:t>
            </a:r>
            <a:r>
              <a:rPr lang="en-US" i="0" dirty="0" smtClean="0">
                <a:solidFill>
                  <a:schemeClr val="accent1"/>
                </a:solidFill>
                <a:latin typeface="Times New Roman" pitchFamily="18" charset="0"/>
                <a:cs typeface="Times New Roman" pitchFamily="18" charset="0"/>
              </a:rPr>
              <a:t>149</a:t>
            </a:r>
            <a:r>
              <a:rPr lang="mn-MN" i="0" dirty="0" smtClean="0">
                <a:solidFill>
                  <a:schemeClr val="accent1"/>
                </a:solidFill>
                <a:latin typeface="Times New Roman" pitchFamily="18" charset="0"/>
                <a:cs typeface="Times New Roman" pitchFamily="18" charset="0"/>
              </a:rPr>
              <a:t>,</a:t>
            </a:r>
            <a:r>
              <a:rPr lang="en-US" i="0" dirty="0" smtClean="0">
                <a:solidFill>
                  <a:schemeClr val="accent1"/>
                </a:solidFill>
                <a:latin typeface="Times New Roman" pitchFamily="18" charset="0"/>
                <a:cs typeface="Times New Roman" pitchFamily="18" charset="0"/>
              </a:rPr>
              <a:t>934</a:t>
            </a:r>
            <a:r>
              <a:rPr lang="mn-MN" dirty="0" smtClean="0">
                <a:solidFill>
                  <a:schemeClr val="accent1"/>
                </a:solidFill>
                <a:latin typeface="Times New Roman" pitchFamily="18" charset="0"/>
                <a:cs typeface="Times New Roman" pitchFamily="18" charset="0"/>
              </a:rPr>
              <a:t> </a:t>
            </a:r>
            <a:r>
              <a:rPr lang="mn-MN" dirty="0">
                <a:solidFill>
                  <a:schemeClr val="accent1"/>
                </a:solidFill>
                <a:latin typeface="Times New Roman" pitchFamily="18" charset="0"/>
                <a:cs typeface="Times New Roman" pitchFamily="18" charset="0"/>
              </a:rPr>
              <a:t>толгой </a:t>
            </a:r>
            <a:r>
              <a:rPr lang="mn-MN" dirty="0" smtClean="0">
                <a:solidFill>
                  <a:schemeClr val="accent1"/>
                </a:solidFill>
                <a:latin typeface="Times New Roman" pitchFamily="18" charset="0"/>
                <a:cs typeface="Times New Roman" pitchFamily="18" charset="0"/>
              </a:rPr>
              <a:t>малтай.  </a:t>
            </a:r>
            <a:r>
              <a:rPr lang="mn-MN" dirty="0">
                <a:solidFill>
                  <a:schemeClr val="accent1"/>
                </a:solidFill>
                <a:latin typeface="Times New Roman" pitchFamily="18" charset="0"/>
                <a:cs typeface="Times New Roman" pitchFamily="18" charset="0"/>
              </a:rPr>
              <a:t>Улаанбаатар хотоос 520 км, аймгийн төвөөс 105 км зайтай, өөрийн аймгийн Богд, Хайрхандулаан, Баруунбаян-Улаан, Тарагт сумдтай хиллэн говийн </a:t>
            </a:r>
            <a:r>
              <a:rPr lang="mn-MN" dirty="0" smtClean="0">
                <a:solidFill>
                  <a:schemeClr val="accent1"/>
                </a:solidFill>
                <a:latin typeface="Times New Roman" pitchFamily="18" charset="0"/>
                <a:cs typeface="Times New Roman" pitchFamily="18" charset="0"/>
              </a:rPr>
              <a:t>бүсэд </a:t>
            </a:r>
            <a:r>
              <a:rPr lang="mn-MN" dirty="0">
                <a:solidFill>
                  <a:schemeClr val="accent1"/>
                </a:solidFill>
                <a:latin typeface="Times New Roman" pitchFamily="18" charset="0"/>
                <a:cs typeface="Times New Roman" pitchFamily="18" charset="0"/>
              </a:rPr>
              <a:t>оршдог</a:t>
            </a:r>
            <a:r>
              <a:rPr lang="mn-MN" dirty="0" smtClean="0">
                <a:solidFill>
                  <a:schemeClr val="accent1"/>
                </a:solidFill>
                <a:latin typeface="Times New Roman" pitchFamily="18" charset="0"/>
                <a:cs typeface="Times New Roman" pitchFamily="18" charset="0"/>
              </a:rPr>
              <a:t>. Төрийн зургаан байгууллагын </a:t>
            </a:r>
            <a:r>
              <a:rPr lang="mn-MN" i="0" dirty="0" smtClean="0">
                <a:solidFill>
                  <a:schemeClr val="accent1"/>
                </a:solidFill>
                <a:latin typeface="Times New Roman" pitchFamily="18" charset="0"/>
                <a:cs typeface="Times New Roman" pitchFamily="18" charset="0"/>
              </a:rPr>
              <a:t>103</a:t>
            </a:r>
            <a:r>
              <a:rPr lang="mn-MN" dirty="0" smtClean="0">
                <a:solidFill>
                  <a:schemeClr val="accent1"/>
                </a:solidFill>
                <a:latin typeface="Times New Roman" pitchFamily="18" charset="0"/>
                <a:cs typeface="Times New Roman" pitchFamily="18" charset="0"/>
              </a:rPr>
              <a:t> төрийн албан хаагчтай. Манай сум нь Өвөрхангай аймгийн 2011, 2013-2019, 2021 онуудад шилдэг сумаар тус тус шалгарч байсан. Дэлхийн хайр энэрлийн нийгэмлэгийг дэмжигч анхны бүс нутаг 2012 онд болсон.</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7" name="Picture 6" descr="Screen Clipping"/>
          <p:cNvPicPr>
            <a:picLocks noChangeAspect="1"/>
          </p:cNvPicPr>
          <p:nvPr/>
        </p:nvPicPr>
        <p:blipFill rotWithShape="1">
          <a:blip r:embed="rId3">
            <a:extLst>
              <a:ext uri="{28A0092B-C50C-407E-A947-70E740481C1C}">
                <a14:useLocalDpi xmlns:a14="http://schemas.microsoft.com/office/drawing/2010/main" val="0"/>
              </a:ext>
            </a:extLst>
          </a:blip>
          <a:srcRect l="17188" r="5562"/>
          <a:stretch/>
        </p:blipFill>
        <p:spPr>
          <a:xfrm>
            <a:off x="0" y="2111449"/>
            <a:ext cx="2590800" cy="3048000"/>
          </a:xfrm>
          <a:prstGeom prst="rect">
            <a:avLst/>
          </a:prstGeom>
        </p:spPr>
      </p:pic>
    </p:spTree>
    <p:extLst>
      <p:ext uri="{BB962C8B-B14F-4D97-AF65-F5344CB8AC3E}">
        <p14:creationId xmlns:p14="http://schemas.microsoft.com/office/powerpoint/2010/main" val="2881077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047" y="971550"/>
            <a:ext cx="2046300" cy="1143000"/>
          </a:xfrm>
        </p:spPr>
        <p:txBody>
          <a:bodyPr/>
          <a:lstStyle/>
          <a:p>
            <a:pPr algn="ctr"/>
            <a:r>
              <a:rPr lang="mn-MN" sz="2800" b="1" dirty="0" smtClean="0"/>
              <a:t>Хүн амын тоо, багаар</a:t>
            </a:r>
            <a:endParaRPr lang="en-US" sz="2800" b="1"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graphicFrame>
        <p:nvGraphicFramePr>
          <p:cNvPr id="5" name="Chart 4"/>
          <p:cNvGraphicFramePr>
            <a:graphicFrameLocks/>
          </p:cNvGraphicFramePr>
          <p:nvPr>
            <p:extLst>
              <p:ext uri="{D42A27DB-BD31-4B8C-83A1-F6EECF244321}">
                <p14:modId xmlns:p14="http://schemas.microsoft.com/office/powerpoint/2010/main" val="2041795003"/>
              </p:ext>
            </p:extLst>
          </p:nvPr>
        </p:nvGraphicFramePr>
        <p:xfrm>
          <a:off x="2667000" y="133350"/>
          <a:ext cx="4572000" cy="26955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3298857473"/>
              </p:ext>
            </p:extLst>
          </p:nvPr>
        </p:nvGraphicFramePr>
        <p:xfrm>
          <a:off x="2362200" y="257175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6019800" y="2495550"/>
            <a:ext cx="2743200" cy="1169551"/>
          </a:xfrm>
          <a:prstGeom prst="rect">
            <a:avLst/>
          </a:prstGeom>
          <a:noFill/>
        </p:spPr>
        <p:txBody>
          <a:bodyPr wrap="square" rtlCol="0">
            <a:spAutoFit/>
          </a:bodyPr>
          <a:lstStyle/>
          <a:p>
            <a:pPr algn="ctr"/>
            <a:r>
              <a:rPr lang="mn-MN" dirty="0" smtClean="0"/>
              <a:t>Нийт хүн амыг баг тус бүрээр нь эзлэх хувийг дугуй графикаар, хүн амын тоо утгыг баганан графикаар тус тус харуулав.</a:t>
            </a: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5" y="2800350"/>
            <a:ext cx="2603205" cy="195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5407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0"/>
          <p:cNvSpPr/>
          <p:nvPr/>
        </p:nvSpPr>
        <p:spPr>
          <a:xfrm>
            <a:off x="2863833" y="1156291"/>
            <a:ext cx="6265783" cy="2984881"/>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F3F3F3"/>
          </a:solidFill>
          <a:ln>
            <a:noFill/>
          </a:ln>
        </p:spPr>
        <p:txBody>
          <a:bodyPr spcFirstLastPara="1" wrap="square" lIns="91425" tIns="91425" rIns="91425" bIns="91425" anchor="ctr" anchorCtr="0">
            <a:noAutofit/>
          </a:bodyPr>
          <a:lstStyle/>
          <a:p>
            <a:endParaRPr/>
          </a:p>
        </p:txBody>
      </p:sp>
      <p:sp>
        <p:nvSpPr>
          <p:cNvPr id="316" name="Google Shape;316;p30"/>
          <p:cNvSpPr txBox="1">
            <a:spLocks noGrp="1"/>
          </p:cNvSpPr>
          <p:nvPr>
            <p:ph type="title"/>
          </p:nvPr>
        </p:nvSpPr>
        <p:spPr>
          <a:xfrm>
            <a:off x="3657600" y="0"/>
            <a:ext cx="4353100" cy="1069120"/>
          </a:xfrm>
          <a:prstGeom prst="rect">
            <a:avLst/>
          </a:prstGeom>
        </p:spPr>
        <p:txBody>
          <a:bodyPr spcFirstLastPara="1" wrap="square" lIns="91425" tIns="91425" rIns="91425" bIns="91425" anchor="b" anchorCtr="0">
            <a:noAutofit/>
          </a:bodyPr>
          <a:lstStyle/>
          <a:p>
            <a:pPr lvl="0" algn="ctr"/>
            <a:r>
              <a:rPr lang="mn-MN" b="1" dirty="0" smtClean="0">
                <a:solidFill>
                  <a:schemeClr val="bg1"/>
                </a:solidFill>
              </a:rPr>
              <a:t>2019-2023 ОНЫ </a:t>
            </a:r>
            <a:r>
              <a:rPr lang="mn-MN" b="1" dirty="0">
                <a:solidFill>
                  <a:schemeClr val="bg1"/>
                </a:solidFill>
              </a:rPr>
              <a:t>ХҮН </a:t>
            </a:r>
            <a:r>
              <a:rPr lang="mn-MN" b="1" dirty="0" smtClean="0">
                <a:solidFill>
                  <a:schemeClr val="bg1"/>
                </a:solidFill>
              </a:rPr>
              <a:t>АМЫН ХАРЬЦУУЛАЛТ</a:t>
            </a:r>
            <a:endParaRPr b="1" dirty="0">
              <a:solidFill>
                <a:schemeClr val="bg1"/>
              </a:solidFill>
            </a:endParaRPr>
          </a:p>
        </p:txBody>
      </p:sp>
      <p:sp>
        <p:nvSpPr>
          <p:cNvPr id="318" name="Google Shape;318;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fld id="{00000000-1234-1234-1234-123412341234}" type="slidenum">
              <a:rPr lang="en"/>
              <a:pPr/>
              <a:t>21</a:t>
            </a:fld>
            <a:endParaRPr/>
          </a:p>
        </p:txBody>
      </p:sp>
      <p:sp>
        <p:nvSpPr>
          <p:cNvPr id="320" name="Google Shape;320;p30"/>
          <p:cNvSpPr/>
          <p:nvPr/>
        </p:nvSpPr>
        <p:spPr>
          <a:xfrm>
            <a:off x="3384650" y="2197325"/>
            <a:ext cx="69300" cy="69300"/>
          </a:xfrm>
          <a:prstGeom prst="ellipse">
            <a:avLst/>
          </a:prstGeom>
          <a:solidFill>
            <a:srgbClr val="666666"/>
          </a:solidFill>
          <a:ln>
            <a:noFill/>
          </a:ln>
        </p:spPr>
        <p:txBody>
          <a:bodyPr spcFirstLastPara="1" wrap="square" lIns="91425" tIns="91425" rIns="91425" bIns="91425" anchor="ctr" anchorCtr="0">
            <a:noAutofit/>
          </a:bodyPr>
          <a:lstStyle/>
          <a:p>
            <a:endParaRPr/>
          </a:p>
        </p:txBody>
      </p:sp>
      <p:sp>
        <p:nvSpPr>
          <p:cNvPr id="321" name="Google Shape;321;p30"/>
          <p:cNvSpPr/>
          <p:nvPr/>
        </p:nvSpPr>
        <p:spPr>
          <a:xfrm>
            <a:off x="4678125" y="3182400"/>
            <a:ext cx="69300" cy="69300"/>
          </a:xfrm>
          <a:prstGeom prst="ellipse">
            <a:avLst/>
          </a:prstGeom>
          <a:solidFill>
            <a:srgbClr val="666666"/>
          </a:solidFill>
          <a:ln>
            <a:noFill/>
          </a:ln>
        </p:spPr>
        <p:txBody>
          <a:bodyPr spcFirstLastPara="1" wrap="square" lIns="91425" tIns="91425" rIns="91425" bIns="91425" anchor="ctr" anchorCtr="0">
            <a:noAutofit/>
          </a:bodyPr>
          <a:lstStyle/>
          <a:p>
            <a:endParaRPr/>
          </a:p>
        </p:txBody>
      </p:sp>
      <p:sp>
        <p:nvSpPr>
          <p:cNvPr id="322" name="Google Shape;322;p30"/>
          <p:cNvSpPr/>
          <p:nvPr/>
        </p:nvSpPr>
        <p:spPr>
          <a:xfrm>
            <a:off x="5408775" y="1901140"/>
            <a:ext cx="69300" cy="69300"/>
          </a:xfrm>
          <a:prstGeom prst="ellipse">
            <a:avLst/>
          </a:prstGeom>
          <a:solidFill>
            <a:srgbClr val="666666"/>
          </a:solidFill>
          <a:ln>
            <a:noFill/>
          </a:ln>
        </p:spPr>
        <p:txBody>
          <a:bodyPr spcFirstLastPara="1" wrap="square" lIns="91425" tIns="91425" rIns="91425" bIns="91425" anchor="ctr" anchorCtr="0">
            <a:noAutofit/>
          </a:bodyPr>
          <a:lstStyle/>
          <a:p>
            <a:endParaRPr/>
          </a:p>
        </p:txBody>
      </p:sp>
      <p:sp>
        <p:nvSpPr>
          <p:cNvPr id="323" name="Google Shape;323;p30"/>
          <p:cNvSpPr/>
          <p:nvPr/>
        </p:nvSpPr>
        <p:spPr>
          <a:xfrm>
            <a:off x="5962075" y="3556575"/>
            <a:ext cx="69300" cy="69300"/>
          </a:xfrm>
          <a:prstGeom prst="ellipse">
            <a:avLst/>
          </a:prstGeom>
          <a:solidFill>
            <a:srgbClr val="666666"/>
          </a:solidFill>
          <a:ln>
            <a:noFill/>
          </a:ln>
        </p:spPr>
        <p:txBody>
          <a:bodyPr spcFirstLastPara="1" wrap="square" lIns="91425" tIns="91425" rIns="91425" bIns="91425" anchor="ctr" anchorCtr="0">
            <a:noAutofit/>
          </a:bodyPr>
          <a:lstStyle/>
          <a:p>
            <a:endParaRPr/>
          </a:p>
        </p:txBody>
      </p:sp>
      <p:sp>
        <p:nvSpPr>
          <p:cNvPr id="324" name="Google Shape;324;p30"/>
          <p:cNvSpPr/>
          <p:nvPr/>
        </p:nvSpPr>
        <p:spPr>
          <a:xfrm>
            <a:off x="7641075" y="2298075"/>
            <a:ext cx="69300" cy="69300"/>
          </a:xfrm>
          <a:prstGeom prst="ellipse">
            <a:avLst/>
          </a:prstGeom>
          <a:solidFill>
            <a:srgbClr val="666666"/>
          </a:solidFill>
          <a:ln>
            <a:noFill/>
          </a:ln>
        </p:spPr>
        <p:txBody>
          <a:bodyPr spcFirstLastPara="1" wrap="square" lIns="91425" tIns="91425" rIns="91425" bIns="91425" anchor="ctr" anchorCtr="0">
            <a:noAutofit/>
          </a:bodyPr>
          <a:lstStyle/>
          <a:p>
            <a:endParaRPr/>
          </a:p>
        </p:txBody>
      </p:sp>
      <p:sp>
        <p:nvSpPr>
          <p:cNvPr id="325" name="Google Shape;325;p30"/>
          <p:cNvSpPr/>
          <p:nvPr/>
        </p:nvSpPr>
        <p:spPr>
          <a:xfrm>
            <a:off x="8101850" y="3625875"/>
            <a:ext cx="69300" cy="69300"/>
          </a:xfrm>
          <a:prstGeom prst="ellipse">
            <a:avLst/>
          </a:prstGeom>
          <a:solidFill>
            <a:srgbClr val="666666"/>
          </a:solidFill>
          <a:ln>
            <a:noFill/>
          </a:ln>
        </p:spPr>
        <p:txBody>
          <a:bodyPr spcFirstLastPara="1" wrap="square" lIns="91425" tIns="91425" rIns="91425" bIns="91425" anchor="ctr" anchorCtr="0">
            <a:noAutofit/>
          </a:bodyPr>
          <a:lstStyle/>
          <a:p>
            <a:endParaRPr/>
          </a:p>
        </p:txBody>
      </p:sp>
      <p:graphicFrame>
        <p:nvGraphicFramePr>
          <p:cNvPr id="14" name="Chart 13"/>
          <p:cNvGraphicFramePr>
            <a:graphicFrameLocks/>
          </p:cNvGraphicFramePr>
          <p:nvPr>
            <p:extLst>
              <p:ext uri="{D42A27DB-BD31-4B8C-83A1-F6EECF244321}">
                <p14:modId xmlns:p14="http://schemas.microsoft.com/office/powerpoint/2010/main" val="1757426870"/>
              </p:ext>
            </p:extLst>
          </p:nvPr>
        </p:nvGraphicFramePr>
        <p:xfrm>
          <a:off x="2743200" y="1330252"/>
          <a:ext cx="6226121" cy="27246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52400" y="721876"/>
            <a:ext cx="2362200" cy="3754874"/>
          </a:xfrm>
          <a:prstGeom prst="rect">
            <a:avLst/>
          </a:prstGeom>
          <a:noFill/>
        </p:spPr>
        <p:txBody>
          <a:bodyPr wrap="square" rtlCol="0">
            <a:spAutoFit/>
          </a:bodyPr>
          <a:lstStyle/>
          <a:p>
            <a:pPr algn="just"/>
            <a:r>
              <a:rPr lang="mn-MN" i="1" dirty="0" smtClean="0"/>
              <a:t>Сумын нийт хүн амыг өмнөх оны хүн амтай нь харьцуулж үзэхэд: </a:t>
            </a:r>
          </a:p>
          <a:p>
            <a:pPr algn="just"/>
            <a:r>
              <a:rPr lang="mn-MN" dirty="0" smtClean="0"/>
              <a:t>2020 онд 0.14%-иар өссөн, 2021 онд 1.8%-иар буурсан, 2022 онд 1.7%-иар буурсан, 2023 онд 1.3%-иар буурсан. Харин 2023 оныг суурь үзүүлэлт буюу 2019 онтой харьцуулахад 4.8%-иар тус тус буурсан үзүүлэлтэй гарч байна. Жил бүр буурсан үзүүлэлтэй гарч байгаа нь шилжилт хөдөлгөөнтэй шууд холбоотой юм.</a:t>
            </a:r>
            <a:endParaRPr lang="en-US" dirty="0"/>
          </a:p>
        </p:txBody>
      </p:sp>
    </p:spTree>
    <p:extLst>
      <p:ext uri="{BB962C8B-B14F-4D97-AF65-F5344CB8AC3E}">
        <p14:creationId xmlns:p14="http://schemas.microsoft.com/office/powerpoint/2010/main" val="2475181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Google Shape;144;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fld id="{00000000-1234-1234-1234-123412341234}" type="slidenum">
              <a:rPr lang="en"/>
              <a:pPr/>
              <a:t>22</a:t>
            </a:fld>
            <a:endParaRPr/>
          </a:p>
        </p:txBody>
      </p:sp>
      <p:sp>
        <p:nvSpPr>
          <p:cNvPr id="2" name="Freeform 1"/>
          <p:cNvSpPr/>
          <p:nvPr/>
        </p:nvSpPr>
        <p:spPr>
          <a:xfrm>
            <a:off x="2057400" y="628207"/>
            <a:ext cx="5257800" cy="669987"/>
          </a:xfrm>
          <a:custGeom>
            <a:avLst/>
            <a:gdLst>
              <a:gd name="connsiteX0" fmla="*/ 0 w 2881423"/>
              <a:gd name="connsiteY0" fmla="*/ 0 h 669987"/>
              <a:gd name="connsiteX1" fmla="*/ 191386 w 2881423"/>
              <a:gd name="connsiteY1" fmla="*/ 106325 h 669987"/>
              <a:gd name="connsiteX2" fmla="*/ 318976 w 2881423"/>
              <a:gd name="connsiteY2" fmla="*/ 159488 h 669987"/>
              <a:gd name="connsiteX3" fmla="*/ 350874 w 2881423"/>
              <a:gd name="connsiteY3" fmla="*/ 170121 h 669987"/>
              <a:gd name="connsiteX4" fmla="*/ 435934 w 2881423"/>
              <a:gd name="connsiteY4" fmla="*/ 212651 h 669987"/>
              <a:gd name="connsiteX5" fmla="*/ 531627 w 2881423"/>
              <a:gd name="connsiteY5" fmla="*/ 233916 h 669987"/>
              <a:gd name="connsiteX6" fmla="*/ 648586 w 2881423"/>
              <a:gd name="connsiteY6" fmla="*/ 265814 h 669987"/>
              <a:gd name="connsiteX7" fmla="*/ 744279 w 2881423"/>
              <a:gd name="connsiteY7" fmla="*/ 318977 h 669987"/>
              <a:gd name="connsiteX8" fmla="*/ 850604 w 2881423"/>
              <a:gd name="connsiteY8" fmla="*/ 340242 h 669987"/>
              <a:gd name="connsiteX9" fmla="*/ 1084520 w 2881423"/>
              <a:gd name="connsiteY9" fmla="*/ 393404 h 669987"/>
              <a:gd name="connsiteX10" fmla="*/ 1467293 w 2881423"/>
              <a:gd name="connsiteY10" fmla="*/ 489097 h 669987"/>
              <a:gd name="connsiteX11" fmla="*/ 1658679 w 2881423"/>
              <a:gd name="connsiteY11" fmla="*/ 552893 h 669987"/>
              <a:gd name="connsiteX12" fmla="*/ 1935125 w 2881423"/>
              <a:gd name="connsiteY12" fmla="*/ 584790 h 669987"/>
              <a:gd name="connsiteX13" fmla="*/ 2243469 w 2881423"/>
              <a:gd name="connsiteY13" fmla="*/ 637953 h 669987"/>
              <a:gd name="connsiteX14" fmla="*/ 2519916 w 2881423"/>
              <a:gd name="connsiteY14" fmla="*/ 648586 h 669987"/>
              <a:gd name="connsiteX15" fmla="*/ 2870790 w 2881423"/>
              <a:gd name="connsiteY15" fmla="*/ 648586 h 669987"/>
              <a:gd name="connsiteX16" fmla="*/ 2881423 w 2881423"/>
              <a:gd name="connsiteY16" fmla="*/ 616688 h 669987"/>
              <a:gd name="connsiteX17" fmla="*/ 2838893 w 2881423"/>
              <a:gd name="connsiteY17" fmla="*/ 574158 h 669987"/>
              <a:gd name="connsiteX18" fmla="*/ 2775097 w 2881423"/>
              <a:gd name="connsiteY18" fmla="*/ 563525 h 66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81423" h="669987">
                <a:moveTo>
                  <a:pt x="0" y="0"/>
                </a:moveTo>
                <a:cubicBezTo>
                  <a:pt x="88015" y="55010"/>
                  <a:pt x="91475" y="60911"/>
                  <a:pt x="191386" y="106325"/>
                </a:cubicBezTo>
                <a:cubicBezTo>
                  <a:pt x="233330" y="125391"/>
                  <a:pt x="276446" y="141767"/>
                  <a:pt x="318976" y="159488"/>
                </a:cubicBezTo>
                <a:cubicBezTo>
                  <a:pt x="329322" y="163799"/>
                  <a:pt x="340671" y="165483"/>
                  <a:pt x="350874" y="170121"/>
                </a:cubicBezTo>
                <a:cubicBezTo>
                  <a:pt x="379733" y="183239"/>
                  <a:pt x="406041" y="202101"/>
                  <a:pt x="435934" y="212651"/>
                </a:cubicBezTo>
                <a:cubicBezTo>
                  <a:pt x="466747" y="223526"/>
                  <a:pt x="499927" y="225991"/>
                  <a:pt x="531627" y="233916"/>
                </a:cubicBezTo>
                <a:cubicBezTo>
                  <a:pt x="570831" y="243717"/>
                  <a:pt x="609600" y="255181"/>
                  <a:pt x="648586" y="265814"/>
                </a:cubicBezTo>
                <a:cubicBezTo>
                  <a:pt x="680484" y="283535"/>
                  <a:pt x="710039" y="306362"/>
                  <a:pt x="744279" y="318977"/>
                </a:cubicBezTo>
                <a:cubicBezTo>
                  <a:pt x="778194" y="331472"/>
                  <a:pt x="815443" y="331871"/>
                  <a:pt x="850604" y="340242"/>
                </a:cubicBezTo>
                <a:cubicBezTo>
                  <a:pt x="1101287" y="399928"/>
                  <a:pt x="834163" y="347885"/>
                  <a:pt x="1084520" y="393404"/>
                </a:cubicBezTo>
                <a:cubicBezTo>
                  <a:pt x="1291712" y="479734"/>
                  <a:pt x="1166663" y="438992"/>
                  <a:pt x="1467293" y="489097"/>
                </a:cubicBezTo>
                <a:cubicBezTo>
                  <a:pt x="1568211" y="505917"/>
                  <a:pt x="1567134" y="527464"/>
                  <a:pt x="1658679" y="552893"/>
                </a:cubicBezTo>
                <a:cubicBezTo>
                  <a:pt x="1762175" y="581642"/>
                  <a:pt x="1820960" y="577655"/>
                  <a:pt x="1935125" y="584790"/>
                </a:cubicBezTo>
                <a:cubicBezTo>
                  <a:pt x="2033010" y="606543"/>
                  <a:pt x="2147180" y="634249"/>
                  <a:pt x="2243469" y="637953"/>
                </a:cubicBezTo>
                <a:lnTo>
                  <a:pt x="2519916" y="648586"/>
                </a:lnTo>
                <a:cubicBezTo>
                  <a:pt x="2653067" y="675215"/>
                  <a:pt x="2650537" y="678966"/>
                  <a:pt x="2870790" y="648586"/>
                </a:cubicBezTo>
                <a:cubicBezTo>
                  <a:pt x="2881893" y="647055"/>
                  <a:pt x="2877879" y="627321"/>
                  <a:pt x="2881423" y="616688"/>
                </a:cubicBezTo>
                <a:cubicBezTo>
                  <a:pt x="2867246" y="602511"/>
                  <a:pt x="2856825" y="583124"/>
                  <a:pt x="2838893" y="574158"/>
                </a:cubicBezTo>
                <a:cubicBezTo>
                  <a:pt x="2819610" y="564517"/>
                  <a:pt x="2775097" y="563525"/>
                  <a:pt x="2775097" y="56352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r>
              <a:rPr lang="mn-MN" sz="1800" dirty="0" smtClean="0">
                <a:solidFill>
                  <a:schemeClr val="bg1"/>
                </a:solidFill>
                <a:latin typeface="AGCooper Mon" pitchFamily="34" charset="0"/>
              </a:rPr>
              <a:t>ХҮН АМЫН СУВАРГА</a:t>
            </a:r>
            <a:r>
              <a:rPr lang="en-US" sz="1800" dirty="0" smtClean="0">
                <a:solidFill>
                  <a:schemeClr val="bg1"/>
                </a:solidFill>
                <a:latin typeface="AGCooper Mon" pitchFamily="34" charset="0"/>
              </a:rPr>
              <a:t>-2023 </a:t>
            </a:r>
            <a:r>
              <a:rPr lang="mn-MN" sz="1800" dirty="0" smtClean="0">
                <a:solidFill>
                  <a:schemeClr val="bg1"/>
                </a:solidFill>
                <a:latin typeface="AGCooper Mon" pitchFamily="34" charset="0"/>
              </a:rPr>
              <a:t>ОН</a:t>
            </a:r>
            <a:endParaRPr lang="en-US" sz="1800" dirty="0">
              <a:solidFill>
                <a:schemeClr val="bg1"/>
              </a:solidFill>
              <a:latin typeface="AGCooper Mon" pitchFamily="34" charset="0"/>
            </a:endParaRPr>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8202886" y="23813"/>
            <a:ext cx="941114" cy="1252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8616" r="50000"/>
          <a:stretch/>
        </p:blipFill>
        <p:spPr bwMode="auto">
          <a:xfrm>
            <a:off x="0" y="37488"/>
            <a:ext cx="990600" cy="1204804"/>
          </a:xfrm>
          <a:prstGeom prst="roundRect">
            <a:avLst>
              <a:gd name="adj" fmla="val 16667"/>
            </a:avLst>
          </a:prstGeom>
          <a:ln w="9525">
            <a:solidFill>
              <a:schemeClr val="bg1"/>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52400" y="1552605"/>
            <a:ext cx="2286000" cy="400110"/>
          </a:xfrm>
          <a:prstGeom prst="rect">
            <a:avLst/>
          </a:prstGeom>
        </p:spPr>
        <p:txBody>
          <a:bodyPr wrap="square">
            <a:spAutoFit/>
          </a:bodyPr>
          <a:lstStyle/>
          <a:p>
            <a:r>
              <a:rPr lang="mn-MN" sz="2000" dirty="0" smtClean="0">
                <a:solidFill>
                  <a:schemeClr val="accent1"/>
                </a:solidFill>
                <a:latin typeface="AGCooper Mon" pitchFamily="34" charset="0"/>
                <a:sym typeface="Nunito Sans"/>
              </a:rPr>
              <a:t>ЭРЭГТЭЙ ХҮН</a:t>
            </a:r>
            <a:endParaRPr lang="en-US" sz="1200" dirty="0">
              <a:solidFill>
                <a:schemeClr val="accent1"/>
              </a:solidFill>
            </a:endParaRPr>
          </a:p>
        </p:txBody>
      </p:sp>
      <p:sp>
        <p:nvSpPr>
          <p:cNvPr id="5" name="Rectangle 4"/>
          <p:cNvSpPr/>
          <p:nvPr/>
        </p:nvSpPr>
        <p:spPr>
          <a:xfrm>
            <a:off x="6705600" y="1552605"/>
            <a:ext cx="2438400" cy="400110"/>
          </a:xfrm>
          <a:prstGeom prst="rect">
            <a:avLst/>
          </a:prstGeom>
        </p:spPr>
        <p:txBody>
          <a:bodyPr wrap="square">
            <a:spAutoFit/>
          </a:bodyPr>
          <a:lstStyle/>
          <a:p>
            <a:r>
              <a:rPr lang="mn-MN" sz="2000" dirty="0" smtClean="0">
                <a:solidFill>
                  <a:srgbClr val="F67031"/>
                </a:solidFill>
                <a:latin typeface="AGCooper Mon" pitchFamily="34" charset="0"/>
                <a:sym typeface="Nunito Sans"/>
              </a:rPr>
              <a:t>ЭМЭГТЭЙ ХҮН</a:t>
            </a:r>
            <a:endParaRPr lang="en-US" sz="1200" dirty="0"/>
          </a:p>
        </p:txBody>
      </p:sp>
      <p:sp>
        <p:nvSpPr>
          <p:cNvPr id="8" name="TextBox 7"/>
          <p:cNvSpPr txBox="1"/>
          <p:nvPr/>
        </p:nvSpPr>
        <p:spPr>
          <a:xfrm>
            <a:off x="152400" y="1952715"/>
            <a:ext cx="2209800" cy="2031325"/>
          </a:xfrm>
          <a:prstGeom prst="rect">
            <a:avLst/>
          </a:prstGeom>
          <a:noFill/>
        </p:spPr>
        <p:txBody>
          <a:bodyPr wrap="square" rtlCol="0">
            <a:spAutoFit/>
          </a:bodyPr>
          <a:lstStyle/>
          <a:p>
            <a:pPr algn="just"/>
            <a:r>
              <a:rPr lang="mn-MN" dirty="0" smtClean="0"/>
              <a:t>0-</a:t>
            </a:r>
            <a:r>
              <a:rPr lang="en-US" dirty="0" smtClean="0"/>
              <a:t>19</a:t>
            </a:r>
            <a:r>
              <a:rPr lang="mn-MN" dirty="0" smtClean="0"/>
              <a:t> насны </a:t>
            </a:r>
            <a:r>
              <a:rPr lang="en-US" dirty="0" smtClean="0"/>
              <a:t>385</a:t>
            </a:r>
            <a:r>
              <a:rPr lang="mn-MN" dirty="0" smtClean="0"/>
              <a:t> хүн, 20-39 насны 365 хүн, 40-59 насны 225 хүн, 60-79 насны 72 хүн, 80-99 насны 7 хүн байгаас хамгийн их хувийг буюу 20-24 насны 112 хүн буюу 10.6%-ийг эзэлж байна. </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2553133649"/>
              </p:ext>
            </p:extLst>
          </p:nvPr>
        </p:nvGraphicFramePr>
        <p:xfrm>
          <a:off x="2390553" y="1295642"/>
          <a:ext cx="4315047" cy="3790708"/>
        </p:xfrm>
        <a:graphic>
          <a:graphicData uri="http://schemas.openxmlformats.org/presentationml/2006/ole">
            <mc:AlternateContent xmlns:mc="http://schemas.openxmlformats.org/markup-compatibility/2006">
              <mc:Choice xmlns:v="urn:schemas-microsoft-com:vml" Requires="v">
                <p:oleObj spid="_x0000_s1091" name="Worksheet" r:id="rId5" imgW="4781439" imgH="4200515" progId="Excel.Sheet.12">
                  <p:embed/>
                </p:oleObj>
              </mc:Choice>
              <mc:Fallback>
                <p:oleObj name="Worksheet" r:id="rId5" imgW="4781439" imgH="4200515" progId="Excel.Sheet.12">
                  <p:embed/>
                  <p:pic>
                    <p:nvPicPr>
                      <p:cNvPr id="0" name=""/>
                      <p:cNvPicPr/>
                      <p:nvPr/>
                    </p:nvPicPr>
                    <p:blipFill>
                      <a:blip r:embed="rId6"/>
                      <a:stretch>
                        <a:fillRect/>
                      </a:stretch>
                    </p:blipFill>
                    <p:spPr>
                      <a:xfrm>
                        <a:off x="2390553" y="1295642"/>
                        <a:ext cx="4315047" cy="3790708"/>
                      </a:xfrm>
                      <a:prstGeom prst="rect">
                        <a:avLst/>
                      </a:prstGeom>
                    </p:spPr>
                  </p:pic>
                </p:oleObj>
              </mc:Fallback>
            </mc:AlternateContent>
          </a:graphicData>
        </a:graphic>
      </p:graphicFrame>
      <p:sp>
        <p:nvSpPr>
          <p:cNvPr id="13" name="TextBox 12"/>
          <p:cNvSpPr txBox="1"/>
          <p:nvPr/>
        </p:nvSpPr>
        <p:spPr>
          <a:xfrm>
            <a:off x="6819900" y="1973849"/>
            <a:ext cx="2209800" cy="2031325"/>
          </a:xfrm>
          <a:prstGeom prst="rect">
            <a:avLst/>
          </a:prstGeom>
          <a:noFill/>
        </p:spPr>
        <p:txBody>
          <a:bodyPr wrap="square" rtlCol="0">
            <a:spAutoFit/>
          </a:bodyPr>
          <a:lstStyle/>
          <a:p>
            <a:pPr algn="just"/>
            <a:r>
              <a:rPr lang="mn-MN" dirty="0" smtClean="0"/>
              <a:t>0-</a:t>
            </a:r>
            <a:r>
              <a:rPr lang="en-US" dirty="0" smtClean="0"/>
              <a:t>19</a:t>
            </a:r>
            <a:r>
              <a:rPr lang="mn-MN" dirty="0" smtClean="0"/>
              <a:t> насны </a:t>
            </a:r>
            <a:r>
              <a:rPr lang="en-US" dirty="0" smtClean="0"/>
              <a:t>38</a:t>
            </a:r>
            <a:r>
              <a:rPr lang="mn-MN" dirty="0" smtClean="0"/>
              <a:t>4 хүн, 20-39 насны 293 хүн, 40-59 насны 262 хүн, 60-79 насны 93 хүн, 80-99 насны 7 хүн байгаас хамгийн их хувийг буюу 10-14 насны 114 хүн буюу 11%-ийг эзэлж байна. </a:t>
            </a:r>
            <a:endParaRPr lang="en-US" dirty="0"/>
          </a:p>
        </p:txBody>
      </p:sp>
    </p:spTree>
    <p:extLst>
      <p:ext uri="{BB962C8B-B14F-4D97-AF65-F5344CB8AC3E}">
        <p14:creationId xmlns:p14="http://schemas.microsoft.com/office/powerpoint/2010/main" val="33732008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28750"/>
            <a:ext cx="2362200" cy="1981200"/>
          </a:xfrm>
        </p:spPr>
        <p:txBody>
          <a:bodyPr/>
          <a:lstStyle/>
          <a:p>
            <a:pPr algn="ctr"/>
            <a:r>
              <a:rPr lang="mn-MN" b="1" dirty="0"/>
              <a:t>Өрхийн тоо, өрхийн </a:t>
            </a:r>
            <a:br>
              <a:rPr lang="mn-MN" b="1" dirty="0"/>
            </a:br>
            <a:r>
              <a:rPr lang="mn-MN" b="1" dirty="0"/>
              <a:t>тэргүүлэгчийн хүйсээр</a:t>
            </a:r>
            <a:r>
              <a:rPr lang="mn-MN" dirty="0"/>
              <a:t/>
            </a:r>
            <a:br>
              <a:rPr lang="mn-MN" dirty="0"/>
            </a:b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724150"/>
            <a:ext cx="4597496"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204" t="3526" r="10409" b="4120"/>
          <a:stretch/>
        </p:blipFill>
        <p:spPr bwMode="auto">
          <a:xfrm>
            <a:off x="5867400" y="285750"/>
            <a:ext cx="3048000" cy="221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1899113426"/>
              </p:ext>
            </p:extLst>
          </p:nvPr>
        </p:nvGraphicFramePr>
        <p:xfrm>
          <a:off x="2755948" y="1123950"/>
          <a:ext cx="3200400" cy="1200150"/>
        </p:xfrm>
        <a:graphic>
          <a:graphicData uri="http://schemas.openxmlformats.org/drawingml/2006/table">
            <a:tbl>
              <a:tblPr/>
              <a:tblGrid>
                <a:gridCol w="1371600"/>
                <a:gridCol w="609600"/>
                <a:gridCol w="609600"/>
                <a:gridCol w="609600"/>
              </a:tblGrid>
              <a:tr h="200025">
                <a:tc>
                  <a:txBody>
                    <a:bodyPr/>
                    <a:lstStyle/>
                    <a:p>
                      <a:pPr algn="just" fontAlgn="ctr"/>
                      <a:r>
                        <a:rPr lang="mn-MN" sz="1200" b="1" i="0" u="none" strike="noStrike">
                          <a:solidFill>
                            <a:srgbClr val="000000"/>
                          </a:solidFill>
                          <a:effectLst/>
                          <a:latin typeface="Arial"/>
                        </a:rPr>
                        <a:t>Байршил</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just" fontAlgn="ctr"/>
                      <a:r>
                        <a:rPr lang="mn-MN" sz="1200" b="1" i="0" u="none" strike="noStrike">
                          <a:solidFill>
                            <a:srgbClr val="000000"/>
                          </a:solidFill>
                          <a:effectLst/>
                          <a:latin typeface="Arial"/>
                        </a:rPr>
                        <a:t>Нийт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just" fontAlgn="ctr"/>
                      <a:r>
                        <a:rPr lang="mn-MN" sz="1200" b="1" i="0" u="none" strike="noStrike">
                          <a:solidFill>
                            <a:srgbClr val="000000"/>
                          </a:solidFill>
                          <a:effectLst/>
                          <a:latin typeface="Arial"/>
                        </a:rPr>
                        <a:t>Эр</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just" fontAlgn="ctr"/>
                      <a:r>
                        <a:rPr lang="mn-MN" sz="1200" b="1" i="0" u="none" strike="noStrike">
                          <a:solidFill>
                            <a:srgbClr val="000000"/>
                          </a:solidFill>
                          <a:effectLst/>
                          <a:latin typeface="Arial"/>
                        </a:rPr>
                        <a:t>Эм</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00025">
                <a:tc>
                  <a:txBody>
                    <a:bodyPr/>
                    <a:lstStyle/>
                    <a:p>
                      <a:pPr algn="just" fontAlgn="ctr"/>
                      <a:r>
                        <a:rPr lang="mn-MN" sz="1200" b="1" i="0" u="none" strike="noStrike">
                          <a:solidFill>
                            <a:srgbClr val="000000"/>
                          </a:solidFill>
                          <a:effectLst/>
                          <a:latin typeface="Arial"/>
                        </a:rPr>
                        <a:t>1-р баг, Хөөвөр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just" fontAlgn="ctr"/>
                      <a:r>
                        <a:rPr lang="en-US" sz="1200" b="0" i="0" u="none" strike="noStrike">
                          <a:solidFill>
                            <a:srgbClr val="000000"/>
                          </a:solidFill>
                          <a:effectLst/>
                          <a:latin typeface="Arial"/>
                        </a:rPr>
                        <a:t>144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n-US" sz="1200" b="0" i="0" u="none" strike="noStrike">
                          <a:solidFill>
                            <a:srgbClr val="000000"/>
                          </a:solidFill>
                          <a:effectLst/>
                          <a:latin typeface="Arial"/>
                        </a:rPr>
                        <a:t>126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n-US" sz="1200" b="0" i="0" u="none" strike="noStrike">
                          <a:solidFill>
                            <a:srgbClr val="000000"/>
                          </a:solidFill>
                          <a:effectLst/>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gn="just" fontAlgn="ctr"/>
                      <a:r>
                        <a:rPr lang="mn-MN" sz="1200" b="1" i="0" u="none" strike="noStrike">
                          <a:solidFill>
                            <a:srgbClr val="000000"/>
                          </a:solidFill>
                          <a:effectLst/>
                          <a:latin typeface="Arial"/>
                        </a:rPr>
                        <a:t>2-р баг, Гучин</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just" fontAlgn="ctr"/>
                      <a:r>
                        <a:rPr lang="en-US" sz="1200" b="0" i="0" u="none" strike="noStrike">
                          <a:solidFill>
                            <a:srgbClr val="000000"/>
                          </a:solidFill>
                          <a:effectLst/>
                          <a:latin typeface="Arial"/>
                        </a:rPr>
                        <a:t>158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n-US" sz="1200" b="0" i="0" u="none" strike="noStrike">
                          <a:solidFill>
                            <a:srgbClr val="000000"/>
                          </a:solidFill>
                          <a:effectLst/>
                          <a:latin typeface="Arial"/>
                        </a:rPr>
                        <a:t>126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n-US" sz="1200" b="0" i="0" u="none" strike="noStrike">
                          <a:solidFill>
                            <a:srgbClr val="000000"/>
                          </a:solidFill>
                          <a:effectLst/>
                          <a:latin typeface="Arial"/>
                        </a:rPr>
                        <a:t>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gn="just" fontAlgn="ctr"/>
                      <a:r>
                        <a:rPr lang="mn-MN" sz="1200" b="1" i="0" u="none" strike="noStrike">
                          <a:solidFill>
                            <a:srgbClr val="000000"/>
                          </a:solidFill>
                          <a:effectLst/>
                          <a:latin typeface="Arial"/>
                        </a:rPr>
                        <a:t>3-р баг, Аргалант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just" fontAlgn="ctr"/>
                      <a:r>
                        <a:rPr lang="en-US" sz="1200" b="0" i="0" u="none" strike="noStrike">
                          <a:solidFill>
                            <a:srgbClr val="000000"/>
                          </a:solidFill>
                          <a:effectLst/>
                          <a:latin typeface="Arial"/>
                        </a:rPr>
                        <a:t>203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n-US" sz="1200" b="0" i="0" u="none" strike="noStrike">
                          <a:solidFill>
                            <a:srgbClr val="000000"/>
                          </a:solidFill>
                          <a:effectLst/>
                          <a:latin typeface="Arial"/>
                        </a:rPr>
                        <a:t>162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n-US" sz="1200" b="0" i="0" u="none" strike="noStrike">
                          <a:solidFill>
                            <a:srgbClr val="000000"/>
                          </a:solidFill>
                          <a:effectLst/>
                          <a:latin typeface="Arial"/>
                        </a:rPr>
                        <a:t>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gn="just" fontAlgn="ctr"/>
                      <a:r>
                        <a:rPr lang="mn-MN" sz="1200" b="1" i="0" u="none" strike="noStrike">
                          <a:solidFill>
                            <a:srgbClr val="000000"/>
                          </a:solidFill>
                          <a:effectLst/>
                          <a:latin typeface="Arial"/>
                        </a:rPr>
                        <a:t>4-р баг, Аргуйт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just" fontAlgn="ctr"/>
                      <a:r>
                        <a:rPr lang="en-US" sz="1200" b="0" i="0" u="none" strike="noStrike">
                          <a:solidFill>
                            <a:srgbClr val="000000"/>
                          </a:solidFill>
                          <a:effectLst/>
                          <a:latin typeface="Arial"/>
                        </a:rPr>
                        <a:t>125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n-US" sz="1200" b="0" i="0" u="none" strike="noStrike">
                          <a:solidFill>
                            <a:srgbClr val="000000"/>
                          </a:solidFill>
                          <a:effectLst/>
                          <a:latin typeface="Arial"/>
                        </a:rPr>
                        <a:t>102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n-US" sz="1200" b="0" i="0" u="none" strike="noStrike">
                          <a:solidFill>
                            <a:srgbClr val="000000"/>
                          </a:solidFill>
                          <a:effectLst/>
                          <a:latin typeface="Arial"/>
                        </a:rPr>
                        <a:t>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gn="just" fontAlgn="ctr"/>
                      <a:r>
                        <a:rPr lang="mn-MN" sz="1200" b="1" i="0" u="none" strike="noStrike">
                          <a:solidFill>
                            <a:srgbClr val="000000"/>
                          </a:solidFill>
                          <a:effectLst/>
                          <a:latin typeface="Arial"/>
                        </a:rPr>
                        <a:t>Бүгд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just" fontAlgn="ctr"/>
                      <a:r>
                        <a:rPr lang="en-US" sz="1200" b="1" i="0" u="none" strike="noStrike">
                          <a:solidFill>
                            <a:srgbClr val="000000"/>
                          </a:solidFill>
                          <a:effectLst/>
                          <a:latin typeface="Arial"/>
                        </a:rPr>
                        <a:t>630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n-US" sz="1200" b="1" i="0" u="none" strike="noStrike">
                          <a:solidFill>
                            <a:srgbClr val="000000"/>
                          </a:solidFill>
                          <a:effectLst/>
                          <a:latin typeface="Arial"/>
                        </a:rPr>
                        <a:t>516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n-US" sz="1200" b="1" i="0" u="none" strike="noStrike" dirty="0">
                          <a:solidFill>
                            <a:srgbClr val="000000"/>
                          </a:solidFill>
                          <a:effectLst/>
                          <a:latin typeface="Arial"/>
                        </a:rPr>
                        <a:t>114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265670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8" y="1276350"/>
            <a:ext cx="2583712" cy="1996250"/>
          </a:xfrm>
        </p:spPr>
        <p:txBody>
          <a:bodyPr/>
          <a:lstStyle/>
          <a:p>
            <a:pPr algn="ctr"/>
            <a:r>
              <a:rPr lang="mn-MN" dirty="0" smtClean="0">
                <a:latin typeface="AGCooper Mon" pitchFamily="34" charset="0"/>
              </a:rPr>
              <a:t>80-ИАС ДЭЭШ НАСТАЙ АХМАД НАСТАН</a:t>
            </a:r>
            <a:endParaRPr lang="en-US" dirty="0">
              <a:latin typeface="AGCooper Mon" pitchFamily="34"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graphicFrame>
        <p:nvGraphicFramePr>
          <p:cNvPr id="5" name="Table 4"/>
          <p:cNvGraphicFramePr>
            <a:graphicFrameLocks noGrp="1"/>
          </p:cNvGraphicFramePr>
          <p:nvPr>
            <p:extLst>
              <p:ext uri="{D42A27DB-BD31-4B8C-83A1-F6EECF244321}">
                <p14:modId xmlns:p14="http://schemas.microsoft.com/office/powerpoint/2010/main" val="2954240261"/>
              </p:ext>
            </p:extLst>
          </p:nvPr>
        </p:nvGraphicFramePr>
        <p:xfrm>
          <a:off x="2667000" y="666750"/>
          <a:ext cx="2971800" cy="1114425"/>
        </p:xfrm>
        <a:graphic>
          <a:graphicData uri="http://schemas.openxmlformats.org/drawingml/2006/table">
            <a:tbl>
              <a:tblPr/>
              <a:tblGrid>
                <a:gridCol w="279400"/>
                <a:gridCol w="635000"/>
                <a:gridCol w="977900"/>
                <a:gridCol w="469900"/>
                <a:gridCol w="609600"/>
              </a:tblGrid>
              <a:tr h="190500">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Д.д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Овог</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Нэр</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Нас</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Хүйс</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r>
              <a:tr h="190500">
                <a:tc>
                  <a:txBody>
                    <a:bodyPr/>
                    <a:lstStyle/>
                    <a:p>
                      <a:pPr algn="ctr" fontAlgn="b"/>
                      <a:r>
                        <a:rPr lang="en-US" sz="1400" b="1" i="0" u="none" strike="noStrike" dirty="0">
                          <a:solidFill>
                            <a:srgbClr val="000000"/>
                          </a:solidFill>
                          <a:effectLst/>
                          <a:latin typeface="Times New Roman" pitchFamily="18" charset="0"/>
                          <a:cs typeface="Times New Roman" pitchFamily="18"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algn="l" fontAlgn="b"/>
                      <a:r>
                        <a:rPr lang="mn-MN" sz="1400" b="0" i="0" u="none" strike="noStrike" dirty="0">
                          <a:solidFill>
                            <a:srgbClr val="000000"/>
                          </a:solidFill>
                          <a:effectLst/>
                          <a:latin typeface="Times New Roman" pitchFamily="18" charset="0"/>
                          <a:cs typeface="Times New Roman" pitchFamily="18" charset="0"/>
                        </a:rPr>
                        <a:t>Дорж</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l" fontAlgn="b"/>
                      <a:r>
                        <a:rPr lang="mn-MN" sz="1400" b="0" i="0" u="none" strike="noStrike" dirty="0">
                          <a:solidFill>
                            <a:srgbClr val="000000"/>
                          </a:solidFill>
                          <a:effectLst/>
                          <a:latin typeface="Times New Roman" pitchFamily="18" charset="0"/>
                          <a:cs typeface="Times New Roman" pitchFamily="18" charset="0"/>
                        </a:rPr>
                        <a:t>Янжинлхам</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Times New Roman" pitchFamily="18" charset="0"/>
                          <a:cs typeface="Times New Roman" pitchFamily="18" charset="0"/>
                        </a:rPr>
                        <a:t>95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mn-MN" sz="1400" b="0" i="0" u="none" strike="noStrike" dirty="0">
                          <a:solidFill>
                            <a:srgbClr val="000000"/>
                          </a:solidFill>
                          <a:effectLst/>
                          <a:latin typeface="Times New Roman" pitchFamily="18" charset="0"/>
                          <a:cs typeface="Times New Roman" pitchFamily="18" charset="0"/>
                        </a:rPr>
                        <a:t>Эм</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r>
              <a:tr h="190500">
                <a:tc>
                  <a:txBody>
                    <a:bodyPr/>
                    <a:lstStyle/>
                    <a:p>
                      <a:pPr algn="ctr" fontAlgn="b"/>
                      <a:r>
                        <a:rPr lang="en-US" sz="1400" b="1" i="0" u="none" strike="noStrike" dirty="0">
                          <a:solidFill>
                            <a:srgbClr val="000000"/>
                          </a:solidFill>
                          <a:effectLst/>
                          <a:latin typeface="Times New Roman" pitchFamily="18" charset="0"/>
                          <a:cs typeface="Times New Roman" pitchFamily="18"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fontAlgn="b"/>
                      <a:r>
                        <a:rPr lang="mn-MN" sz="1400" b="0" i="0" u="none" strike="noStrike">
                          <a:solidFill>
                            <a:srgbClr val="000000"/>
                          </a:solidFill>
                          <a:effectLst/>
                          <a:latin typeface="Times New Roman" pitchFamily="18" charset="0"/>
                          <a:cs typeface="Times New Roman" pitchFamily="18" charset="0"/>
                        </a:rPr>
                        <a:t>Ёндон</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mn-MN" sz="1400" b="0" i="0" u="none" strike="noStrike" dirty="0">
                          <a:solidFill>
                            <a:srgbClr val="000000"/>
                          </a:solidFill>
                          <a:effectLst/>
                          <a:latin typeface="Times New Roman" pitchFamily="18" charset="0"/>
                          <a:cs typeface="Times New Roman" pitchFamily="18" charset="0"/>
                        </a:rPr>
                        <a:t>Заамай</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Times New Roman" pitchFamily="18" charset="0"/>
                          <a:cs typeface="Times New Roman" pitchFamily="18" charset="0"/>
                        </a:rPr>
                        <a:t>83</a:t>
                      </a:r>
                    </a:p>
                  </a:txBody>
                  <a:tcPr marL="9525" marR="9525" marT="9525" marB="0" anchor="b">
                    <a:lnL>
                      <a:noFill/>
                    </a:lnL>
                    <a:lnR>
                      <a:noFill/>
                    </a:lnR>
                    <a:lnT>
                      <a:noFill/>
                    </a:lnT>
                    <a:lnB>
                      <a:noFill/>
                    </a:lnB>
                  </a:tcPr>
                </a:tc>
                <a:tc>
                  <a:txBody>
                    <a:bodyPr/>
                    <a:lstStyle/>
                    <a:p>
                      <a:pPr algn="ctr" fontAlgn="b"/>
                      <a:r>
                        <a:rPr lang="mn-MN" sz="1400" b="0" i="0" u="none" strike="noStrike" dirty="0">
                          <a:solidFill>
                            <a:srgbClr val="000000"/>
                          </a:solidFill>
                          <a:effectLst/>
                          <a:latin typeface="Times New Roman" pitchFamily="18" charset="0"/>
                          <a:cs typeface="Times New Roman" pitchFamily="18" charset="0"/>
                        </a:rPr>
                        <a:t>Эр</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90500">
                <a:tc>
                  <a:txBody>
                    <a:bodyPr/>
                    <a:lstStyle/>
                    <a:p>
                      <a:pPr algn="ctr" fontAlgn="b"/>
                      <a:r>
                        <a:rPr lang="en-US" sz="1400" b="1" i="0" u="none" strike="noStrike" dirty="0">
                          <a:solidFill>
                            <a:srgbClr val="000000"/>
                          </a:solidFill>
                          <a:effectLst/>
                          <a:latin typeface="Times New Roman" pitchFamily="18" charset="0"/>
                          <a:cs typeface="Times New Roman" pitchFamily="18"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fontAlgn="b"/>
                      <a:r>
                        <a:rPr lang="mn-MN" sz="1400" b="0" i="0" u="none" strike="noStrike">
                          <a:solidFill>
                            <a:srgbClr val="000000"/>
                          </a:solidFill>
                          <a:effectLst/>
                          <a:latin typeface="Times New Roman" pitchFamily="18" charset="0"/>
                          <a:cs typeface="Times New Roman" pitchFamily="18" charset="0"/>
                        </a:rPr>
                        <a:t>Доохүү</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mn-MN" sz="1400" b="0" i="0" u="none" strike="noStrike">
                          <a:solidFill>
                            <a:srgbClr val="000000"/>
                          </a:solidFill>
                          <a:effectLst/>
                          <a:latin typeface="Times New Roman" pitchFamily="18" charset="0"/>
                          <a:cs typeface="Times New Roman" pitchFamily="18" charset="0"/>
                        </a:rPr>
                        <a:t>Гаарамба</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Times New Roman" pitchFamily="18" charset="0"/>
                          <a:cs typeface="Times New Roman" pitchFamily="18" charset="0"/>
                        </a:rPr>
                        <a:t>82</a:t>
                      </a:r>
                    </a:p>
                  </a:txBody>
                  <a:tcPr marL="9525" marR="9525" marT="9525" marB="0" anchor="b">
                    <a:lnL>
                      <a:noFill/>
                    </a:lnL>
                    <a:lnR>
                      <a:noFill/>
                    </a:lnR>
                    <a:lnT>
                      <a:noFill/>
                    </a:lnT>
                    <a:lnB>
                      <a:noFill/>
                    </a:lnB>
                  </a:tcPr>
                </a:tc>
                <a:tc>
                  <a:txBody>
                    <a:bodyPr/>
                    <a:lstStyle/>
                    <a:p>
                      <a:pPr algn="ctr" fontAlgn="b"/>
                      <a:r>
                        <a:rPr lang="mn-MN" sz="1400" b="0" i="0" u="none" strike="noStrike" dirty="0">
                          <a:solidFill>
                            <a:srgbClr val="000000"/>
                          </a:solidFill>
                          <a:effectLst/>
                          <a:latin typeface="Times New Roman" pitchFamily="18" charset="0"/>
                          <a:cs typeface="Times New Roman" pitchFamily="18" charset="0"/>
                        </a:rPr>
                        <a:t>Эм</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90500">
                <a:tc>
                  <a:txBody>
                    <a:bodyPr/>
                    <a:lstStyle/>
                    <a:p>
                      <a:pPr algn="ctr" fontAlgn="b"/>
                      <a:r>
                        <a:rPr lang="en-US" sz="1400" b="1" i="0" u="none" strike="noStrike" dirty="0">
                          <a:solidFill>
                            <a:srgbClr val="000000"/>
                          </a:solidFill>
                          <a:effectLst/>
                          <a:latin typeface="Times New Roman" pitchFamily="18" charset="0"/>
                          <a:cs typeface="Times New Roman" pitchFamily="18"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mn-MN" sz="1400" b="0" i="0" u="none" strike="noStrike">
                          <a:solidFill>
                            <a:srgbClr val="000000"/>
                          </a:solidFill>
                          <a:effectLst/>
                          <a:latin typeface="Times New Roman" pitchFamily="18" charset="0"/>
                          <a:cs typeface="Times New Roman" pitchFamily="18" charset="0"/>
                        </a:rPr>
                        <a:t>Дунж </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mn-MN" sz="1400" b="0" i="0" u="none" strike="noStrike">
                          <a:solidFill>
                            <a:srgbClr val="000000"/>
                          </a:solidFill>
                          <a:effectLst/>
                          <a:latin typeface="Times New Roman" pitchFamily="18" charset="0"/>
                          <a:cs typeface="Times New Roman" pitchFamily="18" charset="0"/>
                        </a:rPr>
                        <a:t>Дуламсүрэн</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pitchFamily="18" charset="0"/>
                          <a:cs typeface="Times New Roman" pitchFamily="18" charset="0"/>
                        </a:rPr>
                        <a:t>82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mn-MN" sz="1400" b="0" i="0" u="none" strike="noStrike" dirty="0">
                          <a:solidFill>
                            <a:srgbClr val="000000"/>
                          </a:solidFill>
                          <a:effectLst/>
                          <a:latin typeface="Times New Roman" pitchFamily="18" charset="0"/>
                          <a:cs typeface="Times New Roman" pitchFamily="18" charset="0"/>
                        </a:rPr>
                        <a:t>Эм</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9192484"/>
              </p:ext>
            </p:extLst>
          </p:nvPr>
        </p:nvGraphicFramePr>
        <p:xfrm>
          <a:off x="2654300" y="2404085"/>
          <a:ext cx="3136900" cy="668655"/>
        </p:xfrm>
        <a:graphic>
          <a:graphicData uri="http://schemas.openxmlformats.org/drawingml/2006/table">
            <a:tbl>
              <a:tblPr/>
              <a:tblGrid>
                <a:gridCol w="279117"/>
                <a:gridCol w="482883"/>
                <a:gridCol w="1156932"/>
                <a:gridCol w="608984"/>
                <a:gridCol w="608984"/>
              </a:tblGrid>
              <a:tr h="190500">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Д.д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Овог</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Нэр</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Нас</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Хүйс</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r>
              <a:tr h="190500">
                <a:tc>
                  <a:txBody>
                    <a:bodyPr/>
                    <a:lstStyle/>
                    <a:p>
                      <a:pPr algn="ctr" fontAlgn="b"/>
                      <a:r>
                        <a:rPr lang="en-US" sz="1400" b="1" i="0" u="none" strike="noStrike" dirty="0">
                          <a:solidFill>
                            <a:srgbClr val="000000"/>
                          </a:solidFill>
                          <a:effectLst/>
                          <a:latin typeface="Times New Roman" pitchFamily="18" charset="0"/>
                          <a:cs typeface="Times New Roman" pitchFamily="18"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algn="l" fontAlgn="b"/>
                      <a:r>
                        <a:rPr lang="mn-MN" sz="1400" b="0" i="0" u="none" strike="noStrike">
                          <a:solidFill>
                            <a:srgbClr val="000000"/>
                          </a:solidFill>
                          <a:effectLst/>
                          <a:latin typeface="Times New Roman" pitchFamily="18" charset="0"/>
                          <a:cs typeface="Times New Roman" pitchFamily="18" charset="0"/>
                        </a:rPr>
                        <a:t>Тулга</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mn-MN" sz="1400" b="0" i="0" u="none" strike="noStrike" dirty="0">
                          <a:solidFill>
                            <a:srgbClr val="000000"/>
                          </a:solidFill>
                          <a:effectLst/>
                          <a:latin typeface="Times New Roman" pitchFamily="18" charset="0"/>
                          <a:cs typeface="Times New Roman" pitchFamily="18" charset="0"/>
                        </a:rPr>
                        <a:t>Өөдөс</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Times New Roman" pitchFamily="18" charset="0"/>
                          <a:cs typeface="Times New Roman" pitchFamily="18" charset="0"/>
                        </a:rPr>
                        <a:t>84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mn-MN" sz="1400" b="0" i="0" u="none" strike="noStrike">
                          <a:solidFill>
                            <a:srgbClr val="000000"/>
                          </a:solidFill>
                          <a:effectLst/>
                          <a:latin typeface="Times New Roman" pitchFamily="18" charset="0"/>
                          <a:cs typeface="Times New Roman" pitchFamily="18" charset="0"/>
                        </a:rPr>
                        <a:t>Эр</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90500">
                <a:tc>
                  <a:txBody>
                    <a:bodyPr/>
                    <a:lstStyle/>
                    <a:p>
                      <a:pPr algn="ctr" fontAlgn="b"/>
                      <a:r>
                        <a:rPr lang="en-US" sz="1400" b="1" i="0" u="none" strike="noStrike" dirty="0">
                          <a:solidFill>
                            <a:srgbClr val="000000"/>
                          </a:solidFill>
                          <a:effectLst/>
                          <a:latin typeface="Times New Roman" pitchFamily="18" charset="0"/>
                          <a:cs typeface="Times New Roman" pitchFamily="18"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mn-MN" sz="1400" b="0" i="0" u="none" strike="noStrike">
                          <a:solidFill>
                            <a:srgbClr val="000000"/>
                          </a:solidFill>
                          <a:effectLst/>
                          <a:latin typeface="Times New Roman" pitchFamily="18" charset="0"/>
                          <a:cs typeface="Times New Roman" pitchFamily="18" charset="0"/>
                        </a:rPr>
                        <a:t>Даш</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mn-MN" sz="1400" b="0" i="0" u="none" strike="noStrike">
                          <a:solidFill>
                            <a:srgbClr val="000000"/>
                          </a:solidFill>
                          <a:effectLst/>
                          <a:latin typeface="Times New Roman" pitchFamily="18" charset="0"/>
                          <a:cs typeface="Times New Roman" pitchFamily="18" charset="0"/>
                        </a:rPr>
                        <a:t>Цэрэндондов</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Times New Roman" pitchFamily="18" charset="0"/>
                          <a:cs typeface="Times New Roman" pitchFamily="18" charset="0"/>
                        </a:rPr>
                        <a:t>81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mn-MN" sz="1400" b="0" i="0" u="none" strike="noStrike" dirty="0">
                          <a:solidFill>
                            <a:srgbClr val="000000"/>
                          </a:solidFill>
                          <a:effectLst/>
                          <a:latin typeface="Times New Roman" pitchFamily="18" charset="0"/>
                          <a:cs typeface="Times New Roman" pitchFamily="18" charset="0"/>
                        </a:rPr>
                        <a:t>Эр</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104130866"/>
              </p:ext>
            </p:extLst>
          </p:nvPr>
        </p:nvGraphicFramePr>
        <p:xfrm>
          <a:off x="5727700" y="666750"/>
          <a:ext cx="3263900" cy="1114425"/>
        </p:xfrm>
        <a:graphic>
          <a:graphicData uri="http://schemas.openxmlformats.org/drawingml/2006/table">
            <a:tbl>
              <a:tblPr/>
              <a:tblGrid>
                <a:gridCol w="304800"/>
                <a:gridCol w="927100"/>
                <a:gridCol w="812800"/>
                <a:gridCol w="609600"/>
                <a:gridCol w="609600"/>
              </a:tblGrid>
              <a:tr h="190500">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Д.д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Овог</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Нэр</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Нас</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Хүйс</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r>
              <a:tr h="190500">
                <a:tc>
                  <a:txBody>
                    <a:bodyPr/>
                    <a:lstStyle/>
                    <a:p>
                      <a:pPr algn="ctr" fontAlgn="ctr"/>
                      <a:r>
                        <a:rPr lang="en-US" sz="1400" b="1" i="0" u="none" strike="noStrike">
                          <a:solidFill>
                            <a:srgbClr val="000000"/>
                          </a:solidFill>
                          <a:effectLst/>
                          <a:latin typeface="Times New Roman" pitchFamily="18" charset="0"/>
                          <a:cs typeface="Times New Roman" pitchFamily="18"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mn-MN" sz="1400" b="0" i="0" u="none" strike="noStrike" dirty="0">
                          <a:solidFill>
                            <a:srgbClr val="000000"/>
                          </a:solidFill>
                          <a:effectLst/>
                          <a:latin typeface="Times New Roman" pitchFamily="18" charset="0"/>
                          <a:cs typeface="Times New Roman" pitchFamily="18" charset="0"/>
                        </a:rPr>
                        <a:t>Жанчив</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l" fontAlgn="b"/>
                      <a:r>
                        <a:rPr lang="mn-MN" sz="1400" b="0" i="0" u="none" strike="noStrike" dirty="0">
                          <a:solidFill>
                            <a:srgbClr val="000000"/>
                          </a:solidFill>
                          <a:effectLst/>
                          <a:latin typeface="Times New Roman" pitchFamily="18" charset="0"/>
                          <a:cs typeface="Times New Roman" pitchFamily="18" charset="0"/>
                        </a:rPr>
                        <a:t>Шоовдор</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Times New Roman" pitchFamily="18" charset="0"/>
                          <a:cs typeface="Times New Roman" pitchFamily="18" charset="0"/>
                        </a:rPr>
                        <a:t>90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mn-MN" sz="1400" b="0" i="0" u="none" strike="noStrike" dirty="0">
                          <a:solidFill>
                            <a:srgbClr val="000000"/>
                          </a:solidFill>
                          <a:effectLst/>
                          <a:latin typeface="Times New Roman" pitchFamily="18" charset="0"/>
                          <a:cs typeface="Times New Roman" pitchFamily="18" charset="0"/>
                        </a:rPr>
                        <a:t>Эр</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r>
              <a:tr h="190500">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mn-MN" sz="1400" b="0" i="0" u="none" strike="noStrike" dirty="0">
                          <a:solidFill>
                            <a:srgbClr val="000000"/>
                          </a:solidFill>
                          <a:effectLst/>
                          <a:latin typeface="Times New Roman" pitchFamily="18" charset="0"/>
                          <a:cs typeface="Times New Roman" pitchFamily="18" charset="0"/>
                        </a:rPr>
                        <a:t>Цэрэндогоо</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mn-MN" sz="1400" b="0" i="0" u="none" strike="noStrike" dirty="0">
                          <a:solidFill>
                            <a:srgbClr val="000000"/>
                          </a:solidFill>
                          <a:effectLst/>
                          <a:latin typeface="Times New Roman" pitchFamily="18" charset="0"/>
                          <a:cs typeface="Times New Roman" pitchFamily="18" charset="0"/>
                        </a:rPr>
                        <a:t>Отгон</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Times New Roman" pitchFamily="18" charset="0"/>
                          <a:cs typeface="Times New Roman" pitchFamily="18" charset="0"/>
                        </a:rPr>
                        <a:t>86</a:t>
                      </a:r>
                    </a:p>
                  </a:txBody>
                  <a:tcPr marL="9525" marR="9525" marT="9525" marB="0" anchor="b">
                    <a:lnL>
                      <a:noFill/>
                    </a:lnL>
                    <a:lnR>
                      <a:noFill/>
                    </a:lnR>
                    <a:lnT>
                      <a:noFill/>
                    </a:lnT>
                    <a:lnB>
                      <a:noFill/>
                    </a:lnB>
                  </a:tcPr>
                </a:tc>
                <a:tc>
                  <a:txBody>
                    <a:bodyPr/>
                    <a:lstStyle/>
                    <a:p>
                      <a:pPr algn="ctr" fontAlgn="b"/>
                      <a:r>
                        <a:rPr lang="mn-MN" sz="1400" b="0" i="0" u="none" strike="noStrike" dirty="0">
                          <a:solidFill>
                            <a:srgbClr val="000000"/>
                          </a:solidFill>
                          <a:effectLst/>
                          <a:latin typeface="Times New Roman" pitchFamily="18" charset="0"/>
                          <a:cs typeface="Times New Roman" pitchFamily="18" charset="0"/>
                        </a:rPr>
                        <a:t>Эм</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90500">
                <a:tc>
                  <a:txBody>
                    <a:bodyPr/>
                    <a:lstStyle/>
                    <a:p>
                      <a:pPr algn="ctr" fontAlgn="ctr"/>
                      <a:r>
                        <a:rPr lang="en-US" sz="1400" b="1" i="0" u="none" strike="noStrike">
                          <a:solidFill>
                            <a:srgbClr val="000000"/>
                          </a:solidFill>
                          <a:effectLst/>
                          <a:latin typeface="Times New Roman" pitchFamily="18" charset="0"/>
                          <a:cs typeface="Times New Roman" pitchFamily="18"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mn-MN" sz="1400" b="0" i="0" u="none" strike="noStrike">
                          <a:solidFill>
                            <a:srgbClr val="000000"/>
                          </a:solidFill>
                          <a:effectLst/>
                          <a:latin typeface="Times New Roman" pitchFamily="18" charset="0"/>
                          <a:cs typeface="Times New Roman" pitchFamily="18" charset="0"/>
                        </a:rPr>
                        <a:t>Дэлгэрбаяр</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mn-MN" sz="1400" b="0" i="0" u="none" strike="noStrike" dirty="0">
                          <a:solidFill>
                            <a:srgbClr val="000000"/>
                          </a:solidFill>
                          <a:effectLst/>
                          <a:latin typeface="Times New Roman" pitchFamily="18" charset="0"/>
                          <a:cs typeface="Times New Roman" pitchFamily="18" charset="0"/>
                        </a:rPr>
                        <a:t>Донжиг</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Times New Roman" pitchFamily="18" charset="0"/>
                          <a:cs typeface="Times New Roman" pitchFamily="18" charset="0"/>
                        </a:rPr>
                        <a:t>83</a:t>
                      </a:r>
                    </a:p>
                  </a:txBody>
                  <a:tcPr marL="9525" marR="9525" marT="9525" marB="0" anchor="b">
                    <a:lnL>
                      <a:noFill/>
                    </a:lnL>
                    <a:lnR>
                      <a:noFill/>
                    </a:lnR>
                    <a:lnT>
                      <a:noFill/>
                    </a:lnT>
                    <a:lnB>
                      <a:noFill/>
                    </a:lnB>
                  </a:tcPr>
                </a:tc>
                <a:tc>
                  <a:txBody>
                    <a:bodyPr/>
                    <a:lstStyle/>
                    <a:p>
                      <a:pPr algn="ctr" fontAlgn="b"/>
                      <a:r>
                        <a:rPr lang="mn-MN" sz="1400" b="0" i="0" u="none" strike="noStrike" dirty="0">
                          <a:solidFill>
                            <a:srgbClr val="000000"/>
                          </a:solidFill>
                          <a:effectLst/>
                          <a:latin typeface="Times New Roman" pitchFamily="18" charset="0"/>
                          <a:cs typeface="Times New Roman" pitchFamily="18" charset="0"/>
                        </a:rPr>
                        <a:t>Эр</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90500">
                <a:tc>
                  <a:txBody>
                    <a:bodyPr/>
                    <a:lstStyle/>
                    <a:p>
                      <a:pPr algn="ctr" fontAlgn="ctr"/>
                      <a:r>
                        <a:rPr lang="en-US" sz="1400" b="1" i="0" u="none" strike="noStrike">
                          <a:solidFill>
                            <a:srgbClr val="000000"/>
                          </a:solidFill>
                          <a:effectLst/>
                          <a:latin typeface="Times New Roman" pitchFamily="18" charset="0"/>
                          <a:cs typeface="Times New Roman" pitchFamily="18"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mn-MN" sz="1400" b="0" i="0" u="none" strike="noStrike">
                          <a:solidFill>
                            <a:srgbClr val="000000"/>
                          </a:solidFill>
                          <a:effectLst/>
                          <a:latin typeface="Times New Roman" pitchFamily="18" charset="0"/>
                          <a:cs typeface="Times New Roman" pitchFamily="18" charset="0"/>
                        </a:rPr>
                        <a:t>Жамбал</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mn-MN" sz="1400" b="0" i="0" u="none" strike="noStrike">
                          <a:solidFill>
                            <a:srgbClr val="000000"/>
                          </a:solidFill>
                          <a:effectLst/>
                          <a:latin typeface="Times New Roman" pitchFamily="18" charset="0"/>
                          <a:cs typeface="Times New Roman" pitchFamily="18" charset="0"/>
                        </a:rPr>
                        <a:t>Дүгэр</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Times New Roman" pitchFamily="18" charset="0"/>
                          <a:cs typeface="Times New Roman" pitchFamily="18" charset="0"/>
                        </a:rPr>
                        <a:t>82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mn-MN" sz="1400" b="0" i="0" u="none" strike="noStrike" dirty="0">
                          <a:solidFill>
                            <a:srgbClr val="000000"/>
                          </a:solidFill>
                          <a:effectLst/>
                          <a:latin typeface="Times New Roman" pitchFamily="18" charset="0"/>
                          <a:cs typeface="Times New Roman" pitchFamily="18" charset="0"/>
                        </a:rPr>
                        <a:t>Эм</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
        <p:nvSpPr>
          <p:cNvPr id="8" name="Rectangle 7"/>
          <p:cNvSpPr/>
          <p:nvPr/>
        </p:nvSpPr>
        <p:spPr>
          <a:xfrm>
            <a:off x="3069380" y="1977395"/>
            <a:ext cx="2188420" cy="400110"/>
          </a:xfrm>
          <a:prstGeom prst="rect">
            <a:avLst/>
          </a:prstGeom>
        </p:spPr>
        <p:txBody>
          <a:bodyPr wrap="none">
            <a:spAutoFit/>
          </a:bodyPr>
          <a:lstStyle/>
          <a:p>
            <a:r>
              <a:rPr lang="en-US" sz="2000" b="1" dirty="0" smtClean="0">
                <a:solidFill>
                  <a:srgbClr val="F67031"/>
                </a:solidFill>
                <a:latin typeface="Mon Anti Decor" pitchFamily="2" charset="0"/>
                <a:cs typeface="Times New Roman" pitchFamily="18" charset="0"/>
                <a:sym typeface="Nunito Sans"/>
              </a:rPr>
              <a:t>2-</a:t>
            </a:r>
            <a:r>
              <a:rPr lang="mn-MN" sz="2000" b="1" dirty="0" smtClean="0">
                <a:solidFill>
                  <a:srgbClr val="F67031"/>
                </a:solidFill>
                <a:latin typeface="Mon Anti Decor" pitchFamily="2" charset="0"/>
                <a:cs typeface="Times New Roman" pitchFamily="18" charset="0"/>
                <a:sym typeface="Nunito Sans"/>
              </a:rPr>
              <a:t>Р БАГ, ГУЧИН</a:t>
            </a:r>
            <a:endParaRPr lang="en-US" sz="1100" dirty="0">
              <a:latin typeface="Mon Anti Decor"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088136897"/>
              </p:ext>
            </p:extLst>
          </p:nvPr>
        </p:nvGraphicFramePr>
        <p:xfrm>
          <a:off x="5867400" y="2386940"/>
          <a:ext cx="3136900" cy="1114425"/>
        </p:xfrm>
        <a:graphic>
          <a:graphicData uri="http://schemas.openxmlformats.org/drawingml/2006/table">
            <a:tbl>
              <a:tblPr/>
              <a:tblGrid>
                <a:gridCol w="304800"/>
                <a:gridCol w="914400"/>
                <a:gridCol w="990600"/>
                <a:gridCol w="457200"/>
                <a:gridCol w="469900"/>
              </a:tblGrid>
              <a:tr h="190500">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Д.д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Овог</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Нэр</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Нас</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mn-MN" sz="1400" b="1" i="0" u="none" strike="noStrike" dirty="0">
                          <a:solidFill>
                            <a:srgbClr val="000000"/>
                          </a:solidFill>
                          <a:effectLst/>
                          <a:latin typeface="Times New Roman" pitchFamily="18" charset="0"/>
                          <a:cs typeface="Times New Roman" pitchFamily="18" charset="0"/>
                        </a:rPr>
                        <a:t>Хүйс</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r>
              <a:tr h="190500">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algn="l" fontAlgn="b"/>
                      <a:r>
                        <a:rPr lang="mn-MN" sz="1400" b="0" i="0" u="none" strike="noStrike" dirty="0">
                          <a:solidFill>
                            <a:srgbClr val="000000"/>
                          </a:solidFill>
                          <a:effectLst/>
                          <a:latin typeface="Times New Roman" pitchFamily="18" charset="0"/>
                          <a:cs typeface="Times New Roman" pitchFamily="18" charset="0"/>
                        </a:rPr>
                        <a:t>Равсал</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l" fontAlgn="b"/>
                      <a:r>
                        <a:rPr lang="mn-MN" sz="1400" b="0" i="0" u="none" strike="noStrike" dirty="0">
                          <a:solidFill>
                            <a:srgbClr val="000000"/>
                          </a:solidFill>
                          <a:effectLst/>
                          <a:latin typeface="Times New Roman" pitchFamily="18" charset="0"/>
                          <a:cs typeface="Times New Roman" pitchFamily="18" charset="0"/>
                        </a:rPr>
                        <a:t>Цоодол</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Times New Roman" pitchFamily="18" charset="0"/>
                          <a:cs typeface="Times New Roman" pitchFamily="18" charset="0"/>
                        </a:rPr>
                        <a:t>91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mn-MN" sz="1400" b="0" i="0" u="none" strike="noStrike" dirty="0">
                          <a:solidFill>
                            <a:srgbClr val="000000"/>
                          </a:solidFill>
                          <a:effectLst/>
                          <a:latin typeface="Times New Roman" pitchFamily="18" charset="0"/>
                          <a:cs typeface="Times New Roman" pitchFamily="18" charset="0"/>
                        </a:rPr>
                        <a:t>Эр</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r>
              <a:tr h="190500">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fontAlgn="b"/>
                      <a:r>
                        <a:rPr lang="mn-MN" sz="1400" b="0" i="0" u="none" strike="noStrike" dirty="0">
                          <a:solidFill>
                            <a:srgbClr val="000000"/>
                          </a:solidFill>
                          <a:effectLst/>
                          <a:latin typeface="Times New Roman" pitchFamily="18" charset="0"/>
                          <a:cs typeface="Times New Roman" pitchFamily="18" charset="0"/>
                        </a:rPr>
                        <a:t>Сосор</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mn-MN" sz="1400" b="0" i="0" u="none" strike="noStrike" dirty="0">
                          <a:solidFill>
                            <a:srgbClr val="000000"/>
                          </a:solidFill>
                          <a:effectLst/>
                          <a:latin typeface="Times New Roman" pitchFamily="18" charset="0"/>
                          <a:cs typeface="Times New Roman" pitchFamily="18" charset="0"/>
                        </a:rPr>
                        <a:t>Пүрэв</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Times New Roman" pitchFamily="18" charset="0"/>
                          <a:cs typeface="Times New Roman" pitchFamily="18" charset="0"/>
                        </a:rPr>
                        <a:t>88</a:t>
                      </a:r>
                    </a:p>
                  </a:txBody>
                  <a:tcPr marL="9525" marR="9525" marT="9525" marB="0" anchor="b">
                    <a:lnL>
                      <a:noFill/>
                    </a:lnL>
                    <a:lnR>
                      <a:noFill/>
                    </a:lnR>
                    <a:lnT>
                      <a:noFill/>
                    </a:lnT>
                    <a:lnB>
                      <a:noFill/>
                    </a:lnB>
                  </a:tcPr>
                </a:tc>
                <a:tc>
                  <a:txBody>
                    <a:bodyPr/>
                    <a:lstStyle/>
                    <a:p>
                      <a:pPr algn="ctr" fontAlgn="b"/>
                      <a:r>
                        <a:rPr lang="mn-MN" sz="1400" b="0" i="0" u="none" strike="noStrike" dirty="0">
                          <a:solidFill>
                            <a:srgbClr val="000000"/>
                          </a:solidFill>
                          <a:effectLst/>
                          <a:latin typeface="Times New Roman" pitchFamily="18" charset="0"/>
                          <a:cs typeface="Times New Roman" pitchFamily="18" charset="0"/>
                        </a:rPr>
                        <a:t>Эр</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90500">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noFill/>
                      <a:prstDash val="solid"/>
                      <a:round/>
                      <a:headEnd type="none" w="med" len="med"/>
                      <a:tailEnd type="none" w="med" len="med"/>
                    </a:lnB>
                    <a:solidFill>
                      <a:schemeClr val="accent5">
                        <a:lumMod val="20000"/>
                        <a:lumOff val="80000"/>
                      </a:schemeClr>
                    </a:solidFill>
                  </a:tcPr>
                </a:tc>
                <a:tc>
                  <a:txBody>
                    <a:bodyPr/>
                    <a:lstStyle/>
                    <a:p>
                      <a:pPr algn="l" fontAlgn="b"/>
                      <a:r>
                        <a:rPr lang="mn-MN" sz="1400" b="0" i="0" u="none" strike="noStrike" dirty="0">
                          <a:solidFill>
                            <a:srgbClr val="000000"/>
                          </a:solidFill>
                          <a:effectLst/>
                          <a:latin typeface="Times New Roman" pitchFamily="18" charset="0"/>
                          <a:cs typeface="Times New Roman" pitchFamily="18" charset="0"/>
                        </a:rPr>
                        <a:t>Пунцагдаш</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noFill/>
                      <a:prstDash val="solid"/>
                      <a:round/>
                      <a:headEnd type="none" w="med" len="med"/>
                      <a:tailEnd type="none" w="med" len="med"/>
                    </a:lnB>
                  </a:tcPr>
                </a:tc>
                <a:tc>
                  <a:txBody>
                    <a:bodyPr/>
                    <a:lstStyle/>
                    <a:p>
                      <a:pPr algn="l" fontAlgn="b"/>
                      <a:r>
                        <a:rPr lang="mn-MN" sz="1400" b="0" i="0" u="none" strike="noStrike" dirty="0">
                          <a:solidFill>
                            <a:srgbClr val="000000"/>
                          </a:solidFill>
                          <a:effectLst/>
                          <a:latin typeface="Times New Roman" pitchFamily="18" charset="0"/>
                          <a:cs typeface="Times New Roman" pitchFamily="18" charset="0"/>
                        </a:rPr>
                        <a:t>Цэрэндулам</a:t>
                      </a:r>
                    </a:p>
                  </a:txBody>
                  <a:tcPr marL="9525" marR="9525" marT="9525" marB="0" anchor="b">
                    <a:lnL>
                      <a:noFill/>
                    </a:lnL>
                    <a:lnR>
                      <a:noFill/>
                    </a:lnR>
                    <a:lnT>
                      <a:noFill/>
                    </a:lnT>
                    <a:lnB w="6350" cap="flat" cmpd="sng" algn="ctr">
                      <a:no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Times New Roman" pitchFamily="18" charset="0"/>
                          <a:cs typeface="Times New Roman" pitchFamily="18" charset="0"/>
                        </a:rPr>
                        <a:t>87</a:t>
                      </a:r>
                    </a:p>
                  </a:txBody>
                  <a:tcPr marL="9525" marR="9525" marT="9525" marB="0" anchor="b">
                    <a:lnL>
                      <a:noFill/>
                    </a:lnL>
                    <a:lnR>
                      <a:noFill/>
                    </a:lnR>
                    <a:lnT>
                      <a:noFill/>
                    </a:lnT>
                    <a:lnB w="6350" cap="flat" cmpd="sng" algn="ctr">
                      <a:noFill/>
                      <a:prstDash val="solid"/>
                      <a:round/>
                      <a:headEnd type="none" w="med" len="med"/>
                      <a:tailEnd type="none" w="med" len="med"/>
                    </a:lnB>
                  </a:tcPr>
                </a:tc>
                <a:tc>
                  <a:txBody>
                    <a:bodyPr/>
                    <a:lstStyle/>
                    <a:p>
                      <a:pPr algn="ctr" fontAlgn="b"/>
                      <a:r>
                        <a:rPr lang="mn-MN" sz="1400" b="0" i="0" u="none" strike="noStrike" dirty="0">
                          <a:solidFill>
                            <a:srgbClr val="000000"/>
                          </a:solidFill>
                          <a:effectLst/>
                          <a:latin typeface="Times New Roman" pitchFamily="18" charset="0"/>
                          <a:cs typeface="Times New Roman" pitchFamily="18" charset="0"/>
                        </a:rPr>
                        <a:t>Эм</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noFill/>
                      <a:prstDash val="solid"/>
                      <a:round/>
                      <a:headEnd type="none" w="med" len="med"/>
                      <a:tailEnd type="none" w="med" len="med"/>
                    </a:lnB>
                  </a:tcPr>
                </a:tc>
              </a:tr>
              <a:tr h="190500">
                <a:tc>
                  <a:txBody>
                    <a:bodyPr/>
                    <a:lstStyle/>
                    <a:p>
                      <a:pPr algn="ctr" fontAlgn="ctr"/>
                      <a:r>
                        <a:rPr lang="mn-MN" sz="1400" b="1" i="0" u="none" strike="noStrike" dirty="0" smtClean="0">
                          <a:solidFill>
                            <a:srgbClr val="000000"/>
                          </a:solidFill>
                          <a:effectLst/>
                          <a:latin typeface="Times New Roman" pitchFamily="18" charset="0"/>
                          <a:cs typeface="Times New Roman" pitchFamily="18" charset="0"/>
                        </a:rPr>
                        <a:t>4</a:t>
                      </a:r>
                      <a:endParaRPr lang="en-US" sz="1400" b="1" i="0" u="none" strike="noStrike" dirty="0">
                        <a:solidFill>
                          <a:srgbClr val="000000"/>
                        </a:solidFill>
                        <a:effectLst/>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mn-MN" sz="1400" b="0" i="0" u="none" strike="noStrike" dirty="0" smtClean="0">
                          <a:solidFill>
                            <a:srgbClr val="000000"/>
                          </a:solidFill>
                          <a:effectLst/>
                          <a:latin typeface="Times New Roman" pitchFamily="18" charset="0"/>
                          <a:cs typeface="Times New Roman" pitchFamily="18" charset="0"/>
                        </a:rPr>
                        <a:t>Сэнгэ</a:t>
                      </a:r>
                      <a:endParaRPr lang="mn-MN" sz="1400" b="0" i="0" u="none" strike="noStrike" dirty="0">
                        <a:solidFill>
                          <a:srgbClr val="000000"/>
                        </a:solidFill>
                        <a:effectLst/>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mn-MN" sz="1400" b="0" i="0" u="none" strike="noStrike" dirty="0" smtClean="0">
                          <a:solidFill>
                            <a:srgbClr val="000000"/>
                          </a:solidFill>
                          <a:effectLst/>
                          <a:latin typeface="Times New Roman" pitchFamily="18" charset="0"/>
                          <a:cs typeface="Times New Roman" pitchFamily="18" charset="0"/>
                        </a:rPr>
                        <a:t>Төмөртогоо</a:t>
                      </a:r>
                      <a:endParaRPr lang="mn-MN" sz="1400" b="0" i="0" u="none" strike="noStrike" dirty="0">
                        <a:solidFill>
                          <a:srgbClr val="000000"/>
                        </a:solidFill>
                        <a:effectLst/>
                        <a:latin typeface="Times New Roman" pitchFamily="18" charset="0"/>
                        <a:cs typeface="Times New Roman" pitchFamily="18"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mn-MN" sz="1400" b="0" i="0" u="none" strike="noStrike" dirty="0" smtClean="0">
                          <a:solidFill>
                            <a:srgbClr val="000000"/>
                          </a:solidFill>
                          <a:effectLst/>
                          <a:latin typeface="Times New Roman" pitchFamily="18" charset="0"/>
                          <a:cs typeface="Times New Roman" pitchFamily="18" charset="0"/>
                        </a:rPr>
                        <a:t>85</a:t>
                      </a:r>
                      <a:endParaRPr lang="en-US" sz="1400" b="0" i="0" u="none" strike="noStrike" dirty="0">
                        <a:solidFill>
                          <a:srgbClr val="000000"/>
                        </a:solidFill>
                        <a:effectLst/>
                        <a:latin typeface="Times New Roman" pitchFamily="18" charset="0"/>
                        <a:cs typeface="Times New Roman" pitchFamily="18"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mn-MN" sz="1400" b="0" i="0" u="none" strike="noStrike" dirty="0" smtClean="0">
                          <a:solidFill>
                            <a:srgbClr val="000000"/>
                          </a:solidFill>
                          <a:effectLst/>
                          <a:latin typeface="Times New Roman" pitchFamily="18" charset="0"/>
                          <a:cs typeface="Times New Roman" pitchFamily="18" charset="0"/>
                        </a:rPr>
                        <a:t>Эм</a:t>
                      </a:r>
                      <a:endParaRPr lang="mn-MN" sz="1400" b="0" i="0" u="none" strike="noStrike" dirty="0">
                        <a:solidFill>
                          <a:srgbClr val="000000"/>
                        </a:solidFill>
                        <a:effectLst/>
                        <a:latin typeface="Times New Roman" pitchFamily="18" charset="0"/>
                        <a:cs typeface="Times New Roman" pitchFamily="18"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
        <p:nvSpPr>
          <p:cNvPr id="10" name="Rectangle 9"/>
          <p:cNvSpPr/>
          <p:nvPr/>
        </p:nvSpPr>
        <p:spPr>
          <a:xfrm>
            <a:off x="6232282" y="1962150"/>
            <a:ext cx="2454518" cy="400110"/>
          </a:xfrm>
          <a:prstGeom prst="rect">
            <a:avLst/>
          </a:prstGeom>
        </p:spPr>
        <p:txBody>
          <a:bodyPr wrap="none">
            <a:spAutoFit/>
          </a:bodyPr>
          <a:lstStyle/>
          <a:p>
            <a:pPr lvl="0"/>
            <a:r>
              <a:rPr lang="en-US" sz="2000" b="1" dirty="0" smtClean="0">
                <a:solidFill>
                  <a:srgbClr val="F67031"/>
                </a:solidFill>
                <a:latin typeface="Mon Anti Decor" pitchFamily="2" charset="0"/>
                <a:cs typeface="Times New Roman" pitchFamily="18" charset="0"/>
                <a:sym typeface="Nunito Sans"/>
              </a:rPr>
              <a:t>4-</a:t>
            </a:r>
            <a:r>
              <a:rPr lang="mn-MN" sz="2000" b="1" dirty="0">
                <a:solidFill>
                  <a:srgbClr val="F67031"/>
                </a:solidFill>
                <a:latin typeface="Mon Anti Decor" pitchFamily="2" charset="0"/>
                <a:cs typeface="Times New Roman" pitchFamily="18" charset="0"/>
                <a:sym typeface="Nunito Sans"/>
              </a:rPr>
              <a:t>Р </a:t>
            </a:r>
            <a:r>
              <a:rPr lang="mn-MN" sz="2000" b="1" dirty="0" smtClean="0">
                <a:solidFill>
                  <a:srgbClr val="F67031"/>
                </a:solidFill>
                <a:latin typeface="Mon Anti Decor" pitchFamily="2" charset="0"/>
                <a:cs typeface="Times New Roman" pitchFamily="18" charset="0"/>
                <a:sym typeface="Nunito Sans"/>
              </a:rPr>
              <a:t>БАГ, АРГУЙТ</a:t>
            </a:r>
            <a:endParaRPr lang="en-US" sz="1100" dirty="0">
              <a:latin typeface="Mon Anti Decor" pitchFamily="2" charset="0"/>
            </a:endParaRPr>
          </a:p>
        </p:txBody>
      </p:sp>
      <p:sp>
        <p:nvSpPr>
          <p:cNvPr id="11" name="Rectangle 10"/>
          <p:cNvSpPr/>
          <p:nvPr/>
        </p:nvSpPr>
        <p:spPr>
          <a:xfrm>
            <a:off x="3048000" y="209550"/>
            <a:ext cx="2345514" cy="400110"/>
          </a:xfrm>
          <a:prstGeom prst="rect">
            <a:avLst/>
          </a:prstGeom>
        </p:spPr>
        <p:txBody>
          <a:bodyPr wrap="none">
            <a:spAutoFit/>
          </a:bodyPr>
          <a:lstStyle/>
          <a:p>
            <a:r>
              <a:rPr lang="en-US" sz="2000" b="1" dirty="0">
                <a:solidFill>
                  <a:srgbClr val="F67031"/>
                </a:solidFill>
                <a:latin typeface="Mon Anti Decor" pitchFamily="2" charset="0"/>
                <a:cs typeface="Times New Roman" pitchFamily="18" charset="0"/>
                <a:sym typeface="Nunito Sans"/>
              </a:rPr>
              <a:t>1</a:t>
            </a:r>
            <a:r>
              <a:rPr lang="en-US" sz="2000" b="1" dirty="0" smtClean="0">
                <a:solidFill>
                  <a:srgbClr val="F67031"/>
                </a:solidFill>
                <a:latin typeface="Mon Anti Decor" pitchFamily="2" charset="0"/>
                <a:cs typeface="Times New Roman" pitchFamily="18" charset="0"/>
                <a:sym typeface="Nunito Sans"/>
              </a:rPr>
              <a:t>-</a:t>
            </a:r>
            <a:r>
              <a:rPr lang="mn-MN" sz="2000" b="1" dirty="0" smtClean="0">
                <a:solidFill>
                  <a:srgbClr val="F67031"/>
                </a:solidFill>
                <a:latin typeface="Mon Anti Decor" pitchFamily="2" charset="0"/>
                <a:cs typeface="Times New Roman" pitchFamily="18" charset="0"/>
                <a:sym typeface="Nunito Sans"/>
              </a:rPr>
              <a:t>Р БАГ</a:t>
            </a:r>
            <a:r>
              <a:rPr lang="en-US" sz="2000" b="1" dirty="0">
                <a:solidFill>
                  <a:srgbClr val="F67031"/>
                </a:solidFill>
                <a:latin typeface="Mon Anti Decor" pitchFamily="2" charset="0"/>
                <a:cs typeface="Times New Roman" pitchFamily="18" charset="0"/>
                <a:sym typeface="Nunito Sans"/>
              </a:rPr>
              <a:t>,</a:t>
            </a:r>
            <a:r>
              <a:rPr lang="mn-MN" sz="2000" b="1" dirty="0" smtClean="0">
                <a:solidFill>
                  <a:srgbClr val="F67031"/>
                </a:solidFill>
                <a:latin typeface="Mon Anti Decor" pitchFamily="2" charset="0"/>
                <a:cs typeface="Times New Roman" pitchFamily="18" charset="0"/>
                <a:sym typeface="Nunito Sans"/>
              </a:rPr>
              <a:t> ХӨӨВӨР</a:t>
            </a:r>
            <a:endParaRPr lang="en-US" sz="1100" dirty="0">
              <a:latin typeface="Mon Anti Decor" pitchFamily="2" charset="0"/>
            </a:endParaRPr>
          </a:p>
        </p:txBody>
      </p:sp>
      <p:sp>
        <p:nvSpPr>
          <p:cNvPr id="12" name="Rectangle 11"/>
          <p:cNvSpPr/>
          <p:nvPr/>
        </p:nvSpPr>
        <p:spPr>
          <a:xfrm>
            <a:off x="5943600" y="209550"/>
            <a:ext cx="2826415" cy="400110"/>
          </a:xfrm>
          <a:prstGeom prst="rect">
            <a:avLst/>
          </a:prstGeom>
        </p:spPr>
        <p:txBody>
          <a:bodyPr wrap="none">
            <a:spAutoFit/>
          </a:bodyPr>
          <a:lstStyle/>
          <a:p>
            <a:r>
              <a:rPr lang="mn-MN" sz="2000" b="1" dirty="0">
                <a:solidFill>
                  <a:srgbClr val="F67031"/>
                </a:solidFill>
                <a:latin typeface="Mon Anti Decor" pitchFamily="2" charset="0"/>
                <a:cs typeface="Times New Roman" pitchFamily="18" charset="0"/>
                <a:sym typeface="Nunito Sans"/>
              </a:rPr>
              <a:t>3</a:t>
            </a:r>
            <a:r>
              <a:rPr lang="en-US" sz="2000" b="1" dirty="0" smtClean="0">
                <a:solidFill>
                  <a:srgbClr val="F67031"/>
                </a:solidFill>
                <a:latin typeface="Mon Anti Decor" pitchFamily="2" charset="0"/>
                <a:cs typeface="Times New Roman" pitchFamily="18" charset="0"/>
                <a:sym typeface="Nunito Sans"/>
              </a:rPr>
              <a:t>-</a:t>
            </a:r>
            <a:r>
              <a:rPr lang="mn-MN" sz="2000" b="1" dirty="0" smtClean="0">
                <a:solidFill>
                  <a:srgbClr val="F67031"/>
                </a:solidFill>
                <a:latin typeface="Mon Anti Decor" pitchFamily="2" charset="0"/>
                <a:cs typeface="Times New Roman" pitchFamily="18" charset="0"/>
                <a:sym typeface="Nunito Sans"/>
              </a:rPr>
              <a:t>Р БАГ, АРГАЛАНТ</a:t>
            </a:r>
            <a:endParaRPr lang="en-US" sz="1100" dirty="0">
              <a:latin typeface="Mon Anti Decor" pitchFamily="2" charset="0"/>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4031" t="19816" r="35891" b="33850"/>
          <a:stretch/>
        </p:blipFill>
        <p:spPr>
          <a:xfrm>
            <a:off x="7088" y="3409950"/>
            <a:ext cx="2583712" cy="17526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9561" r="2248" b="15866"/>
          <a:stretch/>
        </p:blipFill>
        <p:spPr>
          <a:xfrm>
            <a:off x="7088" y="0"/>
            <a:ext cx="2583712" cy="1096852"/>
          </a:xfrm>
          <a:prstGeom prst="rect">
            <a:avLst/>
          </a:prstGeom>
        </p:spPr>
      </p:pic>
      <p:graphicFrame>
        <p:nvGraphicFramePr>
          <p:cNvPr id="18" name="Chart 17"/>
          <p:cNvGraphicFramePr>
            <a:graphicFrameLocks/>
          </p:cNvGraphicFramePr>
          <p:nvPr>
            <p:extLst>
              <p:ext uri="{D42A27DB-BD31-4B8C-83A1-F6EECF244321}">
                <p14:modId xmlns:p14="http://schemas.microsoft.com/office/powerpoint/2010/main" val="3811151096"/>
              </p:ext>
            </p:extLst>
          </p:nvPr>
        </p:nvGraphicFramePr>
        <p:xfrm>
          <a:off x="6096000" y="3725680"/>
          <a:ext cx="2286000" cy="14178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p:cNvGraphicFramePr>
            <a:graphicFrameLocks/>
          </p:cNvGraphicFramePr>
          <p:nvPr>
            <p:extLst>
              <p:ext uri="{D42A27DB-BD31-4B8C-83A1-F6EECF244321}">
                <p14:modId xmlns:p14="http://schemas.microsoft.com/office/powerpoint/2010/main" val="2528037088"/>
              </p:ext>
            </p:extLst>
          </p:nvPr>
        </p:nvGraphicFramePr>
        <p:xfrm>
          <a:off x="2785411" y="3333750"/>
          <a:ext cx="2756358" cy="165381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67404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0488" y="438150"/>
            <a:ext cx="3636600" cy="685800"/>
          </a:xfrm>
        </p:spPr>
        <p:txBody>
          <a:bodyPr/>
          <a:lstStyle/>
          <a:p>
            <a:pPr algn="ctr"/>
            <a:r>
              <a:rPr lang="mn-MN" dirty="0" smtClean="0"/>
              <a:t>Нас баралт</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6937"/>
          <a:stretch/>
        </p:blipFill>
        <p:spPr bwMode="auto">
          <a:xfrm>
            <a:off x="6019800" y="3054349"/>
            <a:ext cx="1620848" cy="119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715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Chart 4"/>
          <p:cNvGraphicFramePr>
            <a:graphicFrameLocks/>
          </p:cNvGraphicFramePr>
          <p:nvPr>
            <p:extLst>
              <p:ext uri="{D42A27DB-BD31-4B8C-83A1-F6EECF244321}">
                <p14:modId xmlns:p14="http://schemas.microsoft.com/office/powerpoint/2010/main" val="2651338221"/>
              </p:ext>
            </p:extLst>
          </p:nvPr>
        </p:nvGraphicFramePr>
        <p:xfrm>
          <a:off x="4419600" y="0"/>
          <a:ext cx="4343400" cy="26060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976536489"/>
              </p:ext>
            </p:extLst>
          </p:nvPr>
        </p:nvGraphicFramePr>
        <p:xfrm>
          <a:off x="4610322" y="2800350"/>
          <a:ext cx="1409478" cy="1600495"/>
        </p:xfrm>
        <a:graphic>
          <a:graphicData uri="http://schemas.openxmlformats.org/drawingml/2006/table">
            <a:tbl>
              <a:tblPr firstRow="1" bandRow="1">
                <a:tableStyleId>{775DCB02-9BB8-47FD-8907-85C794F793BA}</a:tableStyleId>
              </a:tblPr>
              <a:tblGrid>
                <a:gridCol w="647478"/>
                <a:gridCol w="762000"/>
              </a:tblGrid>
              <a:tr h="274615">
                <a:tc>
                  <a:txBody>
                    <a:bodyPr/>
                    <a:lstStyle/>
                    <a:p>
                      <a:endParaRPr lang="en-US" sz="1100" dirty="0"/>
                    </a:p>
                  </a:txBody>
                  <a:tcPr/>
                </a:tc>
                <a:tc>
                  <a:txBody>
                    <a:bodyPr/>
                    <a:lstStyle/>
                    <a:p>
                      <a:r>
                        <a:rPr lang="mn-MN" sz="1100" dirty="0" smtClean="0"/>
                        <a:t>Эрэгтэй</a:t>
                      </a:r>
                      <a:endParaRPr lang="en-US" sz="1100" dirty="0"/>
                    </a:p>
                  </a:txBody>
                  <a:tcPr/>
                </a:tc>
              </a:tr>
              <a:tr h="228600">
                <a:tc>
                  <a:txBody>
                    <a:bodyPr/>
                    <a:lstStyle/>
                    <a:p>
                      <a:r>
                        <a:rPr lang="mn-MN" sz="1100" dirty="0" smtClean="0"/>
                        <a:t>1-р баг</a:t>
                      </a:r>
                      <a:endParaRPr lang="en-US" sz="1100" dirty="0"/>
                    </a:p>
                  </a:txBody>
                  <a:tcPr/>
                </a:tc>
                <a:tc>
                  <a:txBody>
                    <a:bodyPr/>
                    <a:lstStyle/>
                    <a:p>
                      <a:pPr algn="ctr"/>
                      <a:r>
                        <a:rPr lang="mn-MN" sz="1100" dirty="0" smtClean="0"/>
                        <a:t>1</a:t>
                      </a:r>
                      <a:endParaRPr lang="en-US" sz="1100" dirty="0"/>
                    </a:p>
                  </a:txBody>
                  <a:tcPr/>
                </a:tc>
              </a:tr>
              <a:tr h="274320">
                <a:tc>
                  <a:txBody>
                    <a:bodyPr/>
                    <a:lstStyle/>
                    <a:p>
                      <a:r>
                        <a:rPr lang="mn-MN" sz="1100" dirty="0" smtClean="0"/>
                        <a:t>2-р баг</a:t>
                      </a:r>
                      <a:endParaRPr lang="en-US" sz="1100" dirty="0"/>
                    </a:p>
                  </a:txBody>
                  <a:tcPr/>
                </a:tc>
                <a:tc>
                  <a:txBody>
                    <a:bodyPr/>
                    <a:lstStyle/>
                    <a:p>
                      <a:pPr algn="ctr"/>
                      <a:r>
                        <a:rPr lang="mn-MN" sz="1100" dirty="0" smtClean="0"/>
                        <a:t>3</a:t>
                      </a:r>
                      <a:endParaRPr lang="en-US" sz="1100" dirty="0"/>
                    </a:p>
                  </a:txBody>
                  <a:tcPr/>
                </a:tc>
              </a:tr>
              <a:tr h="228600">
                <a:tc>
                  <a:txBody>
                    <a:bodyPr/>
                    <a:lstStyle/>
                    <a:p>
                      <a:r>
                        <a:rPr lang="mn-MN" sz="1100" dirty="0" smtClean="0"/>
                        <a:t>3-р баг</a:t>
                      </a:r>
                      <a:endParaRPr lang="en-US" sz="1100" dirty="0"/>
                    </a:p>
                  </a:txBody>
                  <a:tcPr/>
                </a:tc>
                <a:tc>
                  <a:txBody>
                    <a:bodyPr/>
                    <a:lstStyle/>
                    <a:p>
                      <a:pPr algn="ctr"/>
                      <a:r>
                        <a:rPr lang="mn-MN" sz="1100" dirty="0" smtClean="0"/>
                        <a:t>7</a:t>
                      </a:r>
                      <a:endParaRPr lang="en-US" sz="1100" dirty="0"/>
                    </a:p>
                  </a:txBody>
                  <a:tcPr/>
                </a:tc>
              </a:tr>
              <a:tr h="274320">
                <a:tc>
                  <a:txBody>
                    <a:bodyPr/>
                    <a:lstStyle/>
                    <a:p>
                      <a:r>
                        <a:rPr lang="mn-MN" sz="1100" dirty="0" smtClean="0"/>
                        <a:t>4-р баг</a:t>
                      </a:r>
                      <a:endParaRPr lang="en-US" sz="1100" dirty="0"/>
                    </a:p>
                  </a:txBody>
                  <a:tcPr/>
                </a:tc>
                <a:tc>
                  <a:txBody>
                    <a:bodyPr/>
                    <a:lstStyle/>
                    <a:p>
                      <a:pPr algn="ctr"/>
                      <a:r>
                        <a:rPr lang="mn-MN" sz="1100" dirty="0" smtClean="0"/>
                        <a:t>2</a:t>
                      </a:r>
                      <a:endParaRPr lang="en-US" sz="1100" dirty="0"/>
                    </a:p>
                  </a:txBody>
                  <a:tcPr/>
                </a:tc>
              </a:tr>
              <a:tr h="228600">
                <a:tc>
                  <a:txBody>
                    <a:bodyPr/>
                    <a:lstStyle/>
                    <a:p>
                      <a:r>
                        <a:rPr lang="mn-MN" sz="1100" b="1" dirty="0" smtClean="0"/>
                        <a:t>Нийт</a:t>
                      </a:r>
                      <a:endParaRPr lang="en-US" sz="1100" b="1" dirty="0"/>
                    </a:p>
                  </a:txBody>
                  <a:tcPr/>
                </a:tc>
                <a:tc>
                  <a:txBody>
                    <a:bodyPr/>
                    <a:lstStyle/>
                    <a:p>
                      <a:pPr algn="ctr"/>
                      <a:r>
                        <a:rPr lang="mn-MN" sz="1100" b="1" dirty="0" smtClean="0"/>
                        <a:t>13</a:t>
                      </a:r>
                      <a:endParaRPr lang="en-US" sz="1100" b="1" dirty="0"/>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428267571"/>
              </p:ext>
            </p:extLst>
          </p:nvPr>
        </p:nvGraphicFramePr>
        <p:xfrm>
          <a:off x="7640648" y="2800645"/>
          <a:ext cx="1409478" cy="1600495"/>
        </p:xfrm>
        <a:graphic>
          <a:graphicData uri="http://schemas.openxmlformats.org/drawingml/2006/table">
            <a:tbl>
              <a:tblPr firstRow="1" bandRow="1">
                <a:tableStyleId>{35758FB7-9AC5-4552-8A53-C91805E547FA}</a:tableStyleId>
              </a:tblPr>
              <a:tblGrid>
                <a:gridCol w="647478"/>
                <a:gridCol w="762000"/>
              </a:tblGrid>
              <a:tr h="274615">
                <a:tc>
                  <a:txBody>
                    <a:bodyPr/>
                    <a:lstStyle/>
                    <a:p>
                      <a:endParaRPr lang="en-US" sz="1100" dirty="0"/>
                    </a:p>
                  </a:txBody>
                  <a:tcPr/>
                </a:tc>
                <a:tc>
                  <a:txBody>
                    <a:bodyPr/>
                    <a:lstStyle/>
                    <a:p>
                      <a:r>
                        <a:rPr lang="mn-MN" sz="1100" dirty="0" smtClean="0"/>
                        <a:t>Эмэгтэй</a:t>
                      </a:r>
                      <a:endParaRPr lang="en-US" sz="1100" dirty="0"/>
                    </a:p>
                  </a:txBody>
                  <a:tcPr/>
                </a:tc>
              </a:tr>
              <a:tr h="228600">
                <a:tc>
                  <a:txBody>
                    <a:bodyPr/>
                    <a:lstStyle/>
                    <a:p>
                      <a:r>
                        <a:rPr lang="mn-MN" sz="1100" dirty="0" smtClean="0"/>
                        <a:t>1-р баг</a:t>
                      </a:r>
                      <a:endParaRPr lang="en-US" sz="1100" dirty="0"/>
                    </a:p>
                  </a:txBody>
                  <a:tcPr/>
                </a:tc>
                <a:tc>
                  <a:txBody>
                    <a:bodyPr/>
                    <a:lstStyle/>
                    <a:p>
                      <a:pPr algn="ctr"/>
                      <a:r>
                        <a:rPr lang="mn-MN" sz="1100" dirty="0" smtClean="0"/>
                        <a:t>2</a:t>
                      </a:r>
                      <a:endParaRPr lang="en-US" sz="1100" dirty="0"/>
                    </a:p>
                  </a:txBody>
                  <a:tcPr/>
                </a:tc>
              </a:tr>
              <a:tr h="274320">
                <a:tc>
                  <a:txBody>
                    <a:bodyPr/>
                    <a:lstStyle/>
                    <a:p>
                      <a:r>
                        <a:rPr lang="mn-MN" sz="1100" dirty="0" smtClean="0"/>
                        <a:t>2-р баг</a:t>
                      </a:r>
                      <a:endParaRPr lang="en-US" sz="1100" dirty="0"/>
                    </a:p>
                  </a:txBody>
                  <a:tcPr/>
                </a:tc>
                <a:tc>
                  <a:txBody>
                    <a:bodyPr/>
                    <a:lstStyle/>
                    <a:p>
                      <a:pPr algn="ctr"/>
                      <a:r>
                        <a:rPr lang="mn-MN" sz="1100" dirty="0" smtClean="0"/>
                        <a:t>9</a:t>
                      </a:r>
                      <a:endParaRPr lang="en-US" sz="1100" dirty="0"/>
                    </a:p>
                  </a:txBody>
                  <a:tcPr/>
                </a:tc>
              </a:tr>
              <a:tr h="228600">
                <a:tc>
                  <a:txBody>
                    <a:bodyPr/>
                    <a:lstStyle/>
                    <a:p>
                      <a:r>
                        <a:rPr lang="mn-MN" sz="1100" dirty="0" smtClean="0"/>
                        <a:t>3-р баг</a:t>
                      </a:r>
                      <a:endParaRPr lang="en-US" sz="1100" dirty="0"/>
                    </a:p>
                  </a:txBody>
                  <a:tcPr/>
                </a:tc>
                <a:tc>
                  <a:txBody>
                    <a:bodyPr/>
                    <a:lstStyle/>
                    <a:p>
                      <a:pPr algn="ctr"/>
                      <a:r>
                        <a:rPr lang="mn-MN" sz="1100" dirty="0" smtClean="0"/>
                        <a:t>5</a:t>
                      </a:r>
                      <a:endParaRPr lang="en-US" sz="1100" dirty="0"/>
                    </a:p>
                  </a:txBody>
                  <a:tcPr/>
                </a:tc>
              </a:tr>
              <a:tr h="274320">
                <a:tc>
                  <a:txBody>
                    <a:bodyPr/>
                    <a:lstStyle/>
                    <a:p>
                      <a:r>
                        <a:rPr lang="mn-MN" sz="1100" dirty="0" smtClean="0"/>
                        <a:t>4-р баг</a:t>
                      </a:r>
                      <a:endParaRPr lang="en-US" sz="1100" dirty="0"/>
                    </a:p>
                  </a:txBody>
                  <a:tcPr/>
                </a:tc>
                <a:tc>
                  <a:txBody>
                    <a:bodyPr/>
                    <a:lstStyle/>
                    <a:p>
                      <a:pPr algn="ctr"/>
                      <a:r>
                        <a:rPr lang="mn-MN" sz="1100" dirty="0" smtClean="0"/>
                        <a:t>5</a:t>
                      </a:r>
                      <a:endParaRPr lang="en-US" sz="1100" dirty="0"/>
                    </a:p>
                  </a:txBody>
                  <a:tcPr/>
                </a:tc>
              </a:tr>
              <a:tr h="228600">
                <a:tc>
                  <a:txBody>
                    <a:bodyPr/>
                    <a:lstStyle/>
                    <a:p>
                      <a:r>
                        <a:rPr lang="mn-MN" sz="1100" b="1" dirty="0" smtClean="0"/>
                        <a:t>Нийт</a:t>
                      </a:r>
                      <a:endParaRPr lang="en-US" sz="1100" b="1" dirty="0"/>
                    </a:p>
                  </a:txBody>
                  <a:tcPr/>
                </a:tc>
                <a:tc>
                  <a:txBody>
                    <a:bodyPr/>
                    <a:lstStyle/>
                    <a:p>
                      <a:pPr algn="ctr"/>
                      <a:r>
                        <a:rPr lang="mn-MN" sz="1100" b="1" dirty="0" smtClean="0"/>
                        <a:t>21</a:t>
                      </a:r>
                      <a:endParaRPr lang="en-US" sz="1100" b="1" dirty="0"/>
                    </a:p>
                  </a:txBody>
                  <a:tcPr/>
                </a:tc>
              </a:tr>
            </a:tbl>
          </a:graphicData>
        </a:graphic>
      </p:graphicFrame>
      <p:sp>
        <p:nvSpPr>
          <p:cNvPr id="6" name="TextBox 5"/>
          <p:cNvSpPr txBox="1"/>
          <p:nvPr/>
        </p:nvSpPr>
        <p:spPr>
          <a:xfrm>
            <a:off x="8197932" y="57150"/>
            <a:ext cx="914400" cy="1384995"/>
          </a:xfrm>
          <a:prstGeom prst="rect">
            <a:avLst/>
          </a:prstGeom>
          <a:noFill/>
        </p:spPr>
        <p:txBody>
          <a:bodyPr wrap="square" rtlCol="0">
            <a:spAutoFit/>
          </a:bodyPr>
          <a:lstStyle/>
          <a:p>
            <a:pPr algn="ctr"/>
            <a:r>
              <a:rPr lang="mn-MN" dirty="0" smtClean="0"/>
              <a:t>Өмнөх оноос төрөлт 33%-иар буурсан байна.</a:t>
            </a:r>
            <a:endParaRPr lang="en-US" dirty="0"/>
          </a:p>
        </p:txBody>
      </p:sp>
      <p:graphicFrame>
        <p:nvGraphicFramePr>
          <p:cNvPr id="10" name="Chart 9"/>
          <p:cNvGraphicFramePr>
            <a:graphicFrameLocks/>
          </p:cNvGraphicFramePr>
          <p:nvPr>
            <p:extLst>
              <p:ext uri="{D42A27DB-BD31-4B8C-83A1-F6EECF244321}">
                <p14:modId xmlns:p14="http://schemas.microsoft.com/office/powerpoint/2010/main" val="1443841910"/>
              </p:ext>
            </p:extLst>
          </p:nvPr>
        </p:nvGraphicFramePr>
        <p:xfrm>
          <a:off x="-304800" y="1047750"/>
          <a:ext cx="5457825" cy="22764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903949185"/>
              </p:ext>
            </p:extLst>
          </p:nvPr>
        </p:nvGraphicFramePr>
        <p:xfrm>
          <a:off x="228600" y="3409950"/>
          <a:ext cx="2209800" cy="1600495"/>
        </p:xfrm>
        <a:graphic>
          <a:graphicData uri="http://schemas.openxmlformats.org/drawingml/2006/table">
            <a:tbl>
              <a:tblPr firstRow="1" bandRow="1">
                <a:tableStyleId>{72833802-FEF1-4C79-8D5D-14CF1EAF98D9}</a:tableStyleId>
              </a:tblPr>
              <a:tblGrid>
                <a:gridCol w="685800"/>
                <a:gridCol w="762000"/>
                <a:gridCol w="762000"/>
              </a:tblGrid>
              <a:tr h="274615">
                <a:tc>
                  <a:txBody>
                    <a:bodyPr/>
                    <a:lstStyle/>
                    <a:p>
                      <a:endParaRPr lang="en-US" sz="1100" dirty="0"/>
                    </a:p>
                  </a:txBody>
                  <a:tcPr/>
                </a:tc>
                <a:tc>
                  <a:txBody>
                    <a:bodyPr/>
                    <a:lstStyle/>
                    <a:p>
                      <a:r>
                        <a:rPr lang="mn-MN" sz="1100" b="1" dirty="0" smtClean="0"/>
                        <a:t>Эрэгтэй</a:t>
                      </a:r>
                      <a:endParaRPr lang="en-US" sz="1100" b="1" dirty="0"/>
                    </a:p>
                  </a:txBody>
                  <a:tcPr/>
                </a:tc>
                <a:tc>
                  <a:txBody>
                    <a:bodyPr/>
                    <a:lstStyle/>
                    <a:p>
                      <a:r>
                        <a:rPr lang="mn-MN" sz="1100" b="1" dirty="0" smtClean="0"/>
                        <a:t>Эмэгтэй</a:t>
                      </a:r>
                      <a:endParaRPr lang="en-US" sz="1100" b="1" dirty="0"/>
                    </a:p>
                  </a:txBody>
                  <a:tcPr/>
                </a:tc>
              </a:tr>
              <a:tr h="228600">
                <a:tc>
                  <a:txBody>
                    <a:bodyPr/>
                    <a:lstStyle/>
                    <a:p>
                      <a:r>
                        <a:rPr lang="mn-MN" sz="1100" dirty="0" smtClean="0"/>
                        <a:t>1-р баг</a:t>
                      </a:r>
                      <a:endParaRPr lang="en-US" sz="1100" dirty="0"/>
                    </a:p>
                  </a:txBody>
                  <a:tcPr/>
                </a:tc>
                <a:tc>
                  <a:txBody>
                    <a:bodyPr/>
                    <a:lstStyle/>
                    <a:p>
                      <a:pPr algn="ctr"/>
                      <a:r>
                        <a:rPr lang="mn-MN" sz="1100" dirty="0" smtClean="0"/>
                        <a:t>3</a:t>
                      </a:r>
                      <a:endParaRPr lang="en-US" sz="1100" dirty="0"/>
                    </a:p>
                  </a:txBody>
                  <a:tcPr/>
                </a:tc>
                <a:tc>
                  <a:txBody>
                    <a:bodyPr/>
                    <a:lstStyle/>
                    <a:p>
                      <a:pPr algn="ctr"/>
                      <a:r>
                        <a:rPr lang="mn-MN" sz="1100" dirty="0" smtClean="0"/>
                        <a:t>2</a:t>
                      </a:r>
                      <a:endParaRPr lang="en-US" sz="1100" dirty="0"/>
                    </a:p>
                  </a:txBody>
                  <a:tcPr/>
                </a:tc>
              </a:tr>
              <a:tr h="274320">
                <a:tc>
                  <a:txBody>
                    <a:bodyPr/>
                    <a:lstStyle/>
                    <a:p>
                      <a:r>
                        <a:rPr lang="mn-MN" sz="1100" dirty="0" smtClean="0"/>
                        <a:t>2-р баг</a:t>
                      </a:r>
                      <a:endParaRPr lang="en-US" sz="1100" dirty="0"/>
                    </a:p>
                  </a:txBody>
                  <a:tcPr/>
                </a:tc>
                <a:tc>
                  <a:txBody>
                    <a:bodyPr/>
                    <a:lstStyle/>
                    <a:p>
                      <a:pPr algn="ctr"/>
                      <a:r>
                        <a:rPr lang="mn-MN" sz="1100" dirty="0" smtClean="0"/>
                        <a:t>2</a:t>
                      </a:r>
                      <a:endParaRPr lang="en-US" sz="1100" dirty="0"/>
                    </a:p>
                  </a:txBody>
                  <a:tcPr/>
                </a:tc>
                <a:tc>
                  <a:txBody>
                    <a:bodyPr/>
                    <a:lstStyle/>
                    <a:p>
                      <a:pPr algn="ctr"/>
                      <a:r>
                        <a:rPr lang="mn-MN" sz="1100" dirty="0" smtClean="0"/>
                        <a:t>1</a:t>
                      </a:r>
                      <a:endParaRPr lang="en-US" sz="1100" dirty="0"/>
                    </a:p>
                  </a:txBody>
                  <a:tcPr/>
                </a:tc>
              </a:tr>
              <a:tr h="228600">
                <a:tc>
                  <a:txBody>
                    <a:bodyPr/>
                    <a:lstStyle/>
                    <a:p>
                      <a:r>
                        <a:rPr lang="mn-MN" sz="1100" dirty="0" smtClean="0"/>
                        <a:t>3-р баг</a:t>
                      </a:r>
                      <a:endParaRPr lang="en-US" sz="1100" dirty="0"/>
                    </a:p>
                  </a:txBody>
                  <a:tcPr/>
                </a:tc>
                <a:tc>
                  <a:txBody>
                    <a:bodyPr/>
                    <a:lstStyle/>
                    <a:p>
                      <a:pPr algn="ctr"/>
                      <a:r>
                        <a:rPr lang="mn-MN" sz="1100" dirty="0" smtClean="0"/>
                        <a:t>3</a:t>
                      </a:r>
                      <a:endParaRPr lang="en-US" sz="1100" dirty="0"/>
                    </a:p>
                  </a:txBody>
                  <a:tcPr/>
                </a:tc>
                <a:tc>
                  <a:txBody>
                    <a:bodyPr/>
                    <a:lstStyle/>
                    <a:p>
                      <a:pPr algn="ctr"/>
                      <a:r>
                        <a:rPr lang="mn-MN" sz="1100" dirty="0" smtClean="0"/>
                        <a:t>-</a:t>
                      </a:r>
                      <a:endParaRPr lang="en-US" sz="1100" dirty="0"/>
                    </a:p>
                  </a:txBody>
                  <a:tcPr/>
                </a:tc>
              </a:tr>
              <a:tr h="274320">
                <a:tc>
                  <a:txBody>
                    <a:bodyPr/>
                    <a:lstStyle/>
                    <a:p>
                      <a:r>
                        <a:rPr lang="mn-MN" sz="1100" dirty="0" smtClean="0"/>
                        <a:t>4-р баг</a:t>
                      </a:r>
                      <a:endParaRPr lang="en-US" sz="1100" dirty="0"/>
                    </a:p>
                  </a:txBody>
                  <a:tcPr/>
                </a:tc>
                <a:tc>
                  <a:txBody>
                    <a:bodyPr/>
                    <a:lstStyle/>
                    <a:p>
                      <a:pPr algn="ctr"/>
                      <a:r>
                        <a:rPr lang="mn-MN" sz="1100" dirty="0" smtClean="0"/>
                        <a:t>1</a:t>
                      </a:r>
                      <a:endParaRPr lang="en-US" sz="1100" dirty="0"/>
                    </a:p>
                  </a:txBody>
                  <a:tcPr/>
                </a:tc>
                <a:tc>
                  <a:txBody>
                    <a:bodyPr/>
                    <a:lstStyle/>
                    <a:p>
                      <a:pPr algn="ctr"/>
                      <a:r>
                        <a:rPr lang="mn-MN" sz="1100" dirty="0" smtClean="0"/>
                        <a:t>-</a:t>
                      </a:r>
                      <a:endParaRPr lang="en-US" sz="1100" dirty="0"/>
                    </a:p>
                  </a:txBody>
                  <a:tcPr/>
                </a:tc>
              </a:tr>
              <a:tr h="228600">
                <a:tc>
                  <a:txBody>
                    <a:bodyPr/>
                    <a:lstStyle/>
                    <a:p>
                      <a:r>
                        <a:rPr lang="mn-MN" sz="1100" b="1" dirty="0" smtClean="0"/>
                        <a:t>Нийт</a:t>
                      </a:r>
                      <a:endParaRPr lang="en-US" sz="1100" b="1" dirty="0"/>
                    </a:p>
                  </a:txBody>
                  <a:tcPr/>
                </a:tc>
                <a:tc>
                  <a:txBody>
                    <a:bodyPr/>
                    <a:lstStyle/>
                    <a:p>
                      <a:pPr algn="ctr"/>
                      <a:r>
                        <a:rPr lang="mn-MN" sz="1100" b="1" dirty="0" smtClean="0"/>
                        <a:t>9</a:t>
                      </a:r>
                      <a:endParaRPr lang="en-US" sz="1100" b="1" dirty="0"/>
                    </a:p>
                  </a:txBody>
                  <a:tcPr/>
                </a:tc>
                <a:tc>
                  <a:txBody>
                    <a:bodyPr/>
                    <a:lstStyle/>
                    <a:p>
                      <a:pPr algn="ctr"/>
                      <a:r>
                        <a:rPr lang="mn-MN" sz="1100" b="1" dirty="0" smtClean="0"/>
                        <a:t>3</a:t>
                      </a:r>
                      <a:endParaRPr lang="en-US" sz="1100" b="1" dirty="0"/>
                    </a:p>
                  </a:txBody>
                  <a:tcPr/>
                </a:tc>
              </a:tr>
            </a:tbl>
          </a:graphicData>
        </a:graphic>
      </p:graphicFrame>
      <p:sp>
        <p:nvSpPr>
          <p:cNvPr id="11" name="TextBox 10"/>
          <p:cNvSpPr txBox="1"/>
          <p:nvPr/>
        </p:nvSpPr>
        <p:spPr>
          <a:xfrm>
            <a:off x="2514600" y="3486149"/>
            <a:ext cx="1676400" cy="1384995"/>
          </a:xfrm>
          <a:prstGeom prst="rect">
            <a:avLst/>
          </a:prstGeom>
          <a:noFill/>
        </p:spPr>
        <p:txBody>
          <a:bodyPr wrap="square" rtlCol="0">
            <a:spAutoFit/>
          </a:bodyPr>
          <a:lstStyle/>
          <a:p>
            <a:pPr algn="ctr"/>
            <a:r>
              <a:rPr lang="mn-MN" dirty="0" smtClean="0"/>
              <a:t>2023 онд нас баралт өмнөх оноосоо 20%-иар буурсан үзүүлэлтэй байна.</a:t>
            </a:r>
            <a:endParaRPr lang="en-US" dirty="0"/>
          </a:p>
        </p:txBody>
      </p:sp>
      <p:sp>
        <p:nvSpPr>
          <p:cNvPr id="8" name="TextBox 7"/>
          <p:cNvSpPr txBox="1"/>
          <p:nvPr/>
        </p:nvSpPr>
        <p:spPr>
          <a:xfrm>
            <a:off x="4572000" y="4552950"/>
            <a:ext cx="4572000" cy="523220"/>
          </a:xfrm>
          <a:prstGeom prst="rect">
            <a:avLst/>
          </a:prstGeom>
          <a:noFill/>
        </p:spPr>
        <p:txBody>
          <a:bodyPr wrap="square" rtlCol="0">
            <a:spAutoFit/>
          </a:bodyPr>
          <a:lstStyle/>
          <a:p>
            <a:pPr algn="ctr"/>
            <a:r>
              <a:rPr lang="mn-MN" dirty="0" smtClean="0"/>
              <a:t>2023 онд нийт 34 хүүхэд мэндэлснээс УБ хотод 5, БОЭТ-д 28, сумандаа 1 эх төрсөн байна. </a:t>
            </a:r>
            <a:endParaRPr lang="en-US" dirty="0"/>
          </a:p>
        </p:txBody>
      </p:sp>
    </p:spTree>
    <p:extLst>
      <p:ext uri="{BB962C8B-B14F-4D97-AF65-F5344CB8AC3E}">
        <p14:creationId xmlns:p14="http://schemas.microsoft.com/office/powerpoint/2010/main" val="25997248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25" y="971550"/>
            <a:ext cx="2046300" cy="1310450"/>
          </a:xfrm>
        </p:spPr>
        <p:txBody>
          <a:bodyPr/>
          <a:lstStyle/>
          <a:p>
            <a:pPr lvl="0" algn="ctr"/>
            <a:r>
              <a:rPr lang="mn-MN" dirty="0" smtClean="0">
                <a:latin typeface="AGCooper Mon" pitchFamily="34" charset="0"/>
                <a:ea typeface="+mn-ea"/>
                <a:cs typeface="+mn-cs"/>
                <a:sym typeface="Arial"/>
              </a:rPr>
              <a:t>ОДОНТОЙ ЭХЧҮҮД</a:t>
            </a:r>
            <a:br>
              <a:rPr lang="mn-MN" dirty="0" smtClean="0">
                <a:latin typeface="AGCooper Mon" pitchFamily="34" charset="0"/>
                <a:ea typeface="+mn-ea"/>
                <a:cs typeface="+mn-cs"/>
                <a:sym typeface="Arial"/>
              </a:rPr>
            </a:br>
            <a:r>
              <a:rPr lang="mn-MN" dirty="0" smtClean="0">
                <a:latin typeface="AGCooper Mon" pitchFamily="34" charset="0"/>
                <a:ea typeface="+mn-ea"/>
                <a:cs typeface="+mn-cs"/>
                <a:sym typeface="Arial"/>
              </a:rPr>
              <a:t>2023 ОН</a:t>
            </a:r>
            <a:r>
              <a:rPr lang="en-US" dirty="0">
                <a:latin typeface="AGCooper Mon" pitchFamily="34" charset="0"/>
                <a:ea typeface="+mn-ea"/>
                <a:cs typeface="+mn-cs"/>
                <a:sym typeface="Arial"/>
              </a:rPr>
              <a:t/>
            </a:r>
            <a:br>
              <a:rPr lang="en-US" dirty="0">
                <a:latin typeface="AGCooper Mon" pitchFamily="34" charset="0"/>
                <a:ea typeface="+mn-ea"/>
                <a:cs typeface="+mn-cs"/>
                <a:sym typeface="Arial"/>
              </a:rPr>
            </a:br>
            <a:endParaRPr lang="en-US" sz="32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82" y="3181350"/>
            <a:ext cx="2614514" cy="196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Chart 5"/>
          <p:cNvGraphicFramePr>
            <a:graphicFrameLocks/>
          </p:cNvGraphicFramePr>
          <p:nvPr>
            <p:extLst>
              <p:ext uri="{D42A27DB-BD31-4B8C-83A1-F6EECF244321}">
                <p14:modId xmlns:p14="http://schemas.microsoft.com/office/powerpoint/2010/main" val="4143997357"/>
              </p:ext>
            </p:extLst>
          </p:nvPr>
        </p:nvGraphicFramePr>
        <p:xfrm>
          <a:off x="2743200" y="209550"/>
          <a:ext cx="3962400" cy="2377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1403594624"/>
              </p:ext>
            </p:extLst>
          </p:nvPr>
        </p:nvGraphicFramePr>
        <p:xfrm>
          <a:off x="4343400" y="2419350"/>
          <a:ext cx="4114800" cy="246888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6553200" y="1296203"/>
            <a:ext cx="2286000" cy="954107"/>
          </a:xfrm>
          <a:prstGeom prst="rect">
            <a:avLst/>
          </a:prstGeom>
          <a:noFill/>
        </p:spPr>
        <p:txBody>
          <a:bodyPr wrap="square" rtlCol="0">
            <a:spAutoFit/>
          </a:bodyPr>
          <a:lstStyle/>
          <a:p>
            <a:pPr algn="ctr"/>
            <a:r>
              <a:rPr lang="mn-MN" dirty="0" smtClean="0"/>
              <a:t>Сумын хэмжээнд 1-р одонтой эх 60, 2-р одонтой эх 13</a:t>
            </a:r>
            <a:r>
              <a:rPr lang="en-US" dirty="0" smtClean="0"/>
              <a:t>5</a:t>
            </a:r>
            <a:r>
              <a:rPr lang="mn-MN" dirty="0" smtClean="0"/>
              <a:t> нийт 19</a:t>
            </a:r>
            <a:r>
              <a:rPr lang="en-US" dirty="0" smtClean="0"/>
              <a:t>5</a:t>
            </a:r>
            <a:r>
              <a:rPr lang="mn-MN" dirty="0" smtClean="0"/>
              <a:t> одонтой эх байна.</a:t>
            </a:r>
            <a:endParaRPr lang="en-US" dirty="0"/>
          </a:p>
        </p:txBody>
      </p:sp>
    </p:spTree>
    <p:extLst>
      <p:ext uri="{BB962C8B-B14F-4D97-AF65-F5344CB8AC3E}">
        <p14:creationId xmlns:p14="http://schemas.microsoft.com/office/powerpoint/2010/main" val="42627059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5" name="Title 4"/>
          <p:cNvSpPr>
            <a:spLocks noGrp="1"/>
          </p:cNvSpPr>
          <p:nvPr>
            <p:ph type="title"/>
          </p:nvPr>
        </p:nvSpPr>
        <p:spPr>
          <a:xfrm>
            <a:off x="609600" y="285750"/>
            <a:ext cx="3246900" cy="565150"/>
          </a:xfrm>
        </p:spPr>
        <p:txBody>
          <a:bodyPr/>
          <a:lstStyle/>
          <a:p>
            <a:pPr algn="ctr"/>
            <a:r>
              <a:rPr lang="mn-MN" dirty="0" smtClean="0"/>
              <a:t>ГЭРЛЭЛТ</a:t>
            </a:r>
            <a:endParaRPr lang="en-US" dirty="0"/>
          </a:p>
        </p:txBody>
      </p:sp>
      <p:sp>
        <p:nvSpPr>
          <p:cNvPr id="6" name="Title 4"/>
          <p:cNvSpPr txBox="1">
            <a:spLocks/>
          </p:cNvSpPr>
          <p:nvPr/>
        </p:nvSpPr>
        <p:spPr>
          <a:xfrm>
            <a:off x="5257800" y="387202"/>
            <a:ext cx="3246900" cy="5651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pPr algn="ctr"/>
            <a:r>
              <a:rPr lang="mn-MN" dirty="0" smtClean="0">
                <a:solidFill>
                  <a:schemeClr val="accent1"/>
                </a:solidFill>
              </a:rPr>
              <a:t>ГЭР БҮЛ САЛАЛТ</a:t>
            </a:r>
            <a:endParaRPr lang="en-US" dirty="0">
              <a:solidFill>
                <a:schemeClr val="accent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1075" y="3362325"/>
            <a:ext cx="2800350" cy="1638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333750"/>
            <a:ext cx="2695575" cy="1695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Chart 8"/>
          <p:cNvGraphicFramePr>
            <a:graphicFrameLocks/>
          </p:cNvGraphicFramePr>
          <p:nvPr>
            <p:extLst>
              <p:ext uri="{D42A27DB-BD31-4B8C-83A1-F6EECF244321}">
                <p14:modId xmlns:p14="http://schemas.microsoft.com/office/powerpoint/2010/main" val="3436547294"/>
              </p:ext>
            </p:extLst>
          </p:nvPr>
        </p:nvGraphicFramePr>
        <p:xfrm>
          <a:off x="280987" y="952352"/>
          <a:ext cx="3962400" cy="26147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extLst>
              <p:ext uri="{D42A27DB-BD31-4B8C-83A1-F6EECF244321}">
                <p14:modId xmlns:p14="http://schemas.microsoft.com/office/powerpoint/2010/main" val="2513981232"/>
              </p:ext>
            </p:extLst>
          </p:nvPr>
        </p:nvGraphicFramePr>
        <p:xfrm>
          <a:off x="5002162" y="982921"/>
          <a:ext cx="3758175" cy="22549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227105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5" name="Title 1"/>
          <p:cNvSpPr>
            <a:spLocks noGrp="1"/>
          </p:cNvSpPr>
          <p:nvPr>
            <p:ph type="title"/>
          </p:nvPr>
        </p:nvSpPr>
        <p:spPr>
          <a:xfrm>
            <a:off x="151580" y="742950"/>
            <a:ext cx="2275034" cy="1462850"/>
          </a:xfrm>
        </p:spPr>
        <p:txBody>
          <a:bodyPr/>
          <a:lstStyle/>
          <a:p>
            <a:pPr algn="ctr"/>
            <a:r>
              <a:rPr lang="mn-MN" sz="3200" b="1" dirty="0" smtClean="0"/>
              <a:t>Шилжилт хөдөлгөөн </a:t>
            </a:r>
            <a:endParaRPr lang="en-US" sz="3200" b="1" dirty="0"/>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76550"/>
            <a:ext cx="257819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965987936"/>
              </p:ext>
            </p:extLst>
          </p:nvPr>
        </p:nvGraphicFramePr>
        <p:xfrm>
          <a:off x="3248247" y="971550"/>
          <a:ext cx="5003801" cy="952500"/>
        </p:xfrm>
        <a:graphic>
          <a:graphicData uri="http://schemas.openxmlformats.org/drawingml/2006/table">
            <a:tbl>
              <a:tblPr>
                <a:tableStyleId>{3C2FFA5D-87B4-456A-9821-1D502468CF0F}</a:tableStyleId>
              </a:tblPr>
              <a:tblGrid>
                <a:gridCol w="1651001"/>
                <a:gridCol w="1493896"/>
                <a:gridCol w="1248802"/>
                <a:gridCol w="610102"/>
              </a:tblGrid>
              <a:tr h="190500">
                <a:tc rowSpan="2">
                  <a:txBody>
                    <a:bodyPr/>
                    <a:lstStyle/>
                    <a:p>
                      <a:pPr algn="ctr" fontAlgn="ctr"/>
                      <a:endParaRPr lang="mn-MN" sz="1200" b="1" i="0" u="none" strike="noStrike" dirty="0">
                        <a:solidFill>
                          <a:srgbClr val="000000"/>
                        </a:solidFill>
                        <a:effectLst/>
                        <a:latin typeface="Arial Body"/>
                      </a:endParaRPr>
                    </a:p>
                  </a:txBody>
                  <a:tcPr marL="9525" marR="9525" marT="9525" marB="0" anchor="ctr"/>
                </a:tc>
                <a:tc gridSpan="2">
                  <a:txBody>
                    <a:bodyPr/>
                    <a:lstStyle/>
                    <a:p>
                      <a:pPr algn="ctr" fontAlgn="b"/>
                      <a:r>
                        <a:rPr lang="mn-MN" sz="1200" b="1" u="none" strike="noStrike" dirty="0" smtClean="0">
                          <a:effectLst/>
                          <a:latin typeface="Arial Body"/>
                        </a:rPr>
                        <a:t>2023 оны</a:t>
                      </a:r>
                      <a:r>
                        <a:rPr lang="mn-MN" sz="1200" b="1" u="none" strike="noStrike" baseline="0" dirty="0" smtClean="0">
                          <a:effectLst/>
                          <a:latin typeface="Arial Body"/>
                        </a:rPr>
                        <a:t> шилжилт хөдөлгөөн</a:t>
                      </a:r>
                      <a:endParaRPr lang="mn-MN" sz="1200" b="1" i="0" u="none" strike="noStrike" dirty="0">
                        <a:solidFill>
                          <a:srgbClr val="000000"/>
                        </a:solidFill>
                        <a:effectLst/>
                        <a:latin typeface="Arial Body"/>
                      </a:endParaRPr>
                    </a:p>
                  </a:txBody>
                  <a:tcPr marL="9525" marR="9525" marT="9525" marB="0" anchor="b"/>
                </a:tc>
                <a:tc hMerge="1">
                  <a:txBody>
                    <a:bodyPr/>
                    <a:lstStyle/>
                    <a:p>
                      <a:endParaRPr lang="en-US"/>
                    </a:p>
                  </a:txBody>
                  <a:tcPr/>
                </a:tc>
                <a:tc rowSpan="2">
                  <a:txBody>
                    <a:bodyPr/>
                    <a:lstStyle/>
                    <a:p>
                      <a:pPr algn="ctr" fontAlgn="ctr"/>
                      <a:r>
                        <a:rPr lang="mn-MN" sz="1200" b="1" u="none" strike="noStrike">
                          <a:effectLst/>
                          <a:latin typeface="Arial Body"/>
                        </a:rPr>
                        <a:t>Нийт</a:t>
                      </a:r>
                      <a:endParaRPr lang="mn-MN" sz="1200" b="1" i="0" u="none" strike="noStrike">
                        <a:solidFill>
                          <a:srgbClr val="000000"/>
                        </a:solidFill>
                        <a:effectLst/>
                        <a:latin typeface="Arial Body"/>
                      </a:endParaRPr>
                    </a:p>
                  </a:txBody>
                  <a:tcPr marL="9525" marR="9525" marT="9525" marB="0" anchor="ctr"/>
                </a:tc>
              </a:tr>
              <a:tr h="190500">
                <a:tc vMerge="1">
                  <a:txBody>
                    <a:bodyPr/>
                    <a:lstStyle/>
                    <a:p>
                      <a:endParaRPr lang="en-US"/>
                    </a:p>
                  </a:txBody>
                  <a:tcPr/>
                </a:tc>
                <a:tc>
                  <a:txBody>
                    <a:bodyPr/>
                    <a:lstStyle/>
                    <a:p>
                      <a:pPr algn="ctr" fontAlgn="b"/>
                      <a:r>
                        <a:rPr lang="mn-MN" sz="1200" b="1" u="none" strike="noStrike" dirty="0">
                          <a:effectLst/>
                          <a:latin typeface="Arial Body"/>
                        </a:rPr>
                        <a:t>16 нас хүртэлх хүүхэд</a:t>
                      </a:r>
                      <a:endParaRPr lang="mn-MN" sz="1200" b="1" i="0" u="none" strike="noStrike" dirty="0">
                        <a:solidFill>
                          <a:srgbClr val="000000"/>
                        </a:solidFill>
                        <a:effectLst/>
                        <a:latin typeface="Arial Body"/>
                      </a:endParaRPr>
                    </a:p>
                  </a:txBody>
                  <a:tcPr marL="9525" marR="9525" marT="9525" marB="0" anchor="ctr"/>
                </a:tc>
                <a:tc>
                  <a:txBody>
                    <a:bodyPr/>
                    <a:lstStyle/>
                    <a:p>
                      <a:pPr algn="ctr" fontAlgn="b"/>
                      <a:r>
                        <a:rPr lang="mn-MN" sz="1200" b="1" u="none" strike="noStrike" dirty="0">
                          <a:effectLst/>
                          <a:latin typeface="Arial Body"/>
                        </a:rPr>
                        <a:t>Том хүн</a:t>
                      </a:r>
                      <a:endParaRPr lang="mn-MN" sz="1200" b="1" i="0" u="none" strike="noStrike" dirty="0">
                        <a:solidFill>
                          <a:srgbClr val="000000"/>
                        </a:solidFill>
                        <a:effectLst/>
                        <a:latin typeface="Arial Body"/>
                      </a:endParaRPr>
                    </a:p>
                  </a:txBody>
                  <a:tcPr marL="9525" marR="9525" marT="9525" marB="0" anchor="ctr"/>
                </a:tc>
                <a:tc vMerge="1">
                  <a:txBody>
                    <a:bodyPr/>
                    <a:lstStyle/>
                    <a:p>
                      <a:endParaRPr lang="en-US"/>
                    </a:p>
                  </a:txBody>
                  <a:tcPr/>
                </a:tc>
              </a:tr>
              <a:tr h="190500">
                <a:tc>
                  <a:txBody>
                    <a:bodyPr/>
                    <a:lstStyle/>
                    <a:p>
                      <a:pPr algn="ctr" fontAlgn="b"/>
                      <a:r>
                        <a:rPr lang="mn-MN" sz="1200" b="1" u="none" strike="noStrike" dirty="0" smtClean="0">
                          <a:effectLst/>
                          <a:latin typeface="Arial Body"/>
                        </a:rPr>
                        <a:t>Шилжиж ирсэн хүн</a:t>
                      </a:r>
                      <a:endParaRPr lang="en-US" sz="1200" b="1" i="0" u="none" strike="noStrike" dirty="0">
                        <a:solidFill>
                          <a:srgbClr val="000000"/>
                        </a:solidFill>
                        <a:effectLst/>
                        <a:latin typeface="Arial Body"/>
                      </a:endParaRPr>
                    </a:p>
                  </a:txBody>
                  <a:tcPr marL="9525" marR="9525" marT="9525" marB="0" anchor="ctr"/>
                </a:tc>
                <a:tc>
                  <a:txBody>
                    <a:bodyPr/>
                    <a:lstStyle/>
                    <a:p>
                      <a:pPr algn="ctr" fontAlgn="b"/>
                      <a:r>
                        <a:rPr lang="en-US" sz="1200" b="1" u="none" strike="noStrike" dirty="0">
                          <a:effectLst/>
                          <a:latin typeface="Arial Body"/>
                        </a:rPr>
                        <a:t>19</a:t>
                      </a:r>
                      <a:endParaRPr lang="en-US" sz="1200" b="1" i="0" u="none" strike="noStrike" dirty="0">
                        <a:solidFill>
                          <a:srgbClr val="000000"/>
                        </a:solidFill>
                        <a:effectLst/>
                        <a:latin typeface="Arial Body"/>
                      </a:endParaRPr>
                    </a:p>
                  </a:txBody>
                  <a:tcPr marL="9525" marR="9525" marT="9525" marB="0" anchor="b"/>
                </a:tc>
                <a:tc>
                  <a:txBody>
                    <a:bodyPr/>
                    <a:lstStyle/>
                    <a:p>
                      <a:pPr algn="ctr" fontAlgn="b"/>
                      <a:r>
                        <a:rPr lang="en-US" sz="1200" b="1" u="none" strike="noStrike" dirty="0">
                          <a:effectLst/>
                          <a:latin typeface="Arial Body"/>
                        </a:rPr>
                        <a:t>18</a:t>
                      </a:r>
                      <a:endParaRPr lang="en-US" sz="1200" b="1" i="0" u="none" strike="noStrike" dirty="0">
                        <a:solidFill>
                          <a:srgbClr val="000000"/>
                        </a:solidFill>
                        <a:effectLst/>
                        <a:latin typeface="Arial Body"/>
                      </a:endParaRPr>
                    </a:p>
                  </a:txBody>
                  <a:tcPr marL="9525" marR="9525" marT="9525" marB="0" anchor="b"/>
                </a:tc>
                <a:tc>
                  <a:txBody>
                    <a:bodyPr/>
                    <a:lstStyle/>
                    <a:p>
                      <a:pPr algn="ctr" fontAlgn="b"/>
                      <a:r>
                        <a:rPr lang="en-US" sz="1200" b="1" u="none" strike="noStrike" dirty="0">
                          <a:effectLst/>
                          <a:latin typeface="Arial Body"/>
                        </a:rPr>
                        <a:t>37</a:t>
                      </a:r>
                      <a:endParaRPr lang="en-US" sz="1200" b="1" i="0" u="none" strike="noStrike" dirty="0">
                        <a:solidFill>
                          <a:srgbClr val="000000"/>
                        </a:solidFill>
                        <a:effectLst/>
                        <a:latin typeface="Arial Body"/>
                      </a:endParaRPr>
                    </a:p>
                  </a:txBody>
                  <a:tcPr marL="9525" marR="9525" marT="9525" marB="0" anchor="b"/>
                </a:tc>
              </a:tr>
              <a:tr h="190500">
                <a:tc>
                  <a:txBody>
                    <a:bodyPr/>
                    <a:lstStyle/>
                    <a:p>
                      <a:pPr algn="ctr" fontAlgn="b"/>
                      <a:r>
                        <a:rPr lang="mn-MN" sz="1200" b="1" i="0" u="none" strike="noStrike" dirty="0" smtClean="0">
                          <a:solidFill>
                            <a:srgbClr val="000000"/>
                          </a:solidFill>
                          <a:effectLst/>
                          <a:latin typeface="Arial Body"/>
                        </a:rPr>
                        <a:t>Шилжиж явсан хүн</a:t>
                      </a:r>
                      <a:endParaRPr lang="en-US" sz="1200" b="1" i="0" u="none" strike="noStrike" dirty="0">
                        <a:solidFill>
                          <a:srgbClr val="000000"/>
                        </a:solidFill>
                        <a:effectLst/>
                        <a:latin typeface="Arial Body"/>
                      </a:endParaRPr>
                    </a:p>
                  </a:txBody>
                  <a:tcPr marL="9525" marR="9525" marT="9525" marB="0" anchor="ctr"/>
                </a:tc>
                <a:tc>
                  <a:txBody>
                    <a:bodyPr/>
                    <a:lstStyle/>
                    <a:p>
                      <a:pPr algn="ctr" fontAlgn="b"/>
                      <a:r>
                        <a:rPr lang="mn-MN" sz="1200" b="1" i="0" u="none" strike="noStrike" dirty="0" smtClean="0">
                          <a:solidFill>
                            <a:srgbClr val="000000"/>
                          </a:solidFill>
                          <a:effectLst/>
                          <a:latin typeface="Arial Body"/>
                        </a:rPr>
                        <a:t>37</a:t>
                      </a:r>
                      <a:endParaRPr lang="en-US" sz="1200" b="1" i="0" u="none" strike="noStrike" dirty="0">
                        <a:solidFill>
                          <a:srgbClr val="000000"/>
                        </a:solidFill>
                        <a:effectLst/>
                        <a:latin typeface="Arial Body"/>
                      </a:endParaRPr>
                    </a:p>
                  </a:txBody>
                  <a:tcPr marL="9525" marR="9525" marT="9525" marB="0" anchor="b"/>
                </a:tc>
                <a:tc>
                  <a:txBody>
                    <a:bodyPr/>
                    <a:lstStyle/>
                    <a:p>
                      <a:pPr algn="ctr" fontAlgn="b"/>
                      <a:r>
                        <a:rPr lang="mn-MN" sz="1200" b="1" i="0" u="none" strike="noStrike" dirty="0" smtClean="0">
                          <a:solidFill>
                            <a:srgbClr val="000000"/>
                          </a:solidFill>
                          <a:effectLst/>
                          <a:latin typeface="Arial Body"/>
                        </a:rPr>
                        <a:t>61</a:t>
                      </a:r>
                      <a:endParaRPr lang="en-US" sz="1200" b="1" i="0" u="none" strike="noStrike" dirty="0">
                        <a:solidFill>
                          <a:srgbClr val="000000"/>
                        </a:solidFill>
                        <a:effectLst/>
                        <a:latin typeface="Arial Body"/>
                      </a:endParaRPr>
                    </a:p>
                  </a:txBody>
                  <a:tcPr marL="9525" marR="9525" marT="9525" marB="0" anchor="b"/>
                </a:tc>
                <a:tc>
                  <a:txBody>
                    <a:bodyPr/>
                    <a:lstStyle/>
                    <a:p>
                      <a:pPr algn="ctr" fontAlgn="b"/>
                      <a:r>
                        <a:rPr lang="mn-MN" sz="1200" b="1" i="0" u="none" strike="noStrike" dirty="0" smtClean="0">
                          <a:solidFill>
                            <a:srgbClr val="000000"/>
                          </a:solidFill>
                          <a:effectLst/>
                          <a:latin typeface="Arial Body"/>
                        </a:rPr>
                        <a:t>98</a:t>
                      </a:r>
                      <a:endParaRPr lang="en-US" sz="1200" b="1" i="0" u="none" strike="noStrike" dirty="0">
                        <a:solidFill>
                          <a:srgbClr val="000000"/>
                        </a:solidFill>
                        <a:effectLst/>
                        <a:latin typeface="Arial Body"/>
                      </a:endParaRPr>
                    </a:p>
                  </a:txBody>
                  <a:tcPr marL="9525" marR="9525" marT="9525" marB="0" anchor="b"/>
                </a:tc>
              </a:tr>
            </a:tbl>
          </a:graphicData>
        </a:graphic>
      </p:graphicFrame>
      <p:sp>
        <p:nvSpPr>
          <p:cNvPr id="8" name="TextBox 7"/>
          <p:cNvSpPr txBox="1"/>
          <p:nvPr/>
        </p:nvSpPr>
        <p:spPr>
          <a:xfrm>
            <a:off x="3262423" y="2291774"/>
            <a:ext cx="5029200" cy="1169551"/>
          </a:xfrm>
          <a:prstGeom prst="rect">
            <a:avLst/>
          </a:prstGeom>
          <a:noFill/>
        </p:spPr>
        <p:txBody>
          <a:bodyPr wrap="square" rtlCol="0">
            <a:spAutoFit/>
          </a:bodyPr>
          <a:lstStyle/>
          <a:p>
            <a:pPr algn="just"/>
            <a:r>
              <a:rPr lang="en-US" dirty="0" smtClean="0"/>
              <a:t>2023 </a:t>
            </a:r>
            <a:r>
              <a:rPr lang="mn-MN" dirty="0" smtClean="0"/>
              <a:t>онд шилжиж ирсэн хүн нийт 37, шилжиж явсан хүн 98 нийт 135 хүн шилжилт хөдөлгөөн хийсэн байна. Шилжиж ирсэн хүнээ нийт шилжиж хөдөлгөөндөө харьцуул</a:t>
            </a:r>
            <a:r>
              <a:rPr lang="mn-MN" dirty="0"/>
              <a:t>б</a:t>
            </a:r>
            <a:r>
              <a:rPr lang="mn-MN" dirty="0" smtClean="0"/>
              <a:t>ал 27.4% харин шилжиж явсан хүнээ </a:t>
            </a:r>
            <a:r>
              <a:rPr lang="mn-MN" dirty="0"/>
              <a:t>нийт шилжиж хөдөлгөөндөө </a:t>
            </a:r>
            <a:r>
              <a:rPr lang="mn-MN" dirty="0" smtClean="0"/>
              <a:t>харьцуулбал 72.6% байна.</a:t>
            </a:r>
            <a:endParaRPr lang="en-US" dirty="0"/>
          </a:p>
        </p:txBody>
      </p:sp>
    </p:spTree>
    <p:extLst>
      <p:ext uri="{BB962C8B-B14F-4D97-AF65-F5344CB8AC3E}">
        <p14:creationId xmlns:p14="http://schemas.microsoft.com/office/powerpoint/2010/main" val="2838929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23950"/>
            <a:ext cx="2280150" cy="1843850"/>
          </a:xfrm>
        </p:spPr>
        <p:txBody>
          <a:bodyPr/>
          <a:lstStyle/>
          <a:p>
            <a:pPr algn="ctr"/>
            <a:r>
              <a:rPr lang="mn-MN" dirty="0" smtClean="0">
                <a:latin typeface="AGCooper Mon" pitchFamily="34" charset="0"/>
              </a:rPr>
              <a:t>ГАДААДАД ОРШИН СУУГЧ</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6" name="TextBox 5"/>
          <p:cNvSpPr txBox="1"/>
          <p:nvPr/>
        </p:nvSpPr>
        <p:spPr>
          <a:xfrm>
            <a:off x="3124200" y="3486150"/>
            <a:ext cx="5638800" cy="954107"/>
          </a:xfrm>
          <a:prstGeom prst="rect">
            <a:avLst/>
          </a:prstGeom>
          <a:noFill/>
        </p:spPr>
        <p:txBody>
          <a:bodyPr wrap="square" rtlCol="0">
            <a:spAutoFit/>
          </a:bodyPr>
          <a:lstStyle/>
          <a:p>
            <a:pPr algn="just"/>
            <a:r>
              <a:rPr lang="mn-MN" dirty="0" smtClean="0"/>
              <a:t>2023 оны байдлаар гадаадад нийт 32 хүн амьдарч байгаагийн </a:t>
            </a:r>
            <a:r>
              <a:rPr lang="en-US" dirty="0" smtClean="0"/>
              <a:t>1</a:t>
            </a:r>
            <a:r>
              <a:rPr lang="mn-MN" dirty="0"/>
              <a:t>4</a:t>
            </a:r>
            <a:r>
              <a:rPr lang="mn-MN" dirty="0" smtClean="0"/>
              <a:t> нь эмэгтэй, </a:t>
            </a:r>
            <a:r>
              <a:rPr lang="en-US" dirty="0" smtClean="0"/>
              <a:t>1</a:t>
            </a:r>
            <a:r>
              <a:rPr lang="mn-MN" dirty="0" smtClean="0"/>
              <a:t>8</a:t>
            </a:r>
            <a:r>
              <a:rPr lang="en-US" dirty="0" smtClean="0"/>
              <a:t> </a:t>
            </a:r>
            <a:r>
              <a:rPr lang="mn-MN" dirty="0" smtClean="0"/>
              <a:t>нь эрэгтэй хүн байна. Хөөвөр багаас 8 оршин суугч, Гучин багаас 7 оршин суугч, Аргалант багаас 3 оршин суугч,  Аргуйт багаас 14 оршин суугч ажиллаж</a:t>
            </a:r>
            <a:r>
              <a:rPr lang="en-US" dirty="0"/>
              <a:t>,</a:t>
            </a:r>
            <a:r>
              <a:rPr lang="mn-MN" dirty="0" smtClean="0"/>
              <a:t> амьдарч байна.</a:t>
            </a:r>
            <a:endParaRPr lang="en-US" dirty="0"/>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43" b="89862" l="9914" r="89655"/>
                    </a14:imgEffect>
                  </a14:imgLayer>
                </a14:imgProps>
              </a:ext>
              <a:ext uri="{28A0092B-C50C-407E-A947-70E740481C1C}">
                <a14:useLocalDpi xmlns:a14="http://schemas.microsoft.com/office/drawing/2010/main" val="0"/>
              </a:ext>
            </a:extLst>
          </a:blip>
          <a:srcRect/>
          <a:stretch>
            <a:fillRect/>
          </a:stretch>
        </p:blipFill>
        <p:spPr bwMode="auto">
          <a:xfrm>
            <a:off x="152400" y="2724150"/>
            <a:ext cx="22098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Chart 6"/>
          <p:cNvGraphicFramePr>
            <a:graphicFrameLocks/>
          </p:cNvGraphicFramePr>
          <p:nvPr>
            <p:extLst>
              <p:ext uri="{D42A27DB-BD31-4B8C-83A1-F6EECF244321}">
                <p14:modId xmlns:p14="http://schemas.microsoft.com/office/powerpoint/2010/main" val="1519429195"/>
              </p:ext>
            </p:extLst>
          </p:nvPr>
        </p:nvGraphicFramePr>
        <p:xfrm>
          <a:off x="3429000" y="438150"/>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125231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50" y="804100"/>
            <a:ext cx="2046300" cy="1691450"/>
          </a:xfrm>
        </p:spPr>
        <p:txBody>
          <a:bodyPr/>
          <a:lstStyle/>
          <a:p>
            <a:pPr algn="ctr"/>
            <a:r>
              <a:rPr lang="mn-MN" b="1" dirty="0" smtClean="0"/>
              <a:t>Засаг даргын Тамгын газрын танилцуулга </a:t>
            </a:r>
            <a:endParaRPr lang="en-US" b="1" dirty="0"/>
          </a:p>
        </p:txBody>
      </p:sp>
      <p:sp>
        <p:nvSpPr>
          <p:cNvPr id="3" name="Text Placeholder 2"/>
          <p:cNvSpPr>
            <a:spLocks noGrp="1"/>
          </p:cNvSpPr>
          <p:nvPr>
            <p:ph type="body" idx="1"/>
          </p:nvPr>
        </p:nvSpPr>
        <p:spPr>
          <a:xfrm>
            <a:off x="2743200" y="666750"/>
            <a:ext cx="5943625" cy="4343400"/>
          </a:xfrm>
        </p:spPr>
        <p:txBody>
          <a:bodyPr/>
          <a:lstStyle/>
          <a:p>
            <a:pPr marL="127000" indent="0" algn="just">
              <a:buNone/>
            </a:pPr>
            <a:r>
              <a:rPr lang="mn-MN" i="0" dirty="0" smtClean="0">
                <a:latin typeface="Times New Roman" pitchFamily="18" charset="0"/>
                <a:cs typeface="Times New Roman" pitchFamily="18" charset="0"/>
              </a:rPr>
              <a:t>ЗДТГ нь </a:t>
            </a:r>
            <a:r>
              <a:rPr lang="mn-MN" i="0" dirty="0">
                <a:latin typeface="Times New Roman" pitchFamily="18" charset="0"/>
                <a:cs typeface="Times New Roman" pitchFamily="18" charset="0"/>
              </a:rPr>
              <a:t>үндсэн </a:t>
            </a:r>
            <a:r>
              <a:rPr lang="mn-MN" i="0" dirty="0" smtClean="0">
                <a:latin typeface="Times New Roman" pitchFamily="18" charset="0"/>
                <a:cs typeface="Times New Roman" pitchFamily="18" charset="0"/>
              </a:rPr>
              <a:t>19 ажилтантайгаас улс </a:t>
            </a:r>
            <a:r>
              <a:rPr lang="mn-MN" i="0" dirty="0">
                <a:latin typeface="Times New Roman" pitchFamily="18" charset="0"/>
                <a:cs typeface="Times New Roman" pitchFamily="18" charset="0"/>
              </a:rPr>
              <a:t>төрийн албан хаагч 6, төрийн захиргааны албан хаагч </a:t>
            </a:r>
            <a:r>
              <a:rPr lang="mn-MN" i="0" dirty="0" smtClean="0">
                <a:latin typeface="Times New Roman" pitchFamily="18" charset="0"/>
                <a:cs typeface="Times New Roman" pitchFamily="18" charset="0"/>
              </a:rPr>
              <a:t>8, </a:t>
            </a:r>
            <a:r>
              <a:rPr lang="mn-MN" i="0" dirty="0">
                <a:latin typeface="Times New Roman" pitchFamily="18" charset="0"/>
                <a:cs typeface="Times New Roman" pitchFamily="18" charset="0"/>
              </a:rPr>
              <a:t>төрийн үйлчилгээ албан хаагч 5 байгаагаас гадна босоо удирдлагатай Улсын бүртгэгч, Нийгмийн даатгалын байцаагч, Татварын улсын байцаагч, Газрын даамал, Хөдөлмөр халамжийн ажилтан, Мал эмнэлгийн улсын байцаагч, Цаг уурын </a:t>
            </a:r>
            <a:r>
              <a:rPr lang="mn-MN" i="0" dirty="0" smtClean="0">
                <a:latin typeface="Times New Roman" pitchFamily="18" charset="0"/>
                <a:cs typeface="Times New Roman" pitchFamily="18" charset="0"/>
              </a:rPr>
              <a:t>ажилтан</a:t>
            </a:r>
            <a:r>
              <a:rPr lang="en-US" i="0" dirty="0" smtClean="0">
                <a:latin typeface="Times New Roman" pitchFamily="18" charset="0"/>
                <a:cs typeface="Times New Roman" pitchFamily="18" charset="0"/>
              </a:rPr>
              <a:t>; </a:t>
            </a:r>
            <a:r>
              <a:rPr lang="mn-MN" i="0" dirty="0" smtClean="0">
                <a:latin typeface="Times New Roman" pitchFamily="18" charset="0"/>
                <a:cs typeface="Times New Roman" pitchFamily="18" charset="0"/>
              </a:rPr>
              <a:t>3 гэрээт ажилтан</a:t>
            </a:r>
            <a:r>
              <a:rPr lang="mn-MN" i="0" dirty="0">
                <a:latin typeface="Times New Roman" pitchFamily="18" charset="0"/>
                <a:cs typeface="Times New Roman" pitchFamily="18" charset="0"/>
              </a:rPr>
              <a:t> зэрэг </a:t>
            </a:r>
            <a:r>
              <a:rPr lang="mn-MN" i="0" dirty="0" smtClean="0">
                <a:latin typeface="Times New Roman" pitchFamily="18" charset="0"/>
                <a:cs typeface="Times New Roman" pitchFamily="18" charset="0"/>
              </a:rPr>
              <a:t>албан </a:t>
            </a:r>
            <a:r>
              <a:rPr lang="mn-MN" i="0" dirty="0">
                <a:latin typeface="Times New Roman" pitchFamily="18" charset="0"/>
                <a:cs typeface="Times New Roman" pitchFamily="18" charset="0"/>
              </a:rPr>
              <a:t>хаагчид төрийн үйлчилгээг иргэдэд хүргэж байна. Төрийн захиргааны ажилтнуудаас ахлах түшмэлийн тэргүүн </a:t>
            </a:r>
            <a:r>
              <a:rPr lang="mn-MN" i="0" dirty="0" smtClean="0">
                <a:latin typeface="Times New Roman" pitchFamily="18" charset="0"/>
                <a:cs typeface="Times New Roman" pitchFamily="18" charset="0"/>
              </a:rPr>
              <a:t>1,</a:t>
            </a:r>
            <a:r>
              <a:rPr lang="en-US" i="0" dirty="0" smtClean="0">
                <a:latin typeface="Times New Roman" pitchFamily="18" charset="0"/>
                <a:cs typeface="Times New Roman" pitchFamily="18" charset="0"/>
              </a:rPr>
              <a:t> </a:t>
            </a:r>
            <a:r>
              <a:rPr lang="mn-MN" i="0" dirty="0" smtClean="0">
                <a:latin typeface="Times New Roman" pitchFamily="18" charset="0"/>
                <a:cs typeface="Times New Roman" pitchFamily="18" charset="0"/>
              </a:rPr>
              <a:t>дэс </a:t>
            </a:r>
            <a:r>
              <a:rPr lang="mn-MN" i="0" dirty="0">
                <a:latin typeface="Times New Roman" pitchFamily="18" charset="0"/>
                <a:cs typeface="Times New Roman" pitchFamily="18" charset="0"/>
              </a:rPr>
              <a:t>түшмэл </a:t>
            </a:r>
            <a:r>
              <a:rPr lang="en-US" i="0" dirty="0" smtClean="0">
                <a:latin typeface="Times New Roman" pitchFamily="18" charset="0"/>
                <a:cs typeface="Times New Roman" pitchFamily="18" charset="0"/>
              </a:rPr>
              <a:t>2</a:t>
            </a:r>
            <a:r>
              <a:rPr lang="mn-MN" i="0" dirty="0" smtClean="0">
                <a:latin typeface="Times New Roman" pitchFamily="18" charset="0"/>
                <a:cs typeface="Times New Roman" pitchFamily="18" charset="0"/>
              </a:rPr>
              <a:t>, </a:t>
            </a:r>
            <a:r>
              <a:rPr lang="mn-MN" i="0" dirty="0">
                <a:latin typeface="Times New Roman" pitchFamily="18" charset="0"/>
                <a:cs typeface="Times New Roman" pitchFamily="18" charset="0"/>
              </a:rPr>
              <a:t>туслах түшмэл </a:t>
            </a:r>
            <a:r>
              <a:rPr lang="en-US" i="0" dirty="0" smtClean="0">
                <a:latin typeface="Times New Roman" pitchFamily="18" charset="0"/>
                <a:cs typeface="Times New Roman" pitchFamily="18" charset="0"/>
              </a:rPr>
              <a:t>5</a:t>
            </a:r>
            <a:r>
              <a:rPr lang="mn-MN" i="0" dirty="0" smtClean="0">
                <a:latin typeface="Times New Roman" pitchFamily="18" charset="0"/>
                <a:cs typeface="Times New Roman" pitchFamily="18" charset="0"/>
              </a:rPr>
              <a:t> ажилтантай</a:t>
            </a:r>
            <a:r>
              <a:rPr lang="mn-MN" i="0" dirty="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186" t="22093" r="11977"/>
          <a:stretch/>
        </p:blipFill>
        <p:spPr>
          <a:xfrm>
            <a:off x="19492" y="2876550"/>
            <a:ext cx="2571307" cy="1371599"/>
          </a:xfrm>
          <a:prstGeom prst="rect">
            <a:avLst/>
          </a:prstGeom>
        </p:spPr>
      </p:pic>
    </p:spTree>
    <p:extLst>
      <p:ext uri="{BB962C8B-B14F-4D97-AF65-F5344CB8AC3E}">
        <p14:creationId xmlns:p14="http://schemas.microsoft.com/office/powerpoint/2010/main" val="11091113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graphicFrame>
        <p:nvGraphicFramePr>
          <p:cNvPr id="6" name="Chart 5"/>
          <p:cNvGraphicFramePr>
            <a:graphicFrameLocks/>
          </p:cNvGraphicFramePr>
          <p:nvPr>
            <p:extLst>
              <p:ext uri="{D42A27DB-BD31-4B8C-83A1-F6EECF244321}">
                <p14:modId xmlns:p14="http://schemas.microsoft.com/office/powerpoint/2010/main" val="2635376736"/>
              </p:ext>
            </p:extLst>
          </p:nvPr>
        </p:nvGraphicFramePr>
        <p:xfrm>
          <a:off x="37214" y="769959"/>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81000" y="185184"/>
            <a:ext cx="3810000" cy="584775"/>
          </a:xfrm>
          <a:prstGeom prst="rect">
            <a:avLst/>
          </a:prstGeom>
          <a:noFill/>
        </p:spPr>
        <p:txBody>
          <a:bodyPr wrap="square" rtlCol="0">
            <a:spAutoFit/>
          </a:bodyPr>
          <a:lstStyle/>
          <a:p>
            <a:pPr algn="ctr"/>
            <a:r>
              <a:rPr lang="mn-MN" dirty="0" smtClean="0">
                <a:solidFill>
                  <a:schemeClr val="bg1"/>
                </a:solidFill>
                <a:latin typeface="AGCooper Mon" pitchFamily="34" charset="0"/>
              </a:rPr>
              <a:t>ХҮНСНИЙ </a:t>
            </a:r>
            <a:r>
              <a:rPr lang="mn-MN" sz="1800" dirty="0" smtClean="0">
                <a:solidFill>
                  <a:schemeClr val="bg1"/>
                </a:solidFill>
                <a:latin typeface="AGCooper Mon" pitchFamily="34" charset="0"/>
              </a:rPr>
              <a:t>ТАЛОН</a:t>
            </a:r>
            <a:r>
              <a:rPr lang="mn-MN" dirty="0" smtClean="0">
                <a:solidFill>
                  <a:schemeClr val="bg1"/>
                </a:solidFill>
                <a:latin typeface="AGCooper Mon" pitchFamily="34" charset="0"/>
              </a:rPr>
              <a:t> АВДАГ </a:t>
            </a:r>
          </a:p>
          <a:p>
            <a:pPr algn="ctr"/>
            <a:r>
              <a:rPr lang="mn-MN" dirty="0" smtClean="0">
                <a:solidFill>
                  <a:schemeClr val="bg1"/>
                </a:solidFill>
                <a:latin typeface="AGCooper Mon" pitchFamily="34" charset="0"/>
              </a:rPr>
              <a:t>ИРГЭДИЙН ТОО</a:t>
            </a:r>
            <a:endParaRPr lang="en-US" dirty="0">
              <a:solidFill>
                <a:schemeClr val="bg1"/>
              </a:solidFill>
              <a:latin typeface="Script MT Bold" pitchFamily="66" charset="0"/>
            </a:endParaRPr>
          </a:p>
        </p:txBody>
      </p:sp>
      <p:sp>
        <p:nvSpPr>
          <p:cNvPr id="8" name="TextBox 7"/>
          <p:cNvSpPr txBox="1"/>
          <p:nvPr/>
        </p:nvSpPr>
        <p:spPr>
          <a:xfrm>
            <a:off x="533400" y="3790950"/>
            <a:ext cx="3048000" cy="954107"/>
          </a:xfrm>
          <a:prstGeom prst="rect">
            <a:avLst/>
          </a:prstGeom>
          <a:noFill/>
        </p:spPr>
        <p:txBody>
          <a:bodyPr wrap="square" rtlCol="0">
            <a:spAutoFit/>
          </a:bodyPr>
          <a:lstStyle/>
          <a:p>
            <a:pPr algn="ctr"/>
            <a:r>
              <a:rPr lang="mn-MN" dirty="0" smtClean="0"/>
              <a:t>2023 онд хүнсний талон нийт 120 /хүүхэд-50, том хүн-70/ иргэн авч байна. Энэ нь өмнөх оноосоо 11.1%-иар буурсан байна.</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1727100526"/>
              </p:ext>
            </p:extLst>
          </p:nvPr>
        </p:nvGraphicFramePr>
        <p:xfrm>
          <a:off x="4800600" y="0"/>
          <a:ext cx="4114800" cy="24688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304016070"/>
              </p:ext>
            </p:extLst>
          </p:nvPr>
        </p:nvGraphicFramePr>
        <p:xfrm>
          <a:off x="4572000" y="2495550"/>
          <a:ext cx="3505200" cy="210312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7543800" y="2190750"/>
            <a:ext cx="1600200" cy="2246769"/>
          </a:xfrm>
          <a:prstGeom prst="rect">
            <a:avLst/>
          </a:prstGeom>
          <a:noFill/>
        </p:spPr>
        <p:txBody>
          <a:bodyPr wrap="square" rtlCol="0">
            <a:spAutoFit/>
          </a:bodyPr>
          <a:lstStyle/>
          <a:p>
            <a:pPr algn="ctr"/>
            <a:r>
              <a:rPr lang="mn-MN" dirty="0" smtClean="0"/>
              <a:t>2023 оны 12 сарын байдлаар 85 хүн цалинтай эцэг/эхийн 50000₮ авч байгаа бөгөөд 721 хүүхэд хүүхдийн мөнгөн тэтгэмж авч байна.  </a:t>
            </a:r>
            <a:endParaRPr lang="en-US" dirty="0"/>
          </a:p>
        </p:txBody>
      </p:sp>
    </p:spTree>
    <p:extLst>
      <p:ext uri="{BB962C8B-B14F-4D97-AF65-F5344CB8AC3E}">
        <p14:creationId xmlns:p14="http://schemas.microsoft.com/office/powerpoint/2010/main" val="38725920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graphicFrame>
        <p:nvGraphicFramePr>
          <p:cNvPr id="4" name="Table 3"/>
          <p:cNvGraphicFramePr>
            <a:graphicFrameLocks noGrp="1"/>
          </p:cNvGraphicFramePr>
          <p:nvPr>
            <p:extLst>
              <p:ext uri="{D42A27DB-BD31-4B8C-83A1-F6EECF244321}">
                <p14:modId xmlns:p14="http://schemas.microsoft.com/office/powerpoint/2010/main" val="743786777"/>
              </p:ext>
            </p:extLst>
          </p:nvPr>
        </p:nvGraphicFramePr>
        <p:xfrm>
          <a:off x="1279467" y="1657350"/>
          <a:ext cx="6834755" cy="2775585"/>
        </p:xfrm>
        <a:graphic>
          <a:graphicData uri="http://schemas.openxmlformats.org/drawingml/2006/table">
            <a:tbl>
              <a:tblPr/>
              <a:tblGrid>
                <a:gridCol w="3732299"/>
                <a:gridCol w="664056"/>
                <a:gridCol w="609600"/>
                <a:gridCol w="609600"/>
                <a:gridCol w="609600"/>
                <a:gridCol w="609600"/>
              </a:tblGrid>
              <a:tr h="200025">
                <a:tc>
                  <a:txBody>
                    <a:bodyPr/>
                    <a:lstStyle/>
                    <a:p>
                      <a:pPr algn="l" fontAlgn="b"/>
                      <a:endParaRPr lang="en-US" sz="1200" b="1" i="0" u="none" strike="noStrike" dirty="0">
                        <a:solidFill>
                          <a:srgbClr val="000000"/>
                        </a:solidFill>
                        <a:effectLst/>
                        <a:latin typeface="Arial"/>
                      </a:endParaRP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1"/>
                    </a:solidFill>
                  </a:tcPr>
                </a:tc>
                <a:tc>
                  <a:txBody>
                    <a:bodyPr/>
                    <a:lstStyle/>
                    <a:p>
                      <a:pPr algn="l" fontAlgn="b"/>
                      <a:r>
                        <a:rPr lang="mn-MN" sz="1200" b="1" i="0" u="none" strike="noStrike" dirty="0">
                          <a:solidFill>
                            <a:srgbClr val="000000"/>
                          </a:solidFill>
                          <a:effectLst/>
                          <a:latin typeface="Arial"/>
                        </a:rPr>
                        <a:t>1-р баг</a:t>
                      </a:r>
                    </a:p>
                  </a:txBody>
                  <a:tcPr marL="9525" marR="9525" marT="9525"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pPr algn="l" fontAlgn="b"/>
                      <a:r>
                        <a:rPr lang="mn-MN" sz="1200" b="1" i="0" u="none" strike="noStrike" dirty="0">
                          <a:solidFill>
                            <a:srgbClr val="000000"/>
                          </a:solidFill>
                          <a:effectLst/>
                          <a:latin typeface="Arial"/>
                        </a:rPr>
                        <a:t>2-р баг</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pPr algn="l" fontAlgn="b"/>
                      <a:r>
                        <a:rPr lang="mn-MN" sz="1200" b="1" i="0" u="none" strike="noStrike" dirty="0">
                          <a:solidFill>
                            <a:srgbClr val="000000"/>
                          </a:solidFill>
                          <a:effectLst/>
                          <a:latin typeface="Arial"/>
                        </a:rPr>
                        <a:t>3-р баг</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pPr algn="l" fontAlgn="b"/>
                      <a:r>
                        <a:rPr lang="mn-MN" sz="1200" b="1" i="0" u="none" strike="noStrike" dirty="0">
                          <a:solidFill>
                            <a:srgbClr val="000000"/>
                          </a:solidFill>
                          <a:effectLst/>
                          <a:latin typeface="Arial"/>
                        </a:rPr>
                        <a:t>4-р баг</a:t>
                      </a: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1"/>
                    </a:solidFill>
                  </a:tcPr>
                </a:tc>
                <a:tc>
                  <a:txBody>
                    <a:bodyPr/>
                    <a:lstStyle/>
                    <a:p>
                      <a:pPr algn="l" fontAlgn="b"/>
                      <a:r>
                        <a:rPr lang="mn-MN" sz="1200" b="1" i="0" u="none" strike="noStrike" dirty="0">
                          <a:solidFill>
                            <a:srgbClr val="000000"/>
                          </a:solidFill>
                          <a:effectLst/>
                          <a:latin typeface="Arial"/>
                        </a:rPr>
                        <a:t>Нийт</a:t>
                      </a:r>
                    </a:p>
                  </a:txBody>
                  <a:tcPr marL="9525" marR="9525" marT="9525"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1"/>
                    </a:solidFill>
                  </a:tcPr>
                </a:tc>
              </a:tr>
              <a:tr h="200025">
                <a:tc>
                  <a:txBody>
                    <a:bodyPr/>
                    <a:lstStyle/>
                    <a:p>
                      <a:pPr algn="l" fontAlgn="b"/>
                      <a:r>
                        <a:rPr lang="mn-MN" sz="1200" b="0" i="0" u="none" strike="noStrike">
                          <a:solidFill>
                            <a:srgbClr val="000000"/>
                          </a:solidFill>
                          <a:effectLst/>
                          <a:latin typeface="Arial"/>
                        </a:rPr>
                        <a:t>Бүтэн өнчин хүүхэд</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effectLst/>
                          <a:latin typeface="Arial"/>
                        </a:rPr>
                        <a:t>-</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effectLst/>
                          <a:latin typeface="Arial"/>
                        </a:rPr>
                        <a:t>-</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effectLst/>
                          <a:latin typeface="Arial"/>
                        </a:rPr>
                        <a:t>2</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effectLst/>
                          <a:latin typeface="Arial"/>
                        </a:rPr>
                        <a:t>-</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r>
                        <a:rPr lang="en-US" sz="1200" b="1" i="0" u="none" strike="noStrike" dirty="0">
                          <a:solidFill>
                            <a:srgbClr val="000000"/>
                          </a:solidFill>
                          <a:effectLst/>
                          <a:latin typeface="Arial"/>
                        </a:rPr>
                        <a:t>2</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r>
              <a:tr h="200025">
                <a:tc>
                  <a:txBody>
                    <a:bodyPr/>
                    <a:lstStyle/>
                    <a:p>
                      <a:pPr algn="l" fontAlgn="b"/>
                      <a:r>
                        <a:rPr lang="mn-MN" sz="1200" b="0" i="0" u="none" strike="noStrike">
                          <a:solidFill>
                            <a:srgbClr val="000000"/>
                          </a:solidFill>
                          <a:effectLst/>
                          <a:latin typeface="Arial"/>
                        </a:rPr>
                        <a:t>Хагас өнчин хүүхэд</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0" i="0" u="none" strike="noStrike">
                          <a:solidFill>
                            <a:srgbClr val="000000"/>
                          </a:solidFill>
                          <a:effectLst/>
                          <a:latin typeface="Arial"/>
                        </a:rPr>
                        <a:t>8</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en-US" sz="1200" b="0" i="0" u="none" strike="noStrike">
                          <a:solidFill>
                            <a:srgbClr val="000000"/>
                          </a:solidFill>
                          <a:effectLst/>
                          <a:latin typeface="Arial"/>
                        </a:rPr>
                        <a:t>3</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17</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14</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1" i="0" u="none" strike="noStrike" dirty="0">
                          <a:solidFill>
                            <a:srgbClr val="000000"/>
                          </a:solidFill>
                          <a:effectLst/>
                          <a:latin typeface="Arial"/>
                        </a:rPr>
                        <a:t>42</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r>
              <a:tr h="200025">
                <a:tc>
                  <a:txBody>
                    <a:bodyPr/>
                    <a:lstStyle/>
                    <a:p>
                      <a:pPr algn="l" fontAlgn="b"/>
                      <a:r>
                        <a:rPr lang="mn-MN" sz="1200" b="0" i="0" u="none" strike="noStrike">
                          <a:solidFill>
                            <a:srgbClr val="000000"/>
                          </a:solidFill>
                          <a:effectLst/>
                          <a:latin typeface="Arial"/>
                        </a:rPr>
                        <a:t>Өрх толгойлсон эх</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0" i="0" u="none" strike="noStrike">
                          <a:solidFill>
                            <a:srgbClr val="000000"/>
                          </a:solidFill>
                          <a:effectLst/>
                          <a:latin typeface="Arial"/>
                        </a:rPr>
                        <a:t>13</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en-US" sz="1200" b="0" i="0" u="none" strike="noStrike">
                          <a:solidFill>
                            <a:srgbClr val="000000"/>
                          </a:solidFill>
                          <a:effectLst/>
                          <a:latin typeface="Arial"/>
                        </a:rPr>
                        <a:t>20</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30</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25</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1" i="0" u="none" strike="noStrike" dirty="0">
                          <a:solidFill>
                            <a:srgbClr val="000000"/>
                          </a:solidFill>
                          <a:effectLst/>
                          <a:latin typeface="Arial"/>
                        </a:rPr>
                        <a:t>88</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r>
              <a:tr h="200025">
                <a:tc>
                  <a:txBody>
                    <a:bodyPr/>
                    <a:lstStyle/>
                    <a:p>
                      <a:pPr algn="l" fontAlgn="b"/>
                      <a:r>
                        <a:rPr lang="mn-MN" sz="1200" b="0" i="0" u="none" strike="noStrike">
                          <a:solidFill>
                            <a:srgbClr val="000000"/>
                          </a:solidFill>
                          <a:effectLst/>
                          <a:latin typeface="Arial"/>
                        </a:rPr>
                        <a:t>Өрх толгойлсон эцэг</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0" i="0" u="none" strike="noStrike">
                          <a:solidFill>
                            <a:srgbClr val="000000"/>
                          </a:solidFill>
                          <a:effectLst/>
                          <a:latin typeface="Arial"/>
                        </a:rPr>
                        <a:t>6</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en-US" sz="1200" b="0" i="0" u="none" strike="noStrike">
                          <a:solidFill>
                            <a:srgbClr val="000000"/>
                          </a:solidFill>
                          <a:effectLst/>
                          <a:latin typeface="Arial"/>
                        </a:rPr>
                        <a:t>3</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10</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3</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1" i="0" u="none" strike="noStrike" dirty="0">
                          <a:solidFill>
                            <a:srgbClr val="000000"/>
                          </a:solidFill>
                          <a:effectLst/>
                          <a:latin typeface="Arial"/>
                        </a:rPr>
                        <a:t>22</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r>
              <a:tr h="200025">
                <a:tc>
                  <a:txBody>
                    <a:bodyPr/>
                    <a:lstStyle/>
                    <a:p>
                      <a:pPr algn="l" fontAlgn="b"/>
                      <a:r>
                        <a:rPr lang="mn-MN" sz="1200" b="0" i="0" u="none" strike="noStrike" dirty="0">
                          <a:solidFill>
                            <a:srgbClr val="000000"/>
                          </a:solidFill>
                          <a:effectLst/>
                          <a:latin typeface="Arial"/>
                        </a:rPr>
                        <a:t>Ихэр хүүхэдтэй өрх</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0" i="0" u="none" strike="noStrike">
                          <a:solidFill>
                            <a:srgbClr val="000000"/>
                          </a:solidFill>
                          <a:effectLst/>
                          <a:latin typeface="Arial"/>
                        </a:rPr>
                        <a:t>-</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en-US" sz="1200" b="0" i="0" u="none" strike="noStrike">
                          <a:solidFill>
                            <a:srgbClr val="000000"/>
                          </a:solidFill>
                          <a:effectLst/>
                          <a:latin typeface="Arial"/>
                        </a:rPr>
                        <a:t>-</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1</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4</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1" i="0" u="none" strike="noStrike" dirty="0">
                          <a:solidFill>
                            <a:srgbClr val="000000"/>
                          </a:solidFill>
                          <a:effectLst/>
                          <a:latin typeface="Arial"/>
                        </a:rPr>
                        <a:t>5</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r>
              <a:tr h="200025">
                <a:tc>
                  <a:txBody>
                    <a:bodyPr/>
                    <a:lstStyle/>
                    <a:p>
                      <a:pPr algn="l" fontAlgn="b"/>
                      <a:r>
                        <a:rPr lang="mn-MN" sz="1200" b="0" i="0" u="none" strike="noStrike">
                          <a:solidFill>
                            <a:srgbClr val="000000"/>
                          </a:solidFill>
                          <a:effectLst/>
                          <a:latin typeface="Arial"/>
                        </a:rPr>
                        <a:t>Ихэр хүүхдийн тоо</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0" i="0" u="none" strike="noStrike">
                          <a:solidFill>
                            <a:srgbClr val="000000"/>
                          </a:solidFill>
                          <a:effectLst/>
                          <a:latin typeface="Arial"/>
                        </a:rPr>
                        <a:t>-</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en-US" sz="1200" b="0" i="0" u="none" strike="noStrike">
                          <a:solidFill>
                            <a:srgbClr val="000000"/>
                          </a:solidFill>
                          <a:effectLst/>
                          <a:latin typeface="Arial"/>
                        </a:rPr>
                        <a:t>-</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2</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8</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1" i="0" u="none" strike="noStrike" dirty="0">
                          <a:solidFill>
                            <a:srgbClr val="000000"/>
                          </a:solidFill>
                          <a:effectLst/>
                          <a:latin typeface="Arial"/>
                        </a:rPr>
                        <a:t>10</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r>
              <a:tr h="200025">
                <a:tc>
                  <a:txBody>
                    <a:bodyPr/>
                    <a:lstStyle/>
                    <a:p>
                      <a:pPr algn="l" fontAlgn="b"/>
                      <a:r>
                        <a:rPr lang="mn-MN" sz="1200" b="0" i="0" u="none" strike="noStrike" dirty="0">
                          <a:solidFill>
                            <a:srgbClr val="000000"/>
                          </a:solidFill>
                          <a:effectLst/>
                          <a:latin typeface="Arial"/>
                        </a:rPr>
                        <a:t>18 хүртэлх насны 4 хүүхэдтэй өрх</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0" i="0" u="none" strike="noStrike">
                          <a:solidFill>
                            <a:srgbClr val="000000"/>
                          </a:solidFill>
                          <a:effectLst/>
                          <a:latin typeface="Arial"/>
                        </a:rPr>
                        <a:t>3</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en-US" sz="1200" b="0" i="0" u="none" strike="noStrike">
                          <a:solidFill>
                            <a:srgbClr val="000000"/>
                          </a:solidFill>
                          <a:effectLst/>
                          <a:latin typeface="Arial"/>
                        </a:rPr>
                        <a:t>7</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17</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4</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1" i="0" u="none" strike="noStrike" dirty="0">
                          <a:solidFill>
                            <a:srgbClr val="000000"/>
                          </a:solidFill>
                          <a:effectLst/>
                          <a:latin typeface="Arial"/>
                        </a:rPr>
                        <a:t>31</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r>
              <a:tr h="200025">
                <a:tc>
                  <a:txBody>
                    <a:bodyPr/>
                    <a:lstStyle/>
                    <a:p>
                      <a:pPr algn="l" fontAlgn="b"/>
                      <a:r>
                        <a:rPr lang="mn-MN" sz="1200" b="0" i="0" u="none" strike="noStrike">
                          <a:solidFill>
                            <a:srgbClr val="000000"/>
                          </a:solidFill>
                          <a:effectLst/>
                          <a:latin typeface="Arial"/>
                        </a:rPr>
                        <a:t>18 хүртэлх насны 5 хүүхэдтэй өрх</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0" i="0" u="none" strike="noStrike">
                          <a:solidFill>
                            <a:srgbClr val="000000"/>
                          </a:solidFill>
                          <a:effectLst/>
                          <a:latin typeface="Arial"/>
                        </a:rPr>
                        <a:t>1</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en-US" sz="1200" b="0" i="0" u="none" strike="noStrike">
                          <a:solidFill>
                            <a:srgbClr val="000000"/>
                          </a:solidFill>
                          <a:effectLst/>
                          <a:latin typeface="Arial"/>
                        </a:rPr>
                        <a:t>2</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2</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2</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1" i="0" u="none" strike="noStrike" dirty="0">
                          <a:solidFill>
                            <a:srgbClr val="000000"/>
                          </a:solidFill>
                          <a:effectLst/>
                          <a:latin typeface="Arial"/>
                        </a:rPr>
                        <a:t>7</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r>
              <a:tr h="200025">
                <a:tc>
                  <a:txBody>
                    <a:bodyPr/>
                    <a:lstStyle/>
                    <a:p>
                      <a:pPr algn="l" fontAlgn="b"/>
                      <a:r>
                        <a:rPr lang="mn-MN" sz="1200" b="0" i="0" u="none" strike="noStrike" dirty="0">
                          <a:solidFill>
                            <a:srgbClr val="000000"/>
                          </a:solidFill>
                          <a:effectLst/>
                          <a:latin typeface="Arial"/>
                        </a:rPr>
                        <a:t>18 хүртэлх насны 6 хүүхэдтэй өрх</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0" i="0" u="none" strike="noStrike">
                          <a:solidFill>
                            <a:srgbClr val="000000"/>
                          </a:solidFill>
                          <a:effectLst/>
                          <a:latin typeface="Arial"/>
                        </a:rPr>
                        <a:t>-</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en-US" sz="1200" b="0" i="0" u="none" strike="noStrike">
                          <a:solidFill>
                            <a:srgbClr val="000000"/>
                          </a:solidFill>
                          <a:effectLst/>
                          <a:latin typeface="Arial"/>
                        </a:rPr>
                        <a:t>-</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1</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Arial"/>
                        </a:rPr>
                        <a:t>-</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200" b="1" i="0" u="none" strike="noStrike" dirty="0">
                          <a:solidFill>
                            <a:srgbClr val="000000"/>
                          </a:solidFill>
                          <a:effectLst/>
                          <a:latin typeface="Arial"/>
                        </a:rPr>
                        <a:t>1</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r>
              <a:tr h="200025">
                <a:tc>
                  <a:txBody>
                    <a:bodyPr/>
                    <a:lstStyle/>
                    <a:p>
                      <a:pPr algn="l" fontAlgn="b"/>
                      <a:r>
                        <a:rPr lang="mn-MN" sz="1200" b="0" i="0" u="none" strike="noStrike" dirty="0" smtClean="0">
                          <a:solidFill>
                            <a:srgbClr val="000000"/>
                          </a:solidFill>
                          <a:effectLst/>
                          <a:latin typeface="Arial"/>
                        </a:rPr>
                        <a:t>Ганц</a:t>
                      </a:r>
                      <a:r>
                        <a:rPr lang="mn-MN" sz="1200" b="0" i="0" u="none" strike="noStrike" baseline="0" dirty="0" smtClean="0">
                          <a:solidFill>
                            <a:srgbClr val="000000"/>
                          </a:solidFill>
                          <a:effectLst/>
                          <a:latin typeface="Arial"/>
                        </a:rPr>
                        <a:t> биеэрээ өрх үүсгэн амьдарч буй ахмад настай хүний тоо</a:t>
                      </a:r>
                      <a:endParaRPr lang="mn-MN" sz="1200" b="0" i="0" u="none" strike="noStrike" dirty="0">
                        <a:solidFill>
                          <a:srgbClr val="000000"/>
                        </a:solidFill>
                        <a:effectLst/>
                        <a:latin typeface="Arial"/>
                      </a:endParaRP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mn-MN" sz="1200" b="0" i="0" u="none" strike="noStrike" dirty="0" smtClean="0">
                          <a:solidFill>
                            <a:srgbClr val="000000"/>
                          </a:solidFill>
                          <a:effectLst/>
                          <a:latin typeface="Arial"/>
                        </a:rPr>
                        <a:t>8</a:t>
                      </a:r>
                      <a:endParaRPr lang="en-US" sz="12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mn-MN" sz="1200" b="0" i="0" u="none" strike="noStrike" dirty="0" smtClean="0">
                          <a:solidFill>
                            <a:srgbClr val="000000"/>
                          </a:solidFill>
                          <a:effectLst/>
                          <a:latin typeface="Arial"/>
                        </a:rPr>
                        <a:t>11</a:t>
                      </a:r>
                      <a:endParaRPr lang="en-US" sz="1200" b="0" i="0" u="none" strike="noStrike" dirty="0">
                        <a:solidFill>
                          <a:srgbClr val="000000"/>
                        </a:solidFill>
                        <a:effectLst/>
                        <a:latin typeface="Arial"/>
                      </a:endParaRPr>
                    </a:p>
                  </a:txBody>
                  <a:tcPr marL="9525" marR="9525" marT="9525" marB="0" anchor="ctr">
                    <a:lnL>
                      <a:noFill/>
                    </a:lnL>
                    <a:lnR>
                      <a:noFill/>
                    </a:lnR>
                    <a:lnT>
                      <a:noFill/>
                    </a:lnT>
                    <a:lnB>
                      <a:noFill/>
                    </a:lnB>
                  </a:tcPr>
                </a:tc>
                <a:tc>
                  <a:txBody>
                    <a:bodyPr/>
                    <a:lstStyle/>
                    <a:p>
                      <a:pPr algn="ctr" fontAlgn="ctr"/>
                      <a:r>
                        <a:rPr lang="mn-MN" sz="1200" b="0" i="0" u="none" strike="noStrike" dirty="0" smtClean="0">
                          <a:solidFill>
                            <a:srgbClr val="000000"/>
                          </a:solidFill>
                          <a:effectLst/>
                          <a:latin typeface="Arial"/>
                        </a:rPr>
                        <a:t>12</a:t>
                      </a:r>
                      <a:endParaRPr lang="en-US" sz="1200" b="0" i="0" u="none" strike="noStrike" dirty="0">
                        <a:solidFill>
                          <a:srgbClr val="000000"/>
                        </a:solidFill>
                        <a:effectLst/>
                        <a:latin typeface="Arial"/>
                      </a:endParaRPr>
                    </a:p>
                  </a:txBody>
                  <a:tcPr marL="9525" marR="9525" marT="9525" marB="0" anchor="ctr">
                    <a:lnL>
                      <a:noFill/>
                    </a:lnL>
                    <a:lnR>
                      <a:noFill/>
                    </a:lnR>
                    <a:lnT>
                      <a:noFill/>
                    </a:lnT>
                    <a:lnB>
                      <a:noFill/>
                    </a:lnB>
                  </a:tcPr>
                </a:tc>
                <a:tc>
                  <a:txBody>
                    <a:bodyPr/>
                    <a:lstStyle/>
                    <a:p>
                      <a:pPr algn="ctr" fontAlgn="ctr"/>
                      <a:r>
                        <a:rPr lang="mn-MN" sz="1200" b="0" i="0" u="none" strike="noStrike" dirty="0" smtClean="0">
                          <a:solidFill>
                            <a:srgbClr val="000000"/>
                          </a:solidFill>
                          <a:effectLst/>
                          <a:latin typeface="Arial"/>
                        </a:rPr>
                        <a:t>12</a:t>
                      </a:r>
                      <a:endParaRPr lang="en-US" sz="1200" b="0" i="0" u="none" strike="noStrike" dirty="0">
                        <a:solidFill>
                          <a:srgbClr val="000000"/>
                        </a:solidFill>
                        <a:effectLst/>
                        <a:latin typeface="Arial"/>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mn-MN" sz="1200" b="1" i="0" u="none" strike="noStrike" dirty="0" smtClean="0">
                          <a:solidFill>
                            <a:srgbClr val="000000"/>
                          </a:solidFill>
                          <a:effectLst/>
                          <a:latin typeface="Arial"/>
                        </a:rPr>
                        <a:t>43</a:t>
                      </a:r>
                      <a:endParaRPr lang="en-US" sz="12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r>
              <a:tr h="200025">
                <a:tc>
                  <a:txBody>
                    <a:bodyPr/>
                    <a:lstStyle/>
                    <a:p>
                      <a:pPr algn="l" fontAlgn="b"/>
                      <a:r>
                        <a:rPr lang="mn-MN" sz="1200" b="0" i="0" u="none" strike="noStrike" dirty="0" smtClean="0">
                          <a:solidFill>
                            <a:srgbClr val="000000"/>
                          </a:solidFill>
                          <a:effectLst/>
                          <a:latin typeface="Arial"/>
                        </a:rPr>
                        <a:t>              60 түүнээс дээш настай эрэгтэй</a:t>
                      </a:r>
                      <a:endParaRPr lang="mn-MN" sz="1200" b="0" i="0" u="none" strike="noStrike" dirty="0">
                        <a:solidFill>
                          <a:srgbClr val="000000"/>
                        </a:solidFill>
                        <a:effectLst/>
                        <a:latin typeface="Arial"/>
                      </a:endParaRP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mn-MN" sz="1200" b="0" i="0" u="none" strike="noStrike" dirty="0" smtClean="0">
                          <a:solidFill>
                            <a:srgbClr val="000000"/>
                          </a:solidFill>
                          <a:effectLst/>
                          <a:latin typeface="Arial"/>
                        </a:rPr>
                        <a:t>3</a:t>
                      </a:r>
                      <a:endParaRPr lang="en-US" sz="12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mn-MN" sz="1200" b="0" i="0" u="none" strike="noStrike" dirty="0" smtClean="0">
                          <a:solidFill>
                            <a:srgbClr val="000000"/>
                          </a:solidFill>
                          <a:effectLst/>
                          <a:latin typeface="Arial"/>
                        </a:rPr>
                        <a:t>1</a:t>
                      </a:r>
                      <a:endParaRPr lang="en-US" sz="1200" b="0" i="0" u="none" strike="noStrike" dirty="0">
                        <a:solidFill>
                          <a:srgbClr val="000000"/>
                        </a:solidFill>
                        <a:effectLst/>
                        <a:latin typeface="Arial"/>
                      </a:endParaRPr>
                    </a:p>
                  </a:txBody>
                  <a:tcPr marL="9525" marR="9525" marT="9525" marB="0" anchor="ctr">
                    <a:lnL>
                      <a:noFill/>
                    </a:lnL>
                    <a:lnR>
                      <a:noFill/>
                    </a:lnR>
                    <a:lnT>
                      <a:noFill/>
                    </a:lnT>
                    <a:lnB>
                      <a:noFill/>
                    </a:lnB>
                  </a:tcPr>
                </a:tc>
                <a:tc>
                  <a:txBody>
                    <a:bodyPr/>
                    <a:lstStyle/>
                    <a:p>
                      <a:pPr algn="ctr" fontAlgn="ctr"/>
                      <a:r>
                        <a:rPr lang="mn-MN" sz="1200" b="0" i="0" u="none" strike="noStrike" dirty="0" smtClean="0">
                          <a:solidFill>
                            <a:srgbClr val="000000"/>
                          </a:solidFill>
                          <a:effectLst/>
                          <a:latin typeface="Arial"/>
                        </a:rPr>
                        <a:t>2</a:t>
                      </a:r>
                      <a:endParaRPr lang="en-US" sz="1200" b="0" i="0" u="none" strike="noStrike" dirty="0">
                        <a:solidFill>
                          <a:srgbClr val="000000"/>
                        </a:solidFill>
                        <a:effectLst/>
                        <a:latin typeface="Arial"/>
                      </a:endParaRPr>
                    </a:p>
                  </a:txBody>
                  <a:tcPr marL="9525" marR="9525" marT="9525" marB="0" anchor="ctr">
                    <a:lnL>
                      <a:noFill/>
                    </a:lnL>
                    <a:lnR>
                      <a:noFill/>
                    </a:lnR>
                    <a:lnT>
                      <a:noFill/>
                    </a:lnT>
                    <a:lnB>
                      <a:noFill/>
                    </a:lnB>
                  </a:tcPr>
                </a:tc>
                <a:tc>
                  <a:txBody>
                    <a:bodyPr/>
                    <a:lstStyle/>
                    <a:p>
                      <a:pPr algn="ctr" fontAlgn="ctr"/>
                      <a:r>
                        <a:rPr lang="mn-MN" sz="1200" b="0" i="0" u="none" strike="noStrike" dirty="0" smtClean="0">
                          <a:solidFill>
                            <a:srgbClr val="000000"/>
                          </a:solidFill>
                          <a:effectLst/>
                          <a:latin typeface="Arial"/>
                        </a:rPr>
                        <a:t>3</a:t>
                      </a:r>
                      <a:endParaRPr lang="en-US" sz="1200" b="0" i="0" u="none" strike="noStrike" dirty="0">
                        <a:solidFill>
                          <a:srgbClr val="000000"/>
                        </a:solidFill>
                        <a:effectLst/>
                        <a:latin typeface="Arial"/>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mn-MN" sz="1200" b="1" i="0" u="none" strike="noStrike" dirty="0" smtClean="0">
                          <a:solidFill>
                            <a:srgbClr val="000000"/>
                          </a:solidFill>
                          <a:effectLst/>
                          <a:latin typeface="Arial"/>
                        </a:rPr>
                        <a:t>9</a:t>
                      </a:r>
                      <a:endParaRPr lang="en-US" sz="12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r>
              <a:tr h="200025">
                <a:tc>
                  <a:txBody>
                    <a:bodyPr/>
                    <a:lstStyle/>
                    <a:p>
                      <a:pPr algn="l" fontAlgn="b"/>
                      <a:r>
                        <a:rPr lang="mn-MN" sz="1200" b="0" i="0" u="none" strike="noStrike" dirty="0" smtClean="0">
                          <a:solidFill>
                            <a:srgbClr val="000000"/>
                          </a:solidFill>
                          <a:effectLst/>
                          <a:latin typeface="Arial"/>
                        </a:rPr>
                        <a:t>              55 түүнээс дээш</a:t>
                      </a:r>
                      <a:r>
                        <a:rPr lang="mn-MN" sz="1200" b="0" i="0" u="none" strike="noStrike" baseline="0" dirty="0" smtClean="0">
                          <a:solidFill>
                            <a:srgbClr val="000000"/>
                          </a:solidFill>
                          <a:effectLst/>
                          <a:latin typeface="Arial"/>
                        </a:rPr>
                        <a:t> настай эмэгтэй</a:t>
                      </a:r>
                      <a:endParaRPr lang="mn-MN" sz="1200" b="0" i="0" u="none" strike="noStrike" dirty="0">
                        <a:solidFill>
                          <a:srgbClr val="000000"/>
                        </a:solidFill>
                        <a:effectLst/>
                        <a:latin typeface="Arial"/>
                      </a:endParaRP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mn-MN" sz="1200" b="0" i="0" u="none" strike="noStrike" dirty="0" smtClean="0">
                          <a:solidFill>
                            <a:srgbClr val="000000"/>
                          </a:solidFill>
                          <a:effectLst/>
                          <a:latin typeface="Arial"/>
                        </a:rPr>
                        <a:t>5</a:t>
                      </a:r>
                      <a:endParaRPr lang="en-US" sz="12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mn-MN" sz="1200" b="0" i="0" u="none" strike="noStrike" dirty="0" smtClean="0">
                          <a:solidFill>
                            <a:srgbClr val="000000"/>
                          </a:solidFill>
                          <a:effectLst/>
                          <a:latin typeface="Arial"/>
                        </a:rPr>
                        <a:t>10</a:t>
                      </a:r>
                      <a:endParaRPr lang="en-US" sz="1200" b="0" i="0" u="none" strike="noStrike" dirty="0">
                        <a:solidFill>
                          <a:srgbClr val="000000"/>
                        </a:solidFill>
                        <a:effectLst/>
                        <a:latin typeface="Arial"/>
                      </a:endParaRPr>
                    </a:p>
                  </a:txBody>
                  <a:tcPr marL="9525" marR="9525" marT="9525" marB="0" anchor="ctr">
                    <a:lnL>
                      <a:noFill/>
                    </a:lnL>
                    <a:lnR>
                      <a:noFill/>
                    </a:lnR>
                    <a:lnT>
                      <a:noFill/>
                    </a:lnT>
                    <a:lnB>
                      <a:noFill/>
                    </a:lnB>
                  </a:tcPr>
                </a:tc>
                <a:tc>
                  <a:txBody>
                    <a:bodyPr/>
                    <a:lstStyle/>
                    <a:p>
                      <a:pPr algn="ctr" fontAlgn="ctr"/>
                      <a:r>
                        <a:rPr lang="mn-MN" sz="1200" b="0" i="0" u="none" strike="noStrike" dirty="0" smtClean="0">
                          <a:solidFill>
                            <a:srgbClr val="000000"/>
                          </a:solidFill>
                          <a:effectLst/>
                          <a:latin typeface="Arial"/>
                        </a:rPr>
                        <a:t>10</a:t>
                      </a:r>
                      <a:endParaRPr lang="en-US" sz="1200" b="0" i="0" u="none" strike="noStrike" dirty="0">
                        <a:solidFill>
                          <a:srgbClr val="000000"/>
                        </a:solidFill>
                        <a:effectLst/>
                        <a:latin typeface="Arial"/>
                      </a:endParaRPr>
                    </a:p>
                  </a:txBody>
                  <a:tcPr marL="9525" marR="9525" marT="9525" marB="0" anchor="ctr">
                    <a:lnL>
                      <a:noFill/>
                    </a:lnL>
                    <a:lnR>
                      <a:noFill/>
                    </a:lnR>
                    <a:lnT>
                      <a:noFill/>
                    </a:lnT>
                    <a:lnB>
                      <a:noFill/>
                    </a:lnB>
                  </a:tcPr>
                </a:tc>
                <a:tc>
                  <a:txBody>
                    <a:bodyPr/>
                    <a:lstStyle/>
                    <a:p>
                      <a:pPr algn="ctr" fontAlgn="ctr"/>
                      <a:r>
                        <a:rPr lang="mn-MN" sz="1200" b="0" i="0" u="none" strike="noStrike" dirty="0" smtClean="0">
                          <a:solidFill>
                            <a:srgbClr val="000000"/>
                          </a:solidFill>
                          <a:effectLst/>
                          <a:latin typeface="Arial"/>
                        </a:rPr>
                        <a:t>9</a:t>
                      </a:r>
                      <a:endParaRPr lang="en-US" sz="1200" b="0" i="0" u="none" strike="noStrike" dirty="0">
                        <a:solidFill>
                          <a:srgbClr val="000000"/>
                        </a:solidFill>
                        <a:effectLst/>
                        <a:latin typeface="Arial"/>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mn-MN" sz="1200" b="1" i="0" u="none" strike="noStrike" dirty="0" smtClean="0">
                          <a:solidFill>
                            <a:srgbClr val="000000"/>
                          </a:solidFill>
                          <a:effectLst/>
                          <a:latin typeface="Arial"/>
                        </a:rPr>
                        <a:t>34</a:t>
                      </a:r>
                      <a:endParaRPr lang="en-US" sz="12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r>
            </a:tbl>
          </a:graphicData>
        </a:graphic>
      </p:graphicFrame>
      <p:sp>
        <p:nvSpPr>
          <p:cNvPr id="7" name="Rectangle 6"/>
          <p:cNvSpPr/>
          <p:nvPr/>
        </p:nvSpPr>
        <p:spPr>
          <a:xfrm>
            <a:off x="914400" y="742950"/>
            <a:ext cx="7564891" cy="523220"/>
          </a:xfrm>
          <a:prstGeom prst="rect">
            <a:avLst/>
          </a:prstGeom>
        </p:spPr>
        <p:txBody>
          <a:bodyPr wrap="none">
            <a:spAutoFit/>
          </a:bodyPr>
          <a:lstStyle/>
          <a:p>
            <a:r>
              <a:rPr lang="mn-MN" sz="2800" b="1" dirty="0" smtClean="0">
                <a:solidFill>
                  <a:srgbClr val="FFFFFF"/>
                </a:solidFill>
                <a:latin typeface="AGCooper Mon" pitchFamily="34" charset="0"/>
                <a:cs typeface="Times New Roman" pitchFamily="18" charset="0"/>
                <a:sym typeface="Nunito Sans"/>
              </a:rPr>
              <a:t>НИЙГМИЙН ЗАРИМ ҮЗҮҮЛЭЛТ-2023 </a:t>
            </a:r>
            <a:endParaRPr lang="en-US" dirty="0"/>
          </a:p>
        </p:txBody>
      </p:sp>
    </p:spTree>
    <p:extLst>
      <p:ext uri="{BB962C8B-B14F-4D97-AF65-F5344CB8AC3E}">
        <p14:creationId xmlns:p14="http://schemas.microsoft.com/office/powerpoint/2010/main" val="32841888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853070913"/>
              </p:ext>
            </p:extLst>
          </p:nvPr>
        </p:nvGraphicFramePr>
        <p:xfrm>
          <a:off x="152400" y="133350"/>
          <a:ext cx="3374643" cy="478631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629786" y="819150"/>
            <a:ext cx="1905000" cy="1600438"/>
          </a:xfrm>
          <a:prstGeom prst="rect">
            <a:avLst/>
          </a:prstGeom>
          <a:noFill/>
        </p:spPr>
        <p:txBody>
          <a:bodyPr wrap="square" rtlCol="0">
            <a:spAutoFit/>
          </a:bodyPr>
          <a:lstStyle/>
          <a:p>
            <a:r>
              <a:rPr lang="mn-MN" dirty="0" smtClean="0"/>
              <a:t>2023 оны байдлаар сумын нийт тэтгэвэр авагч иргэн 3</a:t>
            </a:r>
            <a:r>
              <a:rPr lang="en-US" dirty="0" smtClean="0"/>
              <a:t>73</a:t>
            </a:r>
            <a:r>
              <a:rPr lang="mn-MN" dirty="0" smtClean="0"/>
              <a:t> байна. Үүнийг задаргааг дараах баганан графикаас харна уу.</a:t>
            </a:r>
            <a:endParaRPr lang="en-US" dirty="0"/>
          </a:p>
        </p:txBody>
      </p:sp>
      <p:sp>
        <p:nvSpPr>
          <p:cNvPr id="6" name="Horizontal Scroll 5"/>
          <p:cNvSpPr/>
          <p:nvPr/>
        </p:nvSpPr>
        <p:spPr>
          <a:xfrm>
            <a:off x="5002619" y="431743"/>
            <a:ext cx="3657600" cy="1180981"/>
          </a:xfrm>
          <a:prstGeom prst="horizont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35526" y="683917"/>
            <a:ext cx="3505200" cy="738664"/>
          </a:xfrm>
          <a:prstGeom prst="rect">
            <a:avLst/>
          </a:prstGeom>
          <a:noFill/>
        </p:spPr>
        <p:txBody>
          <a:bodyPr wrap="square" rtlCol="0">
            <a:spAutoFit/>
          </a:bodyPr>
          <a:lstStyle/>
          <a:p>
            <a:pPr algn="just"/>
            <a:r>
              <a:rPr lang="mn-MN" dirty="0">
                <a:solidFill>
                  <a:schemeClr val="tx1"/>
                </a:solidFill>
              </a:rPr>
              <a:t>Нийгмийн даатгалын сайн дурын даатгалд 150 иргэн нийт  </a:t>
            </a:r>
            <a:r>
              <a:rPr lang="mn-MN" dirty="0" smtClean="0">
                <a:solidFill>
                  <a:schemeClr val="tx1"/>
                </a:solidFill>
              </a:rPr>
              <a:t>76,923,000 төгрөгийн шимтгэл төлсөн байна.</a:t>
            </a:r>
            <a:endParaRPr lang="en-US" dirty="0">
              <a:solidFill>
                <a:schemeClr val="tx1"/>
              </a:solidFill>
            </a:endParaRPr>
          </a:p>
        </p:txBody>
      </p:sp>
      <p:pic>
        <p:nvPicPr>
          <p:cNvPr id="3076" name="Picture 4" descr="НИЙГМИЙН ДААТГАЛ” гар утасны аппликэйшнийг онлайнаар баталгаажуулж эхэллээ  | Peak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656" y="2068481"/>
            <a:ext cx="3219526" cy="268293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9786" y="3548585"/>
            <a:ext cx="1905000" cy="139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9392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3015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solidFill>
                  <a:schemeClr val="bg1"/>
                </a:solidFill>
              </a:rPr>
              <a:t>34</a:t>
            </a:fld>
            <a:endParaRPr lang="en">
              <a:solidFill>
                <a:schemeClr val="bg1"/>
              </a:solidFill>
            </a:endParaRPr>
          </a:p>
        </p:txBody>
      </p:sp>
      <p:graphicFrame>
        <p:nvGraphicFramePr>
          <p:cNvPr id="4" name="Chart 3"/>
          <p:cNvGraphicFramePr>
            <a:graphicFrameLocks/>
          </p:cNvGraphicFramePr>
          <p:nvPr>
            <p:extLst>
              <p:ext uri="{D42A27DB-BD31-4B8C-83A1-F6EECF244321}">
                <p14:modId xmlns:p14="http://schemas.microsoft.com/office/powerpoint/2010/main" val="2995702560"/>
              </p:ext>
            </p:extLst>
          </p:nvPr>
        </p:nvGraphicFramePr>
        <p:xfrm>
          <a:off x="381000" y="1581150"/>
          <a:ext cx="520065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1828800" y="790605"/>
            <a:ext cx="5486400" cy="400110"/>
          </a:xfrm>
          <a:prstGeom prst="rect">
            <a:avLst/>
          </a:prstGeom>
        </p:spPr>
        <p:txBody>
          <a:bodyPr wrap="square">
            <a:spAutoFit/>
          </a:bodyPr>
          <a:lstStyle/>
          <a:p>
            <a:pPr algn="ctr"/>
            <a:r>
              <a:rPr lang="mn-MN" sz="2000" b="1" dirty="0" smtClean="0">
                <a:solidFill>
                  <a:schemeClr val="bg1"/>
                </a:solidFill>
                <a:latin typeface="AGCooper Mon" pitchFamily="34" charset="0"/>
                <a:cs typeface="Times New Roman" pitchFamily="18" charset="0"/>
                <a:sym typeface="Nunito Sans"/>
              </a:rPr>
              <a:t>Цэргийн алба хаасан эрчүүдийн тоо</a:t>
            </a:r>
            <a:endParaRPr lang="en-US" sz="2000" dirty="0">
              <a:solidFill>
                <a:schemeClr val="bg1"/>
              </a:solidFill>
            </a:endParaRPr>
          </a:p>
        </p:txBody>
      </p:sp>
      <p:sp>
        <p:nvSpPr>
          <p:cNvPr id="8" name="TextBox 7"/>
          <p:cNvSpPr txBox="1"/>
          <p:nvPr/>
        </p:nvSpPr>
        <p:spPr>
          <a:xfrm>
            <a:off x="5936918" y="1790700"/>
            <a:ext cx="2362200" cy="523220"/>
          </a:xfrm>
          <a:prstGeom prst="rect">
            <a:avLst/>
          </a:prstGeom>
          <a:noFill/>
        </p:spPr>
        <p:txBody>
          <a:bodyPr wrap="square" rtlCol="0">
            <a:spAutoFit/>
          </a:bodyPr>
          <a:lstStyle/>
          <a:p>
            <a:pPr algn="just"/>
            <a:r>
              <a:rPr lang="mn-MN" dirty="0" smtClean="0"/>
              <a:t>20-59 насны цэргийн алба хаасан 211 хүн байна.</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837" y="2332970"/>
            <a:ext cx="2680363" cy="268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0124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7" name="Google Shape;107;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04990"/>
            <a:ext cx="1600201" cy="1600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4525" y="1704988"/>
            <a:ext cx="1600201" cy="1600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704987"/>
            <a:ext cx="1600201" cy="1600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7571" r="9908"/>
          <a:stretch/>
        </p:blipFill>
        <p:spPr bwMode="auto">
          <a:xfrm>
            <a:off x="5334000" y="1704986"/>
            <a:ext cx="1762936" cy="1600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33800" y="361950"/>
            <a:ext cx="1295399" cy="304800"/>
          </a:xfrm>
          <a:prstGeom prst="rect">
            <a:avLst/>
          </a:prstGeom>
          <a:solidFill>
            <a:schemeClr val="accent5">
              <a:lumMod val="20000"/>
              <a:lumOff val="80000"/>
            </a:schemeClr>
          </a:solidFill>
        </p:spPr>
        <p:txBody>
          <a:bodyPr wrap="square" rtlCol="0">
            <a:spAutoFit/>
          </a:bodyPr>
          <a:lstStyle/>
          <a:p>
            <a:r>
              <a:rPr lang="mn-MN" b="1" dirty="0" smtClean="0"/>
              <a:t>2022 он </a:t>
            </a:r>
            <a:r>
              <a:rPr lang="en-US" b="1" dirty="0" smtClean="0"/>
              <a:t>I-XII</a:t>
            </a:r>
            <a:endParaRPr lang="en-US" b="1" dirty="0"/>
          </a:p>
        </p:txBody>
      </p:sp>
      <p:pic>
        <p:nvPicPr>
          <p:cNvPr id="3078"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9673" r="25183" b="7270"/>
          <a:stretch/>
        </p:blipFill>
        <p:spPr bwMode="auto">
          <a:xfrm>
            <a:off x="7284192" y="1704990"/>
            <a:ext cx="1534336" cy="1649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862939" y="4434513"/>
            <a:ext cx="1295399" cy="304800"/>
          </a:xfrm>
          <a:prstGeom prst="rect">
            <a:avLst/>
          </a:prstGeom>
          <a:solidFill>
            <a:schemeClr val="accent5">
              <a:lumMod val="60000"/>
              <a:lumOff val="40000"/>
            </a:schemeClr>
          </a:solidFill>
        </p:spPr>
        <p:txBody>
          <a:bodyPr wrap="square" rtlCol="0">
            <a:spAutoFit/>
          </a:bodyPr>
          <a:lstStyle/>
          <a:p>
            <a:r>
              <a:rPr lang="mn-MN" b="1" dirty="0" smtClean="0"/>
              <a:t>2023 он </a:t>
            </a:r>
            <a:r>
              <a:rPr lang="en-US" b="1" dirty="0" smtClean="0"/>
              <a:t>I-XII</a:t>
            </a:r>
            <a:endParaRPr lang="en-US" b="1" dirty="0"/>
          </a:p>
        </p:txBody>
      </p:sp>
      <p:sp>
        <p:nvSpPr>
          <p:cNvPr id="7" name="Rounded Rectangle 6"/>
          <p:cNvSpPr/>
          <p:nvPr/>
        </p:nvSpPr>
        <p:spPr>
          <a:xfrm>
            <a:off x="400050" y="1204007"/>
            <a:ext cx="819150" cy="374452"/>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solidFill>
                  <a:schemeClr val="tx1"/>
                </a:solidFill>
                <a:cs typeface="Times New Roman" pitchFamily="18" charset="0"/>
              </a:rPr>
              <a:t>6,303</a:t>
            </a:r>
            <a:endParaRPr lang="en-US" dirty="0">
              <a:solidFill>
                <a:schemeClr val="tx1"/>
              </a:solidFill>
              <a:cs typeface="Times New Roman" pitchFamily="18" charset="0"/>
            </a:endParaRPr>
          </a:p>
        </p:txBody>
      </p:sp>
      <p:sp>
        <p:nvSpPr>
          <p:cNvPr id="19" name="Rounded Rectangle 18"/>
          <p:cNvSpPr/>
          <p:nvPr/>
        </p:nvSpPr>
        <p:spPr>
          <a:xfrm>
            <a:off x="5605868" y="1206698"/>
            <a:ext cx="1219200" cy="374452"/>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56,934</a:t>
            </a:r>
            <a:endParaRPr lang="en-US" dirty="0">
              <a:solidFill>
                <a:schemeClr val="tx1"/>
              </a:solidFill>
            </a:endParaRPr>
          </a:p>
        </p:txBody>
      </p:sp>
      <p:sp>
        <p:nvSpPr>
          <p:cNvPr id="20" name="Rounded Rectangle 19"/>
          <p:cNvSpPr/>
          <p:nvPr/>
        </p:nvSpPr>
        <p:spPr>
          <a:xfrm>
            <a:off x="3781423" y="1204007"/>
            <a:ext cx="1219200" cy="374452"/>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2,641</a:t>
            </a:r>
            <a:endParaRPr lang="en-US" dirty="0">
              <a:solidFill>
                <a:schemeClr val="tx1"/>
              </a:solidFill>
            </a:endParaRPr>
          </a:p>
        </p:txBody>
      </p:sp>
      <p:sp>
        <p:nvSpPr>
          <p:cNvPr id="21" name="Rounded Rectangle 20"/>
          <p:cNvSpPr/>
          <p:nvPr/>
        </p:nvSpPr>
        <p:spPr>
          <a:xfrm>
            <a:off x="2095500" y="1202193"/>
            <a:ext cx="1219200" cy="374452"/>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solidFill>
                  <a:schemeClr val="tx1"/>
                </a:solidFill>
              </a:rPr>
              <a:t>3,038</a:t>
            </a:r>
            <a:endParaRPr lang="en-US" dirty="0">
              <a:solidFill>
                <a:schemeClr val="tx1"/>
              </a:solidFill>
            </a:endParaRPr>
          </a:p>
        </p:txBody>
      </p:sp>
      <p:sp>
        <p:nvSpPr>
          <p:cNvPr id="22" name="Rounded Rectangle 21"/>
          <p:cNvSpPr/>
          <p:nvPr/>
        </p:nvSpPr>
        <p:spPr>
          <a:xfrm>
            <a:off x="7441760" y="1206698"/>
            <a:ext cx="1219200" cy="374452"/>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66,633</a:t>
            </a:r>
            <a:endParaRPr lang="en-US" dirty="0">
              <a:solidFill>
                <a:schemeClr val="tx1"/>
              </a:solidFill>
            </a:endParaRPr>
          </a:p>
        </p:txBody>
      </p:sp>
      <p:sp>
        <p:nvSpPr>
          <p:cNvPr id="23" name="Rounded Rectangle 22"/>
          <p:cNvSpPr/>
          <p:nvPr/>
        </p:nvSpPr>
        <p:spPr>
          <a:xfrm>
            <a:off x="400050" y="3562350"/>
            <a:ext cx="1219200" cy="374452"/>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solidFill>
                  <a:schemeClr val="tx1"/>
                </a:solidFill>
              </a:rPr>
              <a:t>7,624</a:t>
            </a:r>
            <a:endParaRPr lang="en-US" dirty="0">
              <a:solidFill>
                <a:schemeClr val="tx1"/>
              </a:solidFill>
            </a:endParaRPr>
          </a:p>
        </p:txBody>
      </p:sp>
      <p:sp>
        <p:nvSpPr>
          <p:cNvPr id="24" name="Rounded Rectangle 23"/>
          <p:cNvSpPr/>
          <p:nvPr/>
        </p:nvSpPr>
        <p:spPr>
          <a:xfrm>
            <a:off x="5605868" y="3562350"/>
            <a:ext cx="1219200" cy="374452"/>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solidFill>
                  <a:schemeClr val="tx1"/>
                </a:solidFill>
              </a:rPr>
              <a:t>63,124</a:t>
            </a:r>
            <a:endParaRPr lang="en-US" dirty="0">
              <a:solidFill>
                <a:schemeClr val="tx1"/>
              </a:solidFill>
            </a:endParaRPr>
          </a:p>
        </p:txBody>
      </p:sp>
      <p:sp>
        <p:nvSpPr>
          <p:cNvPr id="25" name="Rounded Rectangle 24"/>
          <p:cNvSpPr/>
          <p:nvPr/>
        </p:nvSpPr>
        <p:spPr>
          <a:xfrm>
            <a:off x="3781423" y="3562350"/>
            <a:ext cx="1219200" cy="374452"/>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solidFill>
                  <a:schemeClr val="tx1"/>
                </a:solidFill>
              </a:rPr>
              <a:t>3,277</a:t>
            </a:r>
            <a:endParaRPr lang="en-US" dirty="0">
              <a:solidFill>
                <a:schemeClr val="tx1"/>
              </a:solidFill>
            </a:endParaRPr>
          </a:p>
        </p:txBody>
      </p:sp>
      <p:sp>
        <p:nvSpPr>
          <p:cNvPr id="26" name="Rounded Rectangle 25"/>
          <p:cNvSpPr/>
          <p:nvPr/>
        </p:nvSpPr>
        <p:spPr>
          <a:xfrm>
            <a:off x="2095500" y="3562350"/>
            <a:ext cx="1219200" cy="374452"/>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solidFill>
                  <a:schemeClr val="tx1"/>
                </a:solidFill>
              </a:rPr>
              <a:t>3,378</a:t>
            </a:r>
            <a:endParaRPr lang="en-US" dirty="0">
              <a:solidFill>
                <a:schemeClr val="tx1"/>
              </a:solidFill>
            </a:endParaRPr>
          </a:p>
        </p:txBody>
      </p:sp>
      <p:sp>
        <p:nvSpPr>
          <p:cNvPr id="27" name="Rounded Rectangle 26"/>
          <p:cNvSpPr/>
          <p:nvPr/>
        </p:nvSpPr>
        <p:spPr>
          <a:xfrm>
            <a:off x="7486952" y="3562350"/>
            <a:ext cx="1219200" cy="374452"/>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solidFill>
                  <a:schemeClr val="tx1"/>
                </a:solidFill>
              </a:rPr>
              <a:t>72,531</a:t>
            </a:r>
            <a:endParaRPr lang="en-US" dirty="0">
              <a:solidFill>
                <a:schemeClr val="tx1"/>
              </a:solidFill>
            </a:endParaRPr>
          </a:p>
        </p:txBody>
      </p:sp>
      <p:sp>
        <p:nvSpPr>
          <p:cNvPr id="9" name="Rectangle 8"/>
          <p:cNvSpPr/>
          <p:nvPr/>
        </p:nvSpPr>
        <p:spPr>
          <a:xfrm>
            <a:off x="346045" y="178278"/>
            <a:ext cx="1939955" cy="954107"/>
          </a:xfrm>
          <a:prstGeom prst="rect">
            <a:avLst/>
          </a:prstGeom>
        </p:spPr>
        <p:txBody>
          <a:bodyPr wrap="none">
            <a:spAutoFit/>
          </a:bodyPr>
          <a:lstStyle/>
          <a:p>
            <a:pPr algn="ctr"/>
            <a:r>
              <a:rPr lang="mn-MN" sz="2800" b="1" dirty="0" smtClean="0">
                <a:solidFill>
                  <a:schemeClr val="bg1"/>
                </a:solidFill>
                <a:latin typeface="AGCooper Mon" pitchFamily="34" charset="0"/>
                <a:cs typeface="Times New Roman" pitchFamily="18" charset="0"/>
                <a:sym typeface="Nunito Sans"/>
              </a:rPr>
              <a:t>МАЛЫН </a:t>
            </a:r>
          </a:p>
          <a:p>
            <a:pPr algn="ctr"/>
            <a:r>
              <a:rPr lang="mn-MN" sz="2800" b="1" dirty="0" smtClean="0">
                <a:solidFill>
                  <a:schemeClr val="bg1"/>
                </a:solidFill>
                <a:latin typeface="AGCooper Mon" pitchFamily="34" charset="0"/>
                <a:cs typeface="Times New Roman" pitchFamily="18" charset="0"/>
                <a:sym typeface="Nunito Sans"/>
              </a:rPr>
              <a:t>ТОО</a:t>
            </a:r>
            <a:r>
              <a:rPr lang="mn-MN" sz="2800" b="1" dirty="0" smtClean="0">
                <a:solidFill>
                  <a:srgbClr val="F67031"/>
                </a:solidFill>
                <a:latin typeface="AGCooper Mon" pitchFamily="34" charset="0"/>
                <a:cs typeface="Times New Roman" pitchFamily="18" charset="0"/>
                <a:sym typeface="Nunito Sans"/>
              </a:rPr>
              <a:t> </a:t>
            </a:r>
            <a:endParaRPr lang="en-US" dirty="0"/>
          </a:p>
        </p:txBody>
      </p:sp>
      <p:sp>
        <p:nvSpPr>
          <p:cNvPr id="12" name="Cloud Callout 11"/>
          <p:cNvSpPr/>
          <p:nvPr/>
        </p:nvSpPr>
        <p:spPr>
          <a:xfrm>
            <a:off x="6535414" y="283856"/>
            <a:ext cx="1846586" cy="742950"/>
          </a:xfrm>
          <a:prstGeom prst="cloudCallout">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smtClean="0">
                <a:solidFill>
                  <a:schemeClr val="tx1"/>
                </a:solidFill>
              </a:rPr>
              <a:t>НИЙТ МАЛ 135,549</a:t>
            </a:r>
            <a:endParaRPr lang="en-US" b="1" dirty="0">
              <a:solidFill>
                <a:schemeClr val="tx1"/>
              </a:solidFill>
            </a:endParaRPr>
          </a:p>
        </p:txBody>
      </p:sp>
      <p:sp>
        <p:nvSpPr>
          <p:cNvPr id="13" name="Rounded Rectangular Callout 12"/>
          <p:cNvSpPr/>
          <p:nvPr/>
        </p:nvSpPr>
        <p:spPr>
          <a:xfrm>
            <a:off x="2438400" y="819150"/>
            <a:ext cx="685800" cy="312659"/>
          </a:xfrm>
          <a:prstGeom prst="wedgeRoundRectCallou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2.2%</a:t>
            </a:r>
            <a:endParaRPr lang="en-US" dirty="0">
              <a:solidFill>
                <a:schemeClr val="tx1"/>
              </a:solidFill>
            </a:endParaRPr>
          </a:p>
        </p:txBody>
      </p:sp>
      <p:sp>
        <p:nvSpPr>
          <p:cNvPr id="34" name="Rounded Rectangular Callout 33"/>
          <p:cNvSpPr/>
          <p:nvPr/>
        </p:nvSpPr>
        <p:spPr>
          <a:xfrm>
            <a:off x="4038600" y="827357"/>
            <a:ext cx="685800" cy="312659"/>
          </a:xfrm>
          <a:prstGeom prst="wedgeRoundRectCallou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sp>
        <p:nvSpPr>
          <p:cNvPr id="35" name="Rounded Rectangular Callout 34"/>
          <p:cNvSpPr/>
          <p:nvPr/>
        </p:nvSpPr>
        <p:spPr>
          <a:xfrm>
            <a:off x="5715000" y="827357"/>
            <a:ext cx="685800" cy="312659"/>
          </a:xfrm>
          <a:prstGeom prst="wedgeRoundRectCallou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42%</a:t>
            </a:r>
            <a:endParaRPr lang="en-US" dirty="0">
              <a:solidFill>
                <a:schemeClr val="tx1"/>
              </a:solidFill>
            </a:endParaRPr>
          </a:p>
        </p:txBody>
      </p:sp>
      <p:sp>
        <p:nvSpPr>
          <p:cNvPr id="36" name="Rounded Rectangular Callout 35"/>
          <p:cNvSpPr/>
          <p:nvPr/>
        </p:nvSpPr>
        <p:spPr>
          <a:xfrm>
            <a:off x="8229600" y="827357"/>
            <a:ext cx="774260" cy="312659"/>
          </a:xfrm>
          <a:prstGeom prst="wedgeRoundRectCallou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49.2%</a:t>
            </a:r>
            <a:endParaRPr lang="en-US" dirty="0">
              <a:solidFill>
                <a:schemeClr val="tx1"/>
              </a:solidFill>
            </a:endParaRPr>
          </a:p>
        </p:txBody>
      </p:sp>
      <p:sp>
        <p:nvSpPr>
          <p:cNvPr id="37" name="Rounded Rectangular Callout 36"/>
          <p:cNvSpPr/>
          <p:nvPr/>
        </p:nvSpPr>
        <p:spPr>
          <a:xfrm>
            <a:off x="0" y="870476"/>
            <a:ext cx="685800" cy="312659"/>
          </a:xfrm>
          <a:prstGeom prst="wedgeRoundRectCallou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4.6%</a:t>
            </a:r>
            <a:endParaRPr lang="en-US" dirty="0">
              <a:solidFill>
                <a:schemeClr val="tx1"/>
              </a:solidFill>
            </a:endParaRPr>
          </a:p>
        </p:txBody>
      </p:sp>
      <p:sp>
        <p:nvSpPr>
          <p:cNvPr id="40" name="Cloud Callout 39"/>
          <p:cNvSpPr/>
          <p:nvPr/>
        </p:nvSpPr>
        <p:spPr>
          <a:xfrm rot="10800000">
            <a:off x="6079685" y="4400550"/>
            <a:ext cx="1846586" cy="742950"/>
          </a:xfrm>
          <a:prstGeom prst="cloudCallou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p:cNvSpPr txBox="1"/>
          <p:nvPr/>
        </p:nvSpPr>
        <p:spPr>
          <a:xfrm>
            <a:off x="6422585" y="4477703"/>
            <a:ext cx="1160786" cy="523220"/>
          </a:xfrm>
          <a:prstGeom prst="rect">
            <a:avLst/>
          </a:prstGeom>
          <a:noFill/>
        </p:spPr>
        <p:txBody>
          <a:bodyPr wrap="square" rtlCol="0">
            <a:spAutoFit/>
          </a:bodyPr>
          <a:lstStyle/>
          <a:p>
            <a:pPr algn="ctr"/>
            <a:r>
              <a:rPr lang="mn-MN" b="1" dirty="0" smtClean="0"/>
              <a:t>НИЙТ МАЛ 149,934</a:t>
            </a:r>
            <a:endParaRPr lang="en-US" b="1" dirty="0"/>
          </a:p>
        </p:txBody>
      </p:sp>
      <p:sp>
        <p:nvSpPr>
          <p:cNvPr id="2" name="Up Arrow 1"/>
          <p:cNvSpPr/>
          <p:nvPr/>
        </p:nvSpPr>
        <p:spPr>
          <a:xfrm>
            <a:off x="717699" y="3968312"/>
            <a:ext cx="1233490" cy="352522"/>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200" b="1" dirty="0" smtClean="0">
                <a:solidFill>
                  <a:schemeClr val="tx1"/>
                </a:solidFill>
              </a:rPr>
              <a:t>21%</a:t>
            </a:r>
            <a:endParaRPr lang="en-US" sz="1200" b="1" dirty="0">
              <a:solidFill>
                <a:schemeClr val="tx1"/>
              </a:solidFill>
            </a:endParaRPr>
          </a:p>
        </p:txBody>
      </p:sp>
      <p:sp>
        <p:nvSpPr>
          <p:cNvPr id="6" name="Pentagon 5"/>
          <p:cNvSpPr/>
          <p:nvPr/>
        </p:nvSpPr>
        <p:spPr>
          <a:xfrm>
            <a:off x="0" y="3941288"/>
            <a:ext cx="888483" cy="611662"/>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mn-MN" sz="1100" dirty="0" smtClean="0">
                <a:solidFill>
                  <a:schemeClr val="tx1"/>
                </a:solidFill>
              </a:rPr>
              <a:t>Өсөлт,</a:t>
            </a:r>
          </a:p>
          <a:p>
            <a:pPr algn="ctr"/>
            <a:r>
              <a:rPr lang="mn-MN" sz="1100" dirty="0" smtClean="0">
                <a:solidFill>
                  <a:schemeClr val="tx1"/>
                </a:solidFill>
              </a:rPr>
              <a:t>бууралт</a:t>
            </a:r>
            <a:endParaRPr lang="en-US" sz="1100" dirty="0">
              <a:solidFill>
                <a:schemeClr val="tx1"/>
              </a:solidFill>
            </a:endParaRPr>
          </a:p>
        </p:txBody>
      </p:sp>
      <p:sp>
        <p:nvSpPr>
          <p:cNvPr id="39" name="Up Arrow 38"/>
          <p:cNvSpPr/>
          <p:nvPr/>
        </p:nvSpPr>
        <p:spPr>
          <a:xfrm>
            <a:off x="3795709" y="3962587"/>
            <a:ext cx="1233490" cy="352522"/>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200" b="1" dirty="0" smtClean="0">
                <a:solidFill>
                  <a:schemeClr val="tx1"/>
                </a:solidFill>
              </a:rPr>
              <a:t>24.1%</a:t>
            </a:r>
            <a:endParaRPr lang="en-US" sz="1200" b="1" dirty="0">
              <a:solidFill>
                <a:schemeClr val="tx1"/>
              </a:solidFill>
            </a:endParaRPr>
          </a:p>
        </p:txBody>
      </p:sp>
      <p:sp>
        <p:nvSpPr>
          <p:cNvPr id="41" name="Up Arrow 40"/>
          <p:cNvSpPr/>
          <p:nvPr/>
        </p:nvSpPr>
        <p:spPr>
          <a:xfrm>
            <a:off x="2090184" y="3971828"/>
            <a:ext cx="1233490" cy="352522"/>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200" b="1" dirty="0" smtClean="0">
                <a:solidFill>
                  <a:schemeClr val="tx1"/>
                </a:solidFill>
              </a:rPr>
              <a:t>11.2%</a:t>
            </a:r>
            <a:endParaRPr lang="en-US" sz="1200" b="1" dirty="0">
              <a:solidFill>
                <a:schemeClr val="tx1"/>
              </a:solidFill>
            </a:endParaRPr>
          </a:p>
        </p:txBody>
      </p:sp>
      <p:sp>
        <p:nvSpPr>
          <p:cNvPr id="46" name="Up Arrow 45"/>
          <p:cNvSpPr/>
          <p:nvPr/>
        </p:nvSpPr>
        <p:spPr>
          <a:xfrm>
            <a:off x="5591578" y="3971828"/>
            <a:ext cx="1233490" cy="352522"/>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200" b="1" dirty="0" smtClean="0">
                <a:solidFill>
                  <a:schemeClr val="tx1"/>
                </a:solidFill>
              </a:rPr>
              <a:t>10.9%</a:t>
            </a:r>
            <a:endParaRPr lang="en-US" sz="1200" b="1" dirty="0">
              <a:solidFill>
                <a:schemeClr val="tx1"/>
              </a:solidFill>
            </a:endParaRPr>
          </a:p>
        </p:txBody>
      </p:sp>
      <p:sp>
        <p:nvSpPr>
          <p:cNvPr id="47" name="Up Arrow 46"/>
          <p:cNvSpPr/>
          <p:nvPr/>
        </p:nvSpPr>
        <p:spPr>
          <a:xfrm>
            <a:off x="7486952" y="3969862"/>
            <a:ext cx="1233490" cy="352522"/>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200" b="1" dirty="0" smtClean="0">
                <a:solidFill>
                  <a:schemeClr val="tx1"/>
                </a:solidFill>
              </a:rPr>
              <a:t>8.9%</a:t>
            </a:r>
            <a:endParaRPr lang="en-US" sz="1200" b="1" dirty="0">
              <a:solidFill>
                <a:schemeClr val="tx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graphicFrame>
        <p:nvGraphicFramePr>
          <p:cNvPr id="5" name="Table 4"/>
          <p:cNvGraphicFramePr>
            <a:graphicFrameLocks noGrp="1"/>
          </p:cNvGraphicFramePr>
          <p:nvPr>
            <p:extLst>
              <p:ext uri="{D42A27DB-BD31-4B8C-83A1-F6EECF244321}">
                <p14:modId xmlns:p14="http://schemas.microsoft.com/office/powerpoint/2010/main" val="3675740295"/>
              </p:ext>
            </p:extLst>
          </p:nvPr>
        </p:nvGraphicFramePr>
        <p:xfrm>
          <a:off x="2895600" y="2054882"/>
          <a:ext cx="6095999" cy="1978298"/>
        </p:xfrm>
        <a:graphic>
          <a:graphicData uri="http://schemas.openxmlformats.org/drawingml/2006/table">
            <a:tbl>
              <a:tblPr firstRow="1" bandRow="1"/>
              <a:tblGrid>
                <a:gridCol w="1066799"/>
                <a:gridCol w="609600"/>
                <a:gridCol w="533400"/>
                <a:gridCol w="685800"/>
                <a:gridCol w="609600"/>
                <a:gridCol w="685800"/>
                <a:gridCol w="762000"/>
                <a:gridCol w="1143000"/>
              </a:tblGrid>
              <a:tr h="165887">
                <a:tc>
                  <a:txBody>
                    <a:bodyPr/>
                    <a:lstStyle/>
                    <a:p>
                      <a:pPr algn="ctr" fontAlgn="b"/>
                      <a:r>
                        <a:rPr lang="mn-MN" sz="1400" b="1" i="0" u="none" strike="noStrike" dirty="0">
                          <a:solidFill>
                            <a:srgbClr val="000000"/>
                          </a:solidFill>
                          <a:effectLst/>
                          <a:latin typeface="Arial Body"/>
                        </a:rPr>
                        <a:t>Баг, хороо</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mn-MN" sz="1400" b="1" i="0" u="none" strike="noStrike" dirty="0">
                          <a:solidFill>
                            <a:srgbClr val="000000"/>
                          </a:solidFill>
                          <a:effectLst/>
                          <a:latin typeface="Arial Body"/>
                        </a:rPr>
                        <a:t>Тэмээ</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mn-MN" sz="1400" b="1" i="0" u="none" strike="noStrike" dirty="0">
                          <a:solidFill>
                            <a:srgbClr val="000000"/>
                          </a:solidFill>
                          <a:effectLst/>
                          <a:latin typeface="Arial Body"/>
                        </a:rPr>
                        <a:t>Адуу</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mn-MN" sz="1400" b="1" i="0" u="none" strike="noStrike">
                          <a:solidFill>
                            <a:srgbClr val="000000"/>
                          </a:solidFill>
                          <a:effectLst/>
                          <a:latin typeface="Arial Body"/>
                        </a:rPr>
                        <a:t>Үхэр</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mn-MN" sz="1400" b="1" i="0" u="none" strike="noStrike">
                          <a:solidFill>
                            <a:srgbClr val="000000"/>
                          </a:solidFill>
                          <a:effectLst/>
                          <a:latin typeface="Arial Body"/>
                        </a:rPr>
                        <a:t>Хонь</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mn-MN" sz="1400" b="1" i="0" u="none" strike="noStrike" dirty="0">
                          <a:solidFill>
                            <a:srgbClr val="000000"/>
                          </a:solidFill>
                          <a:effectLst/>
                          <a:latin typeface="Arial Body"/>
                        </a:rPr>
                        <a:t>Ямаа</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mn-MN" sz="1400" b="1" i="0" u="none" strike="noStrike" dirty="0">
                          <a:solidFill>
                            <a:srgbClr val="000000"/>
                          </a:solidFill>
                          <a:effectLst/>
                          <a:latin typeface="Arial Body"/>
                        </a:rPr>
                        <a:t>Нийт мал</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mn-MN" sz="1400" b="1" i="0" u="none" strike="noStrike" dirty="0">
                          <a:solidFill>
                            <a:srgbClr val="000000"/>
                          </a:solidFill>
                          <a:effectLst/>
                          <a:latin typeface="Arial Body"/>
                        </a:rPr>
                        <a:t>Нийт малд эзлэх хувь</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r h="165887">
                <a:tc>
                  <a:txBody>
                    <a:bodyPr/>
                    <a:lstStyle/>
                    <a:p>
                      <a:pPr algn="l" fontAlgn="b"/>
                      <a:r>
                        <a:rPr lang="mn-MN" sz="1400" b="1" i="0" u="none" strike="noStrike" dirty="0">
                          <a:solidFill>
                            <a:srgbClr val="000000"/>
                          </a:solidFill>
                          <a:effectLst/>
                          <a:latin typeface="Arial Body"/>
                        </a:rPr>
                        <a:t>Хөөвөр</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r" fontAlgn="b"/>
                      <a:r>
                        <a:rPr lang="en-US" sz="1400" b="0" i="0" u="none" strike="noStrike">
                          <a:solidFill>
                            <a:srgbClr val="000000"/>
                          </a:solidFill>
                          <a:effectLst/>
                          <a:latin typeface="Arial Body"/>
                        </a:rPr>
                        <a:t>198</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effectLst/>
                          <a:latin typeface="Arial Body"/>
                        </a:rPr>
                        <a:t>270</a:t>
                      </a:r>
                      <a:r>
                        <a:rPr lang="mn-MN" sz="1400" b="0" i="0" u="none" strike="noStrike" dirty="0" smtClean="0">
                          <a:solidFill>
                            <a:srgbClr val="000000"/>
                          </a:solidFill>
                          <a:effectLst/>
                          <a:latin typeface="Arial Body"/>
                        </a:rPr>
                        <a:t>4</a:t>
                      </a:r>
                      <a:endParaRPr lang="en-US" sz="1400" b="0" i="0" u="none" strike="noStrike" dirty="0">
                        <a:solidFill>
                          <a:srgbClr val="000000"/>
                        </a:solidFill>
                        <a:effectLst/>
                        <a:latin typeface="Arial Body"/>
                      </a:endParaRP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Body"/>
                        </a:rPr>
                        <a:t>1299</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Body"/>
                        </a:rPr>
                        <a:t>18786</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Body"/>
                        </a:rPr>
                        <a:t>20049</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smtClean="0">
                          <a:solidFill>
                            <a:srgbClr val="000000"/>
                          </a:solidFill>
                          <a:effectLst/>
                          <a:latin typeface="Arial Body"/>
                        </a:rPr>
                        <a:t>4303</a:t>
                      </a:r>
                      <a:r>
                        <a:rPr lang="mn-MN" sz="1400" b="1" i="0" u="none" strike="noStrike" dirty="0" smtClean="0">
                          <a:solidFill>
                            <a:srgbClr val="000000"/>
                          </a:solidFill>
                          <a:effectLst/>
                          <a:latin typeface="Arial Body"/>
                        </a:rPr>
                        <a:t>6</a:t>
                      </a:r>
                      <a:endParaRPr lang="en-US" sz="1400" b="1" i="0" u="none" strike="noStrike" dirty="0">
                        <a:solidFill>
                          <a:srgbClr val="000000"/>
                        </a:solidFill>
                        <a:effectLst/>
                        <a:latin typeface="Arial Body"/>
                      </a:endParaRP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Body"/>
                        </a:rPr>
                        <a:t>28.7%</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65887">
                <a:tc>
                  <a:txBody>
                    <a:bodyPr/>
                    <a:lstStyle/>
                    <a:p>
                      <a:pPr algn="l" fontAlgn="b"/>
                      <a:r>
                        <a:rPr lang="mn-MN" sz="1400" b="1" i="0" u="none" strike="noStrike" dirty="0">
                          <a:solidFill>
                            <a:srgbClr val="000000"/>
                          </a:solidFill>
                          <a:effectLst/>
                          <a:latin typeface="Arial Body"/>
                        </a:rPr>
                        <a:t>Гучин</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r" fontAlgn="b"/>
                      <a:r>
                        <a:rPr lang="en-US" sz="1400" b="0" i="0" u="none" strike="noStrike">
                          <a:solidFill>
                            <a:srgbClr val="000000"/>
                          </a:solidFill>
                          <a:effectLst/>
                          <a:latin typeface="Arial Body"/>
                        </a:rPr>
                        <a:t>2131</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Body"/>
                        </a:rPr>
                        <a:t>2262</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Body"/>
                        </a:rPr>
                        <a:t>533</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Body"/>
                        </a:rPr>
                        <a:t>17956</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Body"/>
                        </a:rPr>
                        <a:t>21487</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Body"/>
                        </a:rPr>
                        <a:t>44369</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Body"/>
                        </a:rPr>
                        <a:t>29.6%</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65887">
                <a:tc>
                  <a:txBody>
                    <a:bodyPr/>
                    <a:lstStyle/>
                    <a:p>
                      <a:pPr algn="l" fontAlgn="b"/>
                      <a:r>
                        <a:rPr lang="mn-MN" sz="1400" b="1" i="0" u="none" strike="noStrike" dirty="0">
                          <a:solidFill>
                            <a:srgbClr val="000000"/>
                          </a:solidFill>
                          <a:effectLst/>
                          <a:latin typeface="Arial Body"/>
                        </a:rPr>
                        <a:t>Аргалант</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r" fontAlgn="b"/>
                      <a:r>
                        <a:rPr lang="en-US" sz="1400" b="0" i="0" u="none" strike="noStrike">
                          <a:solidFill>
                            <a:srgbClr val="000000"/>
                          </a:solidFill>
                          <a:effectLst/>
                          <a:latin typeface="Arial Body"/>
                        </a:rPr>
                        <a:t>674</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Body"/>
                        </a:rPr>
                        <a:t>1919</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Body"/>
                        </a:rPr>
                        <a:t>1023</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Body"/>
                        </a:rPr>
                        <a:t>20847</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Body"/>
                        </a:rPr>
                        <a:t>24779</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Body"/>
                        </a:rPr>
                        <a:t>49242</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Body"/>
                        </a:rPr>
                        <a:t>32.8%</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65887">
                <a:tc>
                  <a:txBody>
                    <a:bodyPr/>
                    <a:lstStyle/>
                    <a:p>
                      <a:pPr algn="l" fontAlgn="b"/>
                      <a:r>
                        <a:rPr lang="mn-MN" sz="1400" b="1" i="0" u="none" strike="noStrike" dirty="0">
                          <a:solidFill>
                            <a:srgbClr val="000000"/>
                          </a:solidFill>
                          <a:effectLst/>
                          <a:latin typeface="Arial Body"/>
                        </a:rPr>
                        <a:t>Аргуйт</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r" fontAlgn="b"/>
                      <a:r>
                        <a:rPr lang="en-US" sz="1400" b="0" i="0" u="none" strike="noStrike">
                          <a:solidFill>
                            <a:srgbClr val="000000"/>
                          </a:solidFill>
                          <a:effectLst/>
                          <a:latin typeface="Arial Body"/>
                        </a:rPr>
                        <a:t>375</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Body"/>
                        </a:rPr>
                        <a:t>739</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Body"/>
                        </a:rPr>
                        <a:t>422</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Body"/>
                        </a:rPr>
                        <a:t>5535</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Body"/>
                        </a:rPr>
                        <a:t>6216</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Body"/>
                        </a:rPr>
                        <a:t>13287</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Body"/>
                        </a:rPr>
                        <a:t>8.9%</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65887">
                <a:tc>
                  <a:txBody>
                    <a:bodyPr/>
                    <a:lstStyle/>
                    <a:p>
                      <a:pPr algn="l" fontAlgn="b"/>
                      <a:r>
                        <a:rPr lang="mn-MN" sz="1400" b="1" i="0" u="none" strike="noStrike" dirty="0">
                          <a:solidFill>
                            <a:srgbClr val="000000"/>
                          </a:solidFill>
                          <a:effectLst/>
                          <a:latin typeface="Arial Body"/>
                        </a:rPr>
                        <a:t>Нийт мал</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r" fontAlgn="b"/>
                      <a:r>
                        <a:rPr lang="en-US" sz="1400" b="1" i="0" u="none" strike="noStrike" dirty="0">
                          <a:solidFill>
                            <a:srgbClr val="000000"/>
                          </a:solidFill>
                          <a:effectLst/>
                          <a:latin typeface="Arial Body"/>
                        </a:rPr>
                        <a:t>3378</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smtClean="0">
                          <a:solidFill>
                            <a:srgbClr val="000000"/>
                          </a:solidFill>
                          <a:effectLst/>
                          <a:latin typeface="Arial Body"/>
                        </a:rPr>
                        <a:t>762</a:t>
                      </a:r>
                      <a:r>
                        <a:rPr lang="mn-MN" sz="1400" b="1" i="0" u="none" strike="noStrike" dirty="0" smtClean="0">
                          <a:solidFill>
                            <a:srgbClr val="000000"/>
                          </a:solidFill>
                          <a:effectLst/>
                          <a:latin typeface="Arial Body"/>
                        </a:rPr>
                        <a:t>4</a:t>
                      </a:r>
                      <a:endParaRPr lang="en-US" sz="1400" b="1" i="0" u="none" strike="noStrike" dirty="0">
                        <a:solidFill>
                          <a:srgbClr val="000000"/>
                        </a:solidFill>
                        <a:effectLst/>
                        <a:latin typeface="Arial Body"/>
                      </a:endParaRP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Body"/>
                        </a:rPr>
                        <a:t>3277</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Body"/>
                        </a:rPr>
                        <a:t>63124</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Body"/>
                        </a:rPr>
                        <a:t>72531</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smtClean="0">
                          <a:solidFill>
                            <a:srgbClr val="000000"/>
                          </a:solidFill>
                          <a:effectLst/>
                          <a:latin typeface="Arial Body"/>
                        </a:rPr>
                        <a:t>14993</a:t>
                      </a:r>
                      <a:r>
                        <a:rPr lang="mn-MN" sz="1400" b="1" i="0" u="none" strike="noStrike" dirty="0" smtClean="0">
                          <a:solidFill>
                            <a:srgbClr val="000000"/>
                          </a:solidFill>
                          <a:effectLst/>
                          <a:latin typeface="Arial Body"/>
                        </a:rPr>
                        <a:t>4</a:t>
                      </a:r>
                      <a:endParaRPr lang="en-US" sz="1400" b="1" i="0" u="none" strike="noStrike" dirty="0">
                        <a:solidFill>
                          <a:srgbClr val="000000"/>
                        </a:solidFill>
                        <a:effectLst/>
                        <a:latin typeface="Arial Body"/>
                      </a:endParaRP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b"/>
                      <a:r>
                        <a:rPr lang="en-US" sz="1400" b="1" i="0" u="none" strike="noStrike" dirty="0">
                          <a:solidFill>
                            <a:srgbClr val="000000"/>
                          </a:solidFill>
                          <a:effectLst/>
                          <a:latin typeface="Arial Body"/>
                        </a:rPr>
                        <a:t>100.0%</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65887">
                <a:tc>
                  <a:txBody>
                    <a:bodyPr/>
                    <a:lstStyle/>
                    <a:p>
                      <a:pPr algn="l" fontAlgn="b"/>
                      <a:r>
                        <a:rPr lang="mn-MN" sz="1400" b="1" i="0" u="none" strike="noStrike" dirty="0">
                          <a:solidFill>
                            <a:srgbClr val="000000"/>
                          </a:solidFill>
                          <a:effectLst/>
                          <a:latin typeface="Arial Body"/>
                        </a:rPr>
                        <a:t>Нийт малд эзлэх хувь</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400" b="1" i="0" u="none" strike="noStrike" dirty="0">
                          <a:solidFill>
                            <a:srgbClr val="000000"/>
                          </a:solidFill>
                          <a:effectLst/>
                          <a:latin typeface="Arial Body"/>
                        </a:rPr>
                        <a:t>2.3%</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400" b="1" i="0" u="none" strike="noStrike" dirty="0" smtClean="0">
                          <a:solidFill>
                            <a:srgbClr val="000000"/>
                          </a:solidFill>
                          <a:effectLst/>
                          <a:latin typeface="Arial Body"/>
                        </a:rPr>
                        <a:t>5%</a:t>
                      </a:r>
                      <a:endParaRPr lang="en-US" sz="1400" b="1" i="0" u="none" strike="noStrike" dirty="0">
                        <a:solidFill>
                          <a:srgbClr val="000000"/>
                        </a:solidFill>
                        <a:effectLst/>
                        <a:latin typeface="Arial Body"/>
                      </a:endParaRP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400" b="1" i="0" u="none" strike="noStrike" dirty="0">
                          <a:solidFill>
                            <a:srgbClr val="000000"/>
                          </a:solidFill>
                          <a:effectLst/>
                          <a:latin typeface="Arial Body"/>
                        </a:rPr>
                        <a:t>2.2%</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400" b="1" i="0" u="none" strike="noStrike" dirty="0">
                          <a:solidFill>
                            <a:srgbClr val="000000"/>
                          </a:solidFill>
                          <a:effectLst/>
                          <a:latin typeface="Arial Body"/>
                        </a:rPr>
                        <a:t>42.1%</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400" b="1" i="0" u="none" strike="noStrike" dirty="0">
                          <a:solidFill>
                            <a:srgbClr val="000000"/>
                          </a:solidFill>
                          <a:effectLst/>
                          <a:latin typeface="Arial Body"/>
                        </a:rPr>
                        <a:t>48.4%</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400" b="1" i="0" u="none" strike="noStrike" dirty="0">
                          <a:solidFill>
                            <a:srgbClr val="000000"/>
                          </a:solidFill>
                          <a:effectLst/>
                          <a:latin typeface="Arial Body"/>
                        </a:rPr>
                        <a:t>100.0%</a:t>
                      </a:r>
                    </a:p>
                  </a:txBody>
                  <a:tcPr marL="8294" marR="8294" marT="8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400" b="0" i="0" u="none" strike="noStrike" dirty="0">
                          <a:solidFill>
                            <a:srgbClr val="000000"/>
                          </a:solidFill>
                          <a:effectLst/>
                          <a:latin typeface="Arial Body"/>
                        </a:rPr>
                        <a:t> </a:t>
                      </a:r>
                    </a:p>
                  </a:txBody>
                  <a:tcPr marL="8294" marR="8294" marT="8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bl>
          </a:graphicData>
        </a:graphic>
      </p:graphicFrame>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6350"/>
            <a:ext cx="2852737" cy="353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19200" y="770860"/>
            <a:ext cx="7565232" cy="461665"/>
          </a:xfrm>
          <a:prstGeom prst="rect">
            <a:avLst/>
          </a:prstGeom>
          <a:noFill/>
        </p:spPr>
        <p:txBody>
          <a:bodyPr wrap="square" rtlCol="0">
            <a:spAutoFit/>
          </a:bodyPr>
          <a:lstStyle/>
          <a:p>
            <a:r>
              <a:rPr lang="mn-MN" sz="2400" dirty="0" smtClean="0">
                <a:solidFill>
                  <a:schemeClr val="bg1"/>
                </a:solidFill>
              </a:rPr>
              <a:t>2023 оны жилийн эцсийн малын тооны задаргаа</a:t>
            </a:r>
            <a:endParaRPr lang="en-US" sz="2400" dirty="0">
              <a:solidFill>
                <a:schemeClr val="bg1"/>
              </a:solidFill>
            </a:endParaRPr>
          </a:p>
        </p:txBody>
      </p:sp>
    </p:spTree>
    <p:extLst>
      <p:ext uri="{BB962C8B-B14F-4D97-AF65-F5344CB8AC3E}">
        <p14:creationId xmlns:p14="http://schemas.microsoft.com/office/powerpoint/2010/main" val="39258892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
        <p:nvSpPr>
          <p:cNvPr id="5" name="Rectangle 4"/>
          <p:cNvSpPr/>
          <p:nvPr/>
        </p:nvSpPr>
        <p:spPr>
          <a:xfrm>
            <a:off x="-8860" y="1123950"/>
            <a:ext cx="2590800" cy="1200329"/>
          </a:xfrm>
          <a:prstGeom prst="rect">
            <a:avLst/>
          </a:prstGeom>
        </p:spPr>
        <p:txBody>
          <a:bodyPr wrap="square">
            <a:spAutoFit/>
          </a:bodyPr>
          <a:lstStyle/>
          <a:p>
            <a:pPr algn="ctr"/>
            <a:r>
              <a:rPr lang="mn-MN" sz="2400" b="1" dirty="0" smtClean="0">
                <a:solidFill>
                  <a:schemeClr val="bg1"/>
                </a:solidFill>
                <a:latin typeface="AGCooper Mon" pitchFamily="34" charset="0"/>
                <a:cs typeface="Times New Roman" pitchFamily="18" charset="0"/>
                <a:sym typeface="Nunito Sans"/>
              </a:rPr>
              <a:t>2023 ОНЫ </a:t>
            </a:r>
          </a:p>
          <a:p>
            <a:pPr algn="ctr"/>
            <a:r>
              <a:rPr lang="mn-MN" sz="2400" b="1" dirty="0" smtClean="0">
                <a:solidFill>
                  <a:schemeClr val="bg1"/>
                </a:solidFill>
                <a:latin typeface="AGCooper Mon" pitchFamily="34" charset="0"/>
                <a:cs typeface="Times New Roman" pitchFamily="18" charset="0"/>
                <a:sym typeface="Nunito Sans"/>
              </a:rPr>
              <a:t>МЯНГАТ МАЛЧИД</a:t>
            </a:r>
            <a:r>
              <a:rPr lang="mn-MN" sz="2400" b="1" dirty="0" smtClean="0">
                <a:solidFill>
                  <a:srgbClr val="F67031"/>
                </a:solidFill>
                <a:latin typeface="AGCooper Mon" pitchFamily="34" charset="0"/>
                <a:cs typeface="Times New Roman" pitchFamily="18" charset="0"/>
                <a:sym typeface="Nunito Sans"/>
              </a:rPr>
              <a:t> </a:t>
            </a:r>
            <a:endParaRPr lang="en-US" sz="2400" dirty="0">
              <a:latin typeface="Nunito Sans"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 y="3000375"/>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7"/>
          <p:cNvGraphicFramePr>
            <a:graphicFrameLocks noGrp="1"/>
          </p:cNvGraphicFramePr>
          <p:nvPr>
            <p:extLst>
              <p:ext uri="{D42A27DB-BD31-4B8C-83A1-F6EECF244321}">
                <p14:modId xmlns:p14="http://schemas.microsoft.com/office/powerpoint/2010/main" val="675283939"/>
              </p:ext>
            </p:extLst>
          </p:nvPr>
        </p:nvGraphicFramePr>
        <p:xfrm>
          <a:off x="3200400" y="665956"/>
          <a:ext cx="5196682" cy="3800475"/>
        </p:xfrm>
        <a:graphic>
          <a:graphicData uri="http://schemas.openxmlformats.org/drawingml/2006/table">
            <a:tbl>
              <a:tblPr/>
              <a:tblGrid>
                <a:gridCol w="304800"/>
                <a:gridCol w="381000"/>
                <a:gridCol w="1285988"/>
                <a:gridCol w="789576"/>
                <a:gridCol w="456622"/>
                <a:gridCol w="443938"/>
                <a:gridCol w="545410"/>
                <a:gridCol w="507358"/>
                <a:gridCol w="481990"/>
              </a:tblGrid>
              <a:tr h="200025">
                <a:tc>
                  <a:txBody>
                    <a:bodyPr/>
                    <a:lstStyle/>
                    <a:p>
                      <a:pPr algn="ctr" fontAlgn="b"/>
                      <a:r>
                        <a:rPr lang="en-US" sz="1200" b="1" i="0" u="none" strike="noStrike" dirty="0">
                          <a:solidFill>
                            <a:srgbClr val="000000"/>
                          </a:solidFill>
                          <a:effectLst/>
                          <a:latin typeface="Arial BODY"/>
                        </a:rPr>
                        <a:t>№</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mn-MN" sz="1200" b="1" i="0" u="none" strike="noStrike" dirty="0">
                          <a:solidFill>
                            <a:srgbClr val="000000"/>
                          </a:solidFill>
                          <a:effectLst/>
                          <a:latin typeface="Arial BODY"/>
                        </a:rPr>
                        <a:t>Баг</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mn-MN" sz="1200" b="1" i="0" u="none" strike="noStrike" dirty="0">
                          <a:solidFill>
                            <a:srgbClr val="000000"/>
                          </a:solidFill>
                          <a:effectLst/>
                          <a:latin typeface="Arial BODY"/>
                        </a:rPr>
                        <a:t>Овог, нэр</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mn-MN" sz="1200" b="1" i="0" u="none" strike="noStrike" dirty="0">
                          <a:solidFill>
                            <a:srgbClr val="000000"/>
                          </a:solidFill>
                          <a:effectLst/>
                          <a:latin typeface="Arial BODY"/>
                        </a:rPr>
                        <a:t>Нийт мал</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mn-MN" sz="1200" b="1" i="0" u="none" strike="noStrike" dirty="0">
                          <a:solidFill>
                            <a:srgbClr val="000000"/>
                          </a:solidFill>
                          <a:effectLst/>
                          <a:latin typeface="Arial BODY"/>
                        </a:rPr>
                        <a:t>Адуу</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mn-MN" sz="1200" b="1" i="0" u="none" strike="noStrike" dirty="0">
                          <a:solidFill>
                            <a:srgbClr val="000000"/>
                          </a:solidFill>
                          <a:effectLst/>
                          <a:latin typeface="Arial BODY"/>
                        </a:rPr>
                        <a:t>Үхэр</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mn-MN" sz="1200" b="1" i="0" u="none" strike="noStrike" dirty="0">
                          <a:solidFill>
                            <a:srgbClr val="000000"/>
                          </a:solidFill>
                          <a:effectLst/>
                          <a:latin typeface="Arial BODY"/>
                        </a:rPr>
                        <a:t>Тэмээ</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mn-MN" sz="1200" b="1" i="0" u="none" strike="noStrike" dirty="0">
                          <a:solidFill>
                            <a:srgbClr val="000000"/>
                          </a:solidFill>
                          <a:effectLst/>
                          <a:latin typeface="Arial BODY"/>
                        </a:rPr>
                        <a:t>Хонь</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mn-MN" sz="1200" b="1" i="0" u="none" strike="noStrike" dirty="0">
                          <a:solidFill>
                            <a:srgbClr val="000000"/>
                          </a:solidFill>
                          <a:effectLst/>
                          <a:latin typeface="Arial BODY"/>
                        </a:rPr>
                        <a:t>Ямаа</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200025">
                <a:tc>
                  <a:txBody>
                    <a:bodyPr/>
                    <a:lstStyle/>
                    <a:p>
                      <a:pPr algn="r" fontAlgn="b"/>
                      <a:r>
                        <a:rPr lang="en-US" sz="1200" b="1" i="0" u="none" strike="noStrike">
                          <a:solidFill>
                            <a:srgbClr val="000000"/>
                          </a:solidFill>
                          <a:effectLst/>
                          <a:latin typeface="Arial BODY"/>
                        </a:rPr>
                        <a:t>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CD5B4"/>
                    </a:solidFill>
                  </a:tcPr>
                </a:tc>
                <a:tc>
                  <a:txBody>
                    <a:bodyPr/>
                    <a:lstStyle/>
                    <a:p>
                      <a:pPr algn="ctr" fontAlgn="b"/>
                      <a:r>
                        <a:rPr lang="en-US" sz="1200" b="1" i="0" u="none" strike="noStrike">
                          <a:solidFill>
                            <a:srgbClr val="000000"/>
                          </a:solidFill>
                          <a:effectLst/>
                          <a:latin typeface="Arial BODY"/>
                        </a:rPr>
                        <a:t>I</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CD5B4"/>
                    </a:solidFill>
                  </a:tcPr>
                </a:tc>
                <a:tc>
                  <a:txBody>
                    <a:bodyPr/>
                    <a:lstStyle/>
                    <a:p>
                      <a:pPr algn="l" fontAlgn="b"/>
                      <a:r>
                        <a:rPr lang="mn-MN" sz="1200" b="0" i="0" u="none" strike="noStrike">
                          <a:solidFill>
                            <a:srgbClr val="000000"/>
                          </a:solidFill>
                          <a:effectLst/>
                          <a:latin typeface="Arial BODY"/>
                        </a:rPr>
                        <a:t>Ц.Дамдинсүрэн</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CD5B4"/>
                    </a:solidFill>
                  </a:tcPr>
                </a:tc>
                <a:tc>
                  <a:txBody>
                    <a:bodyPr/>
                    <a:lstStyle/>
                    <a:p>
                      <a:pPr algn="ctr" rtl="0" fontAlgn="ctr"/>
                      <a:r>
                        <a:rPr lang="en-US" sz="1200" b="0" i="0" u="none" strike="noStrike">
                          <a:solidFill>
                            <a:srgbClr val="000000"/>
                          </a:solidFill>
                          <a:effectLst/>
                          <a:latin typeface="Arial BODY"/>
                        </a:rPr>
                        <a:t> 1 505</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CD5B4"/>
                    </a:solidFill>
                  </a:tcPr>
                </a:tc>
                <a:tc>
                  <a:txBody>
                    <a:bodyPr/>
                    <a:lstStyle/>
                    <a:p>
                      <a:pPr algn="ctr" rtl="0" fontAlgn="ctr"/>
                      <a:r>
                        <a:rPr lang="en-US" sz="1200" b="0" i="0" u="none" strike="noStrike">
                          <a:solidFill>
                            <a:srgbClr val="000000"/>
                          </a:solidFill>
                          <a:effectLst/>
                          <a:latin typeface="Arial BODY"/>
                        </a:rPr>
                        <a:t>  75</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CD5B4"/>
                    </a:solidFill>
                  </a:tcPr>
                </a:tc>
                <a:tc>
                  <a:txBody>
                    <a:bodyPr/>
                    <a:lstStyle/>
                    <a:p>
                      <a:pPr algn="ctr" rtl="0" fontAlgn="ctr"/>
                      <a:r>
                        <a:rPr lang="en-US" sz="1200" b="0" i="0" u="none" strike="noStrike">
                          <a:solidFill>
                            <a:srgbClr val="000000"/>
                          </a:solidFill>
                          <a:effectLst/>
                          <a:latin typeface="Arial BODY"/>
                        </a:rPr>
                        <a:t>  80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CD5B4"/>
                    </a:solidFill>
                  </a:tcPr>
                </a:tc>
                <a:tc>
                  <a:txBody>
                    <a:bodyPr/>
                    <a:lstStyle/>
                    <a:p>
                      <a:pPr algn="ctr" rtl="0" fontAlgn="ctr"/>
                      <a:r>
                        <a:rPr lang="en-US" sz="1200" b="0" i="0" u="none" strike="noStrike">
                          <a:solidFill>
                            <a:srgbClr val="000000"/>
                          </a:solidFill>
                          <a:effectLst/>
                          <a:latin typeface="Arial BODY"/>
                        </a:rPr>
                        <a:t>-</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CD5B4"/>
                    </a:solidFill>
                  </a:tcPr>
                </a:tc>
                <a:tc>
                  <a:txBody>
                    <a:bodyPr/>
                    <a:lstStyle/>
                    <a:p>
                      <a:pPr algn="ctr" rtl="0" fontAlgn="ctr"/>
                      <a:r>
                        <a:rPr lang="en-US" sz="1200" b="0" i="0" u="none" strike="noStrike">
                          <a:solidFill>
                            <a:srgbClr val="000000"/>
                          </a:solidFill>
                          <a:effectLst/>
                          <a:latin typeface="Arial BODY"/>
                        </a:rPr>
                        <a:t>  700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CD5B4"/>
                    </a:solidFill>
                  </a:tcPr>
                </a:tc>
                <a:tc>
                  <a:txBody>
                    <a:bodyPr/>
                    <a:lstStyle/>
                    <a:p>
                      <a:pPr algn="ctr" rtl="0" fontAlgn="ctr"/>
                      <a:r>
                        <a:rPr lang="en-US" sz="1200" b="0" i="0" u="none" strike="noStrike">
                          <a:solidFill>
                            <a:srgbClr val="000000"/>
                          </a:solidFill>
                          <a:effectLst/>
                          <a:latin typeface="Arial BODY"/>
                        </a:rPr>
                        <a:t>  650</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D5B4"/>
                    </a:solidFill>
                  </a:tcPr>
                </a:tc>
              </a:tr>
              <a:tr h="200025">
                <a:tc>
                  <a:txBody>
                    <a:bodyPr/>
                    <a:lstStyle/>
                    <a:p>
                      <a:pPr algn="r" fontAlgn="b"/>
                      <a:r>
                        <a:rPr lang="en-US" sz="1200" b="1" i="0" u="none" strike="noStrike">
                          <a:solidFill>
                            <a:srgbClr val="000000"/>
                          </a:solidFill>
                          <a:effectLst/>
                          <a:latin typeface="Arial BODY"/>
                        </a:rPr>
                        <a:t>2</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CD5B4"/>
                    </a:solidFill>
                  </a:tcPr>
                </a:tc>
                <a:tc>
                  <a:txBody>
                    <a:bodyPr/>
                    <a:lstStyle/>
                    <a:p>
                      <a:pPr algn="ctr" fontAlgn="b"/>
                      <a:r>
                        <a:rPr lang="en-US" sz="1200" b="1" i="0" u="none" strike="noStrike">
                          <a:solidFill>
                            <a:srgbClr val="000000"/>
                          </a:solidFill>
                          <a:effectLst/>
                          <a:latin typeface="Arial BODY"/>
                        </a:rPr>
                        <a:t>I</a:t>
                      </a:r>
                    </a:p>
                  </a:txBody>
                  <a:tcPr marL="9525" marR="9525" marT="9525" marB="0" anchor="b">
                    <a:lnL>
                      <a:noFill/>
                    </a:lnL>
                    <a:lnR>
                      <a:noFill/>
                    </a:lnR>
                    <a:lnT>
                      <a:noFill/>
                    </a:lnT>
                    <a:lnB>
                      <a:noFill/>
                    </a:lnB>
                    <a:solidFill>
                      <a:srgbClr val="FCD5B4"/>
                    </a:solidFill>
                  </a:tcPr>
                </a:tc>
                <a:tc>
                  <a:txBody>
                    <a:bodyPr/>
                    <a:lstStyle/>
                    <a:p>
                      <a:pPr algn="l" fontAlgn="b"/>
                      <a:r>
                        <a:rPr lang="mn-MN" sz="1200" b="0" i="0" u="none" strike="noStrike">
                          <a:solidFill>
                            <a:srgbClr val="000000"/>
                          </a:solidFill>
                          <a:effectLst/>
                          <a:latin typeface="Arial BODY"/>
                        </a:rPr>
                        <a:t>П.Ариунболд</a:t>
                      </a:r>
                    </a:p>
                  </a:txBody>
                  <a:tcPr marL="9525" marR="9525" marT="9525" marB="0" anchor="b">
                    <a:lnL>
                      <a:noFill/>
                    </a:lnL>
                    <a:lnR>
                      <a:noFill/>
                    </a:lnR>
                    <a:lnT>
                      <a:noFill/>
                    </a:lnT>
                    <a:lnB>
                      <a:noFill/>
                    </a:lnB>
                    <a:solidFill>
                      <a:srgbClr val="FCD5B4"/>
                    </a:solidFill>
                  </a:tcPr>
                </a:tc>
                <a:tc>
                  <a:txBody>
                    <a:bodyPr/>
                    <a:lstStyle/>
                    <a:p>
                      <a:pPr algn="ctr" rtl="0" fontAlgn="ctr"/>
                      <a:r>
                        <a:rPr lang="en-US" sz="1200" b="0" i="0" u="none" strike="noStrike">
                          <a:solidFill>
                            <a:srgbClr val="000000"/>
                          </a:solidFill>
                          <a:effectLst/>
                          <a:latin typeface="Arial BODY"/>
                        </a:rPr>
                        <a:t> 1 303</a:t>
                      </a:r>
                    </a:p>
                  </a:txBody>
                  <a:tcPr marL="9525" marR="9525" marT="9525" marB="0" anchor="ctr">
                    <a:lnL>
                      <a:noFill/>
                    </a:lnL>
                    <a:lnR>
                      <a:noFill/>
                    </a:lnR>
                    <a:lnT>
                      <a:noFill/>
                    </a:lnT>
                    <a:lnB>
                      <a:noFill/>
                    </a:lnB>
                    <a:solidFill>
                      <a:srgbClr val="FCD5B4"/>
                    </a:solidFill>
                  </a:tcPr>
                </a:tc>
                <a:tc>
                  <a:txBody>
                    <a:bodyPr/>
                    <a:lstStyle/>
                    <a:p>
                      <a:pPr algn="ctr" rtl="0" fontAlgn="ctr"/>
                      <a:r>
                        <a:rPr lang="en-US" sz="1200" b="0" i="0" u="none" strike="noStrike">
                          <a:solidFill>
                            <a:srgbClr val="000000"/>
                          </a:solidFill>
                          <a:effectLst/>
                          <a:latin typeface="Arial BODY"/>
                        </a:rPr>
                        <a:t>  51</a:t>
                      </a:r>
                    </a:p>
                  </a:txBody>
                  <a:tcPr marL="9525" marR="9525" marT="9525" marB="0" anchor="ctr">
                    <a:lnL>
                      <a:noFill/>
                    </a:lnL>
                    <a:lnR>
                      <a:noFill/>
                    </a:lnR>
                    <a:lnT>
                      <a:noFill/>
                    </a:lnT>
                    <a:lnB>
                      <a:noFill/>
                    </a:lnB>
                    <a:solidFill>
                      <a:srgbClr val="FCD5B4"/>
                    </a:solidFill>
                  </a:tcPr>
                </a:tc>
                <a:tc>
                  <a:txBody>
                    <a:bodyPr/>
                    <a:lstStyle/>
                    <a:p>
                      <a:pPr algn="ctr" rtl="0" fontAlgn="ctr"/>
                      <a:r>
                        <a:rPr lang="en-US" sz="1200" b="0" i="0" u="none" strike="noStrike">
                          <a:solidFill>
                            <a:srgbClr val="000000"/>
                          </a:solidFill>
                          <a:effectLst/>
                          <a:latin typeface="Arial BODY"/>
                        </a:rPr>
                        <a:t>  12</a:t>
                      </a:r>
                    </a:p>
                  </a:txBody>
                  <a:tcPr marL="9525" marR="9525" marT="9525" marB="0" anchor="ctr">
                    <a:lnL>
                      <a:noFill/>
                    </a:lnL>
                    <a:lnR>
                      <a:noFill/>
                    </a:lnR>
                    <a:lnT>
                      <a:noFill/>
                    </a:lnT>
                    <a:lnB>
                      <a:noFill/>
                    </a:lnB>
                    <a:solidFill>
                      <a:srgbClr val="FCD5B4"/>
                    </a:solidFill>
                  </a:tcPr>
                </a:tc>
                <a:tc>
                  <a:txBody>
                    <a:bodyPr/>
                    <a:lstStyle/>
                    <a:p>
                      <a:pPr algn="ctr" rtl="0" fontAlgn="ctr"/>
                      <a:r>
                        <a:rPr lang="en-US" sz="1200" b="0" i="0" u="none" strike="noStrike">
                          <a:solidFill>
                            <a:srgbClr val="000000"/>
                          </a:solidFill>
                          <a:effectLst/>
                          <a:latin typeface="Arial BODY"/>
                        </a:rPr>
                        <a:t>  20</a:t>
                      </a:r>
                    </a:p>
                  </a:txBody>
                  <a:tcPr marL="9525" marR="9525" marT="9525" marB="0" anchor="ctr">
                    <a:lnL>
                      <a:noFill/>
                    </a:lnL>
                    <a:lnR>
                      <a:noFill/>
                    </a:lnR>
                    <a:lnT>
                      <a:noFill/>
                    </a:lnT>
                    <a:lnB>
                      <a:noFill/>
                    </a:lnB>
                    <a:solidFill>
                      <a:srgbClr val="FCD5B4"/>
                    </a:solidFill>
                  </a:tcPr>
                </a:tc>
                <a:tc>
                  <a:txBody>
                    <a:bodyPr/>
                    <a:lstStyle/>
                    <a:p>
                      <a:pPr algn="ctr" rtl="0" fontAlgn="ctr"/>
                      <a:r>
                        <a:rPr lang="en-US" sz="1200" b="0" i="0" u="none" strike="noStrike">
                          <a:solidFill>
                            <a:srgbClr val="000000"/>
                          </a:solidFill>
                          <a:effectLst/>
                          <a:latin typeface="Arial BODY"/>
                        </a:rPr>
                        <a:t>  315</a:t>
                      </a:r>
                    </a:p>
                  </a:txBody>
                  <a:tcPr marL="9525" marR="9525" marT="9525" marB="0" anchor="ctr">
                    <a:lnL>
                      <a:noFill/>
                    </a:lnL>
                    <a:lnR>
                      <a:noFill/>
                    </a:lnR>
                    <a:lnT>
                      <a:noFill/>
                    </a:lnT>
                    <a:lnB>
                      <a:noFill/>
                    </a:lnB>
                    <a:solidFill>
                      <a:srgbClr val="FCD5B4"/>
                    </a:solidFill>
                  </a:tcPr>
                </a:tc>
                <a:tc>
                  <a:txBody>
                    <a:bodyPr/>
                    <a:lstStyle/>
                    <a:p>
                      <a:pPr algn="ctr" rtl="0" fontAlgn="ctr"/>
                      <a:r>
                        <a:rPr lang="en-US" sz="1200" b="0" i="0" u="none" strike="noStrike">
                          <a:solidFill>
                            <a:srgbClr val="000000"/>
                          </a:solidFill>
                          <a:effectLst/>
                          <a:latin typeface="Arial BODY"/>
                        </a:rPr>
                        <a:t>  905</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CD5B4"/>
                    </a:solidFill>
                  </a:tcPr>
                </a:tc>
              </a:tr>
              <a:tr h="200025">
                <a:tc>
                  <a:txBody>
                    <a:bodyPr/>
                    <a:lstStyle/>
                    <a:p>
                      <a:pPr algn="r" fontAlgn="b"/>
                      <a:r>
                        <a:rPr lang="en-US" sz="1200" b="1" i="0" u="none" strike="noStrike">
                          <a:solidFill>
                            <a:srgbClr val="000000"/>
                          </a:solidFill>
                          <a:effectLst/>
                          <a:latin typeface="Arial BODY"/>
                        </a:rPr>
                        <a:t>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CD5B4"/>
                    </a:solidFill>
                  </a:tcPr>
                </a:tc>
                <a:tc>
                  <a:txBody>
                    <a:bodyPr/>
                    <a:lstStyle/>
                    <a:p>
                      <a:pPr algn="ctr" fontAlgn="b"/>
                      <a:r>
                        <a:rPr lang="en-US" sz="1200" b="1" i="0" u="none" strike="noStrike">
                          <a:solidFill>
                            <a:srgbClr val="000000"/>
                          </a:solidFill>
                          <a:effectLst/>
                          <a:latin typeface="Arial BODY"/>
                        </a:rPr>
                        <a:t>I</a:t>
                      </a:r>
                    </a:p>
                  </a:txBody>
                  <a:tcPr marL="9525" marR="9525" marT="9525" marB="0" anchor="b">
                    <a:lnL>
                      <a:noFill/>
                    </a:lnL>
                    <a:lnR>
                      <a:noFill/>
                    </a:lnR>
                    <a:lnT>
                      <a:noFill/>
                    </a:lnT>
                    <a:lnB>
                      <a:noFill/>
                    </a:lnB>
                    <a:solidFill>
                      <a:srgbClr val="FCD5B4"/>
                    </a:solidFill>
                  </a:tcPr>
                </a:tc>
                <a:tc>
                  <a:txBody>
                    <a:bodyPr/>
                    <a:lstStyle/>
                    <a:p>
                      <a:pPr algn="l" fontAlgn="b"/>
                      <a:r>
                        <a:rPr lang="mn-MN" sz="1200" b="0" i="0" u="none" strike="noStrike">
                          <a:solidFill>
                            <a:srgbClr val="000000"/>
                          </a:solidFill>
                          <a:effectLst/>
                          <a:latin typeface="Arial BODY"/>
                        </a:rPr>
                        <a:t>Н.Алтангэрэл</a:t>
                      </a:r>
                    </a:p>
                  </a:txBody>
                  <a:tcPr marL="9525" marR="9525" marT="9525" marB="0" anchor="b">
                    <a:lnL>
                      <a:noFill/>
                    </a:lnL>
                    <a:lnR>
                      <a:noFill/>
                    </a:lnR>
                    <a:lnT>
                      <a:noFill/>
                    </a:lnT>
                    <a:lnB>
                      <a:noFill/>
                    </a:lnB>
                    <a:solidFill>
                      <a:srgbClr val="FCD5B4"/>
                    </a:solidFill>
                  </a:tcPr>
                </a:tc>
                <a:tc>
                  <a:txBody>
                    <a:bodyPr/>
                    <a:lstStyle/>
                    <a:p>
                      <a:pPr algn="ctr" rtl="0" fontAlgn="ctr"/>
                      <a:r>
                        <a:rPr lang="en-US" sz="1200" b="0" i="0" u="none" strike="noStrike">
                          <a:solidFill>
                            <a:srgbClr val="000000"/>
                          </a:solidFill>
                          <a:effectLst/>
                          <a:latin typeface="Arial BODY"/>
                        </a:rPr>
                        <a:t> 1 020</a:t>
                      </a:r>
                    </a:p>
                  </a:txBody>
                  <a:tcPr marL="9525" marR="9525" marT="9525" marB="0" anchor="ctr">
                    <a:lnL>
                      <a:noFill/>
                    </a:lnL>
                    <a:lnR>
                      <a:noFill/>
                    </a:lnR>
                    <a:lnT>
                      <a:noFill/>
                    </a:lnT>
                    <a:lnB>
                      <a:noFill/>
                    </a:lnB>
                    <a:solidFill>
                      <a:srgbClr val="FCD5B4"/>
                    </a:solidFill>
                  </a:tcPr>
                </a:tc>
                <a:tc>
                  <a:txBody>
                    <a:bodyPr/>
                    <a:lstStyle/>
                    <a:p>
                      <a:pPr algn="ctr" rtl="0" fontAlgn="ctr"/>
                      <a:r>
                        <a:rPr lang="en-US" sz="1200" b="0" i="0" u="none" strike="noStrike">
                          <a:solidFill>
                            <a:srgbClr val="000000"/>
                          </a:solidFill>
                          <a:effectLst/>
                          <a:latin typeface="Arial BODY"/>
                        </a:rPr>
                        <a:t>  93</a:t>
                      </a:r>
                    </a:p>
                  </a:txBody>
                  <a:tcPr marL="9525" marR="9525" marT="9525" marB="0" anchor="ctr">
                    <a:lnL>
                      <a:noFill/>
                    </a:lnL>
                    <a:lnR>
                      <a:noFill/>
                    </a:lnR>
                    <a:lnT>
                      <a:noFill/>
                    </a:lnT>
                    <a:lnB>
                      <a:noFill/>
                    </a:lnB>
                    <a:solidFill>
                      <a:srgbClr val="FCD5B4"/>
                    </a:solidFill>
                  </a:tcPr>
                </a:tc>
                <a:tc>
                  <a:txBody>
                    <a:bodyPr/>
                    <a:lstStyle/>
                    <a:p>
                      <a:pPr algn="ctr" rtl="0" fontAlgn="ctr"/>
                      <a:r>
                        <a:rPr lang="en-US" sz="1200" b="0" i="0" u="none" strike="noStrike">
                          <a:solidFill>
                            <a:srgbClr val="000000"/>
                          </a:solidFill>
                          <a:effectLst/>
                          <a:latin typeface="Arial BODY"/>
                        </a:rPr>
                        <a:t>  160</a:t>
                      </a:r>
                    </a:p>
                  </a:txBody>
                  <a:tcPr marL="9525" marR="9525" marT="9525" marB="0" anchor="ctr">
                    <a:lnL>
                      <a:noFill/>
                    </a:lnL>
                    <a:lnR>
                      <a:noFill/>
                    </a:lnR>
                    <a:lnT>
                      <a:noFill/>
                    </a:lnT>
                    <a:lnB>
                      <a:noFill/>
                    </a:lnB>
                    <a:solidFill>
                      <a:srgbClr val="FCD5B4"/>
                    </a:solidFill>
                  </a:tcPr>
                </a:tc>
                <a:tc>
                  <a:txBody>
                    <a:bodyPr/>
                    <a:lstStyle/>
                    <a:p>
                      <a:pPr algn="ctr" rtl="0" fontAlgn="ctr"/>
                      <a:r>
                        <a:rPr lang="en-US" sz="1200" b="0" i="0" u="none" strike="noStrike">
                          <a:solidFill>
                            <a:srgbClr val="000000"/>
                          </a:solidFill>
                          <a:effectLst/>
                          <a:latin typeface="Arial BODY"/>
                        </a:rPr>
                        <a:t>  40</a:t>
                      </a:r>
                    </a:p>
                  </a:txBody>
                  <a:tcPr marL="9525" marR="9525" marT="9525" marB="0" anchor="ctr">
                    <a:lnL>
                      <a:noFill/>
                    </a:lnL>
                    <a:lnR>
                      <a:noFill/>
                    </a:lnR>
                    <a:lnT>
                      <a:noFill/>
                    </a:lnT>
                    <a:lnB>
                      <a:noFill/>
                    </a:lnB>
                    <a:solidFill>
                      <a:srgbClr val="FCD5B4"/>
                    </a:solidFill>
                  </a:tcPr>
                </a:tc>
                <a:tc>
                  <a:txBody>
                    <a:bodyPr/>
                    <a:lstStyle/>
                    <a:p>
                      <a:pPr algn="ctr" rtl="0" fontAlgn="ctr"/>
                      <a:r>
                        <a:rPr lang="en-US" sz="1200" b="0" i="0" u="none" strike="noStrike">
                          <a:solidFill>
                            <a:srgbClr val="000000"/>
                          </a:solidFill>
                          <a:effectLst/>
                          <a:latin typeface="Arial BODY"/>
                        </a:rPr>
                        <a:t>  440</a:t>
                      </a:r>
                    </a:p>
                  </a:txBody>
                  <a:tcPr marL="9525" marR="9525" marT="9525" marB="0" anchor="ctr">
                    <a:lnL>
                      <a:noFill/>
                    </a:lnL>
                    <a:lnR>
                      <a:noFill/>
                    </a:lnR>
                    <a:lnT>
                      <a:noFill/>
                    </a:lnT>
                    <a:lnB>
                      <a:noFill/>
                    </a:lnB>
                    <a:solidFill>
                      <a:srgbClr val="FCD5B4"/>
                    </a:solidFill>
                  </a:tcPr>
                </a:tc>
                <a:tc>
                  <a:txBody>
                    <a:bodyPr/>
                    <a:lstStyle/>
                    <a:p>
                      <a:pPr algn="ctr" rtl="0" fontAlgn="ctr"/>
                      <a:r>
                        <a:rPr lang="en-US" sz="1200" b="0" i="0" u="none" strike="noStrike">
                          <a:solidFill>
                            <a:srgbClr val="000000"/>
                          </a:solidFill>
                          <a:effectLst/>
                          <a:latin typeface="Arial BODY"/>
                        </a:rPr>
                        <a:t>  287</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CD5B4"/>
                    </a:solidFill>
                  </a:tcPr>
                </a:tc>
              </a:tr>
              <a:tr h="200025">
                <a:tc>
                  <a:txBody>
                    <a:bodyPr/>
                    <a:lstStyle/>
                    <a:p>
                      <a:pPr algn="r" fontAlgn="b"/>
                      <a:r>
                        <a:rPr lang="en-US" sz="1200" b="1" i="0" u="none" strike="noStrike">
                          <a:solidFill>
                            <a:srgbClr val="000000"/>
                          </a:solidFill>
                          <a:effectLst/>
                          <a:latin typeface="Arial BODY"/>
                        </a:rPr>
                        <a:t>4</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Arial BODY"/>
                        </a:rPr>
                        <a:t>I</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mn-MN" sz="1200" b="0" i="0" u="none" strike="noStrike" dirty="0" smtClean="0">
                          <a:solidFill>
                            <a:srgbClr val="000000"/>
                          </a:solidFill>
                          <a:effectLst/>
                          <a:latin typeface="Arial BODY"/>
                        </a:rPr>
                        <a:t>Р.Гончигцогзол</a:t>
                      </a:r>
                      <a:endParaRPr lang="mn-MN" sz="1200" b="0" i="0" u="none" strike="noStrike" dirty="0">
                        <a:solidFill>
                          <a:srgbClr val="000000"/>
                        </a:solidFill>
                        <a:effectLst/>
                        <a:latin typeface="Arial BODY"/>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ctr"/>
                      <a:r>
                        <a:rPr lang="en-US" sz="1200" b="0" i="0" u="none" strike="noStrike">
                          <a:solidFill>
                            <a:srgbClr val="000000"/>
                          </a:solidFill>
                          <a:effectLst/>
                          <a:latin typeface="Arial BODY"/>
                        </a:rPr>
                        <a:t> 1 018</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ctr"/>
                      <a:r>
                        <a:rPr lang="en-US" sz="1200" b="0" i="0" u="none" strike="noStrike">
                          <a:solidFill>
                            <a:srgbClr val="000000"/>
                          </a:solidFill>
                          <a:effectLst/>
                          <a:latin typeface="Arial BODY"/>
                        </a:rPr>
                        <a:t>  47</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ctr"/>
                      <a:r>
                        <a:rPr lang="en-US" sz="1200" b="0" i="0" u="none" strike="noStrike">
                          <a:solidFill>
                            <a:srgbClr val="000000"/>
                          </a:solidFill>
                          <a:effectLst/>
                          <a:latin typeface="Arial BODY"/>
                        </a:rPr>
                        <a:t>  41</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ctr"/>
                      <a:r>
                        <a:rPr lang="en-US" sz="1200" b="0" i="0" u="none" strike="noStrike">
                          <a:solidFill>
                            <a:srgbClr val="000000"/>
                          </a:solidFill>
                          <a:effectLst/>
                          <a:latin typeface="Arial BODY"/>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ctr"/>
                      <a:r>
                        <a:rPr lang="en-US" sz="1200" b="0" i="0" u="none" strike="noStrike">
                          <a:solidFill>
                            <a:srgbClr val="000000"/>
                          </a:solidFill>
                          <a:effectLst/>
                          <a:latin typeface="Arial BODY"/>
                        </a:rPr>
                        <a:t>  580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ctr"/>
                      <a:r>
                        <a:rPr lang="en-US" sz="1200" b="0" i="0" u="none" strike="noStrike">
                          <a:solidFill>
                            <a:srgbClr val="000000"/>
                          </a:solidFill>
                          <a:effectLst/>
                          <a:latin typeface="Arial BODY"/>
                        </a:rPr>
                        <a:t>  350</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D5B4"/>
                    </a:solidFill>
                  </a:tcPr>
                </a:tc>
              </a:tr>
              <a:tr h="200025">
                <a:tc>
                  <a:txBody>
                    <a:bodyPr/>
                    <a:lstStyle/>
                    <a:p>
                      <a:pPr algn="r" fontAlgn="b"/>
                      <a:r>
                        <a:rPr lang="en-US" sz="1200" b="1" i="0" u="none" strike="noStrike">
                          <a:solidFill>
                            <a:srgbClr val="000000"/>
                          </a:solidFill>
                          <a:effectLst/>
                          <a:latin typeface="Arial BODY"/>
                        </a:rPr>
                        <a:t>5</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ctr" fontAlgn="b"/>
                      <a:r>
                        <a:rPr lang="en-US" sz="1200" b="1" i="0" u="none" strike="noStrike">
                          <a:solidFill>
                            <a:srgbClr val="000000"/>
                          </a:solidFill>
                          <a:effectLst/>
                          <a:latin typeface="Arial BODY"/>
                        </a:rPr>
                        <a:t>II</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mn-MN" sz="1200" b="0" i="0" u="none" strike="noStrike">
                          <a:solidFill>
                            <a:srgbClr val="000000"/>
                          </a:solidFill>
                          <a:effectLst/>
                          <a:latin typeface="Arial BODY"/>
                        </a:rPr>
                        <a:t>Ц.Батбаяр</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ctr" rtl="0" fontAlgn="ctr"/>
                      <a:r>
                        <a:rPr lang="en-US" sz="1200" b="0" i="0" u="none" strike="noStrike">
                          <a:solidFill>
                            <a:srgbClr val="000000"/>
                          </a:solidFill>
                          <a:effectLst/>
                          <a:latin typeface="Arial BODY"/>
                        </a:rPr>
                        <a:t> 2 030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ctr" rtl="0" fontAlgn="ctr"/>
                      <a:r>
                        <a:rPr lang="en-US" sz="1200" b="0" i="0" u="none" strike="noStrike">
                          <a:solidFill>
                            <a:srgbClr val="000000"/>
                          </a:solidFill>
                          <a:effectLst/>
                          <a:latin typeface="Arial BODY"/>
                        </a:rPr>
                        <a:t>  83</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ctr" rtl="0" fontAlgn="ctr"/>
                      <a:r>
                        <a:rPr lang="en-US" sz="1200" b="0" i="0" u="none" strike="noStrike">
                          <a:solidFill>
                            <a:srgbClr val="000000"/>
                          </a:solidFill>
                          <a:effectLst/>
                          <a:latin typeface="Arial BODY"/>
                        </a:rPr>
                        <a:t>-</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ctr" rtl="0" fontAlgn="ctr"/>
                      <a:r>
                        <a:rPr lang="en-US" sz="1200" b="0" i="0" u="none" strike="noStrike">
                          <a:solidFill>
                            <a:srgbClr val="000000"/>
                          </a:solidFill>
                          <a:effectLst/>
                          <a:latin typeface="Arial BODY"/>
                        </a:rPr>
                        <a:t>  33</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ctr" rtl="0" fontAlgn="ctr"/>
                      <a:r>
                        <a:rPr lang="en-US" sz="1200" b="0" i="0" u="none" strike="noStrike">
                          <a:solidFill>
                            <a:srgbClr val="000000"/>
                          </a:solidFill>
                          <a:effectLst/>
                          <a:latin typeface="Arial BODY"/>
                        </a:rPr>
                        <a:t> 1 263</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ctr" rtl="0" fontAlgn="ctr"/>
                      <a:r>
                        <a:rPr lang="en-US" sz="1200" b="0" i="0" u="none" strike="noStrike">
                          <a:solidFill>
                            <a:srgbClr val="000000"/>
                          </a:solidFill>
                          <a:effectLst/>
                          <a:latin typeface="Arial BODY"/>
                        </a:rPr>
                        <a:t>  651</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D050"/>
                    </a:solidFill>
                  </a:tcPr>
                </a:tc>
              </a:tr>
              <a:tr h="200025">
                <a:tc>
                  <a:txBody>
                    <a:bodyPr/>
                    <a:lstStyle/>
                    <a:p>
                      <a:pPr algn="r" fontAlgn="b"/>
                      <a:r>
                        <a:rPr lang="en-US" sz="1200" b="1" i="0" u="none" strike="noStrike">
                          <a:solidFill>
                            <a:srgbClr val="000000"/>
                          </a:solidFill>
                          <a:effectLst/>
                          <a:latin typeface="Arial BODY"/>
                        </a:rPr>
                        <a:t>6</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fontAlgn="b"/>
                      <a:r>
                        <a:rPr lang="en-US" sz="1200" b="1" i="0" u="none" strike="noStrike">
                          <a:solidFill>
                            <a:srgbClr val="000000"/>
                          </a:solidFill>
                          <a:effectLst/>
                          <a:latin typeface="Arial BODY"/>
                        </a:rPr>
                        <a:t>II</a:t>
                      </a:r>
                    </a:p>
                  </a:txBody>
                  <a:tcPr marL="9525" marR="9525" marT="9525" marB="0" anchor="b">
                    <a:lnL>
                      <a:noFill/>
                    </a:lnL>
                    <a:lnR>
                      <a:noFill/>
                    </a:lnR>
                    <a:lnT>
                      <a:noFill/>
                    </a:lnT>
                    <a:lnB>
                      <a:noFill/>
                    </a:lnB>
                    <a:solidFill>
                      <a:srgbClr val="92D050"/>
                    </a:solidFill>
                  </a:tcPr>
                </a:tc>
                <a:tc>
                  <a:txBody>
                    <a:bodyPr/>
                    <a:lstStyle/>
                    <a:p>
                      <a:pPr algn="l" fontAlgn="b"/>
                      <a:r>
                        <a:rPr lang="mn-MN" sz="1200" b="0" i="0" u="none" strike="noStrike" dirty="0" smtClean="0">
                          <a:solidFill>
                            <a:srgbClr val="000000"/>
                          </a:solidFill>
                          <a:effectLst/>
                          <a:latin typeface="Arial BODY"/>
                        </a:rPr>
                        <a:t>Ш.Болор-Эрдэнэ</a:t>
                      </a:r>
                      <a:endParaRPr lang="mn-MN" sz="1200" b="0" i="0" u="none" strike="noStrike" dirty="0">
                        <a:solidFill>
                          <a:srgbClr val="000000"/>
                        </a:solidFill>
                        <a:effectLst/>
                        <a:latin typeface="Arial BODY"/>
                      </a:endParaRPr>
                    </a:p>
                  </a:txBody>
                  <a:tcPr marL="9525" marR="9525" marT="9525" marB="0" anchor="b">
                    <a:lnL>
                      <a:noFill/>
                    </a:lnL>
                    <a:lnR>
                      <a:noFill/>
                    </a:lnR>
                    <a:lnT>
                      <a:noFill/>
                    </a:lnT>
                    <a:lnB>
                      <a:noFill/>
                    </a:lnB>
                    <a:solidFill>
                      <a:srgbClr val="92D050"/>
                    </a:solidFill>
                  </a:tcPr>
                </a:tc>
                <a:tc>
                  <a:txBody>
                    <a:bodyPr/>
                    <a:lstStyle/>
                    <a:p>
                      <a:pPr algn="ctr" rtl="0" fontAlgn="ctr"/>
                      <a:r>
                        <a:rPr lang="en-US" sz="1200" b="0" i="0" u="none" strike="noStrike">
                          <a:solidFill>
                            <a:srgbClr val="000000"/>
                          </a:solidFill>
                          <a:effectLst/>
                          <a:latin typeface="Arial BODY"/>
                        </a:rPr>
                        <a:t> 1 438</a:t>
                      </a:r>
                    </a:p>
                  </a:txBody>
                  <a:tcPr marL="9525" marR="9525" marT="9525" marB="0" anchor="ctr">
                    <a:lnL>
                      <a:noFill/>
                    </a:lnL>
                    <a:lnR>
                      <a:noFill/>
                    </a:lnR>
                    <a:lnT>
                      <a:noFill/>
                    </a:lnT>
                    <a:lnB>
                      <a:noFill/>
                    </a:lnB>
                    <a:solidFill>
                      <a:srgbClr val="92D050"/>
                    </a:solidFill>
                  </a:tcPr>
                </a:tc>
                <a:tc>
                  <a:txBody>
                    <a:bodyPr/>
                    <a:lstStyle/>
                    <a:p>
                      <a:pPr algn="ctr" rtl="0" fontAlgn="ctr"/>
                      <a:r>
                        <a:rPr lang="en-US" sz="1200" b="0" i="0" u="none" strike="noStrike">
                          <a:solidFill>
                            <a:srgbClr val="000000"/>
                          </a:solidFill>
                          <a:effectLst/>
                          <a:latin typeface="Arial BODY"/>
                        </a:rPr>
                        <a:t>  107</a:t>
                      </a:r>
                    </a:p>
                  </a:txBody>
                  <a:tcPr marL="9525" marR="9525" marT="9525" marB="0" anchor="ctr">
                    <a:lnL>
                      <a:noFill/>
                    </a:lnL>
                    <a:lnR>
                      <a:noFill/>
                    </a:lnR>
                    <a:lnT>
                      <a:noFill/>
                    </a:lnT>
                    <a:lnB>
                      <a:noFill/>
                    </a:lnB>
                    <a:solidFill>
                      <a:srgbClr val="92D050"/>
                    </a:solidFill>
                  </a:tcPr>
                </a:tc>
                <a:tc>
                  <a:txBody>
                    <a:bodyPr/>
                    <a:lstStyle/>
                    <a:p>
                      <a:pPr algn="ctr" rtl="0" fontAlgn="ctr"/>
                      <a:r>
                        <a:rPr lang="en-US" sz="1200" b="0" i="0" u="none" strike="noStrike">
                          <a:solidFill>
                            <a:srgbClr val="000000"/>
                          </a:solidFill>
                          <a:effectLst/>
                          <a:latin typeface="Arial BODY"/>
                        </a:rPr>
                        <a:t>  19</a:t>
                      </a:r>
                    </a:p>
                  </a:txBody>
                  <a:tcPr marL="9525" marR="9525" marT="9525" marB="0" anchor="ctr">
                    <a:lnL>
                      <a:noFill/>
                    </a:lnL>
                    <a:lnR>
                      <a:noFill/>
                    </a:lnR>
                    <a:lnT>
                      <a:noFill/>
                    </a:lnT>
                    <a:lnB>
                      <a:noFill/>
                    </a:lnB>
                    <a:solidFill>
                      <a:srgbClr val="92D050"/>
                    </a:solidFill>
                  </a:tcPr>
                </a:tc>
                <a:tc>
                  <a:txBody>
                    <a:bodyPr/>
                    <a:lstStyle/>
                    <a:p>
                      <a:pPr algn="ctr" rtl="0" fontAlgn="ctr"/>
                      <a:r>
                        <a:rPr lang="en-US" sz="1200" b="0" i="0" u="none" strike="noStrike">
                          <a:solidFill>
                            <a:srgbClr val="000000"/>
                          </a:solidFill>
                          <a:effectLst/>
                          <a:latin typeface="Arial BODY"/>
                        </a:rPr>
                        <a:t>  282</a:t>
                      </a:r>
                    </a:p>
                  </a:txBody>
                  <a:tcPr marL="9525" marR="9525" marT="9525" marB="0" anchor="ctr">
                    <a:lnL>
                      <a:noFill/>
                    </a:lnL>
                    <a:lnR>
                      <a:noFill/>
                    </a:lnR>
                    <a:lnT>
                      <a:noFill/>
                    </a:lnT>
                    <a:lnB>
                      <a:noFill/>
                    </a:lnB>
                    <a:solidFill>
                      <a:srgbClr val="92D050"/>
                    </a:solidFill>
                  </a:tcPr>
                </a:tc>
                <a:tc>
                  <a:txBody>
                    <a:bodyPr/>
                    <a:lstStyle/>
                    <a:p>
                      <a:pPr algn="ctr" rtl="0" fontAlgn="ctr"/>
                      <a:r>
                        <a:rPr lang="en-US" sz="1200" b="0" i="0" u="none" strike="noStrike">
                          <a:solidFill>
                            <a:srgbClr val="000000"/>
                          </a:solidFill>
                          <a:effectLst/>
                          <a:latin typeface="Arial BODY"/>
                        </a:rPr>
                        <a:t>  484</a:t>
                      </a:r>
                    </a:p>
                  </a:txBody>
                  <a:tcPr marL="9525" marR="9525" marT="9525" marB="0" anchor="ctr">
                    <a:lnL>
                      <a:noFill/>
                    </a:lnL>
                    <a:lnR>
                      <a:noFill/>
                    </a:lnR>
                    <a:lnT>
                      <a:noFill/>
                    </a:lnT>
                    <a:lnB>
                      <a:noFill/>
                    </a:lnB>
                    <a:solidFill>
                      <a:srgbClr val="92D050"/>
                    </a:solidFill>
                  </a:tcPr>
                </a:tc>
                <a:tc>
                  <a:txBody>
                    <a:bodyPr/>
                    <a:lstStyle/>
                    <a:p>
                      <a:pPr algn="ctr" rtl="0" fontAlgn="ctr"/>
                      <a:r>
                        <a:rPr lang="en-US" sz="1200" b="0" i="0" u="none" strike="noStrike">
                          <a:solidFill>
                            <a:srgbClr val="000000"/>
                          </a:solidFill>
                          <a:effectLst/>
                          <a:latin typeface="Arial BODY"/>
                        </a:rPr>
                        <a:t>  546</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92D050"/>
                    </a:solidFill>
                  </a:tcPr>
                </a:tc>
              </a:tr>
              <a:tr h="200025">
                <a:tc>
                  <a:txBody>
                    <a:bodyPr/>
                    <a:lstStyle/>
                    <a:p>
                      <a:pPr algn="r" fontAlgn="b"/>
                      <a:r>
                        <a:rPr lang="en-US" sz="1200" b="1" i="0" u="none" strike="noStrike">
                          <a:solidFill>
                            <a:srgbClr val="000000"/>
                          </a:solidFill>
                          <a:effectLst/>
                          <a:latin typeface="Arial BODY"/>
                        </a:rPr>
                        <a:t>7</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fontAlgn="b"/>
                      <a:r>
                        <a:rPr lang="en-US" sz="1200" b="1" i="0" u="none" strike="noStrike">
                          <a:solidFill>
                            <a:srgbClr val="000000"/>
                          </a:solidFill>
                          <a:effectLst/>
                          <a:latin typeface="Arial BODY"/>
                        </a:rPr>
                        <a:t>II</a:t>
                      </a:r>
                    </a:p>
                  </a:txBody>
                  <a:tcPr marL="9525" marR="9525" marT="9525" marB="0" anchor="b">
                    <a:lnL>
                      <a:noFill/>
                    </a:lnL>
                    <a:lnR>
                      <a:noFill/>
                    </a:lnR>
                    <a:lnT>
                      <a:noFill/>
                    </a:lnT>
                    <a:lnB>
                      <a:noFill/>
                    </a:lnB>
                    <a:solidFill>
                      <a:srgbClr val="92D050"/>
                    </a:solidFill>
                  </a:tcPr>
                </a:tc>
                <a:tc>
                  <a:txBody>
                    <a:bodyPr/>
                    <a:lstStyle/>
                    <a:p>
                      <a:pPr algn="l" fontAlgn="b"/>
                      <a:r>
                        <a:rPr lang="mn-MN" sz="1200" b="0" i="0" u="none" strike="noStrike">
                          <a:solidFill>
                            <a:srgbClr val="000000"/>
                          </a:solidFill>
                          <a:effectLst/>
                          <a:latin typeface="Arial BODY"/>
                        </a:rPr>
                        <a:t>О.Сэдэд</a:t>
                      </a:r>
                    </a:p>
                  </a:txBody>
                  <a:tcPr marL="9525" marR="9525" marT="9525" marB="0" anchor="b">
                    <a:lnL>
                      <a:noFill/>
                    </a:lnL>
                    <a:lnR>
                      <a:noFill/>
                    </a:lnR>
                    <a:lnT>
                      <a:noFill/>
                    </a:lnT>
                    <a:lnB>
                      <a:noFill/>
                    </a:lnB>
                    <a:solidFill>
                      <a:srgbClr val="92D050"/>
                    </a:solidFill>
                  </a:tcPr>
                </a:tc>
                <a:tc>
                  <a:txBody>
                    <a:bodyPr/>
                    <a:lstStyle/>
                    <a:p>
                      <a:pPr algn="ctr" rtl="0" fontAlgn="ctr"/>
                      <a:r>
                        <a:rPr lang="en-US" sz="1200" b="0" i="0" u="none" strike="noStrike">
                          <a:solidFill>
                            <a:srgbClr val="000000"/>
                          </a:solidFill>
                          <a:effectLst/>
                          <a:latin typeface="Arial BODY"/>
                        </a:rPr>
                        <a:t> 1 146</a:t>
                      </a:r>
                    </a:p>
                  </a:txBody>
                  <a:tcPr marL="9525" marR="9525" marT="9525" marB="0" anchor="ctr">
                    <a:lnL>
                      <a:noFill/>
                    </a:lnL>
                    <a:lnR>
                      <a:noFill/>
                    </a:lnR>
                    <a:lnT>
                      <a:noFill/>
                    </a:lnT>
                    <a:lnB>
                      <a:noFill/>
                    </a:lnB>
                    <a:solidFill>
                      <a:srgbClr val="92D050"/>
                    </a:solidFill>
                  </a:tcPr>
                </a:tc>
                <a:tc>
                  <a:txBody>
                    <a:bodyPr/>
                    <a:lstStyle/>
                    <a:p>
                      <a:pPr algn="ctr" rtl="0" fontAlgn="ctr"/>
                      <a:r>
                        <a:rPr lang="en-US" sz="1200" b="0" i="0" u="none" strike="noStrike">
                          <a:solidFill>
                            <a:srgbClr val="000000"/>
                          </a:solidFill>
                          <a:effectLst/>
                          <a:latin typeface="Arial BODY"/>
                        </a:rPr>
                        <a:t>  190</a:t>
                      </a:r>
                    </a:p>
                  </a:txBody>
                  <a:tcPr marL="9525" marR="9525" marT="9525" marB="0" anchor="ctr">
                    <a:lnL>
                      <a:noFill/>
                    </a:lnL>
                    <a:lnR>
                      <a:noFill/>
                    </a:lnR>
                    <a:lnT>
                      <a:noFill/>
                    </a:lnT>
                    <a:lnB>
                      <a:noFill/>
                    </a:lnB>
                    <a:solidFill>
                      <a:srgbClr val="92D050"/>
                    </a:solidFill>
                  </a:tcPr>
                </a:tc>
                <a:tc>
                  <a:txBody>
                    <a:bodyPr/>
                    <a:lstStyle/>
                    <a:p>
                      <a:pPr algn="ctr" rtl="0" fontAlgn="ctr"/>
                      <a:r>
                        <a:rPr lang="en-US" sz="1200" b="0" i="0" u="none" strike="noStrike">
                          <a:solidFill>
                            <a:srgbClr val="000000"/>
                          </a:solidFill>
                          <a:effectLst/>
                          <a:latin typeface="Arial BODY"/>
                        </a:rPr>
                        <a:t>  25</a:t>
                      </a:r>
                    </a:p>
                  </a:txBody>
                  <a:tcPr marL="9525" marR="9525" marT="9525" marB="0" anchor="ctr">
                    <a:lnL>
                      <a:noFill/>
                    </a:lnL>
                    <a:lnR>
                      <a:noFill/>
                    </a:lnR>
                    <a:lnT>
                      <a:noFill/>
                    </a:lnT>
                    <a:lnB>
                      <a:noFill/>
                    </a:lnB>
                    <a:solidFill>
                      <a:srgbClr val="92D050"/>
                    </a:solidFill>
                  </a:tcPr>
                </a:tc>
                <a:tc>
                  <a:txBody>
                    <a:bodyPr/>
                    <a:lstStyle/>
                    <a:p>
                      <a:pPr algn="ctr" rtl="0" fontAlgn="ctr"/>
                      <a:r>
                        <a:rPr lang="en-US" sz="1200" b="0" i="0" u="none" strike="noStrike">
                          <a:solidFill>
                            <a:srgbClr val="000000"/>
                          </a:solidFill>
                          <a:effectLst/>
                          <a:latin typeface="Arial BODY"/>
                        </a:rPr>
                        <a:t>  240</a:t>
                      </a:r>
                    </a:p>
                  </a:txBody>
                  <a:tcPr marL="9525" marR="9525" marT="9525" marB="0" anchor="ctr">
                    <a:lnL>
                      <a:noFill/>
                    </a:lnL>
                    <a:lnR>
                      <a:noFill/>
                    </a:lnR>
                    <a:lnT>
                      <a:noFill/>
                    </a:lnT>
                    <a:lnB>
                      <a:noFill/>
                    </a:lnB>
                    <a:solidFill>
                      <a:srgbClr val="92D050"/>
                    </a:solidFill>
                  </a:tcPr>
                </a:tc>
                <a:tc>
                  <a:txBody>
                    <a:bodyPr/>
                    <a:lstStyle/>
                    <a:p>
                      <a:pPr algn="ctr" rtl="0" fontAlgn="ctr"/>
                      <a:r>
                        <a:rPr lang="en-US" sz="1200" b="0" i="0" u="none" strike="noStrike">
                          <a:solidFill>
                            <a:srgbClr val="000000"/>
                          </a:solidFill>
                          <a:effectLst/>
                          <a:latin typeface="Arial BODY"/>
                        </a:rPr>
                        <a:t>  180</a:t>
                      </a:r>
                    </a:p>
                  </a:txBody>
                  <a:tcPr marL="9525" marR="9525" marT="9525" marB="0" anchor="ctr">
                    <a:lnL>
                      <a:noFill/>
                    </a:lnL>
                    <a:lnR>
                      <a:noFill/>
                    </a:lnR>
                    <a:lnT>
                      <a:noFill/>
                    </a:lnT>
                    <a:lnB>
                      <a:noFill/>
                    </a:lnB>
                    <a:solidFill>
                      <a:srgbClr val="92D050"/>
                    </a:solidFill>
                  </a:tcPr>
                </a:tc>
                <a:tc>
                  <a:txBody>
                    <a:bodyPr/>
                    <a:lstStyle/>
                    <a:p>
                      <a:pPr algn="ctr" rtl="0" fontAlgn="ctr"/>
                      <a:r>
                        <a:rPr lang="en-US" sz="1200" b="0" i="0" u="none" strike="noStrike">
                          <a:solidFill>
                            <a:srgbClr val="000000"/>
                          </a:solidFill>
                          <a:effectLst/>
                          <a:latin typeface="Arial BODY"/>
                        </a:rPr>
                        <a:t>  511</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92D050"/>
                    </a:solidFill>
                  </a:tcPr>
                </a:tc>
              </a:tr>
              <a:tr h="200025">
                <a:tc>
                  <a:txBody>
                    <a:bodyPr/>
                    <a:lstStyle/>
                    <a:p>
                      <a:pPr algn="r" fontAlgn="b"/>
                      <a:r>
                        <a:rPr lang="en-US" sz="1200" b="1" i="0" u="none" strike="noStrike">
                          <a:solidFill>
                            <a:srgbClr val="000000"/>
                          </a:solidFill>
                          <a:effectLst/>
                          <a:latin typeface="Arial BODY"/>
                        </a:rPr>
                        <a:t>8</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1" i="0" u="none" strike="noStrike">
                          <a:solidFill>
                            <a:srgbClr val="000000"/>
                          </a:solidFill>
                          <a:effectLst/>
                          <a:latin typeface="Arial BODY"/>
                        </a:rPr>
                        <a:t>II</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mn-MN" sz="1200" b="0" i="0" u="none" strike="noStrike">
                          <a:solidFill>
                            <a:srgbClr val="000000"/>
                          </a:solidFill>
                          <a:effectLst/>
                          <a:latin typeface="Arial BODY"/>
                        </a:rPr>
                        <a:t>Д.Бямбатогтох</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200" b="0" i="0" u="none" strike="noStrike">
                          <a:solidFill>
                            <a:srgbClr val="000000"/>
                          </a:solidFill>
                          <a:effectLst/>
                          <a:latin typeface="Arial BODY"/>
                        </a:rPr>
                        <a:t> 1 002</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200" b="0" i="0" u="none" strike="noStrike">
                          <a:solidFill>
                            <a:srgbClr val="000000"/>
                          </a:solidFill>
                          <a:effectLst/>
                          <a:latin typeface="Arial BODY"/>
                        </a:rPr>
                        <a:t>  26</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200" b="0" i="0" u="none" strike="noStrike">
                          <a:solidFill>
                            <a:srgbClr val="000000"/>
                          </a:solidFill>
                          <a:effectLst/>
                          <a:latin typeface="Arial BODY"/>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200" b="0" i="0" u="none" strike="noStrike">
                          <a:solidFill>
                            <a:srgbClr val="000000"/>
                          </a:solidFill>
                          <a:effectLst/>
                          <a:latin typeface="Arial BODY"/>
                        </a:rPr>
                        <a:t>  89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200" b="0" i="0" u="none" strike="noStrike">
                          <a:solidFill>
                            <a:srgbClr val="000000"/>
                          </a:solidFill>
                          <a:effectLst/>
                          <a:latin typeface="Arial BODY"/>
                        </a:rPr>
                        <a:t>  486</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200" b="0" i="0" u="none" strike="noStrike">
                          <a:solidFill>
                            <a:srgbClr val="000000"/>
                          </a:solidFill>
                          <a:effectLst/>
                          <a:latin typeface="Arial BODY"/>
                        </a:rPr>
                        <a:t>  401</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92D050"/>
                    </a:solidFill>
                  </a:tcPr>
                </a:tc>
              </a:tr>
              <a:tr h="200025">
                <a:tc>
                  <a:txBody>
                    <a:bodyPr/>
                    <a:lstStyle/>
                    <a:p>
                      <a:pPr algn="r" fontAlgn="b"/>
                      <a:r>
                        <a:rPr lang="en-US" sz="1200" b="1" i="0" u="none" strike="noStrike">
                          <a:solidFill>
                            <a:srgbClr val="000000"/>
                          </a:solidFill>
                          <a:effectLst/>
                          <a:latin typeface="Arial BODY"/>
                        </a:rPr>
                        <a:t>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CC0DA"/>
                    </a:solidFill>
                  </a:tcPr>
                </a:tc>
                <a:tc>
                  <a:txBody>
                    <a:bodyPr/>
                    <a:lstStyle/>
                    <a:p>
                      <a:pPr algn="ctr" fontAlgn="b"/>
                      <a:r>
                        <a:rPr lang="en-US" sz="1200" b="1" i="0" u="none" strike="noStrike">
                          <a:solidFill>
                            <a:srgbClr val="000000"/>
                          </a:solidFill>
                          <a:effectLst/>
                          <a:latin typeface="Arial BODY"/>
                        </a:rPr>
                        <a:t>III</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CCC0DA"/>
                    </a:solidFill>
                  </a:tcPr>
                </a:tc>
                <a:tc>
                  <a:txBody>
                    <a:bodyPr/>
                    <a:lstStyle/>
                    <a:p>
                      <a:pPr algn="l" fontAlgn="b"/>
                      <a:r>
                        <a:rPr lang="mn-MN" sz="1200" b="0" i="0" u="none" strike="noStrike">
                          <a:solidFill>
                            <a:srgbClr val="000000"/>
                          </a:solidFill>
                          <a:effectLst/>
                          <a:latin typeface="Arial BODY"/>
                        </a:rPr>
                        <a:t>М.Баярсайхан</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CCC0DA"/>
                    </a:solidFill>
                  </a:tcPr>
                </a:tc>
                <a:tc>
                  <a:txBody>
                    <a:bodyPr/>
                    <a:lstStyle/>
                    <a:p>
                      <a:pPr algn="ctr" rtl="0" fontAlgn="b"/>
                      <a:r>
                        <a:rPr lang="en-US" sz="1200" b="0" i="0" u="none" strike="noStrike">
                          <a:solidFill>
                            <a:srgbClr val="000000"/>
                          </a:solidFill>
                          <a:effectLst/>
                          <a:latin typeface="Arial BODY"/>
                        </a:rPr>
                        <a:t>1185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CCC0DA"/>
                    </a:solidFill>
                  </a:tcPr>
                </a:tc>
                <a:tc>
                  <a:txBody>
                    <a:bodyPr/>
                    <a:lstStyle/>
                    <a:p>
                      <a:pPr algn="ctr" rtl="0" fontAlgn="b"/>
                      <a:r>
                        <a:rPr lang="en-US" sz="1200" b="0" i="0" u="none" strike="noStrike">
                          <a:solidFill>
                            <a:srgbClr val="000000"/>
                          </a:solidFill>
                          <a:effectLst/>
                          <a:latin typeface="Arial BODY"/>
                        </a:rPr>
                        <a:t>48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CCC0DA"/>
                    </a:solidFill>
                  </a:tcPr>
                </a:tc>
                <a:tc>
                  <a:txBody>
                    <a:bodyPr/>
                    <a:lstStyle/>
                    <a:p>
                      <a:pPr algn="ctr" rtl="0" fontAlgn="b"/>
                      <a:r>
                        <a:rPr lang="en-US" sz="1200" b="0" i="0" u="none" strike="noStrike">
                          <a:solidFill>
                            <a:srgbClr val="000000"/>
                          </a:solidFill>
                          <a:effectLst/>
                          <a:latin typeface="Arial BODY"/>
                        </a:rPr>
                        <a:t>30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CCC0DA"/>
                    </a:solidFill>
                  </a:tcPr>
                </a:tc>
                <a:tc>
                  <a:txBody>
                    <a:bodyPr/>
                    <a:lstStyle/>
                    <a:p>
                      <a:pPr algn="ctr" rtl="0" fontAlgn="b"/>
                      <a:r>
                        <a:rPr lang="en-US" sz="1200" b="0" i="0" u="none" strike="noStrike">
                          <a:solidFill>
                            <a:srgbClr val="000000"/>
                          </a:solidFill>
                          <a:effectLst/>
                          <a:latin typeface="Arial BODY"/>
                        </a:rPr>
                        <a: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CCC0DA"/>
                    </a:solidFill>
                  </a:tcPr>
                </a:tc>
                <a:tc>
                  <a:txBody>
                    <a:bodyPr/>
                    <a:lstStyle/>
                    <a:p>
                      <a:pPr algn="ctr" rtl="0" fontAlgn="b"/>
                      <a:r>
                        <a:rPr lang="en-US" sz="1200" b="0" i="0" u="none" strike="noStrike">
                          <a:solidFill>
                            <a:srgbClr val="000000"/>
                          </a:solidFill>
                          <a:effectLst/>
                          <a:latin typeface="Arial BODY"/>
                        </a:rPr>
                        <a:t>522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CCC0DA"/>
                    </a:solidFill>
                  </a:tcPr>
                </a:tc>
                <a:tc>
                  <a:txBody>
                    <a:bodyPr/>
                    <a:lstStyle/>
                    <a:p>
                      <a:pPr algn="ctr" rtl="0" fontAlgn="b"/>
                      <a:r>
                        <a:rPr lang="en-US" sz="1200" b="0" i="0" u="none" strike="noStrike">
                          <a:solidFill>
                            <a:srgbClr val="000000"/>
                          </a:solidFill>
                          <a:effectLst/>
                          <a:latin typeface="Arial BODY"/>
                        </a:rPr>
                        <a:t>585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CC0DA"/>
                    </a:solidFill>
                  </a:tcPr>
                </a:tc>
              </a:tr>
              <a:tr h="200025">
                <a:tc>
                  <a:txBody>
                    <a:bodyPr/>
                    <a:lstStyle/>
                    <a:p>
                      <a:pPr algn="r" fontAlgn="b"/>
                      <a:r>
                        <a:rPr lang="en-US" sz="1200" b="1" i="0" u="none" strike="noStrike">
                          <a:solidFill>
                            <a:srgbClr val="000000"/>
                          </a:solidFill>
                          <a:effectLst/>
                          <a:latin typeface="Arial BODY"/>
                        </a:rPr>
                        <a:t>10</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CCC0DA"/>
                    </a:solidFill>
                  </a:tcPr>
                </a:tc>
                <a:tc>
                  <a:txBody>
                    <a:bodyPr/>
                    <a:lstStyle/>
                    <a:p>
                      <a:pPr algn="ctr" fontAlgn="b"/>
                      <a:r>
                        <a:rPr lang="en-US" sz="1200" b="1" i="0" u="none" strike="noStrike">
                          <a:solidFill>
                            <a:srgbClr val="000000"/>
                          </a:solidFill>
                          <a:effectLst/>
                          <a:latin typeface="Arial BODY"/>
                        </a:rPr>
                        <a:t>III</a:t>
                      </a:r>
                    </a:p>
                  </a:txBody>
                  <a:tcPr marL="9525" marR="9525" marT="9525" marB="0" anchor="b">
                    <a:lnL>
                      <a:noFill/>
                    </a:lnL>
                    <a:lnR>
                      <a:noFill/>
                    </a:lnR>
                    <a:lnT>
                      <a:noFill/>
                    </a:lnT>
                    <a:lnB>
                      <a:noFill/>
                    </a:lnB>
                    <a:solidFill>
                      <a:srgbClr val="CCC0DA"/>
                    </a:solidFill>
                  </a:tcPr>
                </a:tc>
                <a:tc>
                  <a:txBody>
                    <a:bodyPr/>
                    <a:lstStyle/>
                    <a:p>
                      <a:pPr algn="l" fontAlgn="b"/>
                      <a:r>
                        <a:rPr lang="mn-MN" sz="1200" b="0" i="0" u="none" strike="noStrike">
                          <a:solidFill>
                            <a:srgbClr val="000000"/>
                          </a:solidFill>
                          <a:effectLst/>
                          <a:latin typeface="Arial BODY"/>
                        </a:rPr>
                        <a:t>Б.Уламтогтох</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1050</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70</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26</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654</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300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CCC0DA"/>
                    </a:solidFill>
                  </a:tcPr>
                </a:tc>
              </a:tr>
              <a:tr h="200025">
                <a:tc>
                  <a:txBody>
                    <a:bodyPr/>
                    <a:lstStyle/>
                    <a:p>
                      <a:pPr algn="r" fontAlgn="b"/>
                      <a:r>
                        <a:rPr lang="en-US" sz="1200" b="1" i="0" u="none" strike="noStrike">
                          <a:solidFill>
                            <a:srgbClr val="000000"/>
                          </a:solidFill>
                          <a:effectLst/>
                          <a:latin typeface="Arial BODY"/>
                        </a:rPr>
                        <a:t>11</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CCC0DA"/>
                    </a:solidFill>
                  </a:tcPr>
                </a:tc>
                <a:tc>
                  <a:txBody>
                    <a:bodyPr/>
                    <a:lstStyle/>
                    <a:p>
                      <a:pPr algn="ctr" fontAlgn="b"/>
                      <a:r>
                        <a:rPr lang="en-US" sz="1200" b="1" i="0" u="none" strike="noStrike">
                          <a:solidFill>
                            <a:srgbClr val="000000"/>
                          </a:solidFill>
                          <a:effectLst/>
                          <a:latin typeface="Arial BODY"/>
                        </a:rPr>
                        <a:t>III</a:t>
                      </a:r>
                    </a:p>
                  </a:txBody>
                  <a:tcPr marL="9525" marR="9525" marT="9525" marB="0" anchor="b">
                    <a:lnL>
                      <a:noFill/>
                    </a:lnL>
                    <a:lnR>
                      <a:noFill/>
                    </a:lnR>
                    <a:lnT>
                      <a:noFill/>
                    </a:lnT>
                    <a:lnB>
                      <a:noFill/>
                    </a:lnB>
                    <a:solidFill>
                      <a:srgbClr val="CCC0DA"/>
                    </a:solidFill>
                  </a:tcPr>
                </a:tc>
                <a:tc>
                  <a:txBody>
                    <a:bodyPr/>
                    <a:lstStyle/>
                    <a:p>
                      <a:pPr algn="l" fontAlgn="b"/>
                      <a:r>
                        <a:rPr lang="mn-MN" sz="1200" b="0" i="0" u="none" strike="noStrike">
                          <a:solidFill>
                            <a:srgbClr val="000000"/>
                          </a:solidFill>
                          <a:effectLst/>
                          <a:latin typeface="Arial BODY"/>
                        </a:rPr>
                        <a:t>Д.Мөнхтогтох</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1045</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33</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12</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650</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350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CCC0DA"/>
                    </a:solidFill>
                  </a:tcPr>
                </a:tc>
              </a:tr>
              <a:tr h="200025">
                <a:tc>
                  <a:txBody>
                    <a:bodyPr/>
                    <a:lstStyle/>
                    <a:p>
                      <a:pPr algn="r" fontAlgn="b"/>
                      <a:r>
                        <a:rPr lang="en-US" sz="1200" b="1" i="0" u="none" strike="noStrike">
                          <a:solidFill>
                            <a:srgbClr val="000000"/>
                          </a:solidFill>
                          <a:effectLst/>
                          <a:latin typeface="Arial BODY"/>
                        </a:rPr>
                        <a:t>12</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CCC0DA"/>
                    </a:solidFill>
                  </a:tcPr>
                </a:tc>
                <a:tc>
                  <a:txBody>
                    <a:bodyPr/>
                    <a:lstStyle/>
                    <a:p>
                      <a:pPr algn="ctr" fontAlgn="b"/>
                      <a:r>
                        <a:rPr lang="en-US" sz="1200" b="1" i="0" u="none" strike="noStrike">
                          <a:solidFill>
                            <a:srgbClr val="000000"/>
                          </a:solidFill>
                          <a:effectLst/>
                          <a:latin typeface="Arial BODY"/>
                        </a:rPr>
                        <a:t>III</a:t>
                      </a:r>
                    </a:p>
                  </a:txBody>
                  <a:tcPr marL="9525" marR="9525" marT="9525" marB="0" anchor="b">
                    <a:lnL>
                      <a:noFill/>
                    </a:lnL>
                    <a:lnR>
                      <a:noFill/>
                    </a:lnR>
                    <a:lnT>
                      <a:noFill/>
                    </a:lnT>
                    <a:lnB>
                      <a:noFill/>
                    </a:lnB>
                    <a:solidFill>
                      <a:srgbClr val="CCC0DA"/>
                    </a:solidFill>
                  </a:tcPr>
                </a:tc>
                <a:tc>
                  <a:txBody>
                    <a:bodyPr/>
                    <a:lstStyle/>
                    <a:p>
                      <a:pPr algn="l" fontAlgn="b"/>
                      <a:r>
                        <a:rPr lang="mn-MN" sz="1200" b="0" i="0" u="none" strike="noStrike">
                          <a:solidFill>
                            <a:srgbClr val="000000"/>
                          </a:solidFill>
                          <a:effectLst/>
                          <a:latin typeface="Arial BODY"/>
                        </a:rPr>
                        <a:t>М.Баяртогтох</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1040</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25</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605</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410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CCC0DA"/>
                    </a:solidFill>
                  </a:tcPr>
                </a:tc>
              </a:tr>
              <a:tr h="200025">
                <a:tc>
                  <a:txBody>
                    <a:bodyPr/>
                    <a:lstStyle/>
                    <a:p>
                      <a:pPr algn="r" fontAlgn="b"/>
                      <a:r>
                        <a:rPr lang="en-US" sz="1200" b="1" i="0" u="none" strike="noStrike">
                          <a:solidFill>
                            <a:srgbClr val="000000"/>
                          </a:solidFill>
                          <a:effectLst/>
                          <a:latin typeface="Arial BODY"/>
                        </a:rPr>
                        <a:t>13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CCC0DA"/>
                    </a:solidFill>
                  </a:tcPr>
                </a:tc>
                <a:tc>
                  <a:txBody>
                    <a:bodyPr/>
                    <a:lstStyle/>
                    <a:p>
                      <a:pPr algn="ctr" fontAlgn="b"/>
                      <a:r>
                        <a:rPr lang="en-US" sz="1200" b="1" i="0" u="none" strike="noStrike">
                          <a:solidFill>
                            <a:srgbClr val="000000"/>
                          </a:solidFill>
                          <a:effectLst/>
                          <a:latin typeface="Arial BODY"/>
                        </a:rPr>
                        <a:t>III</a:t>
                      </a:r>
                    </a:p>
                  </a:txBody>
                  <a:tcPr marL="9525" marR="9525" marT="9525" marB="0" anchor="b">
                    <a:lnL>
                      <a:noFill/>
                    </a:lnL>
                    <a:lnR>
                      <a:noFill/>
                    </a:lnR>
                    <a:lnT>
                      <a:noFill/>
                    </a:lnT>
                    <a:lnB>
                      <a:noFill/>
                    </a:lnB>
                    <a:solidFill>
                      <a:srgbClr val="CCC0DA"/>
                    </a:solidFill>
                  </a:tcPr>
                </a:tc>
                <a:tc>
                  <a:txBody>
                    <a:bodyPr/>
                    <a:lstStyle/>
                    <a:p>
                      <a:pPr algn="l" fontAlgn="b"/>
                      <a:r>
                        <a:rPr lang="mn-MN" sz="1200" b="0" i="0" u="none" strike="noStrike">
                          <a:solidFill>
                            <a:srgbClr val="000000"/>
                          </a:solidFill>
                          <a:effectLst/>
                          <a:latin typeface="Arial BODY"/>
                        </a:rPr>
                        <a:t>Б.Чулуунтогтох</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1036</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53</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29</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584</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370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CCC0DA"/>
                    </a:solidFill>
                  </a:tcPr>
                </a:tc>
              </a:tr>
              <a:tr h="200025">
                <a:tc>
                  <a:txBody>
                    <a:bodyPr/>
                    <a:lstStyle/>
                    <a:p>
                      <a:pPr algn="r" fontAlgn="b"/>
                      <a:r>
                        <a:rPr lang="en-US" sz="1200" b="1" i="0" u="none" strike="noStrike">
                          <a:solidFill>
                            <a:srgbClr val="000000"/>
                          </a:solidFill>
                          <a:effectLst/>
                          <a:latin typeface="Arial BODY"/>
                        </a:rPr>
                        <a:t>14</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CCC0DA"/>
                    </a:solidFill>
                  </a:tcPr>
                </a:tc>
                <a:tc>
                  <a:txBody>
                    <a:bodyPr/>
                    <a:lstStyle/>
                    <a:p>
                      <a:pPr algn="ctr" fontAlgn="b"/>
                      <a:r>
                        <a:rPr lang="en-US" sz="1200" b="1" i="0" u="none" strike="noStrike">
                          <a:solidFill>
                            <a:srgbClr val="000000"/>
                          </a:solidFill>
                          <a:effectLst/>
                          <a:latin typeface="Arial BODY"/>
                        </a:rPr>
                        <a:t>III</a:t>
                      </a:r>
                    </a:p>
                  </a:txBody>
                  <a:tcPr marL="9525" marR="9525" marT="9525" marB="0" anchor="b">
                    <a:lnL>
                      <a:noFill/>
                    </a:lnL>
                    <a:lnR>
                      <a:noFill/>
                    </a:lnR>
                    <a:lnT>
                      <a:noFill/>
                    </a:lnT>
                    <a:lnB>
                      <a:noFill/>
                    </a:lnB>
                    <a:solidFill>
                      <a:srgbClr val="CCC0DA"/>
                    </a:solidFill>
                  </a:tcPr>
                </a:tc>
                <a:tc>
                  <a:txBody>
                    <a:bodyPr/>
                    <a:lstStyle/>
                    <a:p>
                      <a:pPr algn="l" fontAlgn="b"/>
                      <a:r>
                        <a:rPr lang="mn-MN" sz="1200" b="0" i="0" u="none" strike="noStrike">
                          <a:solidFill>
                            <a:srgbClr val="000000"/>
                          </a:solidFill>
                          <a:effectLst/>
                          <a:latin typeface="Arial BODY"/>
                        </a:rPr>
                        <a:t>Р.Хоролсүрэн</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1022</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61</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7</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5</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571</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378</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CCC0DA"/>
                    </a:solidFill>
                  </a:tcPr>
                </a:tc>
              </a:tr>
              <a:tr h="200025">
                <a:tc>
                  <a:txBody>
                    <a:bodyPr/>
                    <a:lstStyle/>
                    <a:p>
                      <a:pPr algn="r" fontAlgn="b"/>
                      <a:r>
                        <a:rPr lang="en-US" sz="1200" b="1" i="0" u="none" strike="noStrike">
                          <a:solidFill>
                            <a:srgbClr val="000000"/>
                          </a:solidFill>
                          <a:effectLst/>
                          <a:latin typeface="Arial BODY"/>
                        </a:rPr>
                        <a:t>15</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CCC0DA"/>
                    </a:solidFill>
                  </a:tcPr>
                </a:tc>
                <a:tc>
                  <a:txBody>
                    <a:bodyPr/>
                    <a:lstStyle/>
                    <a:p>
                      <a:pPr algn="ctr" fontAlgn="b"/>
                      <a:r>
                        <a:rPr lang="en-US" sz="1200" b="1" i="0" u="none" strike="noStrike">
                          <a:solidFill>
                            <a:srgbClr val="000000"/>
                          </a:solidFill>
                          <a:effectLst/>
                          <a:latin typeface="Arial BODY"/>
                        </a:rPr>
                        <a:t>III</a:t>
                      </a:r>
                    </a:p>
                  </a:txBody>
                  <a:tcPr marL="9525" marR="9525" marT="9525" marB="0" anchor="b">
                    <a:lnL>
                      <a:noFill/>
                    </a:lnL>
                    <a:lnR>
                      <a:noFill/>
                    </a:lnR>
                    <a:lnT>
                      <a:noFill/>
                    </a:lnT>
                    <a:lnB>
                      <a:noFill/>
                    </a:lnB>
                    <a:solidFill>
                      <a:srgbClr val="CCC0DA"/>
                    </a:solidFill>
                  </a:tcPr>
                </a:tc>
                <a:tc>
                  <a:txBody>
                    <a:bodyPr/>
                    <a:lstStyle/>
                    <a:p>
                      <a:pPr algn="l" fontAlgn="b"/>
                      <a:r>
                        <a:rPr lang="mn-MN" sz="1200" b="0" i="0" u="none" strike="noStrike">
                          <a:solidFill>
                            <a:srgbClr val="000000"/>
                          </a:solidFill>
                          <a:effectLst/>
                          <a:latin typeface="Arial BODY"/>
                        </a:rPr>
                        <a:t>Р.Бямбасүрэн</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1018</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73</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63</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112</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370</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400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CCC0DA"/>
                    </a:solidFill>
                  </a:tcPr>
                </a:tc>
              </a:tr>
              <a:tr h="200025">
                <a:tc>
                  <a:txBody>
                    <a:bodyPr/>
                    <a:lstStyle/>
                    <a:p>
                      <a:pPr algn="r" fontAlgn="b"/>
                      <a:r>
                        <a:rPr lang="en-US" sz="1200" b="1" i="0" u="none" strike="noStrike">
                          <a:solidFill>
                            <a:srgbClr val="000000"/>
                          </a:solidFill>
                          <a:effectLst/>
                          <a:latin typeface="Arial BODY"/>
                        </a:rPr>
                        <a:t>16</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CCC0DA"/>
                    </a:solidFill>
                  </a:tcPr>
                </a:tc>
                <a:tc>
                  <a:txBody>
                    <a:bodyPr/>
                    <a:lstStyle/>
                    <a:p>
                      <a:pPr algn="ctr" fontAlgn="b"/>
                      <a:r>
                        <a:rPr lang="en-US" sz="1200" b="1" i="0" u="none" strike="noStrike">
                          <a:solidFill>
                            <a:srgbClr val="000000"/>
                          </a:solidFill>
                          <a:effectLst/>
                          <a:latin typeface="Arial BODY"/>
                        </a:rPr>
                        <a:t>III</a:t>
                      </a:r>
                    </a:p>
                  </a:txBody>
                  <a:tcPr marL="9525" marR="9525" marT="9525" marB="0" anchor="b">
                    <a:lnL>
                      <a:noFill/>
                    </a:lnL>
                    <a:lnR>
                      <a:noFill/>
                    </a:lnR>
                    <a:lnT>
                      <a:noFill/>
                    </a:lnT>
                    <a:lnB>
                      <a:noFill/>
                    </a:lnB>
                    <a:solidFill>
                      <a:srgbClr val="CCC0DA"/>
                    </a:solidFill>
                  </a:tcPr>
                </a:tc>
                <a:tc>
                  <a:txBody>
                    <a:bodyPr/>
                    <a:lstStyle/>
                    <a:p>
                      <a:pPr algn="l" fontAlgn="b"/>
                      <a:r>
                        <a:rPr lang="mn-MN" sz="1200" b="0" i="0" u="none" strike="noStrike">
                          <a:solidFill>
                            <a:srgbClr val="000000"/>
                          </a:solidFill>
                          <a:effectLst/>
                          <a:latin typeface="Arial BODY"/>
                        </a:rPr>
                        <a:t>Т.Лутбэх</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1015</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65</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70</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490</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390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CCC0DA"/>
                    </a:solidFill>
                  </a:tcPr>
                </a:tc>
              </a:tr>
              <a:tr h="200025">
                <a:tc>
                  <a:txBody>
                    <a:bodyPr/>
                    <a:lstStyle/>
                    <a:p>
                      <a:pPr algn="r" fontAlgn="b"/>
                      <a:r>
                        <a:rPr lang="en-US" sz="1200" b="1" i="0" u="none" strike="noStrike">
                          <a:solidFill>
                            <a:srgbClr val="000000"/>
                          </a:solidFill>
                          <a:effectLst/>
                          <a:latin typeface="Arial BODY"/>
                        </a:rPr>
                        <a:t>17</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CCC0DA"/>
                    </a:solidFill>
                  </a:tcPr>
                </a:tc>
                <a:tc>
                  <a:txBody>
                    <a:bodyPr/>
                    <a:lstStyle/>
                    <a:p>
                      <a:pPr algn="ctr" fontAlgn="b"/>
                      <a:r>
                        <a:rPr lang="en-US" sz="1200" b="1" i="0" u="none" strike="noStrike">
                          <a:solidFill>
                            <a:srgbClr val="000000"/>
                          </a:solidFill>
                          <a:effectLst/>
                          <a:latin typeface="Arial BODY"/>
                        </a:rPr>
                        <a:t>III</a:t>
                      </a:r>
                    </a:p>
                  </a:txBody>
                  <a:tcPr marL="9525" marR="9525" marT="9525" marB="0" anchor="b">
                    <a:lnL>
                      <a:noFill/>
                    </a:lnL>
                    <a:lnR>
                      <a:noFill/>
                    </a:lnR>
                    <a:lnT>
                      <a:noFill/>
                    </a:lnT>
                    <a:lnB>
                      <a:noFill/>
                    </a:lnB>
                    <a:solidFill>
                      <a:srgbClr val="CCC0DA"/>
                    </a:solidFill>
                  </a:tcPr>
                </a:tc>
                <a:tc>
                  <a:txBody>
                    <a:bodyPr/>
                    <a:lstStyle/>
                    <a:p>
                      <a:pPr algn="l" fontAlgn="b"/>
                      <a:r>
                        <a:rPr lang="mn-MN" sz="1200" b="0" i="0" u="none" strike="noStrike">
                          <a:solidFill>
                            <a:srgbClr val="000000"/>
                          </a:solidFill>
                          <a:effectLst/>
                          <a:latin typeface="Arial BODY"/>
                        </a:rPr>
                        <a:t>Ж.Баттөмөр</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1011</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221</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71</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200</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300</a:t>
                      </a:r>
                    </a:p>
                  </a:txBody>
                  <a:tcPr marL="9525" marR="9525" marT="9525" marB="0" anchor="b">
                    <a:lnL>
                      <a:noFill/>
                    </a:lnL>
                    <a:lnR>
                      <a:noFill/>
                    </a:lnR>
                    <a:lnT>
                      <a:noFill/>
                    </a:lnT>
                    <a:lnB>
                      <a:noFill/>
                    </a:lnB>
                    <a:solidFill>
                      <a:srgbClr val="CCC0DA"/>
                    </a:solidFill>
                  </a:tcPr>
                </a:tc>
                <a:tc>
                  <a:txBody>
                    <a:bodyPr/>
                    <a:lstStyle/>
                    <a:p>
                      <a:pPr algn="ctr" rtl="0" fontAlgn="b"/>
                      <a:r>
                        <a:rPr lang="en-US" sz="1200" b="0" i="0" u="none" strike="noStrike">
                          <a:solidFill>
                            <a:srgbClr val="000000"/>
                          </a:solidFill>
                          <a:effectLst/>
                          <a:latin typeface="Arial BODY"/>
                        </a:rPr>
                        <a:t>219</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CCC0DA"/>
                    </a:solidFill>
                  </a:tcPr>
                </a:tc>
              </a:tr>
              <a:tr h="200025">
                <a:tc>
                  <a:txBody>
                    <a:bodyPr/>
                    <a:lstStyle/>
                    <a:p>
                      <a:pPr algn="r" fontAlgn="b"/>
                      <a:r>
                        <a:rPr lang="en-US" sz="1200" b="1" i="0" u="none" strike="noStrike">
                          <a:solidFill>
                            <a:srgbClr val="000000"/>
                          </a:solidFill>
                          <a:effectLst/>
                          <a:latin typeface="Arial BODY"/>
                        </a:rPr>
                        <a:t>18</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n-US" sz="1200" b="1" i="0" u="none" strike="noStrike">
                          <a:solidFill>
                            <a:srgbClr val="000000"/>
                          </a:solidFill>
                          <a:effectLst/>
                          <a:latin typeface="Arial BODY"/>
                        </a:rPr>
                        <a:t>III</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mn-MN" sz="1200" b="0" i="0" u="none" strike="noStrike">
                          <a:solidFill>
                            <a:srgbClr val="000000"/>
                          </a:solidFill>
                          <a:effectLst/>
                          <a:latin typeface="Arial BODY"/>
                        </a:rPr>
                        <a:t>П.Батболд</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CCC0DA"/>
                    </a:solidFill>
                  </a:tcPr>
                </a:tc>
                <a:tc>
                  <a:txBody>
                    <a:bodyPr/>
                    <a:lstStyle/>
                    <a:p>
                      <a:pPr algn="ctr" rtl="0" fontAlgn="b"/>
                      <a:r>
                        <a:rPr lang="en-US" sz="1200" b="0" i="0" u="none" strike="noStrike">
                          <a:solidFill>
                            <a:srgbClr val="000000"/>
                          </a:solidFill>
                          <a:effectLst/>
                          <a:latin typeface="Arial BODY"/>
                        </a:rPr>
                        <a:t>1000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CCC0DA"/>
                    </a:solidFill>
                  </a:tcPr>
                </a:tc>
                <a:tc>
                  <a:txBody>
                    <a:bodyPr/>
                    <a:lstStyle/>
                    <a:p>
                      <a:pPr algn="ctr" rtl="0" fontAlgn="b"/>
                      <a:r>
                        <a:rPr lang="en-US" sz="1200" b="0" i="0" u="none" strike="noStrike">
                          <a:solidFill>
                            <a:srgbClr val="000000"/>
                          </a:solidFill>
                          <a:effectLst/>
                          <a:latin typeface="Arial BODY"/>
                        </a:rPr>
                        <a:t>44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CCC0DA"/>
                    </a:solidFill>
                  </a:tcPr>
                </a:tc>
                <a:tc>
                  <a:txBody>
                    <a:bodyPr/>
                    <a:lstStyle/>
                    <a:p>
                      <a:pPr algn="ctr" rtl="0" fontAlgn="b"/>
                      <a:r>
                        <a:rPr lang="en-US" sz="1200" b="0" i="0" u="none" strike="noStrike">
                          <a:solidFill>
                            <a:srgbClr val="000000"/>
                          </a:solidFill>
                          <a:effectLst/>
                          <a:latin typeface="Arial BODY"/>
                        </a:rPr>
                        <a:t>41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CCC0DA"/>
                    </a:solidFill>
                  </a:tcPr>
                </a:tc>
                <a:tc>
                  <a:txBody>
                    <a:bodyPr/>
                    <a:lstStyle/>
                    <a:p>
                      <a:pPr algn="ctr" rtl="0" fontAlgn="b"/>
                      <a:r>
                        <a:rPr lang="en-US" sz="1200" b="0" i="0" u="none" strike="noStrike">
                          <a:solidFill>
                            <a:srgbClr val="000000"/>
                          </a:solidFill>
                          <a:effectLst/>
                          <a:latin typeface="Arial BODY"/>
                        </a:rPr>
                        <a:t>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CCC0DA"/>
                    </a:solidFill>
                  </a:tcPr>
                </a:tc>
                <a:tc>
                  <a:txBody>
                    <a:bodyPr/>
                    <a:lstStyle/>
                    <a:p>
                      <a:pPr algn="ctr" rtl="0" fontAlgn="b"/>
                      <a:r>
                        <a:rPr lang="en-US" sz="1200" b="0" i="0" u="none" strike="noStrike">
                          <a:solidFill>
                            <a:srgbClr val="000000"/>
                          </a:solidFill>
                          <a:effectLst/>
                          <a:latin typeface="Arial BODY"/>
                        </a:rPr>
                        <a:t>680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CCC0DA"/>
                    </a:solidFill>
                  </a:tcPr>
                </a:tc>
                <a:tc>
                  <a:txBody>
                    <a:bodyPr/>
                    <a:lstStyle/>
                    <a:p>
                      <a:pPr algn="ctr" rtl="0" fontAlgn="b"/>
                      <a:r>
                        <a:rPr lang="en-US" sz="1200" b="0" i="0" u="none" strike="noStrike" dirty="0">
                          <a:solidFill>
                            <a:srgbClr val="000000"/>
                          </a:solidFill>
                          <a:effectLst/>
                          <a:latin typeface="Arial BODY"/>
                        </a:rPr>
                        <a:t>230</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C0DA"/>
                    </a:solidFill>
                  </a:tcPr>
                </a:tc>
              </a:tr>
            </a:tbl>
          </a:graphicData>
        </a:graphic>
      </p:graphicFrame>
    </p:spTree>
    <p:extLst>
      <p:ext uri="{BB962C8B-B14F-4D97-AF65-F5344CB8AC3E}">
        <p14:creationId xmlns:p14="http://schemas.microsoft.com/office/powerpoint/2010/main" val="21460038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75500"/>
            <a:ext cx="2438400" cy="1615250"/>
          </a:xfrm>
        </p:spPr>
        <p:txBody>
          <a:bodyPr/>
          <a:lstStyle/>
          <a:p>
            <a:pPr lvl="0" algn="ctr"/>
            <a:r>
              <a:rPr lang="mn-MN" sz="2000" b="1" dirty="0">
                <a:latin typeface="AGCooper Mon" pitchFamily="34" charset="0"/>
                <a:cs typeface="Times New Roman" pitchFamily="18" charset="0"/>
              </a:rPr>
              <a:t>2023 ОНЫ </a:t>
            </a:r>
            <a:br>
              <a:rPr lang="mn-MN" sz="2000" b="1" dirty="0">
                <a:latin typeface="AGCooper Mon" pitchFamily="34" charset="0"/>
                <a:cs typeface="Times New Roman" pitchFamily="18" charset="0"/>
              </a:rPr>
            </a:br>
            <a:r>
              <a:rPr lang="mn-MN" sz="2000" b="1" dirty="0" smtClean="0">
                <a:latin typeface="AGCooper Mon" pitchFamily="34" charset="0"/>
                <a:cs typeface="Times New Roman" pitchFamily="18" charset="0"/>
              </a:rPr>
              <a:t>5 ТӨРЛӨӨРӨӨ ТЭРГҮҮЛСЭН МАНЛАЙ МАЛЧИД</a:t>
            </a:r>
            <a:r>
              <a:rPr lang="en-US" sz="2000" dirty="0">
                <a:solidFill>
                  <a:srgbClr val="000000"/>
                </a:solidFill>
                <a:latin typeface="Nunito Sans" charset="0"/>
                <a:cs typeface="Arial"/>
                <a:sym typeface="Arial"/>
              </a:rPr>
              <a:t/>
            </a:r>
            <a:br>
              <a:rPr lang="en-US" sz="2000" dirty="0">
                <a:solidFill>
                  <a:srgbClr val="000000"/>
                </a:solidFill>
                <a:latin typeface="Nunito Sans" charset="0"/>
                <a:cs typeface="Arial"/>
                <a:sym typeface="Arial"/>
              </a:rPr>
            </a:b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3" y="2952750"/>
            <a:ext cx="2580167"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22545318"/>
              </p:ext>
            </p:extLst>
          </p:nvPr>
        </p:nvGraphicFramePr>
        <p:xfrm>
          <a:off x="2819399" y="1962150"/>
          <a:ext cx="6019801" cy="1550670"/>
        </p:xfrm>
        <a:graphic>
          <a:graphicData uri="http://schemas.openxmlformats.org/drawingml/2006/table">
            <a:tbl>
              <a:tblPr>
                <a:tableStyleId>{2A488322-F2BA-4B5B-9748-0D474271808F}</a:tableStyleId>
              </a:tblPr>
              <a:tblGrid>
                <a:gridCol w="381000"/>
                <a:gridCol w="381000"/>
                <a:gridCol w="1600200"/>
                <a:gridCol w="838200"/>
                <a:gridCol w="592034"/>
                <a:gridCol w="550966"/>
                <a:gridCol w="457201"/>
                <a:gridCol w="609600"/>
                <a:gridCol w="609600"/>
              </a:tblGrid>
              <a:tr h="190500">
                <a:tc>
                  <a:txBody>
                    <a:bodyPr/>
                    <a:lstStyle/>
                    <a:p>
                      <a:pPr algn="ctr" fontAlgn="b"/>
                      <a:r>
                        <a:rPr lang="en-US" sz="1400" b="1" u="none" strike="noStrike" dirty="0">
                          <a:effectLst/>
                        </a:rPr>
                        <a:t>№</a:t>
                      </a:r>
                      <a:endParaRPr lang="en-US" sz="1400" b="1" i="0" u="none" strike="noStrike" dirty="0">
                        <a:solidFill>
                          <a:srgbClr val="000000"/>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400" b="1" u="none" strike="noStrike" dirty="0">
                          <a:effectLst/>
                        </a:rPr>
                        <a:t>Баг</a:t>
                      </a:r>
                      <a:endParaRPr lang="mn-MN" sz="1400" b="1" i="0" u="none" strike="noStrike" dirty="0">
                        <a:solidFill>
                          <a:srgbClr val="000000"/>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400" b="1" u="none" strike="noStrike" dirty="0">
                          <a:effectLst/>
                        </a:rPr>
                        <a:t>Овог, нэр</a:t>
                      </a:r>
                      <a:endParaRPr lang="mn-MN" sz="1400" b="1" i="0" u="none" strike="noStrike" dirty="0">
                        <a:solidFill>
                          <a:srgbClr val="000000"/>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400" b="1" u="none" strike="noStrike" dirty="0">
                          <a:effectLst/>
                        </a:rPr>
                        <a:t>Нийт мал</a:t>
                      </a:r>
                      <a:endParaRPr lang="mn-MN" sz="1400" b="1" i="0" u="none" strike="noStrike" dirty="0">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400" b="1" u="none" strike="noStrike" dirty="0">
                          <a:effectLst/>
                        </a:rPr>
                        <a:t>Тэмээ</a:t>
                      </a:r>
                      <a:endParaRPr lang="mn-MN"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400" b="1" u="none" strike="noStrike" dirty="0">
                          <a:effectLst/>
                        </a:rPr>
                        <a:t>Адуу</a:t>
                      </a:r>
                      <a:endParaRPr lang="mn-MN" sz="1400" b="1" i="0" u="none" strike="noStrike" dirty="0">
                        <a:solidFill>
                          <a:srgbClr val="000000"/>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400" b="1" u="none" strike="noStrike" dirty="0">
                          <a:effectLst/>
                        </a:rPr>
                        <a:t>Үхэр</a:t>
                      </a:r>
                      <a:endParaRPr lang="mn-MN" sz="1400" b="1" i="0" u="none" strike="noStrike" dirty="0">
                        <a:solidFill>
                          <a:srgbClr val="000000"/>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400" b="1" u="none" strike="noStrike" dirty="0">
                          <a:effectLst/>
                        </a:rPr>
                        <a:t>Хонь</a:t>
                      </a:r>
                      <a:endParaRPr lang="mn-MN" sz="1400" b="1" i="0" u="none" strike="noStrike" dirty="0">
                        <a:solidFill>
                          <a:srgbClr val="000000"/>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400" b="1" u="none" strike="noStrike" dirty="0">
                          <a:effectLst/>
                        </a:rPr>
                        <a:t>Ямаа</a:t>
                      </a:r>
                      <a:endParaRPr lang="mn-MN" sz="1400" b="1" i="0" u="none" strike="noStrike" dirty="0">
                        <a:solidFill>
                          <a:srgbClr val="000000"/>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solidFill>
                      <a:schemeClr val="accent1"/>
                    </a:solidFill>
                  </a:tcPr>
                </a:tc>
              </a:tr>
              <a:tr h="190500">
                <a:tc>
                  <a:txBody>
                    <a:bodyPr/>
                    <a:lstStyle/>
                    <a:p>
                      <a:pPr algn="ctr" fontAlgn="b"/>
                      <a:r>
                        <a:rPr lang="en-US" sz="1400" b="1" u="none" strike="noStrike" dirty="0">
                          <a:effectLst/>
                        </a:rPr>
                        <a:t>1</a:t>
                      </a:r>
                      <a:endParaRPr lang="en-US" sz="1400" b="1" i="0" u="none" strike="noStrike" dirty="0">
                        <a:solidFill>
                          <a:srgbClr val="000000"/>
                        </a:solidFill>
                        <a:effectLst/>
                        <a:latin typeface="Calibri"/>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400" b="1" u="none" strike="noStrike" dirty="0">
                          <a:effectLst/>
                        </a:rPr>
                        <a:t>II</a:t>
                      </a:r>
                      <a:endParaRPr lang="en-US" sz="1400" b="1" i="0" u="none" strike="noStrike" dirty="0">
                        <a:solidFill>
                          <a:srgbClr val="000000"/>
                        </a:solidFill>
                        <a:effectLst/>
                        <a:latin typeface="Calibri"/>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l" fontAlgn="b"/>
                      <a:r>
                        <a:rPr lang="mn-MN" sz="1400" u="none" strike="noStrike" dirty="0" smtClean="0">
                          <a:effectLst/>
                        </a:rPr>
                        <a:t>Ш.Болор-Эрдэнэ</a:t>
                      </a:r>
                      <a:endParaRPr lang="mn-MN" sz="14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rPr>
                        <a:t>282</a:t>
                      </a:r>
                      <a:endParaRPr lang="en-US" sz="1400" b="0" i="0" u="none" strike="noStrike" dirty="0">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rPr>
                        <a:t>282</a:t>
                      </a:r>
                      <a:endParaRPr lang="en-US" sz="14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a:effectLst/>
                        </a:rPr>
                        <a:t> </a:t>
                      </a:r>
                      <a:endParaRPr lang="en-US" sz="1400" b="0" i="0" u="none" strike="noStrike">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a:effectLst/>
                        </a:rPr>
                        <a:t> </a:t>
                      </a:r>
                      <a:endParaRPr lang="en-US" sz="1400" b="0" i="0" u="none" strike="noStrike">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tcPr>
                </a:tc>
              </a:tr>
              <a:tr h="190500">
                <a:tc>
                  <a:txBody>
                    <a:bodyPr/>
                    <a:lstStyle/>
                    <a:p>
                      <a:pPr algn="ctr" fontAlgn="b"/>
                      <a:r>
                        <a:rPr lang="en-US" sz="1400" b="1" u="none" strike="noStrike">
                          <a:effectLst/>
                        </a:rPr>
                        <a:t>2</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b="1" u="none" strike="noStrike" dirty="0">
                          <a:effectLst/>
                        </a:rPr>
                        <a:t>I</a:t>
                      </a:r>
                      <a:endParaRPr lang="en-US" sz="1400" b="1" i="0" u="none" strike="noStrike" dirty="0">
                        <a:solidFill>
                          <a:srgbClr val="000000"/>
                        </a:solidFill>
                        <a:effectLst/>
                        <a:latin typeface="Calibri"/>
                      </a:endParaRPr>
                    </a:p>
                  </a:txBody>
                  <a:tcPr marL="9525" marR="9525" marT="9525" marB="0" anchor="ctr"/>
                </a:tc>
                <a:tc>
                  <a:txBody>
                    <a:bodyPr/>
                    <a:lstStyle/>
                    <a:p>
                      <a:pPr algn="l" fontAlgn="b"/>
                      <a:r>
                        <a:rPr lang="mn-MN" sz="1400" u="none" strike="noStrike">
                          <a:effectLst/>
                        </a:rPr>
                        <a:t>У.Ренчинзүгдэр</a:t>
                      </a:r>
                      <a:endParaRPr lang="mn-MN"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dirty="0">
                          <a:effectLst/>
                        </a:rPr>
                        <a:t>345</a:t>
                      </a:r>
                      <a:endParaRPr lang="en-US" sz="1400" b="0" i="0" u="none" strike="noStrike" dirty="0">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400" u="none" strike="noStrike" dirty="0">
                          <a:effectLst/>
                        </a:rPr>
                        <a:t>345</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 </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 </a:t>
                      </a:r>
                      <a:endParaRPr lang="en-US" sz="1400" b="0" i="0" u="none" strike="noStrike">
                        <a:solidFill>
                          <a:srgbClr val="000000"/>
                        </a:solidFill>
                        <a:effectLst/>
                        <a:latin typeface="Calibri"/>
                      </a:endParaRPr>
                    </a:p>
                  </a:txBody>
                  <a:tcPr marL="9525" marR="9525" marT="9525" marB="0" anchor="b"/>
                </a:tc>
              </a:tr>
              <a:tr h="190500">
                <a:tc>
                  <a:txBody>
                    <a:bodyPr/>
                    <a:lstStyle/>
                    <a:p>
                      <a:pPr algn="ctr" fontAlgn="b"/>
                      <a:r>
                        <a:rPr lang="en-US" sz="1400" b="1" u="none" strike="noStrike">
                          <a:effectLst/>
                        </a:rPr>
                        <a:t>3</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b="1" u="none" strike="noStrike" dirty="0">
                          <a:effectLst/>
                        </a:rPr>
                        <a:t>I</a:t>
                      </a:r>
                      <a:endParaRPr lang="en-US" sz="1400" b="1" i="0" u="none" strike="noStrike" dirty="0">
                        <a:solidFill>
                          <a:srgbClr val="000000"/>
                        </a:solidFill>
                        <a:effectLst/>
                        <a:latin typeface="Calibri"/>
                      </a:endParaRPr>
                    </a:p>
                  </a:txBody>
                  <a:tcPr marL="9525" marR="9525" marT="9525" marB="0" anchor="ctr"/>
                </a:tc>
                <a:tc>
                  <a:txBody>
                    <a:bodyPr/>
                    <a:lstStyle/>
                    <a:p>
                      <a:pPr algn="l" fontAlgn="b"/>
                      <a:r>
                        <a:rPr lang="mn-MN" sz="1400" u="none" strike="noStrike">
                          <a:effectLst/>
                        </a:rPr>
                        <a:t>Н.Алтангэрэл</a:t>
                      </a:r>
                      <a:endParaRPr lang="mn-MN"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dirty="0">
                          <a:effectLst/>
                        </a:rPr>
                        <a:t>160</a:t>
                      </a:r>
                      <a:endParaRPr lang="en-US" sz="1400" b="0" i="0" u="none" strike="noStrike" dirty="0">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400" u="none" strike="noStrike">
                          <a:effectLst/>
                        </a:rPr>
                        <a:t> </a:t>
                      </a:r>
                      <a:endParaRPr lang="en-US" sz="14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160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 </a:t>
                      </a:r>
                      <a:endParaRPr lang="en-US" sz="1400" b="0" i="0" u="none" strike="noStrike">
                        <a:solidFill>
                          <a:srgbClr val="000000"/>
                        </a:solidFill>
                        <a:effectLst/>
                        <a:latin typeface="Calibri"/>
                      </a:endParaRPr>
                    </a:p>
                  </a:txBody>
                  <a:tcPr marL="9525" marR="9525" marT="9525" marB="0" anchor="b"/>
                </a:tc>
              </a:tr>
              <a:tr h="190500">
                <a:tc>
                  <a:txBody>
                    <a:bodyPr/>
                    <a:lstStyle/>
                    <a:p>
                      <a:pPr algn="ctr" fontAlgn="b"/>
                      <a:r>
                        <a:rPr lang="en-US" sz="1400" b="1" u="none" strike="noStrike">
                          <a:effectLst/>
                        </a:rPr>
                        <a:t>4</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b="1" u="none" strike="noStrike" dirty="0">
                          <a:effectLst/>
                        </a:rPr>
                        <a:t>II</a:t>
                      </a:r>
                      <a:endParaRPr lang="en-US" sz="1400" b="1" i="0" u="none" strike="noStrike" dirty="0">
                        <a:solidFill>
                          <a:srgbClr val="000000"/>
                        </a:solidFill>
                        <a:effectLst/>
                        <a:latin typeface="Calibri"/>
                      </a:endParaRPr>
                    </a:p>
                  </a:txBody>
                  <a:tcPr marL="9525" marR="9525" marT="9525" marB="0" anchor="ctr"/>
                </a:tc>
                <a:tc>
                  <a:txBody>
                    <a:bodyPr/>
                    <a:lstStyle/>
                    <a:p>
                      <a:pPr algn="l" fontAlgn="b"/>
                      <a:r>
                        <a:rPr lang="mn-MN" sz="1400" u="none" strike="noStrike">
                          <a:effectLst/>
                        </a:rPr>
                        <a:t>Ц.Батбаяр</a:t>
                      </a:r>
                      <a:endParaRPr lang="mn-MN"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dirty="0">
                          <a:effectLst/>
                        </a:rPr>
                        <a:t>1263</a:t>
                      </a:r>
                      <a:endParaRPr lang="en-US" sz="1400" b="0" i="0" u="none" strike="noStrike" dirty="0">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400" u="none" strike="noStrike">
                          <a:effectLst/>
                        </a:rPr>
                        <a:t> </a:t>
                      </a:r>
                      <a:endParaRPr lang="en-US" sz="14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400" u="none" strike="noStrike">
                          <a:effectLst/>
                        </a:rPr>
                        <a:t> </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 </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dirty="0">
                          <a:effectLst/>
                        </a:rPr>
                        <a:t>1263</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r>
              <a:tr h="190500">
                <a:tc>
                  <a:txBody>
                    <a:bodyPr/>
                    <a:lstStyle/>
                    <a:p>
                      <a:pPr algn="ctr" fontAlgn="b"/>
                      <a:r>
                        <a:rPr lang="en-US" sz="1400" b="1" u="none" strike="noStrike">
                          <a:effectLst/>
                        </a:rPr>
                        <a:t>5</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b="1" u="none" strike="noStrike" dirty="0">
                          <a:effectLst/>
                        </a:rPr>
                        <a:t>I</a:t>
                      </a:r>
                      <a:endParaRPr lang="en-US" sz="1400" b="1" i="0" u="none" strike="noStrike" dirty="0">
                        <a:solidFill>
                          <a:srgbClr val="000000"/>
                        </a:solidFill>
                        <a:effectLst/>
                        <a:latin typeface="Calibri"/>
                      </a:endParaRPr>
                    </a:p>
                  </a:txBody>
                  <a:tcPr marL="9525" marR="9525" marT="9525" marB="0" anchor="ctr"/>
                </a:tc>
                <a:tc>
                  <a:txBody>
                    <a:bodyPr/>
                    <a:lstStyle/>
                    <a:p>
                      <a:pPr algn="l" fontAlgn="b"/>
                      <a:r>
                        <a:rPr lang="mn-MN" sz="1400" u="none" strike="noStrike">
                          <a:effectLst/>
                        </a:rPr>
                        <a:t>П.Ариунболд</a:t>
                      </a:r>
                      <a:endParaRPr lang="mn-MN"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dirty="0">
                          <a:effectLst/>
                        </a:rPr>
                        <a:t>905</a:t>
                      </a:r>
                      <a:endParaRPr lang="en-US" sz="1400" b="0" i="0" u="none" strike="noStrike" dirty="0">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 </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905</a:t>
                      </a:r>
                      <a:endParaRPr lang="en-US" sz="1400" b="0" i="0" u="none" strike="noStrike" dirty="0">
                        <a:solidFill>
                          <a:srgbClr val="000000"/>
                        </a:solidFill>
                        <a:effectLst/>
                        <a:latin typeface="Calibri"/>
                      </a:endParaRPr>
                    </a:p>
                  </a:txBody>
                  <a:tcPr marL="9525" marR="9525" marT="9525" marB="0" anchor="b"/>
                </a:tc>
              </a:tr>
            </a:tbl>
          </a:graphicData>
        </a:graphic>
      </p:graphicFrame>
      <p:sp>
        <p:nvSpPr>
          <p:cNvPr id="6" name="TextBox 5"/>
          <p:cNvSpPr txBox="1"/>
          <p:nvPr/>
        </p:nvSpPr>
        <p:spPr>
          <a:xfrm>
            <a:off x="2667000" y="873826"/>
            <a:ext cx="6172200" cy="738664"/>
          </a:xfrm>
          <a:prstGeom prst="rect">
            <a:avLst/>
          </a:prstGeom>
          <a:noFill/>
        </p:spPr>
        <p:txBody>
          <a:bodyPr wrap="square" rtlCol="0">
            <a:spAutoFit/>
          </a:bodyPr>
          <a:lstStyle/>
          <a:p>
            <a:pPr algn="just"/>
            <a:r>
              <a:rPr lang="mn-MN" dirty="0" smtClean="0"/>
              <a:t>2023 оны жилийн эцсийн мал тооллогоор 447 малчин өрх, 65 мал бүхий өрх, 2 тавиул малтай өрх нийт 149,934 толгой мал тоолуулснаас сумандаа 5 төрлөөрөө тэргүүлсэн малчдыг жагсаавал:</a:t>
            </a:r>
            <a:endParaRPr lang="en-US" dirty="0"/>
          </a:p>
        </p:txBody>
      </p:sp>
    </p:spTree>
    <p:extLst>
      <p:ext uri="{BB962C8B-B14F-4D97-AF65-F5344CB8AC3E}">
        <p14:creationId xmlns:p14="http://schemas.microsoft.com/office/powerpoint/2010/main" val="13081633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graphicFrame>
        <p:nvGraphicFramePr>
          <p:cNvPr id="6" name="Table 5"/>
          <p:cNvGraphicFramePr>
            <a:graphicFrameLocks noGrp="1"/>
          </p:cNvGraphicFramePr>
          <p:nvPr>
            <p:extLst>
              <p:ext uri="{D42A27DB-BD31-4B8C-83A1-F6EECF244321}">
                <p14:modId xmlns:p14="http://schemas.microsoft.com/office/powerpoint/2010/main" val="3782026613"/>
              </p:ext>
            </p:extLst>
          </p:nvPr>
        </p:nvGraphicFramePr>
        <p:xfrm>
          <a:off x="228600" y="1504950"/>
          <a:ext cx="4216399" cy="1000125"/>
        </p:xfrm>
        <a:graphic>
          <a:graphicData uri="http://schemas.openxmlformats.org/drawingml/2006/table">
            <a:tbl>
              <a:tblPr>
                <a:tableStyleId>{EB9631B5-78F2-41C9-869B-9F39066F8104}</a:tableStyleId>
              </a:tblPr>
              <a:tblGrid>
                <a:gridCol w="256981"/>
                <a:gridCol w="355332"/>
                <a:gridCol w="1180211"/>
                <a:gridCol w="545689"/>
                <a:gridCol w="456856"/>
                <a:gridCol w="456856"/>
                <a:gridCol w="482237"/>
                <a:gridCol w="482237"/>
              </a:tblGrid>
              <a:tr h="200025">
                <a:tc>
                  <a:txBody>
                    <a:bodyPr/>
                    <a:lstStyle/>
                    <a:p>
                      <a:pPr algn="ctr" fontAlgn="b"/>
                      <a:r>
                        <a:rPr lang="en-US" sz="1200" b="1" u="none" strike="noStrike" dirty="0">
                          <a:effectLst/>
                        </a:rPr>
                        <a:t>№</a:t>
                      </a:r>
                      <a:endParaRPr lang="en-US" sz="1200" b="1" i="0" u="none" strike="noStrike" dirty="0">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Баг</a:t>
                      </a:r>
                      <a:endParaRPr lang="mn-MN" sz="1200" b="1" i="0" u="none" strike="noStrike" dirty="0">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Овог, нэр</a:t>
                      </a:r>
                      <a:endParaRPr lang="mn-MN" sz="1200" b="1" i="0" u="none" strike="noStrike" dirty="0">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Тэмээ</a:t>
                      </a:r>
                      <a:endParaRPr lang="mn-MN" sz="1200" b="1"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Үхэр</a:t>
                      </a:r>
                      <a:endParaRPr lang="mn-MN" sz="1200" b="1" i="0" u="none" strike="noStrike" dirty="0">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Адуу</a:t>
                      </a:r>
                      <a:endParaRPr lang="mn-MN" sz="1200" b="1" i="0" u="none" strike="noStrike" dirty="0">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Хонь</a:t>
                      </a:r>
                      <a:endParaRPr lang="mn-MN" sz="1200" b="1" i="0" u="none" strike="noStrike" dirty="0">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Ямаа</a:t>
                      </a:r>
                      <a:endParaRPr lang="mn-MN" sz="1200" b="1" i="0" u="none" strike="noStrike" dirty="0">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r>
              <a:tr h="200025">
                <a:tc>
                  <a:txBody>
                    <a:bodyPr/>
                    <a:lstStyle/>
                    <a:p>
                      <a:pPr algn="ctr" fontAlgn="b"/>
                      <a:r>
                        <a:rPr lang="en-US" sz="1200" b="1" u="none" strike="noStrike" dirty="0">
                          <a:effectLst/>
                        </a:rPr>
                        <a:t>1</a:t>
                      </a:r>
                      <a:endParaRPr lang="en-US" sz="1200" b="1" i="0" u="none" strike="noStrike" dirty="0">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200" b="1" u="none" strike="noStrike" dirty="0">
                          <a:effectLst/>
                        </a:rPr>
                        <a:t>I</a:t>
                      </a:r>
                      <a:endParaRPr lang="en-US" sz="1200" b="1" i="0" u="none" strike="noStrike" dirty="0">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mn-MN" sz="1200" u="none" strike="noStrike">
                          <a:effectLst/>
                        </a:rPr>
                        <a:t>Н.Алтангэрэл</a:t>
                      </a:r>
                      <a:endParaRPr lang="mn-MN" sz="1200" b="0" i="0" u="none" strike="noStrike">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rPr>
                        <a:t>40</a:t>
                      </a:r>
                      <a:endParaRPr lang="en-US" sz="12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rPr>
                        <a:t>160</a:t>
                      </a:r>
                      <a:endParaRPr lang="en-US" sz="1200" b="0" i="0" u="none" strike="noStrike" dirty="0">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r>
              <a:tr h="200025">
                <a:tc>
                  <a:txBody>
                    <a:bodyPr/>
                    <a:lstStyle/>
                    <a:p>
                      <a:pPr algn="ctr" fontAlgn="b"/>
                      <a:r>
                        <a:rPr lang="en-US" sz="1200" b="1" u="none" strike="noStrike">
                          <a:effectLst/>
                        </a:rPr>
                        <a:t>2</a:t>
                      </a:r>
                      <a:endParaRPr lang="en-US" sz="1200" b="1" i="0" u="none" strike="noStrike">
                        <a:solidFill>
                          <a:srgbClr val="000000"/>
                        </a:solidFill>
                        <a:effectLst/>
                        <a:latin typeface="Arial"/>
                      </a:endParaRPr>
                    </a:p>
                  </a:txBody>
                  <a:tcPr marL="9525" marR="9525" marT="9525" marB="0" anchor="b"/>
                </a:tc>
                <a:tc>
                  <a:txBody>
                    <a:bodyPr/>
                    <a:lstStyle/>
                    <a:p>
                      <a:pPr algn="ctr" fontAlgn="b"/>
                      <a:r>
                        <a:rPr lang="en-US" sz="1200" b="1" u="none" strike="noStrike" dirty="0">
                          <a:effectLst/>
                        </a:rPr>
                        <a:t>I</a:t>
                      </a:r>
                      <a:endParaRPr lang="en-US" sz="1200" b="1" i="0" u="none" strike="noStrike" dirty="0">
                        <a:solidFill>
                          <a:srgbClr val="000000"/>
                        </a:solidFill>
                        <a:effectLst/>
                        <a:latin typeface="Arial"/>
                      </a:endParaRPr>
                    </a:p>
                  </a:txBody>
                  <a:tcPr marL="9525" marR="9525" marT="9525" marB="0" anchor="b"/>
                </a:tc>
                <a:tc>
                  <a:txBody>
                    <a:bodyPr/>
                    <a:lstStyle/>
                    <a:p>
                      <a:pPr algn="l" fontAlgn="b"/>
                      <a:r>
                        <a:rPr lang="mn-MN" sz="1200" u="none" strike="noStrike">
                          <a:effectLst/>
                        </a:rPr>
                        <a:t>У.Ренчинзүгдэр</a:t>
                      </a:r>
                      <a:endParaRPr lang="mn-MN" sz="1200" b="0" i="0" u="none" strike="noStrike">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dirty="0">
                          <a:effectLst/>
                        </a:rPr>
                        <a:t>345</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r>
              <a:tr h="200025">
                <a:tc>
                  <a:txBody>
                    <a:bodyPr/>
                    <a:lstStyle/>
                    <a:p>
                      <a:pPr algn="ctr" fontAlgn="b"/>
                      <a:r>
                        <a:rPr lang="en-US" sz="1200" b="1" u="none" strike="noStrike">
                          <a:effectLst/>
                        </a:rPr>
                        <a:t>3</a:t>
                      </a:r>
                      <a:endParaRPr lang="en-US" sz="1200" b="1" i="0" u="none" strike="noStrike">
                        <a:solidFill>
                          <a:srgbClr val="000000"/>
                        </a:solidFill>
                        <a:effectLst/>
                        <a:latin typeface="Arial"/>
                      </a:endParaRPr>
                    </a:p>
                  </a:txBody>
                  <a:tcPr marL="9525" marR="9525" marT="9525" marB="0" anchor="b"/>
                </a:tc>
                <a:tc>
                  <a:txBody>
                    <a:bodyPr/>
                    <a:lstStyle/>
                    <a:p>
                      <a:pPr algn="ctr" fontAlgn="b"/>
                      <a:r>
                        <a:rPr lang="en-US" sz="1200" b="1" u="none" strike="noStrike" dirty="0">
                          <a:effectLst/>
                        </a:rPr>
                        <a:t>I</a:t>
                      </a:r>
                      <a:endParaRPr lang="en-US" sz="1200" b="1" i="0" u="none" strike="noStrike" dirty="0">
                        <a:solidFill>
                          <a:srgbClr val="000000"/>
                        </a:solidFill>
                        <a:effectLst/>
                        <a:latin typeface="Arial"/>
                      </a:endParaRPr>
                    </a:p>
                  </a:txBody>
                  <a:tcPr marL="9525" marR="9525" marT="9525" marB="0" anchor="b"/>
                </a:tc>
                <a:tc>
                  <a:txBody>
                    <a:bodyPr/>
                    <a:lstStyle/>
                    <a:p>
                      <a:pPr algn="l" fontAlgn="b"/>
                      <a:r>
                        <a:rPr lang="mn-MN" sz="1200" u="none" strike="noStrike">
                          <a:effectLst/>
                        </a:rPr>
                        <a:t>Ц.Дамдинсүрэн</a:t>
                      </a:r>
                      <a:endParaRPr lang="mn-MN" sz="1200" b="0" i="0" u="none" strike="noStrike">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dirty="0">
                          <a:effectLst/>
                        </a:rPr>
                        <a:t>700</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b"/>
                </a:tc>
              </a:tr>
              <a:tr h="200025">
                <a:tc>
                  <a:txBody>
                    <a:bodyPr/>
                    <a:lstStyle/>
                    <a:p>
                      <a:pPr algn="ctr" fontAlgn="b"/>
                      <a:r>
                        <a:rPr lang="en-US" sz="1200" b="1" u="none" strike="noStrike">
                          <a:effectLst/>
                        </a:rPr>
                        <a:t>4</a:t>
                      </a:r>
                      <a:endParaRPr lang="en-US" sz="1200" b="1" i="0" u="none" strike="noStrike">
                        <a:solidFill>
                          <a:srgbClr val="000000"/>
                        </a:solidFill>
                        <a:effectLst/>
                        <a:latin typeface="Arial"/>
                      </a:endParaRPr>
                    </a:p>
                  </a:txBody>
                  <a:tcPr marL="9525" marR="9525" marT="9525" marB="0" anchor="b"/>
                </a:tc>
                <a:tc>
                  <a:txBody>
                    <a:bodyPr/>
                    <a:lstStyle/>
                    <a:p>
                      <a:pPr algn="ctr" fontAlgn="b"/>
                      <a:r>
                        <a:rPr lang="en-US" sz="1200" b="1" u="none" strike="noStrike" dirty="0">
                          <a:effectLst/>
                        </a:rPr>
                        <a:t>I</a:t>
                      </a:r>
                      <a:endParaRPr lang="en-US" sz="1200" b="1" i="0" u="none" strike="noStrike" dirty="0">
                        <a:solidFill>
                          <a:srgbClr val="000000"/>
                        </a:solidFill>
                        <a:effectLst/>
                        <a:latin typeface="Arial"/>
                      </a:endParaRPr>
                    </a:p>
                  </a:txBody>
                  <a:tcPr marL="9525" marR="9525" marT="9525" marB="0" anchor="b"/>
                </a:tc>
                <a:tc>
                  <a:txBody>
                    <a:bodyPr/>
                    <a:lstStyle/>
                    <a:p>
                      <a:pPr algn="l" fontAlgn="b"/>
                      <a:r>
                        <a:rPr lang="mn-MN" sz="1200" u="none" strike="noStrike">
                          <a:effectLst/>
                        </a:rPr>
                        <a:t>П.Ариунболд</a:t>
                      </a:r>
                      <a:endParaRPr lang="mn-MN" sz="1200" b="0" i="0" u="none" strike="noStrike">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dirty="0">
                          <a:effectLst/>
                        </a:rPr>
                        <a:t>905</a:t>
                      </a:r>
                      <a:endParaRPr lang="en-US" sz="1200" b="0" i="0" u="none" strike="noStrike" dirty="0">
                        <a:solidFill>
                          <a:srgbClr val="000000"/>
                        </a:solidFill>
                        <a:effectLst/>
                        <a:latin typeface="Arial"/>
                      </a:endParaRPr>
                    </a:p>
                  </a:txBody>
                  <a:tcPr marL="9525" marR="9525" marT="9525" marB="0" anchor="b"/>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122425484"/>
              </p:ext>
            </p:extLst>
          </p:nvPr>
        </p:nvGraphicFramePr>
        <p:xfrm>
          <a:off x="4648200" y="1504950"/>
          <a:ext cx="4343400" cy="1000125"/>
        </p:xfrm>
        <a:graphic>
          <a:graphicData uri="http://schemas.openxmlformats.org/drawingml/2006/table">
            <a:tbl>
              <a:tblPr>
                <a:tableStyleId>{85BE263C-DBD7-4A20-BB59-AAB30ACAA65A}</a:tableStyleId>
              </a:tblPr>
              <a:tblGrid>
                <a:gridCol w="256981"/>
                <a:gridCol w="355332"/>
                <a:gridCol w="1292687"/>
                <a:gridCol w="533400"/>
                <a:gridCol w="457200"/>
                <a:gridCol w="457200"/>
                <a:gridCol w="457200"/>
                <a:gridCol w="533400"/>
              </a:tblGrid>
              <a:tr h="200025">
                <a:tc>
                  <a:txBody>
                    <a:bodyPr/>
                    <a:lstStyle/>
                    <a:p>
                      <a:pPr algn="ctr" fontAlgn="ctr"/>
                      <a:r>
                        <a:rPr lang="en-US" sz="1200" b="1" u="none" strike="noStrike" dirty="0">
                          <a:effectLst/>
                        </a:rPr>
                        <a:t>№</a:t>
                      </a:r>
                      <a:endParaRPr lang="en-US" sz="1200" b="1" i="0" u="none" strike="noStrike" dirty="0">
                        <a:solidFill>
                          <a:srgbClr val="000000"/>
                        </a:solidFill>
                        <a:effectLst/>
                        <a:latin typeface="Arial"/>
                      </a:endParaRPr>
                    </a:p>
                  </a:txBody>
                  <a:tcPr marL="9525" marR="9525" marT="9525"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mn-MN" sz="1200" b="1" u="none" strike="noStrike" dirty="0">
                          <a:effectLst/>
                        </a:rPr>
                        <a:t>Баг</a:t>
                      </a:r>
                      <a:endParaRPr lang="mn-MN" sz="1200" b="1" i="0" u="none" strike="noStrike" dirty="0">
                        <a:solidFill>
                          <a:srgbClr val="000000"/>
                        </a:solidFill>
                        <a:effectLst/>
                        <a:latin typeface="Arial"/>
                      </a:endParaRPr>
                    </a:p>
                  </a:txBody>
                  <a:tcPr marL="9525" marR="9525" marT="9525"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Овог, нэр</a:t>
                      </a:r>
                      <a:endParaRPr lang="mn-MN" sz="1200" b="1" i="0" u="none" strike="noStrike" dirty="0">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Тэмээ</a:t>
                      </a:r>
                      <a:endParaRPr lang="mn-MN" sz="1200" b="1"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Адуу</a:t>
                      </a:r>
                      <a:endParaRPr lang="mn-MN" sz="1200" b="1" i="0" u="none" strike="noStrike" dirty="0">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Үхэр</a:t>
                      </a:r>
                      <a:endParaRPr lang="mn-MN" sz="1200" b="1" i="0" u="none" strike="noStrike" dirty="0">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Хонь</a:t>
                      </a:r>
                      <a:endParaRPr lang="mn-MN" sz="1200" b="1" i="0" u="none" strike="noStrike" dirty="0">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Ямаа</a:t>
                      </a:r>
                      <a:endParaRPr lang="mn-MN" sz="1200" b="1" i="0" u="none" strike="noStrike" dirty="0">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r>
              <a:tr h="200025">
                <a:tc>
                  <a:txBody>
                    <a:bodyPr/>
                    <a:lstStyle/>
                    <a:p>
                      <a:pPr algn="ctr" fontAlgn="ctr"/>
                      <a:r>
                        <a:rPr lang="en-US" sz="1200" b="1" u="none" strike="noStrike" dirty="0">
                          <a:effectLst/>
                        </a:rPr>
                        <a:t>1</a:t>
                      </a:r>
                      <a:endParaRPr lang="en-US" sz="1200" b="1" i="0" u="none" strike="noStrike" dirty="0">
                        <a:solidFill>
                          <a:srgbClr val="000000"/>
                        </a:solidFill>
                        <a:effectLst/>
                        <a:latin typeface="Arial"/>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sz="1200" b="1" u="none" strike="noStrike" dirty="0">
                          <a:effectLst/>
                        </a:rPr>
                        <a:t>II</a:t>
                      </a:r>
                      <a:endParaRPr lang="en-US" sz="1200" b="1" i="0" u="none" strike="noStrike" dirty="0">
                        <a:solidFill>
                          <a:srgbClr val="000000"/>
                        </a:solidFill>
                        <a:effectLst/>
                        <a:latin typeface="Arial"/>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l" fontAlgn="b"/>
                      <a:r>
                        <a:rPr lang="mn-MN" sz="1200" u="none" strike="noStrike" dirty="0" smtClean="0">
                          <a:effectLst/>
                        </a:rPr>
                        <a:t>Ш.Болор-Эрдэнэ</a:t>
                      </a:r>
                      <a:endParaRPr lang="mn-MN" sz="1200" b="0" i="0" u="none" strike="noStrike" dirty="0">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rPr>
                        <a:t>282</a:t>
                      </a:r>
                      <a:endParaRPr lang="en-US" sz="12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r>
              <a:tr h="200025">
                <a:tc>
                  <a:txBody>
                    <a:bodyPr/>
                    <a:lstStyle/>
                    <a:p>
                      <a:pPr algn="ctr" fontAlgn="ctr"/>
                      <a:r>
                        <a:rPr lang="en-US" sz="1200" b="1" u="none" strike="noStrike">
                          <a:effectLst/>
                        </a:rPr>
                        <a:t>2</a:t>
                      </a:r>
                      <a:endParaRPr lang="en-US" sz="1200" b="1" i="0" u="none" strike="noStrike">
                        <a:solidFill>
                          <a:srgbClr val="000000"/>
                        </a:solidFill>
                        <a:effectLst/>
                        <a:latin typeface="Arial"/>
                      </a:endParaRPr>
                    </a:p>
                  </a:txBody>
                  <a:tcPr marL="9525" marR="9525" marT="9525" marB="0" anchor="ctr"/>
                </a:tc>
                <a:tc>
                  <a:txBody>
                    <a:bodyPr/>
                    <a:lstStyle/>
                    <a:p>
                      <a:pPr algn="ctr" fontAlgn="ctr"/>
                      <a:r>
                        <a:rPr lang="en-US" sz="1200" b="1" u="none" strike="noStrike" dirty="0">
                          <a:effectLst/>
                        </a:rPr>
                        <a:t>II</a:t>
                      </a:r>
                      <a:endParaRPr lang="en-US" sz="1200" b="1" i="0" u="none" strike="noStrike" dirty="0">
                        <a:solidFill>
                          <a:srgbClr val="000000"/>
                        </a:solidFill>
                        <a:effectLst/>
                        <a:latin typeface="Arial"/>
                      </a:endParaRPr>
                    </a:p>
                  </a:txBody>
                  <a:tcPr marL="9525" marR="9525" marT="9525" marB="0" anchor="ctr"/>
                </a:tc>
                <a:tc>
                  <a:txBody>
                    <a:bodyPr/>
                    <a:lstStyle/>
                    <a:p>
                      <a:pPr algn="l" fontAlgn="b"/>
                      <a:r>
                        <a:rPr lang="mn-MN" sz="1200" u="none" strike="noStrike">
                          <a:effectLst/>
                        </a:rPr>
                        <a:t>О.Сэдэд</a:t>
                      </a:r>
                      <a:endParaRPr lang="mn-MN" sz="1200" b="0" i="0" u="none" strike="noStrike">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190</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r>
              <a:tr h="200025">
                <a:tc>
                  <a:txBody>
                    <a:bodyPr/>
                    <a:lstStyle/>
                    <a:p>
                      <a:pPr algn="ctr" fontAlgn="ctr"/>
                      <a:r>
                        <a:rPr lang="en-US" sz="1200" b="1" u="none" strike="noStrike">
                          <a:effectLst/>
                        </a:rPr>
                        <a:t>3</a:t>
                      </a:r>
                      <a:endParaRPr lang="en-US" sz="1200" b="1" i="0" u="none" strike="noStrike">
                        <a:solidFill>
                          <a:srgbClr val="000000"/>
                        </a:solidFill>
                        <a:effectLst/>
                        <a:latin typeface="Arial"/>
                      </a:endParaRPr>
                    </a:p>
                  </a:txBody>
                  <a:tcPr marL="9525" marR="9525" marT="9525" marB="0" anchor="ctr"/>
                </a:tc>
                <a:tc>
                  <a:txBody>
                    <a:bodyPr/>
                    <a:lstStyle/>
                    <a:p>
                      <a:pPr algn="ctr" fontAlgn="ctr"/>
                      <a:r>
                        <a:rPr lang="en-US" sz="1200" b="1" u="none" strike="noStrike" dirty="0">
                          <a:effectLst/>
                        </a:rPr>
                        <a:t>II</a:t>
                      </a:r>
                      <a:endParaRPr lang="en-US" sz="1200" b="1" i="0" u="none" strike="noStrike" dirty="0">
                        <a:solidFill>
                          <a:srgbClr val="000000"/>
                        </a:solidFill>
                        <a:effectLst/>
                        <a:latin typeface="Arial"/>
                      </a:endParaRPr>
                    </a:p>
                  </a:txBody>
                  <a:tcPr marL="9525" marR="9525" marT="9525" marB="0" anchor="ctr"/>
                </a:tc>
                <a:tc>
                  <a:txBody>
                    <a:bodyPr/>
                    <a:lstStyle/>
                    <a:p>
                      <a:pPr algn="l" fontAlgn="b"/>
                      <a:r>
                        <a:rPr lang="mn-MN" sz="1200" u="none" strike="noStrike">
                          <a:effectLst/>
                        </a:rPr>
                        <a:t>С.Давааням</a:t>
                      </a:r>
                      <a:endParaRPr lang="mn-MN" sz="1200" b="0" i="0" u="none" strike="noStrike">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dirty="0">
                          <a:effectLst/>
                        </a:rPr>
                        <a:t>36</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r>
              <a:tr h="200025">
                <a:tc>
                  <a:txBody>
                    <a:bodyPr/>
                    <a:lstStyle/>
                    <a:p>
                      <a:pPr algn="ctr" fontAlgn="ctr"/>
                      <a:r>
                        <a:rPr lang="en-US" sz="1200" b="1" u="none" strike="noStrike">
                          <a:effectLst/>
                        </a:rPr>
                        <a:t>4</a:t>
                      </a:r>
                      <a:endParaRPr lang="en-US" sz="1200" b="1" i="0" u="none" strike="noStrike">
                        <a:solidFill>
                          <a:srgbClr val="000000"/>
                        </a:solidFill>
                        <a:effectLst/>
                        <a:latin typeface="Arial"/>
                      </a:endParaRPr>
                    </a:p>
                  </a:txBody>
                  <a:tcPr marL="9525" marR="9525" marT="9525" marB="0" anchor="ctr"/>
                </a:tc>
                <a:tc>
                  <a:txBody>
                    <a:bodyPr/>
                    <a:lstStyle/>
                    <a:p>
                      <a:pPr algn="ctr" fontAlgn="ctr"/>
                      <a:r>
                        <a:rPr lang="en-US" sz="1200" b="1" u="none" strike="noStrike" dirty="0">
                          <a:effectLst/>
                        </a:rPr>
                        <a:t>II</a:t>
                      </a:r>
                      <a:endParaRPr lang="en-US" sz="1200" b="1" i="0" u="none" strike="noStrike" dirty="0">
                        <a:solidFill>
                          <a:srgbClr val="000000"/>
                        </a:solidFill>
                        <a:effectLst/>
                        <a:latin typeface="Arial"/>
                      </a:endParaRPr>
                    </a:p>
                  </a:txBody>
                  <a:tcPr marL="9525" marR="9525" marT="9525" marB="0" anchor="ctr"/>
                </a:tc>
                <a:tc>
                  <a:txBody>
                    <a:bodyPr/>
                    <a:lstStyle/>
                    <a:p>
                      <a:pPr algn="l" fontAlgn="b"/>
                      <a:r>
                        <a:rPr lang="mn-MN" sz="1200" u="none" strike="noStrike">
                          <a:effectLst/>
                        </a:rPr>
                        <a:t>Ц.Батбаяр</a:t>
                      </a:r>
                      <a:endParaRPr lang="mn-MN" sz="1200" b="0" i="0" u="none" strike="noStrike">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dirty="0">
                          <a:effectLst/>
                        </a:rPr>
                        <a:t>1263</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dirty="0">
                          <a:effectLst/>
                        </a:rPr>
                        <a:t>651</a:t>
                      </a:r>
                      <a:endParaRPr lang="en-US" sz="1200" b="0" i="0" u="none" strike="noStrike" dirty="0">
                        <a:solidFill>
                          <a:srgbClr val="000000"/>
                        </a:solidFill>
                        <a:effectLst/>
                        <a:latin typeface="Arial"/>
                      </a:endParaRPr>
                    </a:p>
                  </a:txBody>
                  <a:tcPr marL="9525" marR="9525" marT="9525" marB="0" anchor="b"/>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654867528"/>
              </p:ext>
            </p:extLst>
          </p:nvPr>
        </p:nvGraphicFramePr>
        <p:xfrm>
          <a:off x="228600" y="2800350"/>
          <a:ext cx="4216399" cy="800100"/>
        </p:xfrm>
        <a:graphic>
          <a:graphicData uri="http://schemas.openxmlformats.org/drawingml/2006/table">
            <a:tbl>
              <a:tblPr>
                <a:tableStyleId>{8EC20E35-A176-4012-BC5E-935CFFF8708E}</a:tableStyleId>
              </a:tblPr>
              <a:tblGrid>
                <a:gridCol w="256981"/>
                <a:gridCol w="355332"/>
                <a:gridCol w="1180211"/>
                <a:gridCol w="545689"/>
                <a:gridCol w="456856"/>
                <a:gridCol w="456856"/>
                <a:gridCol w="482237"/>
                <a:gridCol w="482237"/>
              </a:tblGrid>
              <a:tr h="200025">
                <a:tc>
                  <a:txBody>
                    <a:bodyPr/>
                    <a:lstStyle/>
                    <a:p>
                      <a:pPr algn="ctr" fontAlgn="ctr"/>
                      <a:r>
                        <a:rPr lang="en-US" sz="1200" b="1" u="none" strike="noStrike" dirty="0">
                          <a:effectLst/>
                        </a:rPr>
                        <a:t>№</a:t>
                      </a:r>
                      <a:endParaRPr lang="en-US" sz="1200" b="1" i="0" u="none" strike="noStrike" dirty="0">
                        <a:solidFill>
                          <a:srgbClr val="000000"/>
                        </a:solidFill>
                        <a:effectLst/>
                        <a:latin typeface="Arial"/>
                      </a:endParaRPr>
                    </a:p>
                  </a:txBody>
                  <a:tcPr marL="9525" marR="9525" marT="9525"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mn-MN" sz="1200" b="1" u="none" strike="noStrike" dirty="0">
                          <a:effectLst/>
                        </a:rPr>
                        <a:t>Баг</a:t>
                      </a:r>
                      <a:endParaRPr lang="mn-MN" sz="1200" b="1" i="0" u="none" strike="noStrike" dirty="0">
                        <a:solidFill>
                          <a:srgbClr val="000000"/>
                        </a:solidFill>
                        <a:effectLst/>
                        <a:latin typeface="Arial"/>
                      </a:endParaRPr>
                    </a:p>
                  </a:txBody>
                  <a:tcPr marL="9525" marR="9525" marT="9525"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Овог, нэр</a:t>
                      </a:r>
                      <a:endParaRPr lang="mn-MN" sz="1200" b="1" i="0" u="none" strike="noStrike" dirty="0">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Тэмээ</a:t>
                      </a:r>
                      <a:endParaRPr lang="mn-MN" sz="1200" b="1"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a:effectLst/>
                        </a:rPr>
                        <a:t>Адуу</a:t>
                      </a:r>
                      <a:endParaRPr lang="mn-MN" sz="1200" b="1" i="0" u="none" strike="noStrike">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a:effectLst/>
                        </a:rPr>
                        <a:t>Үхэр</a:t>
                      </a:r>
                      <a:endParaRPr lang="mn-MN" sz="1200" b="1" i="0" u="none" strike="noStrike">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a:effectLst/>
                        </a:rPr>
                        <a:t>Хонь</a:t>
                      </a:r>
                      <a:endParaRPr lang="mn-MN" sz="1200" b="1" i="0" u="none" strike="noStrike">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Ямаа</a:t>
                      </a:r>
                      <a:endParaRPr lang="mn-MN" sz="1200" b="1" i="0" u="none" strike="noStrike" dirty="0">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r>
              <a:tr h="200025">
                <a:tc>
                  <a:txBody>
                    <a:bodyPr/>
                    <a:lstStyle/>
                    <a:p>
                      <a:pPr algn="ctr" fontAlgn="ctr"/>
                      <a:r>
                        <a:rPr lang="en-US" sz="1200" b="1" u="none" strike="noStrike" dirty="0">
                          <a:effectLst/>
                        </a:rPr>
                        <a:t>1</a:t>
                      </a:r>
                      <a:endParaRPr lang="en-US" sz="1200" b="1" i="0" u="none" strike="noStrike" dirty="0">
                        <a:solidFill>
                          <a:srgbClr val="000000"/>
                        </a:solidFill>
                        <a:effectLst/>
                        <a:latin typeface="Arial"/>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sz="1200" b="1" u="none" strike="noStrike" dirty="0">
                          <a:effectLst/>
                        </a:rPr>
                        <a:t>III</a:t>
                      </a:r>
                      <a:endParaRPr lang="en-US" sz="1200" b="1" i="0" u="none" strike="noStrike" dirty="0">
                        <a:solidFill>
                          <a:srgbClr val="000000"/>
                        </a:solidFill>
                        <a:effectLst/>
                        <a:latin typeface="Arial"/>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l" fontAlgn="b"/>
                      <a:r>
                        <a:rPr lang="mn-MN" sz="1200" u="none" strike="noStrike">
                          <a:effectLst/>
                        </a:rPr>
                        <a:t>Ж.Баттөмөр</a:t>
                      </a:r>
                      <a:endParaRPr lang="mn-MN" sz="1200" b="0" i="0" u="none" strike="noStrike">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rPr>
                        <a:t>200</a:t>
                      </a:r>
                      <a:endParaRPr lang="en-US" sz="12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rPr>
                        <a:t>221</a:t>
                      </a:r>
                      <a:endParaRPr lang="en-US" sz="1200" b="0" i="0" u="none" strike="noStrike" dirty="0">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rPr>
                        <a:t>71</a:t>
                      </a:r>
                      <a:endParaRPr lang="en-US" sz="1200" b="0" i="0" u="none" strike="noStrike" dirty="0">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r>
              <a:tr h="200025">
                <a:tc>
                  <a:txBody>
                    <a:bodyPr/>
                    <a:lstStyle/>
                    <a:p>
                      <a:pPr algn="ctr" fontAlgn="ctr"/>
                      <a:r>
                        <a:rPr lang="en-US" sz="1200" b="1" u="none" strike="noStrike">
                          <a:effectLst/>
                        </a:rPr>
                        <a:t>2</a:t>
                      </a:r>
                      <a:endParaRPr lang="en-US" sz="1200" b="1" i="0" u="none" strike="noStrike">
                        <a:solidFill>
                          <a:srgbClr val="000000"/>
                        </a:solidFill>
                        <a:effectLst/>
                        <a:latin typeface="Arial"/>
                      </a:endParaRPr>
                    </a:p>
                  </a:txBody>
                  <a:tcPr marL="9525" marR="9525" marT="9525" marB="0" anchor="ctr"/>
                </a:tc>
                <a:tc>
                  <a:txBody>
                    <a:bodyPr/>
                    <a:lstStyle/>
                    <a:p>
                      <a:pPr algn="ctr" fontAlgn="ctr"/>
                      <a:r>
                        <a:rPr lang="en-US" sz="1200" b="1" u="none" strike="noStrike" dirty="0">
                          <a:effectLst/>
                        </a:rPr>
                        <a:t>III</a:t>
                      </a:r>
                      <a:endParaRPr lang="en-US" sz="1200" b="1" i="0" u="none" strike="noStrike" dirty="0">
                        <a:solidFill>
                          <a:srgbClr val="000000"/>
                        </a:solidFill>
                        <a:effectLst/>
                        <a:latin typeface="Arial"/>
                      </a:endParaRPr>
                    </a:p>
                  </a:txBody>
                  <a:tcPr marL="9525" marR="9525" marT="9525" marB="0" anchor="ctr"/>
                </a:tc>
                <a:tc>
                  <a:txBody>
                    <a:bodyPr/>
                    <a:lstStyle/>
                    <a:p>
                      <a:pPr algn="l" fontAlgn="b"/>
                      <a:r>
                        <a:rPr lang="mn-MN" sz="1200" u="none" strike="noStrike">
                          <a:effectLst/>
                        </a:rPr>
                        <a:t>П.Батболд</a:t>
                      </a:r>
                      <a:endParaRPr lang="mn-MN" sz="1200" b="0" i="0" u="none" strike="noStrike">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dirty="0">
                          <a:effectLst/>
                        </a:rPr>
                        <a:t>680</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r>
              <a:tr h="200025">
                <a:tc>
                  <a:txBody>
                    <a:bodyPr/>
                    <a:lstStyle/>
                    <a:p>
                      <a:pPr algn="ctr" fontAlgn="ctr"/>
                      <a:r>
                        <a:rPr lang="en-US" sz="1200" b="1" u="none" strike="noStrike">
                          <a:effectLst/>
                        </a:rPr>
                        <a:t>3</a:t>
                      </a:r>
                      <a:endParaRPr lang="en-US" sz="1200" b="1" i="0" u="none" strike="noStrike">
                        <a:solidFill>
                          <a:srgbClr val="000000"/>
                        </a:solidFill>
                        <a:effectLst/>
                        <a:latin typeface="Arial"/>
                      </a:endParaRPr>
                    </a:p>
                  </a:txBody>
                  <a:tcPr marL="9525" marR="9525" marT="9525" marB="0" anchor="ctr"/>
                </a:tc>
                <a:tc>
                  <a:txBody>
                    <a:bodyPr/>
                    <a:lstStyle/>
                    <a:p>
                      <a:pPr algn="ctr" fontAlgn="ctr"/>
                      <a:r>
                        <a:rPr lang="en-US" sz="1200" b="1" u="none" strike="noStrike" dirty="0">
                          <a:effectLst/>
                        </a:rPr>
                        <a:t>III</a:t>
                      </a:r>
                      <a:endParaRPr lang="en-US" sz="1200" b="1" i="0" u="none" strike="noStrike" dirty="0">
                        <a:solidFill>
                          <a:srgbClr val="000000"/>
                        </a:solidFill>
                        <a:effectLst/>
                        <a:latin typeface="Arial"/>
                      </a:endParaRPr>
                    </a:p>
                  </a:txBody>
                  <a:tcPr marL="9525" marR="9525" marT="9525" marB="0" anchor="ctr"/>
                </a:tc>
                <a:tc>
                  <a:txBody>
                    <a:bodyPr/>
                    <a:lstStyle/>
                    <a:p>
                      <a:pPr algn="l" fontAlgn="b"/>
                      <a:r>
                        <a:rPr lang="mn-MN" sz="1200" u="none" strike="noStrike">
                          <a:effectLst/>
                        </a:rPr>
                        <a:t>М.Баярсайхан</a:t>
                      </a:r>
                      <a:endParaRPr lang="mn-MN" sz="1200" b="0" i="0" u="none" strike="noStrike">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dirty="0">
                          <a:effectLst/>
                        </a:rPr>
                        <a:t>585</a:t>
                      </a:r>
                      <a:endParaRPr lang="en-US" sz="1200" b="0" i="0" u="none" strike="noStrike" dirty="0">
                        <a:solidFill>
                          <a:srgbClr val="000000"/>
                        </a:solidFill>
                        <a:effectLst/>
                        <a:latin typeface="Arial"/>
                      </a:endParaRPr>
                    </a:p>
                  </a:txBody>
                  <a:tcPr marL="9525" marR="9525" marT="9525" marB="0" anchor="b"/>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597891051"/>
              </p:ext>
            </p:extLst>
          </p:nvPr>
        </p:nvGraphicFramePr>
        <p:xfrm>
          <a:off x="4648200" y="2800350"/>
          <a:ext cx="4216399" cy="1200150"/>
        </p:xfrm>
        <a:graphic>
          <a:graphicData uri="http://schemas.openxmlformats.org/drawingml/2006/table">
            <a:tbl>
              <a:tblPr>
                <a:tableStyleId>{8EC20E35-A176-4012-BC5E-935CFFF8708E}</a:tableStyleId>
              </a:tblPr>
              <a:tblGrid>
                <a:gridCol w="256981"/>
                <a:gridCol w="355332"/>
                <a:gridCol w="1180211"/>
                <a:gridCol w="545689"/>
                <a:gridCol w="456856"/>
                <a:gridCol w="456856"/>
                <a:gridCol w="482237"/>
                <a:gridCol w="482237"/>
              </a:tblGrid>
              <a:tr h="200025">
                <a:tc>
                  <a:txBody>
                    <a:bodyPr/>
                    <a:lstStyle/>
                    <a:p>
                      <a:pPr algn="ctr" fontAlgn="ctr"/>
                      <a:r>
                        <a:rPr lang="en-US" sz="1200" b="1" u="none" strike="noStrike" dirty="0">
                          <a:effectLst/>
                        </a:rPr>
                        <a:t>№</a:t>
                      </a:r>
                      <a:endParaRPr lang="en-US" sz="1200" b="1" i="0" u="none" strike="noStrike" dirty="0">
                        <a:solidFill>
                          <a:srgbClr val="000000"/>
                        </a:solidFill>
                        <a:effectLst/>
                        <a:latin typeface="Arial"/>
                      </a:endParaRPr>
                    </a:p>
                  </a:txBody>
                  <a:tcPr marL="9525" marR="9525" marT="9525"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mn-MN" sz="1200" b="1" u="none" strike="noStrike" dirty="0">
                          <a:effectLst/>
                        </a:rPr>
                        <a:t>Баг</a:t>
                      </a:r>
                      <a:endParaRPr lang="mn-MN" sz="1200" b="1" i="0" u="none" strike="noStrike" dirty="0">
                        <a:solidFill>
                          <a:srgbClr val="000000"/>
                        </a:solidFill>
                        <a:effectLst/>
                        <a:latin typeface="Arial"/>
                      </a:endParaRPr>
                    </a:p>
                  </a:txBody>
                  <a:tcPr marL="9525" marR="9525" marT="9525"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Овог, нэр</a:t>
                      </a:r>
                      <a:endParaRPr lang="mn-MN" sz="1200" b="1" i="0" u="none" strike="noStrike" dirty="0">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Тэмээ</a:t>
                      </a:r>
                      <a:endParaRPr lang="mn-MN" sz="1200" b="1"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Адуу</a:t>
                      </a:r>
                      <a:endParaRPr lang="mn-MN" sz="1200" b="1" i="0" u="none" strike="noStrike" dirty="0">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Үхэр</a:t>
                      </a:r>
                      <a:endParaRPr lang="mn-MN" sz="1200" b="1" i="0" u="none" strike="noStrike" dirty="0">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Хонь</a:t>
                      </a:r>
                      <a:endParaRPr lang="mn-MN" sz="1200" b="1" i="0" u="none" strike="noStrike" dirty="0">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mn-MN" sz="1200" b="1" u="none" strike="noStrike" dirty="0">
                          <a:effectLst/>
                        </a:rPr>
                        <a:t>Ямаа</a:t>
                      </a:r>
                      <a:endParaRPr lang="mn-MN" sz="1200" b="1" i="0" u="none" strike="noStrike" dirty="0">
                        <a:solidFill>
                          <a:srgbClr val="000000"/>
                        </a:solidFill>
                        <a:effectLst/>
                        <a:latin typeface="Arial"/>
                      </a:endParaRPr>
                    </a:p>
                  </a:txBody>
                  <a:tcPr marL="9525" marR="9525" marT="9525" marB="0" anchor="b">
                    <a:lnB w="12700" cap="flat" cmpd="sng" algn="ctr">
                      <a:solidFill>
                        <a:schemeClr val="tx1"/>
                      </a:solidFill>
                      <a:prstDash val="solid"/>
                      <a:round/>
                      <a:headEnd type="none" w="med" len="med"/>
                      <a:tailEnd type="none" w="med" len="med"/>
                    </a:lnB>
                    <a:solidFill>
                      <a:schemeClr val="accent1"/>
                    </a:solidFill>
                  </a:tcPr>
                </a:tc>
              </a:tr>
              <a:tr h="200025">
                <a:tc>
                  <a:txBody>
                    <a:bodyPr/>
                    <a:lstStyle/>
                    <a:p>
                      <a:pPr algn="ctr" fontAlgn="ctr"/>
                      <a:r>
                        <a:rPr lang="en-US" sz="1200" b="1" u="none" strike="noStrike" dirty="0">
                          <a:effectLst/>
                        </a:rPr>
                        <a:t>1</a:t>
                      </a:r>
                      <a:endParaRPr lang="en-US" sz="1200" b="1" i="0" u="none" strike="noStrike" dirty="0">
                        <a:solidFill>
                          <a:srgbClr val="000000"/>
                        </a:solidFill>
                        <a:effectLst/>
                        <a:latin typeface="Arial"/>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sz="1200" b="1" u="none" strike="noStrike" dirty="0">
                          <a:effectLst/>
                        </a:rPr>
                        <a:t>IV</a:t>
                      </a:r>
                      <a:endParaRPr lang="en-US" sz="1200" b="1" i="0" u="none" strike="noStrike" dirty="0">
                        <a:solidFill>
                          <a:srgbClr val="000000"/>
                        </a:solidFill>
                        <a:effectLst/>
                        <a:latin typeface="Arial"/>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l" fontAlgn="b"/>
                      <a:r>
                        <a:rPr lang="mn-MN" sz="1200" u="none" strike="noStrike" dirty="0">
                          <a:effectLst/>
                        </a:rPr>
                        <a:t>П.Цэндочир</a:t>
                      </a:r>
                      <a:endParaRPr lang="mn-MN" sz="1200" b="0" i="0" u="none" strike="noStrike" dirty="0">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rPr>
                        <a:t>305</a:t>
                      </a:r>
                      <a:endParaRPr lang="en-US" sz="12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T w="12700" cap="flat" cmpd="sng" algn="ctr">
                      <a:solidFill>
                        <a:schemeClr val="tx1"/>
                      </a:solidFill>
                      <a:prstDash val="solid"/>
                      <a:round/>
                      <a:headEnd type="none" w="med" len="med"/>
                      <a:tailEnd type="none" w="med" len="med"/>
                    </a:lnT>
                  </a:tcPr>
                </a:tc>
              </a:tr>
              <a:tr h="200025">
                <a:tc>
                  <a:txBody>
                    <a:bodyPr/>
                    <a:lstStyle/>
                    <a:p>
                      <a:pPr algn="ctr" fontAlgn="ctr"/>
                      <a:r>
                        <a:rPr lang="en-US" sz="1200" b="1" u="none" strike="noStrike">
                          <a:effectLst/>
                        </a:rPr>
                        <a:t>2</a:t>
                      </a:r>
                      <a:endParaRPr lang="en-US" sz="1200" b="1" i="0" u="none" strike="noStrike">
                        <a:solidFill>
                          <a:srgbClr val="000000"/>
                        </a:solidFill>
                        <a:effectLst/>
                        <a:latin typeface="Arial"/>
                      </a:endParaRPr>
                    </a:p>
                  </a:txBody>
                  <a:tcPr marL="9525" marR="9525" marT="9525" marB="0" anchor="ctr"/>
                </a:tc>
                <a:tc>
                  <a:txBody>
                    <a:bodyPr/>
                    <a:lstStyle/>
                    <a:p>
                      <a:pPr algn="ctr" fontAlgn="ctr"/>
                      <a:r>
                        <a:rPr lang="en-US" sz="1200" b="1" u="none" strike="noStrike" dirty="0">
                          <a:effectLst/>
                        </a:rPr>
                        <a:t>IV</a:t>
                      </a:r>
                      <a:endParaRPr lang="en-US" sz="1200" b="1" i="0" u="none" strike="noStrike" dirty="0">
                        <a:solidFill>
                          <a:srgbClr val="000000"/>
                        </a:solidFill>
                        <a:effectLst/>
                        <a:latin typeface="Arial"/>
                      </a:endParaRPr>
                    </a:p>
                  </a:txBody>
                  <a:tcPr marL="9525" marR="9525" marT="9525" marB="0" anchor="ctr"/>
                </a:tc>
                <a:tc>
                  <a:txBody>
                    <a:bodyPr/>
                    <a:lstStyle/>
                    <a:p>
                      <a:pPr algn="l" fontAlgn="b"/>
                      <a:r>
                        <a:rPr lang="mn-MN" sz="1200" u="none" strike="noStrike">
                          <a:effectLst/>
                        </a:rPr>
                        <a:t>Н.Шийрэв</a:t>
                      </a:r>
                      <a:endParaRPr lang="mn-MN" sz="1200" b="0" i="0" u="none" strike="noStrike">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133</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r>
              <a:tr h="200025">
                <a:tc>
                  <a:txBody>
                    <a:bodyPr/>
                    <a:lstStyle/>
                    <a:p>
                      <a:pPr algn="ctr" fontAlgn="ctr"/>
                      <a:r>
                        <a:rPr lang="en-US" sz="1200" b="1" u="none" strike="noStrike">
                          <a:effectLst/>
                        </a:rPr>
                        <a:t>3</a:t>
                      </a:r>
                      <a:endParaRPr lang="en-US" sz="1200" b="1" i="0" u="none" strike="noStrike">
                        <a:solidFill>
                          <a:srgbClr val="000000"/>
                        </a:solidFill>
                        <a:effectLst/>
                        <a:latin typeface="Arial"/>
                      </a:endParaRPr>
                    </a:p>
                  </a:txBody>
                  <a:tcPr marL="9525" marR="9525" marT="9525" marB="0" anchor="ctr"/>
                </a:tc>
                <a:tc>
                  <a:txBody>
                    <a:bodyPr/>
                    <a:lstStyle/>
                    <a:p>
                      <a:pPr algn="ctr" fontAlgn="ctr"/>
                      <a:r>
                        <a:rPr lang="en-US" sz="1200" b="1" u="none" strike="noStrike" dirty="0">
                          <a:effectLst/>
                        </a:rPr>
                        <a:t>IV</a:t>
                      </a:r>
                      <a:endParaRPr lang="en-US" sz="1200" b="1" i="0" u="none" strike="noStrike" dirty="0">
                        <a:solidFill>
                          <a:srgbClr val="000000"/>
                        </a:solidFill>
                        <a:effectLst/>
                        <a:latin typeface="Arial"/>
                      </a:endParaRPr>
                    </a:p>
                  </a:txBody>
                  <a:tcPr marL="9525" marR="9525" marT="9525" marB="0" anchor="ctr"/>
                </a:tc>
                <a:tc>
                  <a:txBody>
                    <a:bodyPr/>
                    <a:lstStyle/>
                    <a:p>
                      <a:pPr algn="l" fontAlgn="b"/>
                      <a:r>
                        <a:rPr lang="mn-MN" sz="1200" u="none" strike="noStrike">
                          <a:effectLst/>
                        </a:rPr>
                        <a:t>Б.Балжинням</a:t>
                      </a:r>
                      <a:endParaRPr lang="mn-MN" sz="1200" b="0" i="0" u="none" strike="noStrike">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dirty="0">
                          <a:effectLst/>
                        </a:rPr>
                        <a:t>93</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r>
              <a:tr h="200025">
                <a:tc>
                  <a:txBody>
                    <a:bodyPr/>
                    <a:lstStyle/>
                    <a:p>
                      <a:pPr algn="ctr" fontAlgn="ctr"/>
                      <a:r>
                        <a:rPr lang="en-US" sz="1200" b="1" u="none" strike="noStrike">
                          <a:effectLst/>
                        </a:rPr>
                        <a:t>4</a:t>
                      </a:r>
                      <a:endParaRPr lang="en-US" sz="1200" b="1" i="0" u="none" strike="noStrike">
                        <a:solidFill>
                          <a:srgbClr val="000000"/>
                        </a:solidFill>
                        <a:effectLst/>
                        <a:latin typeface="Arial"/>
                      </a:endParaRPr>
                    </a:p>
                  </a:txBody>
                  <a:tcPr marL="9525" marR="9525" marT="9525" marB="0" anchor="ctr"/>
                </a:tc>
                <a:tc>
                  <a:txBody>
                    <a:bodyPr/>
                    <a:lstStyle/>
                    <a:p>
                      <a:pPr algn="ctr" fontAlgn="ctr"/>
                      <a:r>
                        <a:rPr lang="en-US" sz="1200" b="1" u="none" strike="noStrike" dirty="0">
                          <a:effectLst/>
                        </a:rPr>
                        <a:t>IV</a:t>
                      </a:r>
                      <a:endParaRPr lang="en-US" sz="1200" b="1" i="0" u="none" strike="noStrike" dirty="0">
                        <a:solidFill>
                          <a:srgbClr val="000000"/>
                        </a:solidFill>
                        <a:effectLst/>
                        <a:latin typeface="Arial"/>
                      </a:endParaRPr>
                    </a:p>
                  </a:txBody>
                  <a:tcPr marL="9525" marR="9525" marT="9525" marB="0" anchor="ctr"/>
                </a:tc>
                <a:tc>
                  <a:txBody>
                    <a:bodyPr/>
                    <a:lstStyle/>
                    <a:p>
                      <a:pPr algn="l" fontAlgn="b"/>
                      <a:r>
                        <a:rPr lang="mn-MN" sz="1200" u="none" strike="noStrike">
                          <a:effectLst/>
                        </a:rPr>
                        <a:t>Д.Нямотгон</a:t>
                      </a:r>
                      <a:endParaRPr lang="mn-MN" sz="1200" b="0" i="0" u="none" strike="noStrike">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dirty="0">
                          <a:effectLst/>
                        </a:rPr>
                        <a:t>603</a:t>
                      </a:r>
                      <a:endParaRPr lang="en-US" sz="1200" b="0" i="0" u="none" strike="noStrike" dirty="0">
                        <a:solidFill>
                          <a:srgbClr val="000000"/>
                        </a:solidFill>
                        <a:effectLst/>
                        <a:latin typeface="Arial"/>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b"/>
                </a:tc>
              </a:tr>
              <a:tr h="200025">
                <a:tc>
                  <a:txBody>
                    <a:bodyPr/>
                    <a:lstStyle/>
                    <a:p>
                      <a:pPr algn="ctr" fontAlgn="ctr"/>
                      <a:r>
                        <a:rPr lang="en-US" sz="1200" b="1" u="none" strike="noStrike">
                          <a:effectLst/>
                        </a:rPr>
                        <a:t>5</a:t>
                      </a:r>
                      <a:endParaRPr lang="en-US" sz="1200" b="1" i="0" u="none" strike="noStrike">
                        <a:solidFill>
                          <a:srgbClr val="000000"/>
                        </a:solidFill>
                        <a:effectLst/>
                        <a:latin typeface="Arial"/>
                      </a:endParaRPr>
                    </a:p>
                  </a:txBody>
                  <a:tcPr marL="9525" marR="9525" marT="9525" marB="0" anchor="ctr"/>
                </a:tc>
                <a:tc>
                  <a:txBody>
                    <a:bodyPr/>
                    <a:lstStyle/>
                    <a:p>
                      <a:pPr algn="ctr" fontAlgn="ctr"/>
                      <a:r>
                        <a:rPr lang="en-US" sz="1200" b="1" u="none" strike="noStrike" dirty="0">
                          <a:effectLst/>
                        </a:rPr>
                        <a:t>IV</a:t>
                      </a:r>
                      <a:endParaRPr lang="en-US" sz="1200" b="1" i="0" u="none" strike="noStrike" dirty="0">
                        <a:solidFill>
                          <a:srgbClr val="000000"/>
                        </a:solidFill>
                        <a:effectLst/>
                        <a:latin typeface="Arial"/>
                      </a:endParaRPr>
                    </a:p>
                  </a:txBody>
                  <a:tcPr marL="9525" marR="9525" marT="9525" marB="0" anchor="ctr"/>
                </a:tc>
                <a:tc>
                  <a:txBody>
                    <a:bodyPr/>
                    <a:lstStyle/>
                    <a:p>
                      <a:pPr algn="l" fontAlgn="b"/>
                      <a:r>
                        <a:rPr lang="mn-MN" sz="1200" u="none" strike="noStrike">
                          <a:effectLst/>
                        </a:rPr>
                        <a:t>М.Буяндэлгэр</a:t>
                      </a:r>
                      <a:endParaRPr lang="mn-MN" sz="1200" b="0" i="0" u="none" strike="noStrike">
                        <a:solidFill>
                          <a:srgbClr val="000000"/>
                        </a:solidFill>
                        <a:effectLst/>
                        <a:latin typeface="Arial"/>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b"/>
                </a:tc>
                <a:tc>
                  <a:txBody>
                    <a:bodyPr/>
                    <a:lstStyle/>
                    <a:p>
                      <a:pPr algn="ctr" fontAlgn="b"/>
                      <a:r>
                        <a:rPr lang="en-US" sz="1200" u="none" strike="noStrike" dirty="0">
                          <a:effectLst/>
                        </a:rPr>
                        <a:t>465</a:t>
                      </a:r>
                      <a:endParaRPr lang="en-US" sz="1200" b="0" i="0" u="none" strike="noStrike" dirty="0">
                        <a:solidFill>
                          <a:srgbClr val="000000"/>
                        </a:solidFill>
                        <a:effectLst/>
                        <a:latin typeface="Arial"/>
                      </a:endParaRPr>
                    </a:p>
                  </a:txBody>
                  <a:tcPr marL="9525" marR="9525" marT="9525" marB="0" anchor="b"/>
                </a:tc>
              </a:tr>
            </a:tbl>
          </a:graphicData>
        </a:graphic>
      </p:graphicFrame>
      <p:sp>
        <p:nvSpPr>
          <p:cNvPr id="10" name="Rectangle 9"/>
          <p:cNvSpPr/>
          <p:nvPr/>
        </p:nvSpPr>
        <p:spPr>
          <a:xfrm>
            <a:off x="-19792" y="742950"/>
            <a:ext cx="9163792" cy="615553"/>
          </a:xfrm>
          <a:prstGeom prst="rect">
            <a:avLst/>
          </a:prstGeom>
        </p:spPr>
        <p:txBody>
          <a:bodyPr wrap="square">
            <a:spAutoFit/>
          </a:bodyPr>
          <a:lstStyle/>
          <a:p>
            <a:pPr algn="ctr"/>
            <a:r>
              <a:rPr lang="mn-MN" sz="2000" b="1" dirty="0">
                <a:solidFill>
                  <a:srgbClr val="FFFFFF"/>
                </a:solidFill>
                <a:latin typeface="AGCooper Mon" pitchFamily="34" charset="0"/>
                <a:cs typeface="Times New Roman" pitchFamily="18" charset="0"/>
                <a:sym typeface="Nunito Sans"/>
              </a:rPr>
              <a:t>2023 </a:t>
            </a:r>
            <a:r>
              <a:rPr lang="mn-MN" sz="2000" b="1" dirty="0" smtClean="0">
                <a:solidFill>
                  <a:srgbClr val="FFFFFF"/>
                </a:solidFill>
                <a:latin typeface="AGCooper Mon" pitchFamily="34" charset="0"/>
                <a:cs typeface="Times New Roman" pitchFamily="18" charset="0"/>
                <a:sym typeface="Nunito Sans"/>
              </a:rPr>
              <a:t>ОНД БАГТАА 5 </a:t>
            </a:r>
            <a:r>
              <a:rPr lang="mn-MN" sz="2000" b="1" dirty="0">
                <a:solidFill>
                  <a:srgbClr val="FFFFFF"/>
                </a:solidFill>
                <a:latin typeface="AGCooper Mon" pitchFamily="34" charset="0"/>
                <a:cs typeface="Times New Roman" pitchFamily="18" charset="0"/>
                <a:sym typeface="Nunito Sans"/>
              </a:rPr>
              <a:t>ТӨРЛӨӨРӨӨ </a:t>
            </a:r>
            <a:r>
              <a:rPr lang="mn-MN" sz="2000" b="1" dirty="0" smtClean="0">
                <a:solidFill>
                  <a:srgbClr val="FFFFFF"/>
                </a:solidFill>
                <a:latin typeface="AGCooper Mon" pitchFamily="34" charset="0"/>
                <a:cs typeface="Times New Roman" pitchFamily="18" charset="0"/>
                <a:sym typeface="Nunito Sans"/>
              </a:rPr>
              <a:t>ТЭРГҮҮЛСЭН МАЛЧИД</a:t>
            </a:r>
            <a:r>
              <a:rPr lang="en-US" sz="2000" dirty="0">
                <a:latin typeface="Nunito Sans" charset="0"/>
              </a:rPr>
              <a:t/>
            </a:r>
            <a:br>
              <a:rPr lang="en-US" sz="2000" dirty="0">
                <a:latin typeface="Nunito Sans" charset="0"/>
              </a:rPr>
            </a:br>
            <a:endParaRPr lang="en-US" dirty="0"/>
          </a:p>
        </p:txBody>
      </p:sp>
    </p:spTree>
    <p:extLst>
      <p:ext uri="{BB962C8B-B14F-4D97-AF65-F5344CB8AC3E}">
        <p14:creationId xmlns:p14="http://schemas.microsoft.com/office/powerpoint/2010/main" val="3287817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graphicFrame>
        <p:nvGraphicFramePr>
          <p:cNvPr id="6" name="Chart 5"/>
          <p:cNvGraphicFramePr>
            <a:graphicFrameLocks/>
          </p:cNvGraphicFramePr>
          <p:nvPr>
            <p:extLst>
              <p:ext uri="{D42A27DB-BD31-4B8C-83A1-F6EECF244321}">
                <p14:modId xmlns:p14="http://schemas.microsoft.com/office/powerpoint/2010/main" val="2597339564"/>
              </p:ext>
            </p:extLst>
          </p:nvPr>
        </p:nvGraphicFramePr>
        <p:xfrm>
          <a:off x="0" y="742950"/>
          <a:ext cx="4572000" cy="3276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1447739864"/>
              </p:ext>
            </p:extLst>
          </p:nvPr>
        </p:nvGraphicFramePr>
        <p:xfrm>
          <a:off x="4562475" y="127635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4572000" y="514350"/>
            <a:ext cx="4572000" cy="646331"/>
          </a:xfrm>
          <a:prstGeom prst="rect">
            <a:avLst/>
          </a:prstGeom>
        </p:spPr>
        <p:txBody>
          <a:bodyPr>
            <a:spAutoFit/>
          </a:bodyPr>
          <a:lstStyle/>
          <a:p>
            <a:pPr algn="ctr">
              <a:defRPr sz="1800" b="1" i="0" u="none" strike="noStrike" kern="1200" baseline="0">
                <a:solidFill>
                  <a:prstClr val="black"/>
                </a:solidFill>
                <a:latin typeface="+mn-lt"/>
                <a:ea typeface="+mn-ea"/>
                <a:cs typeface="+mn-cs"/>
              </a:defRPr>
            </a:pPr>
            <a:r>
              <a:rPr lang="mn-MN" dirty="0">
                <a:solidFill>
                  <a:schemeClr val="accent1"/>
                </a:solidFill>
                <a:latin typeface="Times New Roman" pitchFamily="18" charset="0"/>
                <a:cs typeface="Times New Roman" pitchFamily="18" charset="0"/>
              </a:rPr>
              <a:t>ЗДТГ-ын ажилтан</a:t>
            </a:r>
            <a:r>
              <a:rPr lang="mn-MN" dirty="0" smtClean="0">
                <a:solidFill>
                  <a:schemeClr val="accent1"/>
                </a:solidFill>
                <a:latin typeface="Times New Roman" pitchFamily="18" charset="0"/>
                <a:cs typeface="Times New Roman" pitchFamily="18" charset="0"/>
              </a:rPr>
              <a:t>, </a:t>
            </a:r>
            <a:r>
              <a:rPr lang="mn-MN" dirty="0">
                <a:solidFill>
                  <a:schemeClr val="accent1"/>
                </a:solidFill>
                <a:latin typeface="Times New Roman" pitchFamily="18" charset="0"/>
                <a:cs typeface="Times New Roman" pitchFamily="18" charset="0"/>
              </a:rPr>
              <a:t>албан </a:t>
            </a:r>
            <a:r>
              <a:rPr lang="mn-MN" dirty="0" smtClean="0">
                <a:solidFill>
                  <a:schemeClr val="accent1"/>
                </a:solidFill>
                <a:latin typeface="Times New Roman" pitchFamily="18" charset="0"/>
                <a:cs typeface="Times New Roman" pitchFamily="18" charset="0"/>
              </a:rPr>
              <a:t>хаагчдын хүйсийн харьцаа</a:t>
            </a:r>
            <a:endParaRPr lang="en-US" dirty="0">
              <a:solidFill>
                <a:schemeClr val="accent1"/>
              </a:solidFill>
              <a:latin typeface="Times New Roman" pitchFamily="18" charset="0"/>
              <a:cs typeface="Times New Roman" pitchFamily="18" charset="0"/>
            </a:endParaRPr>
          </a:p>
        </p:txBody>
      </p:sp>
      <p:sp>
        <p:nvSpPr>
          <p:cNvPr id="2" name="TextBox 1"/>
          <p:cNvSpPr txBox="1"/>
          <p:nvPr/>
        </p:nvSpPr>
        <p:spPr>
          <a:xfrm>
            <a:off x="4953000" y="4095750"/>
            <a:ext cx="3810000" cy="738664"/>
          </a:xfrm>
          <a:prstGeom prst="rect">
            <a:avLst/>
          </a:prstGeom>
          <a:noFill/>
        </p:spPr>
        <p:txBody>
          <a:bodyPr wrap="square" rtlCol="0">
            <a:spAutoFit/>
          </a:bodyPr>
          <a:lstStyle/>
          <a:p>
            <a:pPr algn="ctr"/>
            <a:r>
              <a:rPr lang="mn-MN" dirty="0" smtClean="0"/>
              <a:t>11 эрэгтэй</a:t>
            </a:r>
            <a:r>
              <a:rPr lang="en-US" dirty="0" smtClean="0"/>
              <a:t> </a:t>
            </a:r>
            <a:r>
              <a:rPr lang="mn-MN" dirty="0" smtClean="0"/>
              <a:t>буюу 37.9%, 18 эмэгтэй буюу 62.1% нийт 29 ажилтан,  албан хаагч ажиллаж байна.</a:t>
            </a:r>
            <a:endParaRPr lang="en-US" dirty="0"/>
          </a:p>
        </p:txBody>
      </p:sp>
    </p:spTree>
    <p:extLst>
      <p:ext uri="{BB962C8B-B14F-4D97-AF65-F5344CB8AC3E}">
        <p14:creationId xmlns:p14="http://schemas.microsoft.com/office/powerpoint/2010/main" val="13052845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64750776"/>
              </p:ext>
            </p:extLst>
          </p:nvPr>
        </p:nvGraphicFramePr>
        <p:xfrm>
          <a:off x="76200" y="1276350"/>
          <a:ext cx="4495801" cy="2024253"/>
        </p:xfrm>
        <a:graphic>
          <a:graphicData uri="http://schemas.openxmlformats.org/drawingml/2006/table">
            <a:tbl>
              <a:tblPr firstRow="1" firstCol="1" bandRow="1"/>
              <a:tblGrid>
                <a:gridCol w="762000"/>
                <a:gridCol w="533401"/>
                <a:gridCol w="533400"/>
                <a:gridCol w="533400"/>
                <a:gridCol w="762000"/>
                <a:gridCol w="685800"/>
                <a:gridCol w="685800"/>
              </a:tblGrid>
              <a:tr h="152992">
                <a:tc>
                  <a:txBody>
                    <a:bodyPr/>
                    <a:lstStyle/>
                    <a:p>
                      <a:pPr algn="ctr">
                        <a:lnSpc>
                          <a:spcPct val="115000"/>
                        </a:lnSpc>
                        <a:spcAft>
                          <a:spcPts val="0"/>
                        </a:spcAft>
                      </a:pPr>
                      <a:r>
                        <a:rPr lang="mn-MN" sz="1050" b="1" dirty="0">
                          <a:solidFill>
                            <a:srgbClr val="000000"/>
                          </a:solidFill>
                          <a:effectLst/>
                          <a:latin typeface="Arial"/>
                          <a:ea typeface="Times New Roman"/>
                          <a:cs typeface="Times New Roman"/>
                        </a:rPr>
                        <a:t>Баг</a:t>
                      </a:r>
                      <a:r>
                        <a:rPr lang="mn-MN" sz="1050" b="1" dirty="0" smtClean="0">
                          <a:solidFill>
                            <a:srgbClr val="000000"/>
                          </a:solidFill>
                          <a:effectLst/>
                          <a:latin typeface="Arial"/>
                          <a:ea typeface="Times New Roman"/>
                          <a:cs typeface="Times New Roman"/>
                        </a:rPr>
                        <a:t>/</a:t>
                      </a:r>
                    </a:p>
                    <a:p>
                      <a:pPr algn="ctr">
                        <a:lnSpc>
                          <a:spcPct val="115000"/>
                        </a:lnSpc>
                        <a:spcAft>
                          <a:spcPts val="0"/>
                        </a:spcAft>
                      </a:pPr>
                      <a:r>
                        <a:rPr lang="mn-MN" sz="1050" b="1" dirty="0" smtClean="0">
                          <a:solidFill>
                            <a:srgbClr val="000000"/>
                          </a:solidFill>
                          <a:effectLst/>
                          <a:latin typeface="Arial"/>
                          <a:ea typeface="Times New Roman"/>
                          <a:cs typeface="Times New Roman"/>
                        </a:rPr>
                        <a:t>хороо</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mn-MN" sz="1050" b="1" dirty="0">
                          <a:effectLst/>
                          <a:latin typeface="Arial"/>
                          <a:ea typeface="Times New Roman"/>
                          <a:cs typeface="Times New Roman"/>
                        </a:rPr>
                        <a:t>Унага</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mn-MN" sz="1050" b="1" dirty="0">
                          <a:effectLst/>
                          <a:latin typeface="Arial"/>
                          <a:ea typeface="Times New Roman"/>
                          <a:cs typeface="Times New Roman"/>
                        </a:rPr>
                        <a:t>Тугал</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mn-MN" sz="1050" b="1" dirty="0">
                          <a:effectLst/>
                          <a:latin typeface="Arial"/>
                          <a:ea typeface="Times New Roman"/>
                          <a:cs typeface="Times New Roman"/>
                        </a:rPr>
                        <a:t>Ботго</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mn-MN" sz="1050" b="1" dirty="0">
                          <a:effectLst/>
                          <a:latin typeface="Arial"/>
                          <a:ea typeface="Times New Roman"/>
                          <a:cs typeface="Times New Roman"/>
                        </a:rPr>
                        <a:t>Хурга</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mn-MN" sz="1050" b="1" dirty="0">
                          <a:effectLst/>
                          <a:latin typeface="Arial"/>
                          <a:ea typeface="Times New Roman"/>
                          <a:cs typeface="Times New Roman"/>
                        </a:rPr>
                        <a:t>Ишиг</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mn-MN" sz="1050" b="1" dirty="0">
                          <a:effectLst/>
                          <a:latin typeface="Arial"/>
                          <a:ea typeface="Times New Roman"/>
                          <a:cs typeface="Times New Roman"/>
                        </a:rPr>
                        <a:t>Нийт дүн</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52992">
                <a:tc>
                  <a:txBody>
                    <a:bodyPr/>
                    <a:lstStyle/>
                    <a:p>
                      <a:pPr>
                        <a:lnSpc>
                          <a:spcPct val="115000"/>
                        </a:lnSpc>
                        <a:spcAft>
                          <a:spcPts val="0"/>
                        </a:spcAft>
                      </a:pPr>
                      <a:r>
                        <a:rPr lang="mn-MN" sz="1050" b="1" dirty="0">
                          <a:solidFill>
                            <a:srgbClr val="000000"/>
                          </a:solidFill>
                          <a:effectLst/>
                          <a:latin typeface="Arial"/>
                          <a:ea typeface="Times New Roman"/>
                          <a:cs typeface="Times New Roman"/>
                        </a:rPr>
                        <a:t>1-р баг, Хөөвөр </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mn-MN" sz="1050" dirty="0">
                          <a:solidFill>
                            <a:srgbClr val="000000"/>
                          </a:solidFill>
                          <a:effectLst/>
                          <a:latin typeface="Arial"/>
                          <a:ea typeface="Times New Roman"/>
                          <a:cs typeface="Times New Roman"/>
                        </a:rPr>
                        <a:t>692</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dirty="0">
                          <a:solidFill>
                            <a:srgbClr val="000000"/>
                          </a:solidFill>
                          <a:effectLst/>
                          <a:latin typeface="Arial"/>
                          <a:ea typeface="Times New Roman"/>
                          <a:cs typeface="Times New Roman"/>
                        </a:rPr>
                        <a:t>336</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dirty="0">
                          <a:solidFill>
                            <a:srgbClr val="000000"/>
                          </a:solidFill>
                          <a:effectLst/>
                          <a:latin typeface="Arial"/>
                          <a:ea typeface="Times New Roman"/>
                          <a:cs typeface="Times New Roman"/>
                        </a:rPr>
                        <a:t>27</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dirty="0">
                          <a:solidFill>
                            <a:srgbClr val="000000"/>
                          </a:solidFill>
                          <a:effectLst/>
                          <a:latin typeface="Arial"/>
                          <a:ea typeface="Times New Roman"/>
                          <a:cs typeface="Times New Roman"/>
                        </a:rPr>
                        <a:t>5831</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a:solidFill>
                            <a:srgbClr val="000000"/>
                          </a:solidFill>
                          <a:effectLst/>
                          <a:latin typeface="Arial"/>
                          <a:ea typeface="Times New Roman"/>
                          <a:cs typeface="Times New Roman"/>
                        </a:rPr>
                        <a:t>4747</a:t>
                      </a:r>
                      <a:endParaRPr lang="en-US" sz="140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b="1" dirty="0">
                          <a:effectLst/>
                          <a:latin typeface="Arial"/>
                          <a:ea typeface="Times New Roman"/>
                          <a:cs typeface="Times New Roman"/>
                        </a:rPr>
                        <a:t>11633</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52992">
                <a:tc>
                  <a:txBody>
                    <a:bodyPr/>
                    <a:lstStyle/>
                    <a:p>
                      <a:pPr>
                        <a:lnSpc>
                          <a:spcPct val="115000"/>
                        </a:lnSpc>
                        <a:spcAft>
                          <a:spcPts val="0"/>
                        </a:spcAft>
                      </a:pPr>
                      <a:r>
                        <a:rPr lang="mn-MN" sz="1050" b="1" dirty="0">
                          <a:solidFill>
                            <a:srgbClr val="000000"/>
                          </a:solidFill>
                          <a:effectLst/>
                          <a:latin typeface="Arial"/>
                          <a:ea typeface="Times New Roman"/>
                          <a:cs typeface="Times New Roman"/>
                        </a:rPr>
                        <a:t>2-р баг, Гучин</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mn-MN" sz="1050">
                          <a:solidFill>
                            <a:srgbClr val="000000"/>
                          </a:solidFill>
                          <a:effectLst/>
                          <a:latin typeface="Arial"/>
                          <a:ea typeface="Times New Roman"/>
                          <a:cs typeface="Times New Roman"/>
                        </a:rPr>
                        <a:t>269</a:t>
                      </a:r>
                      <a:endParaRPr lang="en-US" sz="140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a:solidFill>
                            <a:srgbClr val="000000"/>
                          </a:solidFill>
                          <a:effectLst/>
                          <a:latin typeface="Arial"/>
                          <a:ea typeface="Times New Roman"/>
                          <a:cs typeface="Times New Roman"/>
                        </a:rPr>
                        <a:t>95</a:t>
                      </a:r>
                      <a:endParaRPr lang="en-US" sz="140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dirty="0">
                          <a:solidFill>
                            <a:srgbClr val="000000"/>
                          </a:solidFill>
                          <a:effectLst/>
                          <a:latin typeface="Arial"/>
                          <a:ea typeface="Times New Roman"/>
                          <a:cs typeface="Times New Roman"/>
                        </a:rPr>
                        <a:t>393</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dirty="0">
                          <a:solidFill>
                            <a:srgbClr val="000000"/>
                          </a:solidFill>
                          <a:effectLst/>
                          <a:latin typeface="Arial"/>
                          <a:ea typeface="Times New Roman"/>
                          <a:cs typeface="Times New Roman"/>
                        </a:rPr>
                        <a:t>3764</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dirty="0">
                          <a:solidFill>
                            <a:srgbClr val="000000"/>
                          </a:solidFill>
                          <a:effectLst/>
                          <a:latin typeface="Arial"/>
                          <a:ea typeface="Times New Roman"/>
                          <a:cs typeface="Times New Roman"/>
                        </a:rPr>
                        <a:t>4001</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b="1" dirty="0">
                          <a:effectLst/>
                          <a:latin typeface="Arial"/>
                          <a:ea typeface="Times New Roman"/>
                          <a:cs typeface="Times New Roman"/>
                        </a:rPr>
                        <a:t>8522</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52992">
                <a:tc>
                  <a:txBody>
                    <a:bodyPr/>
                    <a:lstStyle/>
                    <a:p>
                      <a:pPr>
                        <a:lnSpc>
                          <a:spcPct val="115000"/>
                        </a:lnSpc>
                        <a:spcAft>
                          <a:spcPts val="0"/>
                        </a:spcAft>
                      </a:pPr>
                      <a:r>
                        <a:rPr lang="mn-MN" sz="1050" b="1" dirty="0">
                          <a:solidFill>
                            <a:srgbClr val="000000"/>
                          </a:solidFill>
                          <a:effectLst/>
                          <a:latin typeface="Arial"/>
                          <a:ea typeface="Times New Roman"/>
                          <a:cs typeface="Times New Roman"/>
                        </a:rPr>
                        <a:t>3-р баг, Аргалант</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mn-MN" sz="1050">
                          <a:solidFill>
                            <a:srgbClr val="000000"/>
                          </a:solidFill>
                          <a:effectLst/>
                          <a:latin typeface="Arial"/>
                          <a:ea typeface="Times New Roman"/>
                          <a:cs typeface="Times New Roman"/>
                        </a:rPr>
                        <a:t>386</a:t>
                      </a:r>
                      <a:endParaRPr lang="en-US" sz="140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a:solidFill>
                            <a:srgbClr val="000000"/>
                          </a:solidFill>
                          <a:effectLst/>
                          <a:latin typeface="Arial"/>
                          <a:ea typeface="Times New Roman"/>
                          <a:cs typeface="Times New Roman"/>
                        </a:rPr>
                        <a:t>274</a:t>
                      </a:r>
                      <a:endParaRPr lang="en-US" sz="140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a:solidFill>
                            <a:srgbClr val="000000"/>
                          </a:solidFill>
                          <a:effectLst/>
                          <a:latin typeface="Arial"/>
                          <a:ea typeface="Times New Roman"/>
                          <a:cs typeface="Times New Roman"/>
                        </a:rPr>
                        <a:t>134</a:t>
                      </a:r>
                      <a:endParaRPr lang="en-US" sz="140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dirty="0">
                          <a:solidFill>
                            <a:srgbClr val="000000"/>
                          </a:solidFill>
                          <a:effectLst/>
                          <a:latin typeface="Arial"/>
                          <a:ea typeface="Times New Roman"/>
                          <a:cs typeface="Times New Roman"/>
                        </a:rPr>
                        <a:t>6000</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dirty="0">
                          <a:solidFill>
                            <a:srgbClr val="000000"/>
                          </a:solidFill>
                          <a:effectLst/>
                          <a:latin typeface="Arial"/>
                          <a:ea typeface="Times New Roman"/>
                          <a:cs typeface="Times New Roman"/>
                        </a:rPr>
                        <a:t>6510</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b="1" dirty="0">
                          <a:effectLst/>
                          <a:latin typeface="Arial"/>
                          <a:ea typeface="Times New Roman"/>
                          <a:cs typeface="Times New Roman"/>
                        </a:rPr>
                        <a:t>13304</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52992">
                <a:tc>
                  <a:txBody>
                    <a:bodyPr/>
                    <a:lstStyle/>
                    <a:p>
                      <a:pPr>
                        <a:lnSpc>
                          <a:spcPct val="115000"/>
                        </a:lnSpc>
                        <a:spcAft>
                          <a:spcPts val="0"/>
                        </a:spcAft>
                      </a:pPr>
                      <a:r>
                        <a:rPr lang="mn-MN" sz="1050" b="1" dirty="0">
                          <a:solidFill>
                            <a:srgbClr val="000000"/>
                          </a:solidFill>
                          <a:effectLst/>
                          <a:latin typeface="Arial"/>
                          <a:ea typeface="Times New Roman"/>
                          <a:cs typeface="Times New Roman"/>
                        </a:rPr>
                        <a:t>4-р баг, Аргуйт </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mn-MN" sz="1050">
                          <a:solidFill>
                            <a:srgbClr val="000000"/>
                          </a:solidFill>
                          <a:effectLst/>
                          <a:latin typeface="Arial"/>
                          <a:ea typeface="Times New Roman"/>
                          <a:cs typeface="Times New Roman"/>
                        </a:rPr>
                        <a:t>117</a:t>
                      </a:r>
                      <a:endParaRPr lang="en-US" sz="140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a:solidFill>
                            <a:srgbClr val="000000"/>
                          </a:solidFill>
                          <a:effectLst/>
                          <a:latin typeface="Arial"/>
                          <a:ea typeface="Times New Roman"/>
                          <a:cs typeface="Times New Roman"/>
                        </a:rPr>
                        <a:t>116</a:t>
                      </a:r>
                      <a:endParaRPr lang="en-US" sz="140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a:effectLst/>
                          <a:latin typeface="Arial"/>
                          <a:ea typeface="Times New Roman"/>
                          <a:cs typeface="Times New Roman"/>
                        </a:rPr>
                        <a:t>34</a:t>
                      </a:r>
                      <a:endParaRPr lang="en-US" sz="140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a:solidFill>
                            <a:srgbClr val="000000"/>
                          </a:solidFill>
                          <a:effectLst/>
                          <a:latin typeface="Arial"/>
                          <a:ea typeface="Times New Roman"/>
                          <a:cs typeface="Times New Roman"/>
                        </a:rPr>
                        <a:t>1594</a:t>
                      </a:r>
                      <a:endParaRPr lang="en-US" sz="140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a:solidFill>
                            <a:srgbClr val="000000"/>
                          </a:solidFill>
                          <a:effectLst/>
                          <a:latin typeface="Arial"/>
                          <a:ea typeface="Times New Roman"/>
                          <a:cs typeface="Times New Roman"/>
                        </a:rPr>
                        <a:t>1733</a:t>
                      </a:r>
                      <a:endParaRPr lang="en-US" sz="140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050" b="1" dirty="0">
                          <a:effectLst/>
                          <a:latin typeface="Arial"/>
                          <a:ea typeface="Times New Roman"/>
                          <a:cs typeface="Times New Roman"/>
                        </a:rPr>
                        <a:t>3594</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52992">
                <a:tc>
                  <a:txBody>
                    <a:bodyPr/>
                    <a:lstStyle/>
                    <a:p>
                      <a:pPr>
                        <a:lnSpc>
                          <a:spcPct val="115000"/>
                        </a:lnSpc>
                        <a:spcAft>
                          <a:spcPts val="0"/>
                        </a:spcAft>
                      </a:pPr>
                      <a:r>
                        <a:rPr lang="mn-MN" sz="1050" b="1">
                          <a:effectLst/>
                          <a:latin typeface="Arial"/>
                          <a:ea typeface="Times New Roman"/>
                          <a:cs typeface="Times New Roman"/>
                        </a:rPr>
                        <a:t>Нийт дүн</a:t>
                      </a:r>
                      <a:endParaRPr lang="en-US" sz="1400">
                        <a:effectLst/>
                        <a:latin typeface="Calibri"/>
                        <a:ea typeface="Calibri"/>
                        <a:cs typeface="Times New Roman"/>
                      </a:endParaRPr>
                    </a:p>
                  </a:txBody>
                  <a:tcPr marL="55077" marR="550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mn-MN" sz="1050" b="1" dirty="0">
                          <a:effectLst/>
                          <a:latin typeface="Arial"/>
                          <a:ea typeface="Times New Roman"/>
                          <a:cs typeface="Times New Roman"/>
                        </a:rPr>
                        <a:t>1464</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mn-MN" sz="1050" b="1" dirty="0">
                          <a:effectLst/>
                          <a:latin typeface="Arial"/>
                          <a:ea typeface="Times New Roman"/>
                          <a:cs typeface="Times New Roman"/>
                        </a:rPr>
                        <a:t>821</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mn-MN" sz="1050" b="1" dirty="0">
                          <a:effectLst/>
                          <a:latin typeface="Arial"/>
                          <a:ea typeface="Times New Roman"/>
                          <a:cs typeface="Times New Roman"/>
                        </a:rPr>
                        <a:t>588</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mn-MN" sz="1050" b="1" dirty="0">
                          <a:effectLst/>
                          <a:latin typeface="Arial"/>
                          <a:ea typeface="Times New Roman"/>
                          <a:cs typeface="Times New Roman"/>
                        </a:rPr>
                        <a:t>17189</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mn-MN" sz="1050" b="1" dirty="0">
                          <a:effectLst/>
                          <a:latin typeface="Arial"/>
                          <a:ea typeface="Times New Roman"/>
                          <a:cs typeface="Times New Roman"/>
                        </a:rPr>
                        <a:t>16991</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mn-MN" sz="1050" b="1" dirty="0">
                          <a:effectLst/>
                          <a:latin typeface="Arial"/>
                          <a:ea typeface="Times New Roman"/>
                          <a:cs typeface="Times New Roman"/>
                        </a:rPr>
                        <a:t>37053</a:t>
                      </a:r>
                      <a:endParaRPr lang="en-US" sz="1400" dirty="0">
                        <a:effectLst/>
                        <a:latin typeface="Calibri"/>
                        <a:ea typeface="Calibri"/>
                        <a:cs typeface="Times New Roman"/>
                      </a:endParaRPr>
                    </a:p>
                  </a:txBody>
                  <a:tcPr marL="55077" marR="55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5" name="Rectangle 4"/>
          <p:cNvSpPr/>
          <p:nvPr/>
        </p:nvSpPr>
        <p:spPr>
          <a:xfrm>
            <a:off x="914400" y="133350"/>
            <a:ext cx="2752677" cy="954107"/>
          </a:xfrm>
          <a:prstGeom prst="rect">
            <a:avLst/>
          </a:prstGeom>
        </p:spPr>
        <p:txBody>
          <a:bodyPr wrap="none">
            <a:spAutoFit/>
          </a:bodyPr>
          <a:lstStyle/>
          <a:p>
            <a:pPr algn="ctr"/>
            <a:r>
              <a:rPr lang="mn-MN" sz="2800" b="1" dirty="0" smtClean="0">
                <a:solidFill>
                  <a:schemeClr val="accent1"/>
                </a:solidFill>
                <a:latin typeface="AGCooper Mon" pitchFamily="34" charset="0"/>
                <a:cs typeface="Times New Roman" pitchFamily="18" charset="0"/>
                <a:sym typeface="Nunito Sans"/>
              </a:rPr>
              <a:t>2023 оны </a:t>
            </a:r>
          </a:p>
          <a:p>
            <a:pPr algn="ctr"/>
            <a:r>
              <a:rPr lang="mn-MN" sz="2800" b="1" dirty="0" smtClean="0">
                <a:solidFill>
                  <a:schemeClr val="accent1"/>
                </a:solidFill>
                <a:latin typeface="AGCooper Mon" pitchFamily="34" charset="0"/>
                <a:cs typeface="Times New Roman" pitchFamily="18" charset="0"/>
                <a:sym typeface="Nunito Sans"/>
              </a:rPr>
              <a:t>төл бойжилт</a:t>
            </a:r>
            <a:endParaRPr lang="en-US" dirty="0">
              <a:solidFill>
                <a:schemeClr val="accent1"/>
              </a:solidFill>
            </a:endParaRPr>
          </a:p>
        </p:txBody>
      </p:sp>
      <p:pic>
        <p:nvPicPr>
          <p:cNvPr id="102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33310"/>
          <a:stretch/>
        </p:blipFill>
        <p:spPr bwMode="auto">
          <a:xfrm>
            <a:off x="0" y="3467100"/>
            <a:ext cx="4572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Chart 6"/>
          <p:cNvGraphicFramePr>
            <a:graphicFrameLocks/>
          </p:cNvGraphicFramePr>
          <p:nvPr>
            <p:extLst>
              <p:ext uri="{D42A27DB-BD31-4B8C-83A1-F6EECF244321}">
                <p14:modId xmlns:p14="http://schemas.microsoft.com/office/powerpoint/2010/main" val="1198072054"/>
              </p:ext>
            </p:extLst>
          </p:nvPr>
        </p:nvGraphicFramePr>
        <p:xfrm>
          <a:off x="4714875" y="105578"/>
          <a:ext cx="3962400" cy="216137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724400" y="1962150"/>
            <a:ext cx="4267200" cy="1169551"/>
          </a:xfrm>
          <a:prstGeom prst="rect">
            <a:avLst/>
          </a:prstGeom>
          <a:noFill/>
        </p:spPr>
        <p:txBody>
          <a:bodyPr wrap="square" rtlCol="0">
            <a:spAutoFit/>
          </a:bodyPr>
          <a:lstStyle/>
          <a:p>
            <a:pPr algn="just"/>
            <a:r>
              <a:rPr lang="mn-MN" dirty="0" smtClean="0"/>
              <a:t>2023 оны байдлаар сумын хэмжээнд 37,053 толгой төл бойжсон байна. Нийт төл малын дийлэнх хувь буюу 92.2%-ийг хурга, ишиг эзэлж байгаа бол хамгийн бага хувь болох 1.6%-ийг ботго эзэлж байна.</a:t>
            </a:r>
            <a:endParaRPr lang="en-US" dirty="0"/>
          </a:p>
        </p:txBody>
      </p:sp>
      <p:graphicFrame>
        <p:nvGraphicFramePr>
          <p:cNvPr id="10" name="Chart 9"/>
          <p:cNvGraphicFramePr>
            <a:graphicFrameLocks/>
          </p:cNvGraphicFramePr>
          <p:nvPr>
            <p:extLst>
              <p:ext uri="{D42A27DB-BD31-4B8C-83A1-F6EECF244321}">
                <p14:modId xmlns:p14="http://schemas.microsoft.com/office/powerpoint/2010/main" val="418884980"/>
              </p:ext>
            </p:extLst>
          </p:nvPr>
        </p:nvGraphicFramePr>
        <p:xfrm>
          <a:off x="3667077" y="3131701"/>
          <a:ext cx="4114800" cy="20574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7143750" y="3257550"/>
            <a:ext cx="1981200" cy="1815882"/>
          </a:xfrm>
          <a:prstGeom prst="rect">
            <a:avLst/>
          </a:prstGeom>
          <a:noFill/>
        </p:spPr>
        <p:txBody>
          <a:bodyPr wrap="square" rtlCol="0">
            <a:spAutoFit/>
          </a:bodyPr>
          <a:lstStyle/>
          <a:p>
            <a:pPr algn="just"/>
            <a:r>
              <a:rPr lang="mn-MN" dirty="0" smtClean="0"/>
              <a:t>Нийт төл бойжилтыг багийн дүнгээр нь харьцуулж харахад хамгийн олон төл малтай нь Аргалант, хамгийн бага төл малтай нь Аргуйт баг байна.</a:t>
            </a:r>
            <a:endParaRPr lang="en-US" dirty="0"/>
          </a:p>
        </p:txBody>
      </p:sp>
    </p:spTree>
    <p:extLst>
      <p:ext uri="{BB962C8B-B14F-4D97-AF65-F5344CB8AC3E}">
        <p14:creationId xmlns:p14="http://schemas.microsoft.com/office/powerpoint/2010/main" val="35618110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fld id="{00000000-1234-1234-1234-123412341234}" type="slidenum">
              <a:rPr lang="en" smtClean="0"/>
              <a:pPr lvl="0"/>
              <a:t>41</a:t>
            </a:fld>
            <a:endParaRPr lang="en"/>
          </a:p>
        </p:txBody>
      </p:sp>
      <p:graphicFrame>
        <p:nvGraphicFramePr>
          <p:cNvPr id="3" name="Chart 2"/>
          <p:cNvGraphicFramePr>
            <a:graphicFrameLocks/>
          </p:cNvGraphicFramePr>
          <p:nvPr>
            <p:extLst>
              <p:ext uri="{D42A27DB-BD31-4B8C-83A1-F6EECF244321}">
                <p14:modId xmlns:p14="http://schemas.microsoft.com/office/powerpoint/2010/main" val="901583725"/>
              </p:ext>
            </p:extLst>
          </p:nvPr>
        </p:nvGraphicFramePr>
        <p:xfrm>
          <a:off x="-228600" y="209550"/>
          <a:ext cx="3962400" cy="23861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3991559279"/>
              </p:ext>
            </p:extLst>
          </p:nvPr>
        </p:nvGraphicFramePr>
        <p:xfrm>
          <a:off x="2667000" y="209550"/>
          <a:ext cx="3954066" cy="23811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3936869573"/>
              </p:ext>
            </p:extLst>
          </p:nvPr>
        </p:nvGraphicFramePr>
        <p:xfrm>
          <a:off x="5562600" y="133350"/>
          <a:ext cx="3877866" cy="23352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p:cNvGraphicFramePr>
          <p:nvPr>
            <p:extLst>
              <p:ext uri="{D42A27DB-BD31-4B8C-83A1-F6EECF244321}">
                <p14:modId xmlns:p14="http://schemas.microsoft.com/office/powerpoint/2010/main" val="2311301661"/>
              </p:ext>
            </p:extLst>
          </p:nvPr>
        </p:nvGraphicFramePr>
        <p:xfrm>
          <a:off x="304800" y="2634956"/>
          <a:ext cx="4114800" cy="250854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p:cNvGraphicFramePr>
          <p:nvPr>
            <p:extLst>
              <p:ext uri="{D42A27DB-BD31-4B8C-83A1-F6EECF244321}">
                <p14:modId xmlns:p14="http://schemas.microsoft.com/office/powerpoint/2010/main" val="577058252"/>
              </p:ext>
            </p:extLst>
          </p:nvPr>
        </p:nvGraphicFramePr>
        <p:xfrm>
          <a:off x="4639733" y="2571750"/>
          <a:ext cx="4047067" cy="2438400"/>
        </p:xfrm>
        <a:graphic>
          <a:graphicData uri="http://schemas.openxmlformats.org/drawingml/2006/chart">
            <c:chart xmlns:c="http://schemas.openxmlformats.org/drawingml/2006/chart" xmlns:r="http://schemas.openxmlformats.org/officeDocument/2006/relationships" r:id="rId6"/>
          </a:graphicData>
        </a:graphic>
      </p:graphicFrame>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3" y="133350"/>
            <a:ext cx="1295400" cy="97292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8727" y="101538"/>
            <a:ext cx="1163673" cy="117481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8464" y="9271"/>
            <a:ext cx="990599" cy="122108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2721935"/>
            <a:ext cx="1200727" cy="9906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78133" y="2419351"/>
            <a:ext cx="1189759" cy="1143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6600" y="2266949"/>
            <a:ext cx="2450263" cy="1295401"/>
          </a:xfrm>
          <a:prstGeom prst="rect">
            <a:avLst/>
          </a:prstGeom>
        </p:spPr>
      </p:pic>
      <p:sp>
        <p:nvSpPr>
          <p:cNvPr id="11" name="TextBox 10"/>
          <p:cNvSpPr txBox="1"/>
          <p:nvPr/>
        </p:nvSpPr>
        <p:spPr>
          <a:xfrm>
            <a:off x="3468268" y="4019550"/>
            <a:ext cx="2066925" cy="954107"/>
          </a:xfrm>
          <a:prstGeom prst="rect">
            <a:avLst/>
          </a:prstGeom>
          <a:noFill/>
        </p:spPr>
        <p:txBody>
          <a:bodyPr wrap="square" rtlCol="0">
            <a:spAutoFit/>
          </a:bodyPr>
          <a:lstStyle/>
          <a:p>
            <a:pPr algn="ctr"/>
            <a:r>
              <a:rPr lang="mn-MN" dirty="0" smtClean="0"/>
              <a:t>Төрөл тус бүрээр багуудын төл бойжилтыг дараах диаграммаас харна уу</a:t>
            </a:r>
            <a:endParaRPr lang="en-US" dirty="0"/>
          </a:p>
        </p:txBody>
      </p:sp>
    </p:spTree>
    <p:extLst>
      <p:ext uri="{BB962C8B-B14F-4D97-AF65-F5344CB8AC3E}">
        <p14:creationId xmlns:p14="http://schemas.microsoft.com/office/powerpoint/2010/main" val="10621853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graphicFrame>
        <p:nvGraphicFramePr>
          <p:cNvPr id="6" name="Table 5"/>
          <p:cNvGraphicFramePr>
            <a:graphicFrameLocks noGrp="1"/>
          </p:cNvGraphicFramePr>
          <p:nvPr>
            <p:extLst>
              <p:ext uri="{D42A27DB-BD31-4B8C-83A1-F6EECF244321}">
                <p14:modId xmlns:p14="http://schemas.microsoft.com/office/powerpoint/2010/main" val="914209594"/>
              </p:ext>
            </p:extLst>
          </p:nvPr>
        </p:nvGraphicFramePr>
        <p:xfrm>
          <a:off x="251176" y="1276350"/>
          <a:ext cx="4167880" cy="1297305"/>
        </p:xfrm>
        <a:graphic>
          <a:graphicData uri="http://schemas.openxmlformats.org/drawingml/2006/table">
            <a:tbl>
              <a:tblPr>
                <a:tableStyleId>{A21C09DD-20E4-490C-86EA-0C1ED17FF51C}</a:tableStyleId>
              </a:tblPr>
              <a:tblGrid>
                <a:gridCol w="434624"/>
                <a:gridCol w="609600"/>
                <a:gridCol w="609600"/>
                <a:gridCol w="685800"/>
                <a:gridCol w="685800"/>
                <a:gridCol w="609600"/>
                <a:gridCol w="532856"/>
              </a:tblGrid>
              <a:tr h="190500">
                <a:tc>
                  <a:txBody>
                    <a:bodyPr/>
                    <a:lstStyle/>
                    <a:p>
                      <a:pPr algn="ctr" fontAlgn="b"/>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ctr">
                    <a:solidFill>
                      <a:schemeClr val="accent1">
                        <a:lumMod val="40000"/>
                        <a:lumOff val="60000"/>
                      </a:schemeClr>
                    </a:solidFill>
                  </a:tcPr>
                </a:tc>
                <a:tc>
                  <a:txBody>
                    <a:bodyPr/>
                    <a:lstStyle/>
                    <a:p>
                      <a:pPr algn="ctr" fontAlgn="b"/>
                      <a:r>
                        <a:rPr lang="mn-MN" sz="1100" b="1" u="none" strike="noStrike" dirty="0">
                          <a:effectLst/>
                        </a:rPr>
                        <a:t>1-р баг Хөөвөр</a:t>
                      </a:r>
                      <a:endParaRPr lang="mn-MN" sz="1100" b="1" i="0" u="none" strike="noStrike" dirty="0">
                        <a:solidFill>
                          <a:srgbClr val="000000"/>
                        </a:solidFill>
                        <a:effectLst/>
                        <a:latin typeface="Calibri"/>
                      </a:endParaRPr>
                    </a:p>
                  </a:txBody>
                  <a:tcPr marL="9525" marR="9525" marT="9525" marB="0" anchor="ctr">
                    <a:solidFill>
                      <a:schemeClr val="accent1">
                        <a:lumMod val="40000"/>
                        <a:lumOff val="60000"/>
                      </a:schemeClr>
                    </a:solidFill>
                  </a:tcPr>
                </a:tc>
                <a:tc>
                  <a:txBody>
                    <a:bodyPr/>
                    <a:lstStyle/>
                    <a:p>
                      <a:pPr algn="ctr" fontAlgn="b"/>
                      <a:r>
                        <a:rPr lang="mn-MN" sz="1100" b="1" u="none" strike="noStrike" dirty="0">
                          <a:effectLst/>
                        </a:rPr>
                        <a:t>2-р баг Гучин</a:t>
                      </a:r>
                      <a:endParaRPr lang="mn-MN" sz="1100" b="1" i="0" u="none" strike="noStrike" dirty="0">
                        <a:solidFill>
                          <a:srgbClr val="000000"/>
                        </a:solidFill>
                        <a:effectLst/>
                        <a:latin typeface="Calibri"/>
                      </a:endParaRPr>
                    </a:p>
                  </a:txBody>
                  <a:tcPr marL="9525" marR="9525" marT="9525" marB="0" anchor="ctr">
                    <a:solidFill>
                      <a:schemeClr val="accent1">
                        <a:lumMod val="40000"/>
                        <a:lumOff val="60000"/>
                      </a:schemeClr>
                    </a:solidFill>
                  </a:tcPr>
                </a:tc>
                <a:tc>
                  <a:txBody>
                    <a:bodyPr/>
                    <a:lstStyle/>
                    <a:p>
                      <a:pPr algn="ctr" fontAlgn="b"/>
                      <a:r>
                        <a:rPr lang="mn-MN" sz="1100" b="1" u="none" strike="noStrike" dirty="0">
                          <a:effectLst/>
                        </a:rPr>
                        <a:t>3-р баг Аргалант</a:t>
                      </a:r>
                      <a:endParaRPr lang="mn-MN" sz="1100" b="1" i="0" u="none" strike="noStrike" dirty="0">
                        <a:solidFill>
                          <a:srgbClr val="000000"/>
                        </a:solidFill>
                        <a:effectLst/>
                        <a:latin typeface="Calibri"/>
                      </a:endParaRPr>
                    </a:p>
                  </a:txBody>
                  <a:tcPr marL="9525" marR="9525" marT="9525" marB="0" anchor="ctr">
                    <a:solidFill>
                      <a:schemeClr val="accent1">
                        <a:lumMod val="40000"/>
                        <a:lumOff val="60000"/>
                      </a:schemeClr>
                    </a:solidFill>
                  </a:tcPr>
                </a:tc>
                <a:tc>
                  <a:txBody>
                    <a:bodyPr/>
                    <a:lstStyle/>
                    <a:p>
                      <a:pPr algn="ctr" fontAlgn="b"/>
                      <a:r>
                        <a:rPr lang="mn-MN" sz="1100" b="1" u="none" strike="noStrike" dirty="0">
                          <a:effectLst/>
                        </a:rPr>
                        <a:t>4-р баг Аргуйт</a:t>
                      </a:r>
                      <a:endParaRPr lang="mn-MN" sz="1100" b="1" i="0" u="none" strike="noStrike" dirty="0">
                        <a:solidFill>
                          <a:srgbClr val="000000"/>
                        </a:solidFill>
                        <a:effectLst/>
                        <a:latin typeface="Calibri"/>
                      </a:endParaRPr>
                    </a:p>
                  </a:txBody>
                  <a:tcPr marL="9525" marR="9525" marT="9525" marB="0" anchor="ctr">
                    <a:solidFill>
                      <a:schemeClr val="accent1">
                        <a:lumMod val="40000"/>
                        <a:lumOff val="60000"/>
                      </a:schemeClr>
                    </a:solidFill>
                  </a:tcPr>
                </a:tc>
                <a:tc>
                  <a:txBody>
                    <a:bodyPr/>
                    <a:lstStyle/>
                    <a:p>
                      <a:pPr algn="ctr" fontAlgn="b"/>
                      <a:r>
                        <a:rPr lang="mn-MN" sz="1100" b="1" u="none" strike="noStrike" dirty="0">
                          <a:effectLst/>
                        </a:rPr>
                        <a:t>Нийт дүн</a:t>
                      </a:r>
                      <a:endParaRPr lang="mn-MN" sz="1100" b="1" i="0" u="none" strike="noStrike" dirty="0">
                        <a:solidFill>
                          <a:srgbClr val="000000"/>
                        </a:solidFill>
                        <a:effectLst/>
                        <a:latin typeface="Calibri"/>
                      </a:endParaRPr>
                    </a:p>
                  </a:txBody>
                  <a:tcPr marL="9525" marR="9525" marT="9525" marB="0" anchor="ctr">
                    <a:solidFill>
                      <a:schemeClr val="accent1">
                        <a:lumMod val="40000"/>
                        <a:lumOff val="60000"/>
                      </a:schemeClr>
                    </a:solidFill>
                  </a:tcPr>
                </a:tc>
                <a:tc>
                  <a:txBody>
                    <a:bodyPr/>
                    <a:lstStyle/>
                    <a:p>
                      <a:pPr algn="ctr" fontAlgn="b"/>
                      <a:r>
                        <a:rPr lang="mn-MN" sz="1100" b="1" i="0" u="none" strike="noStrike" dirty="0" smtClean="0">
                          <a:solidFill>
                            <a:srgbClr val="000000"/>
                          </a:solidFill>
                          <a:effectLst/>
                          <a:latin typeface="Calibri"/>
                        </a:rPr>
                        <a:t>Эзлэх хувь</a:t>
                      </a:r>
                      <a:endParaRPr lang="mn-MN" sz="1100" b="1" i="0" u="none" strike="noStrike" dirty="0">
                        <a:solidFill>
                          <a:srgbClr val="000000"/>
                        </a:solidFill>
                        <a:effectLst/>
                        <a:latin typeface="Calibri"/>
                      </a:endParaRPr>
                    </a:p>
                  </a:txBody>
                  <a:tcPr marL="9525" marR="9525" marT="9525" marB="0" anchor="ctr">
                    <a:solidFill>
                      <a:schemeClr val="accent1">
                        <a:lumMod val="40000"/>
                        <a:lumOff val="60000"/>
                      </a:schemeClr>
                    </a:solidFill>
                  </a:tcPr>
                </a:tc>
              </a:tr>
              <a:tr h="190500">
                <a:tc>
                  <a:txBody>
                    <a:bodyPr/>
                    <a:lstStyle/>
                    <a:p>
                      <a:pPr algn="l" fontAlgn="b"/>
                      <a:r>
                        <a:rPr lang="mn-MN" sz="1100" b="1" u="none" strike="noStrike" dirty="0">
                          <a:effectLst/>
                        </a:rPr>
                        <a:t>Үхэр</a:t>
                      </a:r>
                      <a:endParaRPr lang="mn-MN" sz="1100" b="1" i="0" u="none" strike="noStrike" dirty="0">
                        <a:solidFill>
                          <a:srgbClr val="000000"/>
                        </a:solidFill>
                        <a:effectLst/>
                        <a:latin typeface="Calibri"/>
                      </a:endParaRPr>
                    </a:p>
                  </a:txBody>
                  <a:tcPr marL="9525" marR="9525" marT="9525" marB="0" anchor="b">
                    <a:solidFill>
                      <a:schemeClr val="accent1">
                        <a:lumMod val="40000"/>
                        <a:lumOff val="6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ctr">
                    <a:solidFill>
                      <a:schemeClr val="bg1"/>
                    </a:solidFill>
                  </a:tcPr>
                </a:tc>
                <a:tc>
                  <a:txBody>
                    <a:bodyPr/>
                    <a:lstStyle/>
                    <a:p>
                      <a:pPr algn="ctr" fontAlgn="b"/>
                      <a:r>
                        <a:rPr lang="en-US" sz="1100" u="none" strike="noStrike" dirty="0">
                          <a:effectLst/>
                        </a:rPr>
                        <a:t>19</a:t>
                      </a:r>
                      <a:endParaRPr lang="en-US" sz="1100" b="0" i="0" u="none" strike="noStrike" dirty="0">
                        <a:solidFill>
                          <a:srgbClr val="000000"/>
                        </a:solidFill>
                        <a:effectLst/>
                        <a:latin typeface="Calibri"/>
                      </a:endParaRPr>
                    </a:p>
                  </a:txBody>
                  <a:tcPr marL="9525" marR="9525" marT="9525" marB="0" anchor="ctr">
                    <a:solidFill>
                      <a:schemeClr val="bg1"/>
                    </a:solidFill>
                  </a:tcPr>
                </a:tc>
                <a:tc>
                  <a:txBody>
                    <a:bodyPr/>
                    <a:lstStyle/>
                    <a:p>
                      <a:pPr algn="ctr" fontAlgn="b"/>
                      <a:r>
                        <a:rPr lang="en-US" sz="1100" u="none" strike="noStrike">
                          <a:effectLst/>
                        </a:rPr>
                        <a:t> </a:t>
                      </a:r>
                      <a:endParaRPr lang="en-US" sz="1100" b="0" i="0" u="none" strike="noStrike">
                        <a:solidFill>
                          <a:srgbClr val="000000"/>
                        </a:solidFill>
                        <a:effectLst/>
                        <a:latin typeface="Calibri"/>
                      </a:endParaRPr>
                    </a:p>
                  </a:txBody>
                  <a:tcPr marL="9525" marR="9525" marT="9525" marB="0" anchor="ctr">
                    <a:solidFill>
                      <a:schemeClr val="bg1"/>
                    </a:solidFill>
                  </a:tcPr>
                </a:tc>
                <a:tc>
                  <a:txBody>
                    <a:bodyPr/>
                    <a:lstStyle/>
                    <a:p>
                      <a:pPr algn="ctr" fontAlgn="b"/>
                      <a:r>
                        <a:rPr lang="en-US" sz="1100" u="none" strike="noStrike">
                          <a:effectLst/>
                        </a:rPr>
                        <a:t>4</a:t>
                      </a:r>
                      <a:endParaRPr lang="en-US" sz="1100" b="0" i="0" u="none" strike="noStrike">
                        <a:solidFill>
                          <a:srgbClr val="000000"/>
                        </a:solidFill>
                        <a:effectLst/>
                        <a:latin typeface="Calibri"/>
                      </a:endParaRPr>
                    </a:p>
                  </a:txBody>
                  <a:tcPr marL="9525" marR="9525" marT="9525" marB="0" anchor="ctr">
                    <a:solidFill>
                      <a:schemeClr val="bg1"/>
                    </a:solidFill>
                  </a:tcPr>
                </a:tc>
                <a:tc>
                  <a:txBody>
                    <a:bodyPr/>
                    <a:lstStyle/>
                    <a:p>
                      <a:pPr algn="ctr" fontAlgn="b"/>
                      <a:r>
                        <a:rPr lang="en-US" sz="1100" b="1" u="none" strike="noStrike" dirty="0">
                          <a:effectLst/>
                        </a:rPr>
                        <a:t>23</a:t>
                      </a:r>
                      <a:endParaRPr lang="en-US" sz="1100" b="1" i="0" u="none" strike="noStrike" dirty="0">
                        <a:solidFill>
                          <a:srgbClr val="000000"/>
                        </a:solidFill>
                        <a:effectLst/>
                        <a:latin typeface="Calibri"/>
                      </a:endParaRPr>
                    </a:p>
                  </a:txBody>
                  <a:tcPr marL="9525" marR="9525" marT="9525" marB="0" anchor="ctr">
                    <a:solidFill>
                      <a:srgbClr val="FFFF00"/>
                    </a:solidFill>
                  </a:tcPr>
                </a:tc>
                <a:tc>
                  <a:txBody>
                    <a:bodyPr/>
                    <a:lstStyle/>
                    <a:p>
                      <a:pPr algn="ctr" fontAlgn="b"/>
                      <a:r>
                        <a:rPr lang="mn-MN" sz="1100" b="1" i="0" u="none" strike="noStrike" dirty="0" smtClean="0">
                          <a:solidFill>
                            <a:srgbClr val="000000"/>
                          </a:solidFill>
                          <a:effectLst/>
                          <a:latin typeface="Calibri"/>
                        </a:rPr>
                        <a:t>3.1%</a:t>
                      </a:r>
                      <a:endParaRPr lang="en-US" sz="1100" b="1" i="0" u="none" strike="noStrike" dirty="0">
                        <a:solidFill>
                          <a:srgbClr val="000000"/>
                        </a:solidFill>
                        <a:effectLst/>
                        <a:latin typeface="Calibri"/>
                      </a:endParaRPr>
                    </a:p>
                  </a:txBody>
                  <a:tcPr marL="9525" marR="9525" marT="9525" marB="0" anchor="ctr">
                    <a:solidFill>
                      <a:srgbClr val="FFFF00"/>
                    </a:solidFill>
                  </a:tcPr>
                </a:tc>
              </a:tr>
              <a:tr h="190500">
                <a:tc>
                  <a:txBody>
                    <a:bodyPr/>
                    <a:lstStyle/>
                    <a:p>
                      <a:pPr algn="l" fontAlgn="b"/>
                      <a:r>
                        <a:rPr lang="mn-MN" sz="1100" b="1" u="none" strike="noStrike" dirty="0">
                          <a:effectLst/>
                        </a:rPr>
                        <a:t>Адуу</a:t>
                      </a:r>
                      <a:endParaRPr lang="mn-MN" sz="1100" b="1" i="0" u="none" strike="noStrike" dirty="0">
                        <a:solidFill>
                          <a:srgbClr val="000000"/>
                        </a:solidFill>
                        <a:effectLst/>
                        <a:latin typeface="Calibri"/>
                      </a:endParaRPr>
                    </a:p>
                  </a:txBody>
                  <a:tcPr marL="9525" marR="9525" marT="9525" marB="0" anchor="b">
                    <a:solidFill>
                      <a:schemeClr val="accent1">
                        <a:lumMod val="40000"/>
                        <a:lumOff val="6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ctr">
                    <a:solidFill>
                      <a:schemeClr val="bg1"/>
                    </a:solidFill>
                  </a:tcPr>
                </a:tc>
                <a:tc>
                  <a:txBody>
                    <a:bodyPr/>
                    <a:lstStyle/>
                    <a:p>
                      <a:pPr algn="ctr" fontAlgn="b"/>
                      <a:r>
                        <a:rPr lang="en-US" sz="1100" u="none" strike="noStrike" dirty="0">
                          <a:effectLst/>
                        </a:rPr>
                        <a:t>20</a:t>
                      </a:r>
                      <a:endParaRPr lang="en-US" sz="1100" b="0" i="0" u="none" strike="noStrike" dirty="0">
                        <a:solidFill>
                          <a:srgbClr val="000000"/>
                        </a:solidFill>
                        <a:effectLst/>
                        <a:latin typeface="Calibri"/>
                      </a:endParaRPr>
                    </a:p>
                  </a:txBody>
                  <a:tcPr marL="9525" marR="9525" marT="9525" marB="0" anchor="ctr">
                    <a:solidFill>
                      <a:schemeClr val="bg1"/>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ctr">
                    <a:solidFill>
                      <a:schemeClr val="bg1"/>
                    </a:solidFill>
                  </a:tcPr>
                </a:tc>
                <a:tc>
                  <a:txBody>
                    <a:bodyPr/>
                    <a:lstStyle/>
                    <a:p>
                      <a:pPr algn="ctr" fontAlgn="b"/>
                      <a:r>
                        <a:rPr lang="en-US" sz="1100" u="none" strike="noStrike" dirty="0">
                          <a:effectLst/>
                        </a:rPr>
                        <a:t>29</a:t>
                      </a:r>
                      <a:endParaRPr lang="en-US" sz="1100" b="0" i="0" u="none" strike="noStrike" dirty="0">
                        <a:solidFill>
                          <a:srgbClr val="000000"/>
                        </a:solidFill>
                        <a:effectLst/>
                        <a:latin typeface="Calibri"/>
                      </a:endParaRPr>
                    </a:p>
                  </a:txBody>
                  <a:tcPr marL="9525" marR="9525" marT="9525" marB="0" anchor="ctr">
                    <a:solidFill>
                      <a:schemeClr val="bg1"/>
                    </a:solidFill>
                  </a:tcPr>
                </a:tc>
                <a:tc>
                  <a:txBody>
                    <a:bodyPr/>
                    <a:lstStyle/>
                    <a:p>
                      <a:pPr algn="ctr" fontAlgn="b"/>
                      <a:r>
                        <a:rPr lang="en-US" sz="1100" b="1" u="none" strike="noStrike" dirty="0">
                          <a:effectLst/>
                        </a:rPr>
                        <a:t>49</a:t>
                      </a:r>
                      <a:endParaRPr lang="en-US" sz="1100" b="1" i="0" u="none" strike="noStrike" dirty="0">
                        <a:solidFill>
                          <a:srgbClr val="000000"/>
                        </a:solidFill>
                        <a:effectLst/>
                        <a:latin typeface="Calibri"/>
                      </a:endParaRPr>
                    </a:p>
                  </a:txBody>
                  <a:tcPr marL="9525" marR="9525" marT="9525" marB="0" anchor="ctr">
                    <a:solidFill>
                      <a:srgbClr val="FFFF00"/>
                    </a:solidFill>
                  </a:tcPr>
                </a:tc>
                <a:tc>
                  <a:txBody>
                    <a:bodyPr/>
                    <a:lstStyle/>
                    <a:p>
                      <a:pPr algn="ctr" fontAlgn="b"/>
                      <a:r>
                        <a:rPr lang="mn-MN" sz="1100" b="1" i="0" u="none" strike="noStrike" dirty="0" smtClean="0">
                          <a:solidFill>
                            <a:srgbClr val="000000"/>
                          </a:solidFill>
                          <a:effectLst/>
                          <a:latin typeface="Calibri"/>
                        </a:rPr>
                        <a:t>6.7%</a:t>
                      </a:r>
                      <a:endParaRPr lang="en-US" sz="1100" b="1" i="0" u="none" strike="noStrike" dirty="0">
                        <a:solidFill>
                          <a:srgbClr val="000000"/>
                        </a:solidFill>
                        <a:effectLst/>
                        <a:latin typeface="Calibri"/>
                      </a:endParaRPr>
                    </a:p>
                  </a:txBody>
                  <a:tcPr marL="9525" marR="9525" marT="9525" marB="0" anchor="ctr">
                    <a:solidFill>
                      <a:srgbClr val="FFFF00"/>
                    </a:solidFill>
                  </a:tcPr>
                </a:tc>
              </a:tr>
              <a:tr h="190500">
                <a:tc>
                  <a:txBody>
                    <a:bodyPr/>
                    <a:lstStyle/>
                    <a:p>
                      <a:pPr algn="l" fontAlgn="b"/>
                      <a:r>
                        <a:rPr lang="mn-MN" sz="1100" b="1" u="none" strike="noStrike" dirty="0">
                          <a:effectLst/>
                        </a:rPr>
                        <a:t>Хонь</a:t>
                      </a:r>
                      <a:endParaRPr lang="mn-MN" sz="1100" b="1" i="0" u="none" strike="noStrike" dirty="0">
                        <a:solidFill>
                          <a:srgbClr val="000000"/>
                        </a:solidFill>
                        <a:effectLst/>
                        <a:latin typeface="Calibri"/>
                      </a:endParaRPr>
                    </a:p>
                  </a:txBody>
                  <a:tcPr marL="9525" marR="9525" marT="9525" marB="0" anchor="b">
                    <a:solidFill>
                      <a:schemeClr val="accent1">
                        <a:lumMod val="40000"/>
                        <a:lumOff val="60000"/>
                      </a:schemeClr>
                    </a:solidFill>
                  </a:tcPr>
                </a:tc>
                <a:tc>
                  <a:txBody>
                    <a:bodyPr/>
                    <a:lstStyle/>
                    <a:p>
                      <a:pPr algn="ctr" fontAlgn="b"/>
                      <a:r>
                        <a:rPr lang="en-US" sz="1100" u="none" strike="noStrike">
                          <a:effectLst/>
                        </a:rPr>
                        <a:t>75</a:t>
                      </a:r>
                      <a:endParaRPr lang="en-US" sz="1100" b="0" i="0" u="none" strike="noStrike">
                        <a:solidFill>
                          <a:srgbClr val="000000"/>
                        </a:solidFill>
                        <a:effectLst/>
                        <a:latin typeface="Calibri"/>
                      </a:endParaRPr>
                    </a:p>
                  </a:txBody>
                  <a:tcPr marL="9525" marR="9525" marT="9525" marB="0" anchor="ctr">
                    <a:solidFill>
                      <a:schemeClr val="bg1"/>
                    </a:solidFill>
                  </a:tcPr>
                </a:tc>
                <a:tc>
                  <a:txBody>
                    <a:bodyPr/>
                    <a:lstStyle/>
                    <a:p>
                      <a:pPr algn="ctr" fontAlgn="b"/>
                      <a:r>
                        <a:rPr lang="en-US" sz="1100" u="none" strike="noStrike" dirty="0">
                          <a:effectLst/>
                        </a:rPr>
                        <a:t>30</a:t>
                      </a:r>
                      <a:endParaRPr lang="en-US" sz="1100" b="0" i="0" u="none" strike="noStrike" dirty="0">
                        <a:solidFill>
                          <a:srgbClr val="000000"/>
                        </a:solidFill>
                        <a:effectLst/>
                        <a:latin typeface="Calibri"/>
                      </a:endParaRPr>
                    </a:p>
                  </a:txBody>
                  <a:tcPr marL="9525" marR="9525" marT="9525" marB="0" anchor="ctr">
                    <a:solidFill>
                      <a:schemeClr val="bg1"/>
                    </a:solidFill>
                  </a:tcPr>
                </a:tc>
                <a:tc>
                  <a:txBody>
                    <a:bodyPr/>
                    <a:lstStyle/>
                    <a:p>
                      <a:pPr algn="ctr" fontAlgn="b"/>
                      <a:r>
                        <a:rPr lang="en-US" sz="1100" u="none" strike="noStrike" dirty="0">
                          <a:effectLst/>
                        </a:rPr>
                        <a:t>28</a:t>
                      </a:r>
                      <a:endParaRPr lang="en-US" sz="1100" b="0" i="0" u="none" strike="noStrike" dirty="0">
                        <a:solidFill>
                          <a:srgbClr val="000000"/>
                        </a:solidFill>
                        <a:effectLst/>
                        <a:latin typeface="Calibri"/>
                      </a:endParaRPr>
                    </a:p>
                  </a:txBody>
                  <a:tcPr marL="9525" marR="9525" marT="9525" marB="0" anchor="ctr">
                    <a:solidFill>
                      <a:schemeClr val="bg1"/>
                    </a:solidFill>
                  </a:tcPr>
                </a:tc>
                <a:tc>
                  <a:txBody>
                    <a:bodyPr/>
                    <a:lstStyle/>
                    <a:p>
                      <a:pPr algn="ctr" fontAlgn="b"/>
                      <a:r>
                        <a:rPr lang="en-US" sz="1100" u="none" strike="noStrike" dirty="0">
                          <a:effectLst/>
                        </a:rPr>
                        <a:t>26</a:t>
                      </a:r>
                      <a:endParaRPr lang="en-US" sz="1100" b="0" i="0" u="none" strike="noStrike" dirty="0">
                        <a:solidFill>
                          <a:srgbClr val="000000"/>
                        </a:solidFill>
                        <a:effectLst/>
                        <a:latin typeface="Calibri"/>
                      </a:endParaRPr>
                    </a:p>
                  </a:txBody>
                  <a:tcPr marL="9525" marR="9525" marT="9525" marB="0" anchor="ctr">
                    <a:solidFill>
                      <a:schemeClr val="bg1"/>
                    </a:solidFill>
                  </a:tcPr>
                </a:tc>
                <a:tc>
                  <a:txBody>
                    <a:bodyPr/>
                    <a:lstStyle/>
                    <a:p>
                      <a:pPr algn="ctr" fontAlgn="b"/>
                      <a:r>
                        <a:rPr lang="en-US" sz="1100" b="1" u="none" strike="noStrike" dirty="0">
                          <a:effectLst/>
                        </a:rPr>
                        <a:t>159</a:t>
                      </a:r>
                      <a:endParaRPr lang="en-US" sz="1100" b="1" i="0" u="none" strike="noStrike" dirty="0">
                        <a:solidFill>
                          <a:srgbClr val="000000"/>
                        </a:solidFill>
                        <a:effectLst/>
                        <a:latin typeface="Calibri"/>
                      </a:endParaRPr>
                    </a:p>
                  </a:txBody>
                  <a:tcPr marL="9525" marR="9525" marT="9525" marB="0" anchor="ctr">
                    <a:solidFill>
                      <a:srgbClr val="FFFF00"/>
                    </a:solidFill>
                  </a:tcPr>
                </a:tc>
                <a:tc>
                  <a:txBody>
                    <a:bodyPr/>
                    <a:lstStyle/>
                    <a:p>
                      <a:pPr algn="ctr" fontAlgn="b"/>
                      <a:r>
                        <a:rPr lang="mn-MN" sz="1100" b="1" i="0" u="none" strike="noStrike" dirty="0" smtClean="0">
                          <a:solidFill>
                            <a:srgbClr val="000000"/>
                          </a:solidFill>
                          <a:effectLst/>
                          <a:latin typeface="Calibri"/>
                        </a:rPr>
                        <a:t>21.7%</a:t>
                      </a:r>
                      <a:endParaRPr lang="en-US" sz="1100" b="1" i="0" u="none" strike="noStrike" dirty="0">
                        <a:solidFill>
                          <a:srgbClr val="000000"/>
                        </a:solidFill>
                        <a:effectLst/>
                        <a:latin typeface="Calibri"/>
                      </a:endParaRPr>
                    </a:p>
                  </a:txBody>
                  <a:tcPr marL="9525" marR="9525" marT="9525" marB="0" anchor="ctr">
                    <a:solidFill>
                      <a:srgbClr val="FFFF00"/>
                    </a:solidFill>
                  </a:tcPr>
                </a:tc>
              </a:tr>
              <a:tr h="190500">
                <a:tc>
                  <a:txBody>
                    <a:bodyPr/>
                    <a:lstStyle/>
                    <a:p>
                      <a:pPr algn="l" fontAlgn="b"/>
                      <a:r>
                        <a:rPr lang="mn-MN" sz="1100" b="1" u="none" strike="noStrike" dirty="0">
                          <a:effectLst/>
                        </a:rPr>
                        <a:t>Ямаа</a:t>
                      </a:r>
                      <a:endParaRPr lang="mn-MN" sz="1100" b="1" i="0" u="none" strike="noStrike" dirty="0">
                        <a:solidFill>
                          <a:srgbClr val="000000"/>
                        </a:solidFill>
                        <a:effectLst/>
                        <a:latin typeface="Calibri"/>
                      </a:endParaRPr>
                    </a:p>
                  </a:txBody>
                  <a:tcPr marL="9525" marR="9525" marT="9525" marB="0" anchor="b">
                    <a:solidFill>
                      <a:schemeClr val="accent1">
                        <a:lumMod val="40000"/>
                        <a:lumOff val="60000"/>
                      </a:schemeClr>
                    </a:solidFill>
                  </a:tcPr>
                </a:tc>
                <a:tc>
                  <a:txBody>
                    <a:bodyPr/>
                    <a:lstStyle/>
                    <a:p>
                      <a:pPr algn="ctr" fontAlgn="b"/>
                      <a:r>
                        <a:rPr lang="en-US" sz="1100" u="none" strike="noStrike">
                          <a:effectLst/>
                        </a:rPr>
                        <a:t>62</a:t>
                      </a:r>
                      <a:endParaRPr lang="en-US" sz="1100" b="0" i="0" u="none" strike="noStrike">
                        <a:solidFill>
                          <a:srgbClr val="000000"/>
                        </a:solidFill>
                        <a:effectLst/>
                        <a:latin typeface="Calibri"/>
                      </a:endParaRPr>
                    </a:p>
                  </a:txBody>
                  <a:tcPr marL="9525" marR="9525" marT="9525" marB="0" anchor="ctr">
                    <a:solidFill>
                      <a:schemeClr val="bg1"/>
                    </a:solidFill>
                  </a:tcPr>
                </a:tc>
                <a:tc>
                  <a:txBody>
                    <a:bodyPr/>
                    <a:lstStyle/>
                    <a:p>
                      <a:pPr algn="ctr" fontAlgn="b"/>
                      <a:r>
                        <a:rPr lang="en-US" sz="1100" u="none" strike="noStrike">
                          <a:effectLst/>
                        </a:rPr>
                        <a:t>360</a:t>
                      </a:r>
                      <a:endParaRPr lang="en-US" sz="1100" b="0" i="0" u="none" strike="noStrike">
                        <a:solidFill>
                          <a:srgbClr val="000000"/>
                        </a:solidFill>
                        <a:effectLst/>
                        <a:latin typeface="Calibri"/>
                      </a:endParaRPr>
                    </a:p>
                  </a:txBody>
                  <a:tcPr marL="9525" marR="9525" marT="9525" marB="0" anchor="ctr">
                    <a:solidFill>
                      <a:schemeClr val="bg1"/>
                    </a:solidFill>
                  </a:tcPr>
                </a:tc>
                <a:tc>
                  <a:txBody>
                    <a:bodyPr/>
                    <a:lstStyle/>
                    <a:p>
                      <a:pPr algn="ctr" fontAlgn="b"/>
                      <a:r>
                        <a:rPr lang="en-US" sz="1100" u="none" strike="noStrike" dirty="0">
                          <a:effectLst/>
                        </a:rPr>
                        <a:t>30</a:t>
                      </a:r>
                      <a:endParaRPr lang="en-US" sz="1100" b="0" i="0" u="none" strike="noStrike" dirty="0">
                        <a:solidFill>
                          <a:srgbClr val="000000"/>
                        </a:solidFill>
                        <a:effectLst/>
                        <a:latin typeface="Calibri"/>
                      </a:endParaRPr>
                    </a:p>
                  </a:txBody>
                  <a:tcPr marL="9525" marR="9525" marT="9525" marB="0" anchor="ctr">
                    <a:solidFill>
                      <a:schemeClr val="bg1"/>
                    </a:solidFill>
                  </a:tcPr>
                </a:tc>
                <a:tc>
                  <a:txBody>
                    <a:bodyPr/>
                    <a:lstStyle/>
                    <a:p>
                      <a:pPr algn="ctr" fontAlgn="b"/>
                      <a:r>
                        <a:rPr lang="en-US" sz="1100" u="none" strike="noStrike" dirty="0">
                          <a:effectLst/>
                        </a:rPr>
                        <a:t>50</a:t>
                      </a:r>
                      <a:endParaRPr lang="en-US" sz="1100" b="0" i="0" u="none" strike="noStrike" dirty="0">
                        <a:solidFill>
                          <a:srgbClr val="000000"/>
                        </a:solidFill>
                        <a:effectLst/>
                        <a:latin typeface="Calibri"/>
                      </a:endParaRPr>
                    </a:p>
                  </a:txBody>
                  <a:tcPr marL="9525" marR="9525" marT="9525" marB="0" anchor="ctr">
                    <a:solidFill>
                      <a:schemeClr val="bg1"/>
                    </a:solidFill>
                  </a:tcPr>
                </a:tc>
                <a:tc>
                  <a:txBody>
                    <a:bodyPr/>
                    <a:lstStyle/>
                    <a:p>
                      <a:pPr algn="ctr" fontAlgn="b"/>
                      <a:r>
                        <a:rPr lang="en-US" sz="1100" b="1" u="none" strike="noStrike" dirty="0">
                          <a:effectLst/>
                        </a:rPr>
                        <a:t>502</a:t>
                      </a:r>
                      <a:endParaRPr lang="en-US" sz="1100" b="1" i="0" u="none" strike="noStrike" dirty="0">
                        <a:solidFill>
                          <a:srgbClr val="000000"/>
                        </a:solidFill>
                        <a:effectLst/>
                        <a:latin typeface="Calibri"/>
                      </a:endParaRPr>
                    </a:p>
                  </a:txBody>
                  <a:tcPr marL="9525" marR="9525" marT="9525" marB="0" anchor="ctr">
                    <a:solidFill>
                      <a:srgbClr val="FFFF00"/>
                    </a:solidFill>
                  </a:tcPr>
                </a:tc>
                <a:tc>
                  <a:txBody>
                    <a:bodyPr/>
                    <a:lstStyle/>
                    <a:p>
                      <a:pPr algn="ctr" fontAlgn="b"/>
                      <a:r>
                        <a:rPr lang="mn-MN" sz="1100" b="1" i="0" u="none" strike="noStrike" dirty="0" smtClean="0">
                          <a:solidFill>
                            <a:srgbClr val="000000"/>
                          </a:solidFill>
                          <a:effectLst/>
                          <a:latin typeface="Calibri"/>
                        </a:rPr>
                        <a:t>68.5%</a:t>
                      </a:r>
                      <a:endParaRPr lang="en-US" sz="1100" b="1" i="0" u="none" strike="noStrike" dirty="0">
                        <a:solidFill>
                          <a:srgbClr val="000000"/>
                        </a:solidFill>
                        <a:effectLst/>
                        <a:latin typeface="Calibri"/>
                      </a:endParaRPr>
                    </a:p>
                  </a:txBody>
                  <a:tcPr marL="9525" marR="9525" marT="9525" marB="0" anchor="ctr">
                    <a:solidFill>
                      <a:srgbClr val="FFFF00"/>
                    </a:solidFill>
                  </a:tcPr>
                </a:tc>
              </a:tr>
              <a:tr h="190500">
                <a:tc>
                  <a:txBody>
                    <a:bodyPr/>
                    <a:lstStyle/>
                    <a:p>
                      <a:pPr algn="l" fontAlgn="b"/>
                      <a:r>
                        <a:rPr lang="mn-MN" sz="1100" b="1" u="none" strike="noStrike" dirty="0">
                          <a:effectLst/>
                        </a:rPr>
                        <a:t>Нийт</a:t>
                      </a:r>
                      <a:endParaRPr lang="mn-MN" sz="1100" b="1" i="0" u="none" strike="noStrike" dirty="0">
                        <a:solidFill>
                          <a:srgbClr val="000000"/>
                        </a:solidFill>
                        <a:effectLst/>
                        <a:latin typeface="Calibri"/>
                      </a:endParaRPr>
                    </a:p>
                  </a:txBody>
                  <a:tcPr marL="9525" marR="9525" marT="9525" marB="0" anchor="b">
                    <a:solidFill>
                      <a:schemeClr val="accent1">
                        <a:lumMod val="40000"/>
                        <a:lumOff val="60000"/>
                      </a:schemeClr>
                    </a:solidFill>
                  </a:tcPr>
                </a:tc>
                <a:tc>
                  <a:txBody>
                    <a:bodyPr/>
                    <a:lstStyle/>
                    <a:p>
                      <a:pPr algn="ctr" fontAlgn="b"/>
                      <a:r>
                        <a:rPr lang="en-US" sz="1100" b="1" u="none" strike="noStrike" dirty="0">
                          <a:effectLst/>
                        </a:rPr>
                        <a:t>137</a:t>
                      </a:r>
                      <a:endParaRPr lang="en-US" sz="1100" b="1" i="0" u="none" strike="noStrike" dirty="0">
                        <a:solidFill>
                          <a:srgbClr val="000000"/>
                        </a:solidFill>
                        <a:effectLst/>
                        <a:latin typeface="Calibri"/>
                      </a:endParaRPr>
                    </a:p>
                  </a:txBody>
                  <a:tcPr marL="9525" marR="9525" marT="9525" marB="0" anchor="ctr">
                    <a:solidFill>
                      <a:srgbClr val="FFFF00"/>
                    </a:solidFill>
                  </a:tcPr>
                </a:tc>
                <a:tc>
                  <a:txBody>
                    <a:bodyPr/>
                    <a:lstStyle/>
                    <a:p>
                      <a:pPr algn="ctr" fontAlgn="b"/>
                      <a:r>
                        <a:rPr lang="en-US" sz="1100" b="1" u="none" strike="noStrike" dirty="0">
                          <a:effectLst/>
                        </a:rPr>
                        <a:t>429</a:t>
                      </a:r>
                      <a:endParaRPr lang="en-US" sz="1100" b="1" i="0" u="none" strike="noStrike" dirty="0">
                        <a:solidFill>
                          <a:srgbClr val="000000"/>
                        </a:solidFill>
                        <a:effectLst/>
                        <a:latin typeface="Calibri"/>
                      </a:endParaRPr>
                    </a:p>
                  </a:txBody>
                  <a:tcPr marL="9525" marR="9525" marT="9525" marB="0" anchor="ctr">
                    <a:solidFill>
                      <a:srgbClr val="FFFF00"/>
                    </a:solidFill>
                  </a:tcPr>
                </a:tc>
                <a:tc>
                  <a:txBody>
                    <a:bodyPr/>
                    <a:lstStyle/>
                    <a:p>
                      <a:pPr algn="ctr" fontAlgn="b"/>
                      <a:r>
                        <a:rPr lang="en-US" sz="1100" b="1" u="none" strike="noStrike" dirty="0">
                          <a:effectLst/>
                        </a:rPr>
                        <a:t>58</a:t>
                      </a:r>
                      <a:endParaRPr lang="en-US" sz="1100" b="1" i="0" u="none" strike="noStrike" dirty="0">
                        <a:solidFill>
                          <a:srgbClr val="000000"/>
                        </a:solidFill>
                        <a:effectLst/>
                        <a:latin typeface="Calibri"/>
                      </a:endParaRPr>
                    </a:p>
                  </a:txBody>
                  <a:tcPr marL="9525" marR="9525" marT="9525" marB="0" anchor="ctr">
                    <a:solidFill>
                      <a:srgbClr val="FFFF00"/>
                    </a:solidFill>
                  </a:tcPr>
                </a:tc>
                <a:tc>
                  <a:txBody>
                    <a:bodyPr/>
                    <a:lstStyle/>
                    <a:p>
                      <a:pPr algn="ctr" fontAlgn="b"/>
                      <a:r>
                        <a:rPr lang="en-US" sz="1100" b="1" u="none" strike="noStrike" dirty="0">
                          <a:effectLst/>
                        </a:rPr>
                        <a:t>109</a:t>
                      </a:r>
                      <a:endParaRPr lang="en-US" sz="1100" b="1" i="0" u="none" strike="noStrike" dirty="0">
                        <a:solidFill>
                          <a:srgbClr val="000000"/>
                        </a:solidFill>
                        <a:effectLst/>
                        <a:latin typeface="Calibri"/>
                      </a:endParaRPr>
                    </a:p>
                  </a:txBody>
                  <a:tcPr marL="9525" marR="9525" marT="9525" marB="0" anchor="ctr">
                    <a:solidFill>
                      <a:srgbClr val="FFFF00"/>
                    </a:solidFill>
                  </a:tcPr>
                </a:tc>
                <a:tc>
                  <a:txBody>
                    <a:bodyPr/>
                    <a:lstStyle/>
                    <a:p>
                      <a:pPr algn="ctr" fontAlgn="b"/>
                      <a:r>
                        <a:rPr lang="en-US" sz="1100" b="1" u="none" strike="noStrike" dirty="0">
                          <a:effectLst/>
                        </a:rPr>
                        <a:t>733</a:t>
                      </a:r>
                      <a:endParaRPr lang="en-US" sz="1100" b="1" i="0" u="none" strike="noStrike" dirty="0">
                        <a:solidFill>
                          <a:srgbClr val="000000"/>
                        </a:solidFill>
                        <a:effectLst/>
                        <a:latin typeface="Calibri"/>
                      </a:endParaRPr>
                    </a:p>
                  </a:txBody>
                  <a:tcPr marL="9525" marR="9525" marT="9525" marB="0" anchor="ctr">
                    <a:solidFill>
                      <a:srgbClr val="FF0000"/>
                    </a:solidFill>
                  </a:tcPr>
                </a:tc>
                <a:tc>
                  <a:txBody>
                    <a:bodyPr/>
                    <a:lstStyle/>
                    <a:p>
                      <a:pPr algn="ctr" fontAlgn="b"/>
                      <a:r>
                        <a:rPr lang="mn-MN" sz="1100" b="1" i="0" u="none" strike="noStrike" dirty="0" smtClean="0">
                          <a:solidFill>
                            <a:srgbClr val="000000"/>
                          </a:solidFill>
                          <a:effectLst/>
                          <a:latin typeface="Calibri"/>
                        </a:rPr>
                        <a:t>100%</a:t>
                      </a:r>
                      <a:endParaRPr lang="en-US" sz="1100" b="1" i="0" u="none" strike="noStrike" dirty="0">
                        <a:solidFill>
                          <a:srgbClr val="000000"/>
                        </a:solidFill>
                        <a:effectLst/>
                        <a:latin typeface="Calibri"/>
                      </a:endParaRPr>
                    </a:p>
                  </a:txBody>
                  <a:tcPr marL="9525" marR="9525" marT="9525" marB="0" anchor="ctr">
                    <a:solidFill>
                      <a:srgbClr val="FF0000"/>
                    </a:solidFill>
                  </a:tcPr>
                </a:tc>
              </a:tr>
            </a:tbl>
          </a:graphicData>
        </a:graphic>
      </p:graphicFrame>
      <p:sp>
        <p:nvSpPr>
          <p:cNvPr id="7" name="Rectangle 6"/>
          <p:cNvSpPr/>
          <p:nvPr/>
        </p:nvSpPr>
        <p:spPr>
          <a:xfrm>
            <a:off x="76200" y="134235"/>
            <a:ext cx="4342856" cy="954107"/>
          </a:xfrm>
          <a:prstGeom prst="rect">
            <a:avLst/>
          </a:prstGeom>
        </p:spPr>
        <p:txBody>
          <a:bodyPr wrap="none">
            <a:spAutoFit/>
          </a:bodyPr>
          <a:lstStyle/>
          <a:p>
            <a:pPr algn="ctr"/>
            <a:r>
              <a:rPr lang="mn-MN" sz="2800" b="1" dirty="0" smtClean="0">
                <a:solidFill>
                  <a:schemeClr val="bg1"/>
                </a:solidFill>
                <a:latin typeface="AGCooper Mon" pitchFamily="34" charset="0"/>
                <a:cs typeface="Times New Roman" pitchFamily="18" charset="0"/>
                <a:sym typeface="Nunito Sans"/>
              </a:rPr>
              <a:t>2023 оны </a:t>
            </a:r>
            <a:r>
              <a:rPr lang="mn-MN" sz="2800" b="1" dirty="0">
                <a:solidFill>
                  <a:schemeClr val="bg1"/>
                </a:solidFill>
                <a:latin typeface="AGCooper Mon" pitchFamily="34" charset="0"/>
                <a:cs typeface="Times New Roman" pitchFamily="18" charset="0"/>
                <a:sym typeface="Nunito Sans"/>
              </a:rPr>
              <a:t>т</a:t>
            </a:r>
            <a:r>
              <a:rPr lang="mn-MN" sz="2800" b="1" dirty="0" smtClean="0">
                <a:solidFill>
                  <a:schemeClr val="bg1"/>
                </a:solidFill>
                <a:latin typeface="AGCooper Mon" pitchFamily="34" charset="0"/>
                <a:cs typeface="Times New Roman" pitchFamily="18" charset="0"/>
                <a:sym typeface="Nunito Sans"/>
              </a:rPr>
              <a:t>ом малын </a:t>
            </a:r>
          </a:p>
          <a:p>
            <a:pPr algn="ctr"/>
            <a:r>
              <a:rPr lang="mn-MN" sz="2800" b="1" dirty="0" smtClean="0">
                <a:solidFill>
                  <a:schemeClr val="bg1"/>
                </a:solidFill>
                <a:latin typeface="AGCooper Mon" pitchFamily="34" charset="0"/>
                <a:cs typeface="Times New Roman" pitchFamily="18" charset="0"/>
                <a:sym typeface="Nunito Sans"/>
              </a:rPr>
              <a:t>зүй бус хорогдол</a:t>
            </a:r>
            <a:endParaRPr lang="en-US" dirty="0">
              <a:solidFill>
                <a:schemeClr val="bg1"/>
              </a:solidFill>
            </a:endParaRPr>
          </a:p>
        </p:txBody>
      </p:sp>
      <p:graphicFrame>
        <p:nvGraphicFramePr>
          <p:cNvPr id="8" name="Chart 7"/>
          <p:cNvGraphicFramePr>
            <a:graphicFrameLocks/>
          </p:cNvGraphicFramePr>
          <p:nvPr>
            <p:extLst>
              <p:ext uri="{D42A27DB-BD31-4B8C-83A1-F6EECF244321}">
                <p14:modId xmlns:p14="http://schemas.microsoft.com/office/powerpoint/2010/main" val="127417336"/>
              </p:ext>
            </p:extLst>
          </p:nvPr>
        </p:nvGraphicFramePr>
        <p:xfrm>
          <a:off x="190500" y="2800350"/>
          <a:ext cx="4114256" cy="24685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3648906685"/>
              </p:ext>
            </p:extLst>
          </p:nvPr>
        </p:nvGraphicFramePr>
        <p:xfrm>
          <a:off x="4419056" y="428407"/>
          <a:ext cx="2819944" cy="16532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563203290"/>
              </p:ext>
            </p:extLst>
          </p:nvPr>
        </p:nvGraphicFramePr>
        <p:xfrm>
          <a:off x="6324600" y="340634"/>
          <a:ext cx="3048000" cy="18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a:graphicFrameLocks/>
          </p:cNvGraphicFramePr>
          <p:nvPr>
            <p:extLst>
              <p:ext uri="{D42A27DB-BD31-4B8C-83A1-F6EECF244321}">
                <p14:modId xmlns:p14="http://schemas.microsoft.com/office/powerpoint/2010/main" val="136652570"/>
              </p:ext>
            </p:extLst>
          </p:nvPr>
        </p:nvGraphicFramePr>
        <p:xfrm>
          <a:off x="4343401" y="2052642"/>
          <a:ext cx="2743200" cy="19669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a:graphicFrameLocks/>
          </p:cNvGraphicFramePr>
          <p:nvPr>
            <p:extLst>
              <p:ext uri="{D42A27DB-BD31-4B8C-83A1-F6EECF244321}">
                <p14:modId xmlns:p14="http://schemas.microsoft.com/office/powerpoint/2010/main" val="468324464"/>
              </p:ext>
            </p:extLst>
          </p:nvPr>
        </p:nvGraphicFramePr>
        <p:xfrm>
          <a:off x="6248400" y="2128842"/>
          <a:ext cx="3048000" cy="1764632"/>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p:cNvSpPr txBox="1"/>
          <p:nvPr/>
        </p:nvSpPr>
        <p:spPr>
          <a:xfrm>
            <a:off x="4572000" y="3758505"/>
            <a:ext cx="4572000" cy="1384995"/>
          </a:xfrm>
          <a:prstGeom prst="rect">
            <a:avLst/>
          </a:prstGeom>
          <a:noFill/>
        </p:spPr>
        <p:txBody>
          <a:bodyPr wrap="square" rtlCol="0">
            <a:spAutoFit/>
          </a:bodyPr>
          <a:lstStyle/>
          <a:p>
            <a:pPr algn="just"/>
            <a:r>
              <a:rPr lang="mn-MN" sz="1200" dirty="0" smtClean="0"/>
              <a:t>Сумын хэмжээнд 733 толгой мал буюу 0.54</a:t>
            </a:r>
            <a:r>
              <a:rPr lang="mn-MN" sz="1200" dirty="0"/>
              <a:t>% </a:t>
            </a:r>
            <a:r>
              <a:rPr lang="mn-MN" sz="1200" dirty="0" smtClean="0"/>
              <a:t>/оны </a:t>
            </a:r>
            <a:r>
              <a:rPr lang="mn-MN" sz="1200" dirty="0"/>
              <a:t>эхний нийт мал </a:t>
            </a:r>
            <a:r>
              <a:rPr lang="mn-MN" sz="1200" dirty="0" smtClean="0"/>
              <a:t>135,549-тай харьцуулахад/</a:t>
            </a:r>
            <a:r>
              <a:rPr lang="mn-MN" sz="1200" dirty="0"/>
              <a:t> </a:t>
            </a:r>
            <a:r>
              <a:rPr lang="mn-MN" sz="1200" dirty="0" smtClean="0"/>
              <a:t>хорогдсон бөгөөд Хөөвөр, Аргалант баг дээр үхэр, адууны хорогдол гараагүй сайн үзүүлэлтэй байна.</a:t>
            </a:r>
            <a:r>
              <a:rPr lang="mn-MN" sz="1200" dirty="0"/>
              <a:t> </a:t>
            </a:r>
            <a:r>
              <a:rPr lang="mn-MN" sz="1200" dirty="0" smtClean="0"/>
              <a:t>2-р багийн </a:t>
            </a:r>
            <a:r>
              <a:rPr lang="mn-MN" sz="1200" dirty="0"/>
              <a:t>отроор явсан</a:t>
            </a:r>
            <a:r>
              <a:rPr lang="en-US" sz="1200" dirty="0"/>
              <a:t> 1</a:t>
            </a:r>
            <a:r>
              <a:rPr lang="mn-MN" sz="1200" dirty="0"/>
              <a:t> </a:t>
            </a:r>
            <a:r>
              <a:rPr lang="mn-MN" sz="1200" dirty="0" smtClean="0"/>
              <a:t>айл нь Сүхбаатар аймгийн Уулбаян суманд 2023 оны 5 сард болсон байгалийн гамшигт өртсний улмаас ихэнх малаараа хохирсон харамсалтай зүйл тохиолдсон билээ.</a:t>
            </a:r>
            <a:endParaRPr lang="en-US" sz="1200" dirty="0"/>
          </a:p>
        </p:txBody>
      </p:sp>
      <p:sp>
        <p:nvSpPr>
          <p:cNvPr id="14" name="TextBox 13"/>
          <p:cNvSpPr txBox="1"/>
          <p:nvPr/>
        </p:nvSpPr>
        <p:spPr>
          <a:xfrm>
            <a:off x="4874142" y="0"/>
            <a:ext cx="3964172" cy="369332"/>
          </a:xfrm>
          <a:prstGeom prst="rect">
            <a:avLst/>
          </a:prstGeom>
          <a:noFill/>
        </p:spPr>
        <p:txBody>
          <a:bodyPr wrap="square" rtlCol="0">
            <a:spAutoFit/>
          </a:bodyPr>
          <a:lstStyle/>
          <a:p>
            <a:pPr lvl="0" algn="ctr"/>
            <a:r>
              <a:rPr lang="mn-MN" sz="1800" b="1" dirty="0" smtClean="0">
                <a:solidFill>
                  <a:srgbClr val="F67031"/>
                </a:solidFill>
                <a:latin typeface="AGCooper Mon" pitchFamily="34" charset="0"/>
                <a:cs typeface="Times New Roman" pitchFamily="18" charset="0"/>
                <a:sym typeface="Nunito Sans"/>
              </a:rPr>
              <a:t>Төрөл тус бүрийн хорогдол</a:t>
            </a:r>
            <a:endParaRPr lang="en-US" sz="1050" dirty="0">
              <a:solidFill>
                <a:srgbClr val="F67031"/>
              </a:solidFill>
            </a:endParaRP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417195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1155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9" y="590550"/>
            <a:ext cx="2514600" cy="2038350"/>
          </a:xfrm>
        </p:spPr>
        <p:txBody>
          <a:bodyPr/>
          <a:lstStyle/>
          <a:p>
            <a:pPr algn="ctr"/>
            <a:r>
              <a:rPr lang="mn-MN" b="1" dirty="0" smtClean="0"/>
              <a:t>Зорилтот жилийн хүрээнд 2023 онд нэмж тарьсан модны тоон үзүүлэлт</a:t>
            </a:r>
            <a:endParaRPr lang="en-US" b="1"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graphicFrame>
        <p:nvGraphicFramePr>
          <p:cNvPr id="7" name="Chart 6"/>
          <p:cNvGraphicFramePr>
            <a:graphicFrameLocks/>
          </p:cNvGraphicFramePr>
          <p:nvPr>
            <p:extLst>
              <p:ext uri="{D42A27DB-BD31-4B8C-83A1-F6EECF244321}">
                <p14:modId xmlns:p14="http://schemas.microsoft.com/office/powerpoint/2010/main" val="3338025002"/>
              </p:ext>
            </p:extLst>
          </p:nvPr>
        </p:nvGraphicFramePr>
        <p:xfrm>
          <a:off x="2667000" y="0"/>
          <a:ext cx="4572000" cy="28872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236719498"/>
              </p:ext>
            </p:extLst>
          </p:nvPr>
        </p:nvGraphicFramePr>
        <p:xfrm>
          <a:off x="2438400" y="2876550"/>
          <a:ext cx="3556000" cy="2133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836568330"/>
              </p:ext>
            </p:extLst>
          </p:nvPr>
        </p:nvGraphicFramePr>
        <p:xfrm>
          <a:off x="4876800" y="2829590"/>
          <a:ext cx="3810000" cy="2286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7302795" y="57150"/>
            <a:ext cx="1600200" cy="2677656"/>
          </a:xfrm>
          <a:prstGeom prst="rect">
            <a:avLst/>
          </a:prstGeom>
          <a:solidFill>
            <a:schemeClr val="accent2">
              <a:lumMod val="40000"/>
              <a:lumOff val="60000"/>
            </a:schemeClr>
          </a:solidFill>
        </p:spPr>
        <p:txBody>
          <a:bodyPr wrap="square" rtlCol="0">
            <a:spAutoFit/>
          </a:bodyPr>
          <a:lstStyle/>
          <a:p>
            <a:pPr algn="ctr"/>
            <a:r>
              <a:rPr lang="mn-MN" dirty="0" smtClean="0"/>
              <a:t>2023 онд 1400ш хайлаас, 840ш бургас, 80ш чацаргана</a:t>
            </a:r>
            <a:r>
              <a:rPr lang="en-US" dirty="0" smtClean="0"/>
              <a:t> </a:t>
            </a:r>
            <a:r>
              <a:rPr lang="mn-MN" dirty="0" smtClean="0"/>
              <a:t>нийт 2320ш мод нэмж тарьсан бөгөөд өмнө жилийн тарьсан моднуудтай нийлээд 9820ш мод тарьсан байна.</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3029132955"/>
              </p:ext>
            </p:extLst>
          </p:nvPr>
        </p:nvGraphicFramePr>
        <p:xfrm>
          <a:off x="228600" y="3409950"/>
          <a:ext cx="2209800" cy="1685925"/>
        </p:xfrm>
        <a:graphic>
          <a:graphicData uri="http://schemas.openxmlformats.org/drawingml/2006/table">
            <a:tbl>
              <a:tblPr>
                <a:tableStyleId>{35758FB7-9AC5-4552-8A53-C91805E547FA}</a:tableStyleId>
              </a:tblPr>
              <a:tblGrid>
                <a:gridCol w="951909"/>
                <a:gridCol w="419691"/>
                <a:gridCol w="381000"/>
                <a:gridCol w="457200"/>
              </a:tblGrid>
              <a:tr h="352425">
                <a:tc>
                  <a:txBody>
                    <a:bodyPr/>
                    <a:lstStyle/>
                    <a:p>
                      <a:pPr algn="ctr" fontAlgn="b"/>
                      <a:r>
                        <a:rPr lang="mn-MN" sz="1000" b="1" u="none" strike="noStrike" dirty="0">
                          <a:effectLst/>
                        </a:rPr>
                        <a:t>Тарьсан модны тоо</a:t>
                      </a:r>
                      <a:endParaRPr lang="mn-MN" sz="1000" b="1" i="0" u="none" strike="noStrike" dirty="0">
                        <a:solidFill>
                          <a:srgbClr val="000000"/>
                        </a:solidFill>
                        <a:effectLst/>
                        <a:latin typeface="Calibri"/>
                      </a:endParaRPr>
                    </a:p>
                  </a:txBody>
                  <a:tcPr marL="9525" marR="9525" marT="9525" marB="0" anchor="ctr"/>
                </a:tc>
                <a:tc>
                  <a:txBody>
                    <a:bodyPr/>
                    <a:lstStyle/>
                    <a:p>
                      <a:pPr algn="ctr" fontAlgn="b"/>
                      <a:r>
                        <a:rPr lang="en-US" sz="1000" b="1" u="none" strike="noStrike" dirty="0">
                          <a:effectLst/>
                        </a:rPr>
                        <a:t>2022</a:t>
                      </a:r>
                      <a:endParaRPr lang="en-US" sz="1000" b="1" i="0" u="none" strike="noStrike" dirty="0">
                        <a:solidFill>
                          <a:srgbClr val="000000"/>
                        </a:solidFill>
                        <a:effectLst/>
                        <a:latin typeface="Calibri"/>
                      </a:endParaRPr>
                    </a:p>
                  </a:txBody>
                  <a:tcPr marL="9525" marR="9525" marT="9525" marB="0" anchor="ctr"/>
                </a:tc>
                <a:tc>
                  <a:txBody>
                    <a:bodyPr/>
                    <a:lstStyle/>
                    <a:p>
                      <a:pPr algn="ctr" fontAlgn="b"/>
                      <a:r>
                        <a:rPr lang="en-US" sz="1000" b="1" u="none" strike="noStrike" dirty="0">
                          <a:effectLst/>
                        </a:rPr>
                        <a:t>2023</a:t>
                      </a:r>
                      <a:endParaRPr lang="en-US" sz="1000" b="1" i="0" u="none" strike="noStrike" dirty="0">
                        <a:solidFill>
                          <a:srgbClr val="000000"/>
                        </a:solidFill>
                        <a:effectLst/>
                        <a:latin typeface="Calibri"/>
                      </a:endParaRPr>
                    </a:p>
                  </a:txBody>
                  <a:tcPr marL="9525" marR="9525" marT="9525" marB="0" anchor="ctr"/>
                </a:tc>
                <a:tc>
                  <a:txBody>
                    <a:bodyPr/>
                    <a:lstStyle/>
                    <a:p>
                      <a:pPr algn="ctr" fontAlgn="b"/>
                      <a:r>
                        <a:rPr lang="mn-MN" sz="1000" b="1" u="none" strike="noStrike" dirty="0">
                          <a:effectLst/>
                        </a:rPr>
                        <a:t>Нийт</a:t>
                      </a:r>
                      <a:endParaRPr lang="mn-MN" sz="1000" b="1" i="0" u="none" strike="noStrike" dirty="0">
                        <a:solidFill>
                          <a:srgbClr val="000000"/>
                        </a:solidFill>
                        <a:effectLst/>
                        <a:latin typeface="Calibri"/>
                      </a:endParaRPr>
                    </a:p>
                  </a:txBody>
                  <a:tcPr marL="9525" marR="9525" marT="9525" marB="0" anchor="ctr"/>
                </a:tc>
              </a:tr>
              <a:tr h="190500">
                <a:tc>
                  <a:txBody>
                    <a:bodyPr/>
                    <a:lstStyle/>
                    <a:p>
                      <a:pPr algn="l" fontAlgn="b"/>
                      <a:r>
                        <a:rPr lang="mn-MN" sz="1000" b="1" u="none" strike="noStrike" dirty="0">
                          <a:effectLst/>
                        </a:rPr>
                        <a:t>Хайлаас</a:t>
                      </a:r>
                      <a:endParaRPr lang="mn-MN" sz="1000" b="1" i="0" u="none" strike="noStrike" dirty="0">
                        <a:solidFill>
                          <a:srgbClr val="000000"/>
                        </a:solidFill>
                        <a:effectLst/>
                        <a:latin typeface="Calibri"/>
                      </a:endParaRPr>
                    </a:p>
                  </a:txBody>
                  <a:tcPr marL="9525" marR="9525" marT="9525" marB="0" anchor="b"/>
                </a:tc>
                <a:tc>
                  <a:txBody>
                    <a:bodyPr/>
                    <a:lstStyle/>
                    <a:p>
                      <a:pPr algn="r" fontAlgn="b"/>
                      <a:r>
                        <a:rPr lang="en-US" sz="1000" u="none" strike="noStrike" dirty="0">
                          <a:effectLst/>
                        </a:rPr>
                        <a:t>5000</a:t>
                      </a:r>
                      <a:endParaRPr lang="en-US" sz="1000" b="0" i="0" u="none" strike="noStrike" dirty="0">
                        <a:solidFill>
                          <a:srgbClr val="000000"/>
                        </a:solidFill>
                        <a:effectLst/>
                        <a:latin typeface="Calibri"/>
                      </a:endParaRPr>
                    </a:p>
                  </a:txBody>
                  <a:tcPr marL="9525" marR="9525" marT="9525" marB="0" anchor="b"/>
                </a:tc>
                <a:tc>
                  <a:txBody>
                    <a:bodyPr/>
                    <a:lstStyle/>
                    <a:p>
                      <a:pPr algn="r" fontAlgn="b"/>
                      <a:r>
                        <a:rPr lang="en-US" sz="1000" u="none" strike="noStrike" dirty="0">
                          <a:effectLst/>
                        </a:rPr>
                        <a:t>1400</a:t>
                      </a:r>
                      <a:endParaRPr lang="en-US" sz="1000" b="0" i="0" u="none" strike="noStrike" dirty="0">
                        <a:solidFill>
                          <a:srgbClr val="000000"/>
                        </a:solidFill>
                        <a:effectLst/>
                        <a:latin typeface="Calibri"/>
                      </a:endParaRPr>
                    </a:p>
                  </a:txBody>
                  <a:tcPr marL="9525" marR="9525" marT="9525" marB="0" anchor="b"/>
                </a:tc>
                <a:tc>
                  <a:txBody>
                    <a:bodyPr/>
                    <a:lstStyle/>
                    <a:p>
                      <a:pPr algn="r" fontAlgn="b"/>
                      <a:r>
                        <a:rPr lang="en-US" sz="1000" b="1" u="none" strike="noStrike" dirty="0">
                          <a:effectLst/>
                        </a:rPr>
                        <a:t>6400</a:t>
                      </a:r>
                      <a:endParaRPr lang="en-US" sz="1000" b="1" i="0" u="none" strike="noStrike" dirty="0">
                        <a:solidFill>
                          <a:srgbClr val="000000"/>
                        </a:solidFill>
                        <a:effectLst/>
                        <a:latin typeface="Calibri"/>
                      </a:endParaRPr>
                    </a:p>
                  </a:txBody>
                  <a:tcPr marL="9525" marR="9525" marT="9525" marB="0" anchor="b"/>
                </a:tc>
              </a:tr>
              <a:tr h="190500">
                <a:tc>
                  <a:txBody>
                    <a:bodyPr/>
                    <a:lstStyle/>
                    <a:p>
                      <a:pPr algn="l" fontAlgn="b"/>
                      <a:r>
                        <a:rPr lang="mn-MN" sz="1000" b="1" u="none" strike="noStrike" dirty="0">
                          <a:effectLst/>
                        </a:rPr>
                        <a:t>Шар хуайс</a:t>
                      </a:r>
                      <a:endParaRPr lang="mn-MN" sz="1000" b="1" i="0" u="none" strike="noStrike" dirty="0">
                        <a:solidFill>
                          <a:srgbClr val="000000"/>
                        </a:solidFill>
                        <a:effectLst/>
                        <a:latin typeface="Calibri"/>
                      </a:endParaRPr>
                    </a:p>
                  </a:txBody>
                  <a:tcPr marL="9525" marR="9525" marT="9525" marB="0" anchor="b"/>
                </a:tc>
                <a:tc>
                  <a:txBody>
                    <a:bodyPr/>
                    <a:lstStyle/>
                    <a:p>
                      <a:pPr algn="r" fontAlgn="b"/>
                      <a:r>
                        <a:rPr lang="en-US" sz="1000" u="none" strike="noStrike" dirty="0">
                          <a:effectLst/>
                        </a:rPr>
                        <a:t>1000</a:t>
                      </a:r>
                      <a:endParaRPr lang="en-US" sz="1000" b="0" i="0" u="none" strike="noStrike" dirty="0">
                        <a:solidFill>
                          <a:srgbClr val="000000"/>
                        </a:solidFill>
                        <a:effectLst/>
                        <a:latin typeface="Calibri"/>
                      </a:endParaRPr>
                    </a:p>
                  </a:txBody>
                  <a:tcPr marL="9525" marR="9525" marT="9525"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a:endParaRPr>
                    </a:p>
                  </a:txBody>
                  <a:tcPr marL="9525" marR="9525" marT="9525" marB="0" anchor="b"/>
                </a:tc>
                <a:tc>
                  <a:txBody>
                    <a:bodyPr/>
                    <a:lstStyle/>
                    <a:p>
                      <a:pPr algn="r" fontAlgn="b"/>
                      <a:r>
                        <a:rPr lang="en-US" sz="1000" b="1" u="none" strike="noStrike" dirty="0">
                          <a:effectLst/>
                        </a:rPr>
                        <a:t>1000</a:t>
                      </a:r>
                      <a:endParaRPr lang="en-US" sz="1000" b="1" i="0" u="none" strike="noStrike" dirty="0">
                        <a:solidFill>
                          <a:srgbClr val="000000"/>
                        </a:solidFill>
                        <a:effectLst/>
                        <a:latin typeface="Calibri"/>
                      </a:endParaRPr>
                    </a:p>
                  </a:txBody>
                  <a:tcPr marL="9525" marR="9525" marT="9525" marB="0" anchor="b"/>
                </a:tc>
              </a:tr>
              <a:tr h="190500">
                <a:tc>
                  <a:txBody>
                    <a:bodyPr/>
                    <a:lstStyle/>
                    <a:p>
                      <a:pPr algn="l" fontAlgn="b"/>
                      <a:r>
                        <a:rPr lang="mn-MN" sz="1000" b="1" u="none" strike="noStrike" dirty="0">
                          <a:effectLst/>
                        </a:rPr>
                        <a:t>Бургас</a:t>
                      </a:r>
                      <a:endParaRPr lang="mn-MN" sz="1000" b="1" i="0" u="none" strike="noStrike" dirty="0">
                        <a:solidFill>
                          <a:srgbClr val="000000"/>
                        </a:solidFill>
                        <a:effectLst/>
                        <a:latin typeface="Calibri"/>
                      </a:endParaRPr>
                    </a:p>
                  </a:txBody>
                  <a:tcPr marL="9525" marR="9525" marT="9525" marB="0" anchor="b"/>
                </a:tc>
                <a:tc>
                  <a:txBody>
                    <a:bodyPr/>
                    <a:lstStyle/>
                    <a:p>
                      <a:pPr algn="r" fontAlgn="b"/>
                      <a:r>
                        <a:rPr lang="en-US" sz="1000" u="none" strike="noStrike" dirty="0">
                          <a:effectLst/>
                        </a:rPr>
                        <a:t>600</a:t>
                      </a:r>
                      <a:endParaRPr lang="en-US" sz="1000" b="0" i="0" u="none" strike="noStrike" dirty="0">
                        <a:solidFill>
                          <a:srgbClr val="000000"/>
                        </a:solidFill>
                        <a:effectLst/>
                        <a:latin typeface="Calibri"/>
                      </a:endParaRPr>
                    </a:p>
                  </a:txBody>
                  <a:tcPr marL="9525" marR="9525" marT="9525" marB="0" anchor="b"/>
                </a:tc>
                <a:tc>
                  <a:txBody>
                    <a:bodyPr/>
                    <a:lstStyle/>
                    <a:p>
                      <a:pPr algn="r" fontAlgn="b"/>
                      <a:r>
                        <a:rPr lang="en-US" sz="1000" u="none" strike="noStrike" dirty="0">
                          <a:effectLst/>
                        </a:rPr>
                        <a:t>840</a:t>
                      </a:r>
                      <a:endParaRPr lang="en-US" sz="1000" b="0" i="0" u="none" strike="noStrike" dirty="0">
                        <a:solidFill>
                          <a:srgbClr val="000000"/>
                        </a:solidFill>
                        <a:effectLst/>
                        <a:latin typeface="Calibri"/>
                      </a:endParaRPr>
                    </a:p>
                  </a:txBody>
                  <a:tcPr marL="9525" marR="9525" marT="9525" marB="0" anchor="b"/>
                </a:tc>
                <a:tc>
                  <a:txBody>
                    <a:bodyPr/>
                    <a:lstStyle/>
                    <a:p>
                      <a:pPr algn="r" fontAlgn="b"/>
                      <a:r>
                        <a:rPr lang="en-US" sz="1000" b="1" u="none" strike="noStrike" dirty="0">
                          <a:effectLst/>
                        </a:rPr>
                        <a:t>1440</a:t>
                      </a:r>
                      <a:endParaRPr lang="en-US" sz="1000" b="1" i="0" u="none" strike="noStrike" dirty="0">
                        <a:solidFill>
                          <a:srgbClr val="000000"/>
                        </a:solidFill>
                        <a:effectLst/>
                        <a:latin typeface="Calibri"/>
                      </a:endParaRPr>
                    </a:p>
                  </a:txBody>
                  <a:tcPr marL="9525" marR="9525" marT="9525" marB="0" anchor="b"/>
                </a:tc>
              </a:tr>
              <a:tr h="190500">
                <a:tc>
                  <a:txBody>
                    <a:bodyPr/>
                    <a:lstStyle/>
                    <a:p>
                      <a:pPr algn="l" fontAlgn="b"/>
                      <a:r>
                        <a:rPr lang="mn-MN" sz="1000" b="1" u="none" strike="noStrike" dirty="0">
                          <a:effectLst/>
                        </a:rPr>
                        <a:t>Чацаргана</a:t>
                      </a:r>
                      <a:endParaRPr lang="mn-MN" sz="1000" b="1" i="0" u="none" strike="noStrike" dirty="0">
                        <a:solidFill>
                          <a:srgbClr val="000000"/>
                        </a:solidFill>
                        <a:effectLst/>
                        <a:latin typeface="Calibri"/>
                      </a:endParaRPr>
                    </a:p>
                  </a:txBody>
                  <a:tcPr marL="9525" marR="9525" marT="9525" marB="0" anchor="b"/>
                </a:tc>
                <a:tc>
                  <a:txBody>
                    <a:bodyPr/>
                    <a:lstStyle/>
                    <a:p>
                      <a:pPr algn="r" fontAlgn="b"/>
                      <a:r>
                        <a:rPr lang="en-US" sz="1000" u="none" strike="noStrike">
                          <a:effectLst/>
                        </a:rPr>
                        <a:t>600</a:t>
                      </a:r>
                      <a:endParaRPr lang="en-US" sz="1000" b="0" i="0" u="none" strike="noStrike">
                        <a:solidFill>
                          <a:srgbClr val="000000"/>
                        </a:solidFill>
                        <a:effectLst/>
                        <a:latin typeface="Calibri"/>
                      </a:endParaRPr>
                    </a:p>
                  </a:txBody>
                  <a:tcPr marL="9525" marR="9525" marT="9525" marB="0" anchor="b"/>
                </a:tc>
                <a:tc>
                  <a:txBody>
                    <a:bodyPr/>
                    <a:lstStyle/>
                    <a:p>
                      <a:pPr algn="r" fontAlgn="b"/>
                      <a:r>
                        <a:rPr lang="en-US" sz="1000" u="none" strike="noStrike" dirty="0">
                          <a:effectLst/>
                        </a:rPr>
                        <a:t>80</a:t>
                      </a:r>
                      <a:endParaRPr lang="en-US" sz="1000" b="0" i="0" u="none" strike="noStrike" dirty="0">
                        <a:solidFill>
                          <a:srgbClr val="000000"/>
                        </a:solidFill>
                        <a:effectLst/>
                        <a:latin typeface="Calibri"/>
                      </a:endParaRPr>
                    </a:p>
                  </a:txBody>
                  <a:tcPr marL="9525" marR="9525" marT="9525" marB="0" anchor="b"/>
                </a:tc>
                <a:tc>
                  <a:txBody>
                    <a:bodyPr/>
                    <a:lstStyle/>
                    <a:p>
                      <a:pPr algn="r" fontAlgn="b"/>
                      <a:r>
                        <a:rPr lang="en-US" sz="1000" b="1" u="none" strike="noStrike" dirty="0">
                          <a:effectLst/>
                        </a:rPr>
                        <a:t>680</a:t>
                      </a:r>
                      <a:endParaRPr lang="en-US" sz="1000" b="1" i="0" u="none" strike="noStrike" dirty="0">
                        <a:solidFill>
                          <a:srgbClr val="000000"/>
                        </a:solidFill>
                        <a:effectLst/>
                        <a:latin typeface="Calibri"/>
                      </a:endParaRPr>
                    </a:p>
                  </a:txBody>
                  <a:tcPr marL="9525" marR="9525" marT="9525" marB="0" anchor="b"/>
                </a:tc>
              </a:tr>
              <a:tr h="190500">
                <a:tc>
                  <a:txBody>
                    <a:bodyPr/>
                    <a:lstStyle/>
                    <a:p>
                      <a:pPr algn="l" fontAlgn="b"/>
                      <a:r>
                        <a:rPr lang="mn-MN" sz="1000" b="1" u="none" strike="noStrike" dirty="0">
                          <a:effectLst/>
                        </a:rPr>
                        <a:t>Үхрийн нүд</a:t>
                      </a:r>
                      <a:endParaRPr lang="mn-MN" sz="1000" b="1" i="0" u="none" strike="noStrike" dirty="0">
                        <a:solidFill>
                          <a:srgbClr val="000000"/>
                        </a:solidFill>
                        <a:effectLst/>
                        <a:latin typeface="Calibri"/>
                      </a:endParaRPr>
                    </a:p>
                  </a:txBody>
                  <a:tcPr marL="9525" marR="9525" marT="9525" marB="0" anchor="b"/>
                </a:tc>
                <a:tc>
                  <a:txBody>
                    <a:bodyPr/>
                    <a:lstStyle/>
                    <a:p>
                      <a:pPr algn="r" fontAlgn="b"/>
                      <a:r>
                        <a:rPr lang="en-US" sz="1000" u="none" strike="noStrike">
                          <a:effectLst/>
                        </a:rPr>
                        <a:t>100</a:t>
                      </a:r>
                      <a:endParaRPr lang="en-US" sz="1000" b="0" i="0" u="none" strike="noStrike">
                        <a:solidFill>
                          <a:srgbClr val="000000"/>
                        </a:solidFill>
                        <a:effectLst/>
                        <a:latin typeface="Calibri"/>
                      </a:endParaRPr>
                    </a:p>
                  </a:txBody>
                  <a:tcPr marL="9525" marR="9525" marT="9525"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a:endParaRPr>
                    </a:p>
                  </a:txBody>
                  <a:tcPr marL="9525" marR="9525" marT="9525" marB="0" anchor="b"/>
                </a:tc>
                <a:tc>
                  <a:txBody>
                    <a:bodyPr/>
                    <a:lstStyle/>
                    <a:p>
                      <a:pPr algn="r" fontAlgn="b"/>
                      <a:r>
                        <a:rPr lang="en-US" sz="1000" b="1" u="none" strike="noStrike" dirty="0">
                          <a:effectLst/>
                        </a:rPr>
                        <a:t>100</a:t>
                      </a:r>
                      <a:endParaRPr lang="en-US" sz="1000" b="1" i="0" u="none" strike="noStrike" dirty="0">
                        <a:solidFill>
                          <a:srgbClr val="000000"/>
                        </a:solidFill>
                        <a:effectLst/>
                        <a:latin typeface="Calibri"/>
                      </a:endParaRPr>
                    </a:p>
                  </a:txBody>
                  <a:tcPr marL="9525" marR="9525" marT="9525" marB="0" anchor="b"/>
                </a:tc>
              </a:tr>
              <a:tr h="190500">
                <a:tc>
                  <a:txBody>
                    <a:bodyPr/>
                    <a:lstStyle/>
                    <a:p>
                      <a:pPr algn="l" fontAlgn="b"/>
                      <a:r>
                        <a:rPr lang="mn-MN" sz="1000" b="1" u="none" strike="noStrike" dirty="0">
                          <a:effectLst/>
                        </a:rPr>
                        <a:t>Алимны мод</a:t>
                      </a:r>
                      <a:endParaRPr lang="mn-MN" sz="1000" b="1" i="0" u="none" strike="noStrike" dirty="0">
                        <a:solidFill>
                          <a:srgbClr val="000000"/>
                        </a:solidFill>
                        <a:effectLst/>
                        <a:latin typeface="Calibri"/>
                      </a:endParaRPr>
                    </a:p>
                  </a:txBody>
                  <a:tcPr marL="9525" marR="9525" marT="9525" marB="0" anchor="b"/>
                </a:tc>
                <a:tc>
                  <a:txBody>
                    <a:bodyPr/>
                    <a:lstStyle/>
                    <a:p>
                      <a:pPr algn="r" fontAlgn="b"/>
                      <a:r>
                        <a:rPr lang="en-US" sz="1000" u="none" strike="noStrike">
                          <a:effectLst/>
                        </a:rPr>
                        <a:t>200</a:t>
                      </a:r>
                      <a:endParaRPr lang="en-US" sz="1000" b="0" i="0" u="none" strike="noStrike">
                        <a:solidFill>
                          <a:srgbClr val="000000"/>
                        </a:solidFill>
                        <a:effectLst/>
                        <a:latin typeface="Calibri"/>
                      </a:endParaRPr>
                    </a:p>
                  </a:txBody>
                  <a:tcPr marL="9525" marR="9525" marT="9525"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a:endParaRPr>
                    </a:p>
                  </a:txBody>
                  <a:tcPr marL="9525" marR="9525" marT="9525" marB="0" anchor="b"/>
                </a:tc>
                <a:tc>
                  <a:txBody>
                    <a:bodyPr/>
                    <a:lstStyle/>
                    <a:p>
                      <a:pPr algn="r" fontAlgn="b"/>
                      <a:r>
                        <a:rPr lang="en-US" sz="1000" b="1" u="none" strike="noStrike" dirty="0">
                          <a:effectLst/>
                        </a:rPr>
                        <a:t>200</a:t>
                      </a:r>
                      <a:endParaRPr lang="en-US" sz="1000" b="1" i="0" u="none" strike="noStrike" dirty="0">
                        <a:solidFill>
                          <a:srgbClr val="000000"/>
                        </a:solidFill>
                        <a:effectLst/>
                        <a:latin typeface="Calibri"/>
                      </a:endParaRPr>
                    </a:p>
                  </a:txBody>
                  <a:tcPr marL="9525" marR="9525" marT="9525" marB="0" anchor="b"/>
                </a:tc>
              </a:tr>
              <a:tr h="190500">
                <a:tc>
                  <a:txBody>
                    <a:bodyPr/>
                    <a:lstStyle/>
                    <a:p>
                      <a:pPr algn="l" fontAlgn="b"/>
                      <a:r>
                        <a:rPr lang="mn-MN" sz="1000" b="1" u="none" strike="noStrike" dirty="0">
                          <a:effectLst/>
                        </a:rPr>
                        <a:t>Нийт</a:t>
                      </a:r>
                      <a:endParaRPr lang="mn-MN" sz="1000" b="1" i="0" u="none" strike="noStrike" dirty="0">
                        <a:solidFill>
                          <a:srgbClr val="000000"/>
                        </a:solidFill>
                        <a:effectLst/>
                        <a:latin typeface="Calibri"/>
                      </a:endParaRPr>
                    </a:p>
                  </a:txBody>
                  <a:tcPr marL="9525" marR="9525" marT="9525" marB="0" anchor="b"/>
                </a:tc>
                <a:tc>
                  <a:txBody>
                    <a:bodyPr/>
                    <a:lstStyle/>
                    <a:p>
                      <a:pPr algn="r" fontAlgn="b"/>
                      <a:r>
                        <a:rPr lang="en-US" sz="1000" b="1" u="none" strike="noStrike" dirty="0">
                          <a:effectLst/>
                        </a:rPr>
                        <a:t>7500</a:t>
                      </a:r>
                      <a:endParaRPr lang="en-US" sz="1000" b="1" i="0" u="none" strike="noStrike" dirty="0">
                        <a:solidFill>
                          <a:srgbClr val="000000"/>
                        </a:solidFill>
                        <a:effectLst/>
                        <a:latin typeface="Calibri"/>
                      </a:endParaRPr>
                    </a:p>
                  </a:txBody>
                  <a:tcPr marL="9525" marR="9525" marT="9525" marB="0" anchor="b"/>
                </a:tc>
                <a:tc>
                  <a:txBody>
                    <a:bodyPr/>
                    <a:lstStyle/>
                    <a:p>
                      <a:pPr algn="r" fontAlgn="b"/>
                      <a:r>
                        <a:rPr lang="en-US" sz="1000" b="1" u="none" strike="noStrike" dirty="0">
                          <a:effectLst/>
                        </a:rPr>
                        <a:t>2320</a:t>
                      </a:r>
                      <a:endParaRPr lang="en-US" sz="1000" b="1" i="0" u="none" strike="noStrike" dirty="0">
                        <a:solidFill>
                          <a:srgbClr val="000000"/>
                        </a:solidFill>
                        <a:effectLst/>
                        <a:latin typeface="Calibri"/>
                      </a:endParaRPr>
                    </a:p>
                  </a:txBody>
                  <a:tcPr marL="9525" marR="9525" marT="9525" marB="0" anchor="b"/>
                </a:tc>
                <a:tc>
                  <a:txBody>
                    <a:bodyPr/>
                    <a:lstStyle/>
                    <a:p>
                      <a:pPr algn="r" fontAlgn="b"/>
                      <a:r>
                        <a:rPr lang="en-US" sz="1000" b="1" u="none" strike="noStrike" dirty="0">
                          <a:effectLst/>
                        </a:rPr>
                        <a:t>9820</a:t>
                      </a:r>
                      <a:endParaRPr lang="en-US" sz="1000" b="1" i="0" u="none" strike="noStrike" dirty="0">
                        <a:solidFill>
                          <a:srgbClr val="000000"/>
                        </a:solidFill>
                        <a:effectLst/>
                        <a:latin typeface="Calibri"/>
                      </a:endParaRPr>
                    </a:p>
                  </a:txBody>
                  <a:tcPr marL="9525" marR="9525" marT="9525" marB="0" anchor="b">
                    <a:solidFill>
                      <a:srgbClr val="FF0000"/>
                    </a:solidFill>
                  </a:tcPr>
                </a:tc>
              </a:tr>
            </a:tbl>
          </a:graphicData>
        </a:graphic>
      </p:graphicFrame>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7028" b="10904"/>
          <a:stretch/>
        </p:blipFill>
        <p:spPr>
          <a:xfrm>
            <a:off x="7696200" y="2800350"/>
            <a:ext cx="1410170" cy="2057400"/>
          </a:xfrm>
          <a:prstGeom prst="rect">
            <a:avLst/>
          </a:prstGeom>
        </p:spPr>
      </p:pic>
    </p:spTree>
    <p:extLst>
      <p:ext uri="{BB962C8B-B14F-4D97-AF65-F5344CB8AC3E}">
        <p14:creationId xmlns:p14="http://schemas.microsoft.com/office/powerpoint/2010/main" val="39461067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81150"/>
            <a:ext cx="2438400" cy="1996250"/>
          </a:xfrm>
        </p:spPr>
        <p:txBody>
          <a:bodyPr/>
          <a:lstStyle/>
          <a:p>
            <a:pPr algn="ctr"/>
            <a:r>
              <a:rPr lang="en-US" b="1" dirty="0" smtClean="0"/>
              <a:t>2023</a:t>
            </a:r>
            <a:r>
              <a:rPr lang="mn-MN" b="1" dirty="0" smtClean="0"/>
              <a:t> оны ургац хураалт, хадлан тэжээл бэлтгэлийн мэдээ</a:t>
            </a:r>
            <a:endParaRPr lang="en-US" b="1"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graphicFrame>
        <p:nvGraphicFramePr>
          <p:cNvPr id="9" name="Table 8"/>
          <p:cNvGraphicFramePr>
            <a:graphicFrameLocks noGrp="1"/>
          </p:cNvGraphicFramePr>
          <p:nvPr>
            <p:extLst>
              <p:ext uri="{D42A27DB-BD31-4B8C-83A1-F6EECF244321}">
                <p14:modId xmlns:p14="http://schemas.microsoft.com/office/powerpoint/2010/main" val="2020308496"/>
              </p:ext>
            </p:extLst>
          </p:nvPr>
        </p:nvGraphicFramePr>
        <p:xfrm>
          <a:off x="2590800" y="133350"/>
          <a:ext cx="3276600" cy="3152775"/>
        </p:xfrm>
        <a:graphic>
          <a:graphicData uri="http://schemas.openxmlformats.org/drawingml/2006/table">
            <a:tbl>
              <a:tblPr/>
              <a:tblGrid>
                <a:gridCol w="1625600"/>
                <a:gridCol w="812800"/>
                <a:gridCol w="838200"/>
              </a:tblGrid>
              <a:tr h="485775">
                <a:tc>
                  <a:txBody>
                    <a:bodyPr/>
                    <a:lstStyle/>
                    <a:p>
                      <a:pPr algn="ctr" rtl="0" fontAlgn="ctr"/>
                      <a:r>
                        <a:rPr lang="en-US" sz="1000" b="1" i="0" u="none" strike="noStrike" dirty="0">
                          <a:solidFill>
                            <a:srgbClr val="000000"/>
                          </a:solidFill>
                          <a:effectLst/>
                          <a:latin typeface="Arial"/>
                        </a:rPr>
                        <a:t> </a:t>
                      </a:r>
                      <a:r>
                        <a:rPr lang="mn-MN" sz="1000" b="1" i="0" u="none" strike="noStrike" dirty="0" smtClean="0">
                          <a:solidFill>
                            <a:srgbClr val="000000"/>
                          </a:solidFill>
                          <a:effectLst/>
                          <a:latin typeface="Arial"/>
                        </a:rPr>
                        <a:t>Нэр төрөл</a:t>
                      </a:r>
                      <a:endParaRPr lang="en-US" sz="1000" b="1" i="0" u="none" strike="noStrike" dirty="0">
                        <a:solidFill>
                          <a:srgbClr val="000000"/>
                        </a:solidFill>
                        <a:effectLst/>
                        <a:latin typeface="Arial"/>
                      </a:endParaRP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chemeClr val="accent2">
                        <a:lumMod val="20000"/>
                        <a:lumOff val="80000"/>
                      </a:schemeClr>
                    </a:solidFill>
                  </a:tcPr>
                </a:tc>
                <a:tc>
                  <a:txBody>
                    <a:bodyPr/>
                    <a:lstStyle/>
                    <a:p>
                      <a:pPr algn="ctr" rtl="0" fontAlgn="ctr"/>
                      <a:r>
                        <a:rPr lang="mn-MN" sz="1000" b="1" i="0" u="none" strike="noStrike" dirty="0">
                          <a:solidFill>
                            <a:srgbClr val="000000"/>
                          </a:solidFill>
                          <a:effectLst/>
                          <a:latin typeface="Arial"/>
                        </a:rPr>
                        <a:t>Хураасан талбай (га)</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chemeClr val="accent2">
                        <a:lumMod val="20000"/>
                        <a:lumOff val="80000"/>
                      </a:schemeClr>
                    </a:solidFill>
                  </a:tcPr>
                </a:tc>
                <a:tc>
                  <a:txBody>
                    <a:bodyPr/>
                    <a:lstStyle/>
                    <a:p>
                      <a:pPr algn="ctr" rtl="0" fontAlgn="ctr"/>
                      <a:r>
                        <a:rPr lang="mn-MN" sz="1000" b="1" i="0" u="none" strike="noStrike" dirty="0">
                          <a:solidFill>
                            <a:srgbClr val="000000"/>
                          </a:solidFill>
                          <a:effectLst/>
                          <a:latin typeface="Arial"/>
                        </a:rPr>
                        <a:t>Хураасан ургац, цэвэр жингээр (тн)</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chemeClr val="accent2">
                        <a:lumMod val="20000"/>
                        <a:lumOff val="80000"/>
                      </a:schemeClr>
                    </a:solidFill>
                  </a:tcPr>
                </a:tc>
              </a:tr>
              <a:tr h="190500">
                <a:tc>
                  <a:txBody>
                    <a:bodyPr/>
                    <a:lstStyle/>
                    <a:p>
                      <a:pPr algn="l" rtl="0" fontAlgn="ctr"/>
                      <a:r>
                        <a:rPr lang="mn-MN" sz="1000" b="0" i="0" u="none" strike="noStrike" dirty="0">
                          <a:solidFill>
                            <a:srgbClr val="000000"/>
                          </a:solidFill>
                          <a:effectLst/>
                          <a:latin typeface="Arial"/>
                        </a:rPr>
                        <a:t>Төмс</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ctr"/>
                      <a:r>
                        <a:rPr lang="en-US" sz="1000" b="0" i="0" u="none" strike="noStrike" dirty="0">
                          <a:solidFill>
                            <a:srgbClr val="000000"/>
                          </a:solidFill>
                          <a:effectLst/>
                          <a:latin typeface="Arial"/>
                        </a:rPr>
                        <a:t>5.7</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45</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dirty="0">
                          <a:solidFill>
                            <a:srgbClr val="000000"/>
                          </a:solidFill>
                          <a:effectLst/>
                          <a:latin typeface="Arial"/>
                        </a:rPr>
                        <a:t>Хүнсний ногоо</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ctr"/>
                      <a:r>
                        <a:rPr lang="en-US" sz="1000" b="0" i="0" u="none" strike="noStrike" dirty="0">
                          <a:solidFill>
                            <a:srgbClr val="000000"/>
                          </a:solidFill>
                          <a:effectLst/>
                          <a:latin typeface="Arial"/>
                        </a:rPr>
                        <a:t>5.01</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48</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a:solidFill>
                            <a:srgbClr val="000000"/>
                          </a:solidFill>
                          <a:effectLst/>
                          <a:latin typeface="Arial"/>
                        </a:rPr>
                        <a:t>Байцаа</a:t>
                      </a:r>
                    </a:p>
                  </a:txBody>
                  <a:tcPr marL="25717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dirty="0">
                          <a:solidFill>
                            <a:srgbClr val="000000"/>
                          </a:solidFill>
                          <a:effectLst/>
                          <a:latin typeface="Arial"/>
                        </a:rPr>
                        <a:t>0.76</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8.9</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a:solidFill>
                            <a:srgbClr val="000000"/>
                          </a:solidFill>
                          <a:effectLst/>
                          <a:latin typeface="Arial"/>
                        </a:rPr>
                        <a:t>Лууван</a:t>
                      </a:r>
                    </a:p>
                  </a:txBody>
                  <a:tcPr marL="25717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dirty="0">
                          <a:solidFill>
                            <a:srgbClr val="000000"/>
                          </a:solidFill>
                          <a:effectLst/>
                          <a:latin typeface="Arial"/>
                        </a:rPr>
                        <a:t>0.99</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dirty="0">
                          <a:solidFill>
                            <a:srgbClr val="000000"/>
                          </a:solidFill>
                          <a:effectLst/>
                          <a:latin typeface="Arial"/>
                        </a:rPr>
                        <a:t>15</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a:solidFill>
                            <a:srgbClr val="000000"/>
                          </a:solidFill>
                          <a:effectLst/>
                          <a:latin typeface="Arial"/>
                        </a:rPr>
                        <a:t>Шар манжин</a:t>
                      </a:r>
                    </a:p>
                  </a:txBody>
                  <a:tcPr marL="25717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dirty="0">
                          <a:solidFill>
                            <a:srgbClr val="000000"/>
                          </a:solidFill>
                          <a:effectLst/>
                          <a:latin typeface="Arial"/>
                        </a:rPr>
                        <a:t>0.93</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dirty="0">
                          <a:solidFill>
                            <a:srgbClr val="000000"/>
                          </a:solidFill>
                          <a:effectLst/>
                          <a:latin typeface="Arial"/>
                        </a:rPr>
                        <a:t>5.95</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a:solidFill>
                            <a:srgbClr val="000000"/>
                          </a:solidFill>
                          <a:effectLst/>
                          <a:latin typeface="Arial"/>
                        </a:rPr>
                        <a:t>Хүрэн манжин</a:t>
                      </a:r>
                    </a:p>
                  </a:txBody>
                  <a:tcPr marL="25717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dirty="0">
                          <a:solidFill>
                            <a:srgbClr val="000000"/>
                          </a:solidFill>
                          <a:effectLst/>
                          <a:latin typeface="Arial"/>
                        </a:rPr>
                        <a:t>0.34</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dirty="0">
                          <a:solidFill>
                            <a:srgbClr val="000000"/>
                          </a:solidFill>
                          <a:effectLst/>
                          <a:latin typeface="Arial"/>
                        </a:rPr>
                        <a:t>5</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a:solidFill>
                            <a:srgbClr val="000000"/>
                          </a:solidFill>
                          <a:effectLst/>
                          <a:latin typeface="Arial"/>
                        </a:rPr>
                        <a:t>Сонгино </a:t>
                      </a:r>
                    </a:p>
                  </a:txBody>
                  <a:tcPr marL="25717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dirty="0">
                          <a:solidFill>
                            <a:srgbClr val="000000"/>
                          </a:solidFill>
                          <a:effectLst/>
                          <a:latin typeface="Arial"/>
                        </a:rPr>
                        <a:t>0.94</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dirty="0">
                          <a:solidFill>
                            <a:srgbClr val="000000"/>
                          </a:solidFill>
                          <a:effectLst/>
                          <a:latin typeface="Arial"/>
                        </a:rPr>
                        <a:t>5</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a:solidFill>
                            <a:srgbClr val="000000"/>
                          </a:solidFill>
                          <a:effectLst/>
                          <a:latin typeface="Arial"/>
                        </a:rPr>
                        <a:t>Сармис</a:t>
                      </a:r>
                    </a:p>
                  </a:txBody>
                  <a:tcPr marL="25717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0.36</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dirty="0">
                          <a:solidFill>
                            <a:srgbClr val="000000"/>
                          </a:solidFill>
                          <a:effectLst/>
                          <a:latin typeface="Arial"/>
                        </a:rPr>
                        <a:t>2</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a:solidFill>
                            <a:srgbClr val="000000"/>
                          </a:solidFill>
                          <a:effectLst/>
                          <a:latin typeface="Arial"/>
                        </a:rPr>
                        <a:t>Өргөст хэмх (урт)</a:t>
                      </a:r>
                    </a:p>
                  </a:txBody>
                  <a:tcPr marL="25717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0.28</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dirty="0">
                          <a:solidFill>
                            <a:srgbClr val="000000"/>
                          </a:solidFill>
                          <a:effectLst/>
                          <a:latin typeface="Arial"/>
                        </a:rPr>
                        <a:t>3</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a:solidFill>
                            <a:srgbClr val="000000"/>
                          </a:solidFill>
                          <a:effectLst/>
                          <a:latin typeface="Arial"/>
                        </a:rPr>
                        <a:t>Өргөст хэмх (давжаа)</a:t>
                      </a:r>
                    </a:p>
                  </a:txBody>
                  <a:tcPr marL="25717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0.14</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dirty="0">
                          <a:solidFill>
                            <a:srgbClr val="000000"/>
                          </a:solidFill>
                          <a:effectLst/>
                          <a:latin typeface="Arial"/>
                        </a:rPr>
                        <a:t>3</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a:solidFill>
                            <a:srgbClr val="000000"/>
                          </a:solidFill>
                          <a:effectLst/>
                          <a:latin typeface="Arial"/>
                        </a:rPr>
                        <a:t>Улаан лооль</a:t>
                      </a:r>
                    </a:p>
                  </a:txBody>
                  <a:tcPr marL="25717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0.19</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dirty="0">
                          <a:solidFill>
                            <a:srgbClr val="000000"/>
                          </a:solidFill>
                          <a:effectLst/>
                          <a:latin typeface="Arial"/>
                        </a:rPr>
                        <a:t>0.05</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a:solidFill>
                            <a:srgbClr val="000000"/>
                          </a:solidFill>
                          <a:effectLst/>
                          <a:latin typeface="Arial"/>
                        </a:rPr>
                        <a:t>Тарвас</a:t>
                      </a:r>
                    </a:p>
                  </a:txBody>
                  <a:tcPr marL="25717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0.07</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dirty="0">
                          <a:solidFill>
                            <a:srgbClr val="000000"/>
                          </a:solidFill>
                          <a:effectLst/>
                          <a:latin typeface="Arial"/>
                        </a:rPr>
                        <a:t>0.05</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a:solidFill>
                            <a:srgbClr val="000000"/>
                          </a:solidFill>
                          <a:effectLst/>
                          <a:latin typeface="Arial"/>
                        </a:rPr>
                        <a:t>Чинжүү</a:t>
                      </a:r>
                    </a:p>
                  </a:txBody>
                  <a:tcPr marL="25717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0.01</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dirty="0">
                          <a:solidFill>
                            <a:srgbClr val="000000"/>
                          </a:solidFill>
                          <a:effectLst/>
                          <a:latin typeface="Arial"/>
                        </a:rPr>
                        <a:t>0.05</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ctr" fontAlgn="b"/>
                      <a:r>
                        <a:rPr lang="mn-MN" sz="1100" b="1" i="0" u="none" strike="noStrike" dirty="0">
                          <a:effectLst/>
                          <a:latin typeface="Calibri"/>
                        </a:rPr>
                        <a:t>Нийт</a:t>
                      </a:r>
                    </a:p>
                  </a:txBody>
                  <a:tcPr marL="9525" marR="9525" marT="9525" marB="0" anchor="b">
                    <a:lnL>
                      <a:noFill/>
                    </a:lnL>
                    <a:lnR>
                      <a:noFill/>
                    </a:lnR>
                    <a:lnT w="6350" cap="flat" cmpd="sng" algn="ctr">
                      <a:solidFill>
                        <a:srgbClr val="D3D3D3"/>
                      </a:solidFill>
                      <a:prstDash val="solid"/>
                      <a:round/>
                      <a:headEnd type="none" w="med" len="med"/>
                      <a:tailEnd type="none" w="med" len="med"/>
                    </a:lnT>
                    <a:lnB>
                      <a:noFill/>
                    </a:lnB>
                  </a:tcPr>
                </a:tc>
                <a:tc>
                  <a:txBody>
                    <a:bodyPr/>
                    <a:lstStyle/>
                    <a:p>
                      <a:pPr algn="ctr" fontAlgn="b"/>
                      <a:r>
                        <a:rPr lang="en-US" sz="1100" b="1" i="0" u="none" strike="noStrike" dirty="0">
                          <a:effectLst/>
                          <a:latin typeface="Calibri"/>
                        </a:rPr>
                        <a:t>15.72</a:t>
                      </a:r>
                    </a:p>
                  </a:txBody>
                  <a:tcPr marL="9525" marR="9525" marT="9525" marB="0" anchor="b">
                    <a:lnL>
                      <a:noFill/>
                    </a:lnL>
                    <a:lnR>
                      <a:noFill/>
                    </a:lnR>
                    <a:lnT w="6350" cap="flat" cmpd="sng" algn="ctr">
                      <a:solidFill>
                        <a:srgbClr val="D3D3D3"/>
                      </a:solidFill>
                      <a:prstDash val="solid"/>
                      <a:round/>
                      <a:headEnd type="none" w="med" len="med"/>
                      <a:tailEnd type="none" w="med" len="med"/>
                    </a:lnT>
                    <a:lnB>
                      <a:noFill/>
                    </a:lnB>
                  </a:tcPr>
                </a:tc>
                <a:tc>
                  <a:txBody>
                    <a:bodyPr/>
                    <a:lstStyle/>
                    <a:p>
                      <a:pPr algn="ctr" fontAlgn="b"/>
                      <a:r>
                        <a:rPr lang="en-US" sz="1100" b="1" i="0" u="none" strike="noStrike" dirty="0">
                          <a:effectLst/>
                          <a:latin typeface="Calibri"/>
                        </a:rPr>
                        <a:t>141</a:t>
                      </a:r>
                    </a:p>
                  </a:txBody>
                  <a:tcPr marL="9525" marR="9525" marT="9525" marB="0" anchor="b">
                    <a:lnL>
                      <a:noFill/>
                    </a:lnL>
                    <a:lnR>
                      <a:noFill/>
                    </a:lnR>
                    <a:lnT w="6350" cap="flat" cmpd="sng" algn="ctr">
                      <a:solidFill>
                        <a:srgbClr val="D3D3D3"/>
                      </a:solidFill>
                      <a:prstDash val="solid"/>
                      <a:round/>
                      <a:headEnd type="none" w="med" len="med"/>
                      <a:tailEnd type="none" w="med" len="med"/>
                    </a:lnT>
                    <a:lnB>
                      <a:noFill/>
                    </a:lnB>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816144037"/>
              </p:ext>
            </p:extLst>
          </p:nvPr>
        </p:nvGraphicFramePr>
        <p:xfrm>
          <a:off x="6019800" y="666750"/>
          <a:ext cx="2950535" cy="1943100"/>
        </p:xfrm>
        <a:graphic>
          <a:graphicData uri="http://schemas.openxmlformats.org/drawingml/2006/table">
            <a:tbl>
              <a:tblPr/>
              <a:tblGrid>
                <a:gridCol w="1219200"/>
                <a:gridCol w="838200"/>
                <a:gridCol w="893135"/>
              </a:tblGrid>
              <a:tr h="485775">
                <a:tc>
                  <a:txBody>
                    <a:bodyPr/>
                    <a:lstStyle/>
                    <a:p>
                      <a:pPr algn="ctr" rtl="0" fontAlgn="ctr"/>
                      <a:r>
                        <a:rPr lang="mn-MN" sz="1000" b="1" i="0" u="none" strike="noStrike" dirty="0" smtClean="0">
                          <a:solidFill>
                            <a:srgbClr val="000000"/>
                          </a:solidFill>
                          <a:effectLst/>
                          <a:latin typeface="Arial"/>
                        </a:rPr>
                        <a:t>Нэр төрөл</a:t>
                      </a:r>
                      <a:r>
                        <a:rPr lang="en-US" sz="1000" b="1" i="0" u="none" strike="noStrike" dirty="0">
                          <a:solidFill>
                            <a:srgbClr val="000000"/>
                          </a:solidFill>
                          <a:effectLst/>
                          <a:latin typeface="Arial"/>
                        </a:rPr>
                        <a:t> </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chemeClr val="accent2">
                        <a:lumMod val="20000"/>
                        <a:lumOff val="80000"/>
                      </a:schemeClr>
                    </a:solidFill>
                  </a:tcPr>
                </a:tc>
                <a:tc>
                  <a:txBody>
                    <a:bodyPr/>
                    <a:lstStyle/>
                    <a:p>
                      <a:pPr algn="ctr" rtl="0" fontAlgn="ctr"/>
                      <a:r>
                        <a:rPr lang="mn-MN" sz="1000" b="1" i="0" u="none" strike="noStrike" dirty="0">
                          <a:solidFill>
                            <a:srgbClr val="000000"/>
                          </a:solidFill>
                          <a:effectLst/>
                          <a:latin typeface="Arial"/>
                        </a:rPr>
                        <a:t>Хураасан талбай (га)</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chemeClr val="accent2">
                        <a:lumMod val="20000"/>
                        <a:lumOff val="80000"/>
                      </a:schemeClr>
                    </a:solidFill>
                  </a:tcPr>
                </a:tc>
                <a:tc>
                  <a:txBody>
                    <a:bodyPr/>
                    <a:lstStyle/>
                    <a:p>
                      <a:pPr algn="ctr" rtl="0" fontAlgn="ctr"/>
                      <a:r>
                        <a:rPr lang="mn-MN" sz="1000" b="1" i="0" u="none" strike="noStrike" dirty="0">
                          <a:solidFill>
                            <a:srgbClr val="000000"/>
                          </a:solidFill>
                          <a:effectLst/>
                          <a:latin typeface="Arial"/>
                        </a:rPr>
                        <a:t>Хураасан ургац, цэвэр жингээр (тн)</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chemeClr val="accent2">
                        <a:lumMod val="20000"/>
                        <a:lumOff val="80000"/>
                      </a:schemeClr>
                    </a:solidFill>
                  </a:tcPr>
                </a:tc>
              </a:tr>
              <a:tr h="190500">
                <a:tc>
                  <a:txBody>
                    <a:bodyPr/>
                    <a:lstStyle/>
                    <a:p>
                      <a:pPr algn="l" rtl="0" fontAlgn="ctr"/>
                      <a:r>
                        <a:rPr lang="mn-MN" sz="1000" b="0" i="0" u="none" strike="noStrike" dirty="0">
                          <a:solidFill>
                            <a:srgbClr val="000000"/>
                          </a:solidFill>
                          <a:effectLst/>
                          <a:latin typeface="Arial"/>
                        </a:rPr>
                        <a:t>Н</a:t>
                      </a:r>
                      <a:r>
                        <a:rPr lang="mn-MN" sz="1000" b="0" i="0" u="none" strike="noStrike" dirty="0" smtClean="0">
                          <a:solidFill>
                            <a:srgbClr val="000000"/>
                          </a:solidFill>
                          <a:effectLst/>
                          <a:latin typeface="Arial"/>
                        </a:rPr>
                        <a:t>огоон </a:t>
                      </a:r>
                      <a:r>
                        <a:rPr lang="mn-MN" sz="1000" b="0" i="0" u="none" strike="noStrike" dirty="0">
                          <a:solidFill>
                            <a:srgbClr val="000000"/>
                          </a:solidFill>
                          <a:effectLst/>
                          <a:latin typeface="Arial"/>
                        </a:rPr>
                        <a:t>тэжээл</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18</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24</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dirty="0">
                          <a:solidFill>
                            <a:srgbClr val="000000"/>
                          </a:solidFill>
                          <a:effectLst/>
                          <a:latin typeface="Arial"/>
                        </a:rPr>
                        <a:t>Бэлтгэсэн өвс</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0</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606</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a:solidFill>
                            <a:srgbClr val="000000"/>
                          </a:solidFill>
                          <a:effectLst/>
                          <a:latin typeface="Arial"/>
                        </a:rPr>
                        <a:t>Өөрсдийн бэлтгэсэн </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0</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550</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a:solidFill>
                            <a:srgbClr val="000000"/>
                          </a:solidFill>
                          <a:effectLst/>
                          <a:latin typeface="Arial"/>
                        </a:rPr>
                        <a:t>Худалдаж авсан </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0</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56</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dirty="0">
                          <a:solidFill>
                            <a:srgbClr val="000000"/>
                          </a:solidFill>
                          <a:effectLst/>
                          <a:latin typeface="Arial"/>
                        </a:rPr>
                        <a:t>Гар тэжээл</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0</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185</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l" rtl="0" fontAlgn="ctr"/>
                      <a:r>
                        <a:rPr lang="mn-MN" sz="1000" b="0" i="0" u="none" strike="noStrike" dirty="0">
                          <a:solidFill>
                            <a:srgbClr val="000000"/>
                          </a:solidFill>
                          <a:effectLst/>
                          <a:latin typeface="Arial"/>
                        </a:rPr>
                        <a:t>Хужир шүү</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0</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a:rPr>
                        <a:t>370</a:t>
                      </a:r>
                    </a:p>
                  </a:txBody>
                  <a:tcPr marL="9525" marR="9525" marT="952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90500">
                <a:tc>
                  <a:txBody>
                    <a:bodyPr/>
                    <a:lstStyle/>
                    <a:p>
                      <a:pPr algn="ctr" fontAlgn="b"/>
                      <a:r>
                        <a:rPr lang="mn-MN" sz="1100" b="1" i="0" u="none" strike="noStrike" dirty="0">
                          <a:effectLst/>
                          <a:latin typeface="Calibri"/>
                        </a:rPr>
                        <a:t>Нийт дүн</a:t>
                      </a:r>
                    </a:p>
                  </a:txBody>
                  <a:tcPr marL="9525" marR="9525" marT="9525" marB="0" anchor="b">
                    <a:lnL>
                      <a:noFill/>
                    </a:lnL>
                    <a:lnR>
                      <a:noFill/>
                    </a:lnR>
                    <a:lnT w="6350" cap="flat" cmpd="sng" algn="ctr">
                      <a:solidFill>
                        <a:srgbClr val="D3D3D3"/>
                      </a:solidFill>
                      <a:prstDash val="solid"/>
                      <a:round/>
                      <a:headEnd type="none" w="med" len="med"/>
                      <a:tailEnd type="none" w="med" len="med"/>
                    </a:lnT>
                    <a:lnB>
                      <a:noFill/>
                    </a:lnB>
                  </a:tcPr>
                </a:tc>
                <a:tc>
                  <a:txBody>
                    <a:bodyPr/>
                    <a:lstStyle/>
                    <a:p>
                      <a:pPr algn="ctr" fontAlgn="b"/>
                      <a:r>
                        <a:rPr lang="en-US" sz="1100" b="1" i="0" u="none" strike="noStrike" dirty="0">
                          <a:effectLst/>
                          <a:latin typeface="Calibri"/>
                        </a:rPr>
                        <a:t>36</a:t>
                      </a:r>
                    </a:p>
                  </a:txBody>
                  <a:tcPr marL="9525" marR="9525" marT="9525" marB="0" anchor="b">
                    <a:lnL>
                      <a:noFill/>
                    </a:lnL>
                    <a:lnR>
                      <a:noFill/>
                    </a:lnR>
                    <a:lnT w="6350" cap="flat" cmpd="sng" algn="ctr">
                      <a:solidFill>
                        <a:srgbClr val="D3D3D3"/>
                      </a:solidFill>
                      <a:prstDash val="solid"/>
                      <a:round/>
                      <a:headEnd type="none" w="med" len="med"/>
                      <a:tailEnd type="none" w="med" len="med"/>
                    </a:lnT>
                    <a:lnB>
                      <a:noFill/>
                    </a:lnB>
                  </a:tcPr>
                </a:tc>
                <a:tc>
                  <a:txBody>
                    <a:bodyPr/>
                    <a:lstStyle/>
                    <a:p>
                      <a:pPr algn="ctr" fontAlgn="b"/>
                      <a:r>
                        <a:rPr lang="en-US" sz="1100" b="1" i="0" u="none" strike="noStrike" dirty="0">
                          <a:effectLst/>
                          <a:latin typeface="Calibri"/>
                        </a:rPr>
                        <a:t>1815</a:t>
                      </a:r>
                    </a:p>
                  </a:txBody>
                  <a:tcPr marL="9525" marR="9525" marT="9525" marB="0" anchor="b">
                    <a:lnL>
                      <a:noFill/>
                    </a:lnL>
                    <a:lnR>
                      <a:noFill/>
                    </a:lnR>
                    <a:lnT w="6350" cap="flat" cmpd="sng" algn="ctr">
                      <a:solidFill>
                        <a:srgbClr val="D3D3D3"/>
                      </a:solidFill>
                      <a:prstDash val="solid"/>
                      <a:round/>
                      <a:headEnd type="none" w="med" len="med"/>
                      <a:tailEnd type="none" w="med" len="med"/>
                    </a:lnT>
                    <a:lnB>
                      <a:noFill/>
                    </a:lnB>
                  </a:tcPr>
                </a:tc>
              </a:tr>
            </a:tbl>
          </a:graphicData>
        </a:graphic>
      </p:graphicFrame>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446721"/>
            <a:ext cx="2133600" cy="16002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5488" y="3446721"/>
            <a:ext cx="2101112" cy="1575834"/>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3028950"/>
            <a:ext cx="1485900" cy="1981200"/>
          </a:xfrm>
          <a:prstGeom prst="rect">
            <a:avLst/>
          </a:prstGeom>
        </p:spPr>
      </p:pic>
    </p:spTree>
    <p:extLst>
      <p:ext uri="{BB962C8B-B14F-4D97-AF65-F5344CB8AC3E}">
        <p14:creationId xmlns:p14="http://schemas.microsoft.com/office/powerpoint/2010/main" val="8021762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0"/>
          <p:cNvSpPr/>
          <p:nvPr/>
        </p:nvSpPr>
        <p:spPr>
          <a:xfrm>
            <a:off x="2806425" y="1079310"/>
            <a:ext cx="6265783" cy="2984881"/>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a:off x="3976810" y="1659060"/>
            <a:ext cx="649200" cy="202500"/>
          </a:xfrm>
          <a:prstGeom prst="wedgeRectCallout">
            <a:avLst>
              <a:gd name="adj1" fmla="val -21428"/>
              <a:gd name="adj2" fmla="val 84287"/>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FFFFF"/>
                </a:solidFill>
                <a:latin typeface="Nunito Sans"/>
                <a:ea typeface="Nunito Sans"/>
                <a:cs typeface="Nunito Sans"/>
                <a:sym typeface="Nunito Sans"/>
              </a:rPr>
              <a:t>our office</a:t>
            </a:r>
            <a:endParaRPr sz="800">
              <a:solidFill>
                <a:srgbClr val="FFFFFF"/>
              </a:solidFill>
              <a:latin typeface="Nunito Sans"/>
              <a:ea typeface="Nunito Sans"/>
              <a:cs typeface="Nunito Sans"/>
              <a:sym typeface="Nunito Sans"/>
            </a:endParaRPr>
          </a:p>
        </p:txBody>
      </p:sp>
      <p:sp>
        <p:nvSpPr>
          <p:cNvPr id="318" name="Google Shape;318;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45</a:t>
            </a:fld>
            <a:endParaRPr>
              <a:solidFill>
                <a:srgbClr val="FFFFFF"/>
              </a:solidFill>
            </a:endParaRPr>
          </a:p>
        </p:txBody>
      </p:sp>
      <p:sp>
        <p:nvSpPr>
          <p:cNvPr id="320" name="Google Shape;320;p30"/>
          <p:cNvSpPr/>
          <p:nvPr/>
        </p:nvSpPr>
        <p:spPr>
          <a:xfrm>
            <a:off x="3384650" y="2197325"/>
            <a:ext cx="69300" cy="69300"/>
          </a:xfrm>
          <a:prstGeom prst="ellipse">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4678125" y="3182400"/>
            <a:ext cx="69300" cy="69300"/>
          </a:xfrm>
          <a:prstGeom prst="ellipse">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a:off x="5408775" y="1901140"/>
            <a:ext cx="69300" cy="69300"/>
          </a:xfrm>
          <a:prstGeom prst="ellipse">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a:off x="5962075" y="3556575"/>
            <a:ext cx="69300" cy="69300"/>
          </a:xfrm>
          <a:prstGeom prst="ellipse">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a:off x="7641075" y="2298075"/>
            <a:ext cx="69300" cy="69300"/>
          </a:xfrm>
          <a:prstGeom prst="ellipse">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a:off x="8101850" y="3625875"/>
            <a:ext cx="69300" cy="69300"/>
          </a:xfrm>
          <a:prstGeom prst="ellipse">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
            <a:ext cx="6553200" cy="51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98375"/>
            <a:ext cx="2592353" cy="175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5" name="Title 4"/>
          <p:cNvSpPr txBox="1">
            <a:spLocks/>
          </p:cNvSpPr>
          <p:nvPr/>
        </p:nvSpPr>
        <p:spPr>
          <a:xfrm>
            <a:off x="609600" y="438150"/>
            <a:ext cx="3246900" cy="973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1pPr>
            <a:lvl2pPr marR="0" lvl="1"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2pPr>
            <a:lvl3pPr marR="0" lvl="2"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3pPr>
            <a:lvl4pPr marR="0" lvl="3"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4pPr>
            <a:lvl5pPr marR="0" lvl="4"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5pPr>
            <a:lvl6pPr marR="0" lvl="5"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6pPr>
            <a:lvl7pPr marR="0" lvl="6"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7pPr>
            <a:lvl8pPr marR="0" lvl="7"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8pPr>
            <a:lvl9pPr marR="0" lvl="8"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9pPr>
          </a:lstStyle>
          <a:p>
            <a:pPr algn="ctr"/>
            <a:r>
              <a:rPr lang="mn-MN" dirty="0" smtClean="0">
                <a:latin typeface="Times New Roman" pitchFamily="18" charset="0"/>
                <a:cs typeface="Times New Roman" pitchFamily="18" charset="0"/>
              </a:rPr>
              <a:t>ЗДТГ-ын ажилчдын ажилсан жилийн байдал</a:t>
            </a:r>
            <a:endParaRPr lang="en-US" dirty="0">
              <a:latin typeface="Times New Roman" pitchFamily="18" charset="0"/>
              <a:cs typeface="Times New Roman" pitchFamily="18" charset="0"/>
            </a:endParaRPr>
          </a:p>
        </p:txBody>
      </p:sp>
      <p:sp>
        <p:nvSpPr>
          <p:cNvPr id="6" name="Title 4"/>
          <p:cNvSpPr txBox="1">
            <a:spLocks/>
          </p:cNvSpPr>
          <p:nvPr/>
        </p:nvSpPr>
        <p:spPr>
          <a:xfrm>
            <a:off x="5114260" y="194775"/>
            <a:ext cx="3246900" cy="486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pPr algn="ctr"/>
            <a:r>
              <a:rPr lang="mn-MN" dirty="0">
                <a:solidFill>
                  <a:schemeClr val="bg1"/>
                </a:solidFill>
                <a:latin typeface="Times New Roman" pitchFamily="18" charset="0"/>
                <a:cs typeface="Times New Roman" pitchFamily="18" charset="0"/>
              </a:rPr>
              <a:t>ЗДТГ-ын ажилчдын </a:t>
            </a:r>
            <a:r>
              <a:rPr lang="mn-MN" dirty="0" smtClean="0">
                <a:solidFill>
                  <a:schemeClr val="bg1"/>
                </a:solidFill>
                <a:latin typeface="Times New Roman" pitchFamily="18" charset="0"/>
                <a:cs typeface="Times New Roman" pitchFamily="18" charset="0"/>
              </a:rPr>
              <a:t>боловсролын түвшин</a:t>
            </a:r>
            <a:endParaRPr lang="en-US" dirty="0">
              <a:solidFill>
                <a:schemeClr val="bg1"/>
              </a:solidFill>
              <a:latin typeface="Times New Roman" pitchFamily="18" charset="0"/>
              <a:cs typeface="Times New Roman" pitchFamily="18" charset="0"/>
            </a:endParaRPr>
          </a:p>
        </p:txBody>
      </p:sp>
      <p:graphicFrame>
        <p:nvGraphicFramePr>
          <p:cNvPr id="7" name="Chart 6"/>
          <p:cNvGraphicFramePr>
            <a:graphicFrameLocks/>
          </p:cNvGraphicFramePr>
          <p:nvPr>
            <p:extLst>
              <p:ext uri="{D42A27DB-BD31-4B8C-83A1-F6EECF244321}">
                <p14:modId xmlns:p14="http://schemas.microsoft.com/office/powerpoint/2010/main" val="3472495604"/>
              </p:ext>
            </p:extLst>
          </p:nvPr>
        </p:nvGraphicFramePr>
        <p:xfrm>
          <a:off x="228600" y="1581150"/>
          <a:ext cx="4114800" cy="2133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2953941259"/>
              </p:ext>
            </p:extLst>
          </p:nvPr>
        </p:nvGraphicFramePr>
        <p:xfrm>
          <a:off x="4572000" y="127635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4724400" y="3943350"/>
            <a:ext cx="4267200" cy="738664"/>
          </a:xfrm>
          <a:prstGeom prst="rect">
            <a:avLst/>
          </a:prstGeom>
          <a:noFill/>
        </p:spPr>
        <p:txBody>
          <a:bodyPr wrap="square" rtlCol="0">
            <a:spAutoFit/>
          </a:bodyPr>
          <a:lstStyle/>
          <a:p>
            <a:pPr algn="just"/>
            <a:r>
              <a:rPr lang="mn-MN" dirty="0" smtClean="0">
                <a:latin typeface="Times New Roman" pitchFamily="18" charset="0"/>
                <a:cs typeface="Times New Roman" pitchFamily="18" charset="0"/>
              </a:rPr>
              <a:t>ЗДТГ-ын үндсэн </a:t>
            </a:r>
            <a:r>
              <a:rPr lang="mn-MN" dirty="0">
                <a:latin typeface="Times New Roman" pitchFamily="18" charset="0"/>
                <a:cs typeface="Times New Roman" pitchFamily="18" charset="0"/>
              </a:rPr>
              <a:t>19 </a:t>
            </a:r>
            <a:r>
              <a:rPr lang="mn-MN" dirty="0" smtClean="0">
                <a:latin typeface="Times New Roman" pitchFamily="18" charset="0"/>
                <a:cs typeface="Times New Roman" pitchFamily="18" charset="0"/>
              </a:rPr>
              <a:t>ажилтныг боловсролын түвшин, ажилласан жилийн байдлаар нь харуулахад дараах байдалтай байна.</a:t>
            </a:r>
            <a:endParaRPr lang="en-US" dirty="0"/>
          </a:p>
        </p:txBody>
      </p:sp>
    </p:spTree>
    <p:extLst>
      <p:ext uri="{BB962C8B-B14F-4D97-AF65-F5344CB8AC3E}">
        <p14:creationId xmlns:p14="http://schemas.microsoft.com/office/powerpoint/2010/main" val="80109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75500"/>
            <a:ext cx="2362200" cy="1615250"/>
          </a:xfrm>
        </p:spPr>
        <p:txBody>
          <a:bodyPr/>
          <a:lstStyle/>
          <a:p>
            <a:pPr algn="ctr"/>
            <a:r>
              <a:rPr lang="mn-MN" b="1" dirty="0" smtClean="0"/>
              <a:t>Иргэдийн Төлөөлөгчдийн Хурлын танилцуулга</a:t>
            </a:r>
            <a:endParaRPr lang="en-US" b="1" dirty="0"/>
          </a:p>
        </p:txBody>
      </p:sp>
      <p:sp>
        <p:nvSpPr>
          <p:cNvPr id="3" name="Text Placeholder 2"/>
          <p:cNvSpPr>
            <a:spLocks noGrp="1"/>
          </p:cNvSpPr>
          <p:nvPr>
            <p:ph type="body" idx="1"/>
          </p:nvPr>
        </p:nvSpPr>
        <p:spPr>
          <a:xfrm>
            <a:off x="3090625" y="575500"/>
            <a:ext cx="5596200" cy="4434650"/>
          </a:xfrm>
        </p:spPr>
        <p:txBody>
          <a:bodyPr/>
          <a:lstStyle/>
          <a:p>
            <a:pPr marL="127000" indent="0" algn="just">
              <a:buNone/>
            </a:pPr>
            <a:r>
              <a:rPr lang="mn-MN" i="0" dirty="0" smtClean="0">
                <a:solidFill>
                  <a:schemeClr val="accent1"/>
                </a:solidFill>
                <a:latin typeface="Times New Roman" pitchFamily="18" charset="0"/>
                <a:cs typeface="Times New Roman" pitchFamily="18" charset="0"/>
              </a:rPr>
              <a:t>Сумын иргэдийн Төлөөлөгчдийн Хурал нь 1992 онд 25 төлөөлөгчтэй байгуулагдаж, 1992.09.16-нд сумын ИТХ-ын анхдугаар хуралдаан хуралдаж орон тооны бус даргаар Ж.Шоовдор, нарийн бичгийн даргаар Сү.Пүрэв, тэргүүлэгчдэд Ц.Хишигсүрэн, Ё.Заамай, Ж.Цэнд, аймгийн ИТХ-ын төлөөлөгчөөр Т.Гончигдорж, Ж.Шоовдор, Со.Пүрэв нарыг сонгож, сумын анхны Засаг даргад Т.Гончигдоржийн нэрийг дэвшүүлж байсан түүхтэй.</a:t>
            </a:r>
          </a:p>
          <a:p>
            <a:pPr marL="127000" indent="0" algn="just">
              <a:buNone/>
            </a:pPr>
            <a:r>
              <a:rPr lang="mn-MN" i="0" dirty="0" smtClean="0">
                <a:solidFill>
                  <a:schemeClr val="accent1"/>
                </a:solidFill>
                <a:latin typeface="Times New Roman" pitchFamily="18" charset="0"/>
                <a:cs typeface="Times New Roman" pitchFamily="18" charset="0"/>
              </a:rPr>
              <a:t>Сумын ИТХ нь одоо 4 орон тоотой. ИТХ-ын даргаар З.Уртнасан, нарийн бичгийн даргаар Т.Нэргүй, мэргэжилтэнээр Д.Болорчимэг, жолоочоор А.Батдорж нар ажиллаж байна</a:t>
            </a:r>
            <a:r>
              <a:rPr lang="mn-MN" i="0" dirty="0">
                <a:solidFill>
                  <a:schemeClr val="accent1"/>
                </a:solidFill>
                <a:latin typeface="Times New Roman" pitchFamily="18" charset="0"/>
                <a:cs typeface="Times New Roman" pitchFamily="18" charset="0"/>
              </a:rPr>
              <a:t>. Төрийн захиргааны ажилтнуудаас ахлах </a:t>
            </a:r>
            <a:r>
              <a:rPr lang="mn-MN" i="0" dirty="0" smtClean="0">
                <a:solidFill>
                  <a:schemeClr val="accent1"/>
                </a:solidFill>
                <a:latin typeface="Times New Roman" pitchFamily="18" charset="0"/>
                <a:cs typeface="Times New Roman" pitchFamily="18" charset="0"/>
              </a:rPr>
              <a:t>түшмэл 1</a:t>
            </a:r>
            <a:r>
              <a:rPr lang="mn-MN" i="0" dirty="0">
                <a:solidFill>
                  <a:schemeClr val="accent1"/>
                </a:solidFill>
                <a:latin typeface="Times New Roman" pitchFamily="18" charset="0"/>
                <a:cs typeface="Times New Roman" pitchFamily="18" charset="0"/>
              </a:rPr>
              <a:t>, </a:t>
            </a:r>
            <a:r>
              <a:rPr lang="mn-MN" i="0" dirty="0" smtClean="0">
                <a:solidFill>
                  <a:schemeClr val="accent1"/>
                </a:solidFill>
                <a:latin typeface="Times New Roman" pitchFamily="18" charset="0"/>
                <a:cs typeface="Times New Roman" pitchFamily="18" charset="0"/>
              </a:rPr>
              <a:t>туслах </a:t>
            </a:r>
            <a:r>
              <a:rPr lang="mn-MN" i="0" dirty="0">
                <a:solidFill>
                  <a:schemeClr val="accent1"/>
                </a:solidFill>
                <a:latin typeface="Times New Roman" pitchFamily="18" charset="0"/>
                <a:cs typeface="Times New Roman" pitchFamily="18" charset="0"/>
              </a:rPr>
              <a:t>түшмэл </a:t>
            </a:r>
            <a:r>
              <a:rPr lang="mn-MN" i="0" dirty="0" smtClean="0">
                <a:solidFill>
                  <a:schemeClr val="accent1"/>
                </a:solidFill>
                <a:latin typeface="Times New Roman" pitchFamily="18" charset="0"/>
                <a:cs typeface="Times New Roman" pitchFamily="18" charset="0"/>
              </a:rPr>
              <a:t>1 </a:t>
            </a:r>
            <a:r>
              <a:rPr lang="mn-MN" i="0" dirty="0">
                <a:solidFill>
                  <a:schemeClr val="accent1"/>
                </a:solidFill>
                <a:latin typeface="Times New Roman" pitchFamily="18" charset="0"/>
                <a:cs typeface="Times New Roman" pitchFamily="18" charset="0"/>
              </a:rPr>
              <a:t>ажилтантай. </a:t>
            </a:r>
            <a:endParaRPr lang="en-US" i="0" dirty="0">
              <a:solidFill>
                <a:schemeClr val="accent1"/>
              </a:solidFill>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9236" b="30273"/>
          <a:stretch/>
        </p:blipFill>
        <p:spPr>
          <a:xfrm>
            <a:off x="152400" y="2586146"/>
            <a:ext cx="2362200" cy="2540283"/>
          </a:xfrm>
          <a:prstGeom prst="rect">
            <a:avLst/>
          </a:prstGeom>
        </p:spPr>
      </p:pic>
    </p:spTree>
    <p:extLst>
      <p:ext uri="{BB962C8B-B14F-4D97-AF65-F5344CB8AC3E}">
        <p14:creationId xmlns:p14="http://schemas.microsoft.com/office/powerpoint/2010/main" val="38275860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graphicFrame>
        <p:nvGraphicFramePr>
          <p:cNvPr id="4" name="Diagram 3"/>
          <p:cNvGraphicFramePr/>
          <p:nvPr>
            <p:extLst>
              <p:ext uri="{D42A27DB-BD31-4B8C-83A1-F6EECF244321}">
                <p14:modId xmlns:p14="http://schemas.microsoft.com/office/powerpoint/2010/main" val="4050810872"/>
              </p:ext>
            </p:extLst>
          </p:nvPr>
        </p:nvGraphicFramePr>
        <p:xfrm>
          <a:off x="-76200" y="1200150"/>
          <a:ext cx="6019800" cy="401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51550" t="35762" r="27984" b="56796"/>
          <a:stretch/>
        </p:blipFill>
        <p:spPr>
          <a:xfrm>
            <a:off x="5867400" y="1428750"/>
            <a:ext cx="1609062" cy="438835"/>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54205" t="70682" r="28750" b="20747"/>
          <a:stretch/>
        </p:blipFill>
        <p:spPr>
          <a:xfrm>
            <a:off x="5874323" y="4571315"/>
            <a:ext cx="1163648" cy="438835"/>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51120" t="42484" r="26617" b="50000"/>
          <a:stretch/>
        </p:blipFill>
        <p:spPr>
          <a:xfrm>
            <a:off x="5872716" y="2038350"/>
            <a:ext cx="1733118" cy="438835"/>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51406" t="49757" r="25951" b="42886"/>
          <a:stretch/>
        </p:blipFill>
        <p:spPr>
          <a:xfrm>
            <a:off x="5872716" y="2666315"/>
            <a:ext cx="1800731" cy="438835"/>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51025" t="56353" r="25381" b="35794"/>
          <a:stretch/>
        </p:blipFill>
        <p:spPr>
          <a:xfrm>
            <a:off x="5867400" y="3275915"/>
            <a:ext cx="1757853" cy="438835"/>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51406" t="63991" r="25502" b="29049"/>
          <a:stretch/>
        </p:blipFill>
        <p:spPr>
          <a:xfrm>
            <a:off x="5867400" y="3943350"/>
            <a:ext cx="1941201" cy="438835"/>
          </a:xfrm>
          <a:prstGeom prst="rect">
            <a:avLst/>
          </a:prstGeom>
        </p:spPr>
      </p:pic>
      <p:sp>
        <p:nvSpPr>
          <p:cNvPr id="13" name="Rectangle 12"/>
          <p:cNvSpPr/>
          <p:nvPr/>
        </p:nvSpPr>
        <p:spPr>
          <a:xfrm>
            <a:off x="1752600" y="742950"/>
            <a:ext cx="6168675" cy="369332"/>
          </a:xfrm>
          <a:prstGeom prst="rect">
            <a:avLst/>
          </a:prstGeom>
        </p:spPr>
        <p:txBody>
          <a:bodyPr wrap="none">
            <a:spAutoFit/>
          </a:bodyPr>
          <a:lstStyle/>
          <a:p>
            <a:pPr lvl="0" algn="ctr"/>
            <a:r>
              <a:rPr lang="mn-MN" sz="1800" dirty="0" smtClean="0">
                <a:solidFill>
                  <a:srgbClr val="FFFFFF"/>
                </a:solidFill>
                <a:latin typeface="AGCooper Mon" pitchFamily="34" charset="0"/>
                <a:ea typeface="+mn-ea"/>
                <a:cs typeface="+mn-cs"/>
              </a:rPr>
              <a:t>СУМЫН ИТХ-ЫН ХОРООДЫН БҮРЭЛДЭХҮҮН</a:t>
            </a:r>
            <a:endParaRPr lang="en-US" sz="1800" dirty="0">
              <a:solidFill>
                <a:srgbClr val="FFFFFF"/>
              </a:solidFill>
              <a:latin typeface="AGCooper Mon" pitchFamily="34" charset="0"/>
              <a:ea typeface="+mn-ea"/>
              <a:cs typeface="+mn-cs"/>
            </a:endParaRPr>
          </a:p>
        </p:txBody>
      </p:sp>
    </p:spTree>
    <p:extLst>
      <p:ext uri="{BB962C8B-B14F-4D97-AF65-F5344CB8AC3E}">
        <p14:creationId xmlns:p14="http://schemas.microsoft.com/office/powerpoint/2010/main" val="2927703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graphicFrame>
        <p:nvGraphicFramePr>
          <p:cNvPr id="6" name="Chart 5"/>
          <p:cNvGraphicFramePr>
            <a:graphicFrameLocks/>
          </p:cNvGraphicFramePr>
          <p:nvPr>
            <p:extLst>
              <p:ext uri="{D42A27DB-BD31-4B8C-83A1-F6EECF244321}">
                <p14:modId xmlns:p14="http://schemas.microsoft.com/office/powerpoint/2010/main" val="2340862343"/>
              </p:ext>
            </p:extLst>
          </p:nvPr>
        </p:nvGraphicFramePr>
        <p:xfrm>
          <a:off x="0" y="11076"/>
          <a:ext cx="4572000" cy="23320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1270761100"/>
              </p:ext>
            </p:extLst>
          </p:nvPr>
        </p:nvGraphicFramePr>
        <p:xfrm>
          <a:off x="381000" y="2495550"/>
          <a:ext cx="3667125" cy="2200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2736023564"/>
              </p:ext>
            </p:extLst>
          </p:nvPr>
        </p:nvGraphicFramePr>
        <p:xfrm>
          <a:off x="4572000" y="0"/>
          <a:ext cx="4572000" cy="356235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4724400" y="3562350"/>
            <a:ext cx="4267200" cy="1384995"/>
          </a:xfrm>
          <a:prstGeom prst="rect">
            <a:avLst/>
          </a:prstGeom>
          <a:noFill/>
        </p:spPr>
        <p:txBody>
          <a:bodyPr wrap="square" rtlCol="0">
            <a:spAutoFit/>
          </a:bodyPr>
          <a:lstStyle/>
          <a:p>
            <a:pPr algn="ctr"/>
            <a:r>
              <a:rPr lang="mn-MN" dirty="0" smtClean="0"/>
              <a:t>2020-2024 онд 1-р тойргоос 4 төлөөлөгч /2 эрэгтэй, 2 эмэгтэй/, 2-р тойргоос 5 төлөөлөгч /4 эрэгтэй, 1 эмэгтэй/, 3-р тойргоос 6 төлөөлөгч /5 эрэгтэй, 1 эмэгтэй/, 4-р тойргоос 4 төлөөлөгч /3 эрэгтэй, 1 эмэгтэй/ 2 даргатайгаар нийт 21 хүний бүрэлдэхүүнтэй үйл ажиллагаа явуулж байна.</a:t>
            </a:r>
            <a:endParaRPr lang="en-US" dirty="0"/>
          </a:p>
        </p:txBody>
      </p:sp>
    </p:spTree>
    <p:extLst>
      <p:ext uri="{BB962C8B-B14F-4D97-AF65-F5344CB8AC3E}">
        <p14:creationId xmlns:p14="http://schemas.microsoft.com/office/powerpoint/2010/main" val="419927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5500"/>
            <a:ext cx="2667000" cy="1843850"/>
          </a:xfrm>
        </p:spPr>
        <p:txBody>
          <a:bodyPr/>
          <a:lstStyle/>
          <a:p>
            <a:pPr algn="ctr"/>
            <a:r>
              <a:rPr lang="mn-MN" dirty="0" smtClean="0"/>
              <a:t>Ш.Цагаандоржийн нэрэмжит ЕБС-ийн товч танилцуулга</a:t>
            </a:r>
            <a:endParaRPr lang="en-US" dirty="0"/>
          </a:p>
        </p:txBody>
      </p:sp>
      <p:sp>
        <p:nvSpPr>
          <p:cNvPr id="3" name="Text Placeholder 2"/>
          <p:cNvSpPr>
            <a:spLocks noGrp="1"/>
          </p:cNvSpPr>
          <p:nvPr>
            <p:ph type="body" idx="1"/>
          </p:nvPr>
        </p:nvSpPr>
        <p:spPr>
          <a:xfrm>
            <a:off x="2819400" y="285750"/>
            <a:ext cx="6096000" cy="4267200"/>
          </a:xfrm>
        </p:spPr>
        <p:txBody>
          <a:bodyPr/>
          <a:lstStyle/>
          <a:p>
            <a:pPr marL="127000" indent="0" algn="just">
              <a:buNone/>
            </a:pPr>
            <a:r>
              <a:rPr lang="mn-MN" i="0" dirty="0" smtClean="0"/>
              <a:t>Гучин-Ус </a:t>
            </a:r>
            <a:r>
              <a:rPr lang="mn-MN" i="0" dirty="0"/>
              <a:t>сумын Ш.Цагаандоржийн нэрэмжит Ерөнхий боловсролын ургууль нь 1940 онд байгуулагдсан. Нийт 45 багш, ажилтан, ажилчидтай. Үүнээс  захирал 1, сургалтын менежер 2,  нийгмийн ажилтан 1, дунд, ахлах ангийн </a:t>
            </a:r>
            <a:r>
              <a:rPr lang="mn-MN" i="0" dirty="0" smtClean="0"/>
              <a:t>16 </a:t>
            </a:r>
            <a:r>
              <a:rPr lang="mn-MN" i="0" dirty="0"/>
              <a:t>багш, бага ангийн </a:t>
            </a:r>
            <a:r>
              <a:rPr lang="mn-MN" i="0" dirty="0" smtClean="0"/>
              <a:t>8 </a:t>
            </a:r>
            <a:r>
              <a:rPr lang="mn-MN" i="0" dirty="0"/>
              <a:t>багш, насан туршийн боловсролын багш 1, нягтлан бодогч 1, нярав 1, бичиг хэргийн ажилтан 1, номын санч 1, дотуур байрны багш 1, сахиул мужаан 2, тогооч 2, туслах тогооч 2, үйлчлэгч 4, цахилгаанчин слесарь 1. Тэргүүлэх зэрэгтэй 9 багш, заах аргач зэрэгтэй 12 багш ажиллаж байна.   160 хүүхдийн хичээлийн </a:t>
            </a:r>
            <a:r>
              <a:rPr lang="en-US" i="0" dirty="0"/>
              <a:t>I </a:t>
            </a:r>
            <a:r>
              <a:rPr lang="mn-MN" i="0" dirty="0"/>
              <a:t>байр, 240 хүүхдийн </a:t>
            </a:r>
            <a:r>
              <a:rPr lang="en-US" i="0" dirty="0"/>
              <a:t>II </a:t>
            </a:r>
            <a:r>
              <a:rPr lang="mn-MN" i="0" dirty="0"/>
              <a:t>байр, 75, 80 ортой дотуур байр, биеийн тамрын спорт заалтайгаар </a:t>
            </a:r>
            <a:r>
              <a:rPr lang="mn-MN" i="0" dirty="0" smtClean="0"/>
              <a:t>347 хүүхдэд боловсролын </a:t>
            </a:r>
            <a:r>
              <a:rPr lang="mn-MN" i="0" dirty="0"/>
              <a:t>үйлчигээ үзүүлж байна</a:t>
            </a:r>
            <a:r>
              <a:rPr lang="mn-MN" i="0" dirty="0" smtClean="0"/>
              <a:t>.</a:t>
            </a:r>
            <a:r>
              <a:rPr lang="en-US" i="0" dirty="0" smtClean="0"/>
              <a:t> </a:t>
            </a:r>
            <a:endParaRPr lang="en-US" i="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7950"/>
            <a:ext cx="2590800" cy="1885950"/>
          </a:xfrm>
          <a:prstGeom prst="rect">
            <a:avLst/>
          </a:prstGeom>
        </p:spPr>
      </p:pic>
    </p:spTree>
    <p:extLst>
      <p:ext uri="{BB962C8B-B14F-4D97-AF65-F5344CB8AC3E}">
        <p14:creationId xmlns:p14="http://schemas.microsoft.com/office/powerpoint/2010/main" val="1960919386"/>
      </p:ext>
    </p:extLst>
  </p:cSld>
  <p:clrMapOvr>
    <a:masterClrMapping/>
  </p:clrMapOvr>
  <p:timing>
    <p:tnLst>
      <p:par>
        <p:cTn id="1" dur="indefinite" restart="never" nodeType="tmRoot"/>
      </p:par>
    </p:tnLst>
  </p:timing>
</p:sld>
</file>

<file path=ppt/theme/theme1.xml><?xml version="1.0" encoding="utf-8"?>
<a:theme xmlns:a="http://schemas.openxmlformats.org/drawingml/2006/main" name="Ulysses template">
  <a:themeElements>
    <a:clrScheme name="Custom 347">
      <a:dk1>
        <a:srgbClr val="000000"/>
      </a:dk1>
      <a:lt1>
        <a:srgbClr val="FFFFFF"/>
      </a:lt1>
      <a:dk2>
        <a:srgbClr val="575E5F"/>
      </a:dk2>
      <a:lt2>
        <a:srgbClr val="E7E4DD"/>
      </a:lt2>
      <a:accent1>
        <a:srgbClr val="F67031"/>
      </a:accent1>
      <a:accent2>
        <a:srgbClr val="FFA400"/>
      </a:accent2>
      <a:accent3>
        <a:srgbClr val="7A7AAA"/>
      </a:accent3>
      <a:accent4>
        <a:srgbClr val="00BCD4"/>
      </a:accent4>
      <a:accent5>
        <a:srgbClr val="F2496F"/>
      </a:accent5>
      <a:accent6>
        <a:srgbClr val="A2324B"/>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6058</TotalTime>
  <Words>3278</Words>
  <Application>Microsoft Office PowerPoint</Application>
  <PresentationFormat>On-screen Show (16:9)</PresentationFormat>
  <Paragraphs>1254</Paragraphs>
  <Slides>45</Slides>
  <Notes>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8" baseType="lpstr">
      <vt:lpstr>Arial</vt:lpstr>
      <vt:lpstr>AGCooper Mon</vt:lpstr>
      <vt:lpstr>Georgia</vt:lpstr>
      <vt:lpstr>Nunito Sans</vt:lpstr>
      <vt:lpstr>AGBengaly Mon</vt:lpstr>
      <vt:lpstr>Arial Body</vt:lpstr>
      <vt:lpstr>Mon Anti Decor</vt:lpstr>
      <vt:lpstr>Nution sans</vt:lpstr>
      <vt:lpstr>Times New Roman</vt:lpstr>
      <vt:lpstr>Calibri</vt:lpstr>
      <vt:lpstr>Script MT Bold</vt:lpstr>
      <vt:lpstr>Ulysses template</vt:lpstr>
      <vt:lpstr>Worksheet</vt:lpstr>
      <vt:lpstr>ӨВӨРХАНГАЙ АЙМГИЙН ГУЧИН-УС СУМЫН СТАТИСТИКИЙН ТООН МЭДЭЭЛЭЛ  2023</vt:lpstr>
      <vt:lpstr>ӨВӨРХАНГАЙ АЙМГИЙН ГУЧИН-УС СУМЫН ТОВЧ ТАНИЛЦУУЛГА</vt:lpstr>
      <vt:lpstr>Засаг даргын Тамгын газрын танилцуулга </vt:lpstr>
      <vt:lpstr>PowerPoint Presentation</vt:lpstr>
      <vt:lpstr>PowerPoint Presentation</vt:lpstr>
      <vt:lpstr>Иргэдийн Төлөөлөгчдийн Хурлын танилцуулга</vt:lpstr>
      <vt:lpstr>PowerPoint Presentation</vt:lpstr>
      <vt:lpstr>PowerPoint Presentation</vt:lpstr>
      <vt:lpstr>Ш.Цагаандоржийн нэрэмжит ЕБС-ийн товч танилцуулга</vt:lpstr>
      <vt:lpstr>Цэцэрлэгийн товч танилцуулга</vt:lpstr>
      <vt:lpstr>PowerPoint Presentation</vt:lpstr>
      <vt:lpstr>Эрүүл мэндийн төвийн танилцуулга</vt:lpstr>
      <vt:lpstr>PowerPoint Presentation</vt:lpstr>
      <vt:lpstr>PowerPoint Presentation</vt:lpstr>
      <vt:lpstr>Д.Галсанбатын нэрэмжит Соёлын төвийн товч танилцуулга</vt:lpstr>
      <vt:lpstr>PowerPoint Presentation</vt:lpstr>
      <vt:lpstr>PowerPoint Presentation</vt:lpstr>
      <vt:lpstr>PowerPoint Presentation</vt:lpstr>
      <vt:lpstr>ХҮН АМЫН ТОО-2023 ОН</vt:lpstr>
      <vt:lpstr>Хүн амын тоо, багаар</vt:lpstr>
      <vt:lpstr>2019-2023 ОНЫ ХҮН АМЫН ХАРЬЦУУЛАЛТ</vt:lpstr>
      <vt:lpstr>PowerPoint Presentation</vt:lpstr>
      <vt:lpstr>Өрхийн тоо, өрхийн  тэргүүлэгчийн хүйсээр </vt:lpstr>
      <vt:lpstr>80-ИАС ДЭЭШ НАСТАЙ АХМАД НАСТАН</vt:lpstr>
      <vt:lpstr>Нас баралт</vt:lpstr>
      <vt:lpstr>ОДОНТОЙ ЭХЧҮҮД 2023 ОН </vt:lpstr>
      <vt:lpstr>ГЭРЛЭЛТ</vt:lpstr>
      <vt:lpstr>Шилжилт хөдөлгөөн </vt:lpstr>
      <vt:lpstr>ГАДААДАД ОРШИН СУУГЧ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2023 ОНЫ  5 ТӨРЛӨӨРӨӨ ТЭРГҮҮЛСЭН МАНЛАЙ МАЛЧИД </vt:lpstr>
      <vt:lpstr>PowerPoint Presentation</vt:lpstr>
      <vt:lpstr>PowerPoint Presentation</vt:lpstr>
      <vt:lpstr>PowerPoint Presentation</vt:lpstr>
      <vt:lpstr>PowerPoint Presentation</vt:lpstr>
      <vt:lpstr>Зорилтот жилийн хүрээнд 2023 онд нэмж тарьсан модны тоон үзүүлэлт</vt:lpstr>
      <vt:lpstr>2023 оны ургац хураалт, хадлан тэжээл бэлтгэлийн мэдээ</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ӨВӨРХАНГАЙ АЙМГИЙН ГУЧИН-УС СУМЫН СТАТИСТИКИЙН ТООН МЭДЭЭЛЭЛ</dc:title>
  <dc:creator>Turiin san</dc:creator>
  <cp:lastModifiedBy>Turiin san</cp:lastModifiedBy>
  <cp:revision>270</cp:revision>
  <dcterms:modified xsi:type="dcterms:W3CDTF">2024-01-02T04:08:58Z</dcterms:modified>
</cp:coreProperties>
</file>