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58" r:id="rId6"/>
    <p:sldId id="259" r:id="rId7"/>
    <p:sldId id="260" r:id="rId8"/>
    <p:sldId id="261" r:id="rId9"/>
    <p:sldId id="262" r:id="rId10"/>
    <p:sldId id="263" r:id="rId11"/>
    <p:sldId id="2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AF6C06-4797-4CE6-AD80-6A924AA547F7}"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F3A1D-3F0E-4CE6-B3EE-C72682F16445}" type="slidenum">
              <a:rPr lang="en-US" smtClean="0"/>
              <a:t>‹#›</a:t>
            </a:fld>
            <a:endParaRPr lang="en-US"/>
          </a:p>
        </p:txBody>
      </p:sp>
    </p:spTree>
    <p:extLst>
      <p:ext uri="{BB962C8B-B14F-4D97-AF65-F5344CB8AC3E}">
        <p14:creationId xmlns:p14="http://schemas.microsoft.com/office/powerpoint/2010/main" val="331042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F6C06-4797-4CE6-AD80-6A924AA547F7}"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F3A1D-3F0E-4CE6-B3EE-C72682F16445}" type="slidenum">
              <a:rPr lang="en-US" smtClean="0"/>
              <a:t>‹#›</a:t>
            </a:fld>
            <a:endParaRPr lang="en-US"/>
          </a:p>
        </p:txBody>
      </p:sp>
    </p:spTree>
    <p:extLst>
      <p:ext uri="{BB962C8B-B14F-4D97-AF65-F5344CB8AC3E}">
        <p14:creationId xmlns:p14="http://schemas.microsoft.com/office/powerpoint/2010/main" val="264879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F6C06-4797-4CE6-AD80-6A924AA547F7}"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F3A1D-3F0E-4CE6-B3EE-C72682F16445}" type="slidenum">
              <a:rPr lang="en-US" smtClean="0"/>
              <a:t>‹#›</a:t>
            </a:fld>
            <a:endParaRPr lang="en-US"/>
          </a:p>
        </p:txBody>
      </p:sp>
    </p:spTree>
    <p:extLst>
      <p:ext uri="{BB962C8B-B14F-4D97-AF65-F5344CB8AC3E}">
        <p14:creationId xmlns:p14="http://schemas.microsoft.com/office/powerpoint/2010/main" val="391421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F6C06-4797-4CE6-AD80-6A924AA547F7}"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F3A1D-3F0E-4CE6-B3EE-C72682F16445}" type="slidenum">
              <a:rPr lang="en-US" smtClean="0"/>
              <a:t>‹#›</a:t>
            </a:fld>
            <a:endParaRPr lang="en-US"/>
          </a:p>
        </p:txBody>
      </p:sp>
    </p:spTree>
    <p:extLst>
      <p:ext uri="{BB962C8B-B14F-4D97-AF65-F5344CB8AC3E}">
        <p14:creationId xmlns:p14="http://schemas.microsoft.com/office/powerpoint/2010/main" val="110878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F6C06-4797-4CE6-AD80-6A924AA547F7}"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F3A1D-3F0E-4CE6-B3EE-C72682F16445}" type="slidenum">
              <a:rPr lang="en-US" smtClean="0"/>
              <a:t>‹#›</a:t>
            </a:fld>
            <a:endParaRPr lang="en-US"/>
          </a:p>
        </p:txBody>
      </p:sp>
    </p:spTree>
    <p:extLst>
      <p:ext uri="{BB962C8B-B14F-4D97-AF65-F5344CB8AC3E}">
        <p14:creationId xmlns:p14="http://schemas.microsoft.com/office/powerpoint/2010/main" val="111385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F6C06-4797-4CE6-AD80-6A924AA547F7}"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F3A1D-3F0E-4CE6-B3EE-C72682F16445}" type="slidenum">
              <a:rPr lang="en-US" smtClean="0"/>
              <a:t>‹#›</a:t>
            </a:fld>
            <a:endParaRPr lang="en-US"/>
          </a:p>
        </p:txBody>
      </p:sp>
    </p:spTree>
    <p:extLst>
      <p:ext uri="{BB962C8B-B14F-4D97-AF65-F5344CB8AC3E}">
        <p14:creationId xmlns:p14="http://schemas.microsoft.com/office/powerpoint/2010/main" val="371478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F6C06-4797-4CE6-AD80-6A924AA547F7}"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F3A1D-3F0E-4CE6-B3EE-C72682F16445}" type="slidenum">
              <a:rPr lang="en-US" smtClean="0"/>
              <a:t>‹#›</a:t>
            </a:fld>
            <a:endParaRPr lang="en-US"/>
          </a:p>
        </p:txBody>
      </p:sp>
    </p:spTree>
    <p:extLst>
      <p:ext uri="{BB962C8B-B14F-4D97-AF65-F5344CB8AC3E}">
        <p14:creationId xmlns:p14="http://schemas.microsoft.com/office/powerpoint/2010/main" val="31494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AF6C06-4797-4CE6-AD80-6A924AA547F7}"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F3A1D-3F0E-4CE6-B3EE-C72682F16445}" type="slidenum">
              <a:rPr lang="en-US" smtClean="0"/>
              <a:t>‹#›</a:t>
            </a:fld>
            <a:endParaRPr lang="en-US"/>
          </a:p>
        </p:txBody>
      </p:sp>
    </p:spTree>
    <p:extLst>
      <p:ext uri="{BB962C8B-B14F-4D97-AF65-F5344CB8AC3E}">
        <p14:creationId xmlns:p14="http://schemas.microsoft.com/office/powerpoint/2010/main" val="2273205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F6C06-4797-4CE6-AD80-6A924AA547F7}"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F3A1D-3F0E-4CE6-B3EE-C72682F16445}" type="slidenum">
              <a:rPr lang="en-US" smtClean="0"/>
              <a:t>‹#›</a:t>
            </a:fld>
            <a:endParaRPr lang="en-US"/>
          </a:p>
        </p:txBody>
      </p:sp>
    </p:spTree>
    <p:extLst>
      <p:ext uri="{BB962C8B-B14F-4D97-AF65-F5344CB8AC3E}">
        <p14:creationId xmlns:p14="http://schemas.microsoft.com/office/powerpoint/2010/main" val="121562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AF6C06-4797-4CE6-AD80-6A924AA547F7}"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F3A1D-3F0E-4CE6-B3EE-C72682F16445}" type="slidenum">
              <a:rPr lang="en-US" smtClean="0"/>
              <a:t>‹#›</a:t>
            </a:fld>
            <a:endParaRPr lang="en-US"/>
          </a:p>
        </p:txBody>
      </p:sp>
    </p:spTree>
    <p:extLst>
      <p:ext uri="{BB962C8B-B14F-4D97-AF65-F5344CB8AC3E}">
        <p14:creationId xmlns:p14="http://schemas.microsoft.com/office/powerpoint/2010/main" val="105762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AF6C06-4797-4CE6-AD80-6A924AA547F7}"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F3A1D-3F0E-4CE6-B3EE-C72682F16445}" type="slidenum">
              <a:rPr lang="en-US" smtClean="0"/>
              <a:t>‹#›</a:t>
            </a:fld>
            <a:endParaRPr lang="en-US"/>
          </a:p>
        </p:txBody>
      </p:sp>
    </p:spTree>
    <p:extLst>
      <p:ext uri="{BB962C8B-B14F-4D97-AF65-F5344CB8AC3E}">
        <p14:creationId xmlns:p14="http://schemas.microsoft.com/office/powerpoint/2010/main" val="179547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F6C06-4797-4CE6-AD80-6A924AA547F7}" type="datetimeFigureOut">
              <a:rPr lang="en-US" smtClean="0"/>
              <a:t>8/2/2021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F3A1D-3F0E-4CE6-B3EE-C72682F16445}" type="slidenum">
              <a:rPr lang="en-US" smtClean="0"/>
              <a:t>‹#›</a:t>
            </a:fld>
            <a:endParaRPr lang="en-US"/>
          </a:p>
        </p:txBody>
      </p:sp>
    </p:spTree>
    <p:extLst>
      <p:ext uri="{BB962C8B-B14F-4D97-AF65-F5344CB8AC3E}">
        <p14:creationId xmlns:p14="http://schemas.microsoft.com/office/powerpoint/2010/main" val="3806772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548681"/>
            <a:ext cx="5976664" cy="2520279"/>
          </a:xfrm>
        </p:spPr>
        <p:txBody>
          <a:bodyPr>
            <a:noAutofit/>
          </a:bodyPr>
          <a:lstStyle/>
          <a:p>
            <a:r>
              <a:rPr lang="en-US" sz="4000" b="1" dirty="0"/>
              <a:t>2020 </a:t>
            </a:r>
            <a:r>
              <a:rPr lang="mn-MN" sz="4000" b="1" dirty="0"/>
              <a:t>онд Орон нутгийн хөгжлийн сангаар хийгдсэн ажлууд</a:t>
            </a:r>
            <a:endParaRPr lang="en-US" sz="4000" b="1" dirty="0"/>
          </a:p>
        </p:txBody>
      </p:sp>
      <p:sp>
        <p:nvSpPr>
          <p:cNvPr id="3" name="Subtitle 2"/>
          <p:cNvSpPr>
            <a:spLocks noGrp="1"/>
          </p:cNvSpPr>
          <p:nvPr>
            <p:ph type="subTitle" idx="1"/>
          </p:nvPr>
        </p:nvSpPr>
        <p:spPr/>
        <p:txBody>
          <a:bodyPr/>
          <a:lstStyle/>
          <a:p>
            <a:endParaRPr lang="en-US" dirty="0"/>
          </a:p>
        </p:txBody>
      </p:sp>
      <p:pic>
        <p:nvPicPr>
          <p:cNvPr id="4" name="Picture 3" descr="C:\Users\dell\Downloads\logo.jpg"/>
          <p:cNvPicPr/>
          <p:nvPr/>
        </p:nvPicPr>
        <p:blipFill>
          <a:blip r:embed="rId2" cstate="print"/>
          <a:srcRect/>
          <a:stretch>
            <a:fillRect/>
          </a:stretch>
        </p:blipFill>
        <p:spPr bwMode="auto">
          <a:xfrm>
            <a:off x="482080" y="359118"/>
            <a:ext cx="2721768" cy="3069882"/>
          </a:xfrm>
          <a:prstGeom prst="rect">
            <a:avLst/>
          </a:prstGeom>
          <a:noFill/>
          <a:ln w="9525">
            <a:noFill/>
            <a:miter lim="800000"/>
            <a:headEnd/>
            <a:tailEnd/>
          </a:ln>
        </p:spPr>
      </p:pic>
      <p:pic>
        <p:nvPicPr>
          <p:cNvPr id="5" name="Picture 2" descr="C:\Users\dell\Downloads\22375533_348280638916715_1682245105_o.jpg"/>
          <p:cNvPicPr>
            <a:picLocks noChangeAspect="1" noChangeArrowheads="1"/>
          </p:cNvPicPr>
          <p:nvPr/>
        </p:nvPicPr>
        <p:blipFill>
          <a:blip r:embed="rId3"/>
          <a:srcRect/>
          <a:stretch>
            <a:fillRect/>
          </a:stretch>
        </p:blipFill>
        <p:spPr bwMode="auto">
          <a:xfrm>
            <a:off x="1121443" y="2857300"/>
            <a:ext cx="6792772" cy="3676919"/>
          </a:xfrm>
          <a:prstGeom prst="rect">
            <a:avLst/>
          </a:prstGeom>
          <a:noFill/>
        </p:spPr>
      </p:pic>
    </p:spTree>
    <p:extLst>
      <p:ext uri="{BB962C8B-B14F-4D97-AF65-F5344CB8AC3E}">
        <p14:creationId xmlns:p14="http://schemas.microsoft.com/office/powerpoint/2010/main" val="261573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6000" b="1" dirty="0"/>
              <a:t>Гүн өрмийн худаг</a:t>
            </a:r>
            <a:endParaRPr lang="en-US" sz="60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3356992"/>
            <a:ext cx="3596217" cy="2697163"/>
          </a:xfrm>
        </p:spPr>
      </p:pic>
      <p:sp>
        <p:nvSpPr>
          <p:cNvPr id="4" name="Title 1"/>
          <p:cNvSpPr txBox="1">
            <a:spLocks/>
          </p:cNvSpPr>
          <p:nvPr/>
        </p:nvSpPr>
        <p:spPr>
          <a:xfrm>
            <a:off x="595745" y="1484784"/>
            <a:ext cx="8229600" cy="1575048"/>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dirty="0"/>
              <a:t>“Монтегео” ХХК “Зах Зээл ба Бэлчээрийн Удирдлагын Хөгжил”  төслөөс 16.100.000 төгрөг, ОНХСангаас 6.900.000 төгрөг бүгд 23.000.000  төгрөгөөр  “Өвөр Хажуу”-д гүн өрмийн худаг гаргасан.</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205" y="3356992"/>
            <a:ext cx="4044619" cy="2736304"/>
          </a:xfrm>
          <a:prstGeom prst="rect">
            <a:avLst/>
          </a:prstGeom>
        </p:spPr>
      </p:pic>
    </p:spTree>
    <p:extLst>
      <p:ext uri="{BB962C8B-B14F-4D97-AF65-F5344CB8AC3E}">
        <p14:creationId xmlns:p14="http://schemas.microsoft.com/office/powerpoint/2010/main" val="117883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mn-MN" dirty="0"/>
              <a:t>	Мал нядалгааны нэгдсэн цэг байгуулах тендер зарлахад “Спешил гранд” ХХК, “Гуа Орд” ХХК тус тус тендерийн материал ирүүлэн хамгийн бага үнийн саналаар “Спешил гранд” ХХК шалгаран гэрээ байгуулан ажил 80 хувийн гүйцэтгэлтэй байна.</a:t>
            </a:r>
          </a:p>
          <a:p>
            <a:pPr marL="0" indent="0" algn="just">
              <a:buNone/>
            </a:pPr>
            <a:endParaRPr lang="mn-MN" dirty="0"/>
          </a:p>
          <a:p>
            <a:pPr marL="0" indent="0" algn="just">
              <a:buNone/>
            </a:pPr>
            <a:endParaRPr lang="mn-MN" dirty="0"/>
          </a:p>
          <a:p>
            <a:pPr marL="0" indent="0" algn="just">
              <a:buNone/>
            </a:pPr>
            <a:endParaRPr lang="mn-MN" dirty="0"/>
          </a:p>
          <a:p>
            <a:pPr marL="0" indent="0" algn="just">
              <a:buNone/>
            </a:pPr>
            <a:endParaRPr lang="mn-MN" dirty="0"/>
          </a:p>
          <a:p>
            <a:pPr marL="0" indent="0" algn="just">
              <a:buNone/>
            </a:pPr>
            <a:endParaRPr lang="en-US" dirty="0"/>
          </a:p>
        </p:txBody>
      </p:sp>
    </p:spTree>
    <p:extLst>
      <p:ext uri="{BB962C8B-B14F-4D97-AF65-F5344CB8AC3E}">
        <p14:creationId xmlns:p14="http://schemas.microsoft.com/office/powerpoint/2010/main" val="143275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ОНХС-ийн хөрөнгийн эх үүсвэр</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mn-MN" dirty="0"/>
              <a:t>	</a:t>
            </a:r>
            <a:r>
              <a:rPr lang="en-US" sz="3500" dirty="0" err="1"/>
              <a:t>Тогтвортой</a:t>
            </a:r>
            <a:r>
              <a:rPr lang="en-US" sz="3500" dirty="0"/>
              <a:t> амьжиргаа-3” </a:t>
            </a:r>
            <a:r>
              <a:rPr lang="en-US" sz="3500" dirty="0" err="1"/>
              <a:t>төслөөс</a:t>
            </a:r>
            <a:r>
              <a:rPr lang="en-US" sz="3500" dirty="0"/>
              <a:t> </a:t>
            </a:r>
            <a:r>
              <a:rPr lang="en-US" sz="3500" dirty="0" err="1"/>
              <a:t>дэмжлэгээр</a:t>
            </a:r>
            <a:r>
              <a:rPr lang="en-US" sz="3500" dirty="0"/>
              <a:t> </a:t>
            </a:r>
            <a:r>
              <a:rPr lang="mn-MN" sz="3500" b="1" dirty="0"/>
              <a:t>8361,1</a:t>
            </a:r>
            <a:r>
              <a:rPr lang="en-US" sz="3500" dirty="0"/>
              <a:t> </a:t>
            </a:r>
            <a:r>
              <a:rPr lang="en-US" sz="3500" dirty="0" err="1"/>
              <a:t>мянган</a:t>
            </a:r>
            <a:r>
              <a:rPr lang="en-US" sz="3500" dirty="0"/>
              <a:t> </a:t>
            </a:r>
            <a:r>
              <a:rPr lang="en-US" sz="3500" dirty="0" err="1"/>
              <a:t>төгрөг</a:t>
            </a:r>
            <a:r>
              <a:rPr lang="en-US" sz="3500" dirty="0"/>
              <a:t>, </a:t>
            </a:r>
            <a:r>
              <a:rPr lang="en-US" sz="3500" dirty="0" err="1"/>
              <a:t>урамшууллаар</a:t>
            </a:r>
            <a:r>
              <a:rPr lang="en-US" sz="3500" dirty="0"/>
              <a:t> </a:t>
            </a:r>
            <a:r>
              <a:rPr lang="mn-MN" sz="3500" b="1" dirty="0"/>
              <a:t>20521,2</a:t>
            </a:r>
            <a:r>
              <a:rPr lang="en-US" sz="3500" dirty="0"/>
              <a:t> </a:t>
            </a:r>
            <a:r>
              <a:rPr lang="en-US" sz="3500" dirty="0" err="1"/>
              <a:t>мянган</a:t>
            </a:r>
            <a:r>
              <a:rPr lang="en-US" sz="3500" dirty="0"/>
              <a:t> </a:t>
            </a:r>
            <a:r>
              <a:rPr lang="en-US" sz="3500" dirty="0" err="1"/>
              <a:t>төгрөгний</a:t>
            </a:r>
            <a:r>
              <a:rPr lang="en-US" sz="3500" dirty="0"/>
              <a:t> </a:t>
            </a:r>
            <a:r>
              <a:rPr lang="en-US" sz="3500" dirty="0" err="1"/>
              <a:t>санхүүжилтийг</a:t>
            </a:r>
            <a:r>
              <a:rPr lang="en-US" sz="3500" dirty="0"/>
              <a:t> </a:t>
            </a:r>
            <a:r>
              <a:rPr lang="en-US" sz="3500" dirty="0" err="1"/>
              <a:t>тус</a:t>
            </a:r>
            <a:r>
              <a:rPr lang="en-US" sz="3500" dirty="0"/>
              <a:t> </a:t>
            </a:r>
            <a:r>
              <a:rPr lang="en-US" sz="3500" dirty="0" err="1"/>
              <a:t>тус</a:t>
            </a:r>
            <a:r>
              <a:rPr lang="en-US" sz="3500" dirty="0"/>
              <a:t> </a:t>
            </a:r>
            <a:r>
              <a:rPr lang="en-US" sz="3500" dirty="0" err="1"/>
              <a:t>авсан</a:t>
            </a:r>
            <a:r>
              <a:rPr lang="en-US" sz="3500" dirty="0"/>
              <a:t>. </a:t>
            </a:r>
            <a:r>
              <a:rPr lang="en-US" sz="3500" dirty="0" err="1"/>
              <a:t>Итгэлцүүр</a:t>
            </a:r>
            <a:r>
              <a:rPr lang="en-US" sz="3500" dirty="0"/>
              <a:t> </a:t>
            </a:r>
            <a:r>
              <a:rPr lang="en-US" sz="3500" dirty="0" err="1"/>
              <a:t>хуваарилалтаар</a:t>
            </a:r>
            <a:r>
              <a:rPr lang="en-US" sz="3500" dirty="0"/>
              <a:t> </a:t>
            </a:r>
            <a:r>
              <a:rPr lang="mn-MN" sz="3500" b="1" dirty="0"/>
              <a:t>57095,9</a:t>
            </a:r>
            <a:r>
              <a:rPr lang="mn-MN" sz="3500" dirty="0"/>
              <a:t> </a:t>
            </a:r>
            <a:r>
              <a:rPr lang="en-US" sz="3500" dirty="0" err="1"/>
              <a:t>мянган</a:t>
            </a:r>
            <a:r>
              <a:rPr lang="en-US" sz="3500" dirty="0"/>
              <a:t> </a:t>
            </a:r>
            <a:r>
              <a:rPr lang="en-US" sz="3500" dirty="0" err="1"/>
              <a:t>төгрөг</a:t>
            </a:r>
            <a:r>
              <a:rPr lang="en-US" sz="3500" dirty="0"/>
              <a:t>, </a:t>
            </a:r>
            <a:r>
              <a:rPr lang="en-US" sz="3500" dirty="0" err="1"/>
              <a:t>урд</a:t>
            </a:r>
            <a:r>
              <a:rPr lang="en-US" sz="3500" dirty="0"/>
              <a:t> </a:t>
            </a:r>
            <a:r>
              <a:rPr lang="en-US" sz="3500" dirty="0" err="1"/>
              <a:t>оны</a:t>
            </a:r>
            <a:r>
              <a:rPr lang="en-US" sz="3500" dirty="0"/>
              <a:t> </a:t>
            </a:r>
            <a:r>
              <a:rPr lang="en-US" sz="3500" dirty="0" err="1"/>
              <a:t>үлдэгдэл</a:t>
            </a:r>
            <a:r>
              <a:rPr lang="en-US" sz="3500" dirty="0"/>
              <a:t> </a:t>
            </a:r>
            <a:r>
              <a:rPr lang="en-US" sz="3500" dirty="0" err="1"/>
              <a:t>санхүүжилт</a:t>
            </a:r>
            <a:r>
              <a:rPr lang="en-US" sz="3500" dirty="0"/>
              <a:t> </a:t>
            </a:r>
            <a:r>
              <a:rPr lang="mn-MN" sz="3500" b="1" dirty="0"/>
              <a:t>5598,3</a:t>
            </a:r>
            <a:r>
              <a:rPr lang="mn-MN" sz="3500" dirty="0"/>
              <a:t> </a:t>
            </a:r>
            <a:r>
              <a:rPr lang="en-US" sz="3500" dirty="0" err="1"/>
              <a:t>мянган</a:t>
            </a:r>
            <a:r>
              <a:rPr lang="en-US" sz="3500" dirty="0"/>
              <a:t> </a:t>
            </a:r>
            <a:r>
              <a:rPr lang="en-US" sz="3500" dirty="0" err="1"/>
              <a:t>төгрөг</a:t>
            </a:r>
            <a:r>
              <a:rPr lang="en-US" sz="3500" dirty="0"/>
              <a:t> </a:t>
            </a:r>
            <a:r>
              <a:rPr lang="en-US" sz="3500" dirty="0" err="1"/>
              <a:t>буюу</a:t>
            </a:r>
            <a:r>
              <a:rPr lang="en-US" sz="3500" dirty="0"/>
              <a:t> </a:t>
            </a:r>
            <a:r>
              <a:rPr lang="en-US" sz="3500" dirty="0" err="1"/>
              <a:t>нийт</a:t>
            </a:r>
            <a:r>
              <a:rPr lang="en-US" sz="3500" dirty="0"/>
              <a:t> </a:t>
            </a:r>
            <a:r>
              <a:rPr lang="mn-MN" sz="3500" b="1" dirty="0"/>
              <a:t>91576,5</a:t>
            </a:r>
            <a:r>
              <a:rPr lang="en-US" sz="3500" dirty="0"/>
              <a:t> </a:t>
            </a:r>
            <a:r>
              <a:rPr lang="en-US" sz="3500" dirty="0" err="1"/>
              <a:t>мянган</a:t>
            </a:r>
            <a:r>
              <a:rPr lang="en-US" sz="3500" dirty="0"/>
              <a:t> </a:t>
            </a:r>
            <a:r>
              <a:rPr lang="en-US" sz="3500" dirty="0" err="1"/>
              <a:t>төгрөг</a:t>
            </a:r>
            <a:r>
              <a:rPr lang="mn-MN" sz="3500" dirty="0"/>
              <a:t>өөр батлагдсан боловч 2020 оны 09-р сарын 18</a:t>
            </a:r>
            <a:r>
              <a:rPr lang="en-US" sz="3500"/>
              <a:t>-</a:t>
            </a:r>
            <a:r>
              <a:rPr lang="mn-MN" sz="3500"/>
              <a:t>ны </a:t>
            </a:r>
            <a:r>
              <a:rPr lang="mn-MN" sz="3500" dirty="0"/>
              <a:t>өдрийн аймгийн иргэдийн төлөөлөгчдийн хурлын тогтоолоор </a:t>
            </a:r>
            <a:r>
              <a:rPr lang="mn-MN" sz="3500" b="1" dirty="0"/>
              <a:t>4,694,9</a:t>
            </a:r>
            <a:r>
              <a:rPr lang="mn-MN" sz="3500" dirty="0"/>
              <a:t> мянган төгрөгөөр санхүүжилт буурсан.</a:t>
            </a:r>
            <a:endParaRPr lang="en-US" sz="3500" dirty="0"/>
          </a:p>
        </p:txBody>
      </p:sp>
    </p:spTree>
    <p:extLst>
      <p:ext uri="{BB962C8B-B14F-4D97-AF65-F5344CB8AC3E}">
        <p14:creationId xmlns:p14="http://schemas.microsoft.com/office/powerpoint/2010/main" val="129520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mn-MN" dirty="0"/>
              <a:t>ОНХС-ийн хөрөнгийн эх үүсвэрийн 2019, 2020 оны харьцуулалт</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1338025"/>
              </p:ext>
            </p:extLst>
          </p:nvPr>
        </p:nvGraphicFramePr>
        <p:xfrm>
          <a:off x="467544" y="2420888"/>
          <a:ext cx="8229600" cy="20218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mn-MN" dirty="0"/>
                        <a:t>2019 /мян.төг/</a:t>
                      </a:r>
                      <a:endParaRPr lang="en-US" dirty="0"/>
                    </a:p>
                  </a:txBody>
                  <a:tcPr/>
                </a:tc>
                <a:tc>
                  <a:txBody>
                    <a:bodyPr/>
                    <a:lstStyle/>
                    <a:p>
                      <a:r>
                        <a:rPr lang="mn-MN" dirty="0"/>
                        <a:t>2020/мян.төг/</a:t>
                      </a:r>
                      <a:endParaRPr lang="en-US" dirty="0"/>
                    </a:p>
                  </a:txBody>
                  <a:tcPr/>
                </a:tc>
                <a:tc>
                  <a:txBody>
                    <a:bodyPr/>
                    <a:lstStyle/>
                    <a:p>
                      <a:r>
                        <a:rPr lang="mn-MN" dirty="0"/>
                        <a:t>Зөрүү/мян.төг/</a:t>
                      </a:r>
                      <a:endParaRPr lang="en-US" dirty="0"/>
                    </a:p>
                  </a:txBody>
                  <a:tcPr/>
                </a:tc>
                <a:extLst>
                  <a:ext uri="{0D108BD9-81ED-4DB2-BD59-A6C34878D82A}">
                    <a16:rowId xmlns:a16="http://schemas.microsoft.com/office/drawing/2014/main" val="10000"/>
                  </a:ext>
                </a:extLst>
              </a:tr>
              <a:tr h="370840">
                <a:tc>
                  <a:txBody>
                    <a:bodyPr/>
                    <a:lstStyle/>
                    <a:p>
                      <a:r>
                        <a:rPr lang="mn-MN" dirty="0"/>
                        <a:t>Итгэлцүүр</a:t>
                      </a:r>
                      <a:endParaRPr lang="en-US" dirty="0"/>
                    </a:p>
                  </a:txBody>
                  <a:tcPr/>
                </a:tc>
                <a:tc>
                  <a:txBody>
                    <a:bodyPr/>
                    <a:lstStyle/>
                    <a:p>
                      <a:pPr algn="ctr"/>
                      <a:r>
                        <a:rPr lang="mn-MN" dirty="0"/>
                        <a:t>56990,6</a:t>
                      </a:r>
                      <a:endParaRPr lang="en-US" dirty="0"/>
                    </a:p>
                  </a:txBody>
                  <a:tcPr/>
                </a:tc>
                <a:tc>
                  <a:txBody>
                    <a:bodyPr/>
                    <a:lstStyle/>
                    <a:p>
                      <a:pPr algn="ctr"/>
                      <a:r>
                        <a:rPr lang="mn-MN" dirty="0"/>
                        <a:t>57095,9</a:t>
                      </a:r>
                      <a:endParaRPr lang="en-US" dirty="0"/>
                    </a:p>
                  </a:txBody>
                  <a:tcPr/>
                </a:tc>
                <a:tc>
                  <a:txBody>
                    <a:bodyPr/>
                    <a:lstStyle/>
                    <a:p>
                      <a:pPr algn="ctr"/>
                      <a:r>
                        <a:rPr lang="mn-MN" dirty="0"/>
                        <a:t>-105,3</a:t>
                      </a:r>
                      <a:endParaRPr lang="en-US" dirty="0"/>
                    </a:p>
                  </a:txBody>
                  <a:tcPr/>
                </a:tc>
                <a:extLst>
                  <a:ext uri="{0D108BD9-81ED-4DB2-BD59-A6C34878D82A}">
                    <a16:rowId xmlns:a16="http://schemas.microsoft.com/office/drawing/2014/main" val="10001"/>
                  </a:ext>
                </a:extLst>
              </a:tr>
              <a:tr h="370840">
                <a:tc>
                  <a:txBody>
                    <a:bodyPr/>
                    <a:lstStyle/>
                    <a:p>
                      <a:r>
                        <a:rPr lang="mn-MN" dirty="0"/>
                        <a:t>ТА-3</a:t>
                      </a:r>
                      <a:r>
                        <a:rPr lang="mn-MN" baseline="0" dirty="0"/>
                        <a:t> төслийн дэмжлэг</a:t>
                      </a:r>
                      <a:endParaRPr lang="en-US" dirty="0"/>
                    </a:p>
                  </a:txBody>
                  <a:tcPr/>
                </a:tc>
                <a:tc>
                  <a:txBody>
                    <a:bodyPr/>
                    <a:lstStyle/>
                    <a:p>
                      <a:pPr algn="ctr"/>
                      <a:r>
                        <a:rPr lang="mn-MN" dirty="0"/>
                        <a:t>25094,0</a:t>
                      </a:r>
                      <a:endParaRPr lang="en-US" dirty="0"/>
                    </a:p>
                  </a:txBody>
                  <a:tcPr/>
                </a:tc>
                <a:tc>
                  <a:txBody>
                    <a:bodyPr/>
                    <a:lstStyle/>
                    <a:p>
                      <a:pPr algn="ctr"/>
                      <a:r>
                        <a:rPr lang="mn-MN" dirty="0"/>
                        <a:t>8361,1</a:t>
                      </a:r>
                      <a:endParaRPr lang="en-US" dirty="0"/>
                    </a:p>
                  </a:txBody>
                  <a:tcPr/>
                </a:tc>
                <a:tc>
                  <a:txBody>
                    <a:bodyPr/>
                    <a:lstStyle/>
                    <a:p>
                      <a:pPr algn="ctr"/>
                      <a:r>
                        <a:rPr lang="mn-MN" dirty="0"/>
                        <a:t>16732,9</a:t>
                      </a:r>
                      <a:endParaRPr lang="en-US" dirty="0"/>
                    </a:p>
                  </a:txBody>
                  <a:tcPr/>
                </a:tc>
                <a:extLst>
                  <a:ext uri="{0D108BD9-81ED-4DB2-BD59-A6C34878D82A}">
                    <a16:rowId xmlns:a16="http://schemas.microsoft.com/office/drawing/2014/main" val="10002"/>
                  </a:ext>
                </a:extLst>
              </a:tr>
              <a:tr h="370840">
                <a:tc>
                  <a:txBody>
                    <a:bodyPr/>
                    <a:lstStyle/>
                    <a:p>
                      <a:r>
                        <a:rPr lang="mn-MN" dirty="0"/>
                        <a:t>ТА-3</a:t>
                      </a:r>
                      <a:r>
                        <a:rPr lang="mn-MN" baseline="0" dirty="0"/>
                        <a:t> төслийн урамшуулал</a:t>
                      </a:r>
                      <a:endParaRPr lang="en-US" dirty="0"/>
                    </a:p>
                  </a:txBody>
                  <a:tcPr/>
                </a:tc>
                <a:tc>
                  <a:txBody>
                    <a:bodyPr/>
                    <a:lstStyle/>
                    <a:p>
                      <a:pPr algn="ctr"/>
                      <a:r>
                        <a:rPr lang="mn-MN" dirty="0"/>
                        <a:t>17673,3</a:t>
                      </a:r>
                      <a:endParaRPr lang="en-US" dirty="0"/>
                    </a:p>
                  </a:txBody>
                  <a:tcPr/>
                </a:tc>
                <a:tc>
                  <a:txBody>
                    <a:bodyPr/>
                    <a:lstStyle/>
                    <a:p>
                      <a:pPr algn="ctr"/>
                      <a:r>
                        <a:rPr lang="mn-MN" dirty="0"/>
                        <a:t>20521,2</a:t>
                      </a:r>
                      <a:endParaRPr lang="en-US" dirty="0"/>
                    </a:p>
                  </a:txBody>
                  <a:tcPr/>
                </a:tc>
                <a:tc>
                  <a:txBody>
                    <a:bodyPr/>
                    <a:lstStyle/>
                    <a:p>
                      <a:pPr algn="ctr"/>
                      <a:r>
                        <a:rPr lang="mn-MN" dirty="0"/>
                        <a:t>-2847,9</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724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7" y="1412776"/>
            <a:ext cx="8229600" cy="1576536"/>
          </a:xfrm>
        </p:spPr>
        <p:txBody>
          <a:bodyPr>
            <a:noAutofit/>
          </a:bodyPr>
          <a:lstStyle/>
          <a:p>
            <a:r>
              <a:rPr lang="mn-MN" sz="4800" dirty="0"/>
              <a:t>“</a:t>
            </a:r>
            <a:r>
              <a:rPr lang="mn-MN" sz="2800" dirty="0"/>
              <a:t>Баялаг Говь” ХХК 11,000,000 ТӨГРӨГӨӨР УНДНЫ УСНЫ ГҮНИЙ ХУДГИЙГ АВТОМАТ СИСТЕМТЭЙ БОЛГОВ.</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3077344"/>
            <a:ext cx="3974570" cy="2980928"/>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989312"/>
            <a:ext cx="4091947" cy="3068960"/>
          </a:xfrm>
          <a:prstGeom prst="rect">
            <a:avLst/>
          </a:prstGeom>
        </p:spPr>
      </p:pic>
      <p:sp>
        <p:nvSpPr>
          <p:cNvPr id="8"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4800" b="1" dirty="0"/>
              <a:t>Автомат худгийн тендер</a:t>
            </a:r>
            <a:endParaRPr lang="en-US" sz="4800" b="1" dirty="0"/>
          </a:p>
        </p:txBody>
      </p:sp>
    </p:spTree>
    <p:extLst>
      <p:ext uri="{BB962C8B-B14F-4D97-AF65-F5344CB8AC3E}">
        <p14:creationId xmlns:p14="http://schemas.microsoft.com/office/powerpoint/2010/main" val="412474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64180"/>
            <a:ext cx="7920880" cy="1000724"/>
          </a:xfrm>
        </p:spPr>
        <p:txBody>
          <a:bodyPr>
            <a:noAutofit/>
          </a:bodyPr>
          <a:lstStyle/>
          <a:p>
            <a:r>
              <a:rPr lang="mn-MN" dirty="0"/>
              <a:t>“Шим” ХХК 2,000,000 төгрөгний оготны хор нийлүүлж, өөрсдийн хүчээр устгалыг хийсэн.</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992" y="3212976"/>
            <a:ext cx="7344816" cy="3456384"/>
          </a:xfrm>
        </p:spPr>
      </p:pic>
      <p:sp>
        <p:nvSpPr>
          <p:cNvPr id="5" name="Title 1"/>
          <p:cNvSpPr txBox="1">
            <a:spLocks/>
          </p:cNvSpPr>
          <p:nvPr/>
        </p:nvSpPr>
        <p:spPr>
          <a:xfrm>
            <a:off x="6096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6000" b="1" dirty="0"/>
              <a:t>Оготно устгал</a:t>
            </a:r>
            <a:endParaRPr lang="en-US" sz="6000" b="1" dirty="0"/>
          </a:p>
        </p:txBody>
      </p:sp>
    </p:spTree>
    <p:extLst>
      <p:ext uri="{BB962C8B-B14F-4D97-AF65-F5344CB8AC3E}">
        <p14:creationId xmlns:p14="http://schemas.microsoft.com/office/powerpoint/2010/main" val="367784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5400" b="1" dirty="0"/>
              <a:t>Бэлчээр хашаалах тор</a:t>
            </a:r>
            <a:endParaRPr lang="en-US" sz="5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412776"/>
            <a:ext cx="4352481" cy="244827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074545"/>
            <a:ext cx="4392488" cy="2470776"/>
          </a:xfrm>
          <a:prstGeom prst="rect">
            <a:avLst/>
          </a:prstGeom>
        </p:spPr>
      </p:pic>
      <p:sp>
        <p:nvSpPr>
          <p:cNvPr id="6" name="Title 1"/>
          <p:cNvSpPr txBox="1">
            <a:spLocks/>
          </p:cNvSpPr>
          <p:nvPr/>
        </p:nvSpPr>
        <p:spPr>
          <a:xfrm>
            <a:off x="5220072" y="1340768"/>
            <a:ext cx="3744416" cy="511256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dirty="0"/>
              <a:t>“Уран дош” ХХК 8,000,000 төгрөгөөр 65 ширхэг бэлчээр хашаалах, 8 үетэй тор нийлүүлж, малчдад тараасан.</a:t>
            </a:r>
            <a:endParaRPr lang="en-US" dirty="0"/>
          </a:p>
        </p:txBody>
      </p:sp>
    </p:spTree>
    <p:extLst>
      <p:ext uri="{BB962C8B-B14F-4D97-AF65-F5344CB8AC3E}">
        <p14:creationId xmlns:p14="http://schemas.microsoft.com/office/powerpoint/2010/main" val="196444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371656" cy="1944216"/>
          </a:xfrm>
        </p:spPr>
        <p:txBody>
          <a:bodyPr>
            <a:normAutofit fontScale="90000"/>
          </a:bodyPr>
          <a:lstStyle/>
          <a:p>
            <a:r>
              <a:rPr lang="mn-MN" sz="3100" dirty="0"/>
              <a:t>“Өв Аргуйт Эрдэнэ” ХХК “Зах зээл ба бэлчээрийн удирдлагын хөгжил”  төслөөс 10.500.000 төгрөг, ОНХСангаас 4.500.000 төгрөг бүгд 15.000.000  төгрөг  гүйцэтгэсэн.</a:t>
            </a:r>
            <a:endParaRPr lang="en-US" sz="31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392" y="2780928"/>
            <a:ext cx="7950015" cy="3760968"/>
          </a:xfrm>
        </p:spPr>
      </p:pic>
      <p:sp>
        <p:nvSpPr>
          <p:cNvPr id="5" name="Title 1"/>
          <p:cNvSpPr txBox="1">
            <a:spLocks/>
          </p:cNvSpPr>
          <p:nvPr/>
        </p:nvSpPr>
        <p:spPr>
          <a:xfrm>
            <a:off x="609600" y="116632"/>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5400" b="1" dirty="0"/>
              <a:t>Мал угаалгын ванн</a:t>
            </a:r>
            <a:endParaRPr lang="en-US" sz="5400" b="1" dirty="0"/>
          </a:p>
        </p:txBody>
      </p:sp>
    </p:spTree>
    <p:extLst>
      <p:ext uri="{BB962C8B-B14F-4D97-AF65-F5344CB8AC3E}">
        <p14:creationId xmlns:p14="http://schemas.microsoft.com/office/powerpoint/2010/main" val="232434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4"/>
            <a:ext cx="8208912" cy="1512168"/>
          </a:xfrm>
        </p:spPr>
        <p:txBody>
          <a:bodyPr>
            <a:normAutofit fontScale="90000"/>
          </a:bodyPr>
          <a:lstStyle/>
          <a:p>
            <a:r>
              <a:rPr lang="mn-MN" b="1" dirty="0"/>
              <a:t>Монголын хоолойн тэмээг омог болгон батлуулахад 3000</a:t>
            </a:r>
            <a:r>
              <a:rPr lang="en-US" b="1" dirty="0"/>
              <a:t>000 </a:t>
            </a:r>
            <a:r>
              <a:rPr lang="mn-MN" b="1" dirty="0"/>
              <a:t>төгрөгийн зардал гарсан.</a:t>
            </a:r>
            <a:br>
              <a:rPr lang="mn-MN" dirty="0"/>
            </a:br>
            <a:br>
              <a:rPr lang="mn-MN" dirty="0"/>
            </a:br>
            <a:endParaRPr lang="en-US" dirty="0"/>
          </a:p>
        </p:txBody>
      </p:sp>
      <p:pic>
        <p:nvPicPr>
          <p:cNvPr id="4" name="Content Placeholder 3" descr="https://cdn.greensoft.mn/uploads/users/1230/images/64389286_2293278930932676_7433840931922509824_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3356992"/>
            <a:ext cx="5832648" cy="3240360"/>
          </a:xfrm>
          <a:prstGeom prst="rect">
            <a:avLst/>
          </a:prstGeom>
          <a:noFill/>
          <a:ln>
            <a:noFill/>
          </a:ln>
        </p:spPr>
      </p:pic>
    </p:spTree>
    <p:extLst>
      <p:ext uri="{BB962C8B-B14F-4D97-AF65-F5344CB8AC3E}">
        <p14:creationId xmlns:p14="http://schemas.microsoft.com/office/powerpoint/2010/main" val="49814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b="1" dirty="0"/>
              <a:t>Гамшгаас хамгаалах сан</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2996952"/>
            <a:ext cx="7488832" cy="3456384"/>
          </a:xfrm>
        </p:spPr>
      </p:pic>
      <p:sp>
        <p:nvSpPr>
          <p:cNvPr id="5" name="Title 1"/>
          <p:cNvSpPr txBox="1">
            <a:spLocks/>
          </p:cNvSpPr>
          <p:nvPr/>
        </p:nvSpPr>
        <p:spPr>
          <a:xfrm>
            <a:off x="581891" y="1196752"/>
            <a:ext cx="8229600" cy="1719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6" name="Title 1"/>
          <p:cNvSpPr txBox="1">
            <a:spLocks/>
          </p:cNvSpPr>
          <p:nvPr/>
        </p:nvSpPr>
        <p:spPr>
          <a:xfrm>
            <a:off x="595745" y="1196752"/>
            <a:ext cx="8229600" cy="1702087"/>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dirty="0"/>
              <a:t>Сумын гамшгаас хамгаалах санд 4.016.500 төгрөгөөр 277 ширхэг хивэгийг худалдан авсан.</a:t>
            </a:r>
            <a:endParaRPr lang="en-US" dirty="0"/>
          </a:p>
        </p:txBody>
      </p:sp>
    </p:spTree>
    <p:extLst>
      <p:ext uri="{BB962C8B-B14F-4D97-AF65-F5344CB8AC3E}">
        <p14:creationId xmlns:p14="http://schemas.microsoft.com/office/powerpoint/2010/main" val="439385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1629</TotalTime>
  <Words>206</Words>
  <Application>Microsoft Office PowerPoint</Application>
  <PresentationFormat>On-screen Show (4:3)</PresentationFormat>
  <Paragraphs>36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2020 онд Орон нутгийн хөгжлийн сангаар хийгдсэн ажлууд</vt:lpstr>
      <vt:lpstr>ОНХС-ийн хөрөнгийн эх үүсвэр</vt:lpstr>
      <vt:lpstr>ОНХС-ийн хөрөнгийн эх үүсвэрийн 2019, 2020 оны харьцуулалт</vt:lpstr>
      <vt:lpstr>“Баялаг Говь” ХХК 11,000,000 ТӨГРӨГӨӨР УНДНЫ УСНЫ ГҮНИЙ ХУДГИЙГ АВТОМАТ СИСТЕМТЭЙ БОЛГОВ.</vt:lpstr>
      <vt:lpstr>“Шим” ХХК 2,000,000 төгрөгний оготны хор нийлүүлж, өөрсдийн хүчээр устгалыг хийсэн.</vt:lpstr>
      <vt:lpstr>Бэлчээр хашаалах тор</vt:lpstr>
      <vt:lpstr>“Өв Аргуйт Эрдэнэ” ХХК “Зах зээл ба бэлчээрийн удирдлагын хөгжил”  төслөөс 10.500.000 төгрөг, ОНХСангаас 4.500.000 төгрөг бүгд 15.000.000  төгрөг  гүйцэтгэсэн.</vt:lpstr>
      <vt:lpstr>Монголын хоолойн тэмээг омог болгон батлуулахад 3000000 төгрөгийн зардал гарсан.  </vt:lpstr>
      <vt:lpstr>Гамшгаас хамгаалах сан</vt:lpstr>
      <vt:lpstr>Гүн өрмийн худаг</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онд Орон нутгийн хөгжлийн сангаар хийгдсэн ажлууд</dc:title>
  <dc:creator>pc</dc:creator>
  <cp:lastModifiedBy>Сэнгэ Мөнхнасан</cp:lastModifiedBy>
  <cp:revision>28</cp:revision>
  <cp:lastPrinted>2020-09-28T08:32:18Z</cp:lastPrinted>
  <dcterms:created xsi:type="dcterms:W3CDTF">2020-09-17T08:19:17Z</dcterms:created>
  <dcterms:modified xsi:type="dcterms:W3CDTF">2021-08-02T11:40:00Z</dcterms:modified>
</cp:coreProperties>
</file>