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6" r:id="rId2"/>
    <p:sldId id="279" r:id="rId3"/>
    <p:sldId id="281" r:id="rId4"/>
    <p:sldId id="282" r:id="rId5"/>
    <p:sldId id="283" r:id="rId6"/>
    <p:sldId id="284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6" r:id="rId16"/>
    <p:sldId id="275" r:id="rId17"/>
    <p:sldId id="272" r:id="rId18"/>
    <p:sldId id="273" r:id="rId19"/>
    <p:sldId id="277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506C9-0C45-478A-82DF-A5789C08AE3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67E97-D5AD-4781-B60D-BD5E75188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4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93B68-7E74-4510-AEDC-42E4E617B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2A07FD-3BC9-4B54-8DAA-EC4FC220D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6E35ED-2827-4822-8C17-6CBAA2FA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BD55-B6DC-41F5-A373-ED0062EED408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18F04A-83B2-4D5C-BF1D-9539188C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30575D-5164-4AFB-9938-A9683DED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A803-3B91-4B15-B4F9-27CA10623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9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C7DDBB-01AC-4291-9097-A5DDE95A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D34CF63-7735-4780-9832-3F745312A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0B99D8-0D68-4FF6-9F7E-4238D571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BD55-B6DC-41F5-A373-ED0062EED408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F58FFC-3D2F-46A8-8122-64BC803C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D4075A-266D-44AD-82C9-628A796E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A803-3B91-4B15-B4F9-27CA10623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7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A7F2A90-1D23-4AC2-A2CB-8EDECF4B2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1706C2-3B0E-437E-9312-35E83FBEE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8D7734-1BF9-4572-8C4B-B6104081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BD55-B6DC-41F5-A373-ED0062EED408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9A4754-2A5C-42AC-A61A-E6BDF1AD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F1F2EF-EA31-4AEB-9BB0-D2FC296C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A803-3B91-4B15-B4F9-27CA10623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C0A246-FFFE-4A1A-94C8-4AA75DD3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36317A-6308-4310-A448-E1C515579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D8D9AD-A324-4CE2-9761-1F1C2A44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BD55-B6DC-41F5-A373-ED0062EED408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C42E14-9AFA-4012-AD1E-00206E22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CB3197-B51A-4069-835F-1F06A6A1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A803-3B91-4B15-B4F9-27CA10623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9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8F9852-5192-4FFF-8F42-72105BB4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3A0FAE-89A3-4BD5-BB32-B3E309783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CC232D-F93B-478C-A8B0-C744A776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BD55-B6DC-41F5-A373-ED0062EED408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B64E13-4315-4650-8362-5340DB23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CD1DF5-BD38-4542-8FCE-F6BD2823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A803-3B91-4B15-B4F9-27CA10623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9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2DAFC1-2706-496C-82AE-CF1A5C0A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66754B-A337-454A-A3DD-19310DD3B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63D50C-1F1A-4D80-8EF0-DE1C1CCD6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D07FBC-5282-46F0-95FF-B1984CFB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BD55-B6DC-41F5-A373-ED0062EED408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31474B-A51A-4E07-99C8-B8E5CF80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ECC317-335C-4940-83F9-8B5ED071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A803-3B91-4B15-B4F9-27CA10623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0D60EC-5DF7-4DB4-B0DD-89BB1E36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10B83C-0089-48D4-9193-961D8E143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B6933D-9997-4204-8750-971F010DA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EFD48D3-B9D0-4F8D-A3CD-75CF689F2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2ED70B-DA98-4436-BCAC-0201C18E1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744AA14-19B6-4063-A37B-B0E3D5D1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BD55-B6DC-41F5-A373-ED0062EED408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C1CA568-9022-4480-A66C-10F35A11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0D82286-93EB-4738-BB8D-DBA37509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A803-3B91-4B15-B4F9-27CA10623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7F3CE-A025-4109-AC59-6206BAEB0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6571AFF-B43E-42C1-9B69-383C0404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BD55-B6DC-41F5-A373-ED0062EED408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2240E85-B9ED-4F85-B2B2-5A31ABF2D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7EA4A2C-B2BC-4FCB-ABD4-71A74340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A803-3B91-4B15-B4F9-27CA10623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9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B25297F-71D0-4009-9814-F4440077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BD55-B6DC-41F5-A373-ED0062EED408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E1C76E0-DA2B-4BBB-B71E-76BDD286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0214E62-25B5-4123-8980-684C07CE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A803-3B91-4B15-B4F9-27CA10623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4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95B661-58C1-4D78-9A02-00A8E65B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23E891-AD6F-4ADE-BACD-ACDF4EDCF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D8BE190-4A8E-476B-A566-7E64965A4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453513-F1B6-4570-AE93-BE925E1C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BD55-B6DC-41F5-A373-ED0062EED408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8ECFA5-9094-403F-BA07-370F23A3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257060-988D-4431-A0B0-9C439EC1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A803-3B91-4B15-B4F9-27CA10623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7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DCD557-1B35-4B41-92B9-DDDA17CB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CA39AF-D479-401E-8A7F-91DA27B2C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21A060-BBC7-4FEE-B097-7F4428FA3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847C04-B1EB-4DE5-8B0B-DB5D08DD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BD55-B6DC-41F5-A373-ED0062EED408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5AB31A-BA11-4F68-A190-AC9954F1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6991D45-C214-410D-BAA9-E91EA86D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A803-3B91-4B15-B4F9-27CA10623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9D65E8-8DFD-405C-9684-F62C2CD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460C6A-1069-454C-AEE6-E8C449CB9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C9A30A-FE0B-49DA-8444-CAD655808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9BD55-B6DC-41F5-A373-ED0062EED408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6F1F16-5826-491A-8560-1AA812FC5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C1F21F-A818-4A12-9D13-5B801A2F3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2A803-3B91-4B15-B4F9-27CA10623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7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#_Toc45583814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untain, grass, outdoor, nature&#10;&#10;Description automatically generated">
            <a:extLst>
              <a:ext uri="{FF2B5EF4-FFF2-40B4-BE49-F238E27FC236}">
                <a16:creationId xmlns="" xmlns:a16="http://schemas.microsoft.com/office/drawing/2014/main" id="{ED3D70A2-BADA-4859-8160-D5A26F827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900"/>
            <a:ext cx="12073831" cy="79969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1149B8-99B6-40D8-A04F-AAC2BAE71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024" y="766669"/>
            <a:ext cx="10203976" cy="2387600"/>
          </a:xfrm>
        </p:spPr>
        <p:txBody>
          <a:bodyPr>
            <a:normAutofit/>
          </a:bodyPr>
          <a:lstStyle/>
          <a:p>
            <a:r>
              <a:rPr lang="mn-M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Сургалтын сэдэв:  ОЙН АЖ АХУЙН АРГА ХЭМЖЭЭГ ТӨЛӨВЛӨХ, МЕНЕЖМЕНТ ТӨЛӨВЛӨГӨӨ БОЛОВСРУУЛАХ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9B0F37-3047-400C-9D73-D06C6AE4B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331" y="4317376"/>
            <a:ext cx="10582141" cy="1655762"/>
          </a:xfrm>
        </p:spPr>
        <p:txBody>
          <a:bodyPr/>
          <a:lstStyle/>
          <a:p>
            <a:pPr algn="l"/>
            <a:r>
              <a:rPr lang="mn-M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ШУ-ны доктор, профессор </a:t>
            </a:r>
            <a:r>
              <a:rPr lang="mn-M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Ч.Доржсүрэн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0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4D7BCC4-F061-4E61-B966-601BCF69EE01}"/>
              </a:ext>
            </a:extLst>
          </p:cNvPr>
          <p:cNvSpPr/>
          <p:nvPr/>
        </p:nvSpPr>
        <p:spPr>
          <a:xfrm>
            <a:off x="290731" y="151620"/>
            <a:ext cx="1163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>
                <a:latin typeface="Arial" panose="020B0604020202020204" pitchFamily="34" charset="0"/>
                <a:ea typeface="Calibri" panose="020F0502020204030204" pitchFamily="34" charset="0"/>
              </a:rPr>
              <a:t>Түймэртэй тэмцэх ажиллагааны хүрээнд хэрэгжүүлэх ажлын төлөвлөгөө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A629681-BF0A-454D-A228-75A421C54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793929"/>
              </p:ext>
            </p:extLst>
          </p:nvPr>
        </p:nvGraphicFramePr>
        <p:xfrm>
          <a:off x="290731" y="633493"/>
          <a:ext cx="11765282" cy="60312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66004">
                  <a:extLst>
                    <a:ext uri="{9D8B030D-6E8A-4147-A177-3AD203B41FA5}">
                      <a16:colId xmlns="" xmlns:a16="http://schemas.microsoft.com/office/drawing/2014/main" val="570739213"/>
                    </a:ext>
                  </a:extLst>
                </a:gridCol>
                <a:gridCol w="2138929">
                  <a:extLst>
                    <a:ext uri="{9D8B030D-6E8A-4147-A177-3AD203B41FA5}">
                      <a16:colId xmlns="" xmlns:a16="http://schemas.microsoft.com/office/drawing/2014/main" val="3841305035"/>
                    </a:ext>
                  </a:extLst>
                </a:gridCol>
                <a:gridCol w="1162409">
                  <a:extLst>
                    <a:ext uri="{9D8B030D-6E8A-4147-A177-3AD203B41FA5}">
                      <a16:colId xmlns="" xmlns:a16="http://schemas.microsoft.com/office/drawing/2014/main" val="4286217538"/>
                    </a:ext>
                  </a:extLst>
                </a:gridCol>
                <a:gridCol w="929457">
                  <a:extLst>
                    <a:ext uri="{9D8B030D-6E8A-4147-A177-3AD203B41FA5}">
                      <a16:colId xmlns="" xmlns:a16="http://schemas.microsoft.com/office/drawing/2014/main" val="3760932315"/>
                    </a:ext>
                  </a:extLst>
                </a:gridCol>
                <a:gridCol w="3263688">
                  <a:extLst>
                    <a:ext uri="{9D8B030D-6E8A-4147-A177-3AD203B41FA5}">
                      <a16:colId xmlns="" xmlns:a16="http://schemas.microsoft.com/office/drawing/2014/main" val="1966993289"/>
                    </a:ext>
                  </a:extLst>
                </a:gridCol>
                <a:gridCol w="1804795">
                  <a:extLst>
                    <a:ext uri="{9D8B030D-6E8A-4147-A177-3AD203B41FA5}">
                      <a16:colId xmlns="" xmlns:a16="http://schemas.microsoft.com/office/drawing/2014/main" val="2277568897"/>
                    </a:ext>
                  </a:extLst>
                </a:gridCol>
              </a:tblGrid>
              <a:tr h="642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Гүйцэтгэх ажлын төрөл</a:t>
                      </a:r>
                      <a:endParaRPr lang="en-US" sz="18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Зорилго</a:t>
                      </a:r>
                      <a:endParaRPr lang="en-US" sz="1800" b="1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Ажлын тоо ширхэг</a:t>
                      </a:r>
                      <a:endParaRPr lang="en-US" sz="1800" b="1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Хэзээ</a:t>
                      </a:r>
                      <a:endParaRPr lang="en-US" sz="1800" b="1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Хэрхэн яаж хийх</a:t>
                      </a:r>
                      <a:endParaRPr lang="en-US" sz="1800" b="1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Хариуцах эзэн</a:t>
                      </a:r>
                      <a:endParaRPr lang="en-US" sz="18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06785118"/>
                  </a:ext>
                </a:extLst>
              </a:tr>
              <a:tr h="16287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Өрх бүр түймэр унтраах  багажаа сайжруулах шинэчлэх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Гэнэтийн аюулд бэлэн байх, цаг алдалгүй аюулыг дарах, түймрийн тархалтыг саатуулах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Өрх бүрд 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 доорх материал болох хаягдал дугуйн хаймар, цэвэрлэгээ, арчилгаанаас гарах нарийн мод  ашиглах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гишүүд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58810305"/>
                  </a:ext>
                </a:extLst>
              </a:tr>
              <a:tr h="129879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Түймэртэй тэмцэх сургалт зохион байгуулах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гишүүдэд түймэр унтраах арга ажиллагааны мэдлэг чадвар эзэмшүүлэх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 бүр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2020-2030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Аймаг, суманд зохион байгуулах сургалтант өрх бүрийг хамруулах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ахлагч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17999994"/>
                  </a:ext>
                </a:extLst>
              </a:tr>
              <a:tr h="16271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Мэдээлэл дамжуулах, түймэр унтраах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Түймэр гарсан тохиолдолд шаардлагатай газруудад мэдээлэл хурдан дамжуулж, цаг алдалгүй түймрийг унтраах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Түймэр гарсан тухай бүрд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 бүр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Ойн санд  хийх эргүүл шалгалтын эрчимжүүлж түймэр гарсан тохиолдолд Онцгой байдлын алба, ойн  анги, байгаль орчны газруудад мэдээлэл дажруулна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Бүх гишүүд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47139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99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DF5776-77C7-4BFE-BDD4-1B56389407E0}"/>
              </a:ext>
            </a:extLst>
          </p:cNvPr>
          <p:cNvSpPr/>
          <p:nvPr/>
        </p:nvSpPr>
        <p:spPr>
          <a:xfrm>
            <a:off x="297766" y="0"/>
            <a:ext cx="11596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>
                <a:latin typeface="Arial" panose="020B0604020202020204" pitchFamily="34" charset="0"/>
                <a:ea typeface="Calibri" panose="020F0502020204030204" pitchFamily="34" charset="0"/>
              </a:rPr>
              <a:t>Хөнөөлт шавжаас ойг хамгаалах үйл ажиллагааны төлөвлөгөө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ADCBAC7F-D4DE-4664-BD4C-EF81CB49E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43151"/>
              </p:ext>
            </p:extLst>
          </p:nvPr>
        </p:nvGraphicFramePr>
        <p:xfrm>
          <a:off x="103163" y="369332"/>
          <a:ext cx="11985673" cy="6191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38290">
                  <a:extLst>
                    <a:ext uri="{9D8B030D-6E8A-4147-A177-3AD203B41FA5}">
                      <a16:colId xmlns="" xmlns:a16="http://schemas.microsoft.com/office/drawing/2014/main" val="432788530"/>
                    </a:ext>
                  </a:extLst>
                </a:gridCol>
                <a:gridCol w="1589649">
                  <a:extLst>
                    <a:ext uri="{9D8B030D-6E8A-4147-A177-3AD203B41FA5}">
                      <a16:colId xmlns="" xmlns:a16="http://schemas.microsoft.com/office/drawing/2014/main" val="1605041252"/>
                    </a:ext>
                  </a:extLst>
                </a:gridCol>
                <a:gridCol w="1345809">
                  <a:extLst>
                    <a:ext uri="{9D8B030D-6E8A-4147-A177-3AD203B41FA5}">
                      <a16:colId xmlns="" xmlns:a16="http://schemas.microsoft.com/office/drawing/2014/main" val="1456981729"/>
                    </a:ext>
                  </a:extLst>
                </a:gridCol>
                <a:gridCol w="2222695">
                  <a:extLst>
                    <a:ext uri="{9D8B030D-6E8A-4147-A177-3AD203B41FA5}">
                      <a16:colId xmlns="" xmlns:a16="http://schemas.microsoft.com/office/drawing/2014/main" val="4050838809"/>
                    </a:ext>
                  </a:extLst>
                </a:gridCol>
                <a:gridCol w="2860284">
                  <a:extLst>
                    <a:ext uri="{9D8B030D-6E8A-4147-A177-3AD203B41FA5}">
                      <a16:colId xmlns="" xmlns:a16="http://schemas.microsoft.com/office/drawing/2014/main" val="547331470"/>
                    </a:ext>
                  </a:extLst>
                </a:gridCol>
                <a:gridCol w="1828946">
                  <a:extLst>
                    <a:ext uri="{9D8B030D-6E8A-4147-A177-3AD203B41FA5}">
                      <a16:colId xmlns="" xmlns:a16="http://schemas.microsoft.com/office/drawing/2014/main" val="3344252106"/>
                    </a:ext>
                  </a:extLst>
                </a:gridCol>
              </a:tblGrid>
              <a:tr h="33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Гүйцэтгэх ажлын төрөл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Зорилго</a:t>
                      </a:r>
                      <a:endParaRPr lang="en-US" sz="16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Ажлын тоо хэмжээ</a:t>
                      </a:r>
                      <a:endParaRPr lang="en-US" sz="16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Хугацаа</a:t>
                      </a:r>
                      <a:endParaRPr lang="en-US" sz="16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Хэрхэн яаж хийх</a:t>
                      </a:r>
                      <a:endParaRPr lang="en-US" sz="16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Хариуцах эзэн</a:t>
                      </a:r>
                      <a:endParaRPr lang="en-US" sz="16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="" xmlns:a16="http://schemas.microsoft.com/office/drawing/2014/main" val="2408696270"/>
                  </a:ext>
                </a:extLst>
              </a:tr>
              <a:tr h="92474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Ойн санд хөнөөлт шавжийн талаар ажиглалт, судалгаа хийх.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Ойд их хэмжээний хөнөөл учруулахаас урьдчилан сэргийлэх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Хавар, Намар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оноос Жил бүр Хавар V/1-с V/25 хооронд, НамарVIII/20-с IX сарын эхний 7 хоногийн хооронд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Ойн сангийн тодорхой хэсэгт (Орчин үеийн ухаалаг утас бусад багаж ашиглан зураг дээжээр баталгаажуулж орон нутагт мэдээллээ өгч байна.)</a:t>
                      </a:r>
                      <a:endParaRPr lang="en-US" sz="16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Сургалтад хамрагдсан гишүүн зохион байгуулж нөхөрлөлийн гишүүд</a:t>
                      </a:r>
                      <a:endParaRPr lang="en-US" sz="16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="" xmlns:a16="http://schemas.microsoft.com/office/drawing/2014/main" val="385462468"/>
                  </a:ext>
                </a:extLst>
              </a:tr>
              <a:tr h="188869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Ойн хөнөөлт шавжтай тэмцэх (механик аргаар)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Ойд их хэмжээний хөнөөл учруулахаас урьдчилан сэргийлэх, ой нөхөн сэргэх боломжийг бүрдүүлэх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Тухай бүрд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Менежментийн хугацаанд тэмцэх шаардлагатай жил бүр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Орон нутгийн болон улсын төсвийн хөрөнгөөр тэмцлийн ажил явуулсан тохиолдолд нөхөрлөлийн багаж төхөөрөмж, хүн хүчээр тусалж хамтран ажиллана. Бусад тохиолдолд нөхөрлөлийн гишүүд өөрсдийн хүч бололцоогоор тохиромжтой аргыг сонгон тэмцэнэ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Сургалтад хамрагдсан гишүүн зохион байгуулж нөхөрлөлийн гишүүд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="" xmlns:a16="http://schemas.microsoft.com/office/drawing/2014/main" val="170984216"/>
                  </a:ext>
                </a:extLst>
              </a:tr>
              <a:tr h="853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Ойн хөнөөлт шавжаас урьдчилан сэргийлэх арга хэмжээний хүрээнд гарөх зардлын тооцоо хийх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Төлөвлөгөө-ний хэрэгжилтийг хангахад гарч буй нийт зардлыг гарах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Жилд нэг удаа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Төлөвлөгөөний хугацаанд</a:t>
                      </a:r>
                      <a:endParaRPr lang="en-US" sz="16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Тухайн ажлыг хийж гүйцэтгэхэд гарсан зардлыг баримтжуулж тайлагнах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ахлагч</a:t>
                      </a:r>
                      <a:endParaRPr lang="en-US" sz="16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="" xmlns:a16="http://schemas.microsoft.com/office/drawing/2014/main" val="210047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60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4623540-DAE2-443B-83CE-0438367A47FB}"/>
              </a:ext>
            </a:extLst>
          </p:cNvPr>
          <p:cNvSpPr/>
          <p:nvPr/>
        </p:nvSpPr>
        <p:spPr>
          <a:xfrm>
            <a:off x="424375" y="0"/>
            <a:ext cx="11512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>
                <a:latin typeface="Arial" panose="020B0604020202020204" pitchFamily="34" charset="0"/>
                <a:ea typeface="Calibri" panose="020F0502020204030204" pitchFamily="34" charset="0"/>
              </a:rPr>
              <a:t>Хууль бус мод бэлтгэлтэй тэмцэх үйл ажиллагааны төлөвлөгөө</a:t>
            </a:r>
            <a:endParaRPr lang="en-US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6AD2C7E-3399-4049-817C-BB86D1705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004478"/>
              </p:ext>
            </p:extLst>
          </p:nvPr>
        </p:nvGraphicFramePr>
        <p:xfrm>
          <a:off x="168812" y="566225"/>
          <a:ext cx="12023188" cy="37822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59529">
                  <a:extLst>
                    <a:ext uri="{9D8B030D-6E8A-4147-A177-3AD203B41FA5}">
                      <a16:colId xmlns="" xmlns:a16="http://schemas.microsoft.com/office/drawing/2014/main" val="3060231864"/>
                    </a:ext>
                  </a:extLst>
                </a:gridCol>
                <a:gridCol w="2308452">
                  <a:extLst>
                    <a:ext uri="{9D8B030D-6E8A-4147-A177-3AD203B41FA5}">
                      <a16:colId xmlns="" xmlns:a16="http://schemas.microsoft.com/office/drawing/2014/main" val="2553293769"/>
                    </a:ext>
                  </a:extLst>
                </a:gridCol>
                <a:gridCol w="1514923">
                  <a:extLst>
                    <a:ext uri="{9D8B030D-6E8A-4147-A177-3AD203B41FA5}">
                      <a16:colId xmlns="" xmlns:a16="http://schemas.microsoft.com/office/drawing/2014/main" val="785728124"/>
                    </a:ext>
                  </a:extLst>
                </a:gridCol>
                <a:gridCol w="1009948">
                  <a:extLst>
                    <a:ext uri="{9D8B030D-6E8A-4147-A177-3AD203B41FA5}">
                      <a16:colId xmlns="" xmlns:a16="http://schemas.microsoft.com/office/drawing/2014/main" val="175997268"/>
                    </a:ext>
                  </a:extLst>
                </a:gridCol>
                <a:gridCol w="2356545">
                  <a:extLst>
                    <a:ext uri="{9D8B030D-6E8A-4147-A177-3AD203B41FA5}">
                      <a16:colId xmlns="" xmlns:a16="http://schemas.microsoft.com/office/drawing/2014/main" val="3641346814"/>
                    </a:ext>
                  </a:extLst>
                </a:gridCol>
                <a:gridCol w="2173791">
                  <a:extLst>
                    <a:ext uri="{9D8B030D-6E8A-4147-A177-3AD203B41FA5}">
                      <a16:colId xmlns="" xmlns:a16="http://schemas.microsoft.com/office/drawing/2014/main" val="3722209214"/>
                    </a:ext>
                  </a:extLst>
                </a:gridCol>
              </a:tblGrid>
              <a:tr h="367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Гүйцэтгэх ажлын төрөл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Зорилго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Ажлын тоо хэмжээ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Хэзээ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Хэрхэн яаж хийх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Хариуцах эзэн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extLst>
                  <a:ext uri="{0D108BD9-81ED-4DB2-BD59-A6C34878D82A}">
                    <a16:rowId xmlns="" xmlns:a16="http://schemas.microsoft.com/office/drawing/2014/main" val="722715619"/>
                  </a:ext>
                </a:extLst>
              </a:tr>
              <a:tr h="176724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Идэвхтэн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байгаль хамгаалагч ажиллуулах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Сумын байгаль хамгаалагч, улсын байцаагчтай ойр ажиллах, эргүүл шалгалтыг сайжруулах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 бүр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Тухай бүр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Менежментийн хугацаанд 2 гишүүнийг идэвхтэн байгаль хамгаалагч болгоно. 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ахлагч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extLst>
                  <a:ext uri="{0D108BD9-81ED-4DB2-BD59-A6C34878D82A}">
                    <a16:rowId xmlns="" xmlns:a16="http://schemas.microsoft.com/office/drawing/2014/main" val="1882599017"/>
                  </a:ext>
                </a:extLst>
              </a:tr>
              <a:tr h="7015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Эргүүл, хяналт хийх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Хууль бусаар мод бэлтгэл явагдаж буй эсэхийг шалгах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11-4 сар хүртэл 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2020-2030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Эргүүлийн суурин цэгүүд дээр очиж ажиглалт хийх мотоцикл болон морин эргүүл хийх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Идэвхтэн байгаль хамгаалагч хариуцан Нөхөрлөлийн гишүүдтэй хамтарч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0" marR="52280" marT="0" marB="0" anchor="ctr"/>
                </a:tc>
                <a:extLst>
                  <a:ext uri="{0D108BD9-81ED-4DB2-BD59-A6C34878D82A}">
                    <a16:rowId xmlns="" xmlns:a16="http://schemas.microsoft.com/office/drawing/2014/main" val="1947908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13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12404B7-10E4-4E07-B51E-FE3A104202F8}"/>
              </a:ext>
            </a:extLst>
          </p:cNvPr>
          <p:cNvSpPr/>
          <p:nvPr/>
        </p:nvSpPr>
        <p:spPr>
          <a:xfrm>
            <a:off x="168811" y="132221"/>
            <a:ext cx="11141613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mn-M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Нөхөрлөлийн ойн сангийн зэрлэг амьтдыг хамгаалах үйл ажиллагааны төлөвлөгөө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1C1E5E0-4999-4E57-9E0F-8F38A14A0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729399"/>
              </p:ext>
            </p:extLst>
          </p:nvPr>
        </p:nvGraphicFramePr>
        <p:xfrm>
          <a:off x="262010" y="505978"/>
          <a:ext cx="11761180" cy="59693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81608">
                  <a:extLst>
                    <a:ext uri="{9D8B030D-6E8A-4147-A177-3AD203B41FA5}">
                      <a16:colId xmlns="" xmlns:a16="http://schemas.microsoft.com/office/drawing/2014/main" val="3731794642"/>
                    </a:ext>
                  </a:extLst>
                </a:gridCol>
                <a:gridCol w="2196989">
                  <a:extLst>
                    <a:ext uri="{9D8B030D-6E8A-4147-A177-3AD203B41FA5}">
                      <a16:colId xmlns="" xmlns:a16="http://schemas.microsoft.com/office/drawing/2014/main" val="595761397"/>
                    </a:ext>
                  </a:extLst>
                </a:gridCol>
                <a:gridCol w="1354888">
                  <a:extLst>
                    <a:ext uri="{9D8B030D-6E8A-4147-A177-3AD203B41FA5}">
                      <a16:colId xmlns="" xmlns:a16="http://schemas.microsoft.com/office/drawing/2014/main" val="521266237"/>
                    </a:ext>
                  </a:extLst>
                </a:gridCol>
                <a:gridCol w="1067915">
                  <a:extLst>
                    <a:ext uri="{9D8B030D-6E8A-4147-A177-3AD203B41FA5}">
                      <a16:colId xmlns="" xmlns:a16="http://schemas.microsoft.com/office/drawing/2014/main" val="1851523611"/>
                    </a:ext>
                  </a:extLst>
                </a:gridCol>
                <a:gridCol w="2618039">
                  <a:extLst>
                    <a:ext uri="{9D8B030D-6E8A-4147-A177-3AD203B41FA5}">
                      <a16:colId xmlns="" xmlns:a16="http://schemas.microsoft.com/office/drawing/2014/main" val="3549096602"/>
                    </a:ext>
                  </a:extLst>
                </a:gridCol>
                <a:gridCol w="2041741">
                  <a:extLst>
                    <a:ext uri="{9D8B030D-6E8A-4147-A177-3AD203B41FA5}">
                      <a16:colId xmlns="" xmlns:a16="http://schemas.microsoft.com/office/drawing/2014/main" val="2880816159"/>
                    </a:ext>
                  </a:extLst>
                </a:gridCol>
              </a:tblGrid>
              <a:tr h="470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Гүйцэтгэх ажлын төрөл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Зорилго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Ажлын тоо хэмжээ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Хэзээ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Хэрхэн яаж хийх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Хариуцах эзэн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extLst>
                  <a:ext uri="{0D108BD9-81ED-4DB2-BD59-A6C34878D82A}">
                    <a16:rowId xmlns="" xmlns:a16="http://schemas.microsoft.com/office/drawing/2014/main" val="2833800342"/>
                  </a:ext>
                </a:extLst>
              </a:tr>
              <a:tr h="5137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Эргүүл, хяналт хийх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Хууль бус ан агнуураас сэргийлэх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Менежментийн хугацаанд жил бүр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Ойн санд хууль бус ан агнуур, түймрээс сэргийлэх эргүүл хийхтэй уялдуулна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Идэвхтэн байгаль хамгаалагч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extLst>
                  <a:ext uri="{0D108BD9-81ED-4DB2-BD59-A6C34878D82A}">
                    <a16:rowId xmlns="" xmlns:a16="http://schemas.microsoft.com/office/drawing/2014/main" val="2381396387"/>
                  </a:ext>
                </a:extLst>
              </a:tr>
              <a:tr h="51373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Ан амьтанд  хужир шүү, өвөл өвс тавих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Зэрлэг амьтны байршлыг тогтворжуулах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Зудын </a:t>
                      </a: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аюултай үед хэрэглэхээр хадлан тэжээл, давс хужир бэлтгэн нөөцлөх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ахлагч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extLst>
                  <a:ext uri="{0D108BD9-81ED-4DB2-BD59-A6C34878D82A}">
                    <a16:rowId xmlns="" xmlns:a16="http://schemas.microsoft.com/office/drawing/2014/main" val="2109306511"/>
                  </a:ext>
                </a:extLst>
              </a:tr>
              <a:tr h="73980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Нутгийн мал бэлчээрлэлтийг багасгах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 амьтадын тархац нутаг хумигдах тоо толгой буурахаас сэргийлэх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 амьтны тархац бүхий газруудыг тогтоож нөхөрлөлийн гишүүдийн хурлаар шийдвэрлэнэ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Бүх гишүүд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extLst>
                  <a:ext uri="{0D108BD9-81ED-4DB2-BD59-A6C34878D82A}">
                    <a16:rowId xmlns="" xmlns:a16="http://schemas.microsoft.com/office/drawing/2014/main" val="443259304"/>
                  </a:ext>
                </a:extLst>
              </a:tr>
              <a:tr h="53266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Ойг түймэр, байгалийн гамшигаас  ан амьтныг хамгаалах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Өрх бүр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extLst>
                  <a:ext uri="{0D108BD9-81ED-4DB2-BD59-A6C34878D82A}">
                    <a16:rowId xmlns="" xmlns:a16="http://schemas.microsoft.com/office/drawing/2014/main" val="1595221312"/>
                  </a:ext>
                </a:extLst>
              </a:tr>
              <a:tr h="687896">
                <a:tc>
                  <a:txBody>
                    <a:bodyPr/>
                    <a:lstStyle/>
                    <a:p>
                      <a:pPr marL="116205"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mn-M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</a:t>
                      </a: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хийх аргачлалд суралцах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ойн сан дахь ан амьтдын тархалт, тоо толгойг тогтоох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Менежментийн хугацаанд</a:t>
                      </a:r>
                      <a:endParaRPr lang="en-US" sz="18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Орон нутгийн Байгаль орчны газар, төсөлт хөтөлбөр, мэргэжлийн судлаач, эрдэмтдийн тусламжтайгаар хийнэ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ахлагч хариуцна</a:t>
                      </a:r>
                      <a:endParaRPr lang="en-US" sz="18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/>
                </a:tc>
                <a:extLst>
                  <a:ext uri="{0D108BD9-81ED-4DB2-BD59-A6C34878D82A}">
                    <a16:rowId xmlns="" xmlns:a16="http://schemas.microsoft.com/office/drawing/2014/main" val="4129718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13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4C6087C-D9F0-43DD-BA57-431EBA384841}"/>
              </a:ext>
            </a:extLst>
          </p:cNvPr>
          <p:cNvSpPr/>
          <p:nvPr/>
        </p:nvSpPr>
        <p:spPr>
          <a:xfrm>
            <a:off x="344158" y="135374"/>
            <a:ext cx="356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>
                <a:latin typeface="Arial" panose="020B0604020202020204" pitchFamily="34" charset="0"/>
                <a:ea typeface="Calibri" panose="020F0502020204030204" pitchFamily="34" charset="0"/>
              </a:rPr>
              <a:t>Ургамал, бэлчээр хамгаалалт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E8F7A62-ADA3-4D71-88E4-D7CC507A7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351125"/>
              </p:ext>
            </p:extLst>
          </p:nvPr>
        </p:nvGraphicFramePr>
        <p:xfrm>
          <a:off x="344156" y="504706"/>
          <a:ext cx="11339844" cy="64726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46637">
                  <a:extLst>
                    <a:ext uri="{9D8B030D-6E8A-4147-A177-3AD203B41FA5}">
                      <a16:colId xmlns="" xmlns:a16="http://schemas.microsoft.com/office/drawing/2014/main" val="3993968493"/>
                    </a:ext>
                  </a:extLst>
                </a:gridCol>
                <a:gridCol w="2192643">
                  <a:extLst>
                    <a:ext uri="{9D8B030D-6E8A-4147-A177-3AD203B41FA5}">
                      <a16:colId xmlns="" xmlns:a16="http://schemas.microsoft.com/office/drawing/2014/main" val="2909260142"/>
                    </a:ext>
                  </a:extLst>
                </a:gridCol>
                <a:gridCol w="1786511">
                  <a:extLst>
                    <a:ext uri="{9D8B030D-6E8A-4147-A177-3AD203B41FA5}">
                      <a16:colId xmlns="" xmlns:a16="http://schemas.microsoft.com/office/drawing/2014/main" val="4152561354"/>
                    </a:ext>
                  </a:extLst>
                </a:gridCol>
                <a:gridCol w="636196">
                  <a:extLst>
                    <a:ext uri="{9D8B030D-6E8A-4147-A177-3AD203B41FA5}">
                      <a16:colId xmlns="" xmlns:a16="http://schemas.microsoft.com/office/drawing/2014/main" val="147048259"/>
                    </a:ext>
                  </a:extLst>
                </a:gridCol>
                <a:gridCol w="2784524">
                  <a:extLst>
                    <a:ext uri="{9D8B030D-6E8A-4147-A177-3AD203B41FA5}">
                      <a16:colId xmlns="" xmlns:a16="http://schemas.microsoft.com/office/drawing/2014/main" val="3942720445"/>
                    </a:ext>
                  </a:extLst>
                </a:gridCol>
                <a:gridCol w="1693333">
                  <a:extLst>
                    <a:ext uri="{9D8B030D-6E8A-4147-A177-3AD203B41FA5}">
                      <a16:colId xmlns="" xmlns:a16="http://schemas.microsoft.com/office/drawing/2014/main" val="3583789637"/>
                    </a:ext>
                  </a:extLst>
                </a:gridCol>
              </a:tblGrid>
              <a:tr h="106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Гүйцэтгэх ажлын төрөл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Зорилго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Ажлын тоо хэмжээ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Хугацаа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Хэрхэн яаж хийх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Хариуцах </a:t>
                      </a:r>
                      <a:endParaRPr lang="mn-MN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эзэн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extLst>
                  <a:ext uri="{0D108BD9-81ED-4DB2-BD59-A6C34878D82A}">
                    <a16:rowId xmlns="" xmlns:a16="http://schemas.microsoft.com/office/drawing/2014/main" val="2141132020"/>
                  </a:ext>
                </a:extLst>
              </a:tr>
              <a:tr h="253964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Бэлчээрийг  амрааж сэргээх ажлыг зохион байгуулах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Бэлчээр талхлалт, ургамлын бүрхэвч багасах, ойн санд мал бэлчээрлэхээс хамгаалах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Эзэмшлийн талбайн хүрээнд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Менежментийн хугацаанд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гишүүн өрхүүд болон орон нутгийн малчидтай хамтарч иргэдийн нийтийн хуралд санал оруулан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дэмжүүлэх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</a:t>
                      </a:r>
                      <a:endParaRPr lang="mn-MN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ахлагч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extLst>
                  <a:ext uri="{0D108BD9-81ED-4DB2-BD59-A6C34878D82A}">
                    <a16:rowId xmlns="" xmlns:a16="http://schemas.microsoft.com/office/drawing/2014/main" val="133726190"/>
                  </a:ext>
                </a:extLst>
              </a:tr>
              <a:tr h="1581966">
                <a:tc>
                  <a:txBody>
                    <a:bodyPr/>
                    <a:lstStyle/>
                    <a:p>
                      <a:pPr marL="360363" lvl="0" indent="-3603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69875" algn="l"/>
                        </a:tabLs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Ашигт ургамлын нөөцийг тогтоолгох, хамгаалах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Ашигт ургамлын нөөцийн хэмжээнд тохируулан ашиглах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2020-2022 </a:t>
                      </a: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өөрийн хөрөнгөөр мэргэжлийн байгууллагаар хийлгэх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</a:t>
                      </a: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удирдах зөвлөл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extLst>
                  <a:ext uri="{0D108BD9-81ED-4DB2-BD59-A6C34878D82A}">
                    <a16:rowId xmlns="" xmlns:a16="http://schemas.microsoft.com/office/drawing/2014/main" val="1804284537"/>
                  </a:ext>
                </a:extLst>
              </a:tr>
              <a:tr h="1262738">
                <a:tc>
                  <a:txBody>
                    <a:bodyPr/>
                    <a:lstStyle/>
                    <a:p>
                      <a:pPr marL="269875" lvl="0" indent="-26987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Орон нутгийн иргэдэд хяналт тавих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Эмийн ургамал, жимсний нөөцөө хамгаалах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 сард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гишүүд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Удирдах зөвлөл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6" marR="66466" marT="0" marB="0" anchor="ctr"/>
                </a:tc>
                <a:extLst>
                  <a:ext uri="{0D108BD9-81ED-4DB2-BD59-A6C34878D82A}">
                    <a16:rowId xmlns="" xmlns:a16="http://schemas.microsoft.com/office/drawing/2014/main" val="1193893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296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05C18D2-E46C-471F-8FC5-EF715F75F3BA}"/>
              </a:ext>
            </a:extLst>
          </p:cNvPr>
          <p:cNvSpPr/>
          <p:nvPr/>
        </p:nvSpPr>
        <p:spPr>
          <a:xfrm>
            <a:off x="1779054" y="411055"/>
            <a:ext cx="6539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>
                <a:latin typeface="Arial" panose="020B0604020202020204" pitchFamily="34" charset="0"/>
                <a:ea typeface="Calibri" panose="020F0502020204030204" pitchFamily="34" charset="0"/>
              </a:rPr>
              <a:t>Боргоцой, үр бэлтгэхтэй холбоотой ажлын төлөвлөгөө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28973"/>
              </p:ext>
            </p:extLst>
          </p:nvPr>
        </p:nvGraphicFramePr>
        <p:xfrm>
          <a:off x="397933" y="1210733"/>
          <a:ext cx="10955867" cy="454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0966"/>
                <a:gridCol w="2195557"/>
                <a:gridCol w="2037791"/>
                <a:gridCol w="2178027"/>
                <a:gridCol w="2103526"/>
              </a:tblGrid>
              <a:tr h="553526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Гүйцэтгэх ажлын төрөл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Зорилго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Ажлын хэмжээ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Хугацаа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Хэрхэн яаж хийх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04" marR="65904" marT="0" marB="0" anchor="ctr"/>
                </a:tc>
              </a:tr>
              <a:tr h="181027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Шинэс модны үр түүх 3.7 га талбайд арчилгаа хийж, үр  түүх, бусад мод, сөөгний үрийг байгалаас түүх 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 үржүүлгийн газрын хэвийн ажиллагааг хангах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Шинэсний үр -10 кг, Шар хуйасны үр 4 кг, Хайлаасны үр 2кг,   Монос 500г р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Шилмүүст модны боргоцой үрийг их үрийн жилүүдэд, Навчит модны үрийг жил бүр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гишүүд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04" marR="65904" marT="0" marB="0" anchor="ctr"/>
                </a:tc>
              </a:tr>
              <a:tr h="218279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Ойн сангаас түүсэн үрийг шинжилгээнд өгөх, илүүдэл үрээ зарж борлуулах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Хэрэгцээнээс илүү гарсан үрийг зарж борлуулах, үүний тулд албан ёсоор шинжилсэн шинжилгээний дүнтэй байх. 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Шшинэсний 100 грамаас багагүй үрийг шинжилгээнд огч, 4 кг-аас багагүй үрийг зарж борлуулна. 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mn-MN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2020-2030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Түүсэн үрийн дээжийг “Улсын үрийн төв лаборатори”-д илгээж шинжлүүлэх хүсэлтээ өгнө.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04" marR="6590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02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1948B8B-B5AE-43B5-BC90-E83256743095}"/>
              </a:ext>
            </a:extLst>
          </p:cNvPr>
          <p:cNvSpPr/>
          <p:nvPr/>
        </p:nvSpPr>
        <p:spPr>
          <a:xfrm>
            <a:off x="2722767" y="100039"/>
            <a:ext cx="5165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>
                <a:latin typeface="Arial" panose="020B0604020202020204" pitchFamily="34" charset="0"/>
                <a:ea typeface="Calibri" panose="020F0502020204030204" pitchFamily="34" charset="0"/>
              </a:rPr>
              <a:t>Тарьц суулгац ургуулах ажлын төлөвлөгөө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64356"/>
              </p:ext>
            </p:extLst>
          </p:nvPr>
        </p:nvGraphicFramePr>
        <p:xfrm>
          <a:off x="677334" y="630237"/>
          <a:ext cx="10515601" cy="5233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8441"/>
                <a:gridCol w="2966857"/>
                <a:gridCol w="1625560"/>
                <a:gridCol w="1313923"/>
                <a:gridCol w="1610820"/>
              </a:tblGrid>
              <a:tr h="575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Гүйцэтгэх ажлын төрөл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Зорилго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Ажлын тоо хэмжээ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Хугацаа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Хариуцах эзэн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</a:tr>
              <a:tr h="1192473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08585" algn="l"/>
                          <a:tab pos="236855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Шинэс болон навчит  модны үрээр мод үржүүлгийн талбайд тарилт хийх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" algn="l"/>
                          <a:tab pos="108585" algn="l"/>
                          <a:tab pos="236855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Ойжуулалтад шаардлагатай тарьц суулгац ургуулах болон мод үржүүлгийн газрын хэвийн үйл ажиллагааг хангах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  <a:tab pos="236855" algn="l"/>
                        </a:tabLs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Шинэс 6 кг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  <a:tab pos="236855" algn="l"/>
                        </a:tabLs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Навчит модны үр 2  кг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  <a:tab pos="236855" algn="l"/>
                        </a:tabLs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2020-2030 онд жил бүр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  <a:tab pos="236855" algn="l"/>
                        </a:tabLs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Ойжуулагч хариуцаж бүх гишүүдийн тусламжтай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</a:tr>
              <a:tr h="620260">
                <a:tc rowSpan="3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08585" algn="l"/>
                          <a:tab pos="236855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Тарьц ургуулах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 rowSpan="3"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" algn="l"/>
                          <a:tab pos="108585" algn="l"/>
                          <a:tab pos="236855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Ойжуулалтын чанарыг сайжруулах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  <a:tab pos="236855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Жилд 12500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  <a:tab pos="236855" algn="l"/>
                        </a:tabLs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2020-2022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</a:tr>
              <a:tr h="620260"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  <a:tab pos="236855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Жилд 25000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  <a:tab pos="236855" algn="l"/>
                        </a:tabLs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2023-2025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</a:tr>
              <a:tr h="620260"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  <a:tab pos="236855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Жилд 25000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  <a:tab pos="236855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2026-2030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</a:tr>
              <a:tr h="875419">
                <a:tc row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08585" algn="l"/>
                          <a:tab pos="236855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Тарьц суулгац борлуулах, мод үржүүлгийн талбайг ашигтай ажиллуулах төсөл бичих хамтран ажиллах түнштэй болох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" algn="l"/>
                          <a:tab pos="108585" algn="l"/>
                          <a:tab pos="236855" algn="l"/>
                        </a:tabLst>
                      </a:pPr>
                      <a:r>
                        <a:rPr lang="mn-M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 үржүүлгийн газрыг ашигтай ажиллуулах</a:t>
                      </a:r>
                      <a:endParaRPr lang="mn-MN" sz="16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  <a:tab pos="236855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  <a:tab pos="236855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оноос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025" algn="l"/>
                          <a:tab pos="236855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Удирдах зөвлөлийн гишүүд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</a:tr>
              <a:tr h="729191"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" algn="l"/>
                          <a:tab pos="108585" algn="l"/>
                          <a:tab pos="236855" algn="l"/>
                        </a:tabLst>
                      </a:pPr>
                      <a:r>
                        <a:rPr lang="mn-M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Тарьц суулгац борлуулах гарцаа нэмэгдүүлнэ.</a:t>
                      </a:r>
                      <a:endParaRPr lang="mn-MN" sz="16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6" marR="65816" marT="0" marB="0" anchor="ctr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35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8CBD860-FA8A-4DFB-8704-641E2EF44A1B}"/>
              </a:ext>
            </a:extLst>
          </p:cNvPr>
          <p:cNvSpPr/>
          <p:nvPr/>
        </p:nvSpPr>
        <p:spPr>
          <a:xfrm>
            <a:off x="289810" y="113110"/>
            <a:ext cx="11612380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mn-M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Байгалийн сэргэн ургалтад туслах үйл </a:t>
            </a:r>
            <a:r>
              <a:rPr lang="mn-MN" b="1" dirty="0">
                <a:latin typeface="Arial" panose="020B0604020202020204" pitchFamily="34" charset="0"/>
                <a:ea typeface="Calibri" panose="020F0502020204030204" pitchFamily="34" charset="0"/>
              </a:rPr>
              <a:t>ажиллагааны төлөвлөгөө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D8E5B54-2782-4350-B4C9-529FC6C38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21759"/>
              </p:ext>
            </p:extLst>
          </p:nvPr>
        </p:nvGraphicFramePr>
        <p:xfrm>
          <a:off x="538395" y="892965"/>
          <a:ext cx="11213893" cy="42786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2594">
                  <a:extLst>
                    <a:ext uri="{9D8B030D-6E8A-4147-A177-3AD203B41FA5}">
                      <a16:colId xmlns="" xmlns:a16="http://schemas.microsoft.com/office/drawing/2014/main" val="3482480148"/>
                    </a:ext>
                  </a:extLst>
                </a:gridCol>
                <a:gridCol w="1726939">
                  <a:extLst>
                    <a:ext uri="{9D8B030D-6E8A-4147-A177-3AD203B41FA5}">
                      <a16:colId xmlns="" xmlns:a16="http://schemas.microsoft.com/office/drawing/2014/main" val="996839452"/>
                    </a:ext>
                  </a:extLst>
                </a:gridCol>
                <a:gridCol w="1439864">
                  <a:extLst>
                    <a:ext uri="{9D8B030D-6E8A-4147-A177-3AD203B41FA5}">
                      <a16:colId xmlns="" xmlns:a16="http://schemas.microsoft.com/office/drawing/2014/main" val="3752568994"/>
                    </a:ext>
                  </a:extLst>
                </a:gridCol>
                <a:gridCol w="1430893">
                  <a:extLst>
                    <a:ext uri="{9D8B030D-6E8A-4147-A177-3AD203B41FA5}">
                      <a16:colId xmlns="" xmlns:a16="http://schemas.microsoft.com/office/drawing/2014/main" val="141201703"/>
                    </a:ext>
                  </a:extLst>
                </a:gridCol>
                <a:gridCol w="2393045">
                  <a:extLst>
                    <a:ext uri="{9D8B030D-6E8A-4147-A177-3AD203B41FA5}">
                      <a16:colId xmlns="" xmlns:a16="http://schemas.microsoft.com/office/drawing/2014/main" val="3134289145"/>
                    </a:ext>
                  </a:extLst>
                </a:gridCol>
                <a:gridCol w="2000558">
                  <a:extLst>
                    <a:ext uri="{9D8B030D-6E8A-4147-A177-3AD203B41FA5}">
                      <a16:colId xmlns="" xmlns:a16="http://schemas.microsoft.com/office/drawing/2014/main" val="3612517376"/>
                    </a:ext>
                  </a:extLst>
                </a:gridCol>
              </a:tblGrid>
              <a:tr h="650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Гүйцэтгэх ажлын төрөл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Зорилго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Ажлын тоо хэмжээ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Хэзээ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Хэрхэн яаж хийх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Хариуцах эзэн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="" xmlns:a16="http://schemas.microsoft.com/office/drawing/2014/main" val="3934023205"/>
                  </a:ext>
                </a:extLst>
              </a:tr>
              <a:tr h="198043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56845" algn="l"/>
                        </a:tabLs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Байгалийн сэргэн ургалтад туслах цэвэрлэгээний ажил хийх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Байгалийн аясаар сэргэн ургах боломжийг бүрдүүлэх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 га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2020-2030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Байгалийн сэргэн ургалт хангалтгүй унанги их газруудад цэвэрлэгээ хийх, хөрс боловсруулах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ахлагч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="" xmlns:a16="http://schemas.microsoft.com/office/drawing/2014/main" val="1246451599"/>
                  </a:ext>
                </a:extLst>
              </a:tr>
              <a:tr h="164790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99695" algn="l"/>
                          <a:tab pos="213995" algn="l"/>
                        </a:tabLs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Байгалийн сэргэн ургалтад туслах ажил гүйцэтгэх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Байгалийн сэргэн ургалтад туслах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га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 бүр10-аас доошгүй га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Үр тарих,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ахлагч хариуцаж бүх гишүүд гүйцэтгэнэ.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 anchor="ctr"/>
                </a:tc>
                <a:extLst>
                  <a:ext uri="{0D108BD9-81ED-4DB2-BD59-A6C34878D82A}">
                    <a16:rowId xmlns="" xmlns:a16="http://schemas.microsoft.com/office/drawing/2014/main" val="2460866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12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291E58-2464-4365-BA64-06B5403F726A}"/>
              </a:ext>
            </a:extLst>
          </p:cNvPr>
          <p:cNvSpPr/>
          <p:nvPr/>
        </p:nvSpPr>
        <p:spPr>
          <a:xfrm>
            <a:off x="3494640" y="173988"/>
            <a:ext cx="4043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>
                <a:latin typeface="Arial" panose="020B0604020202020204" pitchFamily="34" charset="0"/>
                <a:ea typeface="Calibri" panose="020F0502020204030204" pitchFamily="34" charset="0"/>
              </a:rPr>
              <a:t>Ойжуулалтын ажлын төлөвлөгөө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6998199-9F52-4D54-ACD3-A71CE00F2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886574"/>
              </p:ext>
            </p:extLst>
          </p:nvPr>
        </p:nvGraphicFramePr>
        <p:xfrm>
          <a:off x="446640" y="719328"/>
          <a:ext cx="11485529" cy="54561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77353">
                  <a:extLst>
                    <a:ext uri="{9D8B030D-6E8A-4147-A177-3AD203B41FA5}">
                      <a16:colId xmlns="" xmlns:a16="http://schemas.microsoft.com/office/drawing/2014/main" val="649123412"/>
                    </a:ext>
                  </a:extLst>
                </a:gridCol>
                <a:gridCol w="2058207">
                  <a:extLst>
                    <a:ext uri="{9D8B030D-6E8A-4147-A177-3AD203B41FA5}">
                      <a16:colId xmlns="" xmlns:a16="http://schemas.microsoft.com/office/drawing/2014/main" val="1159850688"/>
                    </a:ext>
                  </a:extLst>
                </a:gridCol>
                <a:gridCol w="1245031">
                  <a:extLst>
                    <a:ext uri="{9D8B030D-6E8A-4147-A177-3AD203B41FA5}">
                      <a16:colId xmlns="" xmlns:a16="http://schemas.microsoft.com/office/drawing/2014/main" val="3728146491"/>
                    </a:ext>
                  </a:extLst>
                </a:gridCol>
                <a:gridCol w="1316242">
                  <a:extLst>
                    <a:ext uri="{9D8B030D-6E8A-4147-A177-3AD203B41FA5}">
                      <a16:colId xmlns="" xmlns:a16="http://schemas.microsoft.com/office/drawing/2014/main" val="2762209820"/>
                    </a:ext>
                  </a:extLst>
                </a:gridCol>
                <a:gridCol w="2340750">
                  <a:extLst>
                    <a:ext uri="{9D8B030D-6E8A-4147-A177-3AD203B41FA5}">
                      <a16:colId xmlns="" xmlns:a16="http://schemas.microsoft.com/office/drawing/2014/main" val="2315388067"/>
                    </a:ext>
                  </a:extLst>
                </a:gridCol>
                <a:gridCol w="1947946">
                  <a:extLst>
                    <a:ext uri="{9D8B030D-6E8A-4147-A177-3AD203B41FA5}">
                      <a16:colId xmlns="" xmlns:a16="http://schemas.microsoft.com/office/drawing/2014/main" val="4168682399"/>
                    </a:ext>
                  </a:extLst>
                </a:gridCol>
              </a:tblGrid>
              <a:tr h="504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Гүйцэтгэх ажлын төрөл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Зорилго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Ажлын тоо хэмжээ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/га/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Хугацаа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Хэрхэн яаж хийх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Хариуцах эзэн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extLst>
                  <a:ext uri="{0D108BD9-81ED-4DB2-BD59-A6C34878D82A}">
                    <a16:rowId xmlns="" xmlns:a16="http://schemas.microsoft.com/office/drawing/2014/main" val="2109477245"/>
                  </a:ext>
                </a:extLst>
              </a:tr>
              <a:tr h="48408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Төсвийн хөрөнгөөр ойжуулах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Ойгоор бүхэгдсэн талбайг нэмэгдүүлэх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Жилд 10 га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2020-2030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Өөрсдийн ургуулсан тарьцаар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гишүүд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extLst>
                  <a:ext uri="{0D108BD9-81ED-4DB2-BD59-A6C34878D82A}">
                    <a16:rowId xmlns="" xmlns:a16="http://schemas.microsoft.com/office/drawing/2014/main" val="874157409"/>
                  </a:ext>
                </a:extLst>
              </a:tr>
              <a:tr h="48408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Нөхөн тарилт хийх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Ойжуулалтын ажлыг үр дүнтэй болгох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 бүр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2020-2030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Ойжуулсан талбайн үхсэн моддыг авах замаар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гишүүд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extLst>
                  <a:ext uri="{0D108BD9-81ED-4DB2-BD59-A6C34878D82A}">
                    <a16:rowId xmlns="" xmlns:a16="http://schemas.microsoft.com/office/drawing/2014/main" val="3438136984"/>
                  </a:ext>
                </a:extLst>
              </a:tr>
              <a:tr h="67517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Ойжуулалтын зардлыг тооцоолох, санхүүжүүлэх эх үүсгэвэр олох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үйл ажиллагааны болон шаардлагатай  зардалыг  тодорхойлох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Жилд 1 удаа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2020-2030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Үйл ажиллагаанд гарсан зардлын баримтыг цуглуулна, баримтжуулна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ахлагч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2" marR="65352" marT="0" marB="0" anchor="ctr"/>
                </a:tc>
                <a:extLst>
                  <a:ext uri="{0D108BD9-81ED-4DB2-BD59-A6C34878D82A}">
                    <a16:rowId xmlns="" xmlns:a16="http://schemas.microsoft.com/office/drawing/2014/main" val="441500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37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C295C70-BE86-42B5-A8D1-243635222B6E}"/>
              </a:ext>
            </a:extLst>
          </p:cNvPr>
          <p:cNvSpPr/>
          <p:nvPr/>
        </p:nvSpPr>
        <p:spPr>
          <a:xfrm>
            <a:off x="2813980" y="188284"/>
            <a:ext cx="4956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Цэвэрлэгээний ажлын төлөвлөгөө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63751"/>
              </p:ext>
            </p:extLst>
          </p:nvPr>
        </p:nvGraphicFramePr>
        <p:xfrm>
          <a:off x="1079105" y="709389"/>
          <a:ext cx="9223994" cy="5945131"/>
        </p:xfrm>
        <a:graphic>
          <a:graphicData uri="http://schemas.openxmlformats.org/drawingml/2006/table">
            <a:tbl>
              <a:tblPr firstRow="1" firstCol="1" bandRow="1"/>
              <a:tblGrid>
                <a:gridCol w="707059"/>
                <a:gridCol w="1359041"/>
                <a:gridCol w="968341"/>
                <a:gridCol w="1561413"/>
                <a:gridCol w="785381"/>
                <a:gridCol w="691883"/>
                <a:gridCol w="689513"/>
                <a:gridCol w="2461363"/>
              </a:tblGrid>
              <a:tr h="1528579">
                <a:tc rowSpan="2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mn-MN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415" algn="ctr" defTabSz="914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Хэсэглэл, ялгарал</a:t>
                      </a:r>
                      <a:endParaRPr lang="mn-MN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газрын нэр</a:t>
                      </a:r>
                      <a:endParaRPr lang="mn-MN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Талбай</a:t>
                      </a:r>
                      <a:endParaRPr lang="mn-MN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(га)</a:t>
                      </a:r>
                      <a:endParaRPr lang="mn-MN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Гарах </a:t>
                      </a:r>
                      <a:r>
                        <a:rPr lang="mn-MN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нөөц (шоо.метр)</a:t>
                      </a:r>
                      <a:endParaRPr lang="mn-MN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Хэрэгжүүлэх хугацаа</a:t>
                      </a:r>
                      <a:endParaRPr lang="mn-MN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Нийт нөөц</a:t>
                      </a:r>
                      <a:endParaRPr lang="mn-MN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(Шоо.метр)</a:t>
                      </a:r>
                      <a:endParaRPr lang="mn-MN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21"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2019-2021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2022-2025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2026-2028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95103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mn-MN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 74-р хэсэглэл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Цэвэрлэгээний ажил</a:t>
                      </a:r>
                      <a:endParaRPr lang="mn-MN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</a:tr>
              <a:tr h="50952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mn-MN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Түлээ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ш.м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ш.м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50952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mn-MN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Түлээ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ш.м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ш.м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52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mn-MN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га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Нийт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ш.м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ш.м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ш.м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95103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mn-MN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Цэвэрлэгээний  огтлолт</a:t>
                      </a:r>
                      <a:endParaRPr lang="mn-MN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</a:tr>
              <a:tr h="50952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mn-MN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ш.м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ш.м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509526">
                <a:tc gridSpan="2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Нийт дүн</a:t>
                      </a:r>
                      <a:endParaRPr lang="mn-MN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Түлээ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ш.м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 </a:t>
                      </a:r>
                      <a:r>
                        <a:rPr lang="mn-M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ш.м</a:t>
                      </a:r>
                    </a:p>
                  </a:txBody>
                  <a:tcPr marL="30209" marR="302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2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Сургалтын агуулга</a:t>
            </a:r>
            <a:endParaRPr lang="mn-M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0" indent="-571500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</a:pPr>
            <a:r>
              <a:rPr lang="mn-M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Ойн менежментийн төлөвлөгөөний бүтэц, </a:t>
            </a:r>
            <a:r>
              <a:rPr lang="mn-M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агуулга </a:t>
            </a:r>
            <a:endParaRPr lang="mn-MN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</a:pPr>
            <a:r>
              <a:rPr lang="mn-M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Ойн аж ахуйн арга хэмжээний </a:t>
            </a:r>
            <a:r>
              <a:rPr lang="mn-M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тухай ойлголт  </a:t>
            </a:r>
            <a:endParaRPr lang="mn-MN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</a:pPr>
            <a:r>
              <a:rPr lang="mn-M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Ойн аж ахуйн арга хэмжээг </a:t>
            </a:r>
            <a:r>
              <a:rPr lang="mn-M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төлөвлөх</a:t>
            </a:r>
            <a:endParaRPr lang="mn-MN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9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C295C70-BE86-42B5-A8D1-243635222B6E}"/>
              </a:ext>
            </a:extLst>
          </p:cNvPr>
          <p:cNvSpPr/>
          <p:nvPr/>
        </p:nvSpPr>
        <p:spPr>
          <a:xfrm>
            <a:off x="3008713" y="256016"/>
            <a:ext cx="6313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Ойн дагалт баялаг ашиглалтын төлөвлөгөө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A6739A68-F1F8-4292-A9C8-8283FE932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975754"/>
              </p:ext>
            </p:extLst>
          </p:nvPr>
        </p:nvGraphicFramePr>
        <p:xfrm>
          <a:off x="494112" y="856518"/>
          <a:ext cx="11408077" cy="46298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5210">
                  <a:extLst>
                    <a:ext uri="{9D8B030D-6E8A-4147-A177-3AD203B41FA5}">
                      <a16:colId xmlns="" xmlns:a16="http://schemas.microsoft.com/office/drawing/2014/main" val="2430862011"/>
                    </a:ext>
                  </a:extLst>
                </a:gridCol>
                <a:gridCol w="2213635">
                  <a:extLst>
                    <a:ext uri="{9D8B030D-6E8A-4147-A177-3AD203B41FA5}">
                      <a16:colId xmlns="" xmlns:a16="http://schemas.microsoft.com/office/drawing/2014/main" val="998539260"/>
                    </a:ext>
                  </a:extLst>
                </a:gridCol>
                <a:gridCol w="2718921">
                  <a:extLst>
                    <a:ext uri="{9D8B030D-6E8A-4147-A177-3AD203B41FA5}">
                      <a16:colId xmlns="" xmlns:a16="http://schemas.microsoft.com/office/drawing/2014/main" val="507974931"/>
                    </a:ext>
                  </a:extLst>
                </a:gridCol>
                <a:gridCol w="1494204">
                  <a:extLst>
                    <a:ext uri="{9D8B030D-6E8A-4147-A177-3AD203B41FA5}">
                      <a16:colId xmlns="" xmlns:a16="http://schemas.microsoft.com/office/drawing/2014/main" val="2730671460"/>
                    </a:ext>
                  </a:extLst>
                </a:gridCol>
                <a:gridCol w="182582">
                  <a:extLst>
                    <a:ext uri="{9D8B030D-6E8A-4147-A177-3AD203B41FA5}">
                      <a16:colId xmlns="" xmlns:a16="http://schemas.microsoft.com/office/drawing/2014/main" val="4191180128"/>
                    </a:ext>
                  </a:extLst>
                </a:gridCol>
                <a:gridCol w="1982648">
                  <a:extLst>
                    <a:ext uri="{9D8B030D-6E8A-4147-A177-3AD203B41FA5}">
                      <a16:colId xmlns="" xmlns:a16="http://schemas.microsoft.com/office/drawing/2014/main" val="612239992"/>
                    </a:ext>
                  </a:extLst>
                </a:gridCol>
                <a:gridCol w="2246897">
                  <a:extLst>
                    <a:ext uri="{9D8B030D-6E8A-4147-A177-3AD203B41FA5}">
                      <a16:colId xmlns="" xmlns:a16="http://schemas.microsoft.com/office/drawing/2014/main" val="1555282628"/>
                    </a:ext>
                  </a:extLst>
                </a:gridCol>
                <a:gridCol w="93980">
                  <a:extLst>
                    <a:ext uri="{9D8B030D-6E8A-4147-A177-3AD203B41FA5}">
                      <a16:colId xmlns="" xmlns:a16="http://schemas.microsoft.com/office/drawing/2014/main" val="1064537785"/>
                    </a:ext>
                  </a:extLst>
                </a:gridCol>
              </a:tblGrid>
              <a:tr h="757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Гүйцэтгэх ажлын төрөл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Зорилго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Хугацаа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Хэмжээ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Хариуцах эзэн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79097215"/>
                  </a:ext>
                </a:extLst>
              </a:tr>
              <a:tr h="122118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Элбэг тархацтай ойн дагалт нөөцийг ахуйн хэрэглээнд бэлтгэх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ахуйн хэрэгцээг хангах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2020-2030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Ургамлын ашиглалтын дээд хэмжээгээр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ахлагч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950478822"/>
                  </a:ext>
                </a:extLst>
              </a:tr>
              <a:tr h="757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гишүүн өрхүүдийн өрхийн хэрэглээнд бэлтгэж буй дагалт баялгийн хэмжээг жил бүр тэмдэглэх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01068904"/>
                  </a:ext>
                </a:extLst>
              </a:tr>
              <a:tr h="1893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Өрхийн хэрэгцээ, ахуйн хэрэглээнд бэлтгэж буй ойн дагалт баялгийн хэмжээг тайлагнах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Ойгоос хүртэж буй ашгийг тодорхойлох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2020-2030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Жилд 1 удаа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ахлагч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363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0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45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mn-M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Ойн </a:t>
            </a:r>
            <a:r>
              <a:rPr lang="mn-M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менежментийн </a:t>
            </a:r>
            <a:r>
              <a:rPr lang="mn-M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төлөвлөгөө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mn-M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mn-M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mn-M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түүний </a:t>
            </a:r>
            <a:r>
              <a:rPr lang="mn-M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бүтэц, </a:t>
            </a:r>
            <a:r>
              <a:rPr lang="mn-M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агуулга</a:t>
            </a:r>
            <a:endParaRPr lang="mn-MN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735" y="1382006"/>
            <a:ext cx="10515600" cy="4351338"/>
          </a:xfrm>
        </p:spPr>
        <p:txBody>
          <a:bodyPr>
            <a:normAutofit fontScale="92500"/>
          </a:bodyPr>
          <a:lstStyle/>
          <a:p>
            <a:pPr marL="53975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mn-MN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Нөхөрлөлийн </a:t>
            </a:r>
            <a:r>
              <a:rPr lang="mn-MN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менежментийн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төлөвлөгөө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mn-MN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ОМТ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нь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тодорхой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нөхөрлөлийн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эзэмшлийн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mn-MN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түүний буса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байгалийн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баялгийг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ашиглах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хамгаалах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нөхөн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үржүүлэх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ойрын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жилүүдэд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хэрэгжүүлэх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үйл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ажиллагааны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нарийвчилсан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төлөвлөгөө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болон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</a:t>
            </a:r>
            <a:r>
              <a:rPr lang="mn-MN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тодорхойл</a:t>
            </a:r>
            <a:r>
              <a:rPr lang="mn-MN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баримт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бичиг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юм</a:t>
            </a:r>
            <a:r>
              <a:rPr lang="mn-MN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енежментийн төлөвлөгөөг дараах </a:t>
            </a:r>
            <a:r>
              <a:rPr lang="mn-M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үе шаттай 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гүйцэтгэнэ. Үүнд:</a:t>
            </a:r>
          </a:p>
          <a:p>
            <a:pPr marL="569913" indent="-225425">
              <a:buFont typeface="+mj-lt"/>
              <a:buAutoNum type="arabicPeriod"/>
            </a:pPr>
            <a:r>
              <a:rPr lang="mn-M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элтгэл үе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69913" indent="-225425">
              <a:buFont typeface="+mj-lt"/>
              <a:buAutoNum type="arabicPeriod"/>
            </a:pP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Ойн тооллого, ой зохион байгуулалт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ОЗБ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эсвэл хээрийн нэмэлт судалгаа хийж ойн </a:t>
            </a:r>
            <a:r>
              <a:rPr lang="mn-M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санд  тодруулга 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хийх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69913" indent="-225425">
              <a:buFont typeface="+mj-lt"/>
              <a:buAutoNum type="arabicPeriod"/>
            </a:pP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Менежментийн төлөвлөгөө боловсруулах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n-M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9913" indent="-225425">
              <a:buFont typeface="+mj-lt"/>
              <a:buAutoNum type="arabicPeriod"/>
            </a:pP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Менежментийн төлөвлөгөөг хэлэлцүүлж, баталгаажуулах.</a:t>
            </a:r>
          </a:p>
          <a:p>
            <a:pPr marL="514350" indent="-514350">
              <a:buFont typeface="+mj-lt"/>
              <a:buAutoNum type="arabicPeriod"/>
            </a:pPr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357991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45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mn-M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Ойн </a:t>
            </a:r>
            <a:r>
              <a:rPr lang="mn-M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менежментийн </a:t>
            </a:r>
            <a:r>
              <a:rPr lang="mn-M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төлөвлөгөө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mn-M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mn-M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mn-M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түүний </a:t>
            </a:r>
            <a:r>
              <a:rPr lang="mn-M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бүтэц, </a:t>
            </a:r>
            <a:r>
              <a:rPr lang="mn-M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агуулга</a:t>
            </a:r>
            <a:endParaRPr lang="mn-MN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735" y="138200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3975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mn-MN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Нөхөрлөлийн </a:t>
            </a:r>
            <a:r>
              <a:rPr lang="mn-MN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йн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менежментийн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төлөвлөгөө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mn-MN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ОМТ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нь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тодорхой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нөхөрлөлийн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эзэмшлийн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mn-M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түүний буса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байгалийн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баялгийг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ашиглах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хамгаалах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нөхөн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үржүүлэх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ойрын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жилүүдэд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хэрэгжүүлэх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үйл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ажиллагааны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нарийвчилсан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төлөвлөгөө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болон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</a:t>
            </a:r>
            <a:r>
              <a:rPr lang="mn-MN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тодорхойл</a:t>
            </a:r>
            <a:r>
              <a:rPr lang="mn-MN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баримт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бичиг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юм</a:t>
            </a:r>
            <a:r>
              <a:rPr lang="mn-M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mn-M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енежментийн төлөвлөгөөг дараах </a:t>
            </a:r>
            <a:r>
              <a:rPr lang="mn-M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үе шаттай </a:t>
            </a:r>
            <a:r>
              <a:rPr lang="mn-M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гүйцэтгэнэ. Үүнд:</a:t>
            </a:r>
          </a:p>
          <a:p>
            <a:pPr marL="569913" indent="-225425">
              <a:buFont typeface="+mj-lt"/>
              <a:buAutoNum type="arabicPeriod"/>
            </a:pPr>
            <a:r>
              <a:rPr lang="mn-M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mn-M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элтгэл үе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mn-M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69913" indent="-225425">
              <a:buFont typeface="+mj-lt"/>
              <a:buAutoNum type="arabicPeriod"/>
            </a:pPr>
            <a:r>
              <a:rPr lang="mn-M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 тооллого, ой зохион байгуулалт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mn-M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ОЗБ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mn-M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эсвэл хээрийн нэмэлт судалгаа хийж ойн </a:t>
            </a:r>
            <a:r>
              <a:rPr lang="mn-M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  тодруулга </a:t>
            </a:r>
            <a:r>
              <a:rPr lang="mn-M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хийх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mn-M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69913" indent="-225425">
              <a:buFont typeface="+mj-lt"/>
              <a:buAutoNum type="arabicPeriod"/>
            </a:pPr>
            <a:r>
              <a:rPr lang="mn-M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Менежментийн төлөвлөгөө боловсруулах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n-MN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9913" indent="-225425">
              <a:buFont typeface="+mj-lt"/>
              <a:buAutoNum type="arabicPeriod"/>
            </a:pPr>
            <a:r>
              <a:rPr lang="mn-M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Менежментийн төлөвлөгөөг хэлэлцүүлж, баталгаажуулах.</a:t>
            </a:r>
          </a:p>
          <a:p>
            <a:pPr marL="514350" indent="-514350">
              <a:buFont typeface="+mj-lt"/>
              <a:buAutoNum type="arabicPeriod"/>
            </a:pPr>
            <a:endParaRPr lang="mn-M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0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-217006" y="501413"/>
            <a:ext cx="12131898" cy="66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293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293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293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293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293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293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293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293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293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29313" algn="r"/>
              </a:tabLst>
            </a:pPr>
            <a:endParaRPr kumimoji="0" lang="mn-MN" altLang="mn-MN" sz="800" b="1" i="0" u="sng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ОРШИЛ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Нэг. ЕРӨНХИЙ ХЭСЭГ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1.1.</a:t>
            </a: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Ойн </a:t>
            </a:r>
            <a:r>
              <a:rPr lang="en-US" sz="1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нөхөрлөлийн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танилцуулга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1.2. С</a:t>
            </a:r>
            <a:r>
              <a:rPr lang="mn-MN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умын </a:t>
            </a: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байгаль, газарзүйн нөхцөл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1.3.</a:t>
            </a: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Ойн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сан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1.3.1. Сумын ойн сан.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1.3.2. Нөхөрлөлийн ойн сангийн мэдээлэл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</a:t>
            </a:r>
            <a:r>
              <a:rPr lang="mn-MN" sz="1400" b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оёр</a:t>
            </a:r>
            <a:r>
              <a:rPr lang="en-US" sz="1400" b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МЕНЕЖМЕНТИЙН </a:t>
            </a:r>
            <a:r>
              <a:rPr lang="mn-MN" sz="1400" b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ТӨЛӨВЛӨГӨӨНИЙ </a:t>
            </a:r>
            <a:r>
              <a:rPr lang="en-US" sz="1400" b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ЗОРИЛГО</a:t>
            </a:r>
            <a:r>
              <a:rPr lang="mn-MN" sz="1400" b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ЗОРИЛТ</a:t>
            </a:r>
            <a:r>
              <a:rPr lang="mn-MN" sz="1400" b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ХЭРЭГЖИХ ХУГАЦАА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2.1. Ойн менежментийн зорилго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2.2. Ойн менежментийн зорилт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2.3. Хэрэгжүүлэх хугацаа - 10 жил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400" b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mn-MN" sz="1400" b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урав</a:t>
            </a:r>
            <a:r>
              <a:rPr lang="en-US" sz="1400" b="1" dirty="0">
                <a:solidFill>
                  <a:srgbClr val="6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ОЙН МЕНЕЖМЕНТИЙН ҮЙЛ АЖИЛЛАГАА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3.1. Ой хамгаалал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3.1.1. Ойн түймэр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3.1.2. Ойн хөнөөлт шавж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3.1.3. Хууль бус мод бэлтгэл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3.1.4 Хууль бус ан агнуур, ургамал, дагалт баялаг ашиглалттай тэмцэх, бэлчээр хамгаалал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3.2. Үр бэлтгэл, ойн нөхөн сэргээлт, ойжуулалт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3.3. Ойн арчилгаа, цэвэрлэгээний огтлолт</a:t>
            </a:r>
            <a:endParaRPr lang="mn-MN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mn-MN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3.4. Ой  ба ойн дагалт баялаг ашиглалт </a:t>
            </a:r>
            <a:endParaRPr lang="mn-MN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9963" y="132081"/>
            <a:ext cx="653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mn-M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 МЕНЕЖМЕНТИЙН ТӨЛӨВЛӨГӨӨНИЙ БҮТЭЦ </a:t>
            </a:r>
            <a:endParaRPr lang="mn-M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8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142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mn-M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Ойн </a:t>
            </a:r>
            <a:r>
              <a:rPr lang="mn-M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 ахуйн арга хэмжээний тухай ойлголт  </a:t>
            </a:r>
            <a:endParaRPr lang="mn-MN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2825"/>
            <a:ext cx="10515600" cy="4351338"/>
          </a:xfrm>
        </p:spPr>
        <p:txBody>
          <a:bodyPr>
            <a:normAutofit/>
          </a:bodyPr>
          <a:lstStyle/>
          <a:p>
            <a:r>
              <a:rPr lang="mn-M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Ойн аж ахуйн арга хэмжээ 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гэдэг нь ойн </a:t>
            </a:r>
            <a:r>
              <a:rPr lang="mn-M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тогтвортой байдал, 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бүтээмжийг дээжлүүлэх, </a:t>
            </a:r>
            <a:r>
              <a:rPr lang="mn-M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байгаль орчин бүрдүүлэх, 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байгаль хамгаалах</a:t>
            </a:r>
            <a:r>
              <a:rPr lang="mn-M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эрүүл 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ахуйн орчинг </a:t>
            </a:r>
            <a:r>
              <a:rPr lang="mn-M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сайжруулахад ойн гүйцэтгэх үүрэг, шинж чанарыг  дээшлүүлэхэд чиглэгдсэн ойг хамгаалах,  нөхөн сэргээх,  ойжуулах, өсгөн бойжуулах 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техник-зохион  </a:t>
            </a:r>
            <a:r>
              <a:rPr lang="mn-M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байгуулалтын  цогц арга хэмжээ юм. </a:t>
            </a:r>
            <a:endParaRPr lang="mn-M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Ойн </a:t>
            </a:r>
            <a:r>
              <a:rPr lang="mn-M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аж ахуйн 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арга хэмжээний хамгийн </a:t>
            </a:r>
            <a:r>
              <a:rPr lang="mn-M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чухал ажил бол ойн нөхөн сэргээлт, ойжуулалт, арчилгаа, цэвэрлэгээний огтлолт, өсвөр мод, сөөгийг арчлах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n-M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түүнчлэн 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хөнөөлт шавьж, гал </a:t>
            </a:r>
            <a:r>
              <a:rPr lang="mn-M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түймэртэй тэмцэх арга хэмжээ юм. Ойн арга хэмжээний төрөл, хамрах хүрээ, хэмжээг  ойн тооллого, зохион байгуулалтын бүтээгдэхүүн болох ойн аж ахуйн  арга хэмжээ, ойн менежментийн төсөлд тусгаж </a:t>
            </a:r>
            <a:r>
              <a:rPr lang="mn-M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өгдөг.</a:t>
            </a:r>
            <a:endParaRPr lang="mn-M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314FB1-DD5E-432C-832D-9D0FEC82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" y="182881"/>
            <a:ext cx="11750040" cy="808355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</a:t>
            </a:r>
            <a:r>
              <a:rPr lang="mn-M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Ойн </a:t>
            </a:r>
            <a:r>
              <a:rPr lang="mn-MN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 ахуйн арга хэмжээг </a:t>
            </a:r>
            <a:r>
              <a:rPr lang="mn-M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төлөвлөх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mn-M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Үйзэн Хайрхан нөхөрлөл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mn-MN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1EE14A7-C1EA-4BBC-8D9B-75F962A32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480"/>
            <a:ext cx="10515600" cy="5501639"/>
          </a:xfrm>
        </p:spPr>
        <p:txBody>
          <a:bodyPr>
            <a:normAutofit fontScale="92500" lnSpcReduction="10000"/>
          </a:bodyPr>
          <a:lstStyle/>
          <a:p>
            <a:r>
              <a:rPr lang="mn-M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Ойн менежментийн </a:t>
            </a:r>
            <a:r>
              <a:rPr lang="mn-M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зорилго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n-M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Ойн тогтвортой менежментийг хэрэгжүүлэх, биологийн олон янз байдлын зүй тогтоц, тоо толгойг бууруулахгүй </a:t>
            </a:r>
            <a:r>
              <a:rPr lang="mn-M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байх, </a:t>
            </a:r>
            <a:r>
              <a:rPr lang="mn-M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ой, түүний дагалт баялгийг  ашиглан нэмүү өртөг шингэсэн бүтээгдэхүүнтэй үйлдвэрлэх улмаар  байгалийн цогцолборт газрын орчны бүсэд амьдрагчдын орлогыг нэмэгдүүлэх.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Ойн менежментийн зорилт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mn-M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mn-MN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mn-M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Ойг түймэр, хөнөөлт шавж, өвчнөөс хамгаалах, </a:t>
            </a:r>
            <a:r>
              <a:rPr lang="mn-MN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хууль бус мод бэлтгэл, ан агнуур, дагалт баялгийн ашиглалтыг хязгаарлах.</a:t>
            </a:r>
            <a:endParaRPr lang="mn-MN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mn-MN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Амьтан ургамлын зүйлийн бүрэлдэхүүн, биологийн төрөл зүйлийг хадгалах, бэлчээр талхлалтаас сэргийлэх.</a:t>
            </a:r>
            <a:endParaRPr lang="mn-MN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mn-MN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Үр бэлтгэл, мод үржүүлэг, ойжуулалтын ажил, ойн нөхөн сэргэлтийг өргөжүүлэх. </a:t>
            </a:r>
            <a:endParaRPr lang="mn-MN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mn-MN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Ойн арчилгаа, цэвэрлэгээний  ажил, огтлолт хийж, ойн орчинг сайжруулах.</a:t>
            </a:r>
            <a:endParaRPr lang="mn-MN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mn-MN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Ой мод, түүний нөөц баялгийг зүй зохистой, тогвортой ашиглах.</a:t>
            </a:r>
            <a:endParaRPr lang="mn-MN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n-M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Хэрэгжүүлэх </a:t>
            </a:r>
            <a:r>
              <a:rPr lang="mn-M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хугацаа / 10 жил/.</a:t>
            </a:r>
            <a:r>
              <a:rPr lang="mn-M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1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E8794B-B16A-42BD-921D-90F4636E6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37"/>
            <a:ext cx="10515600" cy="4508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</a:t>
            </a:r>
            <a:r>
              <a:rPr lang="mn-M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Ойн аж ахуйн арга хэмжээг төлөвлөх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mn-M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Үйзэн Хайрхан нөхөрлөл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17C5DB2-741B-4214-B560-6DE56A740469}"/>
              </a:ext>
            </a:extLst>
          </p:cNvPr>
          <p:cNvSpPr/>
          <p:nvPr/>
        </p:nvSpPr>
        <p:spPr>
          <a:xfrm>
            <a:off x="239151" y="681037"/>
            <a:ext cx="11100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Ойн хээрийн түймрээс урьдчилан сэргийлэх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үйл ажиллагаа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4568E379-091A-45A3-91B4-23AFDF84B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4613"/>
              </p:ext>
            </p:extLst>
          </p:nvPr>
        </p:nvGraphicFramePr>
        <p:xfrm>
          <a:off x="239151" y="1131837"/>
          <a:ext cx="11713698" cy="55290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5819">
                  <a:extLst>
                    <a:ext uri="{9D8B030D-6E8A-4147-A177-3AD203B41FA5}">
                      <a16:colId xmlns="" xmlns:a16="http://schemas.microsoft.com/office/drawing/2014/main" val="1891065532"/>
                    </a:ext>
                  </a:extLst>
                </a:gridCol>
                <a:gridCol w="1692998">
                  <a:extLst>
                    <a:ext uri="{9D8B030D-6E8A-4147-A177-3AD203B41FA5}">
                      <a16:colId xmlns="" xmlns:a16="http://schemas.microsoft.com/office/drawing/2014/main" val="1450111873"/>
                    </a:ext>
                  </a:extLst>
                </a:gridCol>
                <a:gridCol w="1891478">
                  <a:extLst>
                    <a:ext uri="{9D8B030D-6E8A-4147-A177-3AD203B41FA5}">
                      <a16:colId xmlns="" xmlns:a16="http://schemas.microsoft.com/office/drawing/2014/main" val="3881299178"/>
                    </a:ext>
                  </a:extLst>
                </a:gridCol>
                <a:gridCol w="1168594">
                  <a:extLst>
                    <a:ext uri="{9D8B030D-6E8A-4147-A177-3AD203B41FA5}">
                      <a16:colId xmlns="" xmlns:a16="http://schemas.microsoft.com/office/drawing/2014/main" val="1034686648"/>
                    </a:ext>
                  </a:extLst>
                </a:gridCol>
                <a:gridCol w="2771280">
                  <a:extLst>
                    <a:ext uri="{9D8B030D-6E8A-4147-A177-3AD203B41FA5}">
                      <a16:colId xmlns="" xmlns:a16="http://schemas.microsoft.com/office/drawing/2014/main" val="1852294954"/>
                    </a:ext>
                  </a:extLst>
                </a:gridCol>
                <a:gridCol w="1893529">
                  <a:extLst>
                    <a:ext uri="{9D8B030D-6E8A-4147-A177-3AD203B41FA5}">
                      <a16:colId xmlns="" xmlns:a16="http://schemas.microsoft.com/office/drawing/2014/main" val="1347691504"/>
                    </a:ext>
                  </a:extLst>
                </a:gridCol>
              </a:tblGrid>
              <a:tr h="60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Гүйцэтгэх ажлын төрөл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Зорилго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Ажлын тоо ширхэг</a:t>
                      </a:r>
                      <a:endParaRPr lang="en-US" sz="2000" b="1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Он/сар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Хэрхэн яаж хийх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Хариуцах эзэн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extLst>
                  <a:ext uri="{0D108BD9-81ED-4DB2-BD59-A6C34878D82A}">
                    <a16:rowId xmlns="" xmlns:a16="http://schemas.microsoft.com/office/drawing/2014/main" val="491066997"/>
                  </a:ext>
                </a:extLst>
              </a:tr>
              <a:tr h="49406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Морин эргүүл хийх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Ойд ил харагдахгүй хэсгүүдэд хүрч шалгалт хийх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Хуурайшил ихтэй үед 7 хоногт 1, бусад үед сард 2 удаа.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 бүр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Ойд эргүүл хийх хэд хэдэн замнал гаргаж хариуцсан ам бүрд өрх өрхөөр хийнэ.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ахлагч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extLst>
                  <a:ext uri="{0D108BD9-81ED-4DB2-BD59-A6C34878D82A}">
                    <a16:rowId xmlns="" xmlns:a16="http://schemas.microsoft.com/office/drawing/2014/main" val="1311310533"/>
                  </a:ext>
                </a:extLst>
              </a:tr>
              <a:tr h="13315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 хээрийн түймрээс урьдчилан сэргийлэх санамж тараах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Ойд зорчигчдод анхааруулах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Улиралд 2 удаа, онцгой тохиолдолд тухай бүрд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 бүр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Суурийн үйл ажиллагаа явуулдаг байгууллага, иргэнд улиралд 2 удаа тарааж түр хугацаанд ойд үйл ажиллагаа явуулж буй иргэн, байгууллагад тухай бүрд хүрж очин анхааруулга мэдээ хүргэж санамж бичиг өгч ажиллана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ахлагч хариуцаж эргүүл шалгалтын ээлж бүхий бүх гишүүд хийж гүйцэтгэнэ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extLst>
                  <a:ext uri="{0D108BD9-81ED-4DB2-BD59-A6C34878D82A}">
                    <a16:rowId xmlns="" xmlns:a16="http://schemas.microsoft.com/office/drawing/2014/main" val="3246855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74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7A99399-4F6D-4EFA-A997-7999F7412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23497"/>
              </p:ext>
            </p:extLst>
          </p:nvPr>
        </p:nvGraphicFramePr>
        <p:xfrm>
          <a:off x="239151" y="350579"/>
          <a:ext cx="11713698" cy="61965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89982">
                  <a:extLst>
                    <a:ext uri="{9D8B030D-6E8A-4147-A177-3AD203B41FA5}">
                      <a16:colId xmlns="" xmlns:a16="http://schemas.microsoft.com/office/drawing/2014/main" val="1891065532"/>
                    </a:ext>
                  </a:extLst>
                </a:gridCol>
                <a:gridCol w="2096085">
                  <a:extLst>
                    <a:ext uri="{9D8B030D-6E8A-4147-A177-3AD203B41FA5}">
                      <a16:colId xmlns="" xmlns:a16="http://schemas.microsoft.com/office/drawing/2014/main" val="1450111873"/>
                    </a:ext>
                  </a:extLst>
                </a:gridCol>
                <a:gridCol w="1294228">
                  <a:extLst>
                    <a:ext uri="{9D8B030D-6E8A-4147-A177-3AD203B41FA5}">
                      <a16:colId xmlns="" xmlns:a16="http://schemas.microsoft.com/office/drawing/2014/main" val="3881299178"/>
                    </a:ext>
                  </a:extLst>
                </a:gridCol>
                <a:gridCol w="857087">
                  <a:extLst>
                    <a:ext uri="{9D8B030D-6E8A-4147-A177-3AD203B41FA5}">
                      <a16:colId xmlns="" xmlns:a16="http://schemas.microsoft.com/office/drawing/2014/main" val="1034686648"/>
                    </a:ext>
                  </a:extLst>
                </a:gridCol>
                <a:gridCol w="2716107">
                  <a:extLst>
                    <a:ext uri="{9D8B030D-6E8A-4147-A177-3AD203B41FA5}">
                      <a16:colId xmlns="" xmlns:a16="http://schemas.microsoft.com/office/drawing/2014/main" val="1852294954"/>
                    </a:ext>
                  </a:extLst>
                </a:gridCol>
                <a:gridCol w="2260209">
                  <a:extLst>
                    <a:ext uri="{9D8B030D-6E8A-4147-A177-3AD203B41FA5}">
                      <a16:colId xmlns="" xmlns:a16="http://schemas.microsoft.com/office/drawing/2014/main" val="1347691504"/>
                    </a:ext>
                  </a:extLst>
                </a:gridCol>
              </a:tblGrid>
              <a:tr h="60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Гүйцэтгэх ажлын төрөл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Зорилго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Ажлын 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Хуга-цаа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Хэрхэн яаж хийх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Хариуцах эзэн</a:t>
                      </a:r>
                      <a:endParaRPr lang="en-US" sz="2000" b="1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extLst>
                  <a:ext uri="{0D108BD9-81ED-4DB2-BD59-A6C34878D82A}">
                    <a16:rowId xmlns="" xmlns:a16="http://schemas.microsoft.com/office/drawing/2014/main" val="491066997"/>
                  </a:ext>
                </a:extLst>
              </a:tr>
              <a:tr h="4996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 хээрийн түймрээс урьдчилан сэргийлэх самбар босгох, засварлах сэргээх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Ойд зорчигчдод анхааруулах, сэрэмжлүүлэх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5ш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 smtClean="0">
                          <a:solidFill>
                            <a:srgbClr val="7692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 гүүр зэрэг газруудад байрлуулж тухай бүрд засварлаж, сэргээж ажиллана.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ахлагч хариуцаж гишүүдэд хуваарилах замаар хийж гүйцэтгэнэ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extLst>
                  <a:ext uri="{0D108BD9-81ED-4DB2-BD59-A6C34878D82A}">
                    <a16:rowId xmlns="" xmlns:a16="http://schemas.microsoft.com/office/drawing/2014/main" val="1773559377"/>
                  </a:ext>
                </a:extLst>
              </a:tr>
              <a:tr h="4819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Нөхөрлөлийн өдөрлөг зохион байгуулах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Олон нийтэд түймрийн хор уршиг, түймрээс урьдчилан сэргийлэх талаар сурталчлах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Жилд -1 удаа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 бүр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ЗДТГ, СДОА, ЕБС, бусад нөхөрлөлүүдтэй хамтарч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Удирдах зөвлөл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extLst>
                  <a:ext uri="{0D108BD9-81ED-4DB2-BD59-A6C34878D82A}">
                    <a16:rowId xmlns="" xmlns:a16="http://schemas.microsoft.com/office/drawing/2014/main" val="527916089"/>
                  </a:ext>
                </a:extLst>
              </a:tr>
              <a:tr h="6615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Ойн түймрээс урьдчилан сэргийлэх, түймэртэй тэмцэх үйл ажиллагаанд гарсан зардлыг тооцоолох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Ойн санг харж хамгаалахад гарж буй зардлын бодит хэмжээг гаргах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Жилд 2 удаа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 бүр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Тухайн ажлыг хийж гүйцэтгэхэд гарсан зардлыг баримтжуулж тайлагнах</a:t>
                      </a:r>
                      <a:endParaRPr lang="en-US" sz="200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Санхүүч</a:t>
                      </a:r>
                      <a:endParaRPr lang="en-US" sz="2000" dirty="0">
                        <a:solidFill>
                          <a:srgbClr val="7692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34" marR="64034" marT="0" marB="0" anchor="ctr"/>
                </a:tc>
                <a:extLst>
                  <a:ext uri="{0D108BD9-81ED-4DB2-BD59-A6C34878D82A}">
                    <a16:rowId xmlns="" xmlns:a16="http://schemas.microsoft.com/office/drawing/2014/main" val="483122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458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2863</TotalTime>
  <Words>2023</Words>
  <Application>Microsoft Office PowerPoint</Application>
  <PresentationFormat>Widescreen</PresentationFormat>
  <Paragraphs>388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Times New Roman</vt:lpstr>
      <vt:lpstr>Office Theme</vt:lpstr>
      <vt:lpstr>Сургалтын сэдэв:  ОЙН АЖ АХУЙН АРГА ХЭМЖЭЭГ ТӨЛӨВЛӨХ, МЕНЕЖМЕНТ ТӨЛӨВЛӨГӨӨ БОЛОВСРУУЛАХ</vt:lpstr>
      <vt:lpstr>Сургалтын агуулга</vt:lpstr>
      <vt:lpstr>I. Ойн менежментийн төлөвлөгөө,  түүний бүтэц, агуулга</vt:lpstr>
      <vt:lpstr>I. Ойн менежментийн төлөвлөгөө,  түүний бүтэц, агуулга</vt:lpstr>
      <vt:lpstr>PowerPoint Presentation</vt:lpstr>
      <vt:lpstr>II. Ойн аж ахуйн арга хэмжээний тухай ойлголт  </vt:lpstr>
      <vt:lpstr>III.Ойн аж ахуйн арга хэмжээг төлөвлөх (Үйзэн Хайрхан нөхөрлөл)</vt:lpstr>
      <vt:lpstr>III.Ойн аж ахуйн арга хэмжээг төлөвлөх (Үйзэн Хайрхан нөхөрлөл)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97699863773</cp:lastModifiedBy>
  <cp:revision>78</cp:revision>
  <dcterms:created xsi:type="dcterms:W3CDTF">2020-01-28T05:50:35Z</dcterms:created>
  <dcterms:modified xsi:type="dcterms:W3CDTF">2020-09-02T16:44:39Z</dcterms:modified>
</cp:coreProperties>
</file>