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435" r:id="rId2"/>
    <p:sldId id="337" r:id="rId3"/>
    <p:sldId id="402" r:id="rId4"/>
    <p:sldId id="404" r:id="rId5"/>
    <p:sldId id="436" r:id="rId6"/>
    <p:sldId id="437" r:id="rId7"/>
    <p:sldId id="438" r:id="rId8"/>
    <p:sldId id="439" r:id="rId9"/>
    <p:sldId id="407" r:id="rId10"/>
    <p:sldId id="440" r:id="rId11"/>
    <p:sldId id="441" r:id="rId12"/>
    <p:sldId id="408" r:id="rId13"/>
    <p:sldId id="442" r:id="rId14"/>
    <p:sldId id="443" r:id="rId15"/>
    <p:sldId id="445" r:id="rId16"/>
    <p:sldId id="444" r:id="rId17"/>
    <p:sldId id="446" r:id="rId18"/>
    <p:sldId id="447" r:id="rId19"/>
    <p:sldId id="448" r:id="rId20"/>
    <p:sldId id="449" r:id="rId21"/>
    <p:sldId id="450" r:id="rId22"/>
    <p:sldId id="451" r:id="rId23"/>
    <p:sldId id="452" r:id="rId24"/>
    <p:sldId id="453" r:id="rId25"/>
    <p:sldId id="454" r:id="rId26"/>
    <p:sldId id="358" r:id="rId27"/>
  </p:sldIdLst>
  <p:sldSz cx="12192000" cy="6858000"/>
  <p:notesSz cx="7010400" cy="92964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6" pos="7680" userDrawn="1">
          <p15:clr>
            <a:srgbClr val="A4A3A4"/>
          </p15:clr>
        </p15:guide>
        <p15:guide id="13" pos="461" userDrawn="1">
          <p15:clr>
            <a:srgbClr val="A4A3A4"/>
          </p15:clr>
        </p15:guide>
        <p15:guide id="14" orient="horz" pos="2183" userDrawn="1">
          <p15:clr>
            <a:srgbClr val="A4A3A4"/>
          </p15:clr>
        </p15:guide>
        <p15:guide id="15" orient="horz" pos="3952" userDrawn="1">
          <p15:clr>
            <a:srgbClr val="A4A3A4"/>
          </p15:clr>
        </p15:guide>
        <p15:guide id="16" orient="horz" pos="10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DCA2"/>
    <a:srgbClr val="595959"/>
    <a:srgbClr val="FFFFFF"/>
    <a:srgbClr val="F3C915"/>
    <a:srgbClr val="404040"/>
    <a:srgbClr val="FDFDFD"/>
    <a:srgbClr val="20A3FE"/>
    <a:srgbClr val="FBFBFB"/>
    <a:srgbClr val="F2CA17"/>
    <a:srgbClr val="0170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89" autoAdjust="0"/>
    <p:restoredTop sz="94128" autoAdjust="0"/>
  </p:normalViewPr>
  <p:slideViewPr>
    <p:cSldViewPr snapToGrid="0">
      <p:cViewPr varScale="1">
        <p:scale>
          <a:sx n="70" d="100"/>
          <a:sy n="70" d="100"/>
        </p:scale>
        <p:origin x="-528" y="-108"/>
      </p:cViewPr>
      <p:guideLst>
        <p:guide orient="horz" pos="2183"/>
        <p:guide orient="horz" pos="3952"/>
        <p:guide orient="horz" pos="1026"/>
        <p:guide pos="7680"/>
        <p:guide pos="46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AA7C4A4-1870-4D8F-ADB7-BB1B0BFBB8A4}" type="datetimeFigureOut">
              <a:rPr lang="en-US" smtClean="0"/>
              <a:t>4/21/2018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E0F918E-9CA9-4255-8073-24C34F78C0E4}" type="slidenum">
              <a:rPr lang="en-US" smtClean="0"/>
              <a:t>‹#›</a:t>
            </a:fld>
            <a:endParaRPr lang="en-US"/>
          </a:p>
        </p:txBody>
      </p:sp>
    </p:spTree>
    <p:extLst>
      <p:ext uri="{BB962C8B-B14F-4D97-AF65-F5344CB8AC3E}">
        <p14:creationId xmlns:p14="http://schemas.microsoft.com/office/powerpoint/2010/main" val="2448665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7089739-453E-400A-A8D8-79CFDF178070}" type="datetimeFigureOut">
              <a:rPr lang="zh-CN" altLang="en-US" smtClean="0"/>
              <a:pPr/>
              <a:t>2018/4/21</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0D3EA3B-D2E9-4E05-9324-5750E33A8057}" type="slidenum">
              <a:rPr lang="zh-CN" altLang="en-US" smtClean="0"/>
              <a:pPr/>
              <a:t>‹#›</a:t>
            </a:fld>
            <a:endParaRPr lang="zh-CN" altLang="en-US"/>
          </a:p>
        </p:txBody>
      </p:sp>
    </p:spTree>
    <p:extLst>
      <p:ext uri="{BB962C8B-B14F-4D97-AF65-F5344CB8AC3E}">
        <p14:creationId xmlns:p14="http://schemas.microsoft.com/office/powerpoint/2010/main" val="569170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31774">
              <a:defRPr/>
            </a:pPr>
            <a:r>
              <a:rPr lang="en-US" dirty="0"/>
              <a:t>Forest certification is a mechanism for forest monitoring, tracing and labeling timber, wood and pulp products and non-timber forest products, where the quality of forest management is judged against a series of agreed standards. </a:t>
            </a:r>
            <a:r>
              <a:rPr lang="en-US" dirty="0" smtClean="0"/>
              <a:t/>
            </a:r>
            <a:br>
              <a:rPr lang="en-US" dirty="0" smtClean="0"/>
            </a:br>
            <a:r>
              <a:rPr lang="en-US" dirty="0" smtClean="0"/>
              <a:t/>
            </a:r>
            <a:br>
              <a:rPr lang="en-US" dirty="0" smtClean="0"/>
            </a:br>
            <a:r>
              <a:rPr lang="en-US" dirty="0"/>
              <a:t>Credible forest certification covers much more than just logging practices – it also accounts for the social and economic well-being of workers and local communities, transparency and inclusiveness in decision making.</a:t>
            </a:r>
          </a:p>
          <a:p>
            <a:pPr defTabSz="931774">
              <a:defRPr/>
            </a:pPr>
            <a:endParaRPr lang="en-CA" dirty="0"/>
          </a:p>
          <a:p>
            <a:pPr defTabSz="931774">
              <a:defRPr/>
            </a:pPr>
            <a:endParaRPr lang="en-US" dirty="0" smtClean="0"/>
          </a:p>
          <a:p>
            <a:pPr defTabSz="931774">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2</a:t>
            </a:fld>
            <a:endParaRPr lang="zh-CN" altLang="en-US"/>
          </a:p>
        </p:txBody>
      </p:sp>
    </p:spTree>
    <p:extLst>
      <p:ext uri="{BB962C8B-B14F-4D97-AF65-F5344CB8AC3E}">
        <p14:creationId xmlns:p14="http://schemas.microsoft.com/office/powerpoint/2010/main" val="2419882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mn-MN" dirty="0"/>
              <a:t>1.1. Захирлын боловсрол дээд мэргэжлийн дипломтой бол 1 гэсэн оноо байхгүй бол 0 оноо өгнө. Мэргэжил харгалзахгүй. Диплом доод тал нь 4 жил суралцсан тухайн мэргэжлээр баклаварын түвшин хангасан байна.  </a:t>
            </a:r>
            <a:endParaRPr lang="en-US" dirty="0"/>
          </a:p>
          <a:p>
            <a:r>
              <a:rPr lang="mn-MN" dirty="0"/>
              <a:t>1.2.Ажилчид албан хаагчдын боловсрол: Мод бэлтгэлийн үйл ажиллагааг талбайд хариуцан ажиллах нэгжийн дарга нь ойн дээд боловсролтой бол 6 ойн техникч мэргэжилтэй бол 4 оноо өгнө. Өөр мэргэжлийн хүн байвал эсвэл хариуцсан хүн байхгүй бол 0 оноо өгнө. </a:t>
            </a:r>
            <a:endParaRPr lang="en-US" dirty="0"/>
          </a:p>
          <a:p>
            <a:r>
              <a:rPr lang="mn-MN" dirty="0"/>
              <a:t>1.3.Мод бэлтгэгч нарын мэргэжлийн боловсрол: Мод бэлтгэлийн бригадын тракторчин туушаар тээвэрлэх тохиолдолд ачигч нь тусгай мэргэжлийн үнэмлэхтэй /ТМС, МСҮТ төгссөн/ бол тус бүрт нь 2 оноо байхгүй бол 0 оноо өгнө</a:t>
            </a:r>
            <a:endParaRPr lang="en-US" dirty="0"/>
          </a:p>
          <a:p>
            <a:r>
              <a:rPr lang="mn-MN" dirty="0"/>
              <a:t>1.3а.Мод бэлтгэлийн хөрөөчин оосорлогч, мөчирлөгч, мод салаалагч, талбай цэвэрлэгч,  ачигч /техникээр биш тохиолдолд/ мэргэжлийн үнэмлэхтэй бол тус бүрт нь1 оноо байхгүй бол 0 оноо өгнөө. Мэргэжлийн үнэмлэх гэдэгт багадаа 2 долоо хоногийн курс төгссөн байх</a:t>
            </a:r>
            <a:endParaRPr lang="en-US" dirty="0"/>
          </a:p>
          <a:p>
            <a:r>
              <a:rPr lang="mn-MN" dirty="0"/>
              <a:t>1.4.мод бэлтгэлийн байнгийн бригадтай бол 4 оноо байхгүй бол 0 оноо өгнө. Мод бэлтгэлийн байнгын бригад нь тракторчин, хөрөөчин, оосорлогч, тогооч, ачигч, мод тээврийн машины жолоочоос бүрдэнэ. Бригад багадаа 6 хүнтэй байна. Байнгын ажиллагаатай эсэхийг ажилчдын НДД-т хийсэн ажилд авсан тушаалын бичигт нийгмийн даатгалын шимтгэл төлөлтийг харгалзан үзнэ. Тухайн ажилчин жилийн ядаж 4 сард нь цалин авч тогтвортой ажилладаг байх шаардлагыг хангах </a:t>
            </a:r>
            <a:endParaRPr lang="en-US" dirty="0"/>
          </a:p>
          <a:p>
            <a:r>
              <a:rPr lang="mn-MN" dirty="0"/>
              <a:t>1.5.Ажилчдын давтан сургалт. Ажилчид жилд 3-аас доошгүй өдөр давтан сургалтанд хамрагдсан бол 2 оноо хамрагдаагүй бол 0 оноо өгөх. Сургалт явуулах тухай, эсвэл сургалтанд хамруулах тухай захирлын тушаал, сургалт явуулсан хүнд олгосон цалин хөлс, сургалтанд заасан хичээлийн программ, үзүүлэн лекц бичлэг зэргийг баримтлан дүгнэх, Хэрвээ тухайн байгууллага олон хүнтэй бол нийт ажилчдын 40-с доошгүй хувь сургалтанд хамрагдсан байж болно.  </a:t>
            </a:r>
            <a:endParaRPr lang="en-US" dirty="0"/>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11</a:t>
            </a:fld>
            <a:endParaRPr lang="zh-CN" altLang="en-US"/>
          </a:p>
        </p:txBody>
      </p:sp>
    </p:spTree>
    <p:extLst>
      <p:ext uri="{BB962C8B-B14F-4D97-AF65-F5344CB8AC3E}">
        <p14:creationId xmlns:p14="http://schemas.microsoft.com/office/powerpoint/2010/main" val="168354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31774">
              <a:defRPr/>
            </a:pPr>
            <a:r>
              <a:rPr lang="en-US" dirty="0"/>
              <a:t>Forest certification is a mechanism for forest monitoring, tracing and labeling timber, wood and pulp products and non-timber forest products, where the quality of forest management is judged against a series of agreed standards. </a:t>
            </a:r>
            <a:r>
              <a:rPr lang="en-US" dirty="0" smtClean="0"/>
              <a:t/>
            </a:r>
            <a:br>
              <a:rPr lang="en-US" dirty="0" smtClean="0"/>
            </a:br>
            <a:r>
              <a:rPr lang="en-US" dirty="0" smtClean="0"/>
              <a:t/>
            </a:r>
            <a:br>
              <a:rPr lang="en-US" dirty="0" smtClean="0"/>
            </a:br>
            <a:r>
              <a:rPr lang="en-US" dirty="0"/>
              <a:t>Credible forest certification covers much more than just logging practices – it also accounts for the social and economic well-being of workers and local communities, transparency and inclusiveness in decision making.</a:t>
            </a:r>
          </a:p>
          <a:p>
            <a:pPr defTabSz="931774">
              <a:defRPr/>
            </a:pPr>
            <a:endParaRPr lang="en-CA" dirty="0"/>
          </a:p>
          <a:p>
            <a:pPr defTabSz="931774">
              <a:defRPr/>
            </a:pPr>
            <a:endParaRPr lang="en-US" dirty="0" smtClean="0"/>
          </a:p>
          <a:p>
            <a:pPr defTabSz="931774">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12</a:t>
            </a:fld>
            <a:endParaRPr lang="zh-CN" altLang="en-US"/>
          </a:p>
        </p:txBody>
      </p:sp>
    </p:spTree>
    <p:extLst>
      <p:ext uri="{BB962C8B-B14F-4D97-AF65-F5344CB8AC3E}">
        <p14:creationId xmlns:p14="http://schemas.microsoft.com/office/powerpoint/2010/main" val="2445436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31774">
              <a:defRPr/>
            </a:pPr>
            <a:r>
              <a:rPr lang="en-US" dirty="0"/>
              <a:t>Forest certification is a mechanism for forest monitoring, tracing and labeling timber, wood and pulp products and non-timber forest products, where the quality of forest management is judged against a series of agreed standards. </a:t>
            </a:r>
            <a:r>
              <a:rPr lang="en-US" dirty="0" smtClean="0"/>
              <a:t/>
            </a:r>
            <a:br>
              <a:rPr lang="en-US" dirty="0" smtClean="0"/>
            </a:br>
            <a:r>
              <a:rPr lang="en-US" dirty="0" smtClean="0"/>
              <a:t/>
            </a:r>
            <a:br>
              <a:rPr lang="en-US" dirty="0" smtClean="0"/>
            </a:br>
            <a:r>
              <a:rPr lang="en-US" dirty="0"/>
              <a:t>Credible forest certification covers much more than just logging practices – it also accounts for the social and economic well-being of workers and local communities, transparency and inclusiveness in decision making.</a:t>
            </a:r>
          </a:p>
          <a:p>
            <a:pPr defTabSz="931774">
              <a:defRPr/>
            </a:pPr>
            <a:endParaRPr lang="en-CA" dirty="0"/>
          </a:p>
          <a:p>
            <a:pPr defTabSz="931774">
              <a:defRPr/>
            </a:pPr>
            <a:endParaRPr lang="en-US" dirty="0" smtClean="0"/>
          </a:p>
          <a:p>
            <a:pPr defTabSz="931774">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13</a:t>
            </a:fld>
            <a:endParaRPr lang="zh-CN" altLang="en-US"/>
          </a:p>
        </p:txBody>
      </p:sp>
    </p:spTree>
    <p:extLst>
      <p:ext uri="{BB962C8B-B14F-4D97-AF65-F5344CB8AC3E}">
        <p14:creationId xmlns:p14="http://schemas.microsoft.com/office/powerpoint/2010/main" val="4290356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31774">
              <a:defRPr/>
            </a:pPr>
            <a:r>
              <a:rPr lang="en-US" dirty="0"/>
              <a:t>Forest certification is a mechanism for forest monitoring, tracing and labeling timber, wood and pulp products and non-timber forest products, where the quality of forest management is judged against a series of agreed standards. </a:t>
            </a:r>
            <a:r>
              <a:rPr lang="en-US" dirty="0" smtClean="0"/>
              <a:t/>
            </a:r>
            <a:br>
              <a:rPr lang="en-US" dirty="0" smtClean="0"/>
            </a:br>
            <a:r>
              <a:rPr lang="en-US" dirty="0" smtClean="0"/>
              <a:t/>
            </a:r>
            <a:br>
              <a:rPr lang="en-US" dirty="0" smtClean="0"/>
            </a:br>
            <a:r>
              <a:rPr lang="en-US" dirty="0"/>
              <a:t>Credible forest certification covers much more than just logging practices – it also accounts for the social and economic well-being of workers and local communities, transparency and inclusiveness in decision making.</a:t>
            </a:r>
          </a:p>
          <a:p>
            <a:pPr defTabSz="931774">
              <a:defRPr/>
            </a:pPr>
            <a:endParaRPr lang="en-CA" dirty="0"/>
          </a:p>
          <a:p>
            <a:pPr defTabSz="931774">
              <a:defRPr/>
            </a:pPr>
            <a:endParaRPr lang="en-US" dirty="0" smtClean="0"/>
          </a:p>
          <a:p>
            <a:pPr defTabSz="931774">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14</a:t>
            </a:fld>
            <a:endParaRPr lang="zh-CN" altLang="en-US"/>
          </a:p>
        </p:txBody>
      </p:sp>
    </p:spTree>
    <p:extLst>
      <p:ext uri="{BB962C8B-B14F-4D97-AF65-F5344CB8AC3E}">
        <p14:creationId xmlns:p14="http://schemas.microsoft.com/office/powerpoint/2010/main" val="1196486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31774">
              <a:defRPr/>
            </a:pPr>
            <a:r>
              <a:rPr lang="en-US" dirty="0"/>
              <a:t>Forest certification is a mechanism for forest monitoring, tracing and labeling timber, wood and pulp products and non-timber forest products, where the quality of forest management is judged against a series of agreed standards. </a:t>
            </a:r>
            <a:r>
              <a:rPr lang="en-US" dirty="0" smtClean="0"/>
              <a:t/>
            </a:r>
            <a:br>
              <a:rPr lang="en-US" dirty="0" smtClean="0"/>
            </a:br>
            <a:r>
              <a:rPr lang="en-US" dirty="0" smtClean="0"/>
              <a:t/>
            </a:r>
            <a:br>
              <a:rPr lang="en-US" dirty="0" smtClean="0"/>
            </a:br>
            <a:r>
              <a:rPr lang="en-US" dirty="0"/>
              <a:t>Credible forest certification covers much more than just logging practices – it also accounts for the social and economic well-being of workers and local communities, transparency and inclusiveness in decision making.</a:t>
            </a:r>
          </a:p>
          <a:p>
            <a:pPr defTabSz="931774">
              <a:defRPr/>
            </a:pPr>
            <a:endParaRPr lang="en-CA" dirty="0"/>
          </a:p>
          <a:p>
            <a:pPr defTabSz="931774">
              <a:defRPr/>
            </a:pPr>
            <a:endParaRPr lang="en-US" dirty="0" smtClean="0"/>
          </a:p>
          <a:p>
            <a:pPr defTabSz="931774">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15</a:t>
            </a:fld>
            <a:endParaRPr lang="zh-CN" altLang="en-US"/>
          </a:p>
        </p:txBody>
      </p:sp>
    </p:spTree>
    <p:extLst>
      <p:ext uri="{BB962C8B-B14F-4D97-AF65-F5344CB8AC3E}">
        <p14:creationId xmlns:p14="http://schemas.microsoft.com/office/powerpoint/2010/main" val="1374509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31774">
              <a:defRPr/>
            </a:pPr>
            <a:r>
              <a:rPr lang="en-US" dirty="0"/>
              <a:t>Forest certification is a mechanism for forest monitoring, tracing and labeling timber, wood and pulp products and non-timber forest products, where the quality of forest management is judged against a series of agreed standards. </a:t>
            </a:r>
            <a:r>
              <a:rPr lang="en-US" dirty="0" smtClean="0"/>
              <a:t/>
            </a:r>
            <a:br>
              <a:rPr lang="en-US" dirty="0" smtClean="0"/>
            </a:br>
            <a:r>
              <a:rPr lang="en-US" dirty="0" smtClean="0"/>
              <a:t/>
            </a:r>
            <a:br>
              <a:rPr lang="en-US" dirty="0" smtClean="0"/>
            </a:br>
            <a:r>
              <a:rPr lang="en-US" dirty="0"/>
              <a:t>Credible forest certification covers much more than just logging practices – it also accounts for the social and economic well-being of workers and local communities, transparency and inclusiveness in decision making.</a:t>
            </a:r>
          </a:p>
          <a:p>
            <a:pPr defTabSz="931774">
              <a:defRPr/>
            </a:pPr>
            <a:endParaRPr lang="en-CA" dirty="0"/>
          </a:p>
          <a:p>
            <a:pPr defTabSz="931774">
              <a:defRPr/>
            </a:pPr>
            <a:endParaRPr lang="en-US" dirty="0" smtClean="0"/>
          </a:p>
          <a:p>
            <a:pPr defTabSz="931774">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16</a:t>
            </a:fld>
            <a:endParaRPr lang="zh-CN" altLang="en-US"/>
          </a:p>
        </p:txBody>
      </p:sp>
    </p:spTree>
    <p:extLst>
      <p:ext uri="{BB962C8B-B14F-4D97-AF65-F5344CB8AC3E}">
        <p14:creationId xmlns:p14="http://schemas.microsoft.com/office/powerpoint/2010/main" val="1850001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31774">
              <a:defRPr/>
            </a:pPr>
            <a:r>
              <a:rPr lang="en-US" dirty="0"/>
              <a:t>Forest certification is a mechanism for forest monitoring, tracing and labeling timber, wood and pulp products and non-timber forest products, where the quality of forest management is judged against a series of agreed standards. </a:t>
            </a:r>
            <a:r>
              <a:rPr lang="en-US" dirty="0" smtClean="0"/>
              <a:t/>
            </a:r>
            <a:br>
              <a:rPr lang="en-US" dirty="0" smtClean="0"/>
            </a:br>
            <a:r>
              <a:rPr lang="en-US" dirty="0" smtClean="0"/>
              <a:t/>
            </a:r>
            <a:br>
              <a:rPr lang="en-US" dirty="0" smtClean="0"/>
            </a:br>
            <a:r>
              <a:rPr lang="en-US" dirty="0"/>
              <a:t>Credible forest certification covers much more than just logging practices – it also accounts for the social and economic well-being of workers and local communities, transparency and inclusiveness in decision making.</a:t>
            </a:r>
          </a:p>
          <a:p>
            <a:pPr defTabSz="931774">
              <a:defRPr/>
            </a:pPr>
            <a:endParaRPr lang="en-CA" dirty="0"/>
          </a:p>
          <a:p>
            <a:pPr defTabSz="931774">
              <a:defRPr/>
            </a:pPr>
            <a:endParaRPr lang="en-US" dirty="0" smtClean="0"/>
          </a:p>
          <a:p>
            <a:pPr defTabSz="931774">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17</a:t>
            </a:fld>
            <a:endParaRPr lang="zh-CN" altLang="en-US"/>
          </a:p>
        </p:txBody>
      </p:sp>
    </p:spTree>
    <p:extLst>
      <p:ext uri="{BB962C8B-B14F-4D97-AF65-F5344CB8AC3E}">
        <p14:creationId xmlns:p14="http://schemas.microsoft.com/office/powerpoint/2010/main" val="3960323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31774">
              <a:defRPr/>
            </a:pPr>
            <a:r>
              <a:rPr lang="en-US" dirty="0"/>
              <a:t>Forest certification is a mechanism for forest monitoring, tracing and labeling timber, wood and pulp products and non-timber forest products, where the quality of forest management is judged against a series of agreed standards. </a:t>
            </a:r>
            <a:r>
              <a:rPr lang="en-US" dirty="0" smtClean="0"/>
              <a:t/>
            </a:r>
            <a:br>
              <a:rPr lang="en-US" dirty="0" smtClean="0"/>
            </a:br>
            <a:r>
              <a:rPr lang="en-US" dirty="0" smtClean="0"/>
              <a:t/>
            </a:r>
            <a:br>
              <a:rPr lang="en-US" dirty="0" smtClean="0"/>
            </a:br>
            <a:r>
              <a:rPr lang="en-US" dirty="0"/>
              <a:t>Credible forest certification covers much more than just logging practices – it also accounts for the social and economic well-being of workers and local communities, transparency and inclusiveness in decision making.</a:t>
            </a:r>
          </a:p>
          <a:p>
            <a:pPr defTabSz="931774">
              <a:defRPr/>
            </a:pPr>
            <a:endParaRPr lang="en-CA" dirty="0"/>
          </a:p>
          <a:p>
            <a:pPr defTabSz="931774">
              <a:defRPr/>
            </a:pPr>
            <a:endParaRPr lang="en-US" dirty="0" smtClean="0"/>
          </a:p>
          <a:p>
            <a:pPr defTabSz="931774">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18</a:t>
            </a:fld>
            <a:endParaRPr lang="zh-CN" altLang="en-US"/>
          </a:p>
        </p:txBody>
      </p:sp>
    </p:spTree>
    <p:extLst>
      <p:ext uri="{BB962C8B-B14F-4D97-AF65-F5344CB8AC3E}">
        <p14:creationId xmlns:p14="http://schemas.microsoft.com/office/powerpoint/2010/main" val="1712473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3EA3B-D2E9-4E05-9324-5750E33A8057}" type="slidenum">
              <a:rPr lang="zh-CN" altLang="en-US" smtClean="0"/>
              <a:pPr/>
              <a:t>26</a:t>
            </a:fld>
            <a:endParaRPr lang="zh-CN" altLang="en-US"/>
          </a:p>
        </p:txBody>
      </p:sp>
    </p:spTree>
    <p:extLst>
      <p:ext uri="{BB962C8B-B14F-4D97-AF65-F5344CB8AC3E}">
        <p14:creationId xmlns:p14="http://schemas.microsoft.com/office/powerpoint/2010/main" val="2195960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31774">
              <a:defRPr/>
            </a:pPr>
            <a:r>
              <a:rPr lang="en-US" dirty="0"/>
              <a:t>Forest certification is a mechanism for forest monitoring, tracing and labeling timber, wood and pulp products and non-timber forest products, where the quality of forest management is judged against a series of agreed standards. </a:t>
            </a:r>
            <a:r>
              <a:rPr lang="en-US" dirty="0" smtClean="0"/>
              <a:t/>
            </a:r>
            <a:br>
              <a:rPr lang="en-US" dirty="0" smtClean="0"/>
            </a:br>
            <a:r>
              <a:rPr lang="en-US" dirty="0" smtClean="0"/>
              <a:t/>
            </a:r>
            <a:br>
              <a:rPr lang="en-US" dirty="0" smtClean="0"/>
            </a:br>
            <a:r>
              <a:rPr lang="en-US" dirty="0"/>
              <a:t>Credible forest certification covers much more than just logging practices – it also accounts for the social and economic well-being of workers and local communities, transparency and inclusiveness in decision making.</a:t>
            </a:r>
          </a:p>
          <a:p>
            <a:pPr defTabSz="931774">
              <a:defRPr/>
            </a:pPr>
            <a:endParaRPr lang="en-CA" dirty="0"/>
          </a:p>
          <a:p>
            <a:pPr defTabSz="931774">
              <a:defRPr/>
            </a:pPr>
            <a:endParaRPr lang="en-US" dirty="0" smtClean="0"/>
          </a:p>
          <a:p>
            <a:pPr defTabSz="931774">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3</a:t>
            </a:fld>
            <a:endParaRPr lang="zh-CN" altLang="en-US"/>
          </a:p>
        </p:txBody>
      </p:sp>
    </p:spTree>
    <p:extLst>
      <p:ext uri="{BB962C8B-B14F-4D97-AF65-F5344CB8AC3E}">
        <p14:creationId xmlns:p14="http://schemas.microsoft.com/office/powerpoint/2010/main" val="2710309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mn-MN" dirty="0"/>
              <a:t>1.1. Захирлын боловсрол дээд мэргэжлийн дипломтой бол 1 гэсэн оноо байхгүй бол 0 оноо өгнө. Мэргэжил харгалзахгүй. Диплом доод тал нь 4 жил суралцсан тухайн мэргэжлээр баклаварын түвшин хангасан байна.  </a:t>
            </a:r>
            <a:endParaRPr lang="en-US" dirty="0"/>
          </a:p>
          <a:p>
            <a:r>
              <a:rPr lang="mn-MN" dirty="0"/>
              <a:t>1.2.Ажилчид албан хаагчдын боловсрол: Мод бэлтгэлийн үйл ажиллагааг талбайд хариуцан ажиллах нэгжийн дарга нь ойн дээд боловсролтой бол 6 ойн техникч мэргэжилтэй бол 4 оноо өгнө. Өөр мэргэжлийн хүн байвал эсвэл хариуцсан хүн байхгүй бол 0 оноо өгнө. </a:t>
            </a:r>
            <a:endParaRPr lang="en-US" dirty="0"/>
          </a:p>
          <a:p>
            <a:r>
              <a:rPr lang="mn-MN" dirty="0"/>
              <a:t>1.3.Мод бэлтгэгч нарын мэргэжлийн боловсрол: Мод бэлтгэлийн бригадын тракторчин туушаар тээвэрлэх тохиолдолд ачигч нь тусгай мэргэжлийн үнэмлэхтэй /ТМС, МСҮТ төгссөн/ бол тус бүрт нь 2 оноо байхгүй бол 0 оноо өгнө</a:t>
            </a:r>
            <a:endParaRPr lang="en-US" dirty="0"/>
          </a:p>
          <a:p>
            <a:r>
              <a:rPr lang="mn-MN" dirty="0"/>
              <a:t>1.3а.Мод бэлтгэлийн хөрөөчин оосорлогч, мөчирлөгч, мод салаалагч, талбай цэвэрлэгч,  ачигч /техникээр биш тохиолдолд/ мэргэжлийн үнэмлэхтэй бол тус бүрт нь1 оноо байхгүй бол 0 оноо өгнөө. Мэргэжлийн үнэмлэх гэдэгт багадаа 2 долоо хоногийн курс төгссөн байх</a:t>
            </a:r>
            <a:endParaRPr lang="en-US" dirty="0"/>
          </a:p>
          <a:p>
            <a:r>
              <a:rPr lang="mn-MN" dirty="0"/>
              <a:t>1.4.мод бэлтгэлийн байнгийн бригадтай бол 4 оноо байхгүй бол 0 оноо өгнө. Мод бэлтгэлийн байнгын бригад нь тракторчин, хөрөөчин, оосорлогч, тогооч, ачигч, мод тээврийн машины жолоочоос бүрдэнэ. Бригад багадаа 6 хүнтэй байна. Байнгын ажиллагаатай эсэхийг ажилчдын НДД-т хийсэн ажилд авсан тушаалын бичигт нийгмийн даатгалын шимтгэл төлөлтийг харгалзан үзнэ. Тухайн ажилчин жилийн ядаж 4 сард нь цалин авч тогтвортой ажилладаг байх шаардлагыг хангах </a:t>
            </a:r>
            <a:endParaRPr lang="en-US" dirty="0"/>
          </a:p>
          <a:p>
            <a:r>
              <a:rPr lang="mn-MN" dirty="0"/>
              <a:t>1.5.Ажилчдын давтан сургалт. Ажилчид жилд 3-аас доошгүй өдөр давтан сургалтанд хамрагдсан бол 2 оноо хамрагдаагүй бол 0 оноо өгөх. Сургалт явуулах тухай, эсвэл сургалтанд хамруулах тухай захирлын тушаал, сургалт явуулсан хүнд олгосон цалин хөлс, сургалтанд заасан хичээлийн программ, үзүүлэн лекц бичлэг зэргийг баримтлан дүгнэх, Хэрвээ тухайн байгууллага олон хүнтэй бол нийт ажилчдын 40-с доошгүй хувь сургалтанд хамрагдсан байж болно.  </a:t>
            </a:r>
            <a:endParaRPr lang="en-US" dirty="0"/>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4</a:t>
            </a:fld>
            <a:endParaRPr lang="zh-CN" altLang="en-US"/>
          </a:p>
        </p:txBody>
      </p:sp>
    </p:spTree>
    <p:extLst>
      <p:ext uri="{BB962C8B-B14F-4D97-AF65-F5344CB8AC3E}">
        <p14:creationId xmlns:p14="http://schemas.microsoft.com/office/powerpoint/2010/main" val="3558558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mn-MN" dirty="0"/>
              <a:t>1.1. Захирлын боловсрол дээд мэргэжлийн дипломтой бол 1 гэсэн оноо байхгүй бол 0 оноо өгнө. Мэргэжил харгалзахгүй. Диплом доод тал нь 4 жил суралцсан тухайн мэргэжлээр баклаварын түвшин хангасан байна.  </a:t>
            </a:r>
            <a:endParaRPr lang="en-US" dirty="0"/>
          </a:p>
          <a:p>
            <a:r>
              <a:rPr lang="mn-MN" dirty="0"/>
              <a:t>1.2.Ажилчид албан хаагчдын боловсрол: Мод бэлтгэлийн үйл ажиллагааг талбайд хариуцан ажиллах нэгжийн дарга нь ойн дээд боловсролтой бол 6 ойн техникч мэргэжилтэй бол 4 оноо өгнө. Өөр мэргэжлийн хүн байвал эсвэл хариуцсан хүн байхгүй бол 0 оноо өгнө. </a:t>
            </a:r>
            <a:endParaRPr lang="en-US" dirty="0"/>
          </a:p>
          <a:p>
            <a:r>
              <a:rPr lang="mn-MN" dirty="0"/>
              <a:t>1.3.Мод бэлтгэгч нарын мэргэжлийн боловсрол: Мод бэлтгэлийн бригадын тракторчин туушаар тээвэрлэх тохиолдолд ачигч нь тусгай мэргэжлийн үнэмлэхтэй /ТМС, МСҮТ төгссөн/ бол тус бүрт нь 2 оноо байхгүй бол 0 оноо өгнө</a:t>
            </a:r>
            <a:endParaRPr lang="en-US" dirty="0"/>
          </a:p>
          <a:p>
            <a:r>
              <a:rPr lang="mn-MN" dirty="0"/>
              <a:t>1.3а.Мод бэлтгэлийн хөрөөчин оосорлогч, мөчирлөгч, мод салаалагч, талбай цэвэрлэгч,  ачигч /техникээр биш тохиолдолд/ мэргэжлийн үнэмлэхтэй бол тус бүрт нь1 оноо байхгүй бол 0 оноо өгнөө. Мэргэжлийн үнэмлэх гэдэгт багадаа 2 долоо хоногийн курс төгссөн байх</a:t>
            </a:r>
            <a:endParaRPr lang="en-US" dirty="0"/>
          </a:p>
          <a:p>
            <a:r>
              <a:rPr lang="mn-MN" dirty="0"/>
              <a:t>1.4.мод бэлтгэлийн байнгийн бригадтай бол 4 оноо байхгүй бол 0 оноо өгнө. Мод бэлтгэлийн байнгын бригад нь тракторчин, хөрөөчин, оосорлогч, тогооч, ачигч, мод тээврийн машины жолоочоос бүрдэнэ. Бригад багадаа 6 хүнтэй байна. Байнгын ажиллагаатай эсэхийг ажилчдын НДД-т хийсэн ажилд авсан тушаалын бичигт нийгмийн даатгалын шимтгэл төлөлтийг харгалзан үзнэ. Тухайн ажилчин жилийн ядаж 4 сард нь цалин авч тогтвортой ажилладаг байх шаардлагыг хангах </a:t>
            </a:r>
            <a:endParaRPr lang="en-US" dirty="0"/>
          </a:p>
          <a:p>
            <a:r>
              <a:rPr lang="mn-MN" dirty="0"/>
              <a:t>1.5.Ажилчдын давтан сургалт. Ажилчид жилд 3-аас доошгүй өдөр давтан сургалтанд хамрагдсан бол 2 оноо хамрагдаагүй бол 0 оноо өгөх. Сургалт явуулах тухай, эсвэл сургалтанд хамруулах тухай захирлын тушаал, сургалт явуулсан хүнд олгосон цалин хөлс, сургалтанд заасан хичээлийн программ, үзүүлэн лекц бичлэг зэргийг баримтлан дүгнэх, Хэрвээ тухайн байгууллага олон хүнтэй бол нийт ажилчдын 40-с доошгүй хувь сургалтанд хамрагдсан байж болно.  </a:t>
            </a:r>
            <a:endParaRPr lang="en-US"/>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5</a:t>
            </a:fld>
            <a:endParaRPr lang="zh-CN" altLang="en-US"/>
          </a:p>
        </p:txBody>
      </p:sp>
    </p:spTree>
    <p:extLst>
      <p:ext uri="{BB962C8B-B14F-4D97-AF65-F5344CB8AC3E}">
        <p14:creationId xmlns:p14="http://schemas.microsoft.com/office/powerpoint/2010/main" val="3783823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mn-MN" dirty="0"/>
              <a:t>1.1. Захирлын боловсрол дээд мэргэжлийн дипломтой бол 1 гэсэн оноо байхгүй бол 0 оноо өгнө. Мэргэжил харгалзахгүй. Диплом доод тал нь 4 жил суралцсан тухайн мэргэжлээр баклаварын түвшин хангасан байна.  </a:t>
            </a:r>
            <a:endParaRPr lang="en-US" dirty="0"/>
          </a:p>
          <a:p>
            <a:r>
              <a:rPr lang="mn-MN" dirty="0"/>
              <a:t>1.2.Ажилчид албан хаагчдын боловсрол: Мод бэлтгэлийн үйл ажиллагааг талбайд хариуцан ажиллах нэгжийн дарга нь ойн дээд боловсролтой бол 6 ойн техникч мэргэжилтэй бол 4 оноо өгнө. Өөр мэргэжлийн хүн байвал эсвэл хариуцсан хүн байхгүй бол 0 оноо өгнө. </a:t>
            </a:r>
            <a:endParaRPr lang="en-US" dirty="0"/>
          </a:p>
          <a:p>
            <a:r>
              <a:rPr lang="mn-MN" dirty="0"/>
              <a:t>1.3.Мод бэлтгэгч нарын мэргэжлийн боловсрол: Мод бэлтгэлийн бригадын тракторчин туушаар тээвэрлэх тохиолдолд ачигч нь тусгай мэргэжлийн үнэмлэхтэй /ТМС, МСҮТ төгссөн/ бол тус бүрт нь 2 оноо байхгүй бол 0 оноо өгнө</a:t>
            </a:r>
            <a:endParaRPr lang="en-US" dirty="0"/>
          </a:p>
          <a:p>
            <a:r>
              <a:rPr lang="mn-MN" dirty="0"/>
              <a:t>1.3а.Мод бэлтгэлийн хөрөөчин оосорлогч, мөчирлөгч, мод салаалагч, талбай цэвэрлэгч,  ачигч /техникээр биш тохиолдолд/ мэргэжлийн үнэмлэхтэй бол тус бүрт нь1 оноо байхгүй бол 0 оноо өгнөө. Мэргэжлийн үнэмлэх гэдэгт багадаа 2 долоо хоногийн курс төгссөн байх</a:t>
            </a:r>
            <a:endParaRPr lang="en-US" dirty="0"/>
          </a:p>
          <a:p>
            <a:r>
              <a:rPr lang="mn-MN" dirty="0"/>
              <a:t>1.4.мод бэлтгэлийн байнгийн бригадтай бол 4 оноо байхгүй бол 0 оноо өгнө. Мод бэлтгэлийн байнгын бригад нь тракторчин, хөрөөчин, оосорлогч, тогооч, ачигч, мод тээврийн машины жолоочоос бүрдэнэ. Бригад багадаа 6 хүнтэй байна. Байнгын ажиллагаатай эсэхийг ажилчдын НДД-т хийсэн ажилд авсан тушаалын бичигт нийгмийн даатгалын шимтгэл төлөлтийг харгалзан үзнэ. Тухайн ажилчин жилийн ядаж 4 сард нь цалин авч тогтвортой ажилладаг байх шаардлагыг хангах </a:t>
            </a:r>
            <a:endParaRPr lang="en-US" dirty="0"/>
          </a:p>
          <a:p>
            <a:r>
              <a:rPr lang="mn-MN" dirty="0"/>
              <a:t>1.5.Ажилчдын давтан сургалт. Ажилчид жилд 3-аас доошгүй өдөр давтан сургалтанд хамрагдсан бол 2 оноо хамрагдаагүй бол 0 оноо өгөх. Сургалт явуулах тухай, эсвэл сургалтанд хамруулах тухай захирлын тушаал, сургалт явуулсан хүнд олгосон цалин хөлс, сургалтанд заасан хичээлийн программ, үзүүлэн лекц бичлэг зэргийг баримтлан дүгнэх, Хэрвээ тухайн байгууллага олон хүнтэй бол нийт ажилчдын 40-с доошгүй хувь сургалтанд хамрагдсан байж болно.  </a:t>
            </a:r>
            <a:endParaRPr lang="en-US" dirty="0"/>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6</a:t>
            </a:fld>
            <a:endParaRPr lang="zh-CN" altLang="en-US"/>
          </a:p>
        </p:txBody>
      </p:sp>
    </p:spTree>
    <p:extLst>
      <p:ext uri="{BB962C8B-B14F-4D97-AF65-F5344CB8AC3E}">
        <p14:creationId xmlns:p14="http://schemas.microsoft.com/office/powerpoint/2010/main" val="3659878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mn-MN" dirty="0"/>
              <a:t>1.1. Захирлын боловсрол дээд мэргэжлийн дипломтой бол 1 гэсэн оноо байхгүй бол 0 оноо өгнө. Мэргэжил харгалзахгүй. Диплом доод тал нь 4 жил суралцсан тухайн мэргэжлээр баклаварын түвшин хангасан байна.  </a:t>
            </a:r>
            <a:endParaRPr lang="en-US" dirty="0"/>
          </a:p>
          <a:p>
            <a:r>
              <a:rPr lang="mn-MN" dirty="0"/>
              <a:t>1.2.Ажилчид албан хаагчдын боловсрол: Мод бэлтгэлийн үйл ажиллагааг талбайд хариуцан ажиллах нэгжийн дарга нь ойн дээд боловсролтой бол 6 ойн техникч мэргэжилтэй бол 4 оноо өгнө. Өөр мэргэжлийн хүн байвал эсвэл хариуцсан хүн байхгүй бол 0 оноо өгнө. </a:t>
            </a:r>
            <a:endParaRPr lang="en-US" dirty="0"/>
          </a:p>
          <a:p>
            <a:r>
              <a:rPr lang="mn-MN" dirty="0"/>
              <a:t>1.3.Мод бэлтгэгч нарын мэргэжлийн боловсрол: Мод бэлтгэлийн бригадын тракторчин туушаар тээвэрлэх тохиолдолд ачигч нь тусгай мэргэжлийн үнэмлэхтэй /ТМС, МСҮТ төгссөн/ бол тус бүрт нь 2 оноо байхгүй бол 0 оноо өгнө</a:t>
            </a:r>
            <a:endParaRPr lang="en-US" dirty="0"/>
          </a:p>
          <a:p>
            <a:r>
              <a:rPr lang="mn-MN" dirty="0"/>
              <a:t>1.3а.Мод бэлтгэлийн хөрөөчин оосорлогч, мөчирлөгч, мод салаалагч, талбай цэвэрлэгч,  ачигч /техникээр биш тохиолдолд/ мэргэжлийн үнэмлэхтэй бол тус бүрт нь1 оноо байхгүй бол 0 оноо өгнөө. Мэргэжлийн үнэмлэх гэдэгт багадаа 2 долоо хоногийн курс төгссөн байх</a:t>
            </a:r>
            <a:endParaRPr lang="en-US" dirty="0"/>
          </a:p>
          <a:p>
            <a:r>
              <a:rPr lang="mn-MN" dirty="0"/>
              <a:t>1.4.мод бэлтгэлийн байнгийн бригадтай бол 4 оноо байхгүй бол 0 оноо өгнө. Мод бэлтгэлийн байнгын бригад нь тракторчин, хөрөөчин, оосорлогч, тогооч, ачигч, мод тээврийн машины жолоочоос бүрдэнэ. Бригад багадаа 6 хүнтэй байна. Байнгын ажиллагаатай эсэхийг ажилчдын НДД-т хийсэн ажилд авсан тушаалын бичигт нийгмийн даатгалын шимтгэл төлөлтийг харгалзан үзнэ. Тухайн ажилчин жилийн ядаж 4 сард нь цалин авч тогтвортой ажилладаг байх шаардлагыг хангах </a:t>
            </a:r>
            <a:endParaRPr lang="en-US" dirty="0"/>
          </a:p>
          <a:p>
            <a:r>
              <a:rPr lang="mn-MN" dirty="0"/>
              <a:t>1.5.Ажилчдын давтан сургалт. Ажилчид жилд 3-аас доошгүй өдөр давтан сургалтанд хамрагдсан бол 2 оноо хамрагдаагүй бол 0 оноо өгөх. Сургалт явуулах тухай, эсвэл сургалтанд хамруулах тухай захирлын тушаал, сургалт явуулсан хүнд олгосон цалин хөлс, сургалтанд заасан хичээлийн программ, үзүүлэн лекц бичлэг зэргийг баримтлан дүгнэх, Хэрвээ тухайн байгууллага олон хүнтэй бол нийт ажилчдын 40-с доошгүй хувь сургалтанд хамрагдсан байж болно.  </a:t>
            </a:r>
            <a:endParaRPr lang="en-US" dirty="0"/>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7</a:t>
            </a:fld>
            <a:endParaRPr lang="zh-CN" altLang="en-US"/>
          </a:p>
        </p:txBody>
      </p:sp>
    </p:spTree>
    <p:extLst>
      <p:ext uri="{BB962C8B-B14F-4D97-AF65-F5344CB8AC3E}">
        <p14:creationId xmlns:p14="http://schemas.microsoft.com/office/powerpoint/2010/main" val="1128121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mn-MN" dirty="0"/>
              <a:t>1.1. Захирлын боловсрол дээд мэргэжлийн дипломтой бол 1 гэсэн оноо байхгүй бол 0 оноо өгнө. Мэргэжил харгалзахгүй. Диплом доод тал нь 4 жил суралцсан тухайн мэргэжлээр баклаварын түвшин хангасан байна.  </a:t>
            </a:r>
            <a:endParaRPr lang="en-US" dirty="0"/>
          </a:p>
          <a:p>
            <a:r>
              <a:rPr lang="mn-MN" dirty="0"/>
              <a:t>1.2.Ажилчид албан хаагчдын боловсрол: Мод бэлтгэлийн үйл ажиллагааг талбайд хариуцан ажиллах нэгжийн дарга нь ойн дээд боловсролтой бол 6 ойн техникч мэргэжилтэй бол 4 оноо өгнө. Өөр мэргэжлийн хүн байвал эсвэл хариуцсан хүн байхгүй бол 0 оноо өгнө. </a:t>
            </a:r>
            <a:endParaRPr lang="en-US" dirty="0"/>
          </a:p>
          <a:p>
            <a:r>
              <a:rPr lang="mn-MN" dirty="0"/>
              <a:t>1.3.Мод бэлтгэгч нарын мэргэжлийн боловсрол: Мод бэлтгэлийн бригадын тракторчин туушаар тээвэрлэх тохиолдолд ачигч нь тусгай мэргэжлийн үнэмлэхтэй /ТМС, МСҮТ төгссөн/ бол тус бүрт нь 2 оноо байхгүй бол 0 оноо өгнө</a:t>
            </a:r>
            <a:endParaRPr lang="en-US" dirty="0"/>
          </a:p>
          <a:p>
            <a:r>
              <a:rPr lang="mn-MN" dirty="0"/>
              <a:t>1.3а.Мод бэлтгэлийн хөрөөчин оосорлогч, мөчирлөгч, мод салаалагч, талбай цэвэрлэгч,  ачигч /техникээр биш тохиолдолд/ мэргэжлийн үнэмлэхтэй бол тус бүрт нь1 оноо байхгүй бол 0 оноо өгнөө. Мэргэжлийн үнэмлэх гэдэгт багадаа 2 долоо хоногийн курс төгссөн байх</a:t>
            </a:r>
            <a:endParaRPr lang="en-US" dirty="0"/>
          </a:p>
          <a:p>
            <a:r>
              <a:rPr lang="mn-MN" dirty="0"/>
              <a:t>1.4.мод бэлтгэлийн байнгийн бригадтай бол 4 оноо байхгүй бол 0 оноо өгнө. Мод бэлтгэлийн байнгын бригад нь тракторчин, хөрөөчин, оосорлогч, тогооч, ачигч, мод тээврийн машины жолоочоос бүрдэнэ. Бригад багадаа 6 хүнтэй байна. Байнгын ажиллагаатай эсэхийг ажилчдын НДД-т хийсэн ажилд авсан тушаалын бичигт нийгмийн даатгалын шимтгэл төлөлтийг харгалзан үзнэ. Тухайн ажилчин жилийн ядаж 4 сард нь цалин авч тогтвортой ажилладаг байх шаардлагыг хангах </a:t>
            </a:r>
            <a:endParaRPr lang="en-US" dirty="0"/>
          </a:p>
          <a:p>
            <a:r>
              <a:rPr lang="mn-MN" dirty="0"/>
              <a:t>1.5.Ажилчдын давтан сургалт. Ажилчид жилд 3-аас доошгүй өдөр давтан сургалтанд хамрагдсан бол 2 оноо хамрагдаагүй бол 0 оноо өгөх. Сургалт явуулах тухай, эсвэл сургалтанд хамруулах тухай захирлын тушаал, сургалт явуулсан хүнд олгосон цалин хөлс, сургалтанд заасан хичээлийн программ, үзүүлэн лекц бичлэг зэргийг баримтлан дүгнэх, Хэрвээ тухайн байгууллага олон хүнтэй бол нийт ажилчдын 40-с доошгүй хувь сургалтанд хамрагдсан байж болно.  </a:t>
            </a:r>
            <a:endParaRPr lang="en-US" dirty="0"/>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8</a:t>
            </a:fld>
            <a:endParaRPr lang="zh-CN" altLang="en-US"/>
          </a:p>
        </p:txBody>
      </p:sp>
    </p:spTree>
    <p:extLst>
      <p:ext uri="{BB962C8B-B14F-4D97-AF65-F5344CB8AC3E}">
        <p14:creationId xmlns:p14="http://schemas.microsoft.com/office/powerpoint/2010/main" val="2896051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31774">
              <a:defRPr/>
            </a:pPr>
            <a:r>
              <a:rPr lang="en-US" dirty="0"/>
              <a:t>Forest certification is a mechanism for forest monitoring, tracing and labeling timber, wood and pulp products and non-timber forest products, where the quality of forest management is judged against a series of agreed standards. </a:t>
            </a:r>
            <a:r>
              <a:rPr lang="en-US" dirty="0" smtClean="0"/>
              <a:t/>
            </a:r>
            <a:br>
              <a:rPr lang="en-US" dirty="0" smtClean="0"/>
            </a:br>
            <a:r>
              <a:rPr lang="en-US" dirty="0" smtClean="0"/>
              <a:t/>
            </a:r>
            <a:br>
              <a:rPr lang="en-US" dirty="0" smtClean="0"/>
            </a:br>
            <a:r>
              <a:rPr lang="en-US" dirty="0"/>
              <a:t>Credible forest certification covers much more than just logging practices – it also accounts for the social and economic well-being of workers and local communities, transparency and inclusiveness in decision making.</a:t>
            </a:r>
          </a:p>
          <a:p>
            <a:pPr defTabSz="931774">
              <a:defRPr/>
            </a:pPr>
            <a:endParaRPr lang="en-CA" dirty="0"/>
          </a:p>
          <a:p>
            <a:pPr defTabSz="931774">
              <a:defRPr/>
            </a:pPr>
            <a:endParaRPr lang="en-US" dirty="0" smtClean="0"/>
          </a:p>
          <a:p>
            <a:pPr defTabSz="931774">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9</a:t>
            </a:fld>
            <a:endParaRPr lang="zh-CN" altLang="en-US"/>
          </a:p>
        </p:txBody>
      </p:sp>
    </p:spTree>
    <p:extLst>
      <p:ext uri="{BB962C8B-B14F-4D97-AF65-F5344CB8AC3E}">
        <p14:creationId xmlns:p14="http://schemas.microsoft.com/office/powerpoint/2010/main" val="3533846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mn-MN" dirty="0"/>
              <a:t>1.1. Захирлын боловсрол дээд мэргэжлийн дипломтой бол 1 гэсэн оноо байхгүй бол 0 оноо өгнө. Мэргэжил харгалзахгүй. Диплом доод тал нь 4 жил суралцсан тухайн мэргэжлээр баклаварын түвшин хангасан байна.  </a:t>
            </a:r>
            <a:endParaRPr lang="en-US" dirty="0"/>
          </a:p>
          <a:p>
            <a:r>
              <a:rPr lang="mn-MN" dirty="0"/>
              <a:t>1.2.Ажилчид албан хаагчдын боловсрол: Мод бэлтгэлийн үйл ажиллагааг талбайд хариуцан ажиллах нэгжийн дарга нь ойн дээд боловсролтой бол 6 ойн техникч мэргэжилтэй бол 4 оноо өгнө. Өөр мэргэжлийн хүн байвал эсвэл хариуцсан хүн байхгүй бол 0 оноо өгнө. </a:t>
            </a:r>
            <a:endParaRPr lang="en-US" dirty="0"/>
          </a:p>
          <a:p>
            <a:r>
              <a:rPr lang="mn-MN" dirty="0"/>
              <a:t>1.3.Мод бэлтгэгч нарын мэргэжлийн боловсрол: Мод бэлтгэлийн бригадын тракторчин туушаар тээвэрлэх тохиолдолд ачигч нь тусгай мэргэжлийн үнэмлэхтэй /ТМС, МСҮТ төгссөн/ бол тус бүрт нь 2 оноо байхгүй бол 0 оноо өгнө</a:t>
            </a:r>
            <a:endParaRPr lang="en-US" dirty="0"/>
          </a:p>
          <a:p>
            <a:r>
              <a:rPr lang="mn-MN" dirty="0"/>
              <a:t>1.3а.Мод бэлтгэлийн хөрөөчин оосорлогч, мөчирлөгч, мод салаалагч, талбай цэвэрлэгч,  ачигч /техникээр биш тохиолдолд/ мэргэжлийн үнэмлэхтэй бол тус бүрт нь1 оноо байхгүй бол 0 оноо өгнөө. Мэргэжлийн үнэмлэх гэдэгт багадаа 2 долоо хоногийн курс төгссөн байх</a:t>
            </a:r>
            <a:endParaRPr lang="en-US" dirty="0"/>
          </a:p>
          <a:p>
            <a:r>
              <a:rPr lang="mn-MN" dirty="0"/>
              <a:t>1.4.мод бэлтгэлийн байнгийн бригадтай бол 4 оноо байхгүй бол 0 оноо өгнө. Мод бэлтгэлийн байнгын бригад нь тракторчин, хөрөөчин, оосорлогч, тогооч, ачигч, мод тээврийн машины жолоочоос бүрдэнэ. Бригад багадаа 6 хүнтэй байна. Байнгын ажиллагаатай эсэхийг ажилчдын НДД-т хийсэн ажилд авсан тушаалын бичигт нийгмийн даатгалын шимтгэл төлөлтийг харгалзан үзнэ. Тухайн ажилчин жилийн ядаж 4 сард нь цалин авч тогтвортой ажилладаг байх шаардлагыг хангах </a:t>
            </a:r>
            <a:endParaRPr lang="en-US" dirty="0"/>
          </a:p>
          <a:p>
            <a:r>
              <a:rPr lang="mn-MN" dirty="0"/>
              <a:t>1.5.Ажилчдын давтан сургалт. Ажилчид жилд 3-аас доошгүй өдөр давтан сургалтанд хамрагдсан бол 2 оноо хамрагдаагүй бол 0 оноо өгөх. Сургалт явуулах тухай, эсвэл сургалтанд хамруулах тухай захирлын тушаал, сургалт явуулсан хүнд олгосон цалин хөлс, сургалтанд заасан хичээлийн программ, үзүүлэн лекц бичлэг зэргийг баримтлан дүгнэх, Хэрвээ тухайн байгууллага олон хүнтэй бол нийт ажилчдын 40-с доошгүй хувь сургалтанд хамрагдсан байж болно.  </a:t>
            </a:r>
            <a:endParaRPr lang="en-US" dirty="0"/>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10</a:t>
            </a:fld>
            <a:endParaRPr lang="zh-CN" altLang="en-US"/>
          </a:p>
        </p:txBody>
      </p:sp>
    </p:spTree>
    <p:extLst>
      <p:ext uri="{BB962C8B-B14F-4D97-AF65-F5344CB8AC3E}">
        <p14:creationId xmlns:p14="http://schemas.microsoft.com/office/powerpoint/2010/main" val="2365067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E0F2E1A-5E97-4DA6-98A9-1C031EFFC331}" type="datetimeFigureOut">
              <a:rPr lang="zh-CN" altLang="en-US" smtClean="0"/>
              <a:pPr/>
              <a:t>2018/4/21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4B0988-8FC0-4877-AA64-EDAB5B509977}" type="slidenum">
              <a:rPr lang="zh-CN" altLang="en-US" smtClean="0"/>
              <a:pPr/>
              <a:t>‹#›</a:t>
            </a:fld>
            <a:endParaRPr lang="zh-CN" altLang="en-US"/>
          </a:p>
        </p:txBody>
      </p:sp>
    </p:spTree>
    <p:extLst>
      <p:ext uri="{BB962C8B-B14F-4D97-AF65-F5344CB8AC3E}">
        <p14:creationId xmlns:p14="http://schemas.microsoft.com/office/powerpoint/2010/main" val="32150638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E0F2E1A-5E97-4DA6-98A9-1C031EFFC331}" type="datetimeFigureOut">
              <a:rPr lang="zh-CN" altLang="en-US" smtClean="0"/>
              <a:pPr/>
              <a:t>2018/4/21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4B0988-8FC0-4877-AA64-EDAB5B509977}" type="slidenum">
              <a:rPr lang="zh-CN" altLang="en-US" smtClean="0"/>
              <a:pPr/>
              <a:t>‹#›</a:t>
            </a:fld>
            <a:endParaRPr lang="zh-CN" altLang="en-US"/>
          </a:p>
        </p:txBody>
      </p:sp>
    </p:spTree>
    <p:extLst>
      <p:ext uri="{BB962C8B-B14F-4D97-AF65-F5344CB8AC3E}">
        <p14:creationId xmlns:p14="http://schemas.microsoft.com/office/powerpoint/2010/main" val="276465247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E0F2E1A-5E97-4DA6-98A9-1C031EFFC331}" type="datetimeFigureOut">
              <a:rPr lang="zh-CN" altLang="en-US" smtClean="0"/>
              <a:pPr/>
              <a:t>2018/4/21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4B0988-8FC0-4877-AA64-EDAB5B509977}" type="slidenum">
              <a:rPr lang="zh-CN" altLang="en-US" smtClean="0"/>
              <a:pPr/>
              <a:t>‹#›</a:t>
            </a:fld>
            <a:endParaRPr lang="zh-CN" altLang="en-US"/>
          </a:p>
        </p:txBody>
      </p:sp>
    </p:spTree>
    <p:extLst>
      <p:ext uri="{BB962C8B-B14F-4D97-AF65-F5344CB8AC3E}">
        <p14:creationId xmlns:p14="http://schemas.microsoft.com/office/powerpoint/2010/main" val="9584296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E0F2E1A-5E97-4DA6-98A9-1C031EFFC331}" type="datetimeFigureOut">
              <a:rPr lang="zh-CN" altLang="en-US" smtClean="0"/>
              <a:pPr/>
              <a:t>2018/4/21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4B0988-8FC0-4877-AA64-EDAB5B509977}" type="slidenum">
              <a:rPr lang="zh-CN" altLang="en-US" smtClean="0"/>
              <a:pPr/>
              <a:t>‹#›</a:t>
            </a:fld>
            <a:endParaRPr lang="zh-CN" altLang="en-US"/>
          </a:p>
        </p:txBody>
      </p:sp>
    </p:spTree>
    <p:extLst>
      <p:ext uri="{BB962C8B-B14F-4D97-AF65-F5344CB8AC3E}">
        <p14:creationId xmlns:p14="http://schemas.microsoft.com/office/powerpoint/2010/main" val="293803312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E0F2E1A-5E97-4DA6-98A9-1C031EFFC331}" type="datetimeFigureOut">
              <a:rPr lang="zh-CN" altLang="en-US" smtClean="0"/>
              <a:pPr/>
              <a:t>2018/4/21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4B0988-8FC0-4877-AA64-EDAB5B509977}" type="slidenum">
              <a:rPr lang="zh-CN" altLang="en-US" smtClean="0"/>
              <a:pPr/>
              <a:t>‹#›</a:t>
            </a:fld>
            <a:endParaRPr lang="zh-CN" altLang="en-US"/>
          </a:p>
        </p:txBody>
      </p:sp>
    </p:spTree>
    <p:extLst>
      <p:ext uri="{BB962C8B-B14F-4D97-AF65-F5344CB8AC3E}">
        <p14:creationId xmlns:p14="http://schemas.microsoft.com/office/powerpoint/2010/main" val="308422329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E0F2E1A-5E97-4DA6-98A9-1C031EFFC331}" type="datetimeFigureOut">
              <a:rPr lang="zh-CN" altLang="en-US" smtClean="0"/>
              <a:pPr/>
              <a:t>2018/4/21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4B0988-8FC0-4877-AA64-EDAB5B509977}" type="slidenum">
              <a:rPr lang="zh-CN" altLang="en-US" smtClean="0"/>
              <a:pPr/>
              <a:t>‹#›</a:t>
            </a:fld>
            <a:endParaRPr lang="zh-CN" altLang="en-US"/>
          </a:p>
        </p:txBody>
      </p:sp>
    </p:spTree>
    <p:extLst>
      <p:ext uri="{BB962C8B-B14F-4D97-AF65-F5344CB8AC3E}">
        <p14:creationId xmlns:p14="http://schemas.microsoft.com/office/powerpoint/2010/main" val="223355922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E0F2E1A-5E97-4DA6-98A9-1C031EFFC331}" type="datetimeFigureOut">
              <a:rPr lang="zh-CN" altLang="en-US" smtClean="0"/>
              <a:pPr/>
              <a:t>2018/4/21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44B0988-8FC0-4877-AA64-EDAB5B509977}" type="slidenum">
              <a:rPr lang="zh-CN" altLang="en-US" smtClean="0"/>
              <a:pPr/>
              <a:t>‹#›</a:t>
            </a:fld>
            <a:endParaRPr lang="zh-CN" altLang="en-US"/>
          </a:p>
        </p:txBody>
      </p:sp>
    </p:spTree>
    <p:extLst>
      <p:ext uri="{BB962C8B-B14F-4D97-AF65-F5344CB8AC3E}">
        <p14:creationId xmlns:p14="http://schemas.microsoft.com/office/powerpoint/2010/main" val="286810272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E0F2E1A-5E97-4DA6-98A9-1C031EFFC331}" type="datetimeFigureOut">
              <a:rPr lang="zh-CN" altLang="en-US" smtClean="0"/>
              <a:pPr/>
              <a:t>2018/4/21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44B0988-8FC0-4877-AA64-EDAB5B509977}" type="slidenum">
              <a:rPr lang="zh-CN" altLang="en-US" smtClean="0"/>
              <a:pPr/>
              <a:t>‹#›</a:t>
            </a:fld>
            <a:endParaRPr lang="zh-CN" altLang="en-US"/>
          </a:p>
        </p:txBody>
      </p:sp>
    </p:spTree>
    <p:extLst>
      <p:ext uri="{BB962C8B-B14F-4D97-AF65-F5344CB8AC3E}">
        <p14:creationId xmlns:p14="http://schemas.microsoft.com/office/powerpoint/2010/main" val="1724489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E0F2E1A-5E97-4DA6-98A9-1C031EFFC331}" type="datetimeFigureOut">
              <a:rPr lang="zh-CN" altLang="en-US" smtClean="0"/>
              <a:pPr/>
              <a:t>2018/4/21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44B0988-8FC0-4877-AA64-EDAB5B509977}" type="slidenum">
              <a:rPr lang="zh-CN" altLang="en-US" smtClean="0"/>
              <a:pPr/>
              <a:t>‹#›</a:t>
            </a:fld>
            <a:endParaRPr lang="zh-CN" altLang="en-US"/>
          </a:p>
        </p:txBody>
      </p:sp>
    </p:spTree>
    <p:extLst>
      <p:ext uri="{BB962C8B-B14F-4D97-AF65-F5344CB8AC3E}">
        <p14:creationId xmlns:p14="http://schemas.microsoft.com/office/powerpoint/2010/main" val="323760666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E0F2E1A-5E97-4DA6-98A9-1C031EFFC331}" type="datetimeFigureOut">
              <a:rPr lang="zh-CN" altLang="en-US" smtClean="0"/>
              <a:pPr/>
              <a:t>2018/4/21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4B0988-8FC0-4877-AA64-EDAB5B509977}" type="slidenum">
              <a:rPr lang="zh-CN" altLang="en-US" smtClean="0"/>
              <a:pPr/>
              <a:t>‹#›</a:t>
            </a:fld>
            <a:endParaRPr lang="zh-CN" altLang="en-US"/>
          </a:p>
        </p:txBody>
      </p:sp>
    </p:spTree>
    <p:extLst>
      <p:ext uri="{BB962C8B-B14F-4D97-AF65-F5344CB8AC3E}">
        <p14:creationId xmlns:p14="http://schemas.microsoft.com/office/powerpoint/2010/main" val="123656715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E0F2E1A-5E97-4DA6-98A9-1C031EFFC331}" type="datetimeFigureOut">
              <a:rPr lang="zh-CN" altLang="en-US" smtClean="0"/>
              <a:pPr/>
              <a:t>2018/4/21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4B0988-8FC0-4877-AA64-EDAB5B509977}" type="slidenum">
              <a:rPr lang="zh-CN" altLang="en-US" smtClean="0"/>
              <a:pPr/>
              <a:t>‹#›</a:t>
            </a:fld>
            <a:endParaRPr lang="zh-CN" altLang="en-US"/>
          </a:p>
        </p:txBody>
      </p:sp>
    </p:spTree>
    <p:extLst>
      <p:ext uri="{BB962C8B-B14F-4D97-AF65-F5344CB8AC3E}">
        <p14:creationId xmlns:p14="http://schemas.microsoft.com/office/powerpoint/2010/main" val="176618327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F2E1A-5E97-4DA6-98A9-1C031EFFC331}" type="datetimeFigureOut">
              <a:rPr lang="zh-CN" altLang="en-US" smtClean="0"/>
              <a:pPr/>
              <a:t>2018/4/21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B0988-8FC0-4877-AA64-EDAB5B509977}" type="slidenum">
              <a:rPr lang="zh-CN" altLang="en-US" smtClean="0"/>
              <a:pPr/>
              <a:t>‹#›</a:t>
            </a:fld>
            <a:endParaRPr lang="zh-CN" altLang="en-US"/>
          </a:p>
        </p:txBody>
      </p:sp>
    </p:spTree>
    <p:extLst>
      <p:ext uri="{BB962C8B-B14F-4D97-AF65-F5344CB8AC3E}">
        <p14:creationId xmlns:p14="http://schemas.microsoft.com/office/powerpoint/2010/main" val="9597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mailto:munkhzorig@forest.mn" TargetMode="External"/><Relationship Id="rId4" Type="http://schemas.openxmlformats.org/officeDocument/2006/relationships/hyperlink" Target="http://www.forest.m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92080"/>
            <a:ext cx="12192000" cy="556592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521" y="305990"/>
            <a:ext cx="3365500" cy="92835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7445" y="167854"/>
            <a:ext cx="1417110" cy="1124225"/>
          </a:xfrm>
          <a:prstGeom prst="rect">
            <a:avLst/>
          </a:prstGeom>
        </p:spPr>
      </p:pic>
      <p:pic>
        <p:nvPicPr>
          <p:cNvPr id="5" name="Content Placeholder 13" descr="ELdZ_Mong_cmyk_mon.jpg"/>
          <p:cNvPicPr>
            <a:picLocks noChangeAspect="1"/>
          </p:cNvPicPr>
          <p:nvPr/>
        </p:nvPicPr>
        <p:blipFill>
          <a:blip r:embed="rId5" cstate="print"/>
          <a:srcRect t="12678" b="9049"/>
          <a:stretch>
            <a:fillRect/>
          </a:stretch>
        </p:blipFill>
        <p:spPr bwMode="auto">
          <a:xfrm>
            <a:off x="9499921" y="93892"/>
            <a:ext cx="2374857" cy="1140452"/>
          </a:xfrm>
          <a:prstGeom prst="rect">
            <a:avLst/>
          </a:prstGeom>
          <a:noFill/>
          <a:ln w="9525">
            <a:noFill/>
            <a:miter lim="800000"/>
            <a:headEnd/>
            <a:tailEnd/>
          </a:ln>
          <a:effectLst/>
        </p:spPr>
      </p:pic>
      <p:sp>
        <p:nvSpPr>
          <p:cNvPr id="9" name="Rectangle 8"/>
          <p:cNvSpPr/>
          <p:nvPr/>
        </p:nvSpPr>
        <p:spPr>
          <a:xfrm>
            <a:off x="284922" y="1948359"/>
            <a:ext cx="11622156" cy="4663952"/>
          </a:xfrm>
          <a:prstGeom prst="rect">
            <a:avLst/>
          </a:prstGeom>
          <a:solidFill>
            <a:schemeClr val="bg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mn-MN" sz="3200" b="1" dirty="0"/>
              <a:t>“Ойд үйлдвэрлэлийн ашиглалт” ба “Ойн арчилгаа цэвэрлэгээний үйл ажиллагаа” эрхэлдэг ААН, байгууллагын үйл ажиллагаанд магадлан итгэмжлэл хийх шалгуур үзүүлэлтүүдийг дүгнэх </a:t>
            </a:r>
            <a:r>
              <a:rPr lang="mn-MN" sz="3200" b="1" dirty="0" smtClean="0"/>
              <a:t>аргачлал</a:t>
            </a:r>
            <a:endParaRPr lang="en-US" sz="3200" b="1" dirty="0" smtClean="0"/>
          </a:p>
          <a:p>
            <a:pPr algn="ctr"/>
            <a:endParaRPr lang="mn-MN" sz="2800" b="1" dirty="0" smtClean="0"/>
          </a:p>
          <a:p>
            <a:pPr algn="ctr"/>
            <a:r>
              <a:rPr lang="mn-MN" sz="2800" b="1" dirty="0" smtClean="0"/>
              <a:t>Д.Мөнхзориг</a:t>
            </a:r>
            <a:endParaRPr lang="en-US" sz="2800" b="1" dirty="0" smtClean="0"/>
          </a:p>
          <a:p>
            <a:pPr algn="ctr"/>
            <a:endParaRPr lang="en-US" sz="2800" b="1" dirty="0"/>
          </a:p>
          <a:p>
            <a:pPr algn="ctr"/>
            <a:r>
              <a:rPr lang="mn-MN" b="1" dirty="0" smtClean="0">
                <a:solidFill>
                  <a:srgbClr val="FFFFFF"/>
                </a:solidFill>
                <a:cs typeface="Arial" pitchFamily="34" charset="0"/>
              </a:rPr>
              <a:t>201</a:t>
            </a:r>
            <a:r>
              <a:rPr lang="en-US" b="1" dirty="0" smtClean="0">
                <a:solidFill>
                  <a:srgbClr val="FFFFFF"/>
                </a:solidFill>
                <a:cs typeface="Arial" pitchFamily="34" charset="0"/>
              </a:rPr>
              <a:t>8</a:t>
            </a:r>
            <a:r>
              <a:rPr lang="mn-MN" b="1" dirty="0" smtClean="0">
                <a:solidFill>
                  <a:srgbClr val="FFFFFF"/>
                </a:solidFill>
                <a:cs typeface="Arial" pitchFamily="34" charset="0"/>
              </a:rPr>
              <a:t> </a:t>
            </a:r>
            <a:r>
              <a:rPr lang="mn-MN" b="1" dirty="0">
                <a:solidFill>
                  <a:srgbClr val="FFFFFF"/>
                </a:solidFill>
                <a:cs typeface="Arial" pitchFamily="34" charset="0"/>
              </a:rPr>
              <a:t>ОНЫ </a:t>
            </a:r>
            <a:r>
              <a:rPr lang="en-US" b="1" dirty="0">
                <a:solidFill>
                  <a:srgbClr val="FFFFFF"/>
                </a:solidFill>
                <a:cs typeface="Arial" pitchFamily="34" charset="0"/>
              </a:rPr>
              <a:t>4</a:t>
            </a:r>
            <a:r>
              <a:rPr lang="mn-MN" b="1" dirty="0" smtClean="0">
                <a:solidFill>
                  <a:srgbClr val="FFFFFF"/>
                </a:solidFill>
                <a:cs typeface="Arial" pitchFamily="34" charset="0"/>
              </a:rPr>
              <a:t> </a:t>
            </a:r>
            <a:r>
              <a:rPr lang="mn-MN" b="1" dirty="0">
                <a:solidFill>
                  <a:srgbClr val="FFFFFF"/>
                </a:solidFill>
                <a:cs typeface="Arial" pitchFamily="34" charset="0"/>
              </a:rPr>
              <a:t>ДҮГЭЭР САРЫН </a:t>
            </a:r>
            <a:r>
              <a:rPr lang="mn-MN" b="1" dirty="0" smtClean="0">
                <a:solidFill>
                  <a:srgbClr val="FFFFFF"/>
                </a:solidFill>
                <a:cs typeface="Arial" pitchFamily="34" charset="0"/>
              </a:rPr>
              <a:t>2</a:t>
            </a:r>
            <a:r>
              <a:rPr lang="en-US" b="1" dirty="0" smtClean="0">
                <a:solidFill>
                  <a:srgbClr val="FFFFFF"/>
                </a:solidFill>
                <a:cs typeface="Arial" pitchFamily="34" charset="0"/>
              </a:rPr>
              <a:t>5</a:t>
            </a:r>
            <a:r>
              <a:rPr lang="mn-MN" b="1" dirty="0" smtClean="0">
                <a:solidFill>
                  <a:srgbClr val="FFFFFF"/>
                </a:solidFill>
                <a:cs typeface="Arial" pitchFamily="34" charset="0"/>
              </a:rPr>
              <a:t>-НИЙ </a:t>
            </a:r>
            <a:r>
              <a:rPr lang="mn-MN" b="1" dirty="0">
                <a:solidFill>
                  <a:srgbClr val="FFFFFF"/>
                </a:solidFill>
                <a:cs typeface="Arial" pitchFamily="34" charset="0"/>
              </a:rPr>
              <a:t>ӨДӨР </a:t>
            </a:r>
          </a:p>
          <a:p>
            <a:pPr algn="ctr"/>
            <a:r>
              <a:rPr lang="mn-MN" b="1" smtClean="0">
                <a:solidFill>
                  <a:srgbClr val="FFFFFF"/>
                </a:solidFill>
                <a:cs typeface="Arial" pitchFamily="34" charset="0"/>
              </a:rPr>
              <a:t>МӨРӨН </a:t>
            </a:r>
            <a:r>
              <a:rPr lang="mn-MN" b="1" smtClean="0">
                <a:solidFill>
                  <a:srgbClr val="FFFFFF"/>
                </a:solidFill>
                <a:cs typeface="Arial" pitchFamily="34" charset="0"/>
              </a:rPr>
              <a:t>ХОТ</a:t>
            </a:r>
            <a:endParaRPr lang="en-US" b="1" dirty="0">
              <a:solidFill>
                <a:srgbClr val="FFFFFF"/>
              </a:solidFill>
              <a:cs typeface="Arial" pitchFamily="34" charset="0"/>
            </a:endParaRPr>
          </a:p>
          <a:p>
            <a:pPr algn="ctr"/>
            <a:endParaRPr lang="en-US" sz="2800" dirty="0"/>
          </a:p>
        </p:txBody>
      </p:sp>
    </p:spTree>
    <p:extLst>
      <p:ext uri="{BB962C8B-B14F-4D97-AF65-F5344CB8AC3E}">
        <p14:creationId xmlns:p14="http://schemas.microsoft.com/office/powerpoint/2010/main" val="389385764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52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1524000" y="316771"/>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3805495" y="57536"/>
            <a:ext cx="7876502" cy="1077218"/>
          </a:xfrm>
          <a:prstGeom prst="rect">
            <a:avLst/>
          </a:prstGeom>
          <a:noFill/>
        </p:spPr>
        <p:txBody>
          <a:bodyPr wrap="square" rtlCol="0">
            <a:spAutoFit/>
          </a:bodyPr>
          <a:lstStyle/>
          <a:p>
            <a:r>
              <a:rPr lang="mn-MN" sz="3200" b="1" dirty="0"/>
              <a:t>3.4. Галын аюулгүй байдлыг хангах чиглэлээр </a:t>
            </a:r>
            <a:endParaRPr lang="en-US" sz="3200" dirty="0"/>
          </a:p>
        </p:txBody>
      </p: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TextBox 7"/>
          <p:cNvSpPr txBox="1"/>
          <p:nvPr/>
        </p:nvSpPr>
        <p:spPr>
          <a:xfrm>
            <a:off x="1807028" y="1694560"/>
            <a:ext cx="9874969" cy="3785652"/>
          </a:xfrm>
          <a:prstGeom prst="rect">
            <a:avLst/>
          </a:prstGeom>
        </p:spPr>
        <p:txBody>
          <a:bodyPr wrap="square" rtlCol="0">
            <a:spAutoFit/>
          </a:bodyPr>
          <a:lstStyle/>
          <a:p>
            <a:r>
              <a:rPr lang="mn-MN" sz="2000" dirty="0"/>
              <a:t>4.1.Ойн түймрээс урьдчилан сэргийлэх зааварчилгаа, сэрэмжлүүлсэн самбарыг ажлын талбайд байрлуулсан бол 2 оноо үгүй бол 0 оноо өгнө.  </a:t>
            </a:r>
            <a:endParaRPr lang="en-US" sz="2000" dirty="0"/>
          </a:p>
          <a:p>
            <a:r>
              <a:rPr lang="mn-MN" sz="2000" dirty="0"/>
              <a:t>4.2.Мод бэлтгэлийн талбайг цэвэрлэж түймрийн аюулгүй болгосон бол 1 оноо үгүй бол 0 оноо өгнө. /Мод бэлтгэлийн талбайг цэвэрлэх гэдэгт үлдэгдэл гишүү мөчрийг овоолох эсвэл талбайгаас гаргасан байх, 6 см-ээс доош бүдүүн мөчрийг цагаалгын болон тээврийн замд дэвссэн байхыг хориглоно/</a:t>
            </a:r>
            <a:endParaRPr lang="en-US" sz="2000" dirty="0"/>
          </a:p>
          <a:p>
            <a:r>
              <a:rPr lang="mn-MN" sz="2000" dirty="0"/>
              <a:t>4.3. Ойн түймэртэй тэмцэх багаж хэрэгслийг ажлын талбайд байршуулсан бол 2 оноо үгүй бол 0 оноо өгнө. /Багаж хэрэгсэлд галын хор цохиур, хүрз, тармуур г.м/</a:t>
            </a:r>
            <a:endParaRPr lang="en-US" sz="2000" dirty="0"/>
          </a:p>
          <a:p>
            <a:r>
              <a:rPr lang="mn-MN" sz="2000" dirty="0"/>
              <a:t>4.4. Мод бэлтгэлийн ажилчид жилд 1-ээс доошгүй ойн түймэртэй тэмцэх арга зүйн сургалтанд хамрагдсан байна. /Сургалт явуулж байгаа фото зураг, сургалтын хөтөлбөр зэргийг харгалзан дүгнэх/</a:t>
            </a:r>
            <a:endParaRPr lang="en-US" sz="2000" dirty="0"/>
          </a:p>
          <a:p>
            <a:endParaRPr lang="mn-MN" sz="2000" dirty="0" smtClean="0"/>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45" y="57536"/>
            <a:ext cx="1417110" cy="1124225"/>
          </a:xfrm>
          <a:prstGeom prst="rect">
            <a:avLst/>
          </a:prstGeom>
        </p:spPr>
      </p:pic>
      <p:cxnSp>
        <p:nvCxnSpPr>
          <p:cNvPr id="12" name="直接连接符 15"/>
          <p:cNvCxnSpPr/>
          <p:nvPr/>
        </p:nvCxnSpPr>
        <p:spPr>
          <a:xfrm flipV="1">
            <a:off x="1807028" y="1181761"/>
            <a:ext cx="8931625" cy="13897"/>
          </a:xfrm>
          <a:prstGeom prst="line">
            <a:avLst/>
          </a:prstGeom>
          <a:ln w="31750" cmpd="sng">
            <a:solidFill>
              <a:srgbClr val="FFC00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2447280" y="0"/>
            <a:ext cx="1000992" cy="1026017"/>
          </a:xfrm>
          <a:prstGeom prst="rect">
            <a:avLst/>
          </a:prstGeom>
        </p:spPr>
      </p:pic>
    </p:spTree>
    <p:extLst>
      <p:ext uri="{BB962C8B-B14F-4D97-AF65-F5344CB8AC3E}">
        <p14:creationId xmlns:p14="http://schemas.microsoft.com/office/powerpoint/2010/main" val="122535147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52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1524000" y="316771"/>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3962399" y="172681"/>
            <a:ext cx="7972755" cy="1077218"/>
          </a:xfrm>
          <a:prstGeom prst="rect">
            <a:avLst/>
          </a:prstGeom>
          <a:noFill/>
        </p:spPr>
        <p:txBody>
          <a:bodyPr wrap="square" rtlCol="0">
            <a:spAutoFit/>
          </a:bodyPr>
          <a:lstStyle/>
          <a:p>
            <a:r>
              <a:rPr lang="mn-MN" sz="3200" b="1" dirty="0"/>
              <a:t>3.5. Байгаль орчинд ээлтэй үйл ажиллагаа, техник технологийн чиглэлээр : </a:t>
            </a:r>
            <a:endParaRPr lang="en-US" sz="3200" dirty="0"/>
          </a:p>
        </p:txBody>
      </p: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TextBox 7"/>
          <p:cNvSpPr txBox="1"/>
          <p:nvPr/>
        </p:nvSpPr>
        <p:spPr>
          <a:xfrm>
            <a:off x="1807028" y="1694560"/>
            <a:ext cx="9874969" cy="4093428"/>
          </a:xfrm>
          <a:prstGeom prst="rect">
            <a:avLst/>
          </a:prstGeom>
        </p:spPr>
        <p:txBody>
          <a:bodyPr wrap="square" rtlCol="0">
            <a:spAutoFit/>
          </a:bodyPr>
          <a:lstStyle/>
          <a:p>
            <a:r>
              <a:rPr lang="mn-MN" sz="2000" dirty="0"/>
              <a:t>5.1.Хөрс хамгаалах зорилгоор зуны улиралд хөрс нягтархаас сэргийлэн мод цагаалах ажилд гинжит трактор ашигладаг бол 2 оноо, үгүй бол 0 оноо өгнө. Мод бэлтгэлийн талбайг сонгон үзэж үнэлэлт өгнө. Фото зургаар баримтжуулна..</a:t>
            </a:r>
            <a:endParaRPr lang="en-US" sz="2000" dirty="0"/>
          </a:p>
          <a:p>
            <a:r>
              <a:rPr lang="mn-MN" sz="2000" dirty="0"/>
              <a:t>5.2. Хөрсөн дээр санамсаргүй байдлаар асгасан тосыг цэвэрлэх аюулгүй болгох, саармагжуулах арга зүй, зааварчилгаатай байх, бодис саармагжуулагч бэлэн байлгах 3 оноо, үгүй бол 0 оноо өгнө. /асгарсан тосыг үртэсээр шингээж авч болно дээрх сонгон үзсэн талбайд шалгаж үзнэ фото зургаар баримтжуулна/</a:t>
            </a:r>
            <a:endParaRPr lang="en-US" sz="2000" dirty="0"/>
          </a:p>
          <a:p>
            <a:r>
              <a:rPr lang="mn-MN" sz="2000" dirty="0"/>
              <a:t>5.3.Ойд ахуйн хог хаягдалын нэгдсэн цэгтэй байх, түүнийг ажил дууссаны дараа цэвэрлэн нэгдсэн хогийн цэгт аваачсан бол 2 оноо үгүй бол 0 оноо өгнө /талбайг сонгон үзэж фото зургаар баримтжуулна/</a:t>
            </a:r>
            <a:endParaRPr lang="en-US" sz="2000" dirty="0"/>
          </a:p>
          <a:p>
            <a:r>
              <a:rPr lang="mn-MN" sz="2000" dirty="0"/>
              <a:t>5.4. гадаргын усыг хамгаалах зорилгоор бохирдуулахгүй байх бичгэн зааварчилгаа, ундны ус авах цэгийг тогтоон хаях зоох, хувцас цагаан хэрэгсэл угаах зориулалтын савтай бол 2 оноо үгүй бол 0 оноо өгнө.</a:t>
            </a:r>
            <a:endParaRPr lang="mn-MN" sz="2000" dirty="0" smtClean="0"/>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45" y="57536"/>
            <a:ext cx="1417110" cy="1124225"/>
          </a:xfrm>
          <a:prstGeom prst="rect">
            <a:avLst/>
          </a:prstGeom>
        </p:spPr>
      </p:pic>
      <p:cxnSp>
        <p:nvCxnSpPr>
          <p:cNvPr id="12" name="直接连接符 15"/>
          <p:cNvCxnSpPr/>
          <p:nvPr/>
        </p:nvCxnSpPr>
        <p:spPr>
          <a:xfrm flipV="1">
            <a:off x="2163909" y="1393487"/>
            <a:ext cx="8931625" cy="13897"/>
          </a:xfrm>
          <a:prstGeom prst="line">
            <a:avLst/>
          </a:prstGeom>
          <a:ln w="31750" cmpd="sng">
            <a:solidFill>
              <a:srgbClr val="FFC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2444326" y="222757"/>
            <a:ext cx="1163804" cy="1098936"/>
          </a:xfrm>
          <a:prstGeom prst="rect">
            <a:avLst/>
          </a:prstGeom>
        </p:spPr>
      </p:pic>
    </p:spTree>
    <p:extLst>
      <p:ext uri="{BB962C8B-B14F-4D97-AF65-F5344CB8AC3E}">
        <p14:creationId xmlns:p14="http://schemas.microsoft.com/office/powerpoint/2010/main" val="1467357699"/>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52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1524000" y="316771"/>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4499231" y="248768"/>
            <a:ext cx="10528746" cy="523220"/>
          </a:xfrm>
          <a:prstGeom prst="rect">
            <a:avLst/>
          </a:prstGeom>
          <a:noFill/>
        </p:spPr>
        <p:txBody>
          <a:bodyPr wrap="square" rtlCol="0">
            <a:spAutoFit/>
          </a:bodyPr>
          <a:lstStyle/>
          <a:p>
            <a:r>
              <a:rPr lang="mn-MN" sz="2800" b="1" dirty="0"/>
              <a:t>3.6.Модны ашиглалт: </a:t>
            </a:r>
            <a:endParaRPr lang="en-US" sz="2800" dirty="0"/>
          </a:p>
        </p:txBody>
      </p: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TextBox 7"/>
          <p:cNvSpPr txBox="1"/>
          <p:nvPr/>
        </p:nvSpPr>
        <p:spPr>
          <a:xfrm>
            <a:off x="1524000" y="1594145"/>
            <a:ext cx="10186748" cy="5940088"/>
          </a:xfrm>
          <a:prstGeom prst="rect">
            <a:avLst/>
          </a:prstGeom>
        </p:spPr>
        <p:txBody>
          <a:bodyPr wrap="square" rtlCol="0">
            <a:spAutoFit/>
          </a:bodyPr>
          <a:lstStyle/>
          <a:p>
            <a:r>
              <a:rPr lang="mn-MN" sz="2400" dirty="0">
                <a:latin typeface="Arial" pitchFamily="34" charset="0"/>
                <a:cs typeface="Arial" pitchFamily="34" charset="0"/>
              </a:rPr>
              <a:t>	</a:t>
            </a:r>
            <a:r>
              <a:rPr lang="mn-MN" sz="2400" dirty="0"/>
              <a:t>6.1. Үйлдвэрлэлийн ашиглалт болон арчилгаа цэвэрлэгээний ажлын явцад унагаж бэлтгэсэн болон байгалийн аясаар унасан модыг талбайгаас бүрэн гаргаж тээвэрлэсэн бол 6 оноо, тээвэрлэлт 80 хувиас дээш бол 4 оноо, 80 хувиас доош бол 0 оноо өгнө. /мод бэлтгэлийн ажил явагдаж бүрэн дууссаны талбайгаас санамсаргүй байдлаар сонголт хийж газар дээр нь очиж үзээд дүгнэх/</a:t>
            </a:r>
            <a:endParaRPr lang="en-US" sz="2400" dirty="0"/>
          </a:p>
          <a:p>
            <a:r>
              <a:rPr lang="mn-MN" sz="2400" dirty="0"/>
              <a:t>6.2. Унагасан болон цэвэрлэсэн модны хожуулын өндөр тухайн модны диаметрийн 1/3-аас багагүй байвал 2 оноо, өндөр бол 0 оноо /байгалийн аясаар өөрөө унасан модны хожуул өндөр байгаа бол түүнийг тайрч дээр заасан хэмжээнд болгосон байна. Хожуулын өндрийг газрын дээд талаас хэмжинэ./</a:t>
            </a:r>
            <a:endParaRPr lang="en-US" sz="2400" dirty="0"/>
          </a:p>
          <a:p>
            <a:pPr algn="just">
              <a:buNone/>
            </a:pPr>
            <a:endParaRPr lang="en-US" sz="3600" dirty="0">
              <a:latin typeface="Arial" pitchFamily="34" charset="0"/>
              <a:cs typeface="Arial" pitchFamily="34" charset="0"/>
            </a:endParaRPr>
          </a:p>
          <a:p>
            <a:endParaRPr lang="en-GB" sz="2400" dirty="0"/>
          </a:p>
          <a:p>
            <a:pPr>
              <a:lnSpc>
                <a:spcPct val="150000"/>
              </a:lnSpc>
            </a:pPr>
            <a:endParaRPr lang="mn-MN" sz="1600" dirty="0" smtClean="0"/>
          </a:p>
          <a:p>
            <a:pPr marL="342900" indent="-342900">
              <a:buFont typeface="Arial" panose="020B0604020202020204" pitchFamily="34" charset="0"/>
              <a:buChar char="•"/>
            </a:pPr>
            <a:endParaRPr lang="mn-MN" sz="1600" dirty="0" smtClean="0">
              <a:solidFill>
                <a:srgbClr val="0170D1"/>
              </a:solidFill>
              <a:ea typeface="冬青黑体简体中文 W3" panose="020B0300000000000000" pitchFamily="34" charset="-122"/>
            </a:endParaRPr>
          </a:p>
          <a:p>
            <a:r>
              <a:rPr lang="mn-MN" sz="1600" dirty="0" smtClean="0">
                <a:solidFill>
                  <a:srgbClr val="0170D1"/>
                </a:solidFill>
                <a:ea typeface="冬青黑体简体中文 W3" panose="020B0300000000000000" pitchFamily="34" charset="-122"/>
              </a:rPr>
              <a:t>  </a:t>
            </a:r>
            <a:endParaRPr lang="en-US" sz="1600" dirty="0" smtClean="0">
              <a:solidFill>
                <a:srgbClr val="0170D1"/>
              </a:solidFill>
              <a:ea typeface="冬青黑体简体中文 W3" panose="020B0300000000000000" pitchFamily="34" charset="-122"/>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45" y="57536"/>
            <a:ext cx="1417110" cy="1124225"/>
          </a:xfrm>
          <a:prstGeom prst="rect">
            <a:avLst/>
          </a:prstGeom>
        </p:spPr>
      </p:pic>
      <p:cxnSp>
        <p:nvCxnSpPr>
          <p:cNvPr id="14" name="直接连接符 15"/>
          <p:cNvCxnSpPr/>
          <p:nvPr/>
        </p:nvCxnSpPr>
        <p:spPr>
          <a:xfrm>
            <a:off x="4613977" y="855127"/>
            <a:ext cx="3887920" cy="12091"/>
          </a:xfrm>
          <a:prstGeom prst="line">
            <a:avLst/>
          </a:prstGeom>
          <a:ln w="31750" cmpd="sng">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a:stretch>
            <a:fillRect/>
          </a:stretch>
        </p:blipFill>
        <p:spPr>
          <a:xfrm>
            <a:off x="2709488" y="163390"/>
            <a:ext cx="1585269" cy="1101892"/>
          </a:xfrm>
          <a:prstGeom prst="rect">
            <a:avLst/>
          </a:prstGeom>
        </p:spPr>
      </p:pic>
    </p:spTree>
    <p:extLst>
      <p:ext uri="{BB962C8B-B14F-4D97-AF65-F5344CB8AC3E}">
        <p14:creationId xmlns:p14="http://schemas.microsoft.com/office/powerpoint/2010/main" val="2923452373"/>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52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1524000" y="316771"/>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TextBox 7"/>
          <p:cNvSpPr txBox="1"/>
          <p:nvPr/>
        </p:nvSpPr>
        <p:spPr>
          <a:xfrm>
            <a:off x="1577445" y="936419"/>
            <a:ext cx="10186748" cy="5201424"/>
          </a:xfrm>
          <a:prstGeom prst="rect">
            <a:avLst/>
          </a:prstGeom>
        </p:spPr>
        <p:txBody>
          <a:bodyPr wrap="square" rtlCol="0">
            <a:spAutoFit/>
          </a:bodyPr>
          <a:lstStyle/>
          <a:p>
            <a:endParaRPr lang="mn-MN" sz="2400" dirty="0" smtClean="0"/>
          </a:p>
          <a:p>
            <a:r>
              <a:rPr lang="mn-MN" sz="2400" dirty="0"/>
              <a:t>6.3. Бөөрөнхий мод модон материалын стандартын хэрэгжилт ба мэдлэг сайн бол 2 оноо, хангалтгүй бол 0 оноо өгнө. /тухайн аж ахуй нэгжийн доод склад дээр үзнэ. Гуалин, түлээний модны стандартыг шалгана/. </a:t>
            </a:r>
            <a:endParaRPr lang="en-US" sz="2400" dirty="0"/>
          </a:p>
          <a:p>
            <a:endParaRPr lang="mn-MN" sz="2400" dirty="0" smtClean="0"/>
          </a:p>
          <a:p>
            <a:r>
              <a:rPr lang="mn-MN" sz="2400" dirty="0" smtClean="0"/>
              <a:t>6.4.бүтээгдэхүүний </a:t>
            </a:r>
            <a:r>
              <a:rPr lang="mn-MN" sz="2400" dirty="0"/>
              <a:t>нэр төрөл дор хаяж 3-аас доошгүй нэр төрлийн мод модон бүтээгдэхүүн зах зээлд нийлүүлдэг бол 4 оноо цөөн бол 0 оноо өгнө. /бүх төрлийн зүсмэл материалын нэг нэр төрөлд тооцох ба гуалин түлээ ойн дагалт баялаг г.м орно/.</a:t>
            </a:r>
            <a:endParaRPr lang="en-US" sz="2400" dirty="0"/>
          </a:p>
          <a:p>
            <a:pPr algn="just">
              <a:buNone/>
            </a:pPr>
            <a:endParaRPr lang="en-US" sz="3600" dirty="0">
              <a:latin typeface="Arial" pitchFamily="34" charset="0"/>
              <a:cs typeface="Arial" pitchFamily="34" charset="0"/>
            </a:endParaRPr>
          </a:p>
          <a:p>
            <a:endParaRPr lang="en-GB" sz="2400" dirty="0"/>
          </a:p>
          <a:p>
            <a:pPr>
              <a:lnSpc>
                <a:spcPct val="150000"/>
              </a:lnSpc>
            </a:pPr>
            <a:endParaRPr lang="mn-MN" sz="1600" dirty="0" smtClean="0"/>
          </a:p>
          <a:p>
            <a:pPr marL="342900" indent="-342900">
              <a:buFont typeface="Arial" panose="020B0604020202020204" pitchFamily="34" charset="0"/>
              <a:buChar char="•"/>
            </a:pPr>
            <a:endParaRPr lang="mn-MN" sz="1600" dirty="0" smtClean="0">
              <a:solidFill>
                <a:srgbClr val="0170D1"/>
              </a:solidFill>
              <a:ea typeface="冬青黑体简体中文 W3" panose="020B0300000000000000" pitchFamily="34" charset="-122"/>
            </a:endParaRPr>
          </a:p>
          <a:p>
            <a:r>
              <a:rPr lang="mn-MN" sz="1600" dirty="0" smtClean="0">
                <a:solidFill>
                  <a:srgbClr val="0170D1"/>
                </a:solidFill>
                <a:ea typeface="冬青黑体简体中文 W3" panose="020B0300000000000000" pitchFamily="34" charset="-122"/>
              </a:rPr>
              <a:t>  </a:t>
            </a:r>
            <a:endParaRPr lang="en-US" sz="1600" dirty="0" smtClean="0">
              <a:solidFill>
                <a:srgbClr val="0170D1"/>
              </a:solidFill>
              <a:ea typeface="冬青黑体简体中文 W3" panose="020B0300000000000000" pitchFamily="34" charset="-122"/>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45" y="57536"/>
            <a:ext cx="1417110" cy="1124225"/>
          </a:xfrm>
          <a:prstGeom prst="rect">
            <a:avLst/>
          </a:prstGeom>
        </p:spPr>
      </p:pic>
    </p:spTree>
    <p:extLst>
      <p:ext uri="{BB962C8B-B14F-4D97-AF65-F5344CB8AC3E}">
        <p14:creationId xmlns:p14="http://schemas.microsoft.com/office/powerpoint/2010/main" val="2236137200"/>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52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1524000" y="316771"/>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3795838" y="342861"/>
            <a:ext cx="10528746" cy="523220"/>
          </a:xfrm>
          <a:prstGeom prst="rect">
            <a:avLst/>
          </a:prstGeom>
          <a:noFill/>
        </p:spPr>
        <p:txBody>
          <a:bodyPr wrap="square" rtlCol="0">
            <a:spAutoFit/>
          </a:bodyPr>
          <a:lstStyle/>
          <a:p>
            <a:r>
              <a:rPr lang="mn-MN" sz="2800" b="1" dirty="0"/>
              <a:t>3.7. Үйл ажиллагааны үнэлгээ: </a:t>
            </a:r>
            <a:endParaRPr lang="en-US" sz="2800" dirty="0"/>
          </a:p>
        </p:txBody>
      </p: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TextBox 7"/>
          <p:cNvSpPr txBox="1"/>
          <p:nvPr/>
        </p:nvSpPr>
        <p:spPr>
          <a:xfrm>
            <a:off x="1807028" y="1670336"/>
            <a:ext cx="10186748" cy="5201424"/>
          </a:xfrm>
          <a:prstGeom prst="rect">
            <a:avLst/>
          </a:prstGeom>
        </p:spPr>
        <p:txBody>
          <a:bodyPr wrap="square" rtlCol="0">
            <a:spAutoFit/>
          </a:bodyPr>
          <a:lstStyle/>
          <a:p>
            <a:r>
              <a:rPr lang="mn-MN" sz="2400" dirty="0"/>
              <a:t>7.1а.Мод бэлтгэлийн болон ой цэвэрлэх арчилгааны олол хийх талаар эрх бхий газартай байгуулсан гэрээтэй байх, гэрээ зөрчөөгүй бол 2 оноо шаардлага хүлээн авч арилгасан бол 1 оноо өгнө. Гэрээ зөрчсөн, цуцлагдсан шаардлага биелүүлээгүй бол 0 оноо өгнө</a:t>
            </a:r>
            <a:endParaRPr lang="en-US" sz="2400" dirty="0"/>
          </a:p>
          <a:p>
            <a:r>
              <a:rPr lang="mn-MN" sz="2400" dirty="0"/>
              <a:t>7.1б. Мод бэлтгэлийн технологийн картыг мөрдөн ажилладаг бол 2 оноо үгүй бол  0 оноо өгнө. /мод бэлтгэлийн технологийн картыг үзнэ. Технологийн картад заагдсан ажлыг зүйл нэг бүрээр нь дүгнэнэ. Нийт зүйл заалтын 80 хувь нь биелэсэн бол технологийн картыг мөрдөн  ажилладаг гэж үзэж оноо өгнө/. </a:t>
            </a:r>
            <a:endParaRPr lang="en-US" sz="2400" dirty="0"/>
          </a:p>
          <a:p>
            <a:pPr algn="just">
              <a:buNone/>
            </a:pPr>
            <a:endParaRPr lang="en-US" sz="3600" dirty="0">
              <a:latin typeface="Arial" pitchFamily="34" charset="0"/>
              <a:cs typeface="Arial" pitchFamily="34" charset="0"/>
            </a:endParaRPr>
          </a:p>
          <a:p>
            <a:endParaRPr lang="en-GB" sz="2400" dirty="0"/>
          </a:p>
          <a:p>
            <a:pPr>
              <a:lnSpc>
                <a:spcPct val="150000"/>
              </a:lnSpc>
            </a:pPr>
            <a:endParaRPr lang="mn-MN" sz="1600" dirty="0" smtClean="0"/>
          </a:p>
          <a:p>
            <a:pPr marL="342900" indent="-342900">
              <a:buFont typeface="Arial" panose="020B0604020202020204" pitchFamily="34" charset="0"/>
              <a:buChar char="•"/>
            </a:pPr>
            <a:endParaRPr lang="mn-MN" sz="1600" dirty="0" smtClean="0">
              <a:solidFill>
                <a:srgbClr val="0170D1"/>
              </a:solidFill>
              <a:ea typeface="冬青黑体简体中文 W3" panose="020B0300000000000000" pitchFamily="34" charset="-122"/>
            </a:endParaRPr>
          </a:p>
          <a:p>
            <a:r>
              <a:rPr lang="mn-MN" sz="1600" dirty="0" smtClean="0">
                <a:solidFill>
                  <a:srgbClr val="0170D1"/>
                </a:solidFill>
                <a:ea typeface="冬青黑体简体中文 W3" panose="020B0300000000000000" pitchFamily="34" charset="-122"/>
              </a:rPr>
              <a:t>  </a:t>
            </a:r>
            <a:endParaRPr lang="en-US" sz="1600" dirty="0" smtClean="0">
              <a:solidFill>
                <a:srgbClr val="0170D1"/>
              </a:solidFill>
              <a:ea typeface="冬青黑体简体中文 W3" panose="020B0300000000000000" pitchFamily="34" charset="-122"/>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45" y="57536"/>
            <a:ext cx="1417110" cy="1124225"/>
          </a:xfrm>
          <a:prstGeom prst="rect">
            <a:avLst/>
          </a:prstGeom>
        </p:spPr>
      </p:pic>
      <p:cxnSp>
        <p:nvCxnSpPr>
          <p:cNvPr id="12" name="直接连接符 15"/>
          <p:cNvCxnSpPr/>
          <p:nvPr/>
        </p:nvCxnSpPr>
        <p:spPr>
          <a:xfrm flipV="1">
            <a:off x="4039617" y="948642"/>
            <a:ext cx="4850446" cy="13897"/>
          </a:xfrm>
          <a:prstGeom prst="line">
            <a:avLst/>
          </a:prstGeom>
          <a:ln w="31750" cmpd="sng">
            <a:solidFill>
              <a:srgbClr val="FFC00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2090057" y="57536"/>
            <a:ext cx="1725779" cy="1561976"/>
          </a:xfrm>
          <a:prstGeom prst="rect">
            <a:avLst/>
          </a:prstGeom>
        </p:spPr>
      </p:pic>
    </p:spTree>
    <p:extLst>
      <p:ext uri="{BB962C8B-B14F-4D97-AF65-F5344CB8AC3E}">
        <p14:creationId xmlns:p14="http://schemas.microsoft.com/office/powerpoint/2010/main" val="1025627540"/>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52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1524000" y="316771"/>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3824329" y="587803"/>
            <a:ext cx="10528746" cy="523220"/>
          </a:xfrm>
          <a:prstGeom prst="rect">
            <a:avLst/>
          </a:prstGeom>
          <a:noFill/>
        </p:spPr>
        <p:txBody>
          <a:bodyPr wrap="square" rtlCol="0">
            <a:spAutoFit/>
          </a:bodyPr>
          <a:lstStyle/>
          <a:p>
            <a:r>
              <a:rPr lang="mn-MN" sz="2800" b="1" dirty="0"/>
              <a:t>3.8. Орон нутгийн үнэлгээ</a:t>
            </a:r>
            <a:endParaRPr lang="en-US" sz="2800" dirty="0"/>
          </a:p>
        </p:txBody>
      </p: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TextBox 7"/>
          <p:cNvSpPr txBox="1"/>
          <p:nvPr/>
        </p:nvSpPr>
        <p:spPr>
          <a:xfrm>
            <a:off x="1807028" y="2606664"/>
            <a:ext cx="10186748" cy="3724096"/>
          </a:xfrm>
          <a:prstGeom prst="rect">
            <a:avLst/>
          </a:prstGeom>
        </p:spPr>
        <p:txBody>
          <a:bodyPr wrap="square" rtlCol="0">
            <a:spAutoFit/>
          </a:bodyPr>
          <a:lstStyle/>
          <a:p>
            <a:r>
              <a:rPr lang="mn-MN" sz="2400" dirty="0"/>
              <a:t>8.1.Тухайн аж ахуй нэгж, байгууллага жилийн эцэст өмнөх оны ажлаа тухайн сум орон нутгийн ИТХ, засаг дарга ЗДТГ-ын аль нэгэнд дүгнүүлээд авсан үнэлгээ сайн бол 3 оноо, шаардлага хүлээн авч арилгасан бол 1 оноо өгнө  /Ажлыг дүгнэсэн  хурлын материалтай танилцана. Хурлаар ажлаа дүгнүүлээгүй бол шалтгааныг тодруулна /.</a:t>
            </a:r>
            <a:endParaRPr lang="en-US" sz="2400" dirty="0"/>
          </a:p>
          <a:p>
            <a:pPr algn="just">
              <a:buNone/>
            </a:pPr>
            <a:endParaRPr lang="en-US" sz="3600" dirty="0">
              <a:latin typeface="Arial" pitchFamily="34" charset="0"/>
              <a:cs typeface="Arial" pitchFamily="34" charset="0"/>
            </a:endParaRPr>
          </a:p>
          <a:p>
            <a:endParaRPr lang="en-GB" sz="2400" dirty="0"/>
          </a:p>
          <a:p>
            <a:pPr>
              <a:lnSpc>
                <a:spcPct val="150000"/>
              </a:lnSpc>
            </a:pPr>
            <a:endParaRPr lang="mn-MN" sz="1600" dirty="0" smtClean="0"/>
          </a:p>
          <a:p>
            <a:pPr marL="342900" indent="-342900">
              <a:buFont typeface="Arial" panose="020B0604020202020204" pitchFamily="34" charset="0"/>
              <a:buChar char="•"/>
            </a:pPr>
            <a:endParaRPr lang="mn-MN" sz="1600" dirty="0" smtClean="0">
              <a:solidFill>
                <a:srgbClr val="0170D1"/>
              </a:solidFill>
              <a:ea typeface="冬青黑体简体中文 W3" panose="020B0300000000000000" pitchFamily="34" charset="-122"/>
            </a:endParaRPr>
          </a:p>
          <a:p>
            <a:r>
              <a:rPr lang="mn-MN" sz="1600" dirty="0" smtClean="0">
                <a:solidFill>
                  <a:srgbClr val="0170D1"/>
                </a:solidFill>
                <a:ea typeface="冬青黑体简体中文 W3" panose="020B0300000000000000" pitchFamily="34" charset="-122"/>
              </a:rPr>
              <a:t>  </a:t>
            </a:r>
            <a:endParaRPr lang="en-US" sz="1600" dirty="0" smtClean="0">
              <a:solidFill>
                <a:srgbClr val="0170D1"/>
              </a:solidFill>
              <a:ea typeface="冬青黑体简体中文 W3" panose="020B0300000000000000" pitchFamily="34" charset="-122"/>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45" y="57536"/>
            <a:ext cx="1417110" cy="1124225"/>
          </a:xfrm>
          <a:prstGeom prst="rect">
            <a:avLst/>
          </a:prstGeom>
        </p:spPr>
      </p:pic>
      <p:cxnSp>
        <p:nvCxnSpPr>
          <p:cNvPr id="12" name="直接连接符 15"/>
          <p:cNvCxnSpPr/>
          <p:nvPr/>
        </p:nvCxnSpPr>
        <p:spPr>
          <a:xfrm flipV="1">
            <a:off x="3953076" y="1111023"/>
            <a:ext cx="4850446" cy="13897"/>
          </a:xfrm>
          <a:prstGeom prst="line">
            <a:avLst/>
          </a:prstGeom>
          <a:ln w="31750" cmpd="sng">
            <a:solidFill>
              <a:srgbClr val="FFC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2316194" y="105180"/>
            <a:ext cx="1281998" cy="1497416"/>
          </a:xfrm>
          <a:prstGeom prst="rect">
            <a:avLst/>
          </a:prstGeom>
        </p:spPr>
      </p:pic>
    </p:spTree>
    <p:extLst>
      <p:ext uri="{BB962C8B-B14F-4D97-AF65-F5344CB8AC3E}">
        <p14:creationId xmlns:p14="http://schemas.microsoft.com/office/powerpoint/2010/main" val="623606888"/>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52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1524000" y="316771"/>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4182406" y="423711"/>
            <a:ext cx="7779406" cy="954107"/>
          </a:xfrm>
          <a:prstGeom prst="rect">
            <a:avLst/>
          </a:prstGeom>
          <a:noFill/>
        </p:spPr>
        <p:txBody>
          <a:bodyPr wrap="square" rtlCol="0">
            <a:spAutoFit/>
          </a:bodyPr>
          <a:lstStyle/>
          <a:p>
            <a:r>
              <a:rPr lang="mn-MN" sz="2800" b="1" dirty="0"/>
              <a:t>3.9. Мод бэлтгэсэн талбайн ойжуулалт, ойн нөхөн сэргээлт:</a:t>
            </a:r>
            <a:endParaRPr lang="en-US" sz="2800" dirty="0"/>
          </a:p>
        </p:txBody>
      </p: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TextBox 7"/>
          <p:cNvSpPr txBox="1"/>
          <p:nvPr/>
        </p:nvSpPr>
        <p:spPr>
          <a:xfrm>
            <a:off x="2005252" y="2251872"/>
            <a:ext cx="10186748" cy="4462760"/>
          </a:xfrm>
          <a:prstGeom prst="rect">
            <a:avLst/>
          </a:prstGeom>
        </p:spPr>
        <p:txBody>
          <a:bodyPr wrap="square" rtlCol="0">
            <a:spAutoFit/>
          </a:bodyPr>
          <a:lstStyle/>
          <a:p>
            <a:r>
              <a:rPr lang="mn-MN" sz="2400" dirty="0"/>
              <a:t>9.1.Тухайн жилийн мод бэлтгэлийн нийт ажлын хэмжээнд дүйцэх ойжуулалтын ажлыг бүрэн гүйцэтгэдэг бол 3 оноо, давуулан биелүүлдэг бол 4 оноо дутуу хийсэн бол 1 оноо огт хийгээгүй бол 0 оноо өгнө./Ойжуулалтын ажлыг хүлээн авсан актыг үндэслэн дүгнэнэ, улс орон нутгийн төсвөөр хийгдсэн ажил үүнд хамаарахгүй зөвхөн өөрийн хөрөнгөөр гүйцэтгэсэн ажил хамаарна. Ойжуулалтын ажлын зардлыг мэргэжлийн байгууллагаар гүйцэтгүүлж, төлбөрийг шилжүүлсэн байж болно/</a:t>
            </a:r>
            <a:endParaRPr lang="en-US" sz="2400" dirty="0"/>
          </a:p>
          <a:p>
            <a:pPr algn="just">
              <a:buNone/>
            </a:pPr>
            <a:endParaRPr lang="en-US" sz="3600" dirty="0">
              <a:latin typeface="Arial" pitchFamily="34" charset="0"/>
              <a:cs typeface="Arial" pitchFamily="34" charset="0"/>
            </a:endParaRPr>
          </a:p>
          <a:p>
            <a:endParaRPr lang="en-GB" sz="2400" dirty="0"/>
          </a:p>
          <a:p>
            <a:pPr>
              <a:lnSpc>
                <a:spcPct val="150000"/>
              </a:lnSpc>
            </a:pPr>
            <a:endParaRPr lang="mn-MN" sz="1600" dirty="0" smtClean="0"/>
          </a:p>
          <a:p>
            <a:pPr marL="342900" indent="-342900">
              <a:buFont typeface="Arial" panose="020B0604020202020204" pitchFamily="34" charset="0"/>
              <a:buChar char="•"/>
            </a:pPr>
            <a:endParaRPr lang="mn-MN" sz="1600" dirty="0" smtClean="0">
              <a:solidFill>
                <a:srgbClr val="0170D1"/>
              </a:solidFill>
              <a:ea typeface="冬青黑体简体中文 W3" panose="020B0300000000000000" pitchFamily="34" charset="-122"/>
            </a:endParaRPr>
          </a:p>
          <a:p>
            <a:r>
              <a:rPr lang="mn-MN" sz="1600" dirty="0" smtClean="0">
                <a:solidFill>
                  <a:srgbClr val="0170D1"/>
                </a:solidFill>
                <a:ea typeface="冬青黑体简体中文 W3" panose="020B0300000000000000" pitchFamily="34" charset="-122"/>
              </a:rPr>
              <a:t>  </a:t>
            </a:r>
            <a:endParaRPr lang="en-US" sz="1600" dirty="0" smtClean="0">
              <a:solidFill>
                <a:srgbClr val="0170D1"/>
              </a:solidFill>
              <a:ea typeface="冬青黑体简体中文 W3" panose="020B0300000000000000" pitchFamily="34" charset="-122"/>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45" y="57536"/>
            <a:ext cx="1417110" cy="1124225"/>
          </a:xfrm>
          <a:prstGeom prst="rect">
            <a:avLst/>
          </a:prstGeom>
        </p:spPr>
      </p:pic>
      <p:cxnSp>
        <p:nvCxnSpPr>
          <p:cNvPr id="12" name="直接连接符 15"/>
          <p:cNvCxnSpPr/>
          <p:nvPr/>
        </p:nvCxnSpPr>
        <p:spPr>
          <a:xfrm>
            <a:off x="4326785" y="1509044"/>
            <a:ext cx="6992708" cy="0"/>
          </a:xfrm>
          <a:prstGeom prst="line">
            <a:avLst/>
          </a:prstGeom>
          <a:ln w="31750" cmpd="sng">
            <a:solidFill>
              <a:srgbClr val="FFC00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2390271" y="96428"/>
            <a:ext cx="1491921" cy="1636300"/>
          </a:xfrm>
          <a:prstGeom prst="rect">
            <a:avLst/>
          </a:prstGeom>
        </p:spPr>
      </p:pic>
    </p:spTree>
    <p:extLst>
      <p:ext uri="{BB962C8B-B14F-4D97-AF65-F5344CB8AC3E}">
        <p14:creationId xmlns:p14="http://schemas.microsoft.com/office/powerpoint/2010/main" val="1646948773"/>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52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1524000" y="316771"/>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4485649" y="1143683"/>
            <a:ext cx="10528746" cy="523220"/>
          </a:xfrm>
          <a:prstGeom prst="rect">
            <a:avLst/>
          </a:prstGeom>
          <a:noFill/>
        </p:spPr>
        <p:txBody>
          <a:bodyPr wrap="square" rtlCol="0">
            <a:spAutoFit/>
          </a:bodyPr>
          <a:lstStyle/>
          <a:p>
            <a:r>
              <a:rPr lang="mn-MN" sz="2800" b="1" dirty="0"/>
              <a:t>3.10. Ойн менежментийн төлөвлөгөө</a:t>
            </a:r>
            <a:endParaRPr lang="en-US" sz="2800" dirty="0"/>
          </a:p>
        </p:txBody>
      </p: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TextBox 7"/>
          <p:cNvSpPr txBox="1"/>
          <p:nvPr/>
        </p:nvSpPr>
        <p:spPr>
          <a:xfrm>
            <a:off x="1807028" y="2348125"/>
            <a:ext cx="10186748" cy="4647426"/>
          </a:xfrm>
          <a:prstGeom prst="rect">
            <a:avLst/>
          </a:prstGeom>
        </p:spPr>
        <p:txBody>
          <a:bodyPr wrap="square" rtlCol="0">
            <a:spAutoFit/>
          </a:bodyPr>
          <a:lstStyle/>
          <a:p>
            <a:r>
              <a:rPr lang="mn-MN" sz="2400" dirty="0"/>
              <a:t>10.1.Батлагдсан хугацааны хувьд хүчин төгөлдөр ойн менежментийн төлөвлөгөөтэй байх түүний хэрэгжилт сайн бол 3 оноо хүчин төгөлдөр төлөвлөөгүй эсвэл хэрэгжилт хангалтгүй бол 0 оноо өгнө. /ОМТ хэрэгжилтийг хэрэгжилтийг үзүүлэлт нэг бүрээр үзэж дүгнэнэ. Тухайн жилийн төлөвлөгөө 80-с дээш биелүүлсэн бол 3 оноо өгнө, 60-80хүртэл хувиар биелэсэн бол 1 оноо өгнө. Тухайн аж ахуй нэгж өөрийн эзэмшлийн ой байхгүй тохиолдолд Сумын болон нөхөрлөлийн  ОМТ туссан ажлыг гүйцэтгэхэд оролцсон байдлаар, хамгийн сүүлийн жилийн төлөвлөгөөний биелэлтийг шалгана/</a:t>
            </a:r>
            <a:endParaRPr lang="en-US" sz="3600" dirty="0">
              <a:latin typeface="Arial" pitchFamily="34" charset="0"/>
              <a:cs typeface="Arial" pitchFamily="34" charset="0"/>
            </a:endParaRPr>
          </a:p>
          <a:p>
            <a:endParaRPr lang="en-GB" sz="2400" dirty="0"/>
          </a:p>
          <a:p>
            <a:pPr>
              <a:lnSpc>
                <a:spcPct val="150000"/>
              </a:lnSpc>
            </a:pPr>
            <a:endParaRPr lang="mn-MN" sz="1600" dirty="0" smtClean="0"/>
          </a:p>
          <a:p>
            <a:pPr marL="342900" indent="-342900">
              <a:buFont typeface="Arial" panose="020B0604020202020204" pitchFamily="34" charset="0"/>
              <a:buChar char="•"/>
            </a:pPr>
            <a:endParaRPr lang="mn-MN" sz="1600" dirty="0" smtClean="0">
              <a:solidFill>
                <a:srgbClr val="0170D1"/>
              </a:solidFill>
              <a:ea typeface="冬青黑体简体中文 W3" panose="020B0300000000000000" pitchFamily="34" charset="-122"/>
            </a:endParaRPr>
          </a:p>
          <a:p>
            <a:r>
              <a:rPr lang="mn-MN" sz="1600" dirty="0" smtClean="0">
                <a:solidFill>
                  <a:srgbClr val="0170D1"/>
                </a:solidFill>
                <a:ea typeface="冬青黑体简体中文 W3" panose="020B0300000000000000" pitchFamily="34" charset="-122"/>
              </a:rPr>
              <a:t>  </a:t>
            </a:r>
            <a:endParaRPr lang="en-US" sz="1600" dirty="0" smtClean="0">
              <a:solidFill>
                <a:srgbClr val="0170D1"/>
              </a:solidFill>
              <a:ea typeface="冬青黑体简体中文 W3" panose="020B0300000000000000" pitchFamily="34" charset="-122"/>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45" y="57536"/>
            <a:ext cx="1417110" cy="1124225"/>
          </a:xfrm>
          <a:prstGeom prst="rect">
            <a:avLst/>
          </a:prstGeom>
        </p:spPr>
      </p:pic>
      <p:cxnSp>
        <p:nvCxnSpPr>
          <p:cNvPr id="12" name="直接连接符 15"/>
          <p:cNvCxnSpPr/>
          <p:nvPr/>
        </p:nvCxnSpPr>
        <p:spPr>
          <a:xfrm flipV="1">
            <a:off x="4614396" y="1666903"/>
            <a:ext cx="5767376" cy="13898"/>
          </a:xfrm>
          <a:prstGeom prst="line">
            <a:avLst/>
          </a:prstGeom>
          <a:ln w="31750" cmpd="sng">
            <a:solidFill>
              <a:srgbClr val="FFC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2141638" y="450751"/>
            <a:ext cx="1855119" cy="1763395"/>
          </a:xfrm>
          <a:prstGeom prst="rect">
            <a:avLst/>
          </a:prstGeom>
        </p:spPr>
      </p:pic>
    </p:spTree>
    <p:extLst>
      <p:ext uri="{BB962C8B-B14F-4D97-AF65-F5344CB8AC3E}">
        <p14:creationId xmlns:p14="http://schemas.microsoft.com/office/powerpoint/2010/main" val="3736222622"/>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52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1524000" y="316771"/>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5564979" y="962702"/>
            <a:ext cx="5684235" cy="954107"/>
          </a:xfrm>
          <a:prstGeom prst="rect">
            <a:avLst/>
          </a:prstGeom>
          <a:noFill/>
        </p:spPr>
        <p:txBody>
          <a:bodyPr wrap="square" rtlCol="0">
            <a:spAutoFit/>
          </a:bodyPr>
          <a:lstStyle/>
          <a:p>
            <a:r>
              <a:rPr lang="mn-MN" sz="2800" b="1" dirty="0"/>
              <a:t>Дөрөв Магадлан итгэмжлэлийг хангаж байгаа эсэхэд дүгнэлт өгөх</a:t>
            </a:r>
            <a:endParaRPr lang="en-US" sz="2800" dirty="0"/>
          </a:p>
        </p:txBody>
      </p: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TextBox 7"/>
          <p:cNvSpPr txBox="1"/>
          <p:nvPr/>
        </p:nvSpPr>
        <p:spPr>
          <a:xfrm>
            <a:off x="1667357" y="2920765"/>
            <a:ext cx="10186748" cy="2800767"/>
          </a:xfrm>
          <a:prstGeom prst="rect">
            <a:avLst/>
          </a:prstGeom>
        </p:spPr>
        <p:txBody>
          <a:bodyPr wrap="square" rtlCol="0">
            <a:spAutoFit/>
          </a:bodyPr>
          <a:lstStyle/>
          <a:p>
            <a:r>
              <a:rPr lang="mn-MN" sz="2400" dirty="0"/>
              <a:t>4.1.Магадлан итгэмжлэлийн нийт шалгуур үзүүлэлтийн дагуу дүгнэж тайлан бичнэ.</a:t>
            </a:r>
            <a:endParaRPr lang="en-US" sz="2400" dirty="0"/>
          </a:p>
          <a:p>
            <a:r>
              <a:rPr lang="mn-MN" sz="2400" dirty="0"/>
              <a:t>4.2 Магадлан итгэмжлэлийг 3 жилд нэг удаа давтан явуулах ба тухайн ААН-ийн авсан оноо өмнөх үеийнхээс буурсан үзүүлэлттэй байвал магадлан итгэмжлэл олгохгүй </a:t>
            </a:r>
            <a:endParaRPr lang="en-US" sz="2400" dirty="0"/>
          </a:p>
          <a:p>
            <a:pPr>
              <a:lnSpc>
                <a:spcPct val="150000"/>
              </a:lnSpc>
            </a:pPr>
            <a:endParaRPr lang="mn-MN" sz="1600" dirty="0" smtClean="0"/>
          </a:p>
          <a:p>
            <a:pPr marL="342900" indent="-342900">
              <a:buFont typeface="Arial" panose="020B0604020202020204" pitchFamily="34" charset="0"/>
              <a:buChar char="•"/>
            </a:pPr>
            <a:endParaRPr lang="mn-MN" sz="1600" dirty="0" smtClean="0">
              <a:solidFill>
                <a:srgbClr val="0170D1"/>
              </a:solidFill>
              <a:ea typeface="冬青黑体简体中文 W3" panose="020B0300000000000000" pitchFamily="34" charset="-122"/>
            </a:endParaRPr>
          </a:p>
          <a:p>
            <a:r>
              <a:rPr lang="mn-MN" sz="1600" dirty="0" smtClean="0">
                <a:solidFill>
                  <a:srgbClr val="0170D1"/>
                </a:solidFill>
                <a:ea typeface="冬青黑体简体中文 W3" panose="020B0300000000000000" pitchFamily="34" charset="-122"/>
              </a:rPr>
              <a:t>  </a:t>
            </a:r>
            <a:endParaRPr lang="en-US" sz="1600" dirty="0" smtClean="0">
              <a:solidFill>
                <a:srgbClr val="0170D1"/>
              </a:solidFill>
              <a:ea typeface="冬青黑体简体中文 W3" panose="020B0300000000000000" pitchFamily="34" charset="-122"/>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45" y="57536"/>
            <a:ext cx="1417110" cy="1124225"/>
          </a:xfrm>
          <a:prstGeom prst="rect">
            <a:avLst/>
          </a:prstGeom>
        </p:spPr>
      </p:pic>
      <p:cxnSp>
        <p:nvCxnSpPr>
          <p:cNvPr id="12" name="直接连接符 15"/>
          <p:cNvCxnSpPr/>
          <p:nvPr/>
        </p:nvCxnSpPr>
        <p:spPr>
          <a:xfrm flipV="1">
            <a:off x="5648625" y="1927496"/>
            <a:ext cx="5243709" cy="13898"/>
          </a:xfrm>
          <a:prstGeom prst="line">
            <a:avLst/>
          </a:prstGeom>
          <a:ln w="31750" cmpd="sng">
            <a:solidFill>
              <a:srgbClr val="FFC00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2143502" y="303436"/>
            <a:ext cx="3095625" cy="2457450"/>
          </a:xfrm>
          <a:prstGeom prst="rect">
            <a:avLst/>
          </a:prstGeom>
        </p:spPr>
      </p:pic>
    </p:spTree>
    <p:extLst>
      <p:ext uri="{BB962C8B-B14F-4D97-AF65-F5344CB8AC3E}">
        <p14:creationId xmlns:p14="http://schemas.microsoft.com/office/powerpoint/2010/main" val="3723409154"/>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2601"/>
            <a:ext cx="10515600" cy="1325563"/>
          </a:xfrm>
        </p:spPr>
        <p:txBody>
          <a:bodyPr>
            <a:noAutofit/>
          </a:bodyPr>
          <a:lstStyle/>
          <a:p>
            <a:r>
              <a:rPr lang="mn-MN" sz="2000" dirty="0"/>
              <a:t>“Ойд үйлдвэрлэлийн ашиглалт” ба “Ойн арчилгаа, цэвэрлэгээний үйл ажиллагаа" эрхэлдэг аж ахуйн нэгж, байгууллагын үйл ажиллагаанд магадлан итгэмжлэл хийх шалгуур үзүүлэлтүүд</a:t>
            </a:r>
            <a:endParaRPr lang="en-US" sz="2000" dirty="0"/>
          </a:p>
        </p:txBody>
      </p:sp>
      <p:pic>
        <p:nvPicPr>
          <p:cNvPr id="6" name="Content Placeholder 5"/>
          <p:cNvPicPr>
            <a:picLocks noGrp="1" noChangeAspect="1"/>
          </p:cNvPicPr>
          <p:nvPr>
            <p:ph idx="1"/>
          </p:nvPr>
        </p:nvPicPr>
        <p:blipFill>
          <a:blip r:embed="rId2"/>
          <a:stretch>
            <a:fillRect/>
          </a:stretch>
        </p:blipFill>
        <p:spPr>
          <a:xfrm>
            <a:off x="581526" y="1171075"/>
            <a:ext cx="11353800" cy="4990139"/>
          </a:xfrm>
          <a:prstGeom prst="rect">
            <a:avLst/>
          </a:prstGeom>
        </p:spPr>
      </p:pic>
      <p:sp>
        <p:nvSpPr>
          <p:cNvPr id="7" name="TextBox 6"/>
          <p:cNvSpPr txBox="1"/>
          <p:nvPr/>
        </p:nvSpPr>
        <p:spPr>
          <a:xfrm>
            <a:off x="10282989" y="6299327"/>
            <a:ext cx="3577389" cy="400110"/>
          </a:xfrm>
          <a:prstGeom prst="rect">
            <a:avLst/>
          </a:prstGeom>
        </p:spPr>
        <p:txBody>
          <a:bodyPr wrap="square" rtlCol="0">
            <a:spAutoFit/>
          </a:bodyPr>
          <a:lstStyle/>
          <a:p>
            <a:r>
              <a:rPr lang="mn-MN" sz="2000" dirty="0" smtClean="0">
                <a:ea typeface="冬青黑体简体中文 W3" panose="020B0300000000000000" pitchFamily="34" charset="-122"/>
              </a:rPr>
              <a:t>Хүснэгт 1</a:t>
            </a:r>
            <a:endParaRPr lang="en-US" sz="2000" dirty="0" smtClean="0">
              <a:ea typeface="冬青黑体简体中文 W3" panose="020B0300000000000000" pitchFamily="34" charset="-122"/>
            </a:endParaRPr>
          </a:p>
        </p:txBody>
      </p:sp>
    </p:spTree>
    <p:extLst>
      <p:ext uri="{BB962C8B-B14F-4D97-AF65-F5344CB8AC3E}">
        <p14:creationId xmlns:p14="http://schemas.microsoft.com/office/powerpoint/2010/main" val="130205495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52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1524000" y="316771"/>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2759077" y="529624"/>
            <a:ext cx="7979576" cy="584775"/>
          </a:xfrm>
          <a:prstGeom prst="rect">
            <a:avLst/>
          </a:prstGeom>
          <a:noFill/>
        </p:spPr>
        <p:txBody>
          <a:bodyPr wrap="square" rtlCol="0">
            <a:spAutoFit/>
          </a:bodyPr>
          <a:lstStyle/>
          <a:p>
            <a:r>
              <a:rPr lang="mn-MN" sz="3200" b="1" dirty="0"/>
              <a:t>Нэг: Ерөнхий зүйл</a:t>
            </a:r>
            <a:endParaRPr lang="en-US" sz="3200" dirty="0"/>
          </a:p>
        </p:txBody>
      </p: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cxnSp>
        <p:nvCxnSpPr>
          <p:cNvPr id="16" name="直接连接符 15"/>
          <p:cNvCxnSpPr>
            <a:endCxn id="20" idx="2"/>
          </p:cNvCxnSpPr>
          <p:nvPr/>
        </p:nvCxnSpPr>
        <p:spPr>
          <a:xfrm flipV="1">
            <a:off x="2759077" y="1114399"/>
            <a:ext cx="3989788" cy="1"/>
          </a:xfrm>
          <a:prstGeom prst="line">
            <a:avLst/>
          </a:prstGeom>
          <a:ln w="31750" cmpd="sng">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63210" y="922527"/>
            <a:ext cx="10356074" cy="5201424"/>
          </a:xfrm>
          <a:prstGeom prst="rect">
            <a:avLst/>
          </a:prstGeom>
        </p:spPr>
        <p:txBody>
          <a:bodyPr wrap="square" rtlCol="0">
            <a:spAutoFit/>
          </a:bodyPr>
          <a:lstStyle/>
          <a:p>
            <a:pPr marL="342900" indent="-342900">
              <a:lnSpc>
                <a:spcPct val="150000"/>
              </a:lnSpc>
              <a:buFont typeface="Arial" panose="020B0604020202020204" pitchFamily="34" charset="0"/>
              <a:buChar char="•"/>
            </a:pPr>
            <a:endParaRPr lang="mn-MN" sz="2400" dirty="0" smtClean="0">
              <a:solidFill>
                <a:srgbClr val="0170D1"/>
              </a:solidFill>
              <a:ea typeface="冬青黑体简体中文 W3" panose="020B0300000000000000" pitchFamily="34" charset="-122"/>
            </a:endParaRPr>
          </a:p>
          <a:p>
            <a:pPr algn="just"/>
            <a:r>
              <a:rPr lang="mn-MN" sz="2400" dirty="0"/>
              <a:t>1.1. Энэхүү арга зүйг “Ойд үйлдвэрлэлийн ашиглалт” ба Ойн арчилгаа цэвэрлэгээний үйл ажиллагаа эрхэлдэг ААН, байгууллагын үйл ажиллагаанд магадлан итгэмжлэл” явуулахад мөрдлөгө болгон ажиллана</a:t>
            </a:r>
            <a:endParaRPr lang="en-US" sz="2400" dirty="0"/>
          </a:p>
          <a:p>
            <a:pPr algn="just"/>
            <a:r>
              <a:rPr lang="mn-MN" sz="2400" dirty="0"/>
              <a:t>1.2. Ойд үйлдвэрлэлийн ашиглалт ба ойн арчилгаа цэвэрлэгээний үйл ажиллагаа эрхэлдэг ААН, байгууллагын үйл ажиллагаанд хийх магадлан итгэмжлэлийг ойн ашиглалт арчилгаа цэвэрлэгээний чиглэлэр мэргэшсэн 3-аас доошгүй хүний бүрэлдэхүүнтэй шинжээчдийн баг гүйцэтгэнэ.</a:t>
            </a:r>
            <a:endParaRPr lang="en-US" sz="2400" dirty="0"/>
          </a:p>
          <a:p>
            <a:pPr algn="just"/>
            <a:r>
              <a:rPr lang="mn-MN" sz="2400" dirty="0"/>
              <a:t>1.3.Магадлан итгэмжлэлийг аж ахуй нэгж байгууллагууд сайн дурын үндсэн дээр харилцан тохиролцож тодорхой төсөвт өртөгт багтаан гэрээний үндсэн дээр хийнэ.</a:t>
            </a:r>
            <a:endParaRPr lang="en-US" sz="2400" dirty="0"/>
          </a:p>
          <a:p>
            <a:pPr>
              <a:lnSpc>
                <a:spcPct val="150000"/>
              </a:lnSpc>
            </a:pPr>
            <a:endParaRPr lang="mn-MN" sz="1600" dirty="0" smtClean="0"/>
          </a:p>
          <a:p>
            <a:pPr marL="342900" indent="-342900">
              <a:buFont typeface="Arial" panose="020B0604020202020204" pitchFamily="34" charset="0"/>
              <a:buChar char="•"/>
            </a:pPr>
            <a:endParaRPr lang="mn-MN" sz="1600" dirty="0" smtClean="0">
              <a:solidFill>
                <a:srgbClr val="0170D1"/>
              </a:solidFill>
              <a:ea typeface="冬青黑体简体中文 W3" panose="020B0300000000000000" pitchFamily="34" charset="-122"/>
            </a:endParaRPr>
          </a:p>
          <a:p>
            <a:r>
              <a:rPr lang="mn-MN" sz="1600" dirty="0" smtClean="0">
                <a:solidFill>
                  <a:srgbClr val="0170D1"/>
                </a:solidFill>
                <a:ea typeface="冬青黑体简体中文 W3" panose="020B0300000000000000" pitchFamily="34" charset="-122"/>
              </a:rPr>
              <a:t>  </a:t>
            </a:r>
            <a:endParaRPr lang="en-US" sz="1600" dirty="0" smtClean="0">
              <a:solidFill>
                <a:srgbClr val="0170D1"/>
              </a:solidFill>
              <a:ea typeface="冬青黑体简体中文 W3" panose="020B0300000000000000" pitchFamily="34" charset="-122"/>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45" y="57536"/>
            <a:ext cx="1417110" cy="1124225"/>
          </a:xfrm>
          <a:prstGeom prst="rect">
            <a:avLst/>
          </a:prstGeom>
        </p:spPr>
      </p:pic>
      <p:pic>
        <p:nvPicPr>
          <p:cNvPr id="2" name="Picture 1"/>
          <p:cNvPicPr>
            <a:picLocks noChangeAspect="1"/>
          </p:cNvPicPr>
          <p:nvPr/>
        </p:nvPicPr>
        <p:blipFill>
          <a:blip r:embed="rId4"/>
          <a:stretch>
            <a:fillRect/>
          </a:stretch>
        </p:blipFill>
        <p:spPr>
          <a:xfrm>
            <a:off x="1766421" y="505260"/>
            <a:ext cx="695789" cy="729414"/>
          </a:xfrm>
          <a:prstGeom prst="rect">
            <a:avLst/>
          </a:prstGeom>
        </p:spPr>
      </p:pic>
    </p:spTree>
    <p:extLst>
      <p:ext uri="{BB962C8B-B14F-4D97-AF65-F5344CB8AC3E}">
        <p14:creationId xmlns:p14="http://schemas.microsoft.com/office/powerpoint/2010/main" val="3014838046"/>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2755" y="673769"/>
            <a:ext cx="11414208" cy="5662863"/>
          </a:xfrm>
          <a:prstGeom prst="rect">
            <a:avLst/>
          </a:prstGeom>
        </p:spPr>
      </p:pic>
      <p:sp>
        <p:nvSpPr>
          <p:cNvPr id="5" name="TextBox 4"/>
          <p:cNvSpPr txBox="1"/>
          <p:nvPr/>
        </p:nvSpPr>
        <p:spPr>
          <a:xfrm>
            <a:off x="10282989" y="6299327"/>
            <a:ext cx="3577389" cy="400110"/>
          </a:xfrm>
          <a:prstGeom prst="rect">
            <a:avLst/>
          </a:prstGeom>
        </p:spPr>
        <p:txBody>
          <a:bodyPr wrap="square" rtlCol="0">
            <a:spAutoFit/>
          </a:bodyPr>
          <a:lstStyle/>
          <a:p>
            <a:r>
              <a:rPr lang="mn-MN" sz="2000" dirty="0" smtClean="0">
                <a:ea typeface="冬青黑体简体中文 W3" panose="020B0300000000000000" pitchFamily="34" charset="-122"/>
              </a:rPr>
              <a:t>Хүснэгт 2</a:t>
            </a:r>
            <a:endParaRPr lang="en-US" sz="2000" dirty="0" smtClean="0">
              <a:ea typeface="冬青黑体简体中文 W3" panose="020B0300000000000000" pitchFamily="34" charset="-122"/>
            </a:endParaRPr>
          </a:p>
        </p:txBody>
      </p:sp>
    </p:spTree>
    <p:extLst>
      <p:ext uri="{BB962C8B-B14F-4D97-AF65-F5344CB8AC3E}">
        <p14:creationId xmlns:p14="http://schemas.microsoft.com/office/powerpoint/2010/main" val="138948996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2379" y="753978"/>
            <a:ext cx="9839325" cy="5085347"/>
          </a:xfrm>
          <a:prstGeom prst="rect">
            <a:avLst/>
          </a:prstGeom>
        </p:spPr>
      </p:pic>
      <p:sp>
        <p:nvSpPr>
          <p:cNvPr id="5" name="TextBox 4"/>
          <p:cNvSpPr txBox="1"/>
          <p:nvPr/>
        </p:nvSpPr>
        <p:spPr>
          <a:xfrm>
            <a:off x="10282989" y="6299327"/>
            <a:ext cx="3577389" cy="400110"/>
          </a:xfrm>
          <a:prstGeom prst="rect">
            <a:avLst/>
          </a:prstGeom>
        </p:spPr>
        <p:txBody>
          <a:bodyPr wrap="square" rtlCol="0">
            <a:spAutoFit/>
          </a:bodyPr>
          <a:lstStyle/>
          <a:p>
            <a:r>
              <a:rPr lang="mn-MN" sz="2000" dirty="0" smtClean="0">
                <a:ea typeface="冬青黑体简体中文 W3" panose="020B0300000000000000" pitchFamily="34" charset="-122"/>
              </a:rPr>
              <a:t>Хүснэгт 3</a:t>
            </a:r>
            <a:endParaRPr lang="en-US" sz="2000" dirty="0" smtClean="0">
              <a:ea typeface="冬青黑体简体中文 W3" panose="020B0300000000000000" pitchFamily="34" charset="-122"/>
            </a:endParaRPr>
          </a:p>
        </p:txBody>
      </p:sp>
    </p:spTree>
    <p:extLst>
      <p:ext uri="{BB962C8B-B14F-4D97-AF65-F5344CB8AC3E}">
        <p14:creationId xmlns:p14="http://schemas.microsoft.com/office/powerpoint/2010/main" val="309051527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8002" y="1235242"/>
            <a:ext cx="10526245" cy="4465722"/>
          </a:xfrm>
          <a:prstGeom prst="rect">
            <a:avLst/>
          </a:prstGeom>
        </p:spPr>
      </p:pic>
      <p:sp>
        <p:nvSpPr>
          <p:cNvPr id="3" name="TextBox 2"/>
          <p:cNvSpPr txBox="1"/>
          <p:nvPr/>
        </p:nvSpPr>
        <p:spPr>
          <a:xfrm>
            <a:off x="10282989" y="6299327"/>
            <a:ext cx="3577389" cy="400110"/>
          </a:xfrm>
          <a:prstGeom prst="rect">
            <a:avLst/>
          </a:prstGeom>
        </p:spPr>
        <p:txBody>
          <a:bodyPr wrap="square" rtlCol="0">
            <a:spAutoFit/>
          </a:bodyPr>
          <a:lstStyle/>
          <a:p>
            <a:r>
              <a:rPr lang="mn-MN" sz="2000" dirty="0" smtClean="0">
                <a:ea typeface="冬青黑体简体中文 W3" panose="020B0300000000000000" pitchFamily="34" charset="-122"/>
              </a:rPr>
              <a:t>Хүснэгт 4</a:t>
            </a:r>
            <a:endParaRPr lang="en-US" sz="2000" dirty="0" smtClean="0">
              <a:ea typeface="冬青黑体简体中文 W3" panose="020B0300000000000000" pitchFamily="34" charset="-122"/>
            </a:endParaRPr>
          </a:p>
        </p:txBody>
      </p:sp>
    </p:spTree>
    <p:extLst>
      <p:ext uri="{BB962C8B-B14F-4D97-AF65-F5344CB8AC3E}">
        <p14:creationId xmlns:p14="http://schemas.microsoft.com/office/powerpoint/2010/main" val="200394273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46486" y="1427748"/>
            <a:ext cx="10271208" cy="3962400"/>
          </a:xfrm>
          <a:prstGeom prst="rect">
            <a:avLst/>
          </a:prstGeom>
        </p:spPr>
      </p:pic>
      <p:sp>
        <p:nvSpPr>
          <p:cNvPr id="3" name="TextBox 2"/>
          <p:cNvSpPr txBox="1"/>
          <p:nvPr/>
        </p:nvSpPr>
        <p:spPr>
          <a:xfrm>
            <a:off x="10282989" y="6299327"/>
            <a:ext cx="3577389" cy="400110"/>
          </a:xfrm>
          <a:prstGeom prst="rect">
            <a:avLst/>
          </a:prstGeom>
        </p:spPr>
        <p:txBody>
          <a:bodyPr wrap="square" rtlCol="0">
            <a:spAutoFit/>
          </a:bodyPr>
          <a:lstStyle/>
          <a:p>
            <a:r>
              <a:rPr lang="mn-MN" sz="2000" dirty="0" smtClean="0">
                <a:ea typeface="冬青黑体简体中文 W3" panose="020B0300000000000000" pitchFamily="34" charset="-122"/>
              </a:rPr>
              <a:t>Хүснэгт 5</a:t>
            </a:r>
            <a:endParaRPr lang="en-US" sz="2000" dirty="0" smtClean="0">
              <a:ea typeface="冬青黑体简体中文 W3" panose="020B0300000000000000" pitchFamily="34" charset="-122"/>
            </a:endParaRPr>
          </a:p>
        </p:txBody>
      </p:sp>
    </p:spTree>
    <p:extLst>
      <p:ext uri="{BB962C8B-B14F-4D97-AF65-F5344CB8AC3E}">
        <p14:creationId xmlns:p14="http://schemas.microsoft.com/office/powerpoint/2010/main" val="96058624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06906" y="1283368"/>
            <a:ext cx="10113796" cy="4143375"/>
          </a:xfrm>
          <a:prstGeom prst="rect">
            <a:avLst/>
          </a:prstGeom>
        </p:spPr>
      </p:pic>
      <p:sp>
        <p:nvSpPr>
          <p:cNvPr id="4" name="TextBox 3"/>
          <p:cNvSpPr txBox="1"/>
          <p:nvPr/>
        </p:nvSpPr>
        <p:spPr>
          <a:xfrm>
            <a:off x="10282989" y="6299327"/>
            <a:ext cx="3577389" cy="400110"/>
          </a:xfrm>
          <a:prstGeom prst="rect">
            <a:avLst/>
          </a:prstGeom>
        </p:spPr>
        <p:txBody>
          <a:bodyPr wrap="square" rtlCol="0">
            <a:spAutoFit/>
          </a:bodyPr>
          <a:lstStyle/>
          <a:p>
            <a:r>
              <a:rPr lang="mn-MN" sz="2000" dirty="0" smtClean="0">
                <a:ea typeface="冬青黑体简体中文 W3" panose="020B0300000000000000" pitchFamily="34" charset="-122"/>
              </a:rPr>
              <a:t>Хүснэгт 6</a:t>
            </a:r>
            <a:endParaRPr lang="en-US" sz="2000" dirty="0" smtClean="0">
              <a:ea typeface="冬青黑体简体中文 W3" panose="020B0300000000000000" pitchFamily="34" charset="-122"/>
            </a:endParaRPr>
          </a:p>
        </p:txBody>
      </p:sp>
    </p:spTree>
    <p:extLst>
      <p:ext uri="{BB962C8B-B14F-4D97-AF65-F5344CB8AC3E}">
        <p14:creationId xmlns:p14="http://schemas.microsoft.com/office/powerpoint/2010/main" val="333145447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04398" y="770021"/>
            <a:ext cx="9886950" cy="4732421"/>
          </a:xfrm>
          <a:prstGeom prst="rect">
            <a:avLst/>
          </a:prstGeom>
        </p:spPr>
      </p:pic>
      <p:sp>
        <p:nvSpPr>
          <p:cNvPr id="4" name="TextBox 3"/>
          <p:cNvSpPr txBox="1"/>
          <p:nvPr/>
        </p:nvSpPr>
        <p:spPr>
          <a:xfrm>
            <a:off x="10282989" y="6299327"/>
            <a:ext cx="3577389" cy="400110"/>
          </a:xfrm>
          <a:prstGeom prst="rect">
            <a:avLst/>
          </a:prstGeom>
        </p:spPr>
        <p:txBody>
          <a:bodyPr wrap="square" rtlCol="0">
            <a:spAutoFit/>
          </a:bodyPr>
          <a:lstStyle/>
          <a:p>
            <a:r>
              <a:rPr lang="mn-MN" sz="2000" dirty="0" smtClean="0">
                <a:ea typeface="冬青黑体简体中文 W3" panose="020B0300000000000000" pitchFamily="34" charset="-122"/>
              </a:rPr>
              <a:t>Хүснэгт 7</a:t>
            </a:r>
            <a:endParaRPr lang="en-US" sz="2000" dirty="0" smtClean="0">
              <a:ea typeface="冬青黑体简体中文 W3" panose="020B0300000000000000" pitchFamily="34" charset="-122"/>
            </a:endParaRPr>
          </a:p>
        </p:txBody>
      </p:sp>
    </p:spTree>
    <p:extLst>
      <p:ext uri="{BB962C8B-B14F-4D97-AF65-F5344CB8AC3E}">
        <p14:creationId xmlns:p14="http://schemas.microsoft.com/office/powerpoint/2010/main" val="345577443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6071" y="600563"/>
            <a:ext cx="3924241" cy="4244397"/>
          </a:xfrm>
          <a:prstGeom prst="rect">
            <a:avLst/>
          </a:prstGeom>
        </p:spPr>
      </p:pic>
      <p:sp>
        <p:nvSpPr>
          <p:cNvPr id="5" name="TextBox 4"/>
          <p:cNvSpPr txBox="1"/>
          <p:nvPr/>
        </p:nvSpPr>
        <p:spPr>
          <a:xfrm>
            <a:off x="3125338" y="4844960"/>
            <a:ext cx="6318912" cy="400110"/>
          </a:xfrm>
          <a:prstGeom prst="rect">
            <a:avLst/>
          </a:prstGeom>
        </p:spPr>
        <p:txBody>
          <a:bodyPr wrap="square" rtlCol="0">
            <a:spAutoFit/>
          </a:bodyPr>
          <a:lstStyle/>
          <a:p>
            <a:r>
              <a:rPr lang="en-GB" sz="2000" b="1" i="1" dirty="0" smtClean="0">
                <a:solidFill>
                  <a:srgbClr val="00B050"/>
                </a:solidFill>
                <a:latin typeface="Century Gothic" panose="020B0502020202020204" pitchFamily="34" charset="0"/>
                <a:ea typeface="冬青黑体简体中文 W3" panose="020B0300000000000000" pitchFamily="34" charset="-122"/>
              </a:rPr>
              <a:t>Promote the sustainable </a:t>
            </a:r>
            <a:r>
              <a:rPr lang="en-GB" sz="2000" b="1" i="1" dirty="0">
                <a:solidFill>
                  <a:srgbClr val="00B050"/>
                </a:solidFill>
                <a:latin typeface="Century Gothic" panose="020B0502020202020204" pitchFamily="34" charset="0"/>
                <a:ea typeface="冬青黑体简体中文 W3" panose="020B0300000000000000" pitchFamily="34" charset="-122"/>
              </a:rPr>
              <a:t>forest </a:t>
            </a:r>
            <a:r>
              <a:rPr lang="en-GB" sz="2000" b="1" i="1" dirty="0" smtClean="0">
                <a:solidFill>
                  <a:srgbClr val="00B050"/>
                </a:solidFill>
                <a:latin typeface="Century Gothic" panose="020B0502020202020204" pitchFamily="34" charset="0"/>
                <a:ea typeface="冬青黑体简体中文 W3" panose="020B0300000000000000" pitchFamily="34" charset="-122"/>
              </a:rPr>
              <a:t> management</a:t>
            </a:r>
            <a:endParaRPr lang="en-US" sz="2000" b="1" i="1" dirty="0" smtClean="0">
              <a:solidFill>
                <a:srgbClr val="00B050"/>
              </a:solidFill>
              <a:latin typeface="Century Gothic" panose="020B0502020202020204" pitchFamily="34" charset="0"/>
              <a:ea typeface="冬青黑体简体中文 W3" panose="020B0300000000000000" pitchFamily="34" charset="-122"/>
            </a:endParaRPr>
          </a:p>
        </p:txBody>
      </p:sp>
      <p:sp>
        <p:nvSpPr>
          <p:cNvPr id="6" name="TextBox 5"/>
          <p:cNvSpPr txBox="1"/>
          <p:nvPr/>
        </p:nvSpPr>
        <p:spPr>
          <a:xfrm>
            <a:off x="1108848" y="5406787"/>
            <a:ext cx="6318912" cy="1015663"/>
          </a:xfrm>
          <a:prstGeom prst="rect">
            <a:avLst/>
          </a:prstGeom>
        </p:spPr>
        <p:txBody>
          <a:bodyPr wrap="square" rtlCol="0">
            <a:spAutoFit/>
          </a:bodyPr>
          <a:lstStyle/>
          <a:p>
            <a:r>
              <a:rPr lang="en-GB" sz="2000" dirty="0" smtClean="0">
                <a:solidFill>
                  <a:srgbClr val="0170D1"/>
                </a:solidFill>
                <a:latin typeface="冬青黑体简体中文 W3" panose="020B0300000000000000" pitchFamily="34" charset="-122"/>
                <a:ea typeface="冬青黑体简体中文 W3" panose="020B0300000000000000" pitchFamily="34" charset="-122"/>
              </a:rPr>
              <a:t>Web site: </a:t>
            </a:r>
            <a:r>
              <a:rPr lang="en-GB" sz="2000" dirty="0" smtClean="0">
                <a:solidFill>
                  <a:srgbClr val="0170D1"/>
                </a:solidFill>
                <a:latin typeface="冬青黑体简体中文 W3" panose="020B0300000000000000" pitchFamily="34" charset="-122"/>
                <a:ea typeface="冬青黑体简体中文 W3" panose="020B0300000000000000" pitchFamily="34" charset="-122"/>
                <a:hlinkClick r:id="rId4"/>
              </a:rPr>
              <a:t>www.forest.mn</a:t>
            </a:r>
            <a:endParaRPr lang="en-GB" sz="2000" dirty="0" smtClean="0">
              <a:solidFill>
                <a:srgbClr val="0170D1"/>
              </a:solidFill>
              <a:latin typeface="冬青黑体简体中文 W3" panose="020B0300000000000000" pitchFamily="34" charset="-122"/>
              <a:ea typeface="冬青黑体简体中文 W3" panose="020B0300000000000000" pitchFamily="34" charset="-122"/>
            </a:endParaRPr>
          </a:p>
          <a:p>
            <a:r>
              <a:rPr lang="en-GB" sz="2000" dirty="0" smtClean="0">
                <a:solidFill>
                  <a:srgbClr val="0170D1"/>
                </a:solidFill>
                <a:latin typeface="冬青黑体简体中文 W3" panose="020B0300000000000000" pitchFamily="34" charset="-122"/>
                <a:ea typeface="冬青黑体简体中文 W3" panose="020B0300000000000000" pitchFamily="34" charset="-122"/>
              </a:rPr>
              <a:t>Email: munkhzorig</a:t>
            </a:r>
            <a:r>
              <a:rPr lang="en-GB" sz="2000" dirty="0" smtClean="0">
                <a:solidFill>
                  <a:srgbClr val="0170D1"/>
                </a:solidFill>
                <a:latin typeface="冬青黑体简体中文 W3" panose="020B0300000000000000" pitchFamily="34" charset="-122"/>
                <a:ea typeface="冬青黑体简体中文 W3" panose="020B0300000000000000" pitchFamily="34" charset="-122"/>
                <a:hlinkClick r:id="rId5"/>
              </a:rPr>
              <a:t>@forest.mn</a:t>
            </a:r>
            <a:endParaRPr lang="en-GB" sz="2000" dirty="0" smtClean="0">
              <a:solidFill>
                <a:srgbClr val="0170D1"/>
              </a:solidFill>
              <a:latin typeface="冬青黑体简体中文 W3" panose="020B0300000000000000" pitchFamily="34" charset="-122"/>
              <a:ea typeface="冬青黑体简体中文 W3" panose="020B0300000000000000" pitchFamily="34" charset="-122"/>
            </a:endParaRPr>
          </a:p>
          <a:p>
            <a:r>
              <a:rPr lang="en-GB" sz="2000" dirty="0" smtClean="0">
                <a:solidFill>
                  <a:srgbClr val="0170D1"/>
                </a:solidFill>
                <a:latin typeface="冬青黑体简体中文 W3" panose="020B0300000000000000" pitchFamily="34" charset="-122"/>
                <a:ea typeface="冬青黑体简体中文 W3" panose="020B0300000000000000" pitchFamily="34" charset="-122"/>
              </a:rPr>
              <a:t> </a:t>
            </a:r>
            <a:endParaRPr lang="en-US" sz="2000" dirty="0" smtClean="0">
              <a:solidFill>
                <a:srgbClr val="0170D1"/>
              </a:solidFill>
              <a:latin typeface="冬青黑体简体中文 W3" panose="020B0300000000000000" pitchFamily="34" charset="-122"/>
              <a:ea typeface="冬青黑体简体中文 W3" panose="020B0300000000000000" pitchFamily="34" charset="-122"/>
            </a:endParaRPr>
          </a:p>
        </p:txBody>
      </p:sp>
      <p:sp>
        <p:nvSpPr>
          <p:cNvPr id="7" name="Rectangle 6"/>
          <p:cNvSpPr/>
          <p:nvPr/>
        </p:nvSpPr>
        <p:spPr>
          <a:xfrm>
            <a:off x="368490" y="186803"/>
            <a:ext cx="395785" cy="64050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a:off x="11232108" y="186803"/>
            <a:ext cx="395785" cy="64050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8184108" y="5222121"/>
            <a:ext cx="6096000" cy="1200329"/>
          </a:xfrm>
          <a:prstGeom prst="rect">
            <a:avLst/>
          </a:prstGeom>
        </p:spPr>
        <p:txBody>
          <a:bodyPr>
            <a:spAutoFit/>
          </a:bodyPr>
          <a:lstStyle/>
          <a:p>
            <a:r>
              <a:rPr lang="de-DE" dirty="0"/>
              <a:t>Global Business Center #305</a:t>
            </a:r>
            <a:br>
              <a:rPr lang="de-DE" dirty="0"/>
            </a:br>
            <a:r>
              <a:rPr lang="mn-MN" dirty="0"/>
              <a:t>Самбуугийн гудамж</a:t>
            </a:r>
            <a:r>
              <a:rPr lang="de-DE" dirty="0"/>
              <a:t> 13/2</a:t>
            </a:r>
            <a:br>
              <a:rPr lang="de-DE" dirty="0"/>
            </a:br>
            <a:r>
              <a:rPr lang="mn-MN" dirty="0"/>
              <a:t>Чингэлтэй дүүрэг </a:t>
            </a:r>
            <a:r>
              <a:rPr lang="de-DE" dirty="0"/>
              <a:t>IV </a:t>
            </a:r>
            <a:r>
              <a:rPr lang="mn-MN" dirty="0"/>
              <a:t>хороо</a:t>
            </a:r>
            <a:r>
              <a:rPr lang="de-DE" dirty="0"/>
              <a:t/>
            </a:r>
            <a:br>
              <a:rPr lang="de-DE" dirty="0"/>
            </a:br>
            <a:r>
              <a:rPr lang="mn-MN" dirty="0"/>
              <a:t>Монгол улс Улаанбаатар хот</a:t>
            </a:r>
            <a:endParaRPr lang="en-US" dirty="0"/>
          </a:p>
        </p:txBody>
      </p:sp>
      <p:sp>
        <p:nvSpPr>
          <p:cNvPr id="2" name="Rectangle 1"/>
          <p:cNvSpPr/>
          <p:nvPr/>
        </p:nvSpPr>
        <p:spPr>
          <a:xfrm>
            <a:off x="3090086" y="146458"/>
            <a:ext cx="5816209" cy="584775"/>
          </a:xfrm>
          <a:prstGeom prst="rect">
            <a:avLst/>
          </a:prstGeom>
        </p:spPr>
        <p:txBody>
          <a:bodyPr wrap="none">
            <a:spAutoFit/>
          </a:bodyPr>
          <a:lstStyle/>
          <a:p>
            <a:pPr algn="ctr"/>
            <a:r>
              <a:rPr lang="en-US" sz="3200" b="1" i="1" dirty="0" err="1">
                <a:cs typeface="Arial" pitchFamily="34" charset="0"/>
              </a:rPr>
              <a:t>Анхаарал</a:t>
            </a:r>
            <a:r>
              <a:rPr lang="mn-MN" sz="3200" b="1" i="1" dirty="0">
                <a:cs typeface="Arial" pitchFamily="34" charset="0"/>
              </a:rPr>
              <a:t> </a:t>
            </a:r>
            <a:r>
              <a:rPr lang="en-US" sz="3200" b="1" i="1" dirty="0" err="1">
                <a:cs typeface="Arial" pitchFamily="34" charset="0"/>
              </a:rPr>
              <a:t>тавьсанд</a:t>
            </a:r>
            <a:r>
              <a:rPr lang="mn-MN" sz="3200" b="1" i="1" dirty="0">
                <a:cs typeface="Arial" pitchFamily="34" charset="0"/>
              </a:rPr>
              <a:t> </a:t>
            </a:r>
            <a:r>
              <a:rPr lang="en-US" sz="3200" b="1" i="1" dirty="0" err="1">
                <a:cs typeface="Arial" pitchFamily="34" charset="0"/>
              </a:rPr>
              <a:t>баярлалаа</a:t>
            </a:r>
            <a:endParaRPr lang="en-US" sz="3200" b="1" i="1" dirty="0">
              <a:cs typeface="Arial" pitchFamily="34" charset="0"/>
            </a:endParaRPr>
          </a:p>
        </p:txBody>
      </p:sp>
    </p:spTree>
    <p:extLst>
      <p:ext uri="{BB962C8B-B14F-4D97-AF65-F5344CB8AC3E}">
        <p14:creationId xmlns:p14="http://schemas.microsoft.com/office/powerpoint/2010/main" val="292733962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52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1524000" y="316771"/>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3196109" y="337752"/>
            <a:ext cx="8575913" cy="1077218"/>
          </a:xfrm>
          <a:prstGeom prst="rect">
            <a:avLst/>
          </a:prstGeom>
          <a:noFill/>
        </p:spPr>
        <p:txBody>
          <a:bodyPr wrap="square" rtlCol="0">
            <a:spAutoFit/>
          </a:bodyPr>
          <a:lstStyle/>
          <a:p>
            <a:r>
              <a:rPr lang="mn-MN" sz="3200" b="1" dirty="0"/>
              <a:t>Хоёр. Магадлан итгэмжлэлийн шинжээчийн ёс зүйн нийтлэг зарчим</a:t>
            </a:r>
            <a:endParaRPr lang="en-US" sz="3200" dirty="0"/>
          </a:p>
        </p:txBody>
      </p: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TextBox 7"/>
          <p:cNvSpPr txBox="1"/>
          <p:nvPr/>
        </p:nvSpPr>
        <p:spPr>
          <a:xfrm>
            <a:off x="1807028" y="1286830"/>
            <a:ext cx="10157762" cy="5940088"/>
          </a:xfrm>
          <a:prstGeom prst="rect">
            <a:avLst/>
          </a:prstGeom>
        </p:spPr>
        <p:txBody>
          <a:bodyPr wrap="square" rtlCol="0">
            <a:spAutoFit/>
          </a:bodyPr>
          <a:lstStyle/>
          <a:p>
            <a:pPr>
              <a:lnSpc>
                <a:spcPct val="150000"/>
              </a:lnSpc>
            </a:pPr>
            <a:endParaRPr lang="mn-MN" sz="2400" dirty="0" smtClean="0">
              <a:solidFill>
                <a:srgbClr val="0170D1"/>
              </a:solidFill>
              <a:ea typeface="冬青黑体简体中文 W3" panose="020B0300000000000000" pitchFamily="34" charset="-122"/>
            </a:endParaRPr>
          </a:p>
          <a:p>
            <a:r>
              <a:rPr lang="mn-MN" sz="2400" dirty="0"/>
              <a:t>2.1. Багийн гишүүд нь шинжээчийн ёс зүйг чанд сахин хараат бус шударга, мэргэжлийн ур чадвар туршлагад тулгуурлан асуудлыг бодитойгоор баталгаа баримтад үндэслэн дүгнэж, үнэлнэ </a:t>
            </a:r>
            <a:endParaRPr lang="en-US" sz="2400" dirty="0"/>
          </a:p>
          <a:p>
            <a:r>
              <a:rPr lang="mn-MN" sz="2400" dirty="0"/>
              <a:t>2.2. </a:t>
            </a:r>
            <a:r>
              <a:rPr lang="mn-MN" sz="2400" dirty="0" smtClean="0"/>
              <a:t>Олон </a:t>
            </a:r>
            <a:r>
              <a:rPr lang="mn-MN" sz="2400" dirty="0"/>
              <a:t>улсын стандарт заасан арга хэлбэрээр үйл ажиллагаа явуулах </a:t>
            </a:r>
            <a:endParaRPr lang="en-US" sz="2400" dirty="0"/>
          </a:p>
          <a:p>
            <a:r>
              <a:rPr lang="mn-MN" sz="2400" dirty="0"/>
              <a:t>2.3. </a:t>
            </a:r>
            <a:r>
              <a:rPr lang="mn-MN" sz="2400" dirty="0" smtClean="0"/>
              <a:t>Хараат </a:t>
            </a:r>
            <a:r>
              <a:rPr lang="mn-MN" sz="2400" dirty="0"/>
              <a:t>бус байх </a:t>
            </a:r>
            <a:endParaRPr lang="en-US" sz="2400" dirty="0"/>
          </a:p>
          <a:p>
            <a:r>
              <a:rPr lang="mn-MN" sz="2400" dirty="0"/>
              <a:t>2.4. </a:t>
            </a:r>
            <a:r>
              <a:rPr lang="mn-MN" sz="2400" dirty="0" smtClean="0"/>
              <a:t>Харилцагчын </a:t>
            </a:r>
            <a:r>
              <a:rPr lang="mn-MN" sz="2400" dirty="0"/>
              <a:t>мэдээллийн нууцийг хадгалах </a:t>
            </a:r>
            <a:endParaRPr lang="en-US" sz="2400" dirty="0"/>
          </a:p>
          <a:p>
            <a:r>
              <a:rPr lang="mn-MN" sz="2400" dirty="0"/>
              <a:t>2.5. </a:t>
            </a:r>
            <a:r>
              <a:rPr lang="mn-MN" sz="2400" dirty="0" smtClean="0"/>
              <a:t>Шударга </a:t>
            </a:r>
            <a:r>
              <a:rPr lang="mn-MN" sz="2400" dirty="0"/>
              <a:t>өрсөлдөөний зарчимыг мөрдөх</a:t>
            </a:r>
            <a:endParaRPr lang="en-US" sz="2400" dirty="0"/>
          </a:p>
          <a:p>
            <a:r>
              <a:rPr lang="mn-MN" sz="2400" dirty="0"/>
              <a:t>2.6. </a:t>
            </a:r>
            <a:r>
              <a:rPr lang="mn-MN" sz="2400" dirty="0" smtClean="0"/>
              <a:t>Шинжээчийн </a:t>
            </a:r>
            <a:r>
              <a:rPr lang="mn-MN" sz="2400" dirty="0"/>
              <a:t>үйл ажиллагааг явуулахдаа мэргэжлийн үл итгэх байр суурьнаас хандах </a:t>
            </a:r>
            <a:endParaRPr lang="en-US" sz="2400" dirty="0"/>
          </a:p>
          <a:p>
            <a:r>
              <a:rPr lang="mn-MN" sz="2400" dirty="0"/>
              <a:t>2.7. </a:t>
            </a:r>
            <a:r>
              <a:rPr lang="mn-MN" sz="2400" dirty="0" smtClean="0"/>
              <a:t>Үнэлэлт </a:t>
            </a:r>
            <a:r>
              <a:rPr lang="mn-MN" sz="2400" dirty="0"/>
              <a:t>дүгнэлтийг баримтаар нотлон баталгаажуулах </a:t>
            </a:r>
            <a:endParaRPr lang="en-US" sz="2400" dirty="0"/>
          </a:p>
          <a:p>
            <a:r>
              <a:rPr lang="mn-MN" sz="2400" dirty="0"/>
              <a:t>2.8. </a:t>
            </a:r>
            <a:r>
              <a:rPr lang="mn-MN" sz="2400" dirty="0" smtClean="0"/>
              <a:t>Багийн </a:t>
            </a:r>
            <a:r>
              <a:rPr lang="mn-MN" sz="2400" dirty="0"/>
              <a:t>ахлагч ахлагч шинжээч байж, аливаа маргааныг таслан шийдвэрлэнэ.</a:t>
            </a:r>
            <a:endParaRPr lang="en-US" sz="2400" dirty="0"/>
          </a:p>
          <a:p>
            <a:pPr>
              <a:lnSpc>
                <a:spcPct val="150000"/>
              </a:lnSpc>
            </a:pPr>
            <a:endParaRPr lang="mn-MN" sz="1600" dirty="0" smtClean="0"/>
          </a:p>
          <a:p>
            <a:pPr marL="342900" indent="-342900">
              <a:buFont typeface="Arial" panose="020B0604020202020204" pitchFamily="34" charset="0"/>
              <a:buChar char="•"/>
            </a:pPr>
            <a:endParaRPr lang="mn-MN" sz="1600" dirty="0" smtClean="0">
              <a:solidFill>
                <a:srgbClr val="0170D1"/>
              </a:solidFill>
              <a:ea typeface="冬青黑体简体中文 W3" panose="020B0300000000000000" pitchFamily="34" charset="-122"/>
            </a:endParaRPr>
          </a:p>
          <a:p>
            <a:r>
              <a:rPr lang="mn-MN" sz="1600" dirty="0" smtClean="0">
                <a:solidFill>
                  <a:srgbClr val="0170D1"/>
                </a:solidFill>
                <a:ea typeface="冬青黑体简体中文 W3" panose="020B0300000000000000" pitchFamily="34" charset="-122"/>
              </a:rPr>
              <a:t>  </a:t>
            </a:r>
            <a:endParaRPr lang="en-US" sz="1600" dirty="0" smtClean="0">
              <a:solidFill>
                <a:srgbClr val="0170D1"/>
              </a:solidFill>
              <a:ea typeface="冬青黑体简体中文 W3" panose="020B0300000000000000" pitchFamily="34" charset="-122"/>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45" y="57536"/>
            <a:ext cx="1417110" cy="1124225"/>
          </a:xfrm>
          <a:prstGeom prst="rect">
            <a:avLst/>
          </a:prstGeom>
        </p:spPr>
      </p:pic>
      <p:cxnSp>
        <p:nvCxnSpPr>
          <p:cNvPr id="14" name="直接连接符 15"/>
          <p:cNvCxnSpPr/>
          <p:nvPr/>
        </p:nvCxnSpPr>
        <p:spPr>
          <a:xfrm flipV="1">
            <a:off x="2046162" y="1414970"/>
            <a:ext cx="9645386" cy="2"/>
          </a:xfrm>
          <a:prstGeom prst="line">
            <a:avLst/>
          </a:prstGeom>
          <a:ln w="31750" cmpd="sng">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a:stretch>
            <a:fillRect/>
          </a:stretch>
        </p:blipFill>
        <p:spPr>
          <a:xfrm>
            <a:off x="2109734" y="429295"/>
            <a:ext cx="910510" cy="857535"/>
          </a:xfrm>
          <a:prstGeom prst="rect">
            <a:avLst/>
          </a:prstGeom>
        </p:spPr>
      </p:pic>
    </p:spTree>
    <p:extLst>
      <p:ext uri="{BB962C8B-B14F-4D97-AF65-F5344CB8AC3E}">
        <p14:creationId xmlns:p14="http://schemas.microsoft.com/office/powerpoint/2010/main" val="1780401106"/>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52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1524000" y="316771"/>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3605555" y="0"/>
            <a:ext cx="7846859" cy="1077218"/>
          </a:xfrm>
          <a:prstGeom prst="rect">
            <a:avLst/>
          </a:prstGeom>
          <a:noFill/>
        </p:spPr>
        <p:txBody>
          <a:bodyPr wrap="square" rtlCol="0">
            <a:spAutoFit/>
          </a:bodyPr>
          <a:lstStyle/>
          <a:p>
            <a:r>
              <a:rPr lang="mn-MN" sz="3200" b="1" dirty="0"/>
              <a:t>Гурав. Магадлан итгэмжлэл хийх шалгуур үзүүлэлтүүд түүнд үнэлгээ өгөх </a:t>
            </a:r>
            <a:endParaRPr lang="en-US" sz="3200" dirty="0"/>
          </a:p>
        </p:txBody>
      </p: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TextBox 7"/>
          <p:cNvSpPr txBox="1"/>
          <p:nvPr/>
        </p:nvSpPr>
        <p:spPr>
          <a:xfrm>
            <a:off x="1807028" y="1393989"/>
            <a:ext cx="9874969" cy="4093428"/>
          </a:xfrm>
          <a:prstGeom prst="rect">
            <a:avLst/>
          </a:prstGeom>
        </p:spPr>
        <p:txBody>
          <a:bodyPr wrap="square" rtlCol="0">
            <a:spAutoFit/>
          </a:bodyPr>
          <a:lstStyle/>
          <a:p>
            <a:r>
              <a:rPr lang="mn-MN" sz="2000" dirty="0"/>
              <a:t>3.1.Аж ахуй нэгж байгууллагын үйл ажиллагаанд магадлан итгэмжлэл хийх хавсралтаар өгөгдсөн шалгуур үзүүлэлтийг дараах байдлаар үнэлж дүгнэнэ. Үүнд: </a:t>
            </a:r>
            <a:endParaRPr lang="en-US" sz="2000" dirty="0"/>
          </a:p>
          <a:p>
            <a:r>
              <a:rPr lang="mn-MN" sz="2000" b="1" dirty="0"/>
              <a:t>3.1.Хүний нөөцийн чиглэлээр </a:t>
            </a:r>
            <a:endParaRPr lang="en-US" sz="2000" dirty="0"/>
          </a:p>
          <a:p>
            <a:r>
              <a:rPr lang="mn-MN" sz="2000" dirty="0"/>
              <a:t>1.1. Захирлын боловсрол дээд мэргэжлийн дипломтой бол 1 гэсэн оноо байхгүй бол 0 оноо өгнө. Мэргэжил харгалзахгүй. Диплом доод тал нь 4 жил суралцсан тухайн мэргэжлээр баклаварын түвшин хангасан байна.  </a:t>
            </a:r>
            <a:endParaRPr lang="en-US" sz="2000" dirty="0"/>
          </a:p>
          <a:p>
            <a:r>
              <a:rPr lang="mn-MN" sz="2000" dirty="0"/>
              <a:t>1.2.Ажилчид албан хаагчдын боловсрол: Мод бэлтгэлийн үйл ажиллагааг талбайд хариуцан ажиллах нэгжийн дарга нь ойн дээд боловсролтой бол 6 ойн техникч мэргэжилтэй бол 4 оноо өгнө. Өөр мэргэжлийн хүн байвал эсвэл хариуцсан хүн байхгүй бол 0 оноо өгнө. </a:t>
            </a:r>
            <a:endParaRPr lang="en-US" sz="2000" dirty="0"/>
          </a:p>
          <a:p>
            <a:r>
              <a:rPr lang="mn-MN" sz="2000" dirty="0"/>
              <a:t>1.3.Мод бэлтгэгч нарын мэргэжлийн боловсрол: Мод бэлтгэлийн бригадын тракторчин туушаар тээвэрлэх тохиолдолд ачигч нь тусгай мэргэжлийн үнэмлэхтэй /ТМС, МСҮТ төгссөн/ бол тус бүрт нь 2 оноо байхгүй бол 0 оноо </a:t>
            </a:r>
            <a:r>
              <a:rPr lang="mn-MN" sz="2000" dirty="0" smtClean="0"/>
              <a:t>өгнө</a:t>
            </a: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45" y="57536"/>
            <a:ext cx="1417110" cy="1124225"/>
          </a:xfrm>
          <a:prstGeom prst="rect">
            <a:avLst/>
          </a:prstGeom>
        </p:spPr>
      </p:pic>
      <p:cxnSp>
        <p:nvCxnSpPr>
          <p:cNvPr id="12" name="直接连接符 15"/>
          <p:cNvCxnSpPr/>
          <p:nvPr/>
        </p:nvCxnSpPr>
        <p:spPr>
          <a:xfrm flipV="1">
            <a:off x="1807028" y="1146216"/>
            <a:ext cx="9645386" cy="2"/>
          </a:xfrm>
          <a:prstGeom prst="line">
            <a:avLst/>
          </a:prstGeom>
          <a:ln w="31750" cmpd="sng">
            <a:solidFill>
              <a:srgbClr val="FFC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2256063" y="16042"/>
            <a:ext cx="1055867" cy="882403"/>
          </a:xfrm>
          <a:prstGeom prst="rect">
            <a:avLst/>
          </a:prstGeom>
        </p:spPr>
      </p:pic>
    </p:spTree>
    <p:extLst>
      <p:ext uri="{BB962C8B-B14F-4D97-AF65-F5344CB8AC3E}">
        <p14:creationId xmlns:p14="http://schemas.microsoft.com/office/powerpoint/2010/main" val="2421496634"/>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52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1524000" y="316771"/>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TextBox 7"/>
          <p:cNvSpPr txBox="1"/>
          <p:nvPr/>
        </p:nvSpPr>
        <p:spPr>
          <a:xfrm>
            <a:off x="1807028" y="1079007"/>
            <a:ext cx="9874969" cy="5016758"/>
          </a:xfrm>
          <a:prstGeom prst="rect">
            <a:avLst/>
          </a:prstGeom>
        </p:spPr>
        <p:txBody>
          <a:bodyPr wrap="square" rtlCol="0">
            <a:spAutoFit/>
          </a:bodyPr>
          <a:lstStyle/>
          <a:p>
            <a:r>
              <a:rPr lang="mn-MN" sz="2000" dirty="0"/>
              <a:t>1.3а.Мод бэлтгэлийн хөрөөчин оосорлогч, мөчирлөгч, мод салаалагч, талбай цэвэрлэгч,  ачигч /техникээр биш тохиолдолд/ мэргэжлийн үнэмлэхтэй бол тус бүрт нь1 оноо байхгүй бол 0 оноо өгнөө. Мэргэжлийн үнэмлэх гэдэгт багадаа 2 долоо хоногийн курс төгссөн байх</a:t>
            </a:r>
            <a:endParaRPr lang="en-US" sz="2000" dirty="0"/>
          </a:p>
          <a:p>
            <a:r>
              <a:rPr lang="mn-MN" sz="2000" dirty="0"/>
              <a:t>1.4.мод бэлтгэлийн байнгийн бригадтай бол 4 оноо байхгүй бол 0 оноо өгнө. Мод бэлтгэлийн байнгын бригад нь тракторчин, хөрөөчин, оосорлогч, тогооч, ачигч, мод тээврийн машины жолоочоос бүрдэнэ. Бригад багадаа 6 хүнтэй байна. Байнгын ажиллагаатай эсэхийг ажилчдын НДД-т хийсэн ажилд авсан тушаалын бичигт нийгмийн даатгалын шимтгэл төлөлтийг харгалзан үзнэ. Тухайн ажилчин жилийн ядаж 4 сард нь цалин авч тогтвортой ажилладаг байх шаардлагыг хангах </a:t>
            </a:r>
            <a:endParaRPr lang="en-US" sz="2000" dirty="0"/>
          </a:p>
          <a:p>
            <a:r>
              <a:rPr lang="mn-MN" sz="2000" dirty="0"/>
              <a:t>1.5.Ажилчдын давтан сургалт. Ажилчид жилд 3-аас доошгүй өдөр давтан сургалтанд хамрагдсан бол 2 оноо хамрагдаагүй бол 0 оноо өгөх. Сургалт явуулах тухай, эсвэл сургалтанд хамруулах тухай захирлын тушаал, сургалт явуулсан хүнд олгосон цалин хөлс, сургалтанд заасан хичээлийн программ, үзүүлэн лекц бичлэг зэргийг баримтлан дүгнэх, Хэрвээ тухайн байгууллага олон хүнтэй бол нийт ажилчдын 40-с доошгүй хувь сургалтанд хамрагдсан байж болно.  </a:t>
            </a:r>
            <a:endParaRPr lang="en-US" sz="2000" dirty="0"/>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45" y="57536"/>
            <a:ext cx="1417110" cy="1124225"/>
          </a:xfrm>
          <a:prstGeom prst="rect">
            <a:avLst/>
          </a:prstGeom>
        </p:spPr>
      </p:pic>
    </p:spTree>
    <p:extLst>
      <p:ext uri="{BB962C8B-B14F-4D97-AF65-F5344CB8AC3E}">
        <p14:creationId xmlns:p14="http://schemas.microsoft.com/office/powerpoint/2010/main" val="3984393791"/>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52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1524000" y="316771"/>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3775588" y="57536"/>
            <a:ext cx="5937848" cy="1077218"/>
          </a:xfrm>
          <a:prstGeom prst="rect">
            <a:avLst/>
          </a:prstGeom>
          <a:noFill/>
        </p:spPr>
        <p:txBody>
          <a:bodyPr wrap="square" rtlCol="0">
            <a:spAutoFit/>
          </a:bodyPr>
          <a:lstStyle/>
          <a:p>
            <a:r>
              <a:rPr lang="mn-MN" sz="3200" b="1" dirty="0"/>
              <a:t>3.2. Хөдөлмөрийн аюулгүй байдлын баримт бичгүүд:</a:t>
            </a:r>
            <a:endParaRPr lang="en-US" sz="3200" dirty="0"/>
          </a:p>
        </p:txBody>
      </p: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TextBox 7"/>
          <p:cNvSpPr txBox="1"/>
          <p:nvPr/>
        </p:nvSpPr>
        <p:spPr>
          <a:xfrm>
            <a:off x="1807028" y="1339879"/>
            <a:ext cx="9874969" cy="4708981"/>
          </a:xfrm>
          <a:prstGeom prst="rect">
            <a:avLst/>
          </a:prstGeom>
        </p:spPr>
        <p:txBody>
          <a:bodyPr wrap="square" rtlCol="0">
            <a:spAutoFit/>
          </a:bodyPr>
          <a:lstStyle/>
          <a:p>
            <a:r>
              <a:rPr lang="mn-MN" sz="2000" dirty="0"/>
              <a:t>2.1. Ажилчид ХАБ-ын заавар зааварчилгааг өдөр тутам авч гарын үсгээр баталгаажуулдаг бол 4 оноо үгүй бол 0 оноо. Өдөр тутмын ХАБ-ын заавар зааварчилгаа ажлын талбайд ажлын байранд хариуцсан хүн байгаа эсэхийг шалгана. Байхгүй бол энэ асуудалд шууд 0 оноо өгнө. Хэрвээ байвал гарын үсэг зуруулдаг дэвтрийн сүүлийн нэг сараас доошгүй ажлын хоногийн гарын үсэг зурсан байдлыг шалгана. Ажлын нэг өдөр л гарын үсэг дутуу зуруулсан бол энэ ажлыг 0 гэж үзнэ.</a:t>
            </a:r>
            <a:endParaRPr lang="en-US" sz="2000" dirty="0"/>
          </a:p>
          <a:p>
            <a:r>
              <a:rPr lang="mn-MN" sz="2000" dirty="0"/>
              <a:t>2.2. Тухайн аж ахуйн нэр дээр бүртгэлтэй мод бэлтгэлийн үйл ажиллагаанд ашиглаж байгаа өөрөө явагч машин, тухайн жилийн улсын үзлэгт хамрагдсан бол тус бүрт нь 1 оноо, хамрагдаагүй машин механизм бүрт 0 оноо өгнө.</a:t>
            </a:r>
            <a:endParaRPr lang="en-US" sz="2000" dirty="0"/>
          </a:p>
          <a:p>
            <a:r>
              <a:rPr lang="mn-MN" sz="2000" dirty="0"/>
              <a:t>2.3. Тухайн аж ахуйн нэр дээр бүртгэлтэй мод бэлтгэлийн үйл ажиллагаанд ашиглаж байгаа тоног төхөөрөмжүүд ХАБ-ын шаардлага хангасан гэрчилгээтэй бол тус бүрт нь 1 оноо, байхгүй тоног төхөөрөмж бүрт 0 оноо өгнө  </a:t>
            </a:r>
            <a:endParaRPr lang="en-US" sz="2000" dirty="0"/>
          </a:p>
          <a:p>
            <a:r>
              <a:rPr lang="mn-MN" sz="2000" dirty="0"/>
              <a:t>2.4. Бүх тоног төхөөрөмжүүд аюулгүй ажиллагааны заавар зааварчилгаа ашиглалтын заавартай бол төхөөрөмж бүрт 2 оноо байхгүй бол тус бүрт нь 0 оноо өгнө  </a:t>
            </a:r>
            <a:endParaRPr lang="en-US" sz="2000" dirty="0"/>
          </a:p>
          <a:p>
            <a:endParaRPr lang="mn-MN" sz="2000" dirty="0" smtClean="0"/>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45" y="57536"/>
            <a:ext cx="1417110" cy="1124225"/>
          </a:xfrm>
          <a:prstGeom prst="rect">
            <a:avLst/>
          </a:prstGeom>
        </p:spPr>
      </p:pic>
      <p:cxnSp>
        <p:nvCxnSpPr>
          <p:cNvPr id="12" name="直接连接符 15"/>
          <p:cNvCxnSpPr/>
          <p:nvPr/>
        </p:nvCxnSpPr>
        <p:spPr>
          <a:xfrm>
            <a:off x="2036611" y="1162597"/>
            <a:ext cx="7235726" cy="19164"/>
          </a:xfrm>
          <a:prstGeom prst="line">
            <a:avLst/>
          </a:prstGeom>
          <a:ln w="31750" cmpd="sng">
            <a:solidFill>
              <a:srgbClr val="FFC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2262206" y="57536"/>
            <a:ext cx="1341232" cy="1068659"/>
          </a:xfrm>
          <a:prstGeom prst="rect">
            <a:avLst/>
          </a:prstGeom>
        </p:spPr>
      </p:pic>
    </p:spTree>
    <p:extLst>
      <p:ext uri="{BB962C8B-B14F-4D97-AF65-F5344CB8AC3E}">
        <p14:creationId xmlns:p14="http://schemas.microsoft.com/office/powerpoint/2010/main" val="269712097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52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1524000" y="316771"/>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TextBox 7"/>
          <p:cNvSpPr txBox="1"/>
          <p:nvPr/>
        </p:nvSpPr>
        <p:spPr>
          <a:xfrm>
            <a:off x="1807028" y="1536174"/>
            <a:ext cx="9874969" cy="3785652"/>
          </a:xfrm>
          <a:prstGeom prst="rect">
            <a:avLst/>
          </a:prstGeom>
        </p:spPr>
        <p:txBody>
          <a:bodyPr wrap="square" rtlCol="0">
            <a:spAutoFit/>
          </a:bodyPr>
          <a:lstStyle/>
          <a:p>
            <a:r>
              <a:rPr lang="mn-MN" sz="2000" dirty="0"/>
              <a:t>2.5. ХАБ-ын бодлого, журам хөтөлбөрийг захирлын тушаалаар баталж, албажуулан ашигладаг, постер байрлуулсан бол 4 оноо үгүй бол 0 оноо өгнө.. </a:t>
            </a:r>
            <a:endParaRPr lang="en-US" sz="2000" dirty="0"/>
          </a:p>
          <a:p>
            <a:r>
              <a:rPr lang="mn-MN" sz="2000" dirty="0"/>
              <a:t>2.6. бүх ажилчид анхны тусламж үзүүлэх сургалтанд жил бүр бүрэн хамрагдсан бол 4 оноо нийт ажилчдын 3/4 хамрагдсан бол 3 оноо 1/2 хамрагдсан 2 оноо 1/4 хамрагдсан бол 1 оноо хамрагдаагүй бол 0 оноо өгнө.</a:t>
            </a:r>
            <a:endParaRPr lang="en-US" sz="2000" dirty="0"/>
          </a:p>
          <a:p>
            <a:r>
              <a:rPr lang="mn-MN" sz="2000" dirty="0"/>
              <a:t>2.7. Мод бэлтгэлийн талбайд онцгой байдлын үед ашиглах дохиолол, холбоо байнгын автомашин байдаг бол 2 оноо байхгүй бол 0 оноо өгнө. Мод бэлтгэлийн ажил явагдаж байгаа талбайд сүлжээ барих боломжтой бол ХАБ-ын асуудал хариуцсан хүний гар утасны бэлэн байдлыг шалган /ашиллаж байгаа эсэх, цэнэг барилт, нэгж байгаа эсэх г.т/ дүгнэлт оноо өгөх. Хэрэв сүлжээ барихгүй газарт ажил гүйцэтгэж байгаа бол байнгын автомашин ашиглаж байгааг харгалзан үнэлгээ өгөх. </a:t>
            </a:r>
            <a:endParaRPr lang="en-US" sz="2000" dirty="0"/>
          </a:p>
          <a:p>
            <a:endParaRPr lang="mn-MN" sz="2000" dirty="0" smtClean="0"/>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45" y="57536"/>
            <a:ext cx="1417110" cy="1124225"/>
          </a:xfrm>
          <a:prstGeom prst="rect">
            <a:avLst/>
          </a:prstGeom>
        </p:spPr>
      </p:pic>
    </p:spTree>
    <p:extLst>
      <p:ext uri="{BB962C8B-B14F-4D97-AF65-F5344CB8AC3E}">
        <p14:creationId xmlns:p14="http://schemas.microsoft.com/office/powerpoint/2010/main" val="2166781325"/>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52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1524000" y="316771"/>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4201554" y="17074"/>
            <a:ext cx="7250860" cy="1077218"/>
          </a:xfrm>
          <a:prstGeom prst="rect">
            <a:avLst/>
          </a:prstGeom>
          <a:noFill/>
        </p:spPr>
        <p:txBody>
          <a:bodyPr wrap="square" rtlCol="0">
            <a:spAutoFit/>
          </a:bodyPr>
          <a:lstStyle/>
          <a:p>
            <a:r>
              <a:rPr lang="mn-MN" sz="3200" b="1" dirty="0"/>
              <a:t>3.3 Тоног төхөөрөмжийн аюулгүй байдал </a:t>
            </a:r>
            <a:endParaRPr lang="en-US" sz="3200" dirty="0"/>
          </a:p>
        </p:txBody>
      </p: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TextBox 7"/>
          <p:cNvSpPr txBox="1"/>
          <p:nvPr/>
        </p:nvSpPr>
        <p:spPr>
          <a:xfrm>
            <a:off x="1807028" y="1339879"/>
            <a:ext cx="9874969" cy="3170099"/>
          </a:xfrm>
          <a:prstGeom prst="rect">
            <a:avLst/>
          </a:prstGeom>
        </p:spPr>
        <p:txBody>
          <a:bodyPr wrap="square" rtlCol="0">
            <a:spAutoFit/>
          </a:bodyPr>
          <a:lstStyle/>
          <a:p>
            <a:r>
              <a:rPr lang="mn-MN" sz="2000" dirty="0"/>
              <a:t>3.1.Мод унагах хөрөө аюулгүй ажиллагааны шаардлага хангасан бол 2 оноо хангаагүй гэж үзвэл 0 оноо өгнө. Шаардлага хангасан мод унагах хөрөө гэдэгт цеп, доргионы хамгаалалттай хөрөө ашиглахыг хэлнэ. /Иж бүрэн тоноглол бүхий Урал-5, евро стандартын хөрөө орно./</a:t>
            </a:r>
            <a:endParaRPr lang="en-US" sz="2000" dirty="0"/>
          </a:p>
          <a:p>
            <a:r>
              <a:rPr lang="mn-MN" sz="2000" dirty="0"/>
              <a:t>3.2. Хөрөөчин зориулалтын ажлын хувцас, дуулга хамгаалалтын гутал бээлийтэй бол 6 оноо өгнө. Хөрөөчин зориулалтын өмд /асаалттай хөрөөний ир хүрсэн тохиолдолд эргэлтийг зогсоодог/ өмссөн бол 2 оноо, бээлий 1 оноо, дуулга 1 оноо тус тус өгнө.</a:t>
            </a:r>
            <a:endParaRPr lang="en-US" sz="2000" dirty="0"/>
          </a:p>
          <a:p>
            <a:r>
              <a:rPr lang="mn-MN" sz="2000" dirty="0"/>
              <a:t>3.3. Мод бэлтгэлийн талбайд ажиллагсад ажлын хувцас дуулга хамгаалалтын гутал бээлийтэй бол 4 оноо өгнө. /гутал 2 оноо бээлий 1 оноо, дуулга 1 оноо тус тус өгнө./ </a:t>
            </a:r>
            <a:endParaRPr lang="en-US" sz="2000" dirty="0"/>
          </a:p>
          <a:p>
            <a:endParaRPr lang="mn-MN" sz="2000" dirty="0" smtClean="0"/>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45" y="57536"/>
            <a:ext cx="1417110" cy="1124225"/>
          </a:xfrm>
          <a:prstGeom prst="rect">
            <a:avLst/>
          </a:prstGeom>
        </p:spPr>
      </p:pic>
      <p:cxnSp>
        <p:nvCxnSpPr>
          <p:cNvPr id="12" name="直接连接符 15"/>
          <p:cNvCxnSpPr/>
          <p:nvPr/>
        </p:nvCxnSpPr>
        <p:spPr>
          <a:xfrm>
            <a:off x="2006376" y="1303324"/>
            <a:ext cx="8375396" cy="11971"/>
          </a:xfrm>
          <a:prstGeom prst="line">
            <a:avLst/>
          </a:prstGeom>
          <a:ln w="31750" cmpd="sng">
            <a:solidFill>
              <a:srgbClr val="FFC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a:stretch>
            <a:fillRect/>
          </a:stretch>
        </p:blipFill>
        <p:spPr>
          <a:xfrm>
            <a:off x="2419922" y="36340"/>
            <a:ext cx="1162130" cy="1145421"/>
          </a:xfrm>
          <a:prstGeom prst="rect">
            <a:avLst/>
          </a:prstGeom>
        </p:spPr>
      </p:pic>
    </p:spTree>
    <p:extLst>
      <p:ext uri="{BB962C8B-B14F-4D97-AF65-F5344CB8AC3E}">
        <p14:creationId xmlns:p14="http://schemas.microsoft.com/office/powerpoint/2010/main" val="2362876026"/>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52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1524000" y="316771"/>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TextBox 7"/>
          <p:cNvSpPr txBox="1"/>
          <p:nvPr/>
        </p:nvSpPr>
        <p:spPr>
          <a:xfrm>
            <a:off x="1577445" y="316771"/>
            <a:ext cx="9874969" cy="8094524"/>
          </a:xfrm>
          <a:prstGeom prst="rect">
            <a:avLst/>
          </a:prstGeom>
        </p:spPr>
        <p:txBody>
          <a:bodyPr wrap="square" rtlCol="0">
            <a:spAutoFit/>
          </a:bodyPr>
          <a:lstStyle/>
          <a:p>
            <a:r>
              <a:rPr lang="mn-MN" sz="2400" dirty="0"/>
              <a:t>3.4а. Мод цагаалгын ажилд зориулалтын аюулгүй байдлыг хангасан тоног төхөөрөмж ашиглаж байгаа бол 2 оноо үгүй бол 0 оноо өгнө. /зориулалтын гэдэгт мод үүрэх шит ган татлага бүхий цагаалгын тракторууд, ердийн хэсэг, хөдөө аж ахуйн зориулалттай трактор ашигладаг бол заавал булхайтай байхыг ойлгоно./ </a:t>
            </a:r>
            <a:endParaRPr lang="en-US" sz="2400" dirty="0"/>
          </a:p>
          <a:p>
            <a:r>
              <a:rPr lang="mn-MN" sz="2400" dirty="0"/>
              <a:t>3.4б. Модыг туушаар тээвэрлэх тохиолдолд ачилтын ажилд зориулалтын аюулгүй байдлыг хангасан тоног төхөөрөмж ашиглаж байгаа бол 4 оноо үгүй бол 0 оноо өгнө. /зориулалтын гэдэгт мод төрөл бүрийн эрүүт ачигч, олон үйлдэлт тракторууд орно/ </a:t>
            </a:r>
            <a:endParaRPr lang="en-US" sz="2400" dirty="0"/>
          </a:p>
          <a:p>
            <a:r>
              <a:rPr lang="mn-MN" sz="2400" dirty="0" smtClean="0"/>
              <a:t>3.4в.Бэлтгэсэн </a:t>
            </a:r>
            <a:r>
              <a:rPr lang="mn-MN" sz="2400" dirty="0"/>
              <a:t>модыг 4-6 метрийн урттай гуалин хэлбэрээр 2 хүртэлх урттай түлш хэлбэрээр тээвэрлэж байгаа тохиолдолд ачилтын ажилд аюулгүй байдлыг хангасан тоног төхөөрөмж ашиглаж байгаа бол  2 оноо үгүй бол 0 оноо өгнө. /канадан төхөөрөмж, өргөгч техник төхөөрөмж гвм хөдөлмөр хөнгөвчилсөн техник төхөөрөмжийг ойлгоно</a:t>
            </a:r>
            <a:r>
              <a:rPr lang="mn-MN" sz="2400" dirty="0" smtClean="0"/>
              <a:t>./</a:t>
            </a:r>
          </a:p>
          <a:p>
            <a:r>
              <a:rPr lang="mn-MN" sz="2400" dirty="0"/>
              <a:t>3.5. мод бэлтгэлийн талбайд иж бүрэн анхны тусламжийн эмийн сантай бол 2 оно үгүй бол 0 оноо өгнө /доторх иж бүрдэл, ашиглалтын хугацааг харгалзана/ </a:t>
            </a:r>
            <a:endParaRPr lang="en-US" sz="2400" dirty="0"/>
          </a:p>
          <a:p>
            <a:endParaRPr lang="en-US" sz="2400" dirty="0"/>
          </a:p>
          <a:p>
            <a:pPr algn="just">
              <a:buFont typeface="Wingdings" pitchFamily="2" charset="2"/>
              <a:buChar char="Ø"/>
            </a:pPr>
            <a:endParaRPr lang="en-US" sz="1600" dirty="0">
              <a:cs typeface="Arial" pitchFamily="34" charset="0"/>
            </a:endParaRPr>
          </a:p>
          <a:p>
            <a:r>
              <a:rPr lang="de-DE" sz="1600" dirty="0"/>
              <a:t> </a:t>
            </a:r>
          </a:p>
          <a:p>
            <a:pPr>
              <a:lnSpc>
                <a:spcPct val="150000"/>
              </a:lnSpc>
            </a:pPr>
            <a:endParaRPr lang="mn-MN" sz="1600" dirty="0" smtClean="0"/>
          </a:p>
          <a:p>
            <a:pPr marL="342900" indent="-342900">
              <a:buFont typeface="Arial" panose="020B0604020202020204" pitchFamily="34" charset="0"/>
              <a:buChar char="•"/>
            </a:pPr>
            <a:endParaRPr lang="mn-MN" sz="1600" dirty="0" smtClean="0">
              <a:solidFill>
                <a:srgbClr val="0170D1"/>
              </a:solidFill>
              <a:ea typeface="冬青黑体简体中文 W3" panose="020B0300000000000000" pitchFamily="34" charset="-122"/>
            </a:endParaRPr>
          </a:p>
          <a:p>
            <a:r>
              <a:rPr lang="mn-MN" sz="1600" dirty="0" smtClean="0">
                <a:solidFill>
                  <a:srgbClr val="0170D1"/>
                </a:solidFill>
                <a:ea typeface="冬青黑体简体中文 W3" panose="020B0300000000000000" pitchFamily="34" charset="-122"/>
              </a:rPr>
              <a:t>  </a:t>
            </a:r>
            <a:endParaRPr lang="en-US" sz="1600" dirty="0" smtClean="0">
              <a:solidFill>
                <a:srgbClr val="0170D1"/>
              </a:solidFill>
              <a:ea typeface="冬青黑体简体中文 W3" panose="020B0300000000000000" pitchFamily="34" charset="-122"/>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45" y="57536"/>
            <a:ext cx="1417110" cy="1124225"/>
          </a:xfrm>
          <a:prstGeom prst="rect">
            <a:avLst/>
          </a:prstGeom>
        </p:spPr>
      </p:pic>
    </p:spTree>
    <p:extLst>
      <p:ext uri="{BB962C8B-B14F-4D97-AF65-F5344CB8AC3E}">
        <p14:creationId xmlns:p14="http://schemas.microsoft.com/office/powerpoint/2010/main" val="1065621182"/>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a6576bc475a3775b8e6aae16aff2a25bef5ac0"/>
  <p:tag name="ISPRING_PRESENTATION_TITLE" val="1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3C91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square" rtlCol="0">
        <a:spAutoFit/>
      </a:bodyPr>
      <a:lstStyle>
        <a:defPPr>
          <a:defRPr sz="2000" smtClean="0">
            <a:solidFill>
              <a:srgbClr val="0170D1"/>
            </a:solidFill>
            <a:latin typeface="冬青黑体简体中文 W3" panose="020B0300000000000000" pitchFamily="34" charset="-122"/>
            <a:ea typeface="冬青黑体简体中文 W3" panose="020B0300000000000000"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6832</TotalTime>
  <Words>4390</Words>
  <Application>Microsoft Office PowerPoint</Application>
  <PresentationFormat>Custom</PresentationFormat>
  <Paragraphs>233</Paragraphs>
  <Slides>26</Slides>
  <Notes>18</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“Ойд үйлдвэрлэлийн ашиглалт” ба “Ойн арчилгаа, цэвэрлэгээний үйл ажиллагаа" эрхэлдэг аж ахуйн нэгж, байгууллагын үйл ажиллагаанд магадлан итгэмжлэл хийх шалгуур үзүүлэлтүүд</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dc:title>
  <dc:creator>常亚南</dc:creator>
  <cp:lastModifiedBy>Dell</cp:lastModifiedBy>
  <cp:revision>573</cp:revision>
  <cp:lastPrinted>2017-09-27T05:51:31Z</cp:lastPrinted>
  <dcterms:created xsi:type="dcterms:W3CDTF">2016-10-25T07:16:43Z</dcterms:created>
  <dcterms:modified xsi:type="dcterms:W3CDTF">2018-04-21T04:44:16Z</dcterms:modified>
</cp:coreProperties>
</file>