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9" r:id="rId1"/>
    <p:sldMasterId id="2147483830" r:id="rId2"/>
    <p:sldMasterId id="2147483848" r:id="rId3"/>
    <p:sldMasterId id="2147483889" r:id="rId4"/>
  </p:sldMasterIdLst>
  <p:notesMasterIdLst>
    <p:notesMasterId r:id="rId18"/>
  </p:notesMasterIdLst>
  <p:handoutMasterIdLst>
    <p:handoutMasterId r:id="rId19"/>
  </p:handoutMasterIdLst>
  <p:sldIdLst>
    <p:sldId id="256" r:id="rId5"/>
    <p:sldId id="370" r:id="rId6"/>
    <p:sldId id="312" r:id="rId7"/>
    <p:sldId id="313" r:id="rId8"/>
    <p:sldId id="314" r:id="rId9"/>
    <p:sldId id="315" r:id="rId10"/>
    <p:sldId id="346" r:id="rId11"/>
    <p:sldId id="327" r:id="rId12"/>
    <p:sldId id="362" r:id="rId13"/>
    <p:sldId id="331" r:id="rId14"/>
    <p:sldId id="368" r:id="rId15"/>
    <p:sldId id="369" r:id="rId16"/>
    <p:sldId id="357" r:id="rId17"/>
  </p:sldIdLst>
  <p:sldSz cx="9144000" cy="6858000" type="screen4x3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1B01C2D-F2FB-467E-B3A4-D32C2786F360}">
          <p14:sldIdLst>
            <p14:sldId id="256"/>
            <p14:sldId id="370"/>
            <p14:sldId id="312"/>
            <p14:sldId id="313"/>
            <p14:sldId id="314"/>
            <p14:sldId id="315"/>
            <p14:sldId id="346"/>
            <p14:sldId id="327"/>
            <p14:sldId id="362"/>
            <p14:sldId id="331"/>
            <p14:sldId id="368"/>
            <p14:sldId id="369"/>
            <p14:sldId id="357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4" autoAdjust="0"/>
    <p:restoredTop sz="78995" autoAdjust="0"/>
  </p:normalViewPr>
  <p:slideViewPr>
    <p:cSldViewPr showGuides="1">
      <p:cViewPr varScale="1">
        <p:scale>
          <a:sx n="53" d="100"/>
          <a:sy n="53" d="100"/>
        </p:scale>
        <p:origin x="-175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283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CFA665-A5E4-4483-8182-62BFE1465A55}" type="doc">
      <dgm:prSet loTypeId="urn:microsoft.com/office/officeart/2005/8/layout/pList2" loCatId="list" qsTypeId="urn:microsoft.com/office/officeart/2005/8/quickstyle/simple1" qsCatId="simple" csTypeId="urn:microsoft.com/office/officeart/2005/8/colors/accent0_3" csCatId="mainScheme" phldr="1"/>
      <dgm:spPr/>
    </dgm:pt>
    <dgm:pt modelId="{EE8F8B28-C683-46A8-98B7-EA36BEB5FD07}">
      <dgm:prSet phldrT="[Text]" custT="1"/>
      <dgm:spPr/>
      <dgm:t>
        <a:bodyPr/>
        <a:lstStyle/>
        <a:p>
          <a:r>
            <a:rPr lang="mn-MN" sz="1600" dirty="0"/>
            <a:t>Ойн </a:t>
          </a:r>
          <a:r>
            <a:rPr lang="mn-MN" sz="1600" dirty="0" smtClean="0"/>
            <a:t>хомсдлоос үүдэлтэй хүлэмжийн хийн ялгарлыг </a:t>
          </a:r>
          <a:r>
            <a:rPr lang="mn-MN" sz="1600" dirty="0"/>
            <a:t>бууруулах </a:t>
          </a:r>
          <a:endParaRPr lang="en-US" sz="1600" dirty="0"/>
        </a:p>
      </dgm:t>
    </dgm:pt>
    <dgm:pt modelId="{889E0AAD-E570-4369-A7E8-CB911EE22B4F}" type="parTrans" cxnId="{CBAFAA17-81EE-4291-BFD9-B0472CCD687A}">
      <dgm:prSet/>
      <dgm:spPr/>
      <dgm:t>
        <a:bodyPr/>
        <a:lstStyle/>
        <a:p>
          <a:endParaRPr lang="en-US" sz="1600"/>
        </a:p>
      </dgm:t>
    </dgm:pt>
    <dgm:pt modelId="{1E78B742-D77E-45BA-B60E-54960FC25F1C}" type="sibTrans" cxnId="{CBAFAA17-81EE-4291-BFD9-B0472CCD687A}">
      <dgm:prSet/>
      <dgm:spPr/>
      <dgm:t>
        <a:bodyPr/>
        <a:lstStyle/>
        <a:p>
          <a:endParaRPr lang="en-US" sz="1600"/>
        </a:p>
      </dgm:t>
    </dgm:pt>
    <dgm:pt modelId="{E4ACE61E-D88A-4E30-99EF-28496ABA0419}">
      <dgm:prSet phldrT="[Text]" custT="1"/>
      <dgm:spPr/>
      <dgm:t>
        <a:bodyPr/>
        <a:lstStyle/>
        <a:p>
          <a:r>
            <a:rPr lang="mn-MN" sz="1600" dirty="0"/>
            <a:t>Ойн </a:t>
          </a:r>
          <a:r>
            <a:rPr lang="mn-MN" sz="1600" dirty="0" smtClean="0"/>
            <a:t>доройтлоос үүдэлтэй хүлэмжийн хийн ялгарлыг </a:t>
          </a:r>
          <a:r>
            <a:rPr lang="mn-MN" sz="1600" dirty="0"/>
            <a:t>бууруулах</a:t>
          </a:r>
          <a:endParaRPr lang="en-US" sz="1600" dirty="0"/>
        </a:p>
      </dgm:t>
    </dgm:pt>
    <dgm:pt modelId="{53FE518B-1BD2-491E-BF7B-05F3712B54C6}" type="parTrans" cxnId="{EB8CF275-CF19-47C6-BD27-F5F837BE6CCC}">
      <dgm:prSet/>
      <dgm:spPr/>
      <dgm:t>
        <a:bodyPr/>
        <a:lstStyle/>
        <a:p>
          <a:endParaRPr lang="en-US" sz="1600"/>
        </a:p>
      </dgm:t>
    </dgm:pt>
    <dgm:pt modelId="{5E5E513C-6979-414F-85D9-0A2D57F9137B}" type="sibTrans" cxnId="{EB8CF275-CF19-47C6-BD27-F5F837BE6CCC}">
      <dgm:prSet/>
      <dgm:spPr/>
      <dgm:t>
        <a:bodyPr/>
        <a:lstStyle/>
        <a:p>
          <a:endParaRPr lang="en-US" sz="1600"/>
        </a:p>
      </dgm:t>
    </dgm:pt>
    <dgm:pt modelId="{21D219B2-70EB-4FA3-900C-980038E1DDC7}">
      <dgm:prSet phldrT="[Text]" custT="1"/>
      <dgm:spPr/>
      <dgm:t>
        <a:bodyPr/>
        <a:lstStyle/>
        <a:p>
          <a:r>
            <a:rPr lang="mn-MN" sz="1600" dirty="0" smtClean="0"/>
            <a:t>Ойн нүүрстөрөгчийн хуримтлалыг хамгаалах арга хэмжээ</a:t>
          </a:r>
          <a:endParaRPr lang="mn-MN" sz="1600" dirty="0"/>
        </a:p>
      </dgm:t>
    </dgm:pt>
    <dgm:pt modelId="{66FE367A-2996-4FDC-8360-D3A101AEF2B7}" type="parTrans" cxnId="{582D046C-F1FD-4381-BE2B-79F0D8A3B3E7}">
      <dgm:prSet/>
      <dgm:spPr/>
      <dgm:t>
        <a:bodyPr/>
        <a:lstStyle/>
        <a:p>
          <a:endParaRPr lang="en-US" sz="1600"/>
        </a:p>
      </dgm:t>
    </dgm:pt>
    <dgm:pt modelId="{3076C396-FF52-4E06-854F-5D56D423F363}" type="sibTrans" cxnId="{582D046C-F1FD-4381-BE2B-79F0D8A3B3E7}">
      <dgm:prSet/>
      <dgm:spPr/>
      <dgm:t>
        <a:bodyPr/>
        <a:lstStyle/>
        <a:p>
          <a:endParaRPr lang="en-US" sz="1600"/>
        </a:p>
      </dgm:t>
    </dgm:pt>
    <dgm:pt modelId="{2E53B80D-CBEA-43B0-BC63-9E58B154AAE4}">
      <dgm:prSet phldrT="[Text]" custT="1"/>
      <dgm:spPr/>
      <dgm:t>
        <a:bodyPr/>
        <a:lstStyle/>
        <a:p>
          <a:r>
            <a:rPr lang="mn-MN" sz="1600" dirty="0"/>
            <a:t>Ойн тогтвортой </a:t>
          </a:r>
          <a:r>
            <a:rPr lang="mn-MN" sz="1600" dirty="0" smtClean="0"/>
            <a:t>менежмент </a:t>
          </a:r>
          <a:r>
            <a:rPr lang="en-US" sz="1600" dirty="0" smtClean="0"/>
            <a:t>/</a:t>
          </a:r>
          <a:r>
            <a:rPr lang="mn-MN" sz="1600" dirty="0" smtClean="0"/>
            <a:t>хамтын оролцоотойойн менежемент</a:t>
          </a:r>
          <a:r>
            <a:rPr lang="en-US" sz="1600" dirty="0" smtClean="0"/>
            <a:t>/</a:t>
          </a:r>
          <a:endParaRPr lang="en-US" sz="1600" dirty="0"/>
        </a:p>
      </dgm:t>
    </dgm:pt>
    <dgm:pt modelId="{0C8AAA37-DB0E-47B7-A04E-0226CB64499B}" type="parTrans" cxnId="{80599B7D-F5FC-424C-B544-3329CF691403}">
      <dgm:prSet/>
      <dgm:spPr/>
      <dgm:t>
        <a:bodyPr/>
        <a:lstStyle/>
        <a:p>
          <a:endParaRPr lang="en-US" sz="1600"/>
        </a:p>
      </dgm:t>
    </dgm:pt>
    <dgm:pt modelId="{14D85B8D-FEED-4112-B4B8-86D8420ED0E7}" type="sibTrans" cxnId="{80599B7D-F5FC-424C-B544-3329CF691403}">
      <dgm:prSet/>
      <dgm:spPr/>
      <dgm:t>
        <a:bodyPr/>
        <a:lstStyle/>
        <a:p>
          <a:endParaRPr lang="en-US" sz="1600"/>
        </a:p>
      </dgm:t>
    </dgm:pt>
    <dgm:pt modelId="{0B00BB26-2172-4092-888F-C26830A0B89E}">
      <dgm:prSet phldrT="[Text]" custT="1"/>
      <dgm:spPr/>
      <dgm:t>
        <a:bodyPr/>
        <a:lstStyle/>
        <a:p>
          <a:r>
            <a:rPr lang="mn-MN" sz="1500" dirty="0" smtClean="0"/>
            <a:t>Ойн нүүрстөрөгчийн хуримтлалыг  нэмэгдүүлэх</a:t>
          </a:r>
          <a:endParaRPr lang="en-US" sz="1500" dirty="0" smtClean="0"/>
        </a:p>
        <a:p>
          <a:r>
            <a:rPr lang="mn-MN" sz="1500" dirty="0" smtClean="0"/>
            <a:t>Ойжуулалт</a:t>
          </a:r>
          <a:r>
            <a:rPr lang="mn-MN" sz="1500" dirty="0"/>
            <a:t>, байгалийн нөхөн сэргэлтийг </a:t>
          </a:r>
          <a:r>
            <a:rPr lang="mn-MN" sz="1500" dirty="0" smtClean="0"/>
            <a:t>дэмжих</a:t>
          </a:r>
        </a:p>
        <a:p>
          <a:endParaRPr lang="en-US" sz="1500" dirty="0"/>
        </a:p>
      </dgm:t>
    </dgm:pt>
    <dgm:pt modelId="{A61DEDCD-78BF-4B90-A51E-3DA8B761FBF6}" type="parTrans" cxnId="{9133A179-83E9-4864-8365-67632820206A}">
      <dgm:prSet/>
      <dgm:spPr/>
      <dgm:t>
        <a:bodyPr/>
        <a:lstStyle/>
        <a:p>
          <a:endParaRPr lang="en-US" sz="1600"/>
        </a:p>
      </dgm:t>
    </dgm:pt>
    <dgm:pt modelId="{2EC95958-E64C-4476-A444-F7FA022EBAAE}" type="sibTrans" cxnId="{9133A179-83E9-4864-8365-67632820206A}">
      <dgm:prSet/>
      <dgm:spPr/>
      <dgm:t>
        <a:bodyPr/>
        <a:lstStyle/>
        <a:p>
          <a:endParaRPr lang="en-US" sz="1600"/>
        </a:p>
      </dgm:t>
    </dgm:pt>
    <dgm:pt modelId="{5CFD2398-F0FE-4ECB-A11E-C0F914F91D29}" type="pres">
      <dgm:prSet presAssocID="{7FCFA665-A5E4-4483-8182-62BFE1465A55}" presName="Name0" presStyleCnt="0">
        <dgm:presLayoutVars>
          <dgm:dir/>
          <dgm:resizeHandles val="exact"/>
        </dgm:presLayoutVars>
      </dgm:prSet>
      <dgm:spPr/>
    </dgm:pt>
    <dgm:pt modelId="{FBBE8841-08EB-4154-B030-0A33423DD91C}" type="pres">
      <dgm:prSet presAssocID="{7FCFA665-A5E4-4483-8182-62BFE1465A55}" presName="bkgdShp" presStyleLbl="alignAccFollowNode1" presStyleIdx="0" presStyleCnt="1" custLinFactNeighborX="-159" custLinFactNeighborY="-18718"/>
      <dgm:spPr/>
    </dgm:pt>
    <dgm:pt modelId="{CC4D5897-5476-494B-95C4-2DFEEE951698}" type="pres">
      <dgm:prSet presAssocID="{7FCFA665-A5E4-4483-8182-62BFE1465A55}" presName="linComp" presStyleCnt="0"/>
      <dgm:spPr/>
    </dgm:pt>
    <dgm:pt modelId="{076735A0-7059-487B-9289-CCC12209CA73}" type="pres">
      <dgm:prSet presAssocID="{EE8F8B28-C683-46A8-98B7-EA36BEB5FD07}" presName="compNode" presStyleCnt="0"/>
      <dgm:spPr/>
    </dgm:pt>
    <dgm:pt modelId="{76249C77-66F6-4426-BB3A-202CA41CB35B}" type="pres">
      <dgm:prSet presAssocID="{EE8F8B28-C683-46A8-98B7-EA36BEB5FD07}" presName="node" presStyleLbl="node1" presStyleIdx="0" presStyleCnt="5" custScaleY="81595" custLinFactNeighborX="1400" custLinFactNeighborY="-309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C6B9D1-3FE7-4686-8D28-722BD32807E0}" type="pres">
      <dgm:prSet presAssocID="{EE8F8B28-C683-46A8-98B7-EA36BEB5FD07}" presName="invisiNode" presStyleLbl="node1" presStyleIdx="0" presStyleCnt="5"/>
      <dgm:spPr/>
    </dgm:pt>
    <dgm:pt modelId="{BF24C8C8-F055-4996-8E92-A7BDE966740C}" type="pres">
      <dgm:prSet presAssocID="{EE8F8B28-C683-46A8-98B7-EA36BEB5FD07}" presName="imagNode" presStyleLbl="fgImgPlace1" presStyleIdx="0" presStyleCnt="5"/>
      <dgm:spPr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512164D2-D671-4E57-A279-0D6F893F60CF}" type="pres">
      <dgm:prSet presAssocID="{1E78B742-D77E-45BA-B60E-54960FC25F1C}" presName="sibTrans" presStyleLbl="sibTrans2D1" presStyleIdx="0" presStyleCnt="0"/>
      <dgm:spPr/>
      <dgm:t>
        <a:bodyPr/>
        <a:lstStyle/>
        <a:p>
          <a:endParaRPr lang="en-US"/>
        </a:p>
      </dgm:t>
    </dgm:pt>
    <dgm:pt modelId="{C5FF3290-9399-44ED-B57E-AF03D2EBAB1D}" type="pres">
      <dgm:prSet presAssocID="{E4ACE61E-D88A-4E30-99EF-28496ABA0419}" presName="compNode" presStyleCnt="0"/>
      <dgm:spPr/>
    </dgm:pt>
    <dgm:pt modelId="{AD6196F3-B390-4E4C-BF0E-0353ECA5A98F}" type="pres">
      <dgm:prSet presAssocID="{E4ACE61E-D88A-4E30-99EF-28496ABA0419}" presName="node" presStyleLbl="node1" presStyleIdx="1" presStyleCnt="5" custScaleY="82467" custLinFactNeighborX="1400" custLinFactNeighborY="-309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012EFE-0930-489D-8EBF-137692B169C9}" type="pres">
      <dgm:prSet presAssocID="{E4ACE61E-D88A-4E30-99EF-28496ABA0419}" presName="invisiNode" presStyleLbl="node1" presStyleIdx="1" presStyleCnt="5"/>
      <dgm:spPr/>
    </dgm:pt>
    <dgm:pt modelId="{74756A29-2D8E-4CEA-BC4F-C7683313CAE0}" type="pres">
      <dgm:prSet presAssocID="{E4ACE61E-D88A-4E30-99EF-28496ABA0419}" presName="imagNode" presStyleLbl="fgImgPlace1" presStyleIdx="1" presStyleCnt="5"/>
      <dgm:spPr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6A8C0829-6951-4B3F-B67B-DB45DC890000}" type="pres">
      <dgm:prSet presAssocID="{5E5E513C-6979-414F-85D9-0A2D57F9137B}" presName="sibTrans" presStyleLbl="sibTrans2D1" presStyleIdx="0" presStyleCnt="0"/>
      <dgm:spPr/>
      <dgm:t>
        <a:bodyPr/>
        <a:lstStyle/>
        <a:p>
          <a:endParaRPr lang="en-US"/>
        </a:p>
      </dgm:t>
    </dgm:pt>
    <dgm:pt modelId="{9F763988-806E-4BA9-B54A-5D12772C8302}" type="pres">
      <dgm:prSet presAssocID="{21D219B2-70EB-4FA3-900C-980038E1DDC7}" presName="compNode" presStyleCnt="0"/>
      <dgm:spPr/>
    </dgm:pt>
    <dgm:pt modelId="{82DC6C3C-E488-4910-9774-DF6D4BFC6C52}" type="pres">
      <dgm:prSet presAssocID="{21D219B2-70EB-4FA3-900C-980038E1DDC7}" presName="node" presStyleLbl="node1" presStyleIdx="2" presStyleCnt="5" custScaleX="125463" custScaleY="62996" custLinFactNeighborX="3475" custLinFactNeighborY="76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A28CB1-A145-4608-97B6-A46F570B7B35}" type="pres">
      <dgm:prSet presAssocID="{21D219B2-70EB-4FA3-900C-980038E1DDC7}" presName="invisiNode" presStyleLbl="node1" presStyleIdx="2" presStyleCnt="5"/>
      <dgm:spPr/>
    </dgm:pt>
    <dgm:pt modelId="{9D5D8400-3984-41E7-A281-061CEFF7F9D2}" type="pres">
      <dgm:prSet presAssocID="{21D219B2-70EB-4FA3-900C-980038E1DDC7}" presName="imagNode" presStyleLbl="fgImgPlace1" presStyleIdx="2" presStyleCnt="5" custScaleX="116468" custScaleY="107058" custLinFactNeighborX="4853" custLinFactNeighborY="67325"/>
      <dgm:spPr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B74B2B31-1552-4965-9517-D358A0F1E539}" type="pres">
      <dgm:prSet presAssocID="{3076C396-FF52-4E06-854F-5D56D423F363}" presName="sibTrans" presStyleLbl="sibTrans2D1" presStyleIdx="0" presStyleCnt="0"/>
      <dgm:spPr/>
      <dgm:t>
        <a:bodyPr/>
        <a:lstStyle/>
        <a:p>
          <a:endParaRPr lang="en-US"/>
        </a:p>
      </dgm:t>
    </dgm:pt>
    <dgm:pt modelId="{EE4FC3C5-1F7E-495F-A798-D7F3A5179AAF}" type="pres">
      <dgm:prSet presAssocID="{2E53B80D-CBEA-43B0-BC63-9E58B154AAE4}" presName="compNode" presStyleCnt="0"/>
      <dgm:spPr/>
    </dgm:pt>
    <dgm:pt modelId="{D2311049-910D-4835-B5D2-CCD2E79F134C}" type="pres">
      <dgm:prSet presAssocID="{2E53B80D-CBEA-43B0-BC63-9E58B154AAE4}" presName="node" presStyleLbl="node1" presStyleIdx="3" presStyleCnt="5" custScaleY="91559" custLinFactNeighborX="-4285" custLinFactNeighborY="495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D2546D-5FE5-48A9-A343-D4252EF45A16}" type="pres">
      <dgm:prSet presAssocID="{2E53B80D-CBEA-43B0-BC63-9E58B154AAE4}" presName="invisiNode" presStyleLbl="node1" presStyleIdx="3" presStyleCnt="5"/>
      <dgm:spPr/>
    </dgm:pt>
    <dgm:pt modelId="{6F2EFEEC-17B0-4720-9EDA-2AED6EC922B6}" type="pres">
      <dgm:prSet presAssocID="{2E53B80D-CBEA-43B0-BC63-9E58B154AAE4}" presName="imagNode" presStyleLbl="fgImgPlace1" presStyleIdx="3" presStyleCnt="5" custScaleY="118934" custLinFactNeighborX="-5147" custLinFactNeighborY="58414"/>
      <dgm:spPr>
        <a:blipFill>
          <a:blip xmlns:r="http://schemas.openxmlformats.org/officeDocument/2006/relationships"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47CCAB04-A600-4C2A-A6AE-7B0D306E23CB}" type="pres">
      <dgm:prSet presAssocID="{14D85B8D-FEED-4112-B4B8-86D8420ED0E7}" presName="sibTrans" presStyleLbl="sibTrans2D1" presStyleIdx="0" presStyleCnt="0"/>
      <dgm:spPr/>
      <dgm:t>
        <a:bodyPr/>
        <a:lstStyle/>
        <a:p>
          <a:endParaRPr lang="en-US"/>
        </a:p>
      </dgm:t>
    </dgm:pt>
    <dgm:pt modelId="{1790FF59-8CA9-433B-9F1A-09EA8B85CC91}" type="pres">
      <dgm:prSet presAssocID="{0B00BB26-2172-4092-888F-C26830A0B89E}" presName="compNode" presStyleCnt="0"/>
      <dgm:spPr/>
    </dgm:pt>
    <dgm:pt modelId="{1DC27269-5E59-4EAD-9461-A34D1D22FFC5}" type="pres">
      <dgm:prSet presAssocID="{0B00BB26-2172-4092-888F-C26830A0B89E}" presName="node" presStyleLbl="node1" presStyleIdx="4" presStyleCnt="5" custScaleX="125439" custScaleY="80282" custLinFactNeighborX="3230" custLinFactNeighborY="58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3D9F25-F6AB-4935-986D-A28038982E44}" type="pres">
      <dgm:prSet presAssocID="{0B00BB26-2172-4092-888F-C26830A0B89E}" presName="invisiNode" presStyleLbl="node1" presStyleIdx="4" presStyleCnt="5"/>
      <dgm:spPr/>
    </dgm:pt>
    <dgm:pt modelId="{F060E6B5-4706-42BC-A369-3A024DC6BF31}" type="pres">
      <dgm:prSet presAssocID="{0B00BB26-2172-4092-888F-C26830A0B89E}" presName="imagNode" presStyleLbl="fgImgPlace1" presStyleIdx="4" presStyleCnt="5" custScaleY="110715" custLinFactNeighborX="4052" custLinFactNeighborY="57258"/>
      <dgm:spPr>
        <a:blipFill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</dgm:ptLst>
  <dgm:cxnLst>
    <dgm:cxn modelId="{F411D4C9-A5F3-4273-A9D3-AB32C12BFF63}" type="presOf" srcId="{EE8F8B28-C683-46A8-98B7-EA36BEB5FD07}" destId="{76249C77-66F6-4426-BB3A-202CA41CB35B}" srcOrd="0" destOrd="0" presId="urn:microsoft.com/office/officeart/2005/8/layout/pList2"/>
    <dgm:cxn modelId="{9133A179-83E9-4864-8365-67632820206A}" srcId="{7FCFA665-A5E4-4483-8182-62BFE1465A55}" destId="{0B00BB26-2172-4092-888F-C26830A0B89E}" srcOrd="4" destOrd="0" parTransId="{A61DEDCD-78BF-4B90-A51E-3DA8B761FBF6}" sibTransId="{2EC95958-E64C-4476-A444-F7FA022EBAAE}"/>
    <dgm:cxn modelId="{CBAFAA17-81EE-4291-BFD9-B0472CCD687A}" srcId="{7FCFA665-A5E4-4483-8182-62BFE1465A55}" destId="{EE8F8B28-C683-46A8-98B7-EA36BEB5FD07}" srcOrd="0" destOrd="0" parTransId="{889E0AAD-E570-4369-A7E8-CB911EE22B4F}" sibTransId="{1E78B742-D77E-45BA-B60E-54960FC25F1C}"/>
    <dgm:cxn modelId="{582D046C-F1FD-4381-BE2B-79F0D8A3B3E7}" srcId="{7FCFA665-A5E4-4483-8182-62BFE1465A55}" destId="{21D219B2-70EB-4FA3-900C-980038E1DDC7}" srcOrd="2" destOrd="0" parTransId="{66FE367A-2996-4FDC-8360-D3A101AEF2B7}" sibTransId="{3076C396-FF52-4E06-854F-5D56D423F363}"/>
    <dgm:cxn modelId="{80599B7D-F5FC-424C-B544-3329CF691403}" srcId="{7FCFA665-A5E4-4483-8182-62BFE1465A55}" destId="{2E53B80D-CBEA-43B0-BC63-9E58B154AAE4}" srcOrd="3" destOrd="0" parTransId="{0C8AAA37-DB0E-47B7-A04E-0226CB64499B}" sibTransId="{14D85B8D-FEED-4112-B4B8-86D8420ED0E7}"/>
    <dgm:cxn modelId="{47152F26-3067-40C8-AEAB-654D6C2307C3}" type="presOf" srcId="{5E5E513C-6979-414F-85D9-0A2D57F9137B}" destId="{6A8C0829-6951-4B3F-B67B-DB45DC890000}" srcOrd="0" destOrd="0" presId="urn:microsoft.com/office/officeart/2005/8/layout/pList2"/>
    <dgm:cxn modelId="{7DDC4B4A-EE41-488F-B8C6-743B257FEFBD}" type="presOf" srcId="{2E53B80D-CBEA-43B0-BC63-9E58B154AAE4}" destId="{D2311049-910D-4835-B5D2-CCD2E79F134C}" srcOrd="0" destOrd="0" presId="urn:microsoft.com/office/officeart/2005/8/layout/pList2"/>
    <dgm:cxn modelId="{3A60AEE9-98DE-45A5-96B2-F201F851DF0B}" type="presOf" srcId="{7FCFA665-A5E4-4483-8182-62BFE1465A55}" destId="{5CFD2398-F0FE-4ECB-A11E-C0F914F91D29}" srcOrd="0" destOrd="0" presId="urn:microsoft.com/office/officeart/2005/8/layout/pList2"/>
    <dgm:cxn modelId="{5B91BC1D-C848-404B-8E75-621D0220B2FF}" type="presOf" srcId="{3076C396-FF52-4E06-854F-5D56D423F363}" destId="{B74B2B31-1552-4965-9517-D358A0F1E539}" srcOrd="0" destOrd="0" presId="urn:microsoft.com/office/officeart/2005/8/layout/pList2"/>
    <dgm:cxn modelId="{07D6ABFD-CA2A-47EE-9326-AF57A9647760}" type="presOf" srcId="{1E78B742-D77E-45BA-B60E-54960FC25F1C}" destId="{512164D2-D671-4E57-A279-0D6F893F60CF}" srcOrd="0" destOrd="0" presId="urn:microsoft.com/office/officeart/2005/8/layout/pList2"/>
    <dgm:cxn modelId="{323FE9D0-DDBC-4264-92AF-25DA86AD83F0}" type="presOf" srcId="{21D219B2-70EB-4FA3-900C-980038E1DDC7}" destId="{82DC6C3C-E488-4910-9774-DF6D4BFC6C52}" srcOrd="0" destOrd="0" presId="urn:microsoft.com/office/officeart/2005/8/layout/pList2"/>
    <dgm:cxn modelId="{45F7D596-63BD-4ED4-B774-EA55D4A2FC93}" type="presOf" srcId="{0B00BB26-2172-4092-888F-C26830A0B89E}" destId="{1DC27269-5E59-4EAD-9461-A34D1D22FFC5}" srcOrd="0" destOrd="0" presId="urn:microsoft.com/office/officeart/2005/8/layout/pList2"/>
    <dgm:cxn modelId="{EB8CF275-CF19-47C6-BD27-F5F837BE6CCC}" srcId="{7FCFA665-A5E4-4483-8182-62BFE1465A55}" destId="{E4ACE61E-D88A-4E30-99EF-28496ABA0419}" srcOrd="1" destOrd="0" parTransId="{53FE518B-1BD2-491E-BF7B-05F3712B54C6}" sibTransId="{5E5E513C-6979-414F-85D9-0A2D57F9137B}"/>
    <dgm:cxn modelId="{AD11EAB7-F0A3-4994-BE31-3D08D8DAB50D}" type="presOf" srcId="{E4ACE61E-D88A-4E30-99EF-28496ABA0419}" destId="{AD6196F3-B390-4E4C-BF0E-0353ECA5A98F}" srcOrd="0" destOrd="0" presId="urn:microsoft.com/office/officeart/2005/8/layout/pList2"/>
    <dgm:cxn modelId="{734D27A7-28AC-4483-9778-AA86B38B37EF}" type="presOf" srcId="{14D85B8D-FEED-4112-B4B8-86D8420ED0E7}" destId="{47CCAB04-A600-4C2A-A6AE-7B0D306E23CB}" srcOrd="0" destOrd="0" presId="urn:microsoft.com/office/officeart/2005/8/layout/pList2"/>
    <dgm:cxn modelId="{88DC24BB-65F5-430C-AB3D-060A927FEC75}" type="presParOf" srcId="{5CFD2398-F0FE-4ECB-A11E-C0F914F91D29}" destId="{FBBE8841-08EB-4154-B030-0A33423DD91C}" srcOrd="0" destOrd="0" presId="urn:microsoft.com/office/officeart/2005/8/layout/pList2"/>
    <dgm:cxn modelId="{563D81B5-EA59-4510-8529-49E8DD8E704A}" type="presParOf" srcId="{5CFD2398-F0FE-4ECB-A11E-C0F914F91D29}" destId="{CC4D5897-5476-494B-95C4-2DFEEE951698}" srcOrd="1" destOrd="0" presId="urn:microsoft.com/office/officeart/2005/8/layout/pList2"/>
    <dgm:cxn modelId="{BAFD5575-4E41-43F3-9F83-E7D8F28B6D21}" type="presParOf" srcId="{CC4D5897-5476-494B-95C4-2DFEEE951698}" destId="{076735A0-7059-487B-9289-CCC12209CA73}" srcOrd="0" destOrd="0" presId="urn:microsoft.com/office/officeart/2005/8/layout/pList2"/>
    <dgm:cxn modelId="{0D451138-D8D6-42D0-B02E-0CD4755E6A0D}" type="presParOf" srcId="{076735A0-7059-487B-9289-CCC12209CA73}" destId="{76249C77-66F6-4426-BB3A-202CA41CB35B}" srcOrd="0" destOrd="0" presId="urn:microsoft.com/office/officeart/2005/8/layout/pList2"/>
    <dgm:cxn modelId="{50E0F811-5EDB-42BF-BF6E-A5036F764CB4}" type="presParOf" srcId="{076735A0-7059-487B-9289-CCC12209CA73}" destId="{64C6B9D1-3FE7-4686-8D28-722BD32807E0}" srcOrd="1" destOrd="0" presId="urn:microsoft.com/office/officeart/2005/8/layout/pList2"/>
    <dgm:cxn modelId="{7928B8C6-E1FD-4188-A546-A337AAC7E68E}" type="presParOf" srcId="{076735A0-7059-487B-9289-CCC12209CA73}" destId="{BF24C8C8-F055-4996-8E92-A7BDE966740C}" srcOrd="2" destOrd="0" presId="urn:microsoft.com/office/officeart/2005/8/layout/pList2"/>
    <dgm:cxn modelId="{C3893FE9-1088-429F-95DC-46EEC42FED85}" type="presParOf" srcId="{CC4D5897-5476-494B-95C4-2DFEEE951698}" destId="{512164D2-D671-4E57-A279-0D6F893F60CF}" srcOrd="1" destOrd="0" presId="urn:microsoft.com/office/officeart/2005/8/layout/pList2"/>
    <dgm:cxn modelId="{C03A0DB4-AADD-451C-A74D-2F31201C9A78}" type="presParOf" srcId="{CC4D5897-5476-494B-95C4-2DFEEE951698}" destId="{C5FF3290-9399-44ED-B57E-AF03D2EBAB1D}" srcOrd="2" destOrd="0" presId="urn:microsoft.com/office/officeart/2005/8/layout/pList2"/>
    <dgm:cxn modelId="{7D1363EC-D848-45E0-AFF6-42FBD7E17FAD}" type="presParOf" srcId="{C5FF3290-9399-44ED-B57E-AF03D2EBAB1D}" destId="{AD6196F3-B390-4E4C-BF0E-0353ECA5A98F}" srcOrd="0" destOrd="0" presId="urn:microsoft.com/office/officeart/2005/8/layout/pList2"/>
    <dgm:cxn modelId="{5BDBA74E-E1EC-4F9D-960D-5766E0A7CC21}" type="presParOf" srcId="{C5FF3290-9399-44ED-B57E-AF03D2EBAB1D}" destId="{66012EFE-0930-489D-8EBF-137692B169C9}" srcOrd="1" destOrd="0" presId="urn:microsoft.com/office/officeart/2005/8/layout/pList2"/>
    <dgm:cxn modelId="{648058BE-8B0C-45AC-8AE1-9F3ADB5D5730}" type="presParOf" srcId="{C5FF3290-9399-44ED-B57E-AF03D2EBAB1D}" destId="{74756A29-2D8E-4CEA-BC4F-C7683313CAE0}" srcOrd="2" destOrd="0" presId="urn:microsoft.com/office/officeart/2005/8/layout/pList2"/>
    <dgm:cxn modelId="{6AF4A758-43C6-4706-9DFF-73636CAC9200}" type="presParOf" srcId="{CC4D5897-5476-494B-95C4-2DFEEE951698}" destId="{6A8C0829-6951-4B3F-B67B-DB45DC890000}" srcOrd="3" destOrd="0" presId="urn:microsoft.com/office/officeart/2005/8/layout/pList2"/>
    <dgm:cxn modelId="{3329773E-5C0E-4881-BBD9-A51F94AD4E24}" type="presParOf" srcId="{CC4D5897-5476-494B-95C4-2DFEEE951698}" destId="{9F763988-806E-4BA9-B54A-5D12772C8302}" srcOrd="4" destOrd="0" presId="urn:microsoft.com/office/officeart/2005/8/layout/pList2"/>
    <dgm:cxn modelId="{A6610292-F19E-4455-8BCD-5EE455295DF8}" type="presParOf" srcId="{9F763988-806E-4BA9-B54A-5D12772C8302}" destId="{82DC6C3C-E488-4910-9774-DF6D4BFC6C52}" srcOrd="0" destOrd="0" presId="urn:microsoft.com/office/officeart/2005/8/layout/pList2"/>
    <dgm:cxn modelId="{313038E7-4D9C-41D0-8E65-65C03F602A48}" type="presParOf" srcId="{9F763988-806E-4BA9-B54A-5D12772C8302}" destId="{E9A28CB1-A145-4608-97B6-A46F570B7B35}" srcOrd="1" destOrd="0" presId="urn:microsoft.com/office/officeart/2005/8/layout/pList2"/>
    <dgm:cxn modelId="{B140AEDF-603F-42C6-A7D3-70553159A4BA}" type="presParOf" srcId="{9F763988-806E-4BA9-B54A-5D12772C8302}" destId="{9D5D8400-3984-41E7-A281-061CEFF7F9D2}" srcOrd="2" destOrd="0" presId="urn:microsoft.com/office/officeart/2005/8/layout/pList2"/>
    <dgm:cxn modelId="{8121782B-0AF7-4D3F-B400-28BBDABF7FA8}" type="presParOf" srcId="{CC4D5897-5476-494B-95C4-2DFEEE951698}" destId="{B74B2B31-1552-4965-9517-D358A0F1E539}" srcOrd="5" destOrd="0" presId="urn:microsoft.com/office/officeart/2005/8/layout/pList2"/>
    <dgm:cxn modelId="{0DF4DD47-2438-4042-94DB-A3CFA9454468}" type="presParOf" srcId="{CC4D5897-5476-494B-95C4-2DFEEE951698}" destId="{EE4FC3C5-1F7E-495F-A798-D7F3A5179AAF}" srcOrd="6" destOrd="0" presId="urn:microsoft.com/office/officeart/2005/8/layout/pList2"/>
    <dgm:cxn modelId="{B6DBD7D6-94A5-4E0B-958D-F64CF2571A70}" type="presParOf" srcId="{EE4FC3C5-1F7E-495F-A798-D7F3A5179AAF}" destId="{D2311049-910D-4835-B5D2-CCD2E79F134C}" srcOrd="0" destOrd="0" presId="urn:microsoft.com/office/officeart/2005/8/layout/pList2"/>
    <dgm:cxn modelId="{BE5D88B4-04B7-481E-89F5-705A969F5727}" type="presParOf" srcId="{EE4FC3C5-1F7E-495F-A798-D7F3A5179AAF}" destId="{15D2546D-5FE5-48A9-A343-D4252EF45A16}" srcOrd="1" destOrd="0" presId="urn:microsoft.com/office/officeart/2005/8/layout/pList2"/>
    <dgm:cxn modelId="{2668B225-7041-42EA-B1A1-18C550324F8C}" type="presParOf" srcId="{EE4FC3C5-1F7E-495F-A798-D7F3A5179AAF}" destId="{6F2EFEEC-17B0-4720-9EDA-2AED6EC922B6}" srcOrd="2" destOrd="0" presId="urn:microsoft.com/office/officeart/2005/8/layout/pList2"/>
    <dgm:cxn modelId="{C533A728-BCF1-4FCB-A6D9-2F9C78C33FF2}" type="presParOf" srcId="{CC4D5897-5476-494B-95C4-2DFEEE951698}" destId="{47CCAB04-A600-4C2A-A6AE-7B0D306E23CB}" srcOrd="7" destOrd="0" presId="urn:microsoft.com/office/officeart/2005/8/layout/pList2"/>
    <dgm:cxn modelId="{A33BBB2C-84FE-4A15-9C48-3CD9E3A58B6F}" type="presParOf" srcId="{CC4D5897-5476-494B-95C4-2DFEEE951698}" destId="{1790FF59-8CA9-433B-9F1A-09EA8B85CC91}" srcOrd="8" destOrd="0" presId="urn:microsoft.com/office/officeart/2005/8/layout/pList2"/>
    <dgm:cxn modelId="{A6B27FAD-E43D-4348-A1A4-39A53DE4DD99}" type="presParOf" srcId="{1790FF59-8CA9-433B-9F1A-09EA8B85CC91}" destId="{1DC27269-5E59-4EAD-9461-A34D1D22FFC5}" srcOrd="0" destOrd="0" presId="urn:microsoft.com/office/officeart/2005/8/layout/pList2"/>
    <dgm:cxn modelId="{3D4CE1B8-D0AB-4C56-9382-34FDFB039302}" type="presParOf" srcId="{1790FF59-8CA9-433B-9F1A-09EA8B85CC91}" destId="{BD3D9F25-F6AB-4935-986D-A28038982E44}" srcOrd="1" destOrd="0" presId="urn:microsoft.com/office/officeart/2005/8/layout/pList2"/>
    <dgm:cxn modelId="{433626ED-9ACA-4667-84C2-D0808DBC8626}" type="presParOf" srcId="{1790FF59-8CA9-433B-9F1A-09EA8B85CC91}" destId="{F060E6B5-4706-42BC-A369-3A024DC6BF31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55C831A-CCF5-4391-A2BE-9DF065D37587}" type="doc">
      <dgm:prSet loTypeId="urn:microsoft.com/office/officeart/2005/8/layout/arrow2" loCatId="process" qsTypeId="urn:microsoft.com/office/officeart/2005/8/quickstyle/3d5" qsCatId="3D" csTypeId="urn:microsoft.com/office/officeart/2005/8/colors/colorful3" csCatId="colorful" phldr="1"/>
      <dgm:spPr/>
    </dgm:pt>
    <dgm:pt modelId="{1E3A074B-8EC3-4AC7-ADB8-C53A583CA2D1}">
      <dgm:prSet phldrT="[Text]" custT="1"/>
      <dgm:spPr>
        <a:xfrm>
          <a:off x="1108200" y="4881880"/>
          <a:ext cx="1407301" cy="1597985"/>
        </a:xfr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US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UN-REDD </a:t>
          </a:r>
          <a:r>
            <a:rPr lang="mn-MN" sz="2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түнш</a:t>
          </a:r>
          <a:endParaRPr lang="en-US" sz="20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gm:t>
    </dgm:pt>
    <dgm:pt modelId="{C3E70DF8-D297-401F-A070-1295F4388B0B}" type="parTrans" cxnId="{8C1AFE23-B091-4CE6-8284-0511812F213B}">
      <dgm:prSet/>
      <dgm:spPr/>
      <dgm:t>
        <a:bodyPr/>
        <a:lstStyle/>
        <a:p>
          <a:endParaRPr lang="en-US" sz="2400"/>
        </a:p>
      </dgm:t>
    </dgm:pt>
    <dgm:pt modelId="{13D421C7-F834-4141-85ED-0207D610A128}" type="sibTrans" cxnId="{8C1AFE23-B091-4CE6-8284-0511812F213B}">
      <dgm:prSet/>
      <dgm:spPr/>
      <dgm:t>
        <a:bodyPr/>
        <a:lstStyle/>
        <a:p>
          <a:endParaRPr lang="en-US" sz="2400"/>
        </a:p>
      </dgm:t>
    </dgm:pt>
    <dgm:pt modelId="{C7CCB8C4-BA8F-435B-96D2-651E5BBEE204}">
      <dgm:prSet phldrT="[Text]" custT="1"/>
      <dgm:spPr>
        <a:xfrm>
          <a:off x="2515502" y="3666605"/>
          <a:ext cx="1783298" cy="2813260"/>
        </a:xfr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mn-MN" sz="2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Бэлэн байдлын дэмжлэг – Бэлэн байдлын төлөвлөгөөний төсөл</a:t>
          </a:r>
          <a:endParaRPr lang="en-US" sz="20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gm:t>
    </dgm:pt>
    <dgm:pt modelId="{AD18367E-C5DB-45A4-A27B-B15954C86D0F}" type="parTrans" cxnId="{679C1D1A-14EB-43D6-A6EB-15DB434BD9E3}">
      <dgm:prSet/>
      <dgm:spPr/>
      <dgm:t>
        <a:bodyPr/>
        <a:lstStyle/>
        <a:p>
          <a:endParaRPr lang="en-US" sz="2400"/>
        </a:p>
      </dgm:t>
    </dgm:pt>
    <dgm:pt modelId="{7D6A4EA2-7BAB-433A-B969-4D95C96F0274}" type="sibTrans" cxnId="{679C1D1A-14EB-43D6-A6EB-15DB434BD9E3}">
      <dgm:prSet/>
      <dgm:spPr/>
      <dgm:t>
        <a:bodyPr/>
        <a:lstStyle/>
        <a:p>
          <a:endParaRPr lang="en-US" sz="2400"/>
        </a:p>
      </dgm:t>
    </dgm:pt>
    <dgm:pt modelId="{A75DE5EA-0E88-4A1C-B1EA-B4EE477D7AA1}">
      <dgm:prSet phldrT="[Text]" custT="1"/>
      <dgm:spPr>
        <a:xfrm>
          <a:off x="4298801" y="2706470"/>
          <a:ext cx="2073352" cy="3773395"/>
        </a:xfr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mn-MN" sz="2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Бэлэн байдлын төлөвлөгөө</a:t>
          </a:r>
          <a:endParaRPr lang="en-US" sz="20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gm:t>
    </dgm:pt>
    <dgm:pt modelId="{48157EE2-9BD9-48FE-A422-276C84F2470D}" type="parTrans" cxnId="{D09152C8-0058-4F02-AE9F-59A443534AE8}">
      <dgm:prSet/>
      <dgm:spPr/>
      <dgm:t>
        <a:bodyPr/>
        <a:lstStyle/>
        <a:p>
          <a:endParaRPr lang="en-US" sz="2400"/>
        </a:p>
      </dgm:t>
    </dgm:pt>
    <dgm:pt modelId="{03226FF3-250B-4000-A0B5-00FF0F1D75A5}" type="sibTrans" cxnId="{D09152C8-0058-4F02-AE9F-59A443534AE8}">
      <dgm:prSet/>
      <dgm:spPr/>
      <dgm:t>
        <a:bodyPr/>
        <a:lstStyle/>
        <a:p>
          <a:endParaRPr lang="en-US" sz="2400"/>
        </a:p>
      </dgm:t>
    </dgm:pt>
    <dgm:pt modelId="{A39C9339-F7BC-4A9F-AF8A-3B9741B27413}">
      <dgm:prSet phldrT="[Text]" custT="1"/>
      <dgm:spPr>
        <a:xfrm>
          <a:off x="1108200" y="4881880"/>
          <a:ext cx="1407301" cy="1597985"/>
        </a:xfrm>
        <a:noFill/>
        <a:ln>
          <a:noFill/>
        </a:ln>
        <a:effectLst/>
      </dgm:spPr>
      <dgm:t>
        <a:bodyPr/>
        <a:lstStyle/>
        <a:p>
          <a:pPr>
            <a:buChar char="•"/>
          </a:pPr>
          <a:r>
            <a:rPr lang="en-US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2011</a:t>
          </a:r>
        </a:p>
      </dgm:t>
    </dgm:pt>
    <dgm:pt modelId="{26699644-3B9B-4794-926C-D854282146D8}" type="parTrans" cxnId="{BF777ED0-A485-405A-BFCD-E378EF965464}">
      <dgm:prSet/>
      <dgm:spPr/>
      <dgm:t>
        <a:bodyPr/>
        <a:lstStyle/>
        <a:p>
          <a:endParaRPr lang="en-US" sz="2400"/>
        </a:p>
      </dgm:t>
    </dgm:pt>
    <dgm:pt modelId="{3E2FBE5E-2D29-4C39-97D1-424264F1308F}" type="sibTrans" cxnId="{BF777ED0-A485-405A-BFCD-E378EF965464}">
      <dgm:prSet/>
      <dgm:spPr/>
      <dgm:t>
        <a:bodyPr/>
        <a:lstStyle/>
        <a:p>
          <a:endParaRPr lang="en-US" sz="2400"/>
        </a:p>
      </dgm:t>
    </dgm:pt>
    <dgm:pt modelId="{5175B6B0-3CA6-4535-A09B-108E0999A356}">
      <dgm:prSet phldrT="[Text]" custT="1"/>
      <dgm:spPr>
        <a:xfrm>
          <a:off x="2515502" y="3666605"/>
          <a:ext cx="1783298" cy="2813260"/>
        </a:xfrm>
        <a:noFill/>
        <a:ln>
          <a:noFill/>
        </a:ln>
        <a:effectLst/>
      </dgm:spPr>
      <dgm:t>
        <a:bodyPr/>
        <a:lstStyle/>
        <a:p>
          <a:pPr>
            <a:buChar char="•"/>
          </a:pPr>
          <a:r>
            <a:rPr lang="en-US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2012</a:t>
          </a:r>
        </a:p>
      </dgm:t>
    </dgm:pt>
    <dgm:pt modelId="{ECD96492-1092-4631-A208-D9A5DA08372E}" type="parTrans" cxnId="{345AD6EC-90F1-4BA3-A053-C21366541189}">
      <dgm:prSet/>
      <dgm:spPr/>
      <dgm:t>
        <a:bodyPr/>
        <a:lstStyle/>
        <a:p>
          <a:endParaRPr lang="en-US" sz="2400"/>
        </a:p>
      </dgm:t>
    </dgm:pt>
    <dgm:pt modelId="{F900535F-E882-46D4-B632-4B8ACBE851E4}" type="sibTrans" cxnId="{345AD6EC-90F1-4BA3-A053-C21366541189}">
      <dgm:prSet/>
      <dgm:spPr/>
      <dgm:t>
        <a:bodyPr/>
        <a:lstStyle/>
        <a:p>
          <a:endParaRPr lang="en-US" sz="2400"/>
        </a:p>
      </dgm:t>
    </dgm:pt>
    <dgm:pt modelId="{1982B446-3706-4711-A6F1-3DC4DFE59A3A}">
      <dgm:prSet phldrT="[Text]" custT="1"/>
      <dgm:spPr>
        <a:xfrm>
          <a:off x="8520706" y="1538195"/>
          <a:ext cx="2148552" cy="4941670"/>
        </a:xfr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mn-MN" sz="2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ОСТ</a:t>
          </a:r>
          <a:r>
            <a:rPr lang="mn-MN" sz="2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, </a:t>
          </a:r>
          <a:r>
            <a:rPr lang="mn-MN" sz="20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СНСМС</a:t>
          </a:r>
          <a:r>
            <a:rPr lang="mn-MN" sz="2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, Үндэсний стратеги</a:t>
          </a:r>
          <a:endParaRPr lang="en-US" sz="20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gm:t>
    </dgm:pt>
    <dgm:pt modelId="{33D0F32B-ABD3-423A-818A-28D89377B172}" type="parTrans" cxnId="{7DD07C3D-EA79-49EE-93EE-865A49AB8425}">
      <dgm:prSet/>
      <dgm:spPr/>
      <dgm:t>
        <a:bodyPr/>
        <a:lstStyle/>
        <a:p>
          <a:endParaRPr lang="en-US"/>
        </a:p>
      </dgm:t>
    </dgm:pt>
    <dgm:pt modelId="{6C0374E5-7FC4-4DEF-BC17-94C58A35DE3F}" type="sibTrans" cxnId="{7DD07C3D-EA79-49EE-93EE-865A49AB8425}">
      <dgm:prSet/>
      <dgm:spPr/>
      <dgm:t>
        <a:bodyPr/>
        <a:lstStyle/>
        <a:p>
          <a:endParaRPr lang="en-US"/>
        </a:p>
      </dgm:t>
    </dgm:pt>
    <dgm:pt modelId="{9898FE38-DE6C-46BA-8D32-D767674AD978}">
      <dgm:prSet phldrT="[Text]" custT="1"/>
      <dgm:spPr>
        <a:xfrm>
          <a:off x="4298801" y="2706470"/>
          <a:ext cx="2073352" cy="3773395"/>
        </a:xfrm>
        <a:noFill/>
        <a:ln>
          <a:noFill/>
        </a:ln>
        <a:effectLst/>
      </dgm:spPr>
      <dgm:t>
        <a:bodyPr/>
        <a:lstStyle/>
        <a:p>
          <a:pPr>
            <a:buChar char="•"/>
          </a:pPr>
          <a:r>
            <a:rPr lang="en-US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2014</a:t>
          </a:r>
        </a:p>
      </dgm:t>
    </dgm:pt>
    <dgm:pt modelId="{6500A968-9A0E-4ACA-91E4-A3C5FA03BCC8}" type="parTrans" cxnId="{277398F3-A9DD-4822-A4A0-9408AA94EB41}">
      <dgm:prSet/>
      <dgm:spPr/>
      <dgm:t>
        <a:bodyPr/>
        <a:lstStyle/>
        <a:p>
          <a:endParaRPr lang="en-US"/>
        </a:p>
      </dgm:t>
    </dgm:pt>
    <dgm:pt modelId="{15E99FBC-5B51-4114-8E0B-C26E50C78603}" type="sibTrans" cxnId="{277398F3-A9DD-4822-A4A0-9408AA94EB41}">
      <dgm:prSet/>
      <dgm:spPr/>
      <dgm:t>
        <a:bodyPr/>
        <a:lstStyle/>
        <a:p>
          <a:endParaRPr lang="en-US"/>
        </a:p>
      </dgm:t>
    </dgm:pt>
    <dgm:pt modelId="{5474CA24-2298-4209-9BFA-72E77DA404F2}">
      <dgm:prSet custT="1"/>
      <dgm:spPr>
        <a:xfrm>
          <a:off x="6372154" y="1981334"/>
          <a:ext cx="2148552" cy="4498531"/>
        </a:xfr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US" sz="2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ХЗС</a:t>
          </a:r>
        </a:p>
        <a:p>
          <a:pPr>
            <a:buNone/>
          </a:pPr>
          <a:r>
            <a:rPr lang="en-US" sz="2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БАХ</a:t>
          </a:r>
        </a:p>
        <a:p>
          <a:pPr>
            <a:buNone/>
          </a:pPr>
          <a:r>
            <a:rPr lang="en-US" sz="2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БХЖ</a:t>
          </a:r>
        </a:p>
        <a:p>
          <a:pPr>
            <a:buNone/>
          </a:pPr>
          <a:r>
            <a:rPr lang="en-US" sz="2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.2015-2017</a:t>
          </a:r>
          <a:endParaRPr lang="en-US" sz="20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gm:t>
    </dgm:pt>
    <dgm:pt modelId="{B8CB6881-2112-4822-B9AE-06FFD43CF3D3}" type="parTrans" cxnId="{BBD99D90-7D30-4131-B7A9-DD30F89A44F8}">
      <dgm:prSet/>
      <dgm:spPr/>
      <dgm:t>
        <a:bodyPr/>
        <a:lstStyle/>
        <a:p>
          <a:endParaRPr lang="en-US"/>
        </a:p>
      </dgm:t>
    </dgm:pt>
    <dgm:pt modelId="{0CD6F3F6-EE17-44CF-A07C-E2F98CF79941}" type="sibTrans" cxnId="{BBD99D90-7D30-4131-B7A9-DD30F89A44F8}">
      <dgm:prSet/>
      <dgm:spPr/>
      <dgm:t>
        <a:bodyPr/>
        <a:lstStyle/>
        <a:p>
          <a:endParaRPr lang="en-US"/>
        </a:p>
      </dgm:t>
    </dgm:pt>
    <dgm:pt modelId="{BAD6DE81-DE4F-40EF-8526-A8F127A4BE33}">
      <dgm:prSet phldrT="[Text]" custT="1"/>
      <dgm:spPr>
        <a:xfrm>
          <a:off x="8520706" y="1538195"/>
          <a:ext cx="2148552" cy="4941670"/>
        </a:xfrm>
        <a:noFill/>
        <a:ln>
          <a:noFill/>
        </a:ln>
        <a:effectLst/>
      </dgm:spPr>
      <dgm:t>
        <a:bodyPr/>
        <a:lstStyle/>
        <a:p>
          <a:pPr>
            <a:buChar char="•"/>
          </a:pPr>
          <a:r>
            <a:rPr lang="en-US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2018</a:t>
          </a:r>
        </a:p>
      </dgm:t>
    </dgm:pt>
    <dgm:pt modelId="{6252B9CC-7427-40BA-B706-E629F53D4B22}" type="sibTrans" cxnId="{293E3154-15DE-4C13-93DE-664CEAB9F0AF}">
      <dgm:prSet/>
      <dgm:spPr/>
      <dgm:t>
        <a:bodyPr/>
        <a:lstStyle/>
        <a:p>
          <a:endParaRPr lang="en-US"/>
        </a:p>
      </dgm:t>
    </dgm:pt>
    <dgm:pt modelId="{3224C504-155F-4C9F-93C7-83D8D4CEC1B4}" type="parTrans" cxnId="{293E3154-15DE-4C13-93DE-664CEAB9F0AF}">
      <dgm:prSet/>
      <dgm:spPr/>
      <dgm:t>
        <a:bodyPr/>
        <a:lstStyle/>
        <a:p>
          <a:endParaRPr lang="en-US"/>
        </a:p>
      </dgm:t>
    </dgm:pt>
    <dgm:pt modelId="{E220828C-C958-4FCF-B52F-02D7F5D17607}" type="pres">
      <dgm:prSet presAssocID="{455C831A-CCF5-4391-A2BE-9DF065D37587}" presName="arrowDiagram" presStyleCnt="0">
        <dgm:presLayoutVars>
          <dgm:chMax val="5"/>
          <dgm:dir/>
          <dgm:resizeHandles val="exact"/>
        </dgm:presLayoutVars>
      </dgm:prSet>
      <dgm:spPr/>
    </dgm:pt>
    <dgm:pt modelId="{82ED47FD-CD8E-4EC8-A7E3-BF3AC4BC5C1A}" type="pres">
      <dgm:prSet presAssocID="{455C831A-CCF5-4391-A2BE-9DF065D37587}" presName="arrow" presStyleLbl="bgShp" presStyleIdx="0" presStyleCnt="1" custScaleX="86792" custScaleY="86038" custLinFactNeighborX="-5060" custLinFactNeighborY="5138"/>
      <dgm:spPr>
        <a:xfrm>
          <a:off x="635949" y="234360"/>
          <a:ext cx="9323857" cy="5776785"/>
        </a:xfrm>
        <a:prstGeom prst="swooshArrow">
          <a:avLst>
            <a:gd name="adj1" fmla="val 25000"/>
            <a:gd name="adj2" fmla="val 25000"/>
          </a:avLst>
        </a:prstGeom>
        <a:solidFill>
          <a:srgbClr val="9BBB59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  <a:sp3d z="-400500" extrusionH="63500" contourW="12700" prstMaterial="matte">
          <a:contourClr>
            <a:sysClr val="window" lastClr="FFFFFF">
              <a:tint val="50000"/>
            </a:sysClr>
          </a:contourClr>
        </a:sp3d>
      </dgm:spPr>
    </dgm:pt>
    <dgm:pt modelId="{602F6FA4-7B93-47DA-A0DB-B49EB487CA6E}" type="pres">
      <dgm:prSet presAssocID="{455C831A-CCF5-4391-A2BE-9DF065D37587}" presName="arrowDiagram5" presStyleCnt="0"/>
      <dgm:spPr/>
    </dgm:pt>
    <dgm:pt modelId="{209C069F-B37A-4C67-9781-0FAE2047752E}" type="pres">
      <dgm:prSet presAssocID="{1E3A074B-8EC3-4AC7-ADB8-C53A583CA2D1}" presName="bullet5a" presStyleLbl="node1" presStyleIdx="0" presStyleCnt="5"/>
      <dgm:spPr>
        <a:xfrm>
          <a:off x="984659" y="4758338"/>
          <a:ext cx="247083" cy="247083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/>
        <a:sp3d extrusionH="381000" contourW="38100" prstMaterial="matte">
          <a:contourClr>
            <a:sysClr val="window" lastClr="FFFFFF"/>
          </a:contourClr>
        </a:sp3d>
      </dgm:spPr>
    </dgm:pt>
    <dgm:pt modelId="{33C73A03-81A8-4821-88AF-91817E840E2E}" type="pres">
      <dgm:prSet presAssocID="{1E3A074B-8EC3-4AC7-ADB8-C53A583CA2D1}" presName="textBox5a" presStyleLbl="revTx" presStyleIdx="0" presStyleCnt="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mn-MN"/>
        </a:p>
      </dgm:t>
    </dgm:pt>
    <dgm:pt modelId="{BFAD5F2C-4A63-4140-BAB9-E821AF7B0C19}" type="pres">
      <dgm:prSet presAssocID="{C7CCB8C4-BA8F-435B-96D2-651E5BBEE204}" presName="bullet5b" presStyleLbl="node1" presStyleIdx="1" presStyleCnt="5"/>
      <dgm:spPr>
        <a:xfrm>
          <a:off x="2322133" y="3473235"/>
          <a:ext cx="386739" cy="386739"/>
        </a:xfrm>
        <a:prstGeom prst="ellipse">
          <a:avLst/>
        </a:prstGeom>
        <a:solidFill>
          <a:srgbClr val="9BBB59">
            <a:hueOff val="2812566"/>
            <a:satOff val="-4220"/>
            <a:lumOff val="-686"/>
            <a:alphaOff val="0"/>
          </a:srgbClr>
        </a:solidFill>
        <a:ln>
          <a:noFill/>
        </a:ln>
        <a:effectLst/>
        <a:sp3d extrusionH="381000" contourW="38100" prstMaterial="matte">
          <a:contourClr>
            <a:sysClr val="window" lastClr="FFFFFF"/>
          </a:contourClr>
        </a:sp3d>
      </dgm:spPr>
    </dgm:pt>
    <dgm:pt modelId="{155A81E4-9C41-4FBD-A583-6DC2CB5DEC0D}" type="pres">
      <dgm:prSet presAssocID="{C7CCB8C4-BA8F-435B-96D2-651E5BBEE204}" presName="textBox5b" presStyleLbl="revTx" presStyleIdx="1" presStyleCnt="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mn-MN"/>
        </a:p>
      </dgm:t>
    </dgm:pt>
    <dgm:pt modelId="{40472C96-7900-430A-9ED3-CAF726C10828}" type="pres">
      <dgm:prSet presAssocID="{A75DE5EA-0E88-4A1C-B1EA-B4EE477D7AA1}" presName="bullet5c" presStyleLbl="node1" presStyleIdx="2" presStyleCnt="5"/>
      <dgm:spPr>
        <a:xfrm>
          <a:off x="4040974" y="2448644"/>
          <a:ext cx="515652" cy="515652"/>
        </a:xfrm>
        <a:prstGeom prst="ellipse">
          <a:avLst/>
        </a:prstGeom>
        <a:solidFill>
          <a:srgbClr val="9BBB59">
            <a:hueOff val="5625132"/>
            <a:satOff val="-8440"/>
            <a:lumOff val="-1373"/>
            <a:alphaOff val="0"/>
          </a:srgbClr>
        </a:solidFill>
        <a:ln>
          <a:noFill/>
        </a:ln>
        <a:effectLst/>
        <a:sp3d extrusionH="381000" contourW="38100" prstMaterial="matte">
          <a:contourClr>
            <a:sysClr val="window" lastClr="FFFFFF"/>
          </a:contourClr>
        </a:sp3d>
      </dgm:spPr>
    </dgm:pt>
    <dgm:pt modelId="{30BD98D9-B286-409D-A78E-285C5C43C9C9}" type="pres">
      <dgm:prSet presAssocID="{A75DE5EA-0E88-4A1C-B1EA-B4EE477D7AA1}" presName="textBox5c" presStyleLbl="revTx" presStyleIdx="2" presStyleCnt="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mn-MN"/>
        </a:p>
      </dgm:t>
    </dgm:pt>
    <dgm:pt modelId="{BDF1DCD3-B75A-446F-9AF1-9EB38C5F7E4F}" type="pres">
      <dgm:prSet presAssocID="{5474CA24-2298-4209-9BFA-72E77DA404F2}" presName="bullet5d" presStyleLbl="node1" presStyleIdx="3" presStyleCnt="5"/>
      <dgm:spPr>
        <a:xfrm>
          <a:off x="6039128" y="1648308"/>
          <a:ext cx="666051" cy="666051"/>
        </a:xfrm>
        <a:prstGeom prst="ellipse">
          <a:avLst/>
        </a:prstGeom>
        <a:solidFill>
          <a:srgbClr val="9BBB59">
            <a:hueOff val="8437698"/>
            <a:satOff val="-12660"/>
            <a:lumOff val="-2059"/>
            <a:alphaOff val="0"/>
          </a:srgbClr>
        </a:solidFill>
        <a:ln>
          <a:noFill/>
        </a:ln>
        <a:effectLst/>
        <a:sp3d extrusionH="381000" contourW="38100" prstMaterial="matte">
          <a:contourClr>
            <a:sysClr val="window" lastClr="FFFFFF"/>
          </a:contourClr>
        </a:sp3d>
      </dgm:spPr>
    </dgm:pt>
    <dgm:pt modelId="{0A241A66-3C01-4187-A51D-70E01BFECC36}" type="pres">
      <dgm:prSet presAssocID="{5474CA24-2298-4209-9BFA-72E77DA404F2}" presName="textBox5d" presStyleLbl="revTx" presStyleIdx="3" presStyleCnt="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mn-MN"/>
        </a:p>
      </dgm:t>
    </dgm:pt>
    <dgm:pt modelId="{E02855CC-2507-4674-BEEF-DE01F7D7ACD7}" type="pres">
      <dgm:prSet presAssocID="{1982B446-3706-4711-A6F1-3DC4DFE59A3A}" presName="bullet5e" presStyleLbl="node1" presStyleIdx="4" presStyleCnt="5"/>
      <dgm:spPr>
        <a:xfrm>
          <a:off x="8096367" y="1113856"/>
          <a:ext cx="848678" cy="848678"/>
        </a:xfrm>
        <a:prstGeom prst="ellipse">
          <a:avLst/>
        </a:prstGeom>
        <a:solidFill>
          <a:srgbClr val="9BBB59">
            <a:hueOff val="11250264"/>
            <a:satOff val="-16880"/>
            <a:lumOff val="-2745"/>
            <a:alphaOff val="0"/>
          </a:srgbClr>
        </a:solidFill>
        <a:ln>
          <a:noFill/>
        </a:ln>
        <a:effectLst/>
        <a:sp3d extrusionH="381000" contourW="38100" prstMaterial="matte">
          <a:contourClr>
            <a:sysClr val="window" lastClr="FFFFFF"/>
          </a:contourClr>
        </a:sp3d>
      </dgm:spPr>
    </dgm:pt>
    <dgm:pt modelId="{BB060D25-0687-4EDC-968E-AF999F56FEB8}" type="pres">
      <dgm:prSet presAssocID="{1982B446-3706-4711-A6F1-3DC4DFE59A3A}" presName="textBox5e" presStyleLbl="revTx" presStyleIdx="4" presStyleCnt="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mn-MN"/>
        </a:p>
      </dgm:t>
    </dgm:pt>
  </dgm:ptLst>
  <dgm:cxnLst>
    <dgm:cxn modelId="{277398F3-A9DD-4822-A4A0-9408AA94EB41}" srcId="{A75DE5EA-0E88-4A1C-B1EA-B4EE477D7AA1}" destId="{9898FE38-DE6C-46BA-8D32-D767674AD978}" srcOrd="0" destOrd="0" parTransId="{6500A968-9A0E-4ACA-91E4-A3C5FA03BCC8}" sibTransId="{15E99FBC-5B51-4114-8E0B-C26E50C78603}"/>
    <dgm:cxn modelId="{89784776-B7E3-4B48-99A2-55F7519D0555}" type="presOf" srcId="{A75DE5EA-0E88-4A1C-B1EA-B4EE477D7AA1}" destId="{30BD98D9-B286-409D-A78E-285C5C43C9C9}" srcOrd="0" destOrd="0" presId="urn:microsoft.com/office/officeart/2005/8/layout/arrow2"/>
    <dgm:cxn modelId="{9DE3C89B-567D-45D6-AD60-21B09FFC0A52}" type="presOf" srcId="{A39C9339-F7BC-4A9F-AF8A-3B9741B27413}" destId="{33C73A03-81A8-4821-88AF-91817E840E2E}" srcOrd="0" destOrd="1" presId="urn:microsoft.com/office/officeart/2005/8/layout/arrow2"/>
    <dgm:cxn modelId="{345AD6EC-90F1-4BA3-A053-C21366541189}" srcId="{C7CCB8C4-BA8F-435B-96D2-651E5BBEE204}" destId="{5175B6B0-3CA6-4535-A09B-108E0999A356}" srcOrd="0" destOrd="0" parTransId="{ECD96492-1092-4631-A208-D9A5DA08372E}" sibTransId="{F900535F-E882-46D4-B632-4B8ACBE851E4}"/>
    <dgm:cxn modelId="{D8A3891F-8402-4C1A-9CAF-3FEBA15795A9}" type="presOf" srcId="{9898FE38-DE6C-46BA-8D32-D767674AD978}" destId="{30BD98D9-B286-409D-A78E-285C5C43C9C9}" srcOrd="0" destOrd="1" presId="urn:microsoft.com/office/officeart/2005/8/layout/arrow2"/>
    <dgm:cxn modelId="{8C1AFE23-B091-4CE6-8284-0511812F213B}" srcId="{455C831A-CCF5-4391-A2BE-9DF065D37587}" destId="{1E3A074B-8EC3-4AC7-ADB8-C53A583CA2D1}" srcOrd="0" destOrd="0" parTransId="{C3E70DF8-D297-401F-A070-1295F4388B0B}" sibTransId="{13D421C7-F834-4141-85ED-0207D610A128}"/>
    <dgm:cxn modelId="{8FFA99A5-6AD5-47B7-95E2-EED2703AAFF4}" type="presOf" srcId="{C7CCB8C4-BA8F-435B-96D2-651E5BBEE204}" destId="{155A81E4-9C41-4FBD-A583-6DC2CB5DEC0D}" srcOrd="0" destOrd="0" presId="urn:microsoft.com/office/officeart/2005/8/layout/arrow2"/>
    <dgm:cxn modelId="{A99E6BDE-9BDA-463F-8208-F1A0CC196F93}" type="presOf" srcId="{1E3A074B-8EC3-4AC7-ADB8-C53A583CA2D1}" destId="{33C73A03-81A8-4821-88AF-91817E840E2E}" srcOrd="0" destOrd="0" presId="urn:microsoft.com/office/officeart/2005/8/layout/arrow2"/>
    <dgm:cxn modelId="{BBD99D90-7D30-4131-B7A9-DD30F89A44F8}" srcId="{455C831A-CCF5-4391-A2BE-9DF065D37587}" destId="{5474CA24-2298-4209-9BFA-72E77DA404F2}" srcOrd="3" destOrd="0" parTransId="{B8CB6881-2112-4822-B9AE-06FFD43CF3D3}" sibTransId="{0CD6F3F6-EE17-44CF-A07C-E2F98CF79941}"/>
    <dgm:cxn modelId="{BF777ED0-A485-405A-BFCD-E378EF965464}" srcId="{1E3A074B-8EC3-4AC7-ADB8-C53A583CA2D1}" destId="{A39C9339-F7BC-4A9F-AF8A-3B9741B27413}" srcOrd="0" destOrd="0" parTransId="{26699644-3B9B-4794-926C-D854282146D8}" sibTransId="{3E2FBE5E-2D29-4C39-97D1-424264F1308F}"/>
    <dgm:cxn modelId="{679C1D1A-14EB-43D6-A6EB-15DB434BD9E3}" srcId="{455C831A-CCF5-4391-A2BE-9DF065D37587}" destId="{C7CCB8C4-BA8F-435B-96D2-651E5BBEE204}" srcOrd="1" destOrd="0" parTransId="{AD18367E-C5DB-45A4-A27B-B15954C86D0F}" sibTransId="{7D6A4EA2-7BAB-433A-B969-4D95C96F0274}"/>
    <dgm:cxn modelId="{D73A3A52-5B31-489F-A16D-B5609F5D15FE}" type="presOf" srcId="{5175B6B0-3CA6-4535-A09B-108E0999A356}" destId="{155A81E4-9C41-4FBD-A583-6DC2CB5DEC0D}" srcOrd="0" destOrd="1" presId="urn:microsoft.com/office/officeart/2005/8/layout/arrow2"/>
    <dgm:cxn modelId="{D09152C8-0058-4F02-AE9F-59A443534AE8}" srcId="{455C831A-CCF5-4391-A2BE-9DF065D37587}" destId="{A75DE5EA-0E88-4A1C-B1EA-B4EE477D7AA1}" srcOrd="2" destOrd="0" parTransId="{48157EE2-9BD9-48FE-A422-276C84F2470D}" sibTransId="{03226FF3-250B-4000-A0B5-00FF0F1D75A5}"/>
    <dgm:cxn modelId="{F2BB2730-2592-4488-BCD6-5AED01EC4521}" type="presOf" srcId="{5474CA24-2298-4209-9BFA-72E77DA404F2}" destId="{0A241A66-3C01-4187-A51D-70E01BFECC36}" srcOrd="0" destOrd="0" presId="urn:microsoft.com/office/officeart/2005/8/layout/arrow2"/>
    <dgm:cxn modelId="{E52962DA-B3F8-45EA-991E-AEFC332A69AA}" type="presOf" srcId="{1982B446-3706-4711-A6F1-3DC4DFE59A3A}" destId="{BB060D25-0687-4EDC-968E-AF999F56FEB8}" srcOrd="0" destOrd="0" presId="urn:microsoft.com/office/officeart/2005/8/layout/arrow2"/>
    <dgm:cxn modelId="{7DD07C3D-EA79-49EE-93EE-865A49AB8425}" srcId="{455C831A-CCF5-4391-A2BE-9DF065D37587}" destId="{1982B446-3706-4711-A6F1-3DC4DFE59A3A}" srcOrd="4" destOrd="0" parTransId="{33D0F32B-ABD3-423A-818A-28D89377B172}" sibTransId="{6C0374E5-7FC4-4DEF-BC17-94C58A35DE3F}"/>
    <dgm:cxn modelId="{233CDF84-D6C6-49DF-B056-1C0185CCBE2F}" type="presOf" srcId="{BAD6DE81-DE4F-40EF-8526-A8F127A4BE33}" destId="{BB060D25-0687-4EDC-968E-AF999F56FEB8}" srcOrd="0" destOrd="1" presId="urn:microsoft.com/office/officeart/2005/8/layout/arrow2"/>
    <dgm:cxn modelId="{293E3154-15DE-4C13-93DE-664CEAB9F0AF}" srcId="{1982B446-3706-4711-A6F1-3DC4DFE59A3A}" destId="{BAD6DE81-DE4F-40EF-8526-A8F127A4BE33}" srcOrd="0" destOrd="0" parTransId="{3224C504-155F-4C9F-93C7-83D8D4CEC1B4}" sibTransId="{6252B9CC-7427-40BA-B706-E629F53D4B22}"/>
    <dgm:cxn modelId="{A9608111-8F2A-4C9C-AFDD-95EB6F542CF9}" type="presOf" srcId="{455C831A-CCF5-4391-A2BE-9DF065D37587}" destId="{E220828C-C958-4FCF-B52F-02D7F5D17607}" srcOrd="0" destOrd="0" presId="urn:microsoft.com/office/officeart/2005/8/layout/arrow2"/>
    <dgm:cxn modelId="{7816A744-7512-42D7-9EAA-58CEE8E42FDB}" type="presParOf" srcId="{E220828C-C958-4FCF-B52F-02D7F5D17607}" destId="{82ED47FD-CD8E-4EC8-A7E3-BF3AC4BC5C1A}" srcOrd="0" destOrd="0" presId="urn:microsoft.com/office/officeart/2005/8/layout/arrow2"/>
    <dgm:cxn modelId="{5F80B283-E3A6-46DE-96E0-5789F25D876F}" type="presParOf" srcId="{E220828C-C958-4FCF-B52F-02D7F5D17607}" destId="{602F6FA4-7B93-47DA-A0DB-B49EB487CA6E}" srcOrd="1" destOrd="0" presId="urn:microsoft.com/office/officeart/2005/8/layout/arrow2"/>
    <dgm:cxn modelId="{6E0B727D-EC42-4AE5-825A-7FF67FF68EC6}" type="presParOf" srcId="{602F6FA4-7B93-47DA-A0DB-B49EB487CA6E}" destId="{209C069F-B37A-4C67-9781-0FAE2047752E}" srcOrd="0" destOrd="0" presId="urn:microsoft.com/office/officeart/2005/8/layout/arrow2"/>
    <dgm:cxn modelId="{CFF2C1E9-9F99-432C-BDE5-FC0FC9577A9F}" type="presParOf" srcId="{602F6FA4-7B93-47DA-A0DB-B49EB487CA6E}" destId="{33C73A03-81A8-4821-88AF-91817E840E2E}" srcOrd="1" destOrd="0" presId="urn:microsoft.com/office/officeart/2005/8/layout/arrow2"/>
    <dgm:cxn modelId="{FBDF17EA-223A-4DD6-ACE0-628FF7B37554}" type="presParOf" srcId="{602F6FA4-7B93-47DA-A0DB-B49EB487CA6E}" destId="{BFAD5F2C-4A63-4140-BAB9-E821AF7B0C19}" srcOrd="2" destOrd="0" presId="urn:microsoft.com/office/officeart/2005/8/layout/arrow2"/>
    <dgm:cxn modelId="{222FA383-3ACC-453D-9C91-4534579E66D9}" type="presParOf" srcId="{602F6FA4-7B93-47DA-A0DB-B49EB487CA6E}" destId="{155A81E4-9C41-4FBD-A583-6DC2CB5DEC0D}" srcOrd="3" destOrd="0" presId="urn:microsoft.com/office/officeart/2005/8/layout/arrow2"/>
    <dgm:cxn modelId="{36EE010F-3E7E-4C56-B06B-772C093C64D6}" type="presParOf" srcId="{602F6FA4-7B93-47DA-A0DB-B49EB487CA6E}" destId="{40472C96-7900-430A-9ED3-CAF726C10828}" srcOrd="4" destOrd="0" presId="urn:microsoft.com/office/officeart/2005/8/layout/arrow2"/>
    <dgm:cxn modelId="{E5E9E005-F9BE-4931-97D6-FC4E2BC2E3F7}" type="presParOf" srcId="{602F6FA4-7B93-47DA-A0DB-B49EB487CA6E}" destId="{30BD98D9-B286-409D-A78E-285C5C43C9C9}" srcOrd="5" destOrd="0" presId="urn:microsoft.com/office/officeart/2005/8/layout/arrow2"/>
    <dgm:cxn modelId="{0DF7E867-0AF3-4CC5-A2ED-06C106841EA5}" type="presParOf" srcId="{602F6FA4-7B93-47DA-A0DB-B49EB487CA6E}" destId="{BDF1DCD3-B75A-446F-9AF1-9EB38C5F7E4F}" srcOrd="6" destOrd="0" presId="urn:microsoft.com/office/officeart/2005/8/layout/arrow2"/>
    <dgm:cxn modelId="{F65E491A-02BE-4ACE-A48E-618A70C424D4}" type="presParOf" srcId="{602F6FA4-7B93-47DA-A0DB-B49EB487CA6E}" destId="{0A241A66-3C01-4187-A51D-70E01BFECC36}" srcOrd="7" destOrd="0" presId="urn:microsoft.com/office/officeart/2005/8/layout/arrow2"/>
    <dgm:cxn modelId="{AB353266-B1EA-4CFA-BD2F-FC92F893B261}" type="presParOf" srcId="{602F6FA4-7B93-47DA-A0DB-B49EB487CA6E}" destId="{E02855CC-2507-4674-BEEF-DE01F7D7ACD7}" srcOrd="8" destOrd="0" presId="urn:microsoft.com/office/officeart/2005/8/layout/arrow2"/>
    <dgm:cxn modelId="{C233D6CA-22C4-4540-A734-012C76913875}" type="presParOf" srcId="{602F6FA4-7B93-47DA-A0DB-B49EB487CA6E}" destId="{BB060D25-0687-4EDC-968E-AF999F56FEB8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BE8841-08EB-4154-B030-0A33423DD91C}">
      <dsp:nvSpPr>
        <dsp:cNvPr id="0" name=""/>
        <dsp:cNvSpPr/>
      </dsp:nvSpPr>
      <dsp:spPr>
        <a:xfrm>
          <a:off x="0" y="0"/>
          <a:ext cx="9144000" cy="2023109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24C8C8-F055-4996-8E92-A7BDE966740C}">
      <dsp:nvSpPr>
        <dsp:cNvPr id="0" name=""/>
        <dsp:cNvSpPr/>
      </dsp:nvSpPr>
      <dsp:spPr>
        <a:xfrm>
          <a:off x="275420" y="409612"/>
          <a:ext cx="1454244" cy="148361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249C77-66F6-4426-BB3A-202CA41CB35B}">
      <dsp:nvSpPr>
        <dsp:cNvPr id="0" name=""/>
        <dsp:cNvSpPr/>
      </dsp:nvSpPr>
      <dsp:spPr>
        <a:xfrm rot="10800000">
          <a:off x="295780" y="1624756"/>
          <a:ext cx="1454244" cy="2017590"/>
        </a:xfrm>
        <a:prstGeom prst="round2SameRect">
          <a:avLst>
            <a:gd name="adj1" fmla="val 10500"/>
            <a:gd name="adj2" fmla="val 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1600" kern="1200" dirty="0"/>
            <a:t>Ойн </a:t>
          </a:r>
          <a:r>
            <a:rPr lang="mn-MN" sz="1600" kern="1200" dirty="0" smtClean="0"/>
            <a:t>хомсдлоос үүдэлтэй хүлэмжийн хийн ялгарлыг </a:t>
          </a:r>
          <a:r>
            <a:rPr lang="mn-MN" sz="1600" kern="1200" dirty="0"/>
            <a:t>бууруулах </a:t>
          </a:r>
          <a:endParaRPr lang="en-US" sz="1600" kern="1200" dirty="0"/>
        </a:p>
      </dsp:txBody>
      <dsp:txXfrm rot="10800000">
        <a:off x="340503" y="1624756"/>
        <a:ext cx="1364798" cy="1972867"/>
      </dsp:txXfrm>
    </dsp:sp>
    <dsp:sp modelId="{74756A29-2D8E-4CEA-BC4F-C7683313CAE0}">
      <dsp:nvSpPr>
        <dsp:cNvPr id="0" name=""/>
        <dsp:cNvSpPr/>
      </dsp:nvSpPr>
      <dsp:spPr>
        <a:xfrm>
          <a:off x="1875089" y="404222"/>
          <a:ext cx="1454244" cy="148361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6196F3-B390-4E4C-BF0E-0353ECA5A98F}">
      <dsp:nvSpPr>
        <dsp:cNvPr id="0" name=""/>
        <dsp:cNvSpPr/>
      </dsp:nvSpPr>
      <dsp:spPr>
        <a:xfrm rot="10800000">
          <a:off x="1895448" y="1608584"/>
          <a:ext cx="1454244" cy="2039152"/>
        </a:xfrm>
        <a:prstGeom prst="round2SameRect">
          <a:avLst>
            <a:gd name="adj1" fmla="val 10500"/>
            <a:gd name="adj2" fmla="val 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1600" kern="1200" dirty="0"/>
            <a:t>Ойн </a:t>
          </a:r>
          <a:r>
            <a:rPr lang="mn-MN" sz="1600" kern="1200" dirty="0" smtClean="0"/>
            <a:t>доройтлоос үүдэлтэй хүлэмжийн хийн ялгарлыг </a:t>
          </a:r>
          <a:r>
            <a:rPr lang="mn-MN" sz="1600" kern="1200" dirty="0"/>
            <a:t>бууруулах</a:t>
          </a:r>
          <a:endParaRPr lang="en-US" sz="1600" kern="1200" dirty="0"/>
        </a:p>
      </dsp:txBody>
      <dsp:txXfrm rot="10800000">
        <a:off x="1940171" y="1608584"/>
        <a:ext cx="1364798" cy="1994429"/>
      </dsp:txXfrm>
    </dsp:sp>
    <dsp:sp modelId="{9D5D8400-3984-41E7-A281-061CEFF7F9D2}">
      <dsp:nvSpPr>
        <dsp:cNvPr id="0" name=""/>
        <dsp:cNvSpPr/>
      </dsp:nvSpPr>
      <dsp:spPr>
        <a:xfrm>
          <a:off x="3610737" y="1471072"/>
          <a:ext cx="1693729" cy="158832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DC6C3C-E488-4910-9774-DF6D4BFC6C52}">
      <dsp:nvSpPr>
        <dsp:cNvPr id="0" name=""/>
        <dsp:cNvSpPr/>
      </dsp:nvSpPr>
      <dsp:spPr>
        <a:xfrm rot="10800000">
          <a:off x="3525293" y="2924506"/>
          <a:ext cx="1824538" cy="1557695"/>
        </a:xfrm>
        <a:prstGeom prst="round2SameRect">
          <a:avLst>
            <a:gd name="adj1" fmla="val 10500"/>
            <a:gd name="adj2" fmla="val 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1600" kern="1200" dirty="0" smtClean="0"/>
            <a:t>Ойн нүүрстөрөгчийн хуримтлалыг хамгаалах арга хэмжээ</a:t>
          </a:r>
          <a:endParaRPr lang="mn-MN" sz="1600" kern="1200" dirty="0"/>
        </a:p>
      </dsp:txBody>
      <dsp:txXfrm rot="10800000">
        <a:off x="3573197" y="2924506"/>
        <a:ext cx="1728730" cy="1509791"/>
      </dsp:txXfrm>
    </dsp:sp>
    <dsp:sp modelId="{6F2EFEEC-17B0-4720-9EDA-2AED6EC922B6}">
      <dsp:nvSpPr>
        <dsp:cNvPr id="0" name=""/>
        <dsp:cNvSpPr/>
      </dsp:nvSpPr>
      <dsp:spPr>
        <a:xfrm>
          <a:off x="5369871" y="1074202"/>
          <a:ext cx="1454244" cy="176452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311049-910D-4835-B5D2-CCD2E79F134C}">
      <dsp:nvSpPr>
        <dsp:cNvPr id="0" name=""/>
        <dsp:cNvSpPr/>
      </dsp:nvSpPr>
      <dsp:spPr>
        <a:xfrm rot="10800000">
          <a:off x="5382406" y="2231829"/>
          <a:ext cx="1454244" cy="2263969"/>
        </a:xfrm>
        <a:prstGeom prst="round2SameRect">
          <a:avLst>
            <a:gd name="adj1" fmla="val 10500"/>
            <a:gd name="adj2" fmla="val 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1600" kern="1200" dirty="0"/>
            <a:t>Ойн тогтвортой </a:t>
          </a:r>
          <a:r>
            <a:rPr lang="mn-MN" sz="1600" kern="1200" dirty="0" smtClean="0"/>
            <a:t>менежмент </a:t>
          </a:r>
          <a:r>
            <a:rPr lang="en-US" sz="1600" kern="1200" dirty="0" smtClean="0"/>
            <a:t>/</a:t>
          </a:r>
          <a:r>
            <a:rPr lang="mn-MN" sz="1600" kern="1200" dirty="0" smtClean="0"/>
            <a:t>хамтын оролцоотойойн менежемент</a:t>
          </a:r>
          <a:r>
            <a:rPr lang="en-US" sz="1600" kern="1200" dirty="0" smtClean="0"/>
            <a:t>/</a:t>
          </a:r>
          <a:endParaRPr lang="en-US" sz="1600" kern="1200" dirty="0"/>
        </a:p>
      </dsp:txBody>
      <dsp:txXfrm rot="10800000">
        <a:off x="5427129" y="2231829"/>
        <a:ext cx="1364798" cy="2219246"/>
      </dsp:txXfrm>
    </dsp:sp>
    <dsp:sp modelId="{F060E6B5-4706-42BC-A369-3A024DC6BF31}">
      <dsp:nvSpPr>
        <dsp:cNvPr id="0" name=""/>
        <dsp:cNvSpPr/>
      </dsp:nvSpPr>
      <dsp:spPr>
        <a:xfrm>
          <a:off x="7288288" y="1187732"/>
          <a:ext cx="1454244" cy="164258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C27269-5E59-4EAD-9461-A34D1D22FFC5}">
      <dsp:nvSpPr>
        <dsp:cNvPr id="0" name=""/>
        <dsp:cNvSpPr/>
      </dsp:nvSpPr>
      <dsp:spPr>
        <a:xfrm rot="10800000">
          <a:off x="7091361" y="2510674"/>
          <a:ext cx="1824189" cy="1985124"/>
        </a:xfrm>
        <a:prstGeom prst="round2SameRect">
          <a:avLst>
            <a:gd name="adj1" fmla="val 10500"/>
            <a:gd name="adj2" fmla="val 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1500" kern="1200" dirty="0" smtClean="0"/>
            <a:t>Ойн нүүрстөрөгчийн хуримтлалыг  нэмэгдүүлэх</a:t>
          </a:r>
          <a:endParaRPr lang="en-US" sz="1500" kern="1200" dirty="0" smtClean="0"/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1500" kern="1200" dirty="0" smtClean="0"/>
            <a:t>Ойжуулалт</a:t>
          </a:r>
          <a:r>
            <a:rPr lang="mn-MN" sz="1500" kern="1200" dirty="0"/>
            <a:t>, байгалийн нөхөн сэргэлтийг </a:t>
          </a:r>
          <a:r>
            <a:rPr lang="mn-MN" sz="1500" kern="1200" dirty="0" smtClean="0"/>
            <a:t>дэмжих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 dirty="0"/>
        </a:p>
      </dsp:txBody>
      <dsp:txXfrm rot="10800000">
        <a:off x="7147461" y="2510674"/>
        <a:ext cx="1711989" cy="19290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ED47FD-CD8E-4EC8-A7E3-BF3AC4BC5C1A}">
      <dsp:nvSpPr>
        <dsp:cNvPr id="0" name=""/>
        <dsp:cNvSpPr/>
      </dsp:nvSpPr>
      <dsp:spPr>
        <a:xfrm>
          <a:off x="0" y="684925"/>
          <a:ext cx="7803989" cy="4835120"/>
        </a:xfrm>
        <a:prstGeom prst="swooshArrow">
          <a:avLst>
            <a:gd name="adj1" fmla="val 25000"/>
            <a:gd name="adj2" fmla="val 25000"/>
          </a:avLst>
        </a:prstGeom>
        <a:solidFill>
          <a:srgbClr val="9BBB59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  <a:sp3d z="-400500" extrusionH="63500" contourW="12700" prstMaterial="matte">
          <a:contourClr>
            <a:sysClr val="window" lastClr="FFFFFF">
              <a:tint val="50000"/>
            </a:sys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9C069F-B37A-4C67-9781-0FAE2047752E}">
      <dsp:nvSpPr>
        <dsp:cNvPr id="0" name=""/>
        <dsp:cNvSpPr/>
      </dsp:nvSpPr>
      <dsp:spPr>
        <a:xfrm>
          <a:off x="588769" y="4182713"/>
          <a:ext cx="206806" cy="206806"/>
        </a:xfrm>
        <a:prstGeom prst="ellipse">
          <a:avLst/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/>
        <a:sp3d extrusionH="381000" contourW="38100" prstMaterial="matte">
          <a:contourClr>
            <a:sysClr val="window" lastClr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C73A03-81A8-4821-88AF-91817E840E2E}">
      <dsp:nvSpPr>
        <dsp:cNvPr id="0" name=""/>
        <dsp:cNvSpPr/>
      </dsp:nvSpPr>
      <dsp:spPr>
        <a:xfrm>
          <a:off x="692173" y="4286117"/>
          <a:ext cx="1177899" cy="133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583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UN-REDD </a:t>
          </a:r>
          <a:r>
            <a:rPr lang="mn-MN" sz="2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түнш</a:t>
          </a:r>
          <a:endParaRPr lang="en-US" sz="20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2011</a:t>
          </a:r>
        </a:p>
      </dsp:txBody>
      <dsp:txXfrm>
        <a:off x="692173" y="4286117"/>
        <a:ext cx="1177899" cy="1337500"/>
      </dsp:txXfrm>
    </dsp:sp>
    <dsp:sp modelId="{BFAD5F2C-4A63-4140-BAB9-E821AF7B0C19}">
      <dsp:nvSpPr>
        <dsp:cNvPr id="0" name=""/>
        <dsp:cNvSpPr/>
      </dsp:nvSpPr>
      <dsp:spPr>
        <a:xfrm>
          <a:off x="1708224" y="3107093"/>
          <a:ext cx="323697" cy="323697"/>
        </a:xfrm>
        <a:prstGeom prst="ellipse">
          <a:avLst/>
        </a:prstGeom>
        <a:solidFill>
          <a:srgbClr val="9BBB59">
            <a:hueOff val="2812566"/>
            <a:satOff val="-4220"/>
            <a:lumOff val="-686"/>
            <a:alphaOff val="0"/>
          </a:srgbClr>
        </a:solidFill>
        <a:ln>
          <a:noFill/>
        </a:ln>
        <a:effectLst/>
        <a:sp3d extrusionH="381000" contourW="38100" prstMaterial="matte">
          <a:contourClr>
            <a:sysClr val="window" lastClr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5A81E4-9C41-4FBD-A583-6DC2CB5DEC0D}">
      <dsp:nvSpPr>
        <dsp:cNvPr id="0" name=""/>
        <dsp:cNvSpPr/>
      </dsp:nvSpPr>
      <dsp:spPr>
        <a:xfrm>
          <a:off x="1870072" y="3268942"/>
          <a:ext cx="1492605" cy="23546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521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n-MN" sz="2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Бэлэн байдлын дэмжлэг – Бэлэн байдлын төлөвлөгөөний төсөл</a:t>
          </a:r>
          <a:endParaRPr lang="en-US" sz="20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2012</a:t>
          </a:r>
        </a:p>
      </dsp:txBody>
      <dsp:txXfrm>
        <a:off x="1870072" y="3268942"/>
        <a:ext cx="1492605" cy="2354675"/>
      </dsp:txXfrm>
    </dsp:sp>
    <dsp:sp modelId="{40472C96-7900-430A-9ED3-CAF726C10828}">
      <dsp:nvSpPr>
        <dsp:cNvPr id="0" name=""/>
        <dsp:cNvSpPr/>
      </dsp:nvSpPr>
      <dsp:spPr>
        <a:xfrm>
          <a:off x="3146880" y="2249519"/>
          <a:ext cx="431596" cy="431596"/>
        </a:xfrm>
        <a:prstGeom prst="ellipse">
          <a:avLst/>
        </a:prstGeom>
        <a:solidFill>
          <a:srgbClr val="9BBB59">
            <a:hueOff val="5625132"/>
            <a:satOff val="-8440"/>
            <a:lumOff val="-1373"/>
            <a:alphaOff val="0"/>
          </a:srgbClr>
        </a:solidFill>
        <a:ln>
          <a:noFill/>
        </a:ln>
        <a:effectLst/>
        <a:sp3d extrusionH="381000" contourW="38100" prstMaterial="matte">
          <a:contourClr>
            <a:sysClr val="window" lastClr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BD98D9-B286-409D-A78E-285C5C43C9C9}">
      <dsp:nvSpPr>
        <dsp:cNvPr id="0" name=""/>
        <dsp:cNvSpPr/>
      </dsp:nvSpPr>
      <dsp:spPr>
        <a:xfrm>
          <a:off x="3362678" y="2465318"/>
          <a:ext cx="1735378" cy="31582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94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n-MN" sz="2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Бэлэн байдлын төлөвлөгөө</a:t>
          </a:r>
          <a:endParaRPr lang="en-US" sz="20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2014</a:t>
          </a:r>
        </a:p>
      </dsp:txBody>
      <dsp:txXfrm>
        <a:off x="3362678" y="2465318"/>
        <a:ext cx="1735378" cy="3158299"/>
      </dsp:txXfrm>
    </dsp:sp>
    <dsp:sp modelId="{BDF1DCD3-B75A-446F-9AF1-9EB38C5F7E4F}">
      <dsp:nvSpPr>
        <dsp:cNvPr id="0" name=""/>
        <dsp:cNvSpPr/>
      </dsp:nvSpPr>
      <dsp:spPr>
        <a:xfrm>
          <a:off x="4819317" y="1579645"/>
          <a:ext cx="557479" cy="557479"/>
        </a:xfrm>
        <a:prstGeom prst="ellipse">
          <a:avLst/>
        </a:prstGeom>
        <a:solidFill>
          <a:srgbClr val="9BBB59">
            <a:hueOff val="8437698"/>
            <a:satOff val="-12660"/>
            <a:lumOff val="-2059"/>
            <a:alphaOff val="0"/>
          </a:srgbClr>
        </a:solidFill>
        <a:ln>
          <a:noFill/>
        </a:ln>
        <a:effectLst/>
        <a:sp3d extrusionH="381000" contourW="38100" prstMaterial="matte">
          <a:contourClr>
            <a:sysClr val="window" lastClr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241A66-3C01-4187-A51D-70E01BFECC36}">
      <dsp:nvSpPr>
        <dsp:cNvPr id="0" name=""/>
        <dsp:cNvSpPr/>
      </dsp:nvSpPr>
      <dsp:spPr>
        <a:xfrm>
          <a:off x="5098057" y="1858385"/>
          <a:ext cx="1798320" cy="37652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5397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ХЗС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БАХ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БХЖ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.2015-2017</a:t>
          </a:r>
          <a:endParaRPr lang="en-US" sz="20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</dsp:txBody>
      <dsp:txXfrm>
        <a:off x="5098057" y="1858385"/>
        <a:ext cx="1798320" cy="3765232"/>
      </dsp:txXfrm>
    </dsp:sp>
    <dsp:sp modelId="{E02855CC-2507-4674-BEEF-DE01F7D7ACD7}">
      <dsp:nvSpPr>
        <dsp:cNvPr id="0" name=""/>
        <dsp:cNvSpPr/>
      </dsp:nvSpPr>
      <dsp:spPr>
        <a:xfrm>
          <a:off x="6541209" y="1132313"/>
          <a:ext cx="710336" cy="710336"/>
        </a:xfrm>
        <a:prstGeom prst="ellipse">
          <a:avLst/>
        </a:prstGeom>
        <a:solidFill>
          <a:srgbClr val="9BBB59">
            <a:hueOff val="11250264"/>
            <a:satOff val="-16880"/>
            <a:lumOff val="-2745"/>
            <a:alphaOff val="0"/>
          </a:srgbClr>
        </a:solidFill>
        <a:ln>
          <a:noFill/>
        </a:ln>
        <a:effectLst/>
        <a:sp3d extrusionH="381000" contourW="38100" prstMaterial="matte">
          <a:contourClr>
            <a:sysClr val="window" lastClr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060D25-0687-4EDC-968E-AF999F56FEB8}">
      <dsp:nvSpPr>
        <dsp:cNvPr id="0" name=""/>
        <dsp:cNvSpPr/>
      </dsp:nvSpPr>
      <dsp:spPr>
        <a:xfrm>
          <a:off x="6896377" y="1487481"/>
          <a:ext cx="1798320" cy="41361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6393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n-MN" sz="2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ОСТ</a:t>
          </a:r>
          <a:r>
            <a:rPr lang="mn-MN" sz="2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, </a:t>
          </a:r>
          <a:r>
            <a:rPr lang="mn-MN" sz="20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СНСМС</a:t>
          </a:r>
          <a:r>
            <a:rPr lang="mn-MN" sz="20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, Үндэсний стратеги</a:t>
          </a:r>
          <a:endParaRPr lang="en-US" sz="20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/>
            <a:ea typeface="+mn-ea"/>
            <a:cs typeface="+mn-cs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/>
              <a:ea typeface="+mn-ea"/>
              <a:cs typeface="+mn-cs"/>
            </a:rPr>
            <a:t>2018</a:t>
          </a:r>
        </a:p>
      </dsp:txBody>
      <dsp:txXfrm>
        <a:off x="6896377" y="1487481"/>
        <a:ext cx="1798320" cy="41361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791B57-48F0-44D1-9B46-4921DE10DDD9}" type="datetimeFigureOut">
              <a:rPr lang="en-US" smtClean="0"/>
              <a:t>5/30/2018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B98B8B-AA2C-461B-9E1C-C73CBB362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777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12BD2D-1362-4D65-85D6-1672183735D5}" type="datetimeFigureOut">
              <a:rPr lang="en-US" smtClean="0"/>
              <a:t>5/30/2018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1233488"/>
            <a:ext cx="443706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27A53F-FCAE-4158-B527-3BA202560C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643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27A53F-FCAE-4158-B527-3BA202560C2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2209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from the </a:t>
            </a:r>
            <a:r>
              <a:rPr lang="en-US" dirty="0" err="1"/>
              <a:t>IPCC’s</a:t>
            </a:r>
            <a:r>
              <a:rPr lang="en-US" dirty="0"/>
              <a:t> recent 5</a:t>
            </a:r>
            <a:r>
              <a:rPr lang="en-US" baseline="30000" dirty="0"/>
              <a:t>th</a:t>
            </a:r>
            <a:r>
              <a:rPr lang="en-US" dirty="0"/>
              <a:t> report</a:t>
            </a:r>
            <a:r>
              <a:rPr lang="en-US" baseline="0" dirty="0"/>
              <a:t>, according to this,  Agriculture, Forestry and other Land Uses account for 24% of the global GHG emissions.  And, GHG emissions from forests alone accounts for 11%.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/>
          <a:lstStyle/>
          <a:p>
            <a:fld id="{CA6FB44C-DD4B-46CA-94F7-D0B01E6432F4}" type="slidenum">
              <a:rPr lang="en-GB" smtClean="0">
                <a:solidFill>
                  <a:prstClr val="black"/>
                </a:solidFill>
                <a:latin typeface="Calibri"/>
              </a:rPr>
              <a:pPr/>
              <a:t>3</a:t>
            </a:fld>
            <a:endParaRPr lang="en-GB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846428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</a:ln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dirty="0">
                <a:solidFill>
                  <a:srgbClr val="000000"/>
                </a:solidFill>
                <a:ea typeface="MS PGothic" pitchFamily="34" charset="-128"/>
              </a:rPr>
              <a:t>I</a:t>
            </a:r>
            <a:r>
              <a:rPr lang="en-US" baseline="0" dirty="0">
                <a:solidFill>
                  <a:srgbClr val="000000"/>
                </a:solidFill>
                <a:ea typeface="MS PGothic" pitchFamily="34" charset="-128"/>
              </a:rPr>
              <a:t> would like to start by showing you this.   Please count from 1 to 3.</a:t>
            </a:r>
            <a:endParaRPr lang="en-US" dirty="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15373" y="9371285"/>
            <a:ext cx="2918831" cy="49331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DCB741F5-EB75-4C5D-8AB2-6AF8A7A2DAEB}" type="slidenum">
              <a:rPr lang="en-US">
                <a:ea typeface="MS PGothic" pitchFamily="34" charset="-128"/>
                <a:cs typeface="ArialUnicodeMS"/>
              </a:rPr>
              <a:pPr/>
              <a:t>4</a:t>
            </a:fld>
            <a:endParaRPr lang="en-US">
              <a:ea typeface="MS PGothic" pitchFamily="34" charset="-128"/>
              <a:cs typeface="ArialUnicodeMS"/>
            </a:endParaRPr>
          </a:p>
        </p:txBody>
      </p:sp>
    </p:spTree>
    <p:extLst>
      <p:ext uri="{BB962C8B-B14F-4D97-AF65-F5344CB8AC3E}">
        <p14:creationId xmlns:p14="http://schemas.microsoft.com/office/powerpoint/2010/main" val="23634793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</a:ln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dirty="0">
                <a:solidFill>
                  <a:srgbClr val="000000"/>
                </a:solidFill>
                <a:ea typeface="MS PGothic" pitchFamily="34" charset="-128"/>
              </a:rPr>
              <a:t>In</a:t>
            </a:r>
            <a:r>
              <a:rPr lang="en-US" baseline="0" dirty="0">
                <a:solidFill>
                  <a:srgbClr val="000000"/>
                </a:solidFill>
                <a:ea typeface="MS PGothic" pitchFamily="34" charset="-128"/>
              </a:rPr>
              <a:t> those three seconds, we have just lost an area of tropical rain forest that is a size of a football field …</a:t>
            </a:r>
            <a:r>
              <a:rPr lang="en-US" dirty="0">
                <a:solidFill>
                  <a:srgbClr val="000000"/>
                </a:solidFill>
                <a:ea typeface="MS PGothic" pitchFamily="34" charset="-128"/>
              </a:rPr>
              <a:t> </a:t>
            </a:r>
            <a:r>
              <a:rPr lang="en-US" baseline="0" dirty="0">
                <a:solidFill>
                  <a:srgbClr val="000000"/>
                </a:solidFill>
                <a:ea typeface="MS PGothic" pitchFamily="34" charset="-128"/>
              </a:rPr>
              <a:t>,</a:t>
            </a:r>
            <a:endParaRPr lang="mn-MN" baseline="0" dirty="0">
              <a:solidFill>
                <a:srgbClr val="000000"/>
              </a:solidFill>
              <a:ea typeface="MS PGothic" pitchFamily="34" charset="-128"/>
            </a:endParaRPr>
          </a:p>
          <a:p>
            <a:pPr eaLnBrk="1" hangingPunct="1">
              <a:spcBef>
                <a:spcPct val="0"/>
              </a:spcBef>
            </a:pPr>
            <a:endParaRPr lang="mn-MN" baseline="0" dirty="0">
              <a:solidFill>
                <a:srgbClr val="000000"/>
              </a:solidFill>
              <a:ea typeface="MS PGothic" pitchFamily="34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mn-MN" baseline="0" dirty="0">
                <a:solidFill>
                  <a:srgbClr val="000000"/>
                </a:solidFill>
                <a:ea typeface="MS PGothic" pitchFamily="34" charset="-128"/>
              </a:rPr>
              <a:t>Монгол улсын хувьд </a:t>
            </a:r>
            <a:endParaRPr lang="en-US" dirty="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15373" y="9371285"/>
            <a:ext cx="2918831" cy="49331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A5964A6A-748A-4CD0-AEAC-18ADD0CB99FF}" type="slidenum">
              <a:rPr lang="en-US">
                <a:ea typeface="MS PGothic" pitchFamily="34" charset="-128"/>
                <a:cs typeface="ArialUnicodeMS"/>
              </a:rPr>
              <a:pPr/>
              <a:t>5</a:t>
            </a:fld>
            <a:endParaRPr lang="en-US">
              <a:ea typeface="MS PGothic" pitchFamily="34" charset="-128"/>
              <a:cs typeface="ArialUnicodeMS"/>
            </a:endParaRPr>
          </a:p>
        </p:txBody>
      </p:sp>
    </p:spTree>
    <p:extLst>
      <p:ext uri="{BB962C8B-B14F-4D97-AF65-F5344CB8AC3E}">
        <p14:creationId xmlns:p14="http://schemas.microsoft.com/office/powerpoint/2010/main" val="26055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</a:ln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mn-MN" baseline="0" dirty="0">
                <a:solidFill>
                  <a:srgbClr val="000000"/>
                </a:solidFill>
                <a:ea typeface="MS PGothic" pitchFamily="34" charset="-128"/>
              </a:rPr>
              <a:t>Ойн судалгаа, хөгжлийн төвийн ой </a:t>
            </a:r>
            <a:r>
              <a:rPr lang="mn-MN" baseline="0" dirty="0" smtClean="0">
                <a:solidFill>
                  <a:srgbClr val="000000"/>
                </a:solidFill>
                <a:ea typeface="MS PGothic" pitchFamily="34" charset="-128"/>
              </a:rPr>
              <a:t>зохион </a:t>
            </a:r>
            <a:r>
              <a:rPr lang="mn-MN" baseline="0" dirty="0">
                <a:solidFill>
                  <a:srgbClr val="000000"/>
                </a:solidFill>
                <a:ea typeface="MS PGothic" pitchFamily="34" charset="-128"/>
              </a:rPr>
              <a:t>байгуулалтын мэдээгээр Монгол улсын хувьд жил бүр 183 хөл бөмбөгийн талбайтай тэнцүү хэмжээний ой хомсдож байна.</a:t>
            </a:r>
            <a:endParaRPr lang="en-US" dirty="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15373" y="9371285"/>
            <a:ext cx="2918831" cy="49331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A5964A6A-748A-4CD0-AEAC-18ADD0CB99FF}" type="slidenum">
              <a:rPr lang="en-US">
                <a:ea typeface="MS PGothic" pitchFamily="34" charset="-128"/>
                <a:cs typeface="ArialUnicodeMS"/>
              </a:rPr>
              <a:pPr/>
              <a:t>6</a:t>
            </a:fld>
            <a:endParaRPr lang="en-US">
              <a:ea typeface="MS PGothic" pitchFamily="34" charset="-128"/>
              <a:cs typeface="ArialUnicodeMS"/>
            </a:endParaRPr>
          </a:p>
        </p:txBody>
      </p:sp>
    </p:spTree>
    <p:extLst>
      <p:ext uri="{BB962C8B-B14F-4D97-AF65-F5344CB8AC3E}">
        <p14:creationId xmlns:p14="http://schemas.microsoft.com/office/powerpoint/2010/main" val="27595108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FF0000"/>
                </a:solidFill>
                <a:latin typeface="+mn-lt"/>
              </a:rPr>
              <a:t>REDD+ </a:t>
            </a:r>
            <a:r>
              <a:rPr lang="en-US" sz="1200" dirty="0">
                <a:solidFill>
                  <a:prstClr val="black"/>
                </a:solidFill>
                <a:latin typeface="+mn-lt"/>
              </a:rPr>
              <a:t>is a new climate change mitigation mechanism under the UN Framework Convention on Climate Change (UNFCCC).</a:t>
            </a:r>
          </a:p>
          <a:p>
            <a:pPr>
              <a:spcBef>
                <a:spcPts val="400"/>
              </a:spcBef>
            </a:pPr>
            <a:r>
              <a:rPr lang="en-US" sz="1200" dirty="0">
                <a:solidFill>
                  <a:prstClr val="black"/>
                </a:solidFill>
                <a:latin typeface="+mn-lt"/>
              </a:rPr>
              <a:t>The key idea is for developing countries to receive </a:t>
            </a:r>
            <a:r>
              <a:rPr lang="en-US" sz="1200" b="1" dirty="0">
                <a:solidFill>
                  <a:srgbClr val="FF0000"/>
                </a:solidFill>
                <a:latin typeface="+mn-lt"/>
              </a:rPr>
              <a:t>results-based payments </a:t>
            </a:r>
            <a:r>
              <a:rPr lang="en-US" sz="1200" dirty="0">
                <a:solidFill>
                  <a:srgbClr val="000000"/>
                </a:solidFill>
                <a:latin typeface="+mn-lt"/>
              </a:rPr>
              <a:t>for </a:t>
            </a:r>
            <a:r>
              <a:rPr lang="en-US" sz="1200" dirty="0">
                <a:solidFill>
                  <a:prstClr val="black"/>
                </a:solidFill>
                <a:latin typeface="+mn-lt"/>
              </a:rPr>
              <a:t>verified carbon emission reductions and/or removals through any one or more of the five activities.</a:t>
            </a:r>
          </a:p>
          <a:p>
            <a:pPr>
              <a:spcBef>
                <a:spcPts val="569"/>
              </a:spcBef>
            </a:pPr>
            <a:endParaRPr lang="en-US" sz="1200" b="1" dirty="0">
              <a:solidFill>
                <a:prstClr val="black">
                  <a:lumMod val="85000"/>
                  <a:lumOff val="15000"/>
                </a:prstClr>
              </a:solidFill>
              <a:latin typeface="+mn-lt"/>
            </a:endParaRPr>
          </a:p>
          <a:p>
            <a:pPr>
              <a:spcBef>
                <a:spcPts val="569"/>
              </a:spcBef>
            </a:pPr>
            <a:r>
              <a:rPr lang="en-US" sz="1200" b="1" dirty="0"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</a:rPr>
              <a:t>REDD</a:t>
            </a:r>
            <a:r>
              <a:rPr lang="en-US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</a:rPr>
              <a:t> = Reducing Emissions from Deforestation and Forest Degradation in Developing Countries. </a:t>
            </a:r>
          </a:p>
          <a:p>
            <a:pPr>
              <a:spcBef>
                <a:spcPts val="569"/>
              </a:spcBef>
            </a:pPr>
            <a:r>
              <a:rPr lang="en-US" sz="1200" b="1" dirty="0"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</a:rPr>
              <a:t>“+” =  </a:t>
            </a:r>
            <a:endParaRPr lang="en-US" sz="1200" dirty="0">
              <a:solidFill>
                <a:prstClr val="black">
                  <a:lumMod val="85000"/>
                  <a:lumOff val="15000"/>
                </a:prstClr>
              </a:solidFill>
              <a:latin typeface="+mn-lt"/>
            </a:endParaRPr>
          </a:p>
          <a:p>
            <a:pPr marL="1428750" indent="0">
              <a:spcBef>
                <a:spcPts val="569"/>
              </a:spcBef>
              <a:buFont typeface="Arial" pitchFamily="34" charset="0"/>
              <a:buNone/>
            </a:pPr>
            <a:r>
              <a:rPr lang="en-US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</a:rPr>
              <a:t>	+ Conservation of forests</a:t>
            </a:r>
          </a:p>
          <a:p>
            <a:pPr marL="1428750" indent="0">
              <a:spcBef>
                <a:spcPts val="569"/>
              </a:spcBef>
              <a:buFont typeface="Arial" pitchFamily="34" charset="0"/>
              <a:buNone/>
            </a:pPr>
            <a:r>
              <a:rPr lang="en-US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</a:rPr>
              <a:t>	+ Sustainable management of forests</a:t>
            </a:r>
          </a:p>
          <a:p>
            <a:pPr marL="1428750" indent="0">
              <a:spcBef>
                <a:spcPts val="569"/>
              </a:spcBef>
              <a:buFont typeface="Arial" pitchFamily="34" charset="0"/>
              <a:buNone/>
            </a:pPr>
            <a:r>
              <a:rPr lang="en-US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</a:rPr>
              <a:t>	+ Enhancement of forest carbon stocks</a:t>
            </a:r>
          </a:p>
          <a:p>
            <a:pPr marL="0" indent="1428750">
              <a:spcBef>
                <a:spcPts val="569"/>
              </a:spcBef>
              <a:buFont typeface="Arial" pitchFamily="34" charset="0"/>
              <a:buNone/>
            </a:pPr>
            <a:endParaRPr lang="en-US" sz="1200" dirty="0">
              <a:solidFill>
                <a:prstClr val="black">
                  <a:lumMod val="85000"/>
                  <a:lumOff val="15000"/>
                </a:prstClr>
              </a:solidFill>
              <a:latin typeface="+mn-lt"/>
            </a:endParaRPr>
          </a:p>
          <a:p>
            <a:pPr>
              <a:spcBef>
                <a:spcPts val="569"/>
              </a:spcBef>
            </a:pPr>
            <a:r>
              <a:rPr lang="en-US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</a:rPr>
              <a:t>Participation is voluntary and </a:t>
            </a:r>
            <a:r>
              <a:rPr lang="en-US" sz="1200" dirty="0">
                <a:solidFill>
                  <a:prstClr val="black"/>
                </a:solidFill>
                <a:latin typeface="+mn-lt"/>
              </a:rPr>
              <a:t>financing is expected to come from </a:t>
            </a:r>
            <a:r>
              <a:rPr lang="en-US" sz="1200" b="1" dirty="0">
                <a:solidFill>
                  <a:srgbClr val="FF0000"/>
                </a:solidFill>
                <a:latin typeface="+mn-lt"/>
              </a:rPr>
              <a:t>both the public </a:t>
            </a:r>
            <a:r>
              <a:rPr lang="en-US" sz="1200" dirty="0">
                <a:solidFill>
                  <a:prstClr val="black"/>
                </a:solidFill>
                <a:latin typeface="+mn-lt"/>
              </a:rPr>
              <a:t>and private </a:t>
            </a:r>
            <a:r>
              <a:rPr lang="en-US" sz="1200" b="1" dirty="0">
                <a:solidFill>
                  <a:srgbClr val="FF0000"/>
                </a:solidFill>
                <a:latin typeface="+mn-lt"/>
              </a:rPr>
              <a:t>sector</a:t>
            </a:r>
            <a:r>
              <a:rPr lang="en-US" sz="1200" dirty="0">
                <a:solidFill>
                  <a:srgbClr val="FF0000"/>
                </a:solidFill>
                <a:latin typeface="+mn-lt"/>
              </a:rPr>
              <a:t>s.</a:t>
            </a:r>
          </a:p>
          <a:p>
            <a:endParaRPr lang="en-US" dirty="0"/>
          </a:p>
          <a:p>
            <a:pPr algn="just">
              <a:spcBef>
                <a:spcPts val="569"/>
              </a:spcBef>
            </a:pPr>
            <a:r>
              <a:rPr lang="en-US" sz="12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REDD</a:t>
            </a:r>
            <a:r>
              <a:rPr lang="en-US" sz="12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 = </a:t>
            </a:r>
            <a:r>
              <a:rPr lang="mn-MN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</a:t>
            </a:r>
            <a:r>
              <a:rPr lang="mn-MN" sz="12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йн </a:t>
            </a:r>
            <a:r>
              <a:rPr lang="mn-MN" sz="1200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х</a:t>
            </a:r>
            <a:r>
              <a:rPr lang="mn-MN" sz="12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омсдол, </a:t>
            </a:r>
            <a:r>
              <a:rPr lang="mn-MN" sz="1200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д</a:t>
            </a:r>
            <a:r>
              <a:rPr lang="mn-MN" sz="12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оройтлоос үүсэх </a:t>
            </a:r>
            <a:r>
              <a:rPr lang="mn-MN" sz="1200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я</a:t>
            </a:r>
            <a:r>
              <a:rPr lang="mn-MN" sz="12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лгаралтыг </a:t>
            </a:r>
            <a:r>
              <a:rPr lang="mn-MN" sz="1200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б</a:t>
            </a:r>
            <a:r>
              <a:rPr lang="mn-MN" sz="12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ууруулах  </a:t>
            </a:r>
          </a:p>
          <a:p>
            <a:pPr marL="0" indent="0">
              <a:spcBef>
                <a:spcPts val="569"/>
              </a:spcBef>
              <a:buNone/>
            </a:pPr>
            <a:endParaRPr lang="en-US" sz="1200" kern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cs"/>
            </a:endParaRPr>
          </a:p>
          <a:p>
            <a:pPr>
              <a:spcBef>
                <a:spcPts val="569"/>
              </a:spcBef>
            </a:pPr>
            <a:r>
              <a:rPr lang="en-US" sz="12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+</a:t>
            </a:r>
            <a:r>
              <a:rPr lang="en-US" sz="12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 =</a:t>
            </a:r>
            <a:r>
              <a:rPr lang="mn-MN" sz="12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 нэмэх</a:t>
            </a:r>
            <a:r>
              <a:rPr lang="en-US" sz="12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:</a:t>
            </a:r>
          </a:p>
          <a:p>
            <a:pPr marL="0" indent="0">
              <a:spcBef>
                <a:spcPts val="569"/>
              </a:spcBef>
              <a:buNone/>
            </a:pPr>
            <a:r>
              <a:rPr lang="en-US" sz="12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	+ </a:t>
            </a:r>
            <a:r>
              <a:rPr lang="mn-MN" sz="12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Ой хамгаалал</a:t>
            </a:r>
          </a:p>
          <a:p>
            <a:pPr marL="0" indent="0">
              <a:spcBef>
                <a:spcPts val="569"/>
              </a:spcBef>
              <a:buNone/>
            </a:pPr>
            <a:r>
              <a:rPr lang="en-US" sz="12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	+ </a:t>
            </a:r>
            <a:r>
              <a:rPr lang="mn-MN" sz="12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Ойн тогтвортой менежмент </a:t>
            </a:r>
          </a:p>
          <a:p>
            <a:pPr marL="0" indent="0">
              <a:spcBef>
                <a:spcPts val="569"/>
              </a:spcBef>
              <a:buNone/>
            </a:pPr>
            <a:r>
              <a:rPr lang="en-US" sz="12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	+ </a:t>
            </a:r>
            <a:r>
              <a:rPr lang="mn-MN" sz="12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Ойн нүүрстөрөгчийн нөөцийн сайжруулалт</a:t>
            </a:r>
            <a:endParaRPr lang="en-US" sz="1000" kern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8407C-37F9-4656-9556-9EF7322BA1FF}" type="slidenum">
              <a:rPr lang="fr-CH" smtClean="0"/>
              <a:pPr/>
              <a:t>8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2639951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mn-M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НҮБ-ын УАӨСК-ийн Талуудын 16-р Бага хурлаас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REDD+ </a:t>
            </a:r>
            <a:r>
              <a:rPr lang="mn-M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хөтөлбөрийг хөгжиж буй орнууд хэрэгжүүлэх явцдаа суралцах зарчмыг ашиглаж, 3 үе шаттайгаар, тус бүрт нь авч хэрэгжүүлэх арга хэмжээ, үйл ажиллагааг тодорхойлсон байдаг. </a:t>
            </a:r>
          </a:p>
          <a:p>
            <a:endParaRPr lang="mn-MN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mn-M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2008 оноос НҮБ-ын Хөгжлийн Хөтөлбөр (НҮБХХ), Хүнс, Хөдөө Аж Ахуйн Байгууллага (ХХААБ), Байгаль Орчны Хөтөлбөр (НҮББОХ)-ийн хамтарсан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UN-REDD </a:t>
            </a:r>
            <a:r>
              <a:rPr lang="mn-M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хөтөлбөр хөгжиж буй орнуудыг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REDD+-</a:t>
            </a:r>
            <a:r>
              <a:rPr lang="mn-MN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 бэлтгэхэд нь туслахаар хэрэгжиж эхлээд байна. </a:t>
            </a:r>
          </a:p>
          <a:p>
            <a:endParaRPr lang="mn-MN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b="1" dirty="0"/>
              <a:t>SCALE</a:t>
            </a:r>
          </a:p>
          <a:p>
            <a:endParaRPr lang="en-US" dirty="0"/>
          </a:p>
          <a:p>
            <a:r>
              <a:rPr lang="en-US" dirty="0"/>
              <a:t>REDD+ should be implemented at the </a:t>
            </a:r>
            <a:r>
              <a:rPr lang="en-US" dirty="0">
                <a:solidFill>
                  <a:srgbClr val="FF0000"/>
                </a:solidFill>
              </a:rPr>
              <a:t>national scale</a:t>
            </a:r>
          </a:p>
          <a:p>
            <a:endParaRPr lang="en-US" dirty="0"/>
          </a:p>
          <a:p>
            <a:r>
              <a:rPr lang="en-US" dirty="0"/>
              <a:t>Countries </a:t>
            </a:r>
            <a:r>
              <a:rPr lang="en-US" dirty="0">
                <a:solidFill>
                  <a:srgbClr val="FF0000"/>
                </a:solidFill>
              </a:rPr>
              <a:t>can start by implementing at the subnational </a:t>
            </a:r>
            <a:r>
              <a:rPr lang="en-US" dirty="0"/>
              <a:t>scale </a:t>
            </a:r>
            <a:r>
              <a:rPr lang="en-US" dirty="0">
                <a:sym typeface="Wingdings" panose="05000000000000000000" pitchFamily="2" charset="2"/>
              </a:rPr>
              <a:t> with a view to transitioning to national scale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48407C-37F9-4656-9556-9EF7322BA1FF}" type="slidenum">
              <a:rPr kumimoji="0" lang="fr-CH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r-CH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2347489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mn-MN" b="1" dirty="0"/>
              <a:t>Хамрах хүрээ</a:t>
            </a:r>
          </a:p>
          <a:p>
            <a:endParaRPr lang="en-US" dirty="0"/>
          </a:p>
          <a:p>
            <a:r>
              <a:rPr lang="en-US" dirty="0"/>
              <a:t>REDD+ </a:t>
            </a:r>
            <a:r>
              <a:rPr lang="mn-MN" dirty="0"/>
              <a:t>нь Үндэсний хэмжээнд хэрэгжих шаардлагатай.</a:t>
            </a:r>
          </a:p>
          <a:p>
            <a:endParaRPr lang="mn-MN" dirty="0"/>
          </a:p>
          <a:p>
            <a:r>
              <a:rPr lang="mn-MN" dirty="0"/>
              <a:t>Улс орнууд үндэсний хэмжээнд хэрэгжүүлэх зорилттойгоор орон нутгийн хэмжээнд хэрэгжүүлж эхэлж болно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8407C-37F9-4656-9556-9EF7322BA1FF}" type="slidenum">
              <a:rPr lang="fr-CH" smtClean="0"/>
              <a:pPr/>
              <a:t>10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294464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273EF2-3846-4EE4-8945-D4DD53CBC62D}" type="datetimeFigureOut">
              <a:rPr lang="en-US" smtClean="0"/>
              <a:t>5/30/2018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5470E9-CD58-4B1E-AD27-812AEDC7E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57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FADB39-FFD0-40DD-9E5C-1078043DE42F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5/30/2018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E1B148-2B6D-4AA7-832B-75F26F4FF04E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070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DP14-1\Desktop\UNREDD-logo-grey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213310"/>
            <a:ext cx="1296144" cy="477697"/>
          </a:xfrm>
          <a:prstGeom prst="rect">
            <a:avLst/>
          </a:prstGeom>
          <a:noFill/>
        </p:spPr>
      </p:pic>
      <p:cxnSp>
        <p:nvCxnSpPr>
          <p:cNvPr id="23" name="Straight Connector 22"/>
          <p:cNvCxnSpPr/>
          <p:nvPr userDrawn="1"/>
        </p:nvCxnSpPr>
        <p:spPr>
          <a:xfrm>
            <a:off x="1691680" y="6213310"/>
            <a:ext cx="0" cy="480053"/>
          </a:xfrm>
          <a:prstGeom prst="line">
            <a:avLst/>
          </a:prstGeom>
          <a:ln w="19050">
            <a:solidFill>
              <a:srgbClr val="CBCB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 userDrawn="1"/>
        </p:nvSpPr>
        <p:spPr>
          <a:xfrm>
            <a:off x="1706538" y="6285931"/>
            <a:ext cx="151195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1200" b="1" dirty="0">
                <a:solidFill>
                  <a:srgbClr val="CBCBCB"/>
                </a:solidFill>
                <a:latin typeface="Arial" pitchFamily="34" charset="0"/>
                <a:cs typeface="Arial" pitchFamily="34" charset="0"/>
              </a:rPr>
              <a:t>REDD+ </a:t>
            </a:r>
            <a:r>
              <a:rPr lang="de-CH" sz="1200" dirty="0">
                <a:solidFill>
                  <a:srgbClr val="CBCBCB"/>
                </a:solidFill>
                <a:latin typeface="Arial" pitchFamily="34" charset="0"/>
                <a:cs typeface="Arial" pitchFamily="34" charset="0"/>
              </a:rPr>
              <a:t>ACADEMY</a:t>
            </a:r>
            <a:endParaRPr lang="fr-CH" sz="1200" dirty="0">
              <a:solidFill>
                <a:srgbClr val="CBCBC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4" hasCustomPrompt="1"/>
          </p:nvPr>
        </p:nvSpPr>
        <p:spPr>
          <a:xfrm>
            <a:off x="233190" y="645585"/>
            <a:ext cx="8515275" cy="958849"/>
          </a:xfrm>
          <a:prstGeom prst="rect">
            <a:avLst/>
          </a:prstGeom>
        </p:spPr>
        <p:txBody>
          <a:bodyPr/>
          <a:lstStyle>
            <a:lvl1pPr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de-CH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Slide title </a:t>
            </a:r>
            <a:endParaRPr lang="fr-CH" sz="3200" dirty="0"/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15" hasCustomPrompt="1"/>
          </p:nvPr>
        </p:nvSpPr>
        <p:spPr>
          <a:xfrm>
            <a:off x="250826" y="165100"/>
            <a:ext cx="3097213" cy="38311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200" b="1">
                <a:solidFill>
                  <a:srgbClr val="D2232A"/>
                </a:solidFill>
              </a:defRPr>
            </a:lvl1pPr>
          </a:lstStyle>
          <a:p>
            <a:pPr lvl="0"/>
            <a:r>
              <a:rPr lang="en-US" dirty="0"/>
              <a:t>CHAPTER TITLE</a:t>
            </a:r>
            <a:endParaRPr lang="fr-CH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0" y="1508919"/>
            <a:ext cx="9251950" cy="2688167"/>
          </a:xfrm>
          <a:prstGeom prst="rect">
            <a:avLst/>
          </a:prstGeom>
        </p:spPr>
        <p:txBody>
          <a:bodyPr/>
          <a:lstStyle/>
          <a:p>
            <a:endParaRPr lang="fr-CH"/>
          </a:p>
        </p:txBody>
      </p:sp>
      <p:sp>
        <p:nvSpPr>
          <p:cNvPr id="15" name="Content Placeholder 7"/>
          <p:cNvSpPr>
            <a:spLocks noGrp="1"/>
          </p:cNvSpPr>
          <p:nvPr>
            <p:ph sz="quarter" idx="13"/>
          </p:nvPr>
        </p:nvSpPr>
        <p:spPr>
          <a:xfrm>
            <a:off x="251520" y="4389107"/>
            <a:ext cx="8640960" cy="172806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430612059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5/30/2018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2129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5/30/2018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716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5/30/2018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8336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5/30/2018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5155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5/30/2018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4363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5/30/2018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7931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5/30/2018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7699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5/30/2018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925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273EF2-3846-4EE4-8945-D4DD53CBC62D}" type="datetimeFigureOut">
              <a:rPr lang="en-US" smtClean="0"/>
              <a:t>5/30/2018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5470E9-CD58-4B1E-AD27-812AEDC7E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0567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5/30/2018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7904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5/30/2018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8810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0431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5/30/2018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4037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5/30/2018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6948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5/30/2018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165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5/30/2018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2433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5/30/2018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8853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5/30/2018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4148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5/30/2018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373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273EF2-3846-4EE4-8945-D4DD53CBC62D}" type="datetimeFigureOut">
              <a:rPr lang="en-US" smtClean="0"/>
              <a:t>5/30/2018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5470E9-CD58-4B1E-AD27-812AEDC7E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9441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5/30/2018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7963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5/30/2018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9155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5/30/2018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4571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9580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8"/>
          <p:cNvSpPr>
            <a:spLocks noGrp="1"/>
          </p:cNvSpPr>
          <p:nvPr>
            <p:ph type="body" sz="quarter" idx="14" hasCustomPrompt="1"/>
          </p:nvPr>
        </p:nvSpPr>
        <p:spPr>
          <a:xfrm>
            <a:off x="233190" y="645585"/>
            <a:ext cx="8515275" cy="958849"/>
          </a:xfrm>
          <a:prstGeom prst="rect">
            <a:avLst/>
          </a:prstGeom>
        </p:spPr>
        <p:txBody>
          <a:bodyPr/>
          <a:lstStyle>
            <a:lvl1pPr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de-CH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Slide title </a:t>
            </a:r>
            <a:endParaRPr lang="fr-CH" sz="3200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0" y="1508919"/>
            <a:ext cx="9251950" cy="2688167"/>
          </a:xfrm>
          <a:prstGeom prst="rect">
            <a:avLst/>
          </a:prstGeom>
        </p:spPr>
        <p:txBody>
          <a:bodyPr/>
          <a:lstStyle/>
          <a:p>
            <a:endParaRPr lang="fr-CH"/>
          </a:p>
        </p:txBody>
      </p:sp>
      <p:sp>
        <p:nvSpPr>
          <p:cNvPr id="15" name="Content Placeholder 7"/>
          <p:cNvSpPr>
            <a:spLocks noGrp="1"/>
          </p:cNvSpPr>
          <p:nvPr>
            <p:ph sz="quarter" idx="13"/>
          </p:nvPr>
        </p:nvSpPr>
        <p:spPr>
          <a:xfrm>
            <a:off x="251520" y="4389107"/>
            <a:ext cx="8640960" cy="172806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802133537"/>
      </p:ext>
    </p:extLst>
  </p:cSld>
  <p:clrMapOvr>
    <a:masterClrMapping/>
  </p:clrMapOvr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imate ch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8418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784"/>
            <a:ext cx="9144000" cy="66717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969" b="1" i="0">
                <a:solidFill>
                  <a:srgbClr val="000090"/>
                </a:solidFill>
                <a:latin typeface="+mj-lt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42274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BB7F6A-2867-439C-9A4D-2FD0E495E445}" type="datetimeFigureOut">
              <a:rPr lang="en-US" smtClean="0"/>
              <a:t>5/30/2018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F837113-2F3E-4400-9792-506CD95B9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428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imate ch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9382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784"/>
            <a:ext cx="9144000" cy="66717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969" b="1" i="0">
                <a:solidFill>
                  <a:srgbClr val="000090"/>
                </a:solidFill>
                <a:latin typeface="+mj-lt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91069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8594923" y="235248"/>
            <a:ext cx="288032" cy="384043"/>
          </a:xfrm>
          <a:prstGeom prst="rect">
            <a:avLst/>
          </a:prstGeom>
          <a:noFill/>
          <a:ln>
            <a:solidFill>
              <a:srgbClr val="CBCB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100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8598510" y="24284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0146B80-9344-4005-AD81-41A45D584E6F}" type="slidenum">
              <a:rPr lang="fr-CH" sz="1200" smtClean="0">
                <a:solidFill>
                  <a:srgbClr val="CBCBCB"/>
                </a:solidFill>
              </a:rPr>
              <a:pPr/>
              <a:t>‹#›</a:t>
            </a:fld>
            <a:endParaRPr lang="fr-CH" sz="1200" dirty="0">
              <a:solidFill>
                <a:srgbClr val="CBCBCB"/>
              </a:solidFill>
            </a:endParaRPr>
          </a:p>
        </p:txBody>
      </p:sp>
      <p:pic>
        <p:nvPicPr>
          <p:cNvPr id="3074" name="Picture 2" descr="C:\Users\MDP14-1\Desktop\UNREDD-logo-grey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213310"/>
            <a:ext cx="1296144" cy="477697"/>
          </a:xfrm>
          <a:prstGeom prst="rect">
            <a:avLst/>
          </a:prstGeom>
          <a:noFill/>
        </p:spPr>
      </p:pic>
      <p:cxnSp>
        <p:nvCxnSpPr>
          <p:cNvPr id="23" name="Straight Connector 22"/>
          <p:cNvCxnSpPr/>
          <p:nvPr userDrawn="1"/>
        </p:nvCxnSpPr>
        <p:spPr>
          <a:xfrm>
            <a:off x="1691680" y="6213310"/>
            <a:ext cx="0" cy="480053"/>
          </a:xfrm>
          <a:prstGeom prst="line">
            <a:avLst/>
          </a:prstGeom>
          <a:ln w="19050">
            <a:solidFill>
              <a:srgbClr val="CBCB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 userDrawn="1"/>
        </p:nvSpPr>
        <p:spPr>
          <a:xfrm>
            <a:off x="1706538" y="6285931"/>
            <a:ext cx="151195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1200" b="1" dirty="0">
                <a:solidFill>
                  <a:srgbClr val="CBCBCB"/>
                </a:solidFill>
                <a:latin typeface="Arial" pitchFamily="34" charset="0"/>
                <a:cs typeface="Arial" pitchFamily="34" charset="0"/>
              </a:rPr>
              <a:t>REDD+ </a:t>
            </a:r>
            <a:r>
              <a:rPr lang="de-CH" sz="1200" dirty="0">
                <a:solidFill>
                  <a:srgbClr val="CBCBCB"/>
                </a:solidFill>
                <a:latin typeface="Arial" pitchFamily="34" charset="0"/>
                <a:cs typeface="Arial" pitchFamily="34" charset="0"/>
              </a:rPr>
              <a:t>ACADEMY</a:t>
            </a:r>
            <a:endParaRPr lang="fr-CH" sz="1200" dirty="0">
              <a:solidFill>
                <a:srgbClr val="CBCBC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4" hasCustomPrompt="1"/>
          </p:nvPr>
        </p:nvSpPr>
        <p:spPr>
          <a:xfrm>
            <a:off x="233190" y="645585"/>
            <a:ext cx="8515275" cy="958849"/>
          </a:xfrm>
          <a:prstGeom prst="rect">
            <a:avLst/>
          </a:prstGeom>
        </p:spPr>
        <p:txBody>
          <a:bodyPr/>
          <a:lstStyle>
            <a:lvl1pPr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de-CH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Slide title </a:t>
            </a:r>
            <a:endParaRPr lang="fr-CH" sz="3200" dirty="0"/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15" hasCustomPrompt="1"/>
          </p:nvPr>
        </p:nvSpPr>
        <p:spPr>
          <a:xfrm>
            <a:off x="250826" y="165100"/>
            <a:ext cx="3097213" cy="38311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200" b="1">
                <a:solidFill>
                  <a:srgbClr val="D2232A"/>
                </a:solidFill>
              </a:defRPr>
            </a:lvl1pPr>
          </a:lstStyle>
          <a:p>
            <a:pPr lvl="0"/>
            <a:r>
              <a:rPr lang="en-US" dirty="0"/>
              <a:t>CHAPTER TITLE</a:t>
            </a:r>
            <a:endParaRPr lang="fr-CH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0" y="1508919"/>
            <a:ext cx="9251950" cy="2688167"/>
          </a:xfrm>
          <a:prstGeom prst="rect">
            <a:avLst/>
          </a:prstGeom>
        </p:spPr>
        <p:txBody>
          <a:bodyPr/>
          <a:lstStyle/>
          <a:p>
            <a:endParaRPr lang="fr-CH"/>
          </a:p>
        </p:txBody>
      </p:sp>
      <p:sp>
        <p:nvSpPr>
          <p:cNvPr id="15" name="Content Placeholder 7"/>
          <p:cNvSpPr>
            <a:spLocks noGrp="1"/>
          </p:cNvSpPr>
          <p:nvPr>
            <p:ph sz="quarter" idx="13"/>
          </p:nvPr>
        </p:nvSpPr>
        <p:spPr>
          <a:xfrm>
            <a:off x="251520" y="4389107"/>
            <a:ext cx="8640960" cy="172806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799792446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8594923" y="235248"/>
            <a:ext cx="288032" cy="384043"/>
          </a:xfrm>
          <a:prstGeom prst="rect">
            <a:avLst/>
          </a:prstGeom>
          <a:noFill/>
          <a:ln>
            <a:solidFill>
              <a:srgbClr val="CBCB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1100"/>
          </a:p>
        </p:txBody>
      </p:sp>
      <p:sp>
        <p:nvSpPr>
          <p:cNvPr id="6" name="Rectangle 5"/>
          <p:cNvSpPr/>
          <p:nvPr userDrawn="1"/>
        </p:nvSpPr>
        <p:spPr>
          <a:xfrm>
            <a:off x="8598510" y="242847"/>
            <a:ext cx="36740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0146B80-9344-4005-AD81-41A45D584E6F}" type="slidenum">
              <a:rPr lang="fr-CH" sz="1200" smtClean="0">
                <a:solidFill>
                  <a:srgbClr val="CBCBCB"/>
                </a:solidFill>
              </a:rPr>
              <a:pPr/>
              <a:t>‹#›</a:t>
            </a:fld>
            <a:endParaRPr lang="fr-CH" sz="1200" dirty="0">
              <a:solidFill>
                <a:srgbClr val="CBCBC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007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BB7F6A-2867-439C-9A4D-2FD0E495E445}" type="datetimeFigureOut">
              <a:rPr lang="en-US" smtClean="0">
                <a:solidFill>
                  <a:prstClr val="black"/>
                </a:solidFill>
              </a:rPr>
              <a:pPr/>
              <a:t>5/30/2018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F837113-2F3E-4400-9792-506CD95B94E0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109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.jp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9860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3" r:id="rId2"/>
    <p:sldLayoutId id="2147483827" r:id="rId3"/>
    <p:sldLayoutId id="2147483836" r:id="rId4"/>
    <p:sldLayoutId id="2147483837" r:id="rId5"/>
    <p:sldLayoutId id="2147483838" r:id="rId6"/>
    <p:sldLayoutId id="2147483839" r:id="rId7"/>
    <p:sldLayoutId id="2147483845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2361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40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73EF2-3846-4EE4-8945-D4DD53CBC62D}" type="datetimeFigureOut">
              <a:rPr lang="en-US" smtClean="0"/>
              <a:pPr/>
              <a:t>5/30/2018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06" y="457200"/>
            <a:ext cx="1645920" cy="484247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 flipV="1">
            <a:off x="0" y="2"/>
            <a:ext cx="9144000" cy="2285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0" y="295654"/>
            <a:ext cx="9143998" cy="9144"/>
          </a:xfrm>
          <a:prstGeom prst="rect">
            <a:avLst/>
          </a:prstGeom>
          <a:solidFill>
            <a:srgbClr val="FF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457201"/>
            <a:ext cx="1371600" cy="71648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005328"/>
            <a:ext cx="9144001" cy="31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669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73EF2-3846-4EE4-8945-D4DD53CBC62D}" type="datetimeFigureOut">
              <a:rPr lang="en-US" smtClean="0"/>
              <a:pPr/>
              <a:t>5/30/2018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06" y="457200"/>
            <a:ext cx="1645920" cy="484247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 flipV="1">
            <a:off x="0" y="2"/>
            <a:ext cx="9144000" cy="2285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0" y="295654"/>
            <a:ext cx="9143998" cy="9144"/>
          </a:xfrm>
          <a:prstGeom prst="rect">
            <a:avLst/>
          </a:prstGeom>
          <a:solidFill>
            <a:srgbClr val="FF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457201"/>
            <a:ext cx="1371600" cy="71648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005328"/>
            <a:ext cx="9144001" cy="31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371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0" r:id="rId1"/>
    <p:sldLayoutId id="2147483891" r:id="rId2"/>
    <p:sldLayoutId id="2147483892" r:id="rId3"/>
    <p:sldLayoutId id="2147483893" r:id="rId4"/>
    <p:sldLayoutId id="2147483894" r:id="rId5"/>
    <p:sldLayoutId id="2147483895" r:id="rId6"/>
    <p:sldLayoutId id="2147483896" r:id="rId7"/>
    <p:sldLayoutId id="2147483897" r:id="rId8"/>
    <p:sldLayoutId id="2147483898" r:id="rId9"/>
    <p:sldLayoutId id="2147483899" r:id="rId10"/>
    <p:sldLayoutId id="2147483900" r:id="rId11"/>
    <p:sldLayoutId id="2147483901" r:id="rId12"/>
    <p:sldLayoutId id="2147483902" r:id="rId13"/>
    <p:sldLayoutId id="2147483903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ddplus.mn/" TargetMode="External"/><Relationship Id="rId2" Type="http://schemas.openxmlformats.org/officeDocument/2006/relationships/hyperlink" Target="https://www.facebook.com/Reddplusmongolia" TargetMode="Externa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:\BONHAJYam 2014-0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57200"/>
            <a:ext cx="17526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1600200"/>
            <a:ext cx="7010400" cy="1524000"/>
          </a:xfrm>
          <a:noFill/>
        </p:spPr>
        <p:txBody>
          <a:bodyPr>
            <a:noAutofit/>
          </a:bodyPr>
          <a:lstStyle/>
          <a:p>
            <a:r>
              <a:rPr lang="mn-MN" b="1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ОЙН ДОРОЙТОЛ ХОМСДЛООС ҮҮДЭЛТЭЙ ХҮЛЭМЖИЙН ХИЙН ЯЛГАРЛЫГ </a:t>
            </a:r>
            <a:r>
              <a:rPr lang="mn-MN" b="1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БУУРУУЛАХ ҮНДЭСНИЙ ХӨТӨЛБӨР БОЛОВСРУУЛАХ ТАЛААР</a:t>
            </a:r>
            <a:endParaRPr lang="en-US" b="1" dirty="0"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</a:endParaRPr>
          </a:p>
          <a:p>
            <a:endParaRPr lang="mn-MN" b="1" dirty="0">
              <a:solidFill>
                <a:schemeClr val="tx1"/>
              </a:solidFill>
              <a:latin typeface="Myriad Pro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66381" y="4539734"/>
            <a:ext cx="15414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n-MN" dirty="0" smtClean="0"/>
              <a:t>Д. Энхжаргал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3167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35616" y="539864"/>
            <a:ext cx="8515275" cy="57606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GB" sz="2600" b="1" dirty="0">
                <a:solidFill>
                  <a:schemeClr val="tx1"/>
                </a:solidFill>
              </a:rPr>
              <a:t>REDD+-</a:t>
            </a:r>
            <a:r>
              <a:rPr lang="mn-MN" sz="2600" b="1" dirty="0">
                <a:solidFill>
                  <a:schemeClr val="tx1"/>
                </a:solidFill>
              </a:rPr>
              <a:t>ийн “Жишиг” 4 бүрэлдэхүүн = </a:t>
            </a:r>
            <a:r>
              <a:rPr lang="en-GB" sz="2600" b="1" dirty="0">
                <a:solidFill>
                  <a:schemeClr val="tx1"/>
                </a:solidFill>
              </a:rPr>
              <a:t>UN-REDD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371600" y="762000"/>
            <a:ext cx="6421304" cy="5004450"/>
            <a:chOff x="2411760" y="1092789"/>
            <a:chExt cx="3631992" cy="3470539"/>
          </a:xfrm>
        </p:grpSpPr>
        <p:sp>
          <p:nvSpPr>
            <p:cNvPr id="9" name="Diamond 8"/>
            <p:cNvSpPr/>
            <p:nvPr/>
          </p:nvSpPr>
          <p:spPr>
            <a:xfrm>
              <a:off x="2411760" y="1092789"/>
              <a:ext cx="3631992" cy="3470539"/>
            </a:xfrm>
            <a:prstGeom prst="diamond">
              <a:avLst/>
            </a:prstGeom>
            <a:solidFill>
              <a:schemeClr val="bg1">
                <a:lumMod val="75000"/>
                <a:alpha val="29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2478367" y="1380822"/>
              <a:ext cx="1692188" cy="1367755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n-MN" sz="3200" b="1" dirty="0">
                  <a:solidFill>
                    <a:prstClr val="black"/>
                  </a:solidFill>
                  <a:latin typeface="Calibri Light" panose="020F0302020204030204" pitchFamily="34" charset="0"/>
                </a:rPr>
                <a:t>Үндэсний стратеги </a:t>
              </a:r>
              <a:endParaRPr lang="en-US" sz="3200" b="1" dirty="0">
                <a:solidFill>
                  <a:prstClr val="black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4319972" y="1380821"/>
              <a:ext cx="1692188" cy="1367755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n-MN" sz="2800" b="1" dirty="0">
                  <a:solidFill>
                    <a:prstClr val="black"/>
                  </a:solidFill>
                  <a:latin typeface="Calibri Light" panose="020F0302020204030204" pitchFamily="34" charset="0"/>
                </a:rPr>
                <a:t>Үндэсний ойн мониторинг систем</a:t>
              </a:r>
              <a:endParaRPr lang="en-US" sz="2800" b="1" dirty="0">
                <a:solidFill>
                  <a:prstClr val="black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2468370" y="2892990"/>
              <a:ext cx="1692188" cy="1367755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n-MN" sz="2400" b="1" dirty="0">
                  <a:solidFill>
                    <a:prstClr val="black"/>
                  </a:solidFill>
                  <a:latin typeface="Calibri Light" panose="020F0302020204030204" pitchFamily="34" charset="0"/>
                </a:rPr>
                <a:t>Сөрөг нөлөөллөөс  сэргийлэх мэдээллийн систем</a:t>
              </a:r>
              <a:endParaRPr lang="en-US" sz="2400" b="1" dirty="0">
                <a:solidFill>
                  <a:prstClr val="black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319972" y="2892989"/>
              <a:ext cx="1692188" cy="1367755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n-MN" sz="2800" b="1" dirty="0">
                  <a:solidFill>
                    <a:prstClr val="black"/>
                  </a:solidFill>
                  <a:latin typeface="Calibri Light" panose="020F0302020204030204" pitchFamily="34" charset="0"/>
                </a:rPr>
                <a:t>Ойн хүлэмжийн хийн суурь түвшин</a:t>
              </a:r>
              <a:endParaRPr lang="en-US" sz="2800" b="1" dirty="0">
                <a:solidFill>
                  <a:prstClr val="black"/>
                </a:solidFill>
                <a:latin typeface="Calibri Light" panose="020F03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321011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8F6EBFD9-A8CD-4EE4-A29F-B34F66A44D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1" y="965121"/>
            <a:ext cx="4700470" cy="33020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50648"/>
          <a:stretch/>
        </p:blipFill>
        <p:spPr>
          <a:xfrm rot="10800000">
            <a:off x="304800" y="685800"/>
            <a:ext cx="3747799" cy="415795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57200" y="1185000"/>
            <a:ext cx="3124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dirty="0"/>
              <a:t>1. Ойн хомсдол, доройтлыг бууруулах Үндэсний хөтөлбөрийг боловсруулж  Засгийн газраар батлуулах,</a:t>
            </a:r>
          </a:p>
          <a:p>
            <a:pPr defTabSz="174625"/>
            <a:r>
              <a:rPr lang="mn-MN" dirty="0"/>
              <a:t> 	2. Үндэсний хөтөлбөрийг хэрэгжүүлэх арга хэмжээний төлөвлөгөөг боловсруулж, Сайдаар  (тушаалаар) батлуулах  </a:t>
            </a:r>
          </a:p>
          <a:p>
            <a:r>
              <a:rPr lang="mn-MN" dirty="0"/>
              <a:t>3. Үндэсний хөтөлбөрийн техникийн бичиг баримтыг </a:t>
            </a:r>
            <a:r>
              <a:rPr lang="mn-MN" dirty="0" smtClean="0"/>
              <a:t>боловсруулах</a:t>
            </a:r>
            <a:endParaRPr lang="mn-MN" dirty="0"/>
          </a:p>
        </p:txBody>
      </p:sp>
    </p:spTree>
    <p:extLst>
      <p:ext uri="{BB962C8B-B14F-4D97-AF65-F5344CB8AC3E}">
        <p14:creationId xmlns:p14="http://schemas.microsoft.com/office/powerpoint/2010/main" val="6236129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="" xmlns:a16="http://schemas.microsoft.com/office/drawing/2014/main" id="{BF27DE76-7B7F-48E9-9DCF-B7F488E48F9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46694283"/>
              </p:ext>
            </p:extLst>
          </p:nvPr>
        </p:nvGraphicFramePr>
        <p:xfrm>
          <a:off x="152400" y="0"/>
          <a:ext cx="8991600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" y="578205"/>
            <a:ext cx="88392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mn-MN" sz="1620" dirty="0"/>
              <a:t> </a:t>
            </a:r>
            <a:r>
              <a:rPr lang="mn-MN" sz="3600" dirty="0">
                <a:solidFill>
                  <a:schemeClr val="accent1"/>
                </a:solidFill>
              </a:rPr>
              <a:t>Монгол дахь </a:t>
            </a:r>
            <a:r>
              <a:rPr lang="en-US" sz="3600" dirty="0">
                <a:solidFill>
                  <a:schemeClr val="accent1"/>
                </a:solidFill>
              </a:rPr>
              <a:t>REDD+</a:t>
            </a:r>
            <a:r>
              <a:rPr lang="mn-MN" sz="3600" dirty="0">
                <a:solidFill>
                  <a:schemeClr val="accent1"/>
                </a:solidFill>
              </a:rPr>
              <a:t> үйл ажиллагааны тойм</a:t>
            </a:r>
          </a:p>
        </p:txBody>
      </p:sp>
    </p:spTree>
    <p:extLst>
      <p:ext uri="{BB962C8B-B14F-4D97-AF65-F5344CB8AC3E}">
        <p14:creationId xmlns:p14="http://schemas.microsoft.com/office/powerpoint/2010/main" val="13968223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5"/>
          <p:cNvSpPr txBox="1">
            <a:spLocks/>
          </p:cNvSpPr>
          <p:nvPr/>
        </p:nvSpPr>
        <p:spPr>
          <a:xfrm>
            <a:off x="478971" y="1295400"/>
            <a:ext cx="7740650" cy="614521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mn-MN" b="1" dirty="0"/>
              <a:t>АНХААРАЛ ТАВЬСАНД БАЯРЛАЛАА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mn-MN" dirty="0"/>
          </a:p>
          <a:p>
            <a:pPr marL="0" indent="0">
              <a:buNone/>
            </a:pPr>
            <a:endParaRPr lang="en-US" sz="2800" dirty="0">
              <a:hlinkClick r:id="rId2"/>
            </a:endParaRPr>
          </a:p>
          <a:p>
            <a:pPr marL="0" indent="0">
              <a:buNone/>
            </a:pPr>
            <a:r>
              <a:rPr lang="en-US" sz="2800" dirty="0">
                <a:hlinkClick r:id="rId2"/>
              </a:rPr>
              <a:t>https://www.</a:t>
            </a:r>
            <a:r>
              <a:rPr lang="en-US" sz="2800" b="1" dirty="0">
                <a:hlinkClick r:id="rId2"/>
              </a:rPr>
              <a:t>facebook</a:t>
            </a:r>
            <a:r>
              <a:rPr lang="en-US" sz="2800" dirty="0">
                <a:hlinkClick r:id="rId2"/>
              </a:rPr>
              <a:t>.com/</a:t>
            </a:r>
            <a:r>
              <a:rPr lang="en-US" sz="2800" b="1" dirty="0">
                <a:hlinkClick r:id="rId2"/>
              </a:rPr>
              <a:t>Reddplusmongolia</a:t>
            </a:r>
            <a:endParaRPr lang="en-US" sz="2800" b="1" dirty="0"/>
          </a:p>
          <a:p>
            <a:pPr marL="0" indent="0">
              <a:buNone/>
            </a:pPr>
            <a:r>
              <a:rPr lang="en-US" sz="2800" dirty="0">
                <a:hlinkClick r:id="rId3"/>
              </a:rPr>
              <a:t>www.reddplus.mn</a:t>
            </a:r>
            <a:r>
              <a:rPr lang="en-US" sz="2800" dirty="0"/>
              <a:t> </a:t>
            </a:r>
            <a:endParaRPr lang="en-US" sz="1600" spc="3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31" t="19162" r="9635" b="18563"/>
          <a:stretch/>
        </p:blipFill>
        <p:spPr>
          <a:xfrm>
            <a:off x="2651786" y="2590800"/>
            <a:ext cx="3395020" cy="1297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07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152400" y="609600"/>
            <a:ext cx="8839200" cy="4495800"/>
          </a:xfrm>
          <a:noFill/>
        </p:spPr>
        <p:txBody>
          <a:bodyPr>
            <a:noAutofit/>
          </a:bodyPr>
          <a:lstStyle/>
          <a:p>
            <a:pPr algn="just"/>
            <a:r>
              <a:rPr lang="mn-MN" sz="2800" b="1" dirty="0" smtClean="0">
                <a:solidFill>
                  <a:srgbClr val="7030A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yriad Pro" pitchFamily="34" charset="0"/>
              </a:rPr>
              <a:t>НҮБУАӨСК ийн талуудын 16 бага хурлаар </a:t>
            </a:r>
          </a:p>
          <a:p>
            <a:pPr algn="just"/>
            <a:endParaRPr lang="mn-MN" sz="2800" b="1" dirty="0" smtClean="0">
              <a:solidFill>
                <a:srgbClr val="7030A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Myriad Pro" pitchFamily="34" charset="0"/>
            </a:endParaRPr>
          </a:p>
          <a:p>
            <a:pPr algn="just"/>
            <a:r>
              <a:rPr lang="mn-MN" sz="2800" b="1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yriad Pro" pitchFamily="34" charset="0"/>
              </a:rPr>
              <a:t>ХӨГЖИЖ БАЙГАА ОРНУУД ДАХЬ ОЙН ХОМСДОЛ ДОРОЙТЛООС ҮҮДЭЛТЭЙ ХҮЛЭМЖИЙН ХИЙГ БУУРУУЛАХТАЙ ХОЛБООТОЙ АСУУЛААРХ БОДЛОГЫН ЧИГ ХАНДЛАГА, БОДИТ УРАМШУУЛАЛ, ОЙГ ХАМГААЛАХ, ОЙН ТОГТВОРТОЙ МЕНЕЖМЕНТ, ОЙН НҮҮРСТӨРӨГЧИЙН ШИНГЭЭЛТИЙГ НЭМЭГДҮҮЛЭХ ШИЙДВЭРИЙГ БАТАЛСАН.</a:t>
            </a:r>
            <a:endParaRPr lang="en-US" sz="2800" b="1" dirty="0"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Myriad Pro" pitchFamily="34" charset="0"/>
            </a:endParaRPr>
          </a:p>
          <a:p>
            <a:pPr algn="just"/>
            <a:endParaRPr lang="mn-MN" sz="2800" b="1" dirty="0">
              <a:solidFill>
                <a:schemeClr val="tx1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606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/>
          <a:srcRect l="14802" r="14800"/>
          <a:stretch/>
        </p:blipFill>
        <p:spPr bwMode="auto">
          <a:xfrm>
            <a:off x="1390649" y="1100423"/>
            <a:ext cx="6896100" cy="5735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 descr="C:\Users\Gerrand\Pictures\deforestatio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0" y="725781"/>
            <a:ext cx="2057399" cy="1295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2"/>
          <p:cNvSpPr txBox="1">
            <a:spLocks/>
          </p:cNvSpPr>
          <p:nvPr/>
        </p:nvSpPr>
        <p:spPr>
          <a:xfrm>
            <a:off x="152398" y="94362"/>
            <a:ext cx="8686801" cy="472048"/>
          </a:xfrm>
          <a:prstGeom prst="rect">
            <a:avLst/>
          </a:prstGeom>
        </p:spPr>
        <p:txBody>
          <a:bodyPr/>
          <a:lstStyle>
            <a:lvl1pPr algn="ctr" defTabSz="584200" rtl="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2"/>
                </a:solidFill>
                <a:latin typeface="+mj-lt"/>
                <a:ea typeface="+mj-ea"/>
                <a:cs typeface="+mj-cs"/>
                <a:sym typeface="Open Sans"/>
              </a:defRPr>
            </a:lvl1pPr>
            <a:lvl2pPr algn="ctr" defTabSz="584200" rtl="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2"/>
                </a:solidFill>
                <a:latin typeface="+mj-lt"/>
                <a:ea typeface="+mj-ea"/>
                <a:cs typeface="+mj-cs"/>
                <a:sym typeface="Open Sans"/>
              </a:defRPr>
            </a:lvl2pPr>
            <a:lvl3pPr algn="ctr" defTabSz="584200" rtl="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2"/>
                </a:solidFill>
                <a:latin typeface="+mj-lt"/>
                <a:ea typeface="+mj-ea"/>
                <a:cs typeface="+mj-cs"/>
                <a:sym typeface="Open Sans"/>
              </a:defRPr>
            </a:lvl3pPr>
            <a:lvl4pPr algn="ctr" defTabSz="584200" rtl="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2"/>
                </a:solidFill>
                <a:latin typeface="+mj-lt"/>
                <a:ea typeface="+mj-ea"/>
                <a:cs typeface="+mj-cs"/>
                <a:sym typeface="Open Sans"/>
              </a:defRPr>
            </a:lvl4pPr>
            <a:lvl5pPr algn="ctr" defTabSz="584200" rtl="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2"/>
                </a:solidFill>
                <a:latin typeface="+mj-lt"/>
                <a:ea typeface="+mj-ea"/>
                <a:cs typeface="+mj-cs"/>
                <a:sym typeface="Open Sans"/>
              </a:defRPr>
            </a:lvl5pPr>
            <a:lvl6pPr indent="1143000" defTabSz="584200">
              <a:defRPr sz="8000">
                <a:latin typeface="+mj-lt"/>
                <a:ea typeface="+mj-ea"/>
                <a:cs typeface="+mj-cs"/>
                <a:sym typeface="Open Sans"/>
              </a:defRPr>
            </a:lvl6pPr>
            <a:lvl7pPr indent="1371600" defTabSz="584200">
              <a:defRPr sz="8000">
                <a:latin typeface="+mj-lt"/>
                <a:ea typeface="+mj-ea"/>
                <a:cs typeface="+mj-cs"/>
                <a:sym typeface="Open Sans"/>
              </a:defRPr>
            </a:lvl7pPr>
            <a:lvl8pPr indent="1600200" defTabSz="584200">
              <a:defRPr sz="8000">
                <a:latin typeface="+mj-lt"/>
                <a:ea typeface="+mj-ea"/>
                <a:cs typeface="+mj-cs"/>
                <a:sym typeface="Open Sans"/>
              </a:defRPr>
            </a:lvl8pPr>
            <a:lvl9pPr indent="1828800" defTabSz="584200">
              <a:defRPr sz="8000">
                <a:latin typeface="+mj-lt"/>
                <a:ea typeface="+mj-ea"/>
                <a:cs typeface="+mj-cs"/>
                <a:sym typeface="Open Sans"/>
              </a:defRPr>
            </a:lvl9pPr>
          </a:lstStyle>
          <a:p>
            <a:pPr eaLnBrk="1" hangingPunct="1"/>
            <a:r>
              <a:rPr lang="mn-MN" sz="2400" b="1" dirty="0" smtClean="0">
                <a:solidFill>
                  <a:srgbClr val="000000"/>
                </a:solidFill>
                <a:latin typeface="Calibri"/>
              </a:rPr>
              <a:t>ХҮЛЭМЖИЙН ХИЙН ЯЛГАРАЛТАД САЛБАР БҮРИЙН ЭЗЛЭХ ХУВЬ</a:t>
            </a:r>
            <a:endParaRPr lang="en-US" sz="2400" b="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0826" y="6099971"/>
            <a:ext cx="2825130" cy="20204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35719" tIns="35719" rIns="35719" bIns="35719" spcCol="38100" anchor="ctr">
            <a:spAutoFit/>
          </a:bodyPr>
          <a:lstStyle/>
          <a:p>
            <a:pPr latinLnBrk="1" hangingPunct="0">
              <a:defRPr/>
            </a:pPr>
            <a:r>
              <a:rPr lang="en-US" sz="844" kern="0" dirty="0">
                <a:solidFill>
                  <a:srgbClr val="45A4FC"/>
                </a:solidFill>
                <a:latin typeface="Calibri"/>
              </a:rPr>
              <a:t>Working Group III contribution to IPCC AR5</a:t>
            </a:r>
          </a:p>
        </p:txBody>
      </p:sp>
      <p:sp>
        <p:nvSpPr>
          <p:cNvPr id="5" name="Rectangular Callout 4"/>
          <p:cNvSpPr/>
          <p:nvPr/>
        </p:nvSpPr>
        <p:spPr>
          <a:xfrm>
            <a:off x="838200" y="714551"/>
            <a:ext cx="2971800" cy="1295400"/>
          </a:xfrm>
          <a:prstGeom prst="wedgeRectCallout">
            <a:avLst>
              <a:gd name="adj1" fmla="val 43389"/>
              <a:gd name="adj2" fmla="val 84148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u="sng" dirty="0">
                <a:solidFill>
                  <a:srgbClr val="000000"/>
                </a:solidFill>
                <a:latin typeface="Calibri"/>
              </a:rPr>
              <a:t>11%</a:t>
            </a:r>
            <a:r>
              <a:rPr lang="mn-MN" sz="2400" b="1" u="sng" dirty="0">
                <a:solidFill>
                  <a:srgbClr val="000000"/>
                </a:solidFill>
                <a:latin typeface="Calibri"/>
              </a:rPr>
              <a:t> нь ойн хомсдол, доройтлоос</a:t>
            </a:r>
            <a:r>
              <a:rPr lang="en-GB" sz="2400" b="1" u="sng" dirty="0">
                <a:solidFill>
                  <a:srgbClr val="000000"/>
                </a:solidFill>
                <a:latin typeface="Calibri"/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7550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1504"/>
    </mc:Choice>
    <mc:Fallback xmlns="">
      <p:transition spd="slow" advTm="1315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Box 5"/>
          <p:cNvSpPr txBox="1">
            <a:spLocks noChangeArrowheads="1"/>
          </p:cNvSpPr>
          <p:nvPr/>
        </p:nvSpPr>
        <p:spPr bwMode="auto">
          <a:xfrm>
            <a:off x="-31254" y="0"/>
            <a:ext cx="8924107" cy="395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9" tIns="45719" rIns="91439" bIns="45719">
            <a:spAutoFit/>
          </a:bodyPr>
          <a:lstStyle/>
          <a:p>
            <a:r>
              <a:rPr lang="en-US" sz="984">
                <a:ea typeface="MS PGothic" pitchFamily="34" charset="-128"/>
                <a:cs typeface="ArialUnicodeMS"/>
              </a:rPr>
              <a:t>Photo credits Background stadium Thomas Faivre-Duboz, forest taken from H.-D. Viktor Boehm globalcarbonproject, labled free for illustrative purposes, Photo montage by Alan Belward, Joint Research Centre</a:t>
            </a:r>
          </a:p>
        </p:txBody>
      </p:sp>
      <p:pic>
        <p:nvPicPr>
          <p:cNvPr id="38914" name="Picture 1" descr="Stade de France with Forest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279" y="792510"/>
            <a:ext cx="9119443" cy="6065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TextBox 5"/>
          <p:cNvSpPr txBox="1">
            <a:spLocks noChangeArrowheads="1"/>
          </p:cNvSpPr>
          <p:nvPr/>
        </p:nvSpPr>
        <p:spPr bwMode="auto">
          <a:xfrm>
            <a:off x="0" y="405185"/>
            <a:ext cx="2864180" cy="28712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1439" tIns="45719" rIns="91439" bIns="45719">
            <a:spAutoFit/>
          </a:bodyPr>
          <a:lstStyle/>
          <a:p>
            <a:r>
              <a:rPr lang="en-US" sz="1266" b="1">
                <a:ea typeface="MS PGothic" pitchFamily="34" charset="-128"/>
                <a:cs typeface="ArialUnicodeMS"/>
              </a:rPr>
              <a:t>Deforestation; emissions ~ 1.2 Pg C yr–1</a:t>
            </a:r>
          </a:p>
        </p:txBody>
      </p:sp>
    </p:spTree>
    <p:extLst>
      <p:ext uri="{BB962C8B-B14F-4D97-AF65-F5344CB8AC3E}">
        <p14:creationId xmlns:p14="http://schemas.microsoft.com/office/powerpoint/2010/main" val="2384844505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extBox 7"/>
          <p:cNvSpPr txBox="1">
            <a:spLocks noChangeArrowheads="1"/>
          </p:cNvSpPr>
          <p:nvPr/>
        </p:nvSpPr>
        <p:spPr bwMode="auto">
          <a:xfrm>
            <a:off x="147340" y="6386959"/>
            <a:ext cx="3890807" cy="276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9" tIns="45719" rIns="91439" bIns="45719">
            <a:spAutoFit/>
          </a:bodyPr>
          <a:lstStyle/>
          <a:p>
            <a:r>
              <a:rPr lang="en-US" sz="1195" i="1">
                <a:solidFill>
                  <a:srgbClr val="7F7F7F"/>
                </a:solidFill>
                <a:ea typeface="MS PGothic" pitchFamily="34" charset="-128"/>
                <a:cs typeface="ArialUnicodeMS"/>
              </a:rPr>
              <a:t>Emissions;  van der Werf et al, 2009, Nature BiogeoSciences</a:t>
            </a:r>
          </a:p>
        </p:txBody>
      </p:sp>
      <p:sp>
        <p:nvSpPr>
          <p:cNvPr id="45058" name="Text Box 4"/>
          <p:cNvSpPr txBox="1">
            <a:spLocks noChangeArrowheads="1"/>
          </p:cNvSpPr>
          <p:nvPr/>
        </p:nvSpPr>
        <p:spPr bwMode="auto">
          <a:xfrm>
            <a:off x="5091448" y="6278687"/>
            <a:ext cx="3961023" cy="509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6520" tIns="43259" rIns="86520" bIns="43259">
            <a:spAutoFit/>
          </a:bodyPr>
          <a:lstStyle/>
          <a:p>
            <a:pPr algn="r" defTabSz="608314" eaLnBrk="0" hangingPunct="0"/>
            <a:r>
              <a:rPr lang="en-US" sz="914">
                <a:solidFill>
                  <a:srgbClr val="7F7F7F"/>
                </a:solidFill>
                <a:ea typeface="MS PGothic" pitchFamily="34" charset="-128"/>
                <a:cs typeface="ArialUnicodeMS"/>
              </a:rPr>
              <a:t>5.8 mha/yr humid tropics Achard et al. (2002), Science 297, 999-1002</a:t>
            </a:r>
          </a:p>
          <a:p>
            <a:pPr algn="r" defTabSz="608314" eaLnBrk="0" hangingPunct="0"/>
            <a:r>
              <a:rPr lang="en-US" sz="914">
                <a:solidFill>
                  <a:srgbClr val="7F7F7F"/>
                </a:solidFill>
                <a:ea typeface="MS PGothic" pitchFamily="34" charset="-128"/>
                <a:cs typeface="ArialUnicodeMS"/>
              </a:rPr>
              <a:t>13 mha/yr globally FAO (2010) Global Forest Resource Assessment Key Findings</a:t>
            </a:r>
          </a:p>
          <a:p>
            <a:pPr algn="r" defTabSz="608314" eaLnBrk="0" hangingPunct="0"/>
            <a:r>
              <a:rPr lang="en-US" sz="914">
                <a:solidFill>
                  <a:srgbClr val="7F7F7F"/>
                </a:solidFill>
                <a:ea typeface="MS PGothic" pitchFamily="34" charset="-128"/>
                <a:cs typeface="ArialUnicodeMS"/>
              </a:rPr>
              <a:t>http://www.fao.org/forestry/fra/fra2010/en/</a:t>
            </a:r>
          </a:p>
        </p:txBody>
      </p:sp>
      <p:sp>
        <p:nvSpPr>
          <p:cNvPr id="45059" name="Title 1"/>
          <p:cNvSpPr txBox="1">
            <a:spLocks/>
          </p:cNvSpPr>
          <p:nvPr/>
        </p:nvSpPr>
        <p:spPr bwMode="auto">
          <a:xfrm>
            <a:off x="2452316" y="143992"/>
            <a:ext cx="6688336" cy="540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9" tIns="45719" rIns="91439" bIns="45719"/>
          <a:lstStyle/>
          <a:p>
            <a:pPr algn="r" eaLnBrk="0" hangingPunct="0">
              <a:lnSpc>
                <a:spcPct val="90000"/>
              </a:lnSpc>
            </a:pPr>
            <a:r>
              <a:rPr lang="en-US" sz="1266" b="1" dirty="0">
                <a:solidFill>
                  <a:srgbClr val="000090"/>
                </a:solidFill>
                <a:latin typeface="Arial Narrow" pitchFamily="34" charset="0"/>
                <a:ea typeface="MS PGothic" pitchFamily="34" charset="-128"/>
                <a:cs typeface="ArialUnicodeMS"/>
              </a:rPr>
              <a:t> …</a:t>
            </a:r>
            <a:r>
              <a:rPr lang="mn-MN" sz="3094" b="1" dirty="0">
                <a:latin typeface="Arial Narrow" pitchFamily="34" charset="0"/>
                <a:ea typeface="MS PGothic" pitchFamily="34" charset="-128"/>
                <a:cs typeface="ArialUnicodeMS"/>
              </a:rPr>
              <a:t>3 секунд тутамд</a:t>
            </a:r>
            <a:endParaRPr lang="en-US" sz="3094" b="1" dirty="0">
              <a:latin typeface="Arial Narrow" pitchFamily="34" charset="0"/>
              <a:ea typeface="MS PGothic" pitchFamily="34" charset="-128"/>
              <a:cs typeface="ArialUnicodeMS"/>
            </a:endParaRPr>
          </a:p>
        </p:txBody>
      </p:sp>
      <p:sp>
        <p:nvSpPr>
          <p:cNvPr id="45060" name="TextBox 7"/>
          <p:cNvSpPr txBox="1">
            <a:spLocks noChangeArrowheads="1"/>
          </p:cNvSpPr>
          <p:nvPr/>
        </p:nvSpPr>
        <p:spPr bwMode="auto">
          <a:xfrm>
            <a:off x="-31254" y="0"/>
            <a:ext cx="4603254" cy="233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9" tIns="45719" rIns="91439" bIns="45719">
            <a:spAutoFit/>
          </a:bodyPr>
          <a:lstStyle/>
          <a:p>
            <a:r>
              <a:rPr lang="en-US" sz="914">
                <a:solidFill>
                  <a:srgbClr val="7F7F7F"/>
                </a:solidFill>
                <a:ea typeface="MS PGothic" pitchFamily="34" charset="-128"/>
                <a:cs typeface="ArialUnicodeMS"/>
              </a:rPr>
              <a:t>Photo credit Thomas </a:t>
            </a:r>
            <a:r>
              <a:rPr lang="en-US" sz="914" dirty="0" err="1">
                <a:solidFill>
                  <a:srgbClr val="7F7F7F"/>
                </a:solidFill>
                <a:ea typeface="MS PGothic" pitchFamily="34" charset="-128"/>
                <a:cs typeface="ArialUnicodeMS"/>
              </a:rPr>
              <a:t>Faivre-Duboz</a:t>
            </a:r>
            <a:r>
              <a:rPr lang="en-US" sz="914" dirty="0">
                <a:solidFill>
                  <a:srgbClr val="7F7F7F"/>
                </a:solidFill>
                <a:ea typeface="MS PGothic" pitchFamily="34" charset="-128"/>
                <a:cs typeface="ArialUnicodeMS"/>
              </a:rPr>
              <a:t>, modified by Alan </a:t>
            </a:r>
            <a:r>
              <a:rPr lang="en-US" sz="914" dirty="0" err="1">
                <a:solidFill>
                  <a:srgbClr val="7F7F7F"/>
                </a:solidFill>
                <a:ea typeface="MS PGothic" pitchFamily="34" charset="-128"/>
                <a:cs typeface="ArialUnicodeMS"/>
              </a:rPr>
              <a:t>Belward</a:t>
            </a:r>
            <a:endParaRPr lang="en-US" sz="914" dirty="0">
              <a:solidFill>
                <a:srgbClr val="7F7F7F"/>
              </a:solidFill>
              <a:ea typeface="MS PGothic" pitchFamily="34" charset="-128"/>
              <a:cs typeface="ArialUnicodeMS"/>
            </a:endParaRPr>
          </a:p>
        </p:txBody>
      </p:sp>
      <p:pic>
        <p:nvPicPr>
          <p:cNvPr id="45061" name="Picture 2" descr="Stade de France deforestation 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279" y="792510"/>
            <a:ext cx="9119443" cy="6065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56616187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extBox 7"/>
          <p:cNvSpPr txBox="1">
            <a:spLocks noChangeArrowheads="1"/>
          </p:cNvSpPr>
          <p:nvPr/>
        </p:nvSpPr>
        <p:spPr bwMode="auto">
          <a:xfrm>
            <a:off x="147340" y="6386959"/>
            <a:ext cx="3890807" cy="276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9" tIns="45719" rIns="91439" bIns="45719">
            <a:spAutoFit/>
          </a:bodyPr>
          <a:lstStyle/>
          <a:p>
            <a:r>
              <a:rPr lang="en-US" sz="1195" i="1">
                <a:solidFill>
                  <a:srgbClr val="7F7F7F"/>
                </a:solidFill>
                <a:ea typeface="MS PGothic" pitchFamily="34" charset="-128"/>
                <a:cs typeface="ArialUnicodeMS"/>
              </a:rPr>
              <a:t>Emissions;  van der Werf et al, 2009, Nature BiogeoSciences</a:t>
            </a:r>
          </a:p>
        </p:txBody>
      </p:sp>
      <p:sp>
        <p:nvSpPr>
          <p:cNvPr id="45058" name="Text Box 4"/>
          <p:cNvSpPr txBox="1">
            <a:spLocks noChangeArrowheads="1"/>
          </p:cNvSpPr>
          <p:nvPr/>
        </p:nvSpPr>
        <p:spPr bwMode="auto">
          <a:xfrm>
            <a:off x="5091448" y="6278687"/>
            <a:ext cx="3961023" cy="509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6520" tIns="43259" rIns="86520" bIns="43259">
            <a:spAutoFit/>
          </a:bodyPr>
          <a:lstStyle/>
          <a:p>
            <a:pPr algn="r" defTabSz="608314" eaLnBrk="0" hangingPunct="0"/>
            <a:r>
              <a:rPr lang="en-US" sz="914">
                <a:solidFill>
                  <a:srgbClr val="7F7F7F"/>
                </a:solidFill>
                <a:ea typeface="MS PGothic" pitchFamily="34" charset="-128"/>
                <a:cs typeface="ArialUnicodeMS"/>
              </a:rPr>
              <a:t>5.8 mha/yr humid tropics Achard et al. (2002), Science 297, 999-1002</a:t>
            </a:r>
          </a:p>
          <a:p>
            <a:pPr algn="r" defTabSz="608314" eaLnBrk="0" hangingPunct="0"/>
            <a:r>
              <a:rPr lang="en-US" sz="914">
                <a:solidFill>
                  <a:srgbClr val="7F7F7F"/>
                </a:solidFill>
                <a:ea typeface="MS PGothic" pitchFamily="34" charset="-128"/>
                <a:cs typeface="ArialUnicodeMS"/>
              </a:rPr>
              <a:t>13 mha/yr globally FAO (2010) Global Forest Resource Assessment Key Findings</a:t>
            </a:r>
          </a:p>
          <a:p>
            <a:pPr algn="r" defTabSz="608314" eaLnBrk="0" hangingPunct="0"/>
            <a:r>
              <a:rPr lang="en-US" sz="914">
                <a:solidFill>
                  <a:srgbClr val="7F7F7F"/>
                </a:solidFill>
                <a:ea typeface="MS PGothic" pitchFamily="34" charset="-128"/>
                <a:cs typeface="ArialUnicodeMS"/>
              </a:rPr>
              <a:t>http://www.fao.org/forestry/fra/fra2010/en/</a:t>
            </a:r>
          </a:p>
        </p:txBody>
      </p:sp>
      <p:sp>
        <p:nvSpPr>
          <p:cNvPr id="45059" name="Title 1"/>
          <p:cNvSpPr txBox="1">
            <a:spLocks/>
          </p:cNvSpPr>
          <p:nvPr/>
        </p:nvSpPr>
        <p:spPr bwMode="auto">
          <a:xfrm>
            <a:off x="2452316" y="143992"/>
            <a:ext cx="6688336" cy="540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9" tIns="45719" rIns="91439" bIns="45719"/>
          <a:lstStyle/>
          <a:p>
            <a:pPr algn="r" eaLnBrk="0" hangingPunct="0">
              <a:lnSpc>
                <a:spcPct val="90000"/>
              </a:lnSpc>
            </a:pPr>
            <a:r>
              <a:rPr lang="en-US" sz="1266" b="1" dirty="0">
                <a:solidFill>
                  <a:srgbClr val="000090"/>
                </a:solidFill>
                <a:latin typeface="Arial Narrow" pitchFamily="34" charset="0"/>
                <a:ea typeface="MS PGothic" pitchFamily="34" charset="-128"/>
                <a:cs typeface="ArialUnicodeMS"/>
              </a:rPr>
              <a:t> …</a:t>
            </a:r>
            <a:r>
              <a:rPr lang="mn-MN" sz="3094" b="1" dirty="0">
                <a:latin typeface="Arial Narrow" pitchFamily="34" charset="0"/>
                <a:ea typeface="MS PGothic" pitchFamily="34" charset="-128"/>
                <a:cs typeface="ArialUnicodeMS"/>
              </a:rPr>
              <a:t>Монгол улсад ... жилд 183</a:t>
            </a:r>
            <a:endParaRPr lang="en-US" sz="3094" b="1" dirty="0">
              <a:latin typeface="Arial Narrow" pitchFamily="34" charset="0"/>
              <a:ea typeface="MS PGothic" pitchFamily="34" charset="-128"/>
              <a:cs typeface="ArialUnicodeMS"/>
            </a:endParaRPr>
          </a:p>
        </p:txBody>
      </p:sp>
      <p:sp>
        <p:nvSpPr>
          <p:cNvPr id="45060" name="TextBox 7"/>
          <p:cNvSpPr txBox="1">
            <a:spLocks noChangeArrowheads="1"/>
          </p:cNvSpPr>
          <p:nvPr/>
        </p:nvSpPr>
        <p:spPr bwMode="auto">
          <a:xfrm>
            <a:off x="-31254" y="0"/>
            <a:ext cx="4603254" cy="233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9" tIns="45719" rIns="91439" bIns="45719">
            <a:spAutoFit/>
          </a:bodyPr>
          <a:lstStyle/>
          <a:p>
            <a:r>
              <a:rPr lang="en-US" sz="914">
                <a:solidFill>
                  <a:srgbClr val="7F7F7F"/>
                </a:solidFill>
                <a:ea typeface="MS PGothic" pitchFamily="34" charset="-128"/>
                <a:cs typeface="ArialUnicodeMS"/>
              </a:rPr>
              <a:t>Photo credit Thomas </a:t>
            </a:r>
            <a:r>
              <a:rPr lang="en-US" sz="914" dirty="0" err="1">
                <a:solidFill>
                  <a:srgbClr val="7F7F7F"/>
                </a:solidFill>
                <a:ea typeface="MS PGothic" pitchFamily="34" charset="-128"/>
                <a:cs typeface="ArialUnicodeMS"/>
              </a:rPr>
              <a:t>Faivre-Duboz</a:t>
            </a:r>
            <a:r>
              <a:rPr lang="en-US" sz="914" dirty="0">
                <a:solidFill>
                  <a:srgbClr val="7F7F7F"/>
                </a:solidFill>
                <a:ea typeface="MS PGothic" pitchFamily="34" charset="-128"/>
                <a:cs typeface="ArialUnicodeMS"/>
              </a:rPr>
              <a:t>, modified by Alan </a:t>
            </a:r>
            <a:r>
              <a:rPr lang="en-US" sz="914" dirty="0" err="1">
                <a:solidFill>
                  <a:srgbClr val="7F7F7F"/>
                </a:solidFill>
                <a:ea typeface="MS PGothic" pitchFamily="34" charset="-128"/>
                <a:cs typeface="ArialUnicodeMS"/>
              </a:rPr>
              <a:t>Belward</a:t>
            </a:r>
            <a:endParaRPr lang="en-US" sz="914" dirty="0">
              <a:solidFill>
                <a:srgbClr val="7F7F7F"/>
              </a:solidFill>
              <a:ea typeface="MS PGothic" pitchFamily="34" charset="-128"/>
              <a:cs typeface="ArialUnicodeMS"/>
            </a:endParaRPr>
          </a:p>
        </p:txBody>
      </p:sp>
      <p:pic>
        <p:nvPicPr>
          <p:cNvPr id="45061" name="Picture 2" descr="Stade de France deforestation 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279" y="792510"/>
            <a:ext cx="9119443" cy="6065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10609894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2 Grupo"/>
          <p:cNvGrpSpPr/>
          <p:nvPr/>
        </p:nvGrpSpPr>
        <p:grpSpPr>
          <a:xfrm>
            <a:off x="107505" y="1209986"/>
            <a:ext cx="8820641" cy="4667286"/>
            <a:chOff x="70172" y="2211760"/>
            <a:chExt cx="9721081" cy="5264742"/>
          </a:xfrm>
        </p:grpSpPr>
        <p:pic>
          <p:nvPicPr>
            <p:cNvPr id="3" name="99c6e907-4970-4785-a2d0-97256a653686" descr="00403125-B7D9-4395-AE5C-FB4FF2BD590F@conafor"/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006278" y="2269536"/>
              <a:ext cx="7153844" cy="52069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5 Rectángulo redondeado"/>
            <p:cNvSpPr/>
            <p:nvPr/>
          </p:nvSpPr>
          <p:spPr>
            <a:xfrm>
              <a:off x="2927089" y="2355776"/>
              <a:ext cx="887500" cy="452611"/>
            </a:xfrm>
            <a:prstGeom prst="round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n-MN" sz="1400" dirty="0">
                  <a:solidFill>
                    <a:sysClr val="windowText" lastClr="000000"/>
                  </a:solidFill>
                  <a:latin typeface="Adobe Caslon Pro" pitchFamily="18" charset="0"/>
                </a:rPr>
                <a:t>Түймэр</a:t>
              </a:r>
              <a:endParaRPr lang="en-US" sz="1400" dirty="0">
                <a:solidFill>
                  <a:sysClr val="windowText" lastClr="000000"/>
                </a:solidFill>
                <a:latin typeface="Adobe Caslon Pro" pitchFamily="18" charset="0"/>
              </a:endParaRPr>
            </a:p>
          </p:txBody>
        </p:sp>
        <p:sp>
          <p:nvSpPr>
            <p:cNvPr id="5" name="6 Rectángulo redondeado"/>
            <p:cNvSpPr/>
            <p:nvPr/>
          </p:nvSpPr>
          <p:spPr>
            <a:xfrm>
              <a:off x="70172" y="4011960"/>
              <a:ext cx="1626945" cy="1271448"/>
            </a:xfrm>
            <a:prstGeom prst="round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n-MN" sz="1400" dirty="0">
                  <a:solidFill>
                    <a:sysClr val="windowText" lastClr="000000"/>
                  </a:solidFill>
                  <a:latin typeface="Adobe Caslon Pro" pitchFamily="18" charset="0"/>
                </a:rPr>
                <a:t>Фермер, бэлчээрийн даац хэтэрсэн</a:t>
              </a:r>
              <a:endParaRPr lang="en-US" sz="1400" dirty="0">
                <a:solidFill>
                  <a:sysClr val="windowText" lastClr="000000"/>
                </a:solidFill>
                <a:latin typeface="Adobe Caslon Pro" pitchFamily="18" charset="0"/>
              </a:endParaRPr>
            </a:p>
          </p:txBody>
        </p:sp>
        <p:sp>
          <p:nvSpPr>
            <p:cNvPr id="6" name="8 Rectángulo redondeado"/>
            <p:cNvSpPr/>
            <p:nvPr/>
          </p:nvSpPr>
          <p:spPr>
            <a:xfrm>
              <a:off x="7291551" y="6650069"/>
              <a:ext cx="1779622" cy="746267"/>
            </a:xfrm>
            <a:prstGeom prst="round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n-MN" sz="1400" dirty="0">
                  <a:solidFill>
                    <a:sysClr val="windowText" lastClr="000000"/>
                  </a:solidFill>
                  <a:latin typeface="Adobe Caslon Pro" pitchFamily="18" charset="0"/>
                </a:rPr>
                <a:t>ХАА-н талбай нэмэгдэх </a:t>
              </a:r>
              <a:endParaRPr lang="en-US" sz="1400" dirty="0">
                <a:solidFill>
                  <a:sysClr val="windowText" lastClr="000000"/>
                </a:solidFill>
                <a:latin typeface="Adobe Caslon Pro" pitchFamily="18" charset="0"/>
              </a:endParaRPr>
            </a:p>
          </p:txBody>
        </p:sp>
        <p:sp>
          <p:nvSpPr>
            <p:cNvPr id="7" name="9 Rectángulo redondeado"/>
            <p:cNvSpPr/>
            <p:nvPr/>
          </p:nvSpPr>
          <p:spPr>
            <a:xfrm>
              <a:off x="2158405" y="6501795"/>
              <a:ext cx="1908212" cy="894543"/>
            </a:xfrm>
            <a:prstGeom prst="round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n-MN" sz="1400" dirty="0">
                  <a:solidFill>
                    <a:sysClr val="windowText" lastClr="000000"/>
                  </a:solidFill>
                  <a:latin typeface="Adobe Caslon Pro" pitchFamily="18" charset="0"/>
                </a:rPr>
                <a:t>Өндөр орлоготой аялал жуулчлалын зориулалттай газрын тэлэлт</a:t>
              </a:r>
            </a:p>
          </p:txBody>
        </p:sp>
        <p:sp>
          <p:nvSpPr>
            <p:cNvPr id="8" name="11 Rectángulo redondeado"/>
            <p:cNvSpPr/>
            <p:nvPr/>
          </p:nvSpPr>
          <p:spPr>
            <a:xfrm>
              <a:off x="7736587" y="4732040"/>
              <a:ext cx="1334586" cy="720081"/>
            </a:xfrm>
            <a:prstGeom prst="round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n-MN" sz="1400" dirty="0">
                  <a:solidFill>
                    <a:sysClr val="windowText" lastClr="000000"/>
                  </a:solidFill>
                  <a:latin typeface="Adobe Caslon Pro" pitchFamily="18" charset="0"/>
                </a:rPr>
                <a:t>Үр ашиггүй ойн аж ахуй</a:t>
              </a:r>
              <a:endParaRPr lang="en-US" sz="1400" dirty="0">
                <a:solidFill>
                  <a:sysClr val="windowText" lastClr="000000"/>
                </a:solidFill>
                <a:latin typeface="Adobe Caslon Pro" pitchFamily="18" charset="0"/>
              </a:endParaRPr>
            </a:p>
          </p:txBody>
        </p:sp>
        <p:sp>
          <p:nvSpPr>
            <p:cNvPr id="9" name="12 Rectángulo redondeado"/>
            <p:cNvSpPr/>
            <p:nvPr/>
          </p:nvSpPr>
          <p:spPr>
            <a:xfrm>
              <a:off x="6644154" y="2211760"/>
              <a:ext cx="1778947" cy="504056"/>
            </a:xfrm>
            <a:prstGeom prst="round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n-MN" sz="1400" dirty="0">
                  <a:solidFill>
                    <a:sysClr val="windowText" lastClr="000000"/>
                  </a:solidFill>
                  <a:latin typeface="Adobe Caslon Pro" pitchFamily="18" charset="0"/>
                </a:rPr>
                <a:t>Газар ашиглалтын өөрчлөлт</a:t>
              </a:r>
              <a:endParaRPr lang="en-US" sz="1400" dirty="0">
                <a:solidFill>
                  <a:sysClr val="windowText" lastClr="000000"/>
                </a:solidFill>
                <a:latin typeface="Adobe Caslon Pro" pitchFamily="18" charset="0"/>
              </a:endParaRPr>
            </a:p>
          </p:txBody>
        </p:sp>
        <p:sp>
          <p:nvSpPr>
            <p:cNvPr id="10" name="13 Rectángulo redondeado"/>
            <p:cNvSpPr/>
            <p:nvPr/>
          </p:nvSpPr>
          <p:spPr>
            <a:xfrm>
              <a:off x="1114289" y="5452120"/>
              <a:ext cx="1044116" cy="936104"/>
            </a:xfrm>
            <a:prstGeom prst="round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n-MN" sz="1400" dirty="0">
                  <a:solidFill>
                    <a:sysClr val="windowText" lastClr="000000"/>
                  </a:solidFill>
                  <a:latin typeface="Adobe Caslon Pro" pitchFamily="18" charset="0"/>
                </a:rPr>
                <a:t>Хууль бус мод бэлтгэл</a:t>
              </a:r>
              <a:endParaRPr lang="en-US" sz="1400" dirty="0">
                <a:solidFill>
                  <a:sysClr val="windowText" lastClr="000000"/>
                </a:solidFill>
                <a:latin typeface="Adobe Caslon Pro" pitchFamily="18" charset="0"/>
              </a:endParaRPr>
            </a:p>
          </p:txBody>
        </p:sp>
        <p:sp>
          <p:nvSpPr>
            <p:cNvPr id="11" name="14 Rectángulo redondeado"/>
            <p:cNvSpPr/>
            <p:nvPr/>
          </p:nvSpPr>
          <p:spPr>
            <a:xfrm>
              <a:off x="875792" y="2211760"/>
              <a:ext cx="1642653" cy="504056"/>
            </a:xfrm>
            <a:prstGeom prst="round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n-MN" sz="1400" dirty="0">
                  <a:solidFill>
                    <a:sysClr val="windowText" lastClr="000000"/>
                  </a:solidFill>
                  <a:latin typeface="Adobe Caslon Pro" pitchFamily="18" charset="0"/>
                </a:rPr>
                <a:t>Хортон шавьж, өвчин</a:t>
              </a:r>
              <a:endParaRPr lang="en-US" sz="1400" dirty="0">
                <a:solidFill>
                  <a:sysClr val="windowText" lastClr="000000"/>
                </a:solidFill>
                <a:latin typeface="Adobe Caslon Pro" pitchFamily="18" charset="0"/>
              </a:endParaRPr>
            </a:p>
          </p:txBody>
        </p:sp>
        <p:sp>
          <p:nvSpPr>
            <p:cNvPr id="12" name="16 Rectángulo redondeado"/>
            <p:cNvSpPr/>
            <p:nvPr/>
          </p:nvSpPr>
          <p:spPr>
            <a:xfrm>
              <a:off x="7892419" y="3363888"/>
              <a:ext cx="1898834" cy="864096"/>
            </a:xfrm>
            <a:prstGeom prst="round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n-MN" sz="1400" dirty="0">
                  <a:solidFill>
                    <a:sysClr val="windowText" lastClr="000000"/>
                  </a:solidFill>
                  <a:latin typeface="Adobe Caslon Pro" pitchFamily="18" charset="0"/>
                </a:rPr>
                <a:t>Төрийн бодлогын нэгдмэл байдал дутмаг</a:t>
              </a:r>
              <a:endParaRPr lang="en-US" sz="1400" dirty="0">
                <a:solidFill>
                  <a:sysClr val="windowText" lastClr="000000"/>
                </a:solidFill>
                <a:latin typeface="Adobe Caslon Pro" pitchFamily="18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563866" y="435419"/>
            <a:ext cx="3073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b="1" dirty="0">
                <a:solidFill>
                  <a:srgbClr val="FF0000"/>
                </a:solidFill>
              </a:rPr>
              <a:t>Хүчин зүйлсийн талаар </a:t>
            </a:r>
            <a:r>
              <a:rPr lang="en-US" b="1" dirty="0">
                <a:solidFill>
                  <a:srgbClr val="FF0000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2592797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28600" y="228600"/>
            <a:ext cx="8515275" cy="57606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GB" sz="2600" b="1" dirty="0">
                <a:solidFill>
                  <a:srgbClr val="FF0000"/>
                </a:solidFill>
              </a:rPr>
              <a:t>REDD+ </a:t>
            </a:r>
            <a:r>
              <a:rPr lang="mn-MN" sz="2600" b="1" dirty="0">
                <a:solidFill>
                  <a:schemeClr val="tx1"/>
                </a:solidFill>
              </a:rPr>
              <a:t>гэж юу вэ?</a:t>
            </a:r>
            <a:r>
              <a:rPr lang="en-GB" sz="2600" b="1" dirty="0">
                <a:solidFill>
                  <a:schemeClr val="tx1"/>
                </a:solidFill>
              </a:rPr>
              <a:t>: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110461240"/>
              </p:ext>
            </p:extLst>
          </p:nvPr>
        </p:nvGraphicFramePr>
        <p:xfrm>
          <a:off x="0" y="914401"/>
          <a:ext cx="9144000" cy="4495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Plus 6"/>
          <p:cNvSpPr/>
          <p:nvPr/>
        </p:nvSpPr>
        <p:spPr>
          <a:xfrm>
            <a:off x="5821627" y="946476"/>
            <a:ext cx="572791" cy="550535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9" name="Right Brace 8"/>
          <p:cNvSpPr/>
          <p:nvPr/>
        </p:nvSpPr>
        <p:spPr>
          <a:xfrm rot="16200000">
            <a:off x="5945577" y="-119091"/>
            <a:ext cx="324893" cy="384072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5133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10828" y="133743"/>
            <a:ext cx="8515275" cy="55922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GB" sz="2400" b="1" dirty="0">
                <a:solidFill>
                  <a:schemeClr val="tx1"/>
                </a:solidFill>
              </a:rPr>
              <a:t>REDD+</a:t>
            </a:r>
            <a:r>
              <a:rPr lang="mn-MN" sz="2400" b="1" dirty="0">
                <a:solidFill>
                  <a:schemeClr val="tx1"/>
                </a:solidFill>
              </a:rPr>
              <a:t>-ийг хэрэгжүүлэх үе шат</a:t>
            </a:r>
            <a:endParaRPr lang="en-GB" sz="2400" b="1" dirty="0">
              <a:solidFill>
                <a:schemeClr val="tx1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5789" y="68511"/>
            <a:ext cx="1041649" cy="815958"/>
          </a:xfrm>
          <a:prstGeom prst="rect">
            <a:avLst/>
          </a:prstGeom>
        </p:spPr>
      </p:pic>
      <p:sp>
        <p:nvSpPr>
          <p:cNvPr id="28" name="Freeform 27"/>
          <p:cNvSpPr/>
          <p:nvPr/>
        </p:nvSpPr>
        <p:spPr>
          <a:xfrm>
            <a:off x="2322790" y="3302202"/>
            <a:ext cx="6317492" cy="1905000"/>
          </a:xfrm>
          <a:custGeom>
            <a:avLst/>
            <a:gdLst>
              <a:gd name="connsiteX0" fmla="*/ 0 w 7651582"/>
              <a:gd name="connsiteY0" fmla="*/ 584246 h 2336982"/>
              <a:gd name="connsiteX1" fmla="*/ 6483091 w 7651582"/>
              <a:gd name="connsiteY1" fmla="*/ 584246 h 2336982"/>
              <a:gd name="connsiteX2" fmla="*/ 6483091 w 7651582"/>
              <a:gd name="connsiteY2" fmla="*/ 0 h 2336982"/>
              <a:gd name="connsiteX3" fmla="*/ 7651582 w 7651582"/>
              <a:gd name="connsiteY3" fmla="*/ 1168491 h 2336982"/>
              <a:gd name="connsiteX4" fmla="*/ 6483091 w 7651582"/>
              <a:gd name="connsiteY4" fmla="*/ 2336982 h 2336982"/>
              <a:gd name="connsiteX5" fmla="*/ 6483091 w 7651582"/>
              <a:gd name="connsiteY5" fmla="*/ 1752737 h 2336982"/>
              <a:gd name="connsiteX6" fmla="*/ 0 w 7651582"/>
              <a:gd name="connsiteY6" fmla="*/ 1752737 h 2336982"/>
              <a:gd name="connsiteX7" fmla="*/ 0 w 7651582"/>
              <a:gd name="connsiteY7" fmla="*/ 584246 h 2336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51582" h="2336982">
                <a:moveTo>
                  <a:pt x="0" y="584246"/>
                </a:moveTo>
                <a:lnTo>
                  <a:pt x="6483091" y="584246"/>
                </a:lnTo>
                <a:lnTo>
                  <a:pt x="6483091" y="0"/>
                </a:lnTo>
                <a:lnTo>
                  <a:pt x="7651582" y="1168491"/>
                </a:lnTo>
                <a:lnTo>
                  <a:pt x="6483091" y="2336982"/>
                </a:lnTo>
                <a:lnTo>
                  <a:pt x="6483091" y="1752737"/>
                </a:lnTo>
                <a:lnTo>
                  <a:pt x="0" y="1752737"/>
                </a:lnTo>
                <a:lnTo>
                  <a:pt x="0" y="584246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spcFirstLastPara="0" vert="horz" wrap="square" lIns="76200" tIns="660446" rIns="838245" bIns="866125" numCol="1" spcCol="1270" anchor="ctr" anchorCtr="0">
            <a:noAutofit/>
          </a:bodyPr>
          <a:lstStyle/>
          <a:p>
            <a:pPr marL="0" marR="0" lvl="0" indent="0" algn="ctr" defTabSz="8890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n-MN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Ялгаралт, бууралтыг хэмжсэн 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mn-MN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тайлагнасан 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kumimoji="0" lang="mn-MN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шалгаж </a:t>
            </a:r>
            <a:r>
              <a:rPr kumimoji="0" lang="mn-MN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баталгаажсан</a:t>
            </a:r>
            <a:r>
              <a:rPr kumimoji="0" lang="mn-MN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байх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8890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n-MN" sz="1800" b="1" i="0" u="sng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Үр дүнд суурилсан </a:t>
            </a:r>
            <a:r>
              <a:rPr lang="mn-MN" b="1" u="sng" kern="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урамшуулал</a:t>
            </a:r>
            <a:endParaRPr kumimoji="0" lang="en-GB" sz="1800" b="1" i="0" u="sng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60345" y="690639"/>
            <a:ext cx="33685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n-MN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Үе шат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1: </a:t>
            </a:r>
            <a:r>
              <a:rPr kumimoji="0" lang="mn-MN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Бэлтгэл хангах</a:t>
            </a: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09491" y="1909149"/>
            <a:ext cx="37466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n-MN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Үе шат 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2: </a:t>
            </a:r>
            <a:r>
              <a:rPr kumimoji="0" lang="mn-MN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Хэрэгжүүлэх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/ </a:t>
            </a:r>
            <a:r>
              <a:rPr kumimoji="0" lang="mn-MN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Турших</a:t>
            </a: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4" name="Freeform 33"/>
          <p:cNvSpPr/>
          <p:nvPr/>
        </p:nvSpPr>
        <p:spPr>
          <a:xfrm>
            <a:off x="1155183" y="1828678"/>
            <a:ext cx="6198268" cy="1883222"/>
          </a:xfrm>
          <a:custGeom>
            <a:avLst/>
            <a:gdLst>
              <a:gd name="connsiteX0" fmla="*/ 0 w 7651582"/>
              <a:gd name="connsiteY0" fmla="*/ 584246 h 2336982"/>
              <a:gd name="connsiteX1" fmla="*/ 6483091 w 7651582"/>
              <a:gd name="connsiteY1" fmla="*/ 584246 h 2336982"/>
              <a:gd name="connsiteX2" fmla="*/ 6483091 w 7651582"/>
              <a:gd name="connsiteY2" fmla="*/ 0 h 2336982"/>
              <a:gd name="connsiteX3" fmla="*/ 7651582 w 7651582"/>
              <a:gd name="connsiteY3" fmla="*/ 1168491 h 2336982"/>
              <a:gd name="connsiteX4" fmla="*/ 6483091 w 7651582"/>
              <a:gd name="connsiteY4" fmla="*/ 2336982 h 2336982"/>
              <a:gd name="connsiteX5" fmla="*/ 6483091 w 7651582"/>
              <a:gd name="connsiteY5" fmla="*/ 1752737 h 2336982"/>
              <a:gd name="connsiteX6" fmla="*/ 0 w 7651582"/>
              <a:gd name="connsiteY6" fmla="*/ 1752737 h 2336982"/>
              <a:gd name="connsiteX7" fmla="*/ 0 w 7651582"/>
              <a:gd name="connsiteY7" fmla="*/ 584246 h 2336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51582" h="2336982">
                <a:moveTo>
                  <a:pt x="0" y="584246"/>
                </a:moveTo>
                <a:lnTo>
                  <a:pt x="6483091" y="584246"/>
                </a:lnTo>
                <a:lnTo>
                  <a:pt x="6483091" y="0"/>
                </a:lnTo>
                <a:lnTo>
                  <a:pt x="7651582" y="1168491"/>
                </a:lnTo>
                <a:lnTo>
                  <a:pt x="6483091" y="2336982"/>
                </a:lnTo>
                <a:lnTo>
                  <a:pt x="6483091" y="1752737"/>
                </a:lnTo>
                <a:lnTo>
                  <a:pt x="0" y="1752737"/>
                </a:lnTo>
                <a:lnTo>
                  <a:pt x="0" y="584246"/>
                </a:lnTo>
                <a:close/>
              </a:path>
            </a:pathLst>
          </a:cu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spcFirstLastPara="0" vert="horz" wrap="square" lIns="76200" tIns="660446" rIns="838245" bIns="866125" numCol="1" spcCol="1270" anchor="ctr" anchorCtr="0">
            <a:noAutofit/>
          </a:bodyPr>
          <a:lstStyle/>
          <a:p>
            <a:pPr marL="0" marR="0" lvl="0" indent="0" algn="ctr" defTabSz="8890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mn-MN" sz="1800" b="1" i="0" u="sng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Үндэсний стратегийг хэрэгжүүлэх</a:t>
            </a:r>
          </a:p>
          <a:p>
            <a:pPr marL="0" marR="0" lvl="0" indent="0" algn="ctr" defTabSz="8890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mn-MN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Арга зүй, аргачлалыг турших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&amp; </a:t>
            </a:r>
            <a:r>
              <a:rPr kumimoji="0" lang="mn-MN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боловсронгуй болгох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mn-MN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стратегийг хэрэгжүүлэх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mn-MN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чадавхийг цааш бэхжүүлэх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Freeform 34"/>
          <p:cNvSpPr/>
          <p:nvPr/>
        </p:nvSpPr>
        <p:spPr>
          <a:xfrm>
            <a:off x="591907" y="701582"/>
            <a:ext cx="5389943" cy="1583568"/>
          </a:xfrm>
          <a:custGeom>
            <a:avLst/>
            <a:gdLst>
              <a:gd name="connsiteX0" fmla="*/ 0 w 7651582"/>
              <a:gd name="connsiteY0" fmla="*/ 584246 h 2336982"/>
              <a:gd name="connsiteX1" fmla="*/ 6483091 w 7651582"/>
              <a:gd name="connsiteY1" fmla="*/ 584246 h 2336982"/>
              <a:gd name="connsiteX2" fmla="*/ 6483091 w 7651582"/>
              <a:gd name="connsiteY2" fmla="*/ 0 h 2336982"/>
              <a:gd name="connsiteX3" fmla="*/ 7651582 w 7651582"/>
              <a:gd name="connsiteY3" fmla="*/ 1168491 h 2336982"/>
              <a:gd name="connsiteX4" fmla="*/ 6483091 w 7651582"/>
              <a:gd name="connsiteY4" fmla="*/ 2336982 h 2336982"/>
              <a:gd name="connsiteX5" fmla="*/ 6483091 w 7651582"/>
              <a:gd name="connsiteY5" fmla="*/ 1752737 h 2336982"/>
              <a:gd name="connsiteX6" fmla="*/ 0 w 7651582"/>
              <a:gd name="connsiteY6" fmla="*/ 1752737 h 2336982"/>
              <a:gd name="connsiteX7" fmla="*/ 0 w 7651582"/>
              <a:gd name="connsiteY7" fmla="*/ 584246 h 2336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51582" h="2336982">
                <a:moveTo>
                  <a:pt x="0" y="584246"/>
                </a:moveTo>
                <a:lnTo>
                  <a:pt x="6483091" y="584246"/>
                </a:lnTo>
                <a:lnTo>
                  <a:pt x="6483091" y="0"/>
                </a:lnTo>
                <a:lnTo>
                  <a:pt x="7651582" y="1168491"/>
                </a:lnTo>
                <a:lnTo>
                  <a:pt x="6483091" y="2336982"/>
                </a:lnTo>
                <a:lnTo>
                  <a:pt x="6483091" y="1752737"/>
                </a:lnTo>
                <a:lnTo>
                  <a:pt x="0" y="1752737"/>
                </a:lnTo>
                <a:lnTo>
                  <a:pt x="0" y="584246"/>
                </a:lnTo>
                <a:close/>
              </a:path>
            </a:pathLst>
          </a:cu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spcFirstLastPara="0" vert="horz" wrap="square" lIns="76200" tIns="660446" rIns="838245" bIns="866125" numCol="1" spcCol="1270" anchor="ctr" anchorCtr="0">
            <a:noAutofit/>
          </a:bodyPr>
          <a:lstStyle/>
          <a:p>
            <a:pPr marL="0" marR="0" lvl="0" indent="0" algn="ctr" defTabSz="8890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n-MN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Чадавхийг бэхжүүлэх ба системийг хөгжүүлэх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8890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mn-MN" sz="1800" b="1" i="0" u="sng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Үндэсний стратегийг  боловсруулах</a:t>
            </a:r>
            <a:endParaRPr kumimoji="0" lang="en-GB" sz="1800" b="1" i="0" u="sng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055904" y="3356021"/>
            <a:ext cx="44777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n-MN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Үе шат 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3: </a:t>
            </a:r>
            <a:r>
              <a:rPr kumimoji="0" lang="mn-MN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Үндэсний цогц хэрэгжүүлэлт</a:t>
            </a: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6168" y="928700"/>
            <a:ext cx="1251395" cy="879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616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/>
      <p:bldP spid="30" grpId="0"/>
      <p:bldP spid="34" grpId="0" animBg="1"/>
      <p:bldP spid="35" grpId="0" animBg="1"/>
      <p:bldP spid="3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|70.5|1.4|6.5|15.3|5.2"/>
</p:tagLst>
</file>

<file path=ppt/theme/theme1.xml><?xml version="1.0" encoding="utf-8"?>
<a:theme xmlns:a="http://schemas.openxmlformats.org/drawingml/2006/main" name="10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UN-REDD PPT-Template_21 March 2013.pptx" id="{C8971182-9FFB-4821-A0FC-E5A5AF752DA3}" vid="{D6E6CEE7-304A-4A38-9ED1-6AAFB02D3870}"/>
    </a:ext>
  </a:extLst>
</a:theme>
</file>

<file path=ppt/theme/theme4.xml><?xml version="1.0" encoding="utf-8"?>
<a:theme xmlns:a="http://schemas.openxmlformats.org/drawingml/2006/main" name="1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UN-REDD PPT-Template_21 March 2013.pptx" id="{C8971182-9FFB-4821-A0FC-E5A5AF752DA3}" vid="{D6E6CEE7-304A-4A38-9ED1-6AAFB02D3870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36662</TotalTime>
  <Words>778</Words>
  <Application>Microsoft Office PowerPoint</Application>
  <PresentationFormat>On-screen Show (4:3)</PresentationFormat>
  <Paragraphs>122</Paragraphs>
  <Slides>13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10_Custom Design</vt:lpstr>
      <vt:lpstr>1_Office Theme</vt:lpstr>
      <vt:lpstr>11_Custom Design</vt:lpstr>
      <vt:lpstr>12_Custom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Linda Mumoki</dc:creator>
  <cp:lastModifiedBy>ismail - [2010]</cp:lastModifiedBy>
  <cp:revision>224</cp:revision>
  <cp:lastPrinted>2018-05-29T12:18:17Z</cp:lastPrinted>
  <dcterms:created xsi:type="dcterms:W3CDTF">2012-09-11T07:20:24Z</dcterms:created>
  <dcterms:modified xsi:type="dcterms:W3CDTF">2018-05-30T01:26:12Z</dcterms:modified>
</cp:coreProperties>
</file>