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02" r:id="rId2"/>
    <p:sldId id="258" r:id="rId3"/>
    <p:sldId id="404" r:id="rId4"/>
    <p:sldId id="337" r:id="rId5"/>
    <p:sldId id="355" r:id="rId6"/>
    <p:sldId id="339" r:id="rId7"/>
    <p:sldId id="386" r:id="rId8"/>
    <p:sldId id="353" r:id="rId9"/>
    <p:sldId id="349" r:id="rId10"/>
    <p:sldId id="351" r:id="rId11"/>
    <p:sldId id="361" r:id="rId12"/>
    <p:sldId id="362" r:id="rId13"/>
    <p:sldId id="387" r:id="rId14"/>
    <p:sldId id="364" r:id="rId15"/>
    <p:sldId id="390" r:id="rId16"/>
    <p:sldId id="389" r:id="rId17"/>
    <p:sldId id="394" r:id="rId18"/>
    <p:sldId id="395" r:id="rId19"/>
    <p:sldId id="396" r:id="rId20"/>
    <p:sldId id="397" r:id="rId21"/>
    <p:sldId id="398" r:id="rId22"/>
    <p:sldId id="384" r:id="rId23"/>
    <p:sldId id="369" r:id="rId24"/>
    <p:sldId id="370" r:id="rId25"/>
    <p:sldId id="371" r:id="rId26"/>
    <p:sldId id="358" r:id="rId27"/>
    <p:sldId id="400" r:id="rId28"/>
  </p:sldIdLst>
  <p:sldSz cx="12192000" cy="6858000"/>
  <p:notesSz cx="7010400" cy="92964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6" pos="7680" userDrawn="1">
          <p15:clr>
            <a:srgbClr val="A4A3A4"/>
          </p15:clr>
        </p15:guide>
        <p15:guide id="13" pos="461" userDrawn="1">
          <p15:clr>
            <a:srgbClr val="A4A3A4"/>
          </p15:clr>
        </p15:guide>
        <p15:guide id="14" orient="horz" pos="2183" userDrawn="1">
          <p15:clr>
            <a:srgbClr val="A4A3A4"/>
          </p15:clr>
        </p15:guide>
        <p15:guide id="15" orient="horz" pos="3952" userDrawn="1">
          <p15:clr>
            <a:srgbClr val="A4A3A4"/>
          </p15:clr>
        </p15:guide>
        <p15:guide id="16" orient="horz" pos="10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DCA2"/>
    <a:srgbClr val="595959"/>
    <a:srgbClr val="FFFFFF"/>
    <a:srgbClr val="F3C915"/>
    <a:srgbClr val="404040"/>
    <a:srgbClr val="FDFDFD"/>
    <a:srgbClr val="20A3FE"/>
    <a:srgbClr val="FBFBFB"/>
    <a:srgbClr val="F2CA17"/>
    <a:srgbClr val="017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9" autoAdjust="0"/>
    <p:restoredTop sz="94128" autoAdjust="0"/>
  </p:normalViewPr>
  <p:slideViewPr>
    <p:cSldViewPr snapToGrid="0">
      <p:cViewPr varScale="1">
        <p:scale>
          <a:sx n="69" d="100"/>
          <a:sy n="69" d="100"/>
        </p:scale>
        <p:origin x="-564" y="-102"/>
      </p:cViewPr>
      <p:guideLst>
        <p:guide orient="horz" pos="2183"/>
        <p:guide orient="horz" pos="3952"/>
        <p:guide orient="horz" pos="1026"/>
        <p:guide pos="7680"/>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9DD2C-3FD2-424C-BED7-E7644D0C22A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0E8EE138-2ADA-42C6-B911-00ABFAB28A9D}">
      <dgm:prSet phldrT="[Text]">
        <dgm:style>
          <a:lnRef idx="1">
            <a:schemeClr val="accent6"/>
          </a:lnRef>
          <a:fillRef idx="3">
            <a:schemeClr val="accent6"/>
          </a:fillRef>
          <a:effectRef idx="2">
            <a:schemeClr val="accent6"/>
          </a:effectRef>
          <a:fontRef idx="minor">
            <a:schemeClr val="lt1"/>
          </a:fontRef>
        </dgm:style>
      </dgm:prSet>
      <dgm:spPr/>
      <dgm:t>
        <a:bodyPr/>
        <a:lstStyle/>
        <a:p>
          <a:r>
            <a:rPr lang="mn-MN" b="1" dirty="0" smtClean="0">
              <a:solidFill>
                <a:schemeClr val="tx1"/>
              </a:solidFill>
            </a:rPr>
            <a:t>2013 он. ГОУХАН “Биологийн олон янз байдал ба ойн гол экосистемүүдийн  уур амьсгалын өөрчлөлтөд дасан зохицох нь” хөтөлбөр </a:t>
          </a:r>
          <a:r>
            <a:rPr lang="en-US" b="1" dirty="0" smtClean="0">
              <a:solidFill>
                <a:schemeClr val="tx1"/>
              </a:solidFill>
            </a:rPr>
            <a:t>II</a:t>
          </a:r>
          <a:r>
            <a:rPr lang="mn-MN" b="1" dirty="0" smtClean="0">
              <a:solidFill>
                <a:schemeClr val="tx1"/>
              </a:solidFill>
            </a:rPr>
            <a:t>. </a:t>
          </a:r>
          <a:endParaRPr lang="en-US" b="1" dirty="0">
            <a:solidFill>
              <a:schemeClr val="tx1"/>
            </a:solidFill>
          </a:endParaRPr>
        </a:p>
      </dgm:t>
    </dgm:pt>
    <dgm:pt modelId="{8E5CCB45-435C-4ADA-8ABD-2EAE4D3F358E}" type="parTrans" cxnId="{C89F3AF5-DC74-4543-83FF-9DDB8A573360}">
      <dgm:prSet/>
      <dgm:spPr/>
      <dgm:t>
        <a:bodyPr/>
        <a:lstStyle/>
        <a:p>
          <a:endParaRPr lang="en-US"/>
        </a:p>
      </dgm:t>
    </dgm:pt>
    <dgm:pt modelId="{F52E7AE6-E0AD-49B1-AB0C-4CA34337DCFB}" type="sibTrans" cxnId="{C89F3AF5-DC74-4543-83FF-9DDB8A573360}">
      <dgm:prSet/>
      <dgm:spPr/>
      <dgm:t>
        <a:bodyPr/>
        <a:lstStyle/>
        <a:p>
          <a:endParaRPr lang="en-US"/>
        </a:p>
      </dgm:t>
    </dgm:pt>
    <dgm:pt modelId="{3FDB07A6-3DF9-4EE0-890D-F749FF2D3C6F}">
      <dgm:prSet phldrT="[Text]">
        <dgm:style>
          <a:lnRef idx="1">
            <a:schemeClr val="accent6"/>
          </a:lnRef>
          <a:fillRef idx="3">
            <a:schemeClr val="accent6"/>
          </a:fillRef>
          <a:effectRef idx="2">
            <a:schemeClr val="accent6"/>
          </a:effectRef>
          <a:fontRef idx="minor">
            <a:schemeClr val="lt1"/>
          </a:fontRef>
        </dgm:style>
      </dgm:prSet>
      <dgm:spPr/>
      <dgm:t>
        <a:bodyPr/>
        <a:lstStyle/>
        <a:p>
          <a:r>
            <a:rPr lang="mn-MN" b="1" dirty="0" smtClean="0">
              <a:solidFill>
                <a:schemeClr val="tx1"/>
              </a:solidFill>
            </a:rPr>
            <a:t>2015 оны 3 сар МОТМЗ ТББ байгуулагдсан. </a:t>
          </a:r>
          <a:endParaRPr lang="en-US" b="1" dirty="0">
            <a:solidFill>
              <a:schemeClr val="tx1"/>
            </a:solidFill>
          </a:endParaRPr>
        </a:p>
      </dgm:t>
    </dgm:pt>
    <dgm:pt modelId="{4128FC3E-C9B8-447F-9895-1CFDAA1644A3}" type="parTrans" cxnId="{DA11AABF-D4E4-40E2-861D-5A2C929CFCEC}">
      <dgm:prSet/>
      <dgm:spPr/>
      <dgm:t>
        <a:bodyPr/>
        <a:lstStyle/>
        <a:p>
          <a:endParaRPr lang="en-US"/>
        </a:p>
      </dgm:t>
    </dgm:pt>
    <dgm:pt modelId="{302073C7-CD70-4DE1-9ADF-C4D3536BEAE6}" type="sibTrans" cxnId="{DA11AABF-D4E4-40E2-861D-5A2C929CFCEC}">
      <dgm:prSet/>
      <dgm:spPr/>
      <dgm:t>
        <a:bodyPr/>
        <a:lstStyle/>
        <a:p>
          <a:endParaRPr lang="en-US"/>
        </a:p>
      </dgm:t>
    </dgm:pt>
    <dgm:pt modelId="{C33D382F-5D70-486B-85FB-447C9BB1CA71}">
      <dgm:prSet phldrT="[Text]">
        <dgm:style>
          <a:lnRef idx="1">
            <a:schemeClr val="accent6"/>
          </a:lnRef>
          <a:fillRef idx="3">
            <a:schemeClr val="accent6"/>
          </a:fillRef>
          <a:effectRef idx="2">
            <a:schemeClr val="accent6"/>
          </a:effectRef>
          <a:fontRef idx="minor">
            <a:schemeClr val="lt1"/>
          </a:fontRef>
        </dgm:style>
      </dgm:prSet>
      <dgm:spPr/>
      <dgm:t>
        <a:bodyPr/>
        <a:lstStyle/>
        <a:p>
          <a:r>
            <a:rPr lang="mn-MN" b="1" dirty="0" smtClean="0">
              <a:solidFill>
                <a:schemeClr val="tx1"/>
              </a:solidFill>
            </a:rPr>
            <a:t>2016 оны 3 сар Ойн магадлан итгэмжлэлийн стандарт, шалгуур үзүүлэлтийн төслийг Сэлэнгэ, Хөвсгөл, Булган аймгийн ААН-д туршилт хийв </a:t>
          </a:r>
          <a:endParaRPr lang="en-US" b="1" dirty="0">
            <a:solidFill>
              <a:schemeClr val="tx1"/>
            </a:solidFill>
          </a:endParaRPr>
        </a:p>
      </dgm:t>
    </dgm:pt>
    <dgm:pt modelId="{3193630D-C25E-46F4-83FB-3834C31A7BD4}" type="parTrans" cxnId="{5260150D-A692-4A19-A203-AA7DB3124849}">
      <dgm:prSet/>
      <dgm:spPr/>
      <dgm:t>
        <a:bodyPr/>
        <a:lstStyle/>
        <a:p>
          <a:endParaRPr lang="en-US"/>
        </a:p>
      </dgm:t>
    </dgm:pt>
    <dgm:pt modelId="{A1792C9C-1FF2-4915-AC64-4B0CAB6F9852}" type="sibTrans" cxnId="{5260150D-A692-4A19-A203-AA7DB3124849}">
      <dgm:prSet/>
      <dgm:spPr/>
      <dgm:t>
        <a:bodyPr/>
        <a:lstStyle/>
        <a:p>
          <a:endParaRPr lang="en-US"/>
        </a:p>
      </dgm:t>
    </dgm:pt>
    <dgm:pt modelId="{BAAAE599-FBD6-4340-A892-6DF845E82256}">
      <dgm:prSet phldrT="[Tex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solidFill>
                <a:schemeClr val="tx1"/>
              </a:solidFill>
            </a:rPr>
            <a:t>2016 </a:t>
          </a:r>
          <a:r>
            <a:rPr lang="mn-MN" b="1" dirty="0" smtClean="0">
              <a:solidFill>
                <a:schemeClr val="tx1"/>
              </a:solidFill>
            </a:rPr>
            <a:t>оны 9 сар. Магадлан итгэмжлэлийн шинжээчийн сургалт зохион байгуулав. Анхны 8 шинжээч</a:t>
          </a:r>
          <a:endParaRPr lang="en-US" b="1" dirty="0">
            <a:solidFill>
              <a:schemeClr val="tx1"/>
            </a:solidFill>
          </a:endParaRPr>
        </a:p>
      </dgm:t>
    </dgm:pt>
    <dgm:pt modelId="{E0A0C84F-395D-4768-8EF0-171D36A75FC7}" type="parTrans" cxnId="{D1BE1ED9-E508-4280-BE7C-E42A34BB095C}">
      <dgm:prSet/>
      <dgm:spPr/>
      <dgm:t>
        <a:bodyPr/>
        <a:lstStyle/>
        <a:p>
          <a:endParaRPr lang="en-US"/>
        </a:p>
      </dgm:t>
    </dgm:pt>
    <dgm:pt modelId="{E65E9AC4-CD5F-4828-B81C-2B86621C8A0C}" type="sibTrans" cxnId="{D1BE1ED9-E508-4280-BE7C-E42A34BB095C}">
      <dgm:prSet/>
      <dgm:spPr/>
      <dgm:t>
        <a:bodyPr/>
        <a:lstStyle/>
        <a:p>
          <a:endParaRPr lang="en-US"/>
        </a:p>
      </dgm:t>
    </dgm:pt>
    <dgm:pt modelId="{C5000AB6-ABAC-4460-8167-BC2BE32C6D1F}">
      <dgm:prSet phldrT="[Text]"/>
      <dgm:spPr/>
      <dgm:t>
        <a:bodyPr/>
        <a:lstStyle/>
        <a:p>
          <a:endParaRPr lang="en-US"/>
        </a:p>
      </dgm:t>
    </dgm:pt>
    <dgm:pt modelId="{27E95866-AAA8-42B1-8288-70048D8099B9}" type="parTrans" cxnId="{308E3C33-4205-4591-BEE1-59CD29C8EC14}">
      <dgm:prSet/>
      <dgm:spPr/>
      <dgm:t>
        <a:bodyPr/>
        <a:lstStyle/>
        <a:p>
          <a:endParaRPr lang="en-US"/>
        </a:p>
      </dgm:t>
    </dgm:pt>
    <dgm:pt modelId="{A8EB201F-8AB6-4BB2-9165-B2134E5F5EFB}" type="sibTrans" cxnId="{308E3C33-4205-4591-BEE1-59CD29C8EC14}">
      <dgm:prSet/>
      <dgm:spPr/>
      <dgm:t>
        <a:bodyPr/>
        <a:lstStyle/>
        <a:p>
          <a:endParaRPr lang="en-US"/>
        </a:p>
      </dgm:t>
    </dgm:pt>
    <dgm:pt modelId="{578F4926-B35C-4593-8C25-9F830EA48FCA}">
      <dgm:prSet/>
      <dgm:spPr/>
      <dgm:t>
        <a:bodyPr/>
        <a:lstStyle/>
        <a:p>
          <a:endParaRPr lang="en-US"/>
        </a:p>
      </dgm:t>
    </dgm:pt>
    <dgm:pt modelId="{DE0E1279-D93C-4FB4-9962-3B37F4C723E1}" type="parTrans" cxnId="{3EDC210E-DB73-4ABC-B83F-5860FA043791}">
      <dgm:prSet/>
      <dgm:spPr/>
      <dgm:t>
        <a:bodyPr/>
        <a:lstStyle/>
        <a:p>
          <a:endParaRPr lang="en-US"/>
        </a:p>
      </dgm:t>
    </dgm:pt>
    <dgm:pt modelId="{BB7C2229-100D-479B-8C20-25C4EBC9EB38}" type="sibTrans" cxnId="{3EDC210E-DB73-4ABC-B83F-5860FA043791}">
      <dgm:prSet/>
      <dgm:spPr/>
      <dgm:t>
        <a:bodyPr/>
        <a:lstStyle/>
        <a:p>
          <a:endParaRPr lang="en-US"/>
        </a:p>
      </dgm:t>
    </dgm:pt>
    <dgm:pt modelId="{DBBB4470-4A59-4863-8D88-296492C14911}">
      <dgm:prSet/>
      <dgm:spPr/>
      <dgm:t>
        <a:bodyPr/>
        <a:lstStyle/>
        <a:p>
          <a:endParaRPr lang="en-US" dirty="0"/>
        </a:p>
      </dgm:t>
    </dgm:pt>
    <dgm:pt modelId="{FF3F4109-50AC-41B8-AD28-54EC686DFA79}" type="parTrans" cxnId="{D7D40164-9F5E-4C00-BCF4-93E4C91AF94C}">
      <dgm:prSet/>
      <dgm:spPr/>
      <dgm:t>
        <a:bodyPr/>
        <a:lstStyle/>
        <a:p>
          <a:endParaRPr lang="en-US"/>
        </a:p>
      </dgm:t>
    </dgm:pt>
    <dgm:pt modelId="{58A72CBC-1A8A-471B-926E-370CBF09EB64}" type="sibTrans" cxnId="{D7D40164-9F5E-4C00-BCF4-93E4C91AF94C}">
      <dgm:prSet/>
      <dgm:spPr/>
      <dgm:t>
        <a:bodyPr/>
        <a:lstStyle/>
        <a:p>
          <a:endParaRPr lang="en-US"/>
        </a:p>
      </dgm:t>
    </dgm:pt>
    <dgm:pt modelId="{3D761B9F-E0D1-43D7-A3F6-8FC582604DEB}">
      <dgm:prSet>
        <dgm:style>
          <a:lnRef idx="1">
            <a:schemeClr val="accent6"/>
          </a:lnRef>
          <a:fillRef idx="3">
            <a:schemeClr val="accent6"/>
          </a:fillRef>
          <a:effectRef idx="2">
            <a:schemeClr val="accent6"/>
          </a:effectRef>
          <a:fontRef idx="minor">
            <a:schemeClr val="lt1"/>
          </a:fontRef>
        </dgm:style>
      </dgm:prSet>
      <dgm:spPr/>
      <dgm:t>
        <a:bodyPr/>
        <a:lstStyle/>
        <a:p>
          <a:r>
            <a:rPr lang="en-US" b="1" dirty="0" smtClean="0">
              <a:solidFill>
                <a:schemeClr val="tx1"/>
              </a:solidFill>
            </a:rPr>
            <a:t>2016 </a:t>
          </a:r>
          <a:r>
            <a:rPr lang="mn-MN" b="1" dirty="0" smtClean="0">
              <a:solidFill>
                <a:schemeClr val="tx1"/>
              </a:solidFill>
            </a:rPr>
            <a:t>оны 10 сар.  Анхны 4 аж ахуйн нэгжид туршилтын магадлан итгэмжлэл хийгдэв. </a:t>
          </a:r>
          <a:endParaRPr lang="en-US" b="1" dirty="0">
            <a:solidFill>
              <a:schemeClr val="tx1"/>
            </a:solidFill>
          </a:endParaRPr>
        </a:p>
      </dgm:t>
    </dgm:pt>
    <dgm:pt modelId="{60B539B6-36ED-41A7-8073-2EA7EB00FBE0}" type="parTrans" cxnId="{1DA9EF16-77BB-4482-BD28-318A7DD53DC4}">
      <dgm:prSet/>
      <dgm:spPr/>
      <dgm:t>
        <a:bodyPr/>
        <a:lstStyle/>
        <a:p>
          <a:endParaRPr lang="en-US"/>
        </a:p>
      </dgm:t>
    </dgm:pt>
    <dgm:pt modelId="{87F70449-A4D5-4064-B2FD-7BCBECDEA16F}" type="sibTrans" cxnId="{1DA9EF16-77BB-4482-BD28-318A7DD53DC4}">
      <dgm:prSet/>
      <dgm:spPr/>
      <dgm:t>
        <a:bodyPr/>
        <a:lstStyle/>
        <a:p>
          <a:endParaRPr lang="en-US"/>
        </a:p>
      </dgm:t>
    </dgm:pt>
    <dgm:pt modelId="{D7084CDB-0D31-4586-9314-83889AC94EDD}">
      <dgm:prSet/>
      <dgm:spPr/>
      <dgm:t>
        <a:bodyPr/>
        <a:lstStyle/>
        <a:p>
          <a:endParaRPr lang="en-US"/>
        </a:p>
      </dgm:t>
    </dgm:pt>
    <dgm:pt modelId="{49D00387-5F13-4990-843B-5752C09CF0D8}" type="parTrans" cxnId="{69B0772B-F04C-402D-8832-DC883E96E5A3}">
      <dgm:prSet/>
      <dgm:spPr/>
      <dgm:t>
        <a:bodyPr/>
        <a:lstStyle/>
        <a:p>
          <a:endParaRPr lang="en-US"/>
        </a:p>
      </dgm:t>
    </dgm:pt>
    <dgm:pt modelId="{1AC30E72-403C-4A24-9826-9157502D58AB}" type="sibTrans" cxnId="{69B0772B-F04C-402D-8832-DC883E96E5A3}">
      <dgm:prSet/>
      <dgm:spPr/>
      <dgm:t>
        <a:bodyPr/>
        <a:lstStyle/>
        <a:p>
          <a:endParaRPr lang="en-US"/>
        </a:p>
      </dgm:t>
    </dgm:pt>
    <dgm:pt modelId="{39F8C70F-FD66-4773-9736-3008DC195294}">
      <dgm:prSet/>
      <dgm:spPr/>
      <dgm:t>
        <a:bodyPr/>
        <a:lstStyle/>
        <a:p>
          <a:endParaRPr lang="en-US"/>
        </a:p>
      </dgm:t>
    </dgm:pt>
    <dgm:pt modelId="{0E40225E-BADE-4FE7-BB8A-466FFDF39E63}" type="parTrans" cxnId="{9445EB17-4875-4E3C-8E5E-12AD2F9360DA}">
      <dgm:prSet/>
      <dgm:spPr/>
      <dgm:t>
        <a:bodyPr/>
        <a:lstStyle/>
        <a:p>
          <a:endParaRPr lang="en-US"/>
        </a:p>
      </dgm:t>
    </dgm:pt>
    <dgm:pt modelId="{A9CD7ACF-415B-4ED8-B623-04C7BEDF5268}" type="sibTrans" cxnId="{9445EB17-4875-4E3C-8E5E-12AD2F9360DA}">
      <dgm:prSet/>
      <dgm:spPr/>
      <dgm:t>
        <a:bodyPr/>
        <a:lstStyle/>
        <a:p>
          <a:endParaRPr lang="en-US"/>
        </a:p>
      </dgm:t>
    </dgm:pt>
    <dgm:pt modelId="{A0102A96-92B7-453F-ABB0-84A3CCB494AC}" type="pres">
      <dgm:prSet presAssocID="{89E9DD2C-3FD2-424C-BED7-E7644D0C22A9}" presName="outerComposite" presStyleCnt="0">
        <dgm:presLayoutVars>
          <dgm:chMax val="5"/>
          <dgm:dir/>
          <dgm:resizeHandles val="exact"/>
        </dgm:presLayoutVars>
      </dgm:prSet>
      <dgm:spPr/>
      <dgm:t>
        <a:bodyPr/>
        <a:lstStyle/>
        <a:p>
          <a:endParaRPr lang="en-US"/>
        </a:p>
      </dgm:t>
    </dgm:pt>
    <dgm:pt modelId="{B85E161E-3F26-462B-9915-800F3AEE8DF6}" type="pres">
      <dgm:prSet presAssocID="{89E9DD2C-3FD2-424C-BED7-E7644D0C22A9}" presName="dummyMaxCanvas" presStyleCnt="0">
        <dgm:presLayoutVars/>
      </dgm:prSet>
      <dgm:spPr/>
    </dgm:pt>
    <dgm:pt modelId="{46D845A5-3DF9-4366-99AF-B41EA79B143E}" type="pres">
      <dgm:prSet presAssocID="{89E9DD2C-3FD2-424C-BED7-E7644D0C22A9}" presName="FiveNodes_1" presStyleLbl="node1" presStyleIdx="0" presStyleCnt="5" custLinFactNeighborX="2160" custLinFactNeighborY="-10933">
        <dgm:presLayoutVars>
          <dgm:bulletEnabled val="1"/>
        </dgm:presLayoutVars>
      </dgm:prSet>
      <dgm:spPr/>
      <dgm:t>
        <a:bodyPr/>
        <a:lstStyle/>
        <a:p>
          <a:endParaRPr lang="en-US"/>
        </a:p>
      </dgm:t>
    </dgm:pt>
    <dgm:pt modelId="{86705155-70F9-438C-B9BD-A2012E8F5B5C}" type="pres">
      <dgm:prSet presAssocID="{89E9DD2C-3FD2-424C-BED7-E7644D0C22A9}" presName="FiveNodes_2" presStyleLbl="node1" presStyleIdx="1" presStyleCnt="5">
        <dgm:presLayoutVars>
          <dgm:bulletEnabled val="1"/>
        </dgm:presLayoutVars>
      </dgm:prSet>
      <dgm:spPr/>
      <dgm:t>
        <a:bodyPr/>
        <a:lstStyle/>
        <a:p>
          <a:endParaRPr lang="en-US"/>
        </a:p>
      </dgm:t>
    </dgm:pt>
    <dgm:pt modelId="{B977DE27-FA2D-4187-BB61-0BEE34C6C5C1}" type="pres">
      <dgm:prSet presAssocID="{89E9DD2C-3FD2-424C-BED7-E7644D0C22A9}" presName="FiveNodes_3" presStyleLbl="node1" presStyleIdx="2" presStyleCnt="5">
        <dgm:presLayoutVars>
          <dgm:bulletEnabled val="1"/>
        </dgm:presLayoutVars>
      </dgm:prSet>
      <dgm:spPr/>
      <dgm:t>
        <a:bodyPr/>
        <a:lstStyle/>
        <a:p>
          <a:endParaRPr lang="en-US"/>
        </a:p>
      </dgm:t>
    </dgm:pt>
    <dgm:pt modelId="{94DDDD61-0F42-4FC7-BF5A-5AC349444509}" type="pres">
      <dgm:prSet presAssocID="{89E9DD2C-3FD2-424C-BED7-E7644D0C22A9}" presName="FiveNodes_4" presStyleLbl="node1" presStyleIdx="3" presStyleCnt="5">
        <dgm:presLayoutVars>
          <dgm:bulletEnabled val="1"/>
        </dgm:presLayoutVars>
      </dgm:prSet>
      <dgm:spPr/>
      <dgm:t>
        <a:bodyPr/>
        <a:lstStyle/>
        <a:p>
          <a:endParaRPr lang="en-US"/>
        </a:p>
      </dgm:t>
    </dgm:pt>
    <dgm:pt modelId="{3A1F470F-A7AA-4FF0-9AE1-3F204E201191}" type="pres">
      <dgm:prSet presAssocID="{89E9DD2C-3FD2-424C-BED7-E7644D0C22A9}" presName="FiveNodes_5" presStyleLbl="node1" presStyleIdx="4" presStyleCnt="5">
        <dgm:presLayoutVars>
          <dgm:bulletEnabled val="1"/>
        </dgm:presLayoutVars>
      </dgm:prSet>
      <dgm:spPr/>
      <dgm:t>
        <a:bodyPr/>
        <a:lstStyle/>
        <a:p>
          <a:endParaRPr lang="en-US"/>
        </a:p>
      </dgm:t>
    </dgm:pt>
    <dgm:pt modelId="{9D6D5628-AA51-4004-BA42-DEA54DEA16B0}" type="pres">
      <dgm:prSet presAssocID="{89E9DD2C-3FD2-424C-BED7-E7644D0C22A9}" presName="FiveConn_1-2" presStyleLbl="fgAccFollowNode1" presStyleIdx="0" presStyleCnt="4">
        <dgm:presLayoutVars>
          <dgm:bulletEnabled val="1"/>
        </dgm:presLayoutVars>
      </dgm:prSet>
      <dgm:spPr/>
      <dgm:t>
        <a:bodyPr/>
        <a:lstStyle/>
        <a:p>
          <a:endParaRPr lang="en-US"/>
        </a:p>
      </dgm:t>
    </dgm:pt>
    <dgm:pt modelId="{7381880E-31AA-4FBF-A85F-4FCB38973BFD}" type="pres">
      <dgm:prSet presAssocID="{89E9DD2C-3FD2-424C-BED7-E7644D0C22A9}" presName="FiveConn_2-3" presStyleLbl="fgAccFollowNode1" presStyleIdx="1" presStyleCnt="4">
        <dgm:presLayoutVars>
          <dgm:bulletEnabled val="1"/>
        </dgm:presLayoutVars>
      </dgm:prSet>
      <dgm:spPr/>
      <dgm:t>
        <a:bodyPr/>
        <a:lstStyle/>
        <a:p>
          <a:endParaRPr lang="en-US"/>
        </a:p>
      </dgm:t>
    </dgm:pt>
    <dgm:pt modelId="{CAAA05D9-47E3-4E09-B64E-70F05C30A7C3}" type="pres">
      <dgm:prSet presAssocID="{89E9DD2C-3FD2-424C-BED7-E7644D0C22A9}" presName="FiveConn_3-4" presStyleLbl="fgAccFollowNode1" presStyleIdx="2" presStyleCnt="4">
        <dgm:presLayoutVars>
          <dgm:bulletEnabled val="1"/>
        </dgm:presLayoutVars>
      </dgm:prSet>
      <dgm:spPr/>
      <dgm:t>
        <a:bodyPr/>
        <a:lstStyle/>
        <a:p>
          <a:endParaRPr lang="en-US"/>
        </a:p>
      </dgm:t>
    </dgm:pt>
    <dgm:pt modelId="{6D1AD42A-3C48-4BBF-9FF8-CCBAFB23C795}" type="pres">
      <dgm:prSet presAssocID="{89E9DD2C-3FD2-424C-BED7-E7644D0C22A9}" presName="FiveConn_4-5" presStyleLbl="fgAccFollowNode1" presStyleIdx="3" presStyleCnt="4">
        <dgm:presLayoutVars>
          <dgm:bulletEnabled val="1"/>
        </dgm:presLayoutVars>
      </dgm:prSet>
      <dgm:spPr/>
      <dgm:t>
        <a:bodyPr/>
        <a:lstStyle/>
        <a:p>
          <a:endParaRPr lang="en-US"/>
        </a:p>
      </dgm:t>
    </dgm:pt>
    <dgm:pt modelId="{E017FD3B-7FD3-4747-8CC2-EB87BBEA5963}" type="pres">
      <dgm:prSet presAssocID="{89E9DD2C-3FD2-424C-BED7-E7644D0C22A9}" presName="FiveNodes_1_text" presStyleLbl="node1" presStyleIdx="4" presStyleCnt="5">
        <dgm:presLayoutVars>
          <dgm:bulletEnabled val="1"/>
        </dgm:presLayoutVars>
      </dgm:prSet>
      <dgm:spPr/>
      <dgm:t>
        <a:bodyPr/>
        <a:lstStyle/>
        <a:p>
          <a:endParaRPr lang="en-US"/>
        </a:p>
      </dgm:t>
    </dgm:pt>
    <dgm:pt modelId="{F390BC3E-767C-4DA4-8648-6C48F7D4689E}" type="pres">
      <dgm:prSet presAssocID="{89E9DD2C-3FD2-424C-BED7-E7644D0C22A9}" presName="FiveNodes_2_text" presStyleLbl="node1" presStyleIdx="4" presStyleCnt="5">
        <dgm:presLayoutVars>
          <dgm:bulletEnabled val="1"/>
        </dgm:presLayoutVars>
      </dgm:prSet>
      <dgm:spPr/>
      <dgm:t>
        <a:bodyPr/>
        <a:lstStyle/>
        <a:p>
          <a:endParaRPr lang="en-US"/>
        </a:p>
      </dgm:t>
    </dgm:pt>
    <dgm:pt modelId="{321EBDF2-DDCE-4689-99F2-5F5121906132}" type="pres">
      <dgm:prSet presAssocID="{89E9DD2C-3FD2-424C-BED7-E7644D0C22A9}" presName="FiveNodes_3_text" presStyleLbl="node1" presStyleIdx="4" presStyleCnt="5">
        <dgm:presLayoutVars>
          <dgm:bulletEnabled val="1"/>
        </dgm:presLayoutVars>
      </dgm:prSet>
      <dgm:spPr/>
      <dgm:t>
        <a:bodyPr/>
        <a:lstStyle/>
        <a:p>
          <a:endParaRPr lang="en-US"/>
        </a:p>
      </dgm:t>
    </dgm:pt>
    <dgm:pt modelId="{DEB67966-E2BF-49B8-8516-44AAB688F8F0}" type="pres">
      <dgm:prSet presAssocID="{89E9DD2C-3FD2-424C-BED7-E7644D0C22A9}" presName="FiveNodes_4_text" presStyleLbl="node1" presStyleIdx="4" presStyleCnt="5">
        <dgm:presLayoutVars>
          <dgm:bulletEnabled val="1"/>
        </dgm:presLayoutVars>
      </dgm:prSet>
      <dgm:spPr/>
      <dgm:t>
        <a:bodyPr/>
        <a:lstStyle/>
        <a:p>
          <a:endParaRPr lang="en-US"/>
        </a:p>
      </dgm:t>
    </dgm:pt>
    <dgm:pt modelId="{E2E0BE8C-B2A9-40B7-89EE-C7D02E38A975}" type="pres">
      <dgm:prSet presAssocID="{89E9DD2C-3FD2-424C-BED7-E7644D0C22A9}" presName="FiveNodes_5_text" presStyleLbl="node1" presStyleIdx="4" presStyleCnt="5">
        <dgm:presLayoutVars>
          <dgm:bulletEnabled val="1"/>
        </dgm:presLayoutVars>
      </dgm:prSet>
      <dgm:spPr/>
      <dgm:t>
        <a:bodyPr/>
        <a:lstStyle/>
        <a:p>
          <a:endParaRPr lang="en-US"/>
        </a:p>
      </dgm:t>
    </dgm:pt>
  </dgm:ptLst>
  <dgm:cxnLst>
    <dgm:cxn modelId="{5260150D-A692-4A19-A203-AA7DB3124849}" srcId="{89E9DD2C-3FD2-424C-BED7-E7644D0C22A9}" destId="{C33D382F-5D70-486B-85FB-447C9BB1CA71}" srcOrd="2" destOrd="0" parTransId="{3193630D-C25E-46F4-83FB-3834C31A7BD4}" sibTransId="{A1792C9C-1FF2-4915-AC64-4B0CAB6F9852}"/>
    <dgm:cxn modelId="{59519075-15C0-419E-AED7-A42B6F94B29D}" type="presOf" srcId="{A1792C9C-1FF2-4915-AC64-4B0CAB6F9852}" destId="{CAAA05D9-47E3-4E09-B64E-70F05C30A7C3}" srcOrd="0" destOrd="0" presId="urn:microsoft.com/office/officeart/2005/8/layout/vProcess5"/>
    <dgm:cxn modelId="{D7D40164-9F5E-4C00-BCF4-93E4C91AF94C}" srcId="{89E9DD2C-3FD2-424C-BED7-E7644D0C22A9}" destId="{DBBB4470-4A59-4863-8D88-296492C14911}" srcOrd="6" destOrd="0" parTransId="{FF3F4109-50AC-41B8-AD28-54EC686DFA79}" sibTransId="{58A72CBC-1A8A-471B-926E-370CBF09EB64}"/>
    <dgm:cxn modelId="{D3C63188-C762-4453-88D5-5EC3EE9E0FCB}" type="presOf" srcId="{3FDB07A6-3DF9-4EE0-890D-F749FF2D3C6F}" destId="{F390BC3E-767C-4DA4-8648-6C48F7D4689E}" srcOrd="1" destOrd="0" presId="urn:microsoft.com/office/officeart/2005/8/layout/vProcess5"/>
    <dgm:cxn modelId="{F17DD155-C7F4-41F9-B7DA-FCE10F90786D}" type="presOf" srcId="{89E9DD2C-3FD2-424C-BED7-E7644D0C22A9}" destId="{A0102A96-92B7-453F-ABB0-84A3CCB494AC}" srcOrd="0" destOrd="0" presId="urn:microsoft.com/office/officeart/2005/8/layout/vProcess5"/>
    <dgm:cxn modelId="{1A8D042C-BA4C-40CF-A4C7-0756E1825652}" type="presOf" srcId="{3D761B9F-E0D1-43D7-A3F6-8FC582604DEB}" destId="{3A1F470F-A7AA-4FF0-9AE1-3F204E201191}" srcOrd="0" destOrd="0" presId="urn:microsoft.com/office/officeart/2005/8/layout/vProcess5"/>
    <dgm:cxn modelId="{69B0772B-F04C-402D-8832-DC883E96E5A3}" srcId="{89E9DD2C-3FD2-424C-BED7-E7644D0C22A9}" destId="{D7084CDB-0D31-4586-9314-83889AC94EDD}" srcOrd="8" destOrd="0" parTransId="{49D00387-5F13-4990-843B-5752C09CF0D8}" sibTransId="{1AC30E72-403C-4A24-9826-9157502D58AB}"/>
    <dgm:cxn modelId="{FCF79A92-AB86-46E6-882E-D5D09CC8C20A}" type="presOf" srcId="{E65E9AC4-CD5F-4828-B81C-2B86621C8A0C}" destId="{6D1AD42A-3C48-4BBF-9FF8-CCBAFB23C795}" srcOrd="0" destOrd="0" presId="urn:microsoft.com/office/officeart/2005/8/layout/vProcess5"/>
    <dgm:cxn modelId="{D1BE1ED9-E508-4280-BE7C-E42A34BB095C}" srcId="{89E9DD2C-3FD2-424C-BED7-E7644D0C22A9}" destId="{BAAAE599-FBD6-4340-A892-6DF845E82256}" srcOrd="3" destOrd="0" parTransId="{E0A0C84F-395D-4768-8EF0-171D36A75FC7}" sibTransId="{E65E9AC4-CD5F-4828-B81C-2B86621C8A0C}"/>
    <dgm:cxn modelId="{42B29254-6743-4BB4-8411-9A109F06FF6F}" type="presOf" srcId="{BAAAE599-FBD6-4340-A892-6DF845E82256}" destId="{94DDDD61-0F42-4FC7-BF5A-5AC349444509}" srcOrd="0" destOrd="0" presId="urn:microsoft.com/office/officeart/2005/8/layout/vProcess5"/>
    <dgm:cxn modelId="{9445EB17-4875-4E3C-8E5E-12AD2F9360DA}" srcId="{89E9DD2C-3FD2-424C-BED7-E7644D0C22A9}" destId="{39F8C70F-FD66-4773-9736-3008DC195294}" srcOrd="9" destOrd="0" parTransId="{0E40225E-BADE-4FE7-BB8A-466FFDF39E63}" sibTransId="{A9CD7ACF-415B-4ED8-B623-04C7BEDF5268}"/>
    <dgm:cxn modelId="{515B2EB7-5079-44D8-AD2A-2A501A26EE11}" type="presOf" srcId="{3D761B9F-E0D1-43D7-A3F6-8FC582604DEB}" destId="{E2E0BE8C-B2A9-40B7-89EE-C7D02E38A975}" srcOrd="1" destOrd="0" presId="urn:microsoft.com/office/officeart/2005/8/layout/vProcess5"/>
    <dgm:cxn modelId="{DA11AABF-D4E4-40E2-861D-5A2C929CFCEC}" srcId="{89E9DD2C-3FD2-424C-BED7-E7644D0C22A9}" destId="{3FDB07A6-3DF9-4EE0-890D-F749FF2D3C6F}" srcOrd="1" destOrd="0" parTransId="{4128FC3E-C9B8-447F-9895-1CFDAA1644A3}" sibTransId="{302073C7-CD70-4DE1-9ADF-C4D3536BEAE6}"/>
    <dgm:cxn modelId="{3F73E9BE-EA74-452A-A798-59B56AFCD1DC}" type="presOf" srcId="{0E8EE138-2ADA-42C6-B911-00ABFAB28A9D}" destId="{46D845A5-3DF9-4366-99AF-B41EA79B143E}" srcOrd="0" destOrd="0" presId="urn:microsoft.com/office/officeart/2005/8/layout/vProcess5"/>
    <dgm:cxn modelId="{C89F3AF5-DC74-4543-83FF-9DDB8A573360}" srcId="{89E9DD2C-3FD2-424C-BED7-E7644D0C22A9}" destId="{0E8EE138-2ADA-42C6-B911-00ABFAB28A9D}" srcOrd="0" destOrd="0" parTransId="{8E5CCB45-435C-4ADA-8ABD-2EAE4D3F358E}" sibTransId="{F52E7AE6-E0AD-49B1-AB0C-4CA34337DCFB}"/>
    <dgm:cxn modelId="{AFAF3B9B-FDBA-4225-B322-37E2ABD85381}" type="presOf" srcId="{C33D382F-5D70-486B-85FB-447C9BB1CA71}" destId="{321EBDF2-DDCE-4689-99F2-5F5121906132}" srcOrd="1" destOrd="0" presId="urn:microsoft.com/office/officeart/2005/8/layout/vProcess5"/>
    <dgm:cxn modelId="{5E4FAA1B-E905-47A7-A886-DEACD2E7A2F3}" type="presOf" srcId="{C33D382F-5D70-486B-85FB-447C9BB1CA71}" destId="{B977DE27-FA2D-4187-BB61-0BEE34C6C5C1}" srcOrd="0" destOrd="0" presId="urn:microsoft.com/office/officeart/2005/8/layout/vProcess5"/>
    <dgm:cxn modelId="{308E3C33-4205-4591-BEE1-59CD29C8EC14}" srcId="{89E9DD2C-3FD2-424C-BED7-E7644D0C22A9}" destId="{C5000AB6-ABAC-4460-8167-BC2BE32C6D1F}" srcOrd="7" destOrd="0" parTransId="{27E95866-AAA8-42B1-8288-70048D8099B9}" sibTransId="{A8EB201F-8AB6-4BB2-9165-B2134E5F5EFB}"/>
    <dgm:cxn modelId="{3EDC210E-DB73-4ABC-B83F-5860FA043791}" srcId="{89E9DD2C-3FD2-424C-BED7-E7644D0C22A9}" destId="{578F4926-B35C-4593-8C25-9F830EA48FCA}" srcOrd="5" destOrd="0" parTransId="{DE0E1279-D93C-4FB4-9962-3B37F4C723E1}" sibTransId="{BB7C2229-100D-479B-8C20-25C4EBC9EB38}"/>
    <dgm:cxn modelId="{1DA9EF16-77BB-4482-BD28-318A7DD53DC4}" srcId="{89E9DD2C-3FD2-424C-BED7-E7644D0C22A9}" destId="{3D761B9F-E0D1-43D7-A3F6-8FC582604DEB}" srcOrd="4" destOrd="0" parTransId="{60B539B6-36ED-41A7-8073-2EA7EB00FBE0}" sibTransId="{87F70449-A4D5-4064-B2FD-7BCBECDEA16F}"/>
    <dgm:cxn modelId="{B6320AEC-3BEB-40BC-8606-0CBC4D84D7F2}" type="presOf" srcId="{0E8EE138-2ADA-42C6-B911-00ABFAB28A9D}" destId="{E017FD3B-7FD3-4747-8CC2-EB87BBEA5963}" srcOrd="1" destOrd="0" presId="urn:microsoft.com/office/officeart/2005/8/layout/vProcess5"/>
    <dgm:cxn modelId="{CB179695-1BAF-4781-8A65-03673E0F3A4B}" type="presOf" srcId="{F52E7AE6-E0AD-49B1-AB0C-4CA34337DCFB}" destId="{9D6D5628-AA51-4004-BA42-DEA54DEA16B0}" srcOrd="0" destOrd="0" presId="urn:microsoft.com/office/officeart/2005/8/layout/vProcess5"/>
    <dgm:cxn modelId="{67BC1BA5-6577-47C9-9595-10621796984A}" type="presOf" srcId="{BAAAE599-FBD6-4340-A892-6DF845E82256}" destId="{DEB67966-E2BF-49B8-8516-44AAB688F8F0}" srcOrd="1" destOrd="0" presId="urn:microsoft.com/office/officeart/2005/8/layout/vProcess5"/>
    <dgm:cxn modelId="{55EAE16A-1348-4752-8EAA-DB1A0E9F6E15}" type="presOf" srcId="{3FDB07A6-3DF9-4EE0-890D-F749FF2D3C6F}" destId="{86705155-70F9-438C-B9BD-A2012E8F5B5C}" srcOrd="0" destOrd="0" presId="urn:microsoft.com/office/officeart/2005/8/layout/vProcess5"/>
    <dgm:cxn modelId="{AA94CA34-FED3-4BF5-8C2B-93CAEBB00AE0}" type="presOf" srcId="{302073C7-CD70-4DE1-9ADF-C4D3536BEAE6}" destId="{7381880E-31AA-4FBF-A85F-4FCB38973BFD}" srcOrd="0" destOrd="0" presId="urn:microsoft.com/office/officeart/2005/8/layout/vProcess5"/>
    <dgm:cxn modelId="{4F0F054C-6152-4D6F-8002-655F0A1DC0AB}" type="presParOf" srcId="{A0102A96-92B7-453F-ABB0-84A3CCB494AC}" destId="{B85E161E-3F26-462B-9915-800F3AEE8DF6}" srcOrd="0" destOrd="0" presId="urn:microsoft.com/office/officeart/2005/8/layout/vProcess5"/>
    <dgm:cxn modelId="{6AA17666-FE94-48B0-BE56-F735E1871493}" type="presParOf" srcId="{A0102A96-92B7-453F-ABB0-84A3CCB494AC}" destId="{46D845A5-3DF9-4366-99AF-B41EA79B143E}" srcOrd="1" destOrd="0" presId="urn:microsoft.com/office/officeart/2005/8/layout/vProcess5"/>
    <dgm:cxn modelId="{0C610F36-50B6-4446-89B4-46C31706E975}" type="presParOf" srcId="{A0102A96-92B7-453F-ABB0-84A3CCB494AC}" destId="{86705155-70F9-438C-B9BD-A2012E8F5B5C}" srcOrd="2" destOrd="0" presId="urn:microsoft.com/office/officeart/2005/8/layout/vProcess5"/>
    <dgm:cxn modelId="{E2CD2272-B7F3-48C3-B20E-69B12468D1F3}" type="presParOf" srcId="{A0102A96-92B7-453F-ABB0-84A3CCB494AC}" destId="{B977DE27-FA2D-4187-BB61-0BEE34C6C5C1}" srcOrd="3" destOrd="0" presId="urn:microsoft.com/office/officeart/2005/8/layout/vProcess5"/>
    <dgm:cxn modelId="{4AE6CBF8-B5AD-4162-A5EF-358C7FA062C8}" type="presParOf" srcId="{A0102A96-92B7-453F-ABB0-84A3CCB494AC}" destId="{94DDDD61-0F42-4FC7-BF5A-5AC349444509}" srcOrd="4" destOrd="0" presId="urn:microsoft.com/office/officeart/2005/8/layout/vProcess5"/>
    <dgm:cxn modelId="{61B5C74B-0846-4348-B875-059B9DC83378}" type="presParOf" srcId="{A0102A96-92B7-453F-ABB0-84A3CCB494AC}" destId="{3A1F470F-A7AA-4FF0-9AE1-3F204E201191}" srcOrd="5" destOrd="0" presId="urn:microsoft.com/office/officeart/2005/8/layout/vProcess5"/>
    <dgm:cxn modelId="{B8412074-5B00-4B6E-B69E-FD8DCBE6B77A}" type="presParOf" srcId="{A0102A96-92B7-453F-ABB0-84A3CCB494AC}" destId="{9D6D5628-AA51-4004-BA42-DEA54DEA16B0}" srcOrd="6" destOrd="0" presId="urn:microsoft.com/office/officeart/2005/8/layout/vProcess5"/>
    <dgm:cxn modelId="{723AACC4-5EF9-4C57-98EE-8B64B298826B}" type="presParOf" srcId="{A0102A96-92B7-453F-ABB0-84A3CCB494AC}" destId="{7381880E-31AA-4FBF-A85F-4FCB38973BFD}" srcOrd="7" destOrd="0" presId="urn:microsoft.com/office/officeart/2005/8/layout/vProcess5"/>
    <dgm:cxn modelId="{6E9B378E-C3D7-42E0-8040-4E41C1EFC5F6}" type="presParOf" srcId="{A0102A96-92B7-453F-ABB0-84A3CCB494AC}" destId="{CAAA05D9-47E3-4E09-B64E-70F05C30A7C3}" srcOrd="8" destOrd="0" presId="urn:microsoft.com/office/officeart/2005/8/layout/vProcess5"/>
    <dgm:cxn modelId="{0705280B-BC6C-4A8E-82C5-BDE0EE2CE45E}" type="presParOf" srcId="{A0102A96-92B7-453F-ABB0-84A3CCB494AC}" destId="{6D1AD42A-3C48-4BBF-9FF8-CCBAFB23C795}" srcOrd="9" destOrd="0" presId="urn:microsoft.com/office/officeart/2005/8/layout/vProcess5"/>
    <dgm:cxn modelId="{2DB4EE5B-A409-4B3A-B3EE-33D8F5955AF6}" type="presParOf" srcId="{A0102A96-92B7-453F-ABB0-84A3CCB494AC}" destId="{E017FD3B-7FD3-4747-8CC2-EB87BBEA5963}" srcOrd="10" destOrd="0" presId="urn:microsoft.com/office/officeart/2005/8/layout/vProcess5"/>
    <dgm:cxn modelId="{A991CBBD-86A1-4F15-AB4C-B41A7A8C773D}" type="presParOf" srcId="{A0102A96-92B7-453F-ABB0-84A3CCB494AC}" destId="{F390BC3E-767C-4DA4-8648-6C48F7D4689E}" srcOrd="11" destOrd="0" presId="urn:microsoft.com/office/officeart/2005/8/layout/vProcess5"/>
    <dgm:cxn modelId="{BCB55DB6-92DB-48A0-B373-46D31B523FD9}" type="presParOf" srcId="{A0102A96-92B7-453F-ABB0-84A3CCB494AC}" destId="{321EBDF2-DDCE-4689-99F2-5F5121906132}" srcOrd="12" destOrd="0" presId="urn:microsoft.com/office/officeart/2005/8/layout/vProcess5"/>
    <dgm:cxn modelId="{F2FE643C-5503-4E3A-A9DC-C466AA25CE7F}" type="presParOf" srcId="{A0102A96-92B7-453F-ABB0-84A3CCB494AC}" destId="{DEB67966-E2BF-49B8-8516-44AAB688F8F0}" srcOrd="13" destOrd="0" presId="urn:microsoft.com/office/officeart/2005/8/layout/vProcess5"/>
    <dgm:cxn modelId="{877019B3-F13A-4A6D-80F1-E3956963B23D}" type="presParOf" srcId="{A0102A96-92B7-453F-ABB0-84A3CCB494AC}" destId="{E2E0BE8C-B2A9-40B7-89EE-C7D02E38A975}" srcOrd="14" destOrd="0" presId="urn:microsoft.com/office/officeart/2005/8/layout/vProcess5"/>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845A5-3DF9-4366-99AF-B41EA79B143E}">
      <dsp:nvSpPr>
        <dsp:cNvPr id="0" name=""/>
        <dsp:cNvSpPr/>
      </dsp:nvSpPr>
      <dsp:spPr>
        <a:xfrm>
          <a:off x="144358" y="0"/>
          <a:ext cx="6683267" cy="983276"/>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mn-MN" sz="1800" b="1" kern="1200" dirty="0" smtClean="0">
              <a:solidFill>
                <a:schemeClr val="tx1"/>
              </a:solidFill>
            </a:rPr>
            <a:t>2013 он. ГОУХАН “Биологийн олон янз байдал ба ойн гол экосистемүүдийн  уур амьсгалын өөрчлөлтөд дасан зохицох нь” хөтөлбөр </a:t>
          </a:r>
          <a:r>
            <a:rPr lang="en-US" sz="1800" b="1" kern="1200" dirty="0" smtClean="0">
              <a:solidFill>
                <a:schemeClr val="tx1"/>
              </a:solidFill>
            </a:rPr>
            <a:t>II</a:t>
          </a:r>
          <a:r>
            <a:rPr lang="mn-MN" sz="1800" b="1" kern="1200" dirty="0" smtClean="0">
              <a:solidFill>
                <a:schemeClr val="tx1"/>
              </a:solidFill>
            </a:rPr>
            <a:t>. </a:t>
          </a:r>
          <a:endParaRPr lang="en-US" sz="1800" b="1" kern="1200" dirty="0">
            <a:solidFill>
              <a:schemeClr val="tx1"/>
            </a:solidFill>
          </a:endParaRPr>
        </a:p>
      </dsp:txBody>
      <dsp:txXfrm>
        <a:off x="173157" y="28799"/>
        <a:ext cx="5507192" cy="925678"/>
      </dsp:txXfrm>
    </dsp:sp>
    <dsp:sp modelId="{86705155-70F9-438C-B9BD-A2012E8F5B5C}">
      <dsp:nvSpPr>
        <dsp:cNvPr id="0" name=""/>
        <dsp:cNvSpPr/>
      </dsp:nvSpPr>
      <dsp:spPr>
        <a:xfrm>
          <a:off x="499075" y="1119842"/>
          <a:ext cx="6683267" cy="983276"/>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mn-MN" sz="1800" b="1" kern="1200" dirty="0" smtClean="0">
              <a:solidFill>
                <a:schemeClr val="tx1"/>
              </a:solidFill>
            </a:rPr>
            <a:t>2015 оны 3 сар МОТМЗ ТББ байгуулагдсан. </a:t>
          </a:r>
          <a:endParaRPr lang="en-US" sz="1800" b="1" kern="1200" dirty="0">
            <a:solidFill>
              <a:schemeClr val="tx1"/>
            </a:solidFill>
          </a:endParaRPr>
        </a:p>
      </dsp:txBody>
      <dsp:txXfrm>
        <a:off x="527874" y="1148641"/>
        <a:ext cx="5487464" cy="925678"/>
      </dsp:txXfrm>
    </dsp:sp>
    <dsp:sp modelId="{B977DE27-FA2D-4187-BB61-0BEE34C6C5C1}">
      <dsp:nvSpPr>
        <dsp:cNvPr id="0" name=""/>
        <dsp:cNvSpPr/>
      </dsp:nvSpPr>
      <dsp:spPr>
        <a:xfrm>
          <a:off x="998150" y="2239685"/>
          <a:ext cx="6683267" cy="983276"/>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mn-MN" sz="1800" b="1" kern="1200" dirty="0" smtClean="0">
              <a:solidFill>
                <a:schemeClr val="tx1"/>
              </a:solidFill>
            </a:rPr>
            <a:t>2016 оны 3 сар Ойн магадлан итгэмжлэлийн стандарт, шалгуур үзүүлэлтийн төслийг Сэлэнгэ, Хөвсгөл, Булган аймгийн ААН-д туршилт хийв </a:t>
          </a:r>
          <a:endParaRPr lang="en-US" sz="1800" b="1" kern="1200" dirty="0">
            <a:solidFill>
              <a:schemeClr val="tx1"/>
            </a:solidFill>
          </a:endParaRPr>
        </a:p>
      </dsp:txBody>
      <dsp:txXfrm>
        <a:off x="1026949" y="2268484"/>
        <a:ext cx="5487464" cy="925678"/>
      </dsp:txXfrm>
    </dsp:sp>
    <dsp:sp modelId="{94DDDD61-0F42-4FC7-BF5A-5AC349444509}">
      <dsp:nvSpPr>
        <dsp:cNvPr id="0" name=""/>
        <dsp:cNvSpPr/>
      </dsp:nvSpPr>
      <dsp:spPr>
        <a:xfrm>
          <a:off x="1497225" y="3359528"/>
          <a:ext cx="6683267" cy="983276"/>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2016 </a:t>
          </a:r>
          <a:r>
            <a:rPr lang="mn-MN" sz="1800" b="1" kern="1200" dirty="0" smtClean="0">
              <a:solidFill>
                <a:schemeClr val="tx1"/>
              </a:solidFill>
            </a:rPr>
            <a:t>оны 9 сар. Магадлан итгэмжлэлийн шинжээчийн сургалт зохион байгуулав. Анхны 8 шинжээч</a:t>
          </a:r>
          <a:endParaRPr lang="en-US" sz="1800" b="1" kern="1200" dirty="0">
            <a:solidFill>
              <a:schemeClr val="tx1"/>
            </a:solidFill>
          </a:endParaRPr>
        </a:p>
      </dsp:txBody>
      <dsp:txXfrm>
        <a:off x="1526024" y="3388327"/>
        <a:ext cx="5487464" cy="925678"/>
      </dsp:txXfrm>
    </dsp:sp>
    <dsp:sp modelId="{3A1F470F-A7AA-4FF0-9AE1-3F204E201191}">
      <dsp:nvSpPr>
        <dsp:cNvPr id="0" name=""/>
        <dsp:cNvSpPr/>
      </dsp:nvSpPr>
      <dsp:spPr>
        <a:xfrm>
          <a:off x="1996300" y="4479371"/>
          <a:ext cx="6683267" cy="983276"/>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rPr>
            <a:t>2016 </a:t>
          </a:r>
          <a:r>
            <a:rPr lang="mn-MN" sz="1800" b="1" kern="1200" dirty="0" smtClean="0">
              <a:solidFill>
                <a:schemeClr val="tx1"/>
              </a:solidFill>
            </a:rPr>
            <a:t>оны 10 сар.  Анхны 4 аж ахуйн нэгжид туршилтын магадлан итгэмжлэл хийгдэв. </a:t>
          </a:r>
          <a:endParaRPr lang="en-US" sz="1800" b="1" kern="1200" dirty="0">
            <a:solidFill>
              <a:schemeClr val="tx1"/>
            </a:solidFill>
          </a:endParaRPr>
        </a:p>
      </dsp:txBody>
      <dsp:txXfrm>
        <a:off x="2025099" y="4508170"/>
        <a:ext cx="5487464" cy="925678"/>
      </dsp:txXfrm>
    </dsp:sp>
    <dsp:sp modelId="{9D6D5628-AA51-4004-BA42-DEA54DEA16B0}">
      <dsp:nvSpPr>
        <dsp:cNvPr id="0" name=""/>
        <dsp:cNvSpPr/>
      </dsp:nvSpPr>
      <dsp:spPr>
        <a:xfrm>
          <a:off x="6044137" y="718338"/>
          <a:ext cx="639129" cy="63912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187941" y="718338"/>
        <a:ext cx="351521" cy="480945"/>
      </dsp:txXfrm>
    </dsp:sp>
    <dsp:sp modelId="{7381880E-31AA-4FBF-A85F-4FCB38973BFD}">
      <dsp:nvSpPr>
        <dsp:cNvPr id="0" name=""/>
        <dsp:cNvSpPr/>
      </dsp:nvSpPr>
      <dsp:spPr>
        <a:xfrm>
          <a:off x="6543212" y="1838181"/>
          <a:ext cx="639129" cy="639129"/>
        </a:xfrm>
        <a:prstGeom prst="downArrow">
          <a:avLst>
            <a:gd name="adj1" fmla="val 55000"/>
            <a:gd name="adj2" fmla="val 45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687016" y="1838181"/>
        <a:ext cx="351521" cy="480945"/>
      </dsp:txXfrm>
    </dsp:sp>
    <dsp:sp modelId="{CAAA05D9-47E3-4E09-B64E-70F05C30A7C3}">
      <dsp:nvSpPr>
        <dsp:cNvPr id="0" name=""/>
        <dsp:cNvSpPr/>
      </dsp:nvSpPr>
      <dsp:spPr>
        <a:xfrm>
          <a:off x="7042287" y="2941635"/>
          <a:ext cx="639129" cy="639129"/>
        </a:xfrm>
        <a:prstGeom prst="downArrow">
          <a:avLst>
            <a:gd name="adj1" fmla="val 55000"/>
            <a:gd name="adj2" fmla="val 45000"/>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186091" y="2941635"/>
        <a:ext cx="351521" cy="480945"/>
      </dsp:txXfrm>
    </dsp:sp>
    <dsp:sp modelId="{6D1AD42A-3C48-4BBF-9FF8-CCBAFB23C795}">
      <dsp:nvSpPr>
        <dsp:cNvPr id="0" name=""/>
        <dsp:cNvSpPr/>
      </dsp:nvSpPr>
      <dsp:spPr>
        <a:xfrm>
          <a:off x="7541363" y="4072404"/>
          <a:ext cx="639129" cy="639129"/>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685167" y="4072404"/>
        <a:ext cx="351521" cy="4809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C5AE05-4367-4177-8F8B-96749A6CEC5B}" type="datetimeFigureOut">
              <a:rPr lang="en-US" smtClean="0"/>
              <a:t>4/21/2018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EC2D26-5750-4C85-A8E9-AFCF350E8D8D}" type="slidenum">
              <a:rPr lang="en-US" smtClean="0"/>
              <a:t>‹#›</a:t>
            </a:fld>
            <a:endParaRPr lang="en-US"/>
          </a:p>
        </p:txBody>
      </p:sp>
    </p:spTree>
    <p:extLst>
      <p:ext uri="{BB962C8B-B14F-4D97-AF65-F5344CB8AC3E}">
        <p14:creationId xmlns:p14="http://schemas.microsoft.com/office/powerpoint/2010/main" val="1682464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7089739-453E-400A-A8D8-79CFDF178070}" type="datetimeFigureOut">
              <a:rPr lang="zh-CN" altLang="en-US" smtClean="0"/>
              <a:pPr/>
              <a:t>2018/4/21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D3EA3B-D2E9-4E05-9324-5750E33A8057}" type="slidenum">
              <a:rPr lang="zh-CN" altLang="en-US" smtClean="0"/>
              <a:pPr/>
              <a:t>‹#›</a:t>
            </a:fld>
            <a:endParaRPr lang="zh-CN" altLang="en-US"/>
          </a:p>
        </p:txBody>
      </p:sp>
    </p:spTree>
    <p:extLst>
      <p:ext uri="{BB962C8B-B14F-4D97-AF65-F5344CB8AC3E}">
        <p14:creationId xmlns:p14="http://schemas.microsoft.com/office/powerpoint/2010/main" val="569170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a:t>
            </a:fld>
            <a:endParaRPr lang="zh-CN" altLang="en-US"/>
          </a:p>
        </p:txBody>
      </p:sp>
    </p:spTree>
    <p:extLst>
      <p:ext uri="{BB962C8B-B14F-4D97-AF65-F5344CB8AC3E}">
        <p14:creationId xmlns:p14="http://schemas.microsoft.com/office/powerpoint/2010/main" val="123154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11</a:t>
            </a:fld>
            <a:endParaRPr lang="zh-CN" altLang="en-US"/>
          </a:p>
        </p:txBody>
      </p:sp>
    </p:spTree>
    <p:extLst>
      <p:ext uri="{BB962C8B-B14F-4D97-AF65-F5344CB8AC3E}">
        <p14:creationId xmlns:p14="http://schemas.microsoft.com/office/powerpoint/2010/main" val="4024414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3EA3B-D2E9-4E05-9324-5750E33A8057}" type="slidenum">
              <a:rPr lang="zh-CN" altLang="en-US" smtClean="0"/>
              <a:pPr/>
              <a:t>12</a:t>
            </a:fld>
            <a:endParaRPr lang="zh-CN" altLang="en-US"/>
          </a:p>
        </p:txBody>
      </p:sp>
    </p:spTree>
    <p:extLst>
      <p:ext uri="{BB962C8B-B14F-4D97-AF65-F5344CB8AC3E}">
        <p14:creationId xmlns:p14="http://schemas.microsoft.com/office/powerpoint/2010/main" val="334656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13</a:t>
            </a:fld>
            <a:endParaRPr lang="zh-CN" altLang="en-US"/>
          </a:p>
        </p:txBody>
      </p:sp>
    </p:spTree>
    <p:extLst>
      <p:ext uri="{BB962C8B-B14F-4D97-AF65-F5344CB8AC3E}">
        <p14:creationId xmlns:p14="http://schemas.microsoft.com/office/powerpoint/2010/main" val="49760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15</a:t>
            </a:fld>
            <a:endParaRPr lang="zh-CN" altLang="en-US"/>
          </a:p>
        </p:txBody>
      </p:sp>
    </p:spTree>
    <p:extLst>
      <p:ext uri="{BB962C8B-B14F-4D97-AF65-F5344CB8AC3E}">
        <p14:creationId xmlns:p14="http://schemas.microsoft.com/office/powerpoint/2010/main" val="293436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16</a:t>
            </a:fld>
            <a:endParaRPr lang="zh-CN" altLang="en-US"/>
          </a:p>
        </p:txBody>
      </p:sp>
    </p:spTree>
    <p:extLst>
      <p:ext uri="{BB962C8B-B14F-4D97-AF65-F5344CB8AC3E}">
        <p14:creationId xmlns:p14="http://schemas.microsoft.com/office/powerpoint/2010/main" val="25474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17</a:t>
            </a:fld>
            <a:endParaRPr lang="zh-CN" altLang="en-US"/>
          </a:p>
        </p:txBody>
      </p:sp>
    </p:spTree>
    <p:extLst>
      <p:ext uri="{BB962C8B-B14F-4D97-AF65-F5344CB8AC3E}">
        <p14:creationId xmlns:p14="http://schemas.microsoft.com/office/powerpoint/2010/main" val="12747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18</a:t>
            </a:fld>
            <a:endParaRPr lang="zh-CN" altLang="en-US"/>
          </a:p>
        </p:txBody>
      </p:sp>
    </p:spTree>
    <p:extLst>
      <p:ext uri="{BB962C8B-B14F-4D97-AF65-F5344CB8AC3E}">
        <p14:creationId xmlns:p14="http://schemas.microsoft.com/office/powerpoint/2010/main" val="2441608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19</a:t>
            </a:fld>
            <a:endParaRPr lang="zh-CN" altLang="en-US"/>
          </a:p>
        </p:txBody>
      </p:sp>
    </p:spTree>
    <p:extLst>
      <p:ext uri="{BB962C8B-B14F-4D97-AF65-F5344CB8AC3E}">
        <p14:creationId xmlns:p14="http://schemas.microsoft.com/office/powerpoint/2010/main" val="43789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20</a:t>
            </a:fld>
            <a:endParaRPr lang="zh-CN" altLang="en-US"/>
          </a:p>
        </p:txBody>
      </p:sp>
    </p:spTree>
    <p:extLst>
      <p:ext uri="{BB962C8B-B14F-4D97-AF65-F5344CB8AC3E}">
        <p14:creationId xmlns:p14="http://schemas.microsoft.com/office/powerpoint/2010/main" val="180135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21</a:t>
            </a:fld>
            <a:endParaRPr lang="zh-CN" altLang="en-US"/>
          </a:p>
        </p:txBody>
      </p:sp>
    </p:spTree>
    <p:extLst>
      <p:ext uri="{BB962C8B-B14F-4D97-AF65-F5344CB8AC3E}">
        <p14:creationId xmlns:p14="http://schemas.microsoft.com/office/powerpoint/2010/main" val="360386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3</a:t>
            </a:fld>
            <a:endParaRPr lang="zh-CN" altLang="en-US"/>
          </a:p>
        </p:txBody>
      </p:sp>
    </p:spTree>
    <p:extLst>
      <p:ext uri="{BB962C8B-B14F-4D97-AF65-F5344CB8AC3E}">
        <p14:creationId xmlns:p14="http://schemas.microsoft.com/office/powerpoint/2010/main" val="1814963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mn-MN" dirty="0" smtClean="0"/>
              <a:t>Энэхүү магадлан итгэмжлэлийн концепцийг нэврүүлэх жишиг нь Монгол улсад олон улсад хүлээн зөвшөөрөгдөх ойн тогтвортой менежментийн магадлан итгэмжлэлийн системийг нэвтрүүлэх томоохон ажлын суурь болох юм.</a:t>
            </a:r>
          </a:p>
          <a:p>
            <a:pPr marL="349415" indent="-349415">
              <a:buFont typeface="Arial" panose="020B0604020202020204" pitchFamily="34" charset="0"/>
              <a:buChar char="•"/>
            </a:pPr>
            <a:r>
              <a:rPr lang="mn-MN" dirty="0" smtClean="0"/>
              <a:t>Эдгээр зорилтын үр дүнд Ойд үйлдвэрлэлийн зориулалтаар мод бэлтгэх ба Ойн арчилгаа, цэвэрлэгээний ажил гүйцэтгэх мэргэжлийн байгууллагын үйл ажиллагаанд магадлан итгэмжлэл хийх, үнэлгээ өгөх шалгуур үзүүлэлтийг боловсруулсан. </a:t>
            </a:r>
            <a:endParaRPr lang="en-US" dirty="0" smtClean="0"/>
          </a:p>
          <a:p>
            <a:endParaRPr lang="en-US" dirty="0"/>
          </a:p>
        </p:txBody>
      </p:sp>
      <p:sp>
        <p:nvSpPr>
          <p:cNvPr id="4" name="Slide Number Placeholder 3"/>
          <p:cNvSpPr>
            <a:spLocks noGrp="1"/>
          </p:cNvSpPr>
          <p:nvPr>
            <p:ph type="sldNum" sz="quarter" idx="10"/>
          </p:nvPr>
        </p:nvSpPr>
        <p:spPr/>
        <p:txBody>
          <a:bodyPr/>
          <a:lstStyle/>
          <a:p>
            <a:fld id="{50D3EA3B-D2E9-4E05-9324-5750E33A8057}" type="slidenum">
              <a:rPr lang="zh-CN" altLang="en-US" smtClean="0"/>
              <a:pPr/>
              <a:t>22</a:t>
            </a:fld>
            <a:endParaRPr lang="zh-CN" altLang="en-US"/>
          </a:p>
        </p:txBody>
      </p:sp>
    </p:spTree>
    <p:extLst>
      <p:ext uri="{BB962C8B-B14F-4D97-AF65-F5344CB8AC3E}">
        <p14:creationId xmlns:p14="http://schemas.microsoft.com/office/powerpoint/2010/main" val="261773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3EA3B-D2E9-4E05-9324-5750E33A8057}" type="slidenum">
              <a:rPr lang="zh-CN" altLang="en-US" smtClean="0"/>
              <a:pPr/>
              <a:t>26</a:t>
            </a:fld>
            <a:endParaRPr lang="zh-CN" altLang="en-US"/>
          </a:p>
        </p:txBody>
      </p:sp>
    </p:spTree>
    <p:extLst>
      <p:ext uri="{BB962C8B-B14F-4D97-AF65-F5344CB8AC3E}">
        <p14:creationId xmlns:p14="http://schemas.microsoft.com/office/powerpoint/2010/main" val="219596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a:t>Forest certification is a mechanism for forest monitoring, tracing and labeling timber, wood and pulp products and non-timber forest products, where the quality of forest management is judged against a series of agreed standards. </a:t>
            </a:r>
            <a:r>
              <a:rPr lang="en-US" dirty="0" smtClean="0"/>
              <a:t/>
            </a:r>
            <a:br>
              <a:rPr lang="en-US" dirty="0" smtClean="0"/>
            </a:br>
            <a:r>
              <a:rPr lang="en-US" dirty="0" smtClean="0"/>
              <a:t/>
            </a:r>
            <a:br>
              <a:rPr lang="en-US" dirty="0" smtClean="0"/>
            </a:br>
            <a:r>
              <a:rPr lang="en-US" dirty="0"/>
              <a:t>Credible forest certification covers much more than just logging practices – it also accounts for the social and economic well-being of workers and local communities, transparency and inclusiveness in decision making.</a:t>
            </a:r>
          </a:p>
          <a:p>
            <a:pPr defTabSz="931774">
              <a:defRPr/>
            </a:pPr>
            <a:endParaRPr lang="en-CA" dirty="0"/>
          </a:p>
          <a:p>
            <a:pPr defTabSz="931774">
              <a:defRPr/>
            </a:pPr>
            <a:endParaRPr lang="en-US" dirty="0" smtClean="0"/>
          </a:p>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4</a:t>
            </a:fld>
            <a:endParaRPr lang="zh-CN" altLang="en-US"/>
          </a:p>
        </p:txBody>
      </p:sp>
    </p:spTree>
    <p:extLst>
      <p:ext uri="{BB962C8B-B14F-4D97-AF65-F5344CB8AC3E}">
        <p14:creationId xmlns:p14="http://schemas.microsoft.com/office/powerpoint/2010/main" val="241988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1774">
              <a:defRPr/>
            </a:pPr>
            <a:r>
              <a:rPr lang="en-US" dirty="0" smtClean="0"/>
              <a:t>Forest certification is a relatively new development and relates not to the final product, but to the practice of forestry, including growth, harvesting, and ecological impacts associated with harvesting. Certified forests are managed in a sustainable manner and trees are harvested with environmentally sound practices. These management practices are certified by objective third parties. It is a voluntary, market-driven approach (as opposed to mandatory, regulatory approach) toward sustainable forest management. Forest Certification has as its goal that forests are to be managed sustainably. Sustainable forestry implies that the uses of the forest today will in no way hinder the uses of the forest tomorrow, with regard to biodiversity, productivity, and relevant economic and social functions.</a:t>
            </a:r>
            <a:endParaRPr lang="zh-CN" altLang="en-US" dirty="0" smtClean="0">
              <a:solidFill>
                <a:srgbClr val="595959"/>
              </a:solidFill>
              <a:latin typeface="Gulim" pitchFamily="34" charset="-127"/>
              <a:ea typeface="Gulim" pitchFamily="34" charset="-127"/>
            </a:endParaRP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5</a:t>
            </a:fld>
            <a:endParaRPr lang="zh-CN" altLang="en-US"/>
          </a:p>
        </p:txBody>
      </p:sp>
    </p:spTree>
    <p:extLst>
      <p:ext uri="{BB962C8B-B14F-4D97-AF65-F5344CB8AC3E}">
        <p14:creationId xmlns:p14="http://schemas.microsoft.com/office/powerpoint/2010/main" val="155320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smtClean="0"/>
              <a:t>FC is a set of standards that have been developed  by</a:t>
            </a:r>
            <a:r>
              <a:rPr lang="en-GB" altLang="zh-CN" baseline="0" dirty="0" smtClean="0"/>
              <a:t> organizations that indicate good management  and  a forest that’s well managed and those standards are in place landowners can do management on the property and conduct their business in a way that qualifies or meet those standers and they can be certified</a:t>
            </a:r>
            <a:r>
              <a:rPr lang="mn-MN"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6</a:t>
            </a:fld>
            <a:endParaRPr lang="zh-CN" altLang="en-US"/>
          </a:p>
        </p:txBody>
      </p:sp>
    </p:spTree>
    <p:extLst>
      <p:ext uri="{BB962C8B-B14F-4D97-AF65-F5344CB8AC3E}">
        <p14:creationId xmlns:p14="http://schemas.microsoft.com/office/powerpoint/2010/main" val="241988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3EA3B-D2E9-4E05-9324-5750E33A8057}" type="slidenum">
              <a:rPr lang="zh-CN" altLang="en-US" smtClean="0"/>
              <a:pPr/>
              <a:t>7</a:t>
            </a:fld>
            <a:endParaRPr lang="zh-CN" altLang="en-US"/>
          </a:p>
        </p:txBody>
      </p:sp>
    </p:spTree>
    <p:extLst>
      <p:ext uri="{BB962C8B-B14F-4D97-AF65-F5344CB8AC3E}">
        <p14:creationId xmlns:p14="http://schemas.microsoft.com/office/powerpoint/2010/main" val="3841866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3EA3B-D2E9-4E05-9324-5750E33A8057}" type="slidenum">
              <a:rPr lang="zh-CN" altLang="en-US" smtClean="0"/>
              <a:pPr/>
              <a:t>8</a:t>
            </a:fld>
            <a:endParaRPr lang="zh-CN" altLang="en-US"/>
          </a:p>
        </p:txBody>
      </p:sp>
    </p:spTree>
    <p:extLst>
      <p:ext uri="{BB962C8B-B14F-4D97-AF65-F5344CB8AC3E}">
        <p14:creationId xmlns:p14="http://schemas.microsoft.com/office/powerpoint/2010/main" val="324113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3EA3B-D2E9-4E05-9324-5750E33A8057}" type="slidenum">
              <a:rPr lang="zh-CN" altLang="en-US" smtClean="0"/>
              <a:pPr/>
              <a:t>9</a:t>
            </a:fld>
            <a:endParaRPr lang="zh-CN" altLang="en-US"/>
          </a:p>
        </p:txBody>
      </p:sp>
    </p:spTree>
    <p:extLst>
      <p:ext uri="{BB962C8B-B14F-4D97-AF65-F5344CB8AC3E}">
        <p14:creationId xmlns:p14="http://schemas.microsoft.com/office/powerpoint/2010/main" val="157401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1" dirty="0"/>
              <a:t>financial benefits</a:t>
            </a:r>
            <a:endParaRPr lang="en-US" dirty="0"/>
          </a:p>
          <a:p>
            <a:r>
              <a:rPr lang="en-US" dirty="0"/>
              <a:t>Price premiums for wood products originating from certified forests have long been a goal of forest certification. Yet such market differentiation has not yet produced price premiums on a large scale. Conventional thinking is that certified wood will receive the </a:t>
            </a:r>
            <a:r>
              <a:rPr lang="en-US" i="1" dirty="0"/>
              <a:t>going market </a:t>
            </a:r>
            <a:r>
              <a:rPr lang="en-US" dirty="0"/>
              <a:t>price, while wood that is not certified will receive a lower </a:t>
            </a:r>
            <a:r>
              <a:rPr lang="en-US" i="1" dirty="0"/>
              <a:t>docked</a:t>
            </a:r>
            <a:r>
              <a:rPr lang="en-US" dirty="0"/>
              <a:t> price. Heightened public awareness and/or growing demand for certified wood products, particularly if environmentally friendly green building initiatives increase, may affect long-term pricing for certified wood. Financial benefits, many superficial at present, can include:</a:t>
            </a:r>
          </a:p>
          <a:p>
            <a:r>
              <a:rPr lang="en-US" dirty="0"/>
              <a:t>1.  Potential price premium;</a:t>
            </a:r>
            <a:br>
              <a:rPr lang="en-US" dirty="0"/>
            </a:br>
            <a:r>
              <a:rPr lang="en-US" dirty="0"/>
              <a:t>2.  Access to certified wood markets;</a:t>
            </a:r>
            <a:br>
              <a:rPr lang="en-US" dirty="0"/>
            </a:br>
            <a:r>
              <a:rPr lang="en-US" dirty="0"/>
              <a:t>3. Access to developing ecosystem markets, such as carbon sequestration credits;</a:t>
            </a:r>
            <a:br>
              <a:rPr lang="en-US" dirty="0"/>
            </a:br>
            <a:r>
              <a:rPr lang="en-US" dirty="0"/>
              <a:t>4. Interaction with professional foresters who can offer forest management recommendations;</a:t>
            </a:r>
            <a:br>
              <a:rPr lang="en-US" dirty="0"/>
            </a:br>
            <a:r>
              <a:rPr lang="en-US" dirty="0"/>
              <a:t>5. Conserving or saving costs of forest ownership due to the lessening of burdensome regulation.</a:t>
            </a:r>
          </a:p>
          <a:p>
            <a:r>
              <a:rPr lang="en-US" b="1" dirty="0"/>
              <a:t>environmental benefits</a:t>
            </a:r>
            <a:endParaRPr lang="en-US" dirty="0"/>
          </a:p>
          <a:p>
            <a:r>
              <a:rPr lang="en-US" dirty="0"/>
              <a:t>The environmental benefits of forest certification can be more apparent than the financial benefits. Some research has shown that the environmental benefits of certification rank higher as reasons for certifying than the financial benefits. For instance, Alabama landowners claim improved wildlife habitat, enhanced timber productivity, and protection of the environment are the three most reasons for certifying their land. This was confirmed of Tennessee landowners, when they claimed  having a healthier forest and improved wildlife habitat as the top reasons.  Environmental benefits can include:</a:t>
            </a:r>
          </a:p>
          <a:p>
            <a:r>
              <a:rPr lang="en-US" dirty="0"/>
              <a:t>1.  Improved forest management practices;</a:t>
            </a:r>
            <a:br>
              <a:rPr lang="en-US" dirty="0"/>
            </a:br>
            <a:r>
              <a:rPr lang="en-US" dirty="0"/>
              <a:t>2.  Improved wildlife habitat;</a:t>
            </a:r>
            <a:br>
              <a:rPr lang="en-US" dirty="0"/>
            </a:br>
            <a:r>
              <a:rPr lang="en-US" dirty="0"/>
              <a:t>3.  More healthy forests;</a:t>
            </a:r>
            <a:br>
              <a:rPr lang="en-US" dirty="0"/>
            </a:br>
            <a:r>
              <a:rPr lang="en-US" dirty="0"/>
              <a:t>4.  Protection of soil and water resources.</a:t>
            </a:r>
          </a:p>
          <a:p>
            <a:r>
              <a:rPr lang="en-US" b="1" dirty="0"/>
              <a:t>social benefits</a:t>
            </a:r>
            <a:endParaRPr lang="en-US" dirty="0"/>
          </a:p>
          <a:p>
            <a:r>
              <a:rPr lang="en-US" dirty="0"/>
              <a:t>Forest certification offers a number of benefits to the greater society in addition to those given above. Some of these benefits include: protection of cultural assets, protection of livelihood and the opportunity to demonstrate third-party verified sustainable forest management.</a:t>
            </a:r>
          </a:p>
          <a:p>
            <a:endParaRPr lang="zh-CN" altLang="en-US" dirty="0"/>
          </a:p>
        </p:txBody>
      </p:sp>
      <p:sp>
        <p:nvSpPr>
          <p:cNvPr id="4" name="灯片编号占位符 3"/>
          <p:cNvSpPr>
            <a:spLocks noGrp="1"/>
          </p:cNvSpPr>
          <p:nvPr>
            <p:ph type="sldNum" sz="quarter" idx="10"/>
          </p:nvPr>
        </p:nvSpPr>
        <p:spPr/>
        <p:txBody>
          <a:bodyPr/>
          <a:lstStyle/>
          <a:p>
            <a:fld id="{50D3EA3B-D2E9-4E05-9324-5750E33A8057}" type="slidenum">
              <a:rPr lang="zh-CN" altLang="en-US" smtClean="0"/>
              <a:pPr/>
              <a:t>10</a:t>
            </a:fld>
            <a:endParaRPr lang="zh-CN" altLang="en-US"/>
          </a:p>
        </p:txBody>
      </p:sp>
    </p:spTree>
    <p:extLst>
      <p:ext uri="{BB962C8B-B14F-4D97-AF65-F5344CB8AC3E}">
        <p14:creationId xmlns:p14="http://schemas.microsoft.com/office/powerpoint/2010/main" val="411388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215063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76465247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9584296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21/04/2018</a:t>
            </a:fld>
            <a:endParaRPr lang="en-GB" noProof="0" dirty="0"/>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86128104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2000" y="1483200"/>
            <a:ext cx="10368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a:xfrm>
            <a:off x="3817035" y="6581001"/>
            <a:ext cx="4557932" cy="400110"/>
          </a:xfrm>
        </p:spPr>
        <p:txBody>
          <a:bodyPr/>
          <a:lstStyle>
            <a:lvl1pPr marL="0" marR="0" indent="0" algn="ctr" defTabSz="914400" rtl="0" eaLnBrk="0" fontAlgn="base" latinLnBrk="0" hangingPunct="0">
              <a:lnSpc>
                <a:spcPct val="100000"/>
              </a:lnSpc>
              <a:spcBef>
                <a:spcPct val="0"/>
              </a:spcBef>
              <a:spcAft>
                <a:spcPct val="0"/>
              </a:spcAft>
              <a:buClrTx/>
              <a:buSzTx/>
              <a:buFontTx/>
              <a:buNone/>
              <a:tabLst/>
              <a:defRPr/>
            </a:lvl1pPr>
          </a:lstStyle>
          <a:p>
            <a:r>
              <a:rPr lang="de-DE" dirty="0" smtClean="0"/>
              <a:t>MSFM </a:t>
            </a:r>
            <a:r>
              <a:rPr lang="de-DE" dirty="0" err="1" smtClean="0"/>
              <a:t>Consulting</a:t>
            </a:r>
            <a:endParaRPr lang="de-DE" dirty="0" smtClean="0"/>
          </a:p>
          <a:p>
            <a:endParaRPr lang="de-DE" dirty="0"/>
          </a:p>
        </p:txBody>
      </p:sp>
      <p:sp>
        <p:nvSpPr>
          <p:cNvPr id="4" name="Datumsplatzhalter 3"/>
          <p:cNvSpPr>
            <a:spLocks noGrp="1"/>
          </p:cNvSpPr>
          <p:nvPr>
            <p:ph type="dt" sz="half" idx="11"/>
          </p:nvPr>
        </p:nvSpPr>
        <p:spPr>
          <a:xfrm>
            <a:off x="905540" y="6581002"/>
            <a:ext cx="17272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21/04/2018</a:t>
            </a:fld>
            <a:endParaRPr lang="en-GB" dirty="0" smtClean="0"/>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174497444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93803312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08422329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23355922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286810272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724489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32376066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23656715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0F2E1A-5E97-4DA6-98A9-1C031EFFC331}" type="datetimeFigureOut">
              <a:rPr lang="zh-CN" altLang="en-US" smtClean="0"/>
              <a:pPr/>
              <a:t>2018/4/21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17661832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F2E1A-5E97-4DA6-98A9-1C031EFFC331}" type="datetimeFigureOut">
              <a:rPr lang="zh-CN" altLang="en-US" smtClean="0"/>
              <a:pPr/>
              <a:t>2018/4/21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B0988-8FC0-4877-AA64-EDAB5B509977}" type="slidenum">
              <a:rPr lang="zh-CN" altLang="en-US" smtClean="0"/>
              <a:pPr/>
              <a:t>‹#›</a:t>
            </a:fld>
            <a:endParaRPr lang="zh-CN" altLang="en-US"/>
          </a:p>
        </p:txBody>
      </p:sp>
    </p:spTree>
    <p:extLst>
      <p:ext uri="{BB962C8B-B14F-4D97-AF65-F5344CB8AC3E}">
        <p14:creationId xmlns:p14="http://schemas.microsoft.com/office/powerpoint/2010/main" val="959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Bilguutei@forest.mn" TargetMode="External"/><Relationship Id="rId5" Type="http://schemas.openxmlformats.org/officeDocument/2006/relationships/hyperlink" Target="mailto:munkhzorig@forest.mn" TargetMode="External"/><Relationship Id="rId4" Type="http://schemas.openxmlformats.org/officeDocument/2006/relationships/hyperlink" Target="http://www.forest.m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forestandrange.org/Forest%20Certifi" TargetMode="External"/><Relationship Id="rId7" Type="http://schemas.openxmlformats.org/officeDocument/2006/relationships/hyperlink" Target="http://fsc.org/" TargetMode="External"/><Relationship Id="rId2" Type="http://schemas.openxmlformats.org/officeDocument/2006/relationships/hyperlink" Target="http://pefc.org/resources/webinar/747-pefc-global-certification-forest-management-chain-of-custody" TargetMode="External"/><Relationship Id="rId1" Type="http://schemas.openxmlformats.org/officeDocument/2006/relationships/slideLayout" Target="../slideLayouts/slideLayout2.xml"/><Relationship Id="rId6" Type="http://schemas.openxmlformats.org/officeDocument/2006/relationships/hyperlink" Target="https://www.pefc.org/" TargetMode="External"/><Relationship Id="rId5" Type="http://schemas.openxmlformats.org/officeDocument/2006/relationships/hyperlink" Target="https://en.wikipedia.org/wiki/Programme_for_the_Endorsement_of_Forest_Certification" TargetMode="External"/><Relationship Id="rId4" Type="http://schemas.openxmlformats.org/officeDocument/2006/relationships/hyperlink" Target="http://wwf.panda.org/about_our_earth/deforestation/forest_sector_transformation/forest_certification/cation/benefit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Microsoft_Excel_97-2003_Worksheet1.xls"/><Relationship Id="rId10" Type="http://schemas.openxmlformats.org/officeDocument/2006/relationships/hyperlink" Target="http://pefc.org/resources/webinar/747-pefc-global-certification-forest-management-chain-of-custody" TargetMode="External"/><Relationship Id="rId4" Type="http://schemas.openxmlformats.org/officeDocument/2006/relationships/oleObject" Target="../embeddings/oleObject1.bin"/><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4732"/>
            <a:ext cx="12192000" cy="5443267"/>
          </a:xfrm>
          <a:prstGeom prst="rect">
            <a:avLst/>
          </a:prstGeom>
        </p:spPr>
      </p:pic>
      <p:sp>
        <p:nvSpPr>
          <p:cNvPr id="3" name="Rectangle 2"/>
          <p:cNvSpPr/>
          <p:nvPr/>
        </p:nvSpPr>
        <p:spPr>
          <a:xfrm>
            <a:off x="284922" y="1579408"/>
            <a:ext cx="11622156" cy="5009009"/>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21" y="305990"/>
            <a:ext cx="3365500" cy="92835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7445" y="167854"/>
            <a:ext cx="1417110" cy="1124225"/>
          </a:xfrm>
          <a:prstGeom prst="rect">
            <a:avLst/>
          </a:prstGeom>
        </p:spPr>
      </p:pic>
      <p:pic>
        <p:nvPicPr>
          <p:cNvPr id="6" name="Content Placeholder 13" descr="ELdZ_Mong_cmyk_mon.jpg"/>
          <p:cNvPicPr>
            <a:picLocks noChangeAspect="1"/>
          </p:cNvPicPr>
          <p:nvPr/>
        </p:nvPicPr>
        <p:blipFill>
          <a:blip r:embed="rId5" cstate="print"/>
          <a:srcRect t="12678" b="9049"/>
          <a:stretch>
            <a:fillRect/>
          </a:stretch>
        </p:blipFill>
        <p:spPr bwMode="auto">
          <a:xfrm>
            <a:off x="9532221" y="34506"/>
            <a:ext cx="2374857" cy="1352550"/>
          </a:xfrm>
          <a:prstGeom prst="rect">
            <a:avLst/>
          </a:prstGeom>
          <a:noFill/>
          <a:ln w="9525">
            <a:noFill/>
            <a:miter lim="800000"/>
            <a:headEnd/>
            <a:tailEnd/>
          </a:ln>
          <a:effectLst/>
        </p:spPr>
      </p:pic>
      <p:sp>
        <p:nvSpPr>
          <p:cNvPr id="7" name="Rectangle 6"/>
          <p:cNvSpPr/>
          <p:nvPr/>
        </p:nvSpPr>
        <p:spPr>
          <a:xfrm>
            <a:off x="1564258" y="1756036"/>
            <a:ext cx="8890958" cy="2246769"/>
          </a:xfrm>
          <a:prstGeom prst="rect">
            <a:avLst/>
          </a:prstGeom>
        </p:spPr>
        <p:txBody>
          <a:bodyPr wrap="square">
            <a:spAutoFit/>
          </a:bodyPr>
          <a:lstStyle/>
          <a:p>
            <a:pPr algn="ctr"/>
            <a:endParaRPr lang="en-GB" altLang="zh-CN" sz="3200" dirty="0"/>
          </a:p>
          <a:p>
            <a:pPr algn="ctr"/>
            <a:r>
              <a:rPr lang="en-US" altLang="zh-CN" sz="4400" dirty="0"/>
              <a:t>O</a:t>
            </a:r>
            <a:r>
              <a:rPr lang="mn-MN" altLang="zh-CN" sz="4400" dirty="0"/>
              <a:t>йн магадлан итгэмжлэлийн тухай</a:t>
            </a:r>
          </a:p>
          <a:p>
            <a:pPr algn="ctr"/>
            <a:r>
              <a:rPr lang="en-GB" altLang="zh-CN" sz="2800" b="1" dirty="0">
                <a:solidFill>
                  <a:schemeClr val="tx1">
                    <a:lumMod val="85000"/>
                    <a:lumOff val="15000"/>
                  </a:schemeClr>
                </a:solidFill>
                <a:latin typeface="Century Gothic" panose="020B0502020202020204" pitchFamily="34" charset="0"/>
                <a:ea typeface="微软雅黑" panose="020B0503020204020204" pitchFamily="34" charset="-122"/>
              </a:rPr>
              <a:t>Mongolian</a:t>
            </a:r>
            <a:r>
              <a:rPr lang="en-US" altLang="zh-CN" sz="2800" b="1" dirty="0">
                <a:solidFill>
                  <a:schemeClr val="tx1">
                    <a:lumMod val="85000"/>
                    <a:lumOff val="15000"/>
                  </a:schemeClr>
                </a:solidFill>
                <a:latin typeface="Century Gothic" panose="020B0502020202020204" pitchFamily="34" charset="0"/>
                <a:ea typeface="微软雅黑" panose="020B0503020204020204" pitchFamily="34" charset="-122"/>
              </a:rPr>
              <a:t> forest Certification system</a:t>
            </a:r>
            <a:endParaRPr lang="zh-CN" altLang="en-US" sz="2800" b="1" dirty="0">
              <a:solidFill>
                <a:schemeClr val="tx1">
                  <a:lumMod val="85000"/>
                  <a:lumOff val="15000"/>
                </a:schemeClr>
              </a:solidFill>
              <a:latin typeface="Century Gothic" panose="020B0502020202020204" pitchFamily="34" charset="0"/>
              <a:ea typeface="微软雅黑" panose="020B0503020204020204" pitchFamily="34" charset="-122"/>
            </a:endParaRPr>
          </a:p>
          <a:p>
            <a:pPr algn="ctr"/>
            <a:endParaRPr lang="zh-CN" altLang="en-US" sz="3200" dirty="0"/>
          </a:p>
        </p:txBody>
      </p:sp>
      <p:sp>
        <p:nvSpPr>
          <p:cNvPr id="8" name="Rectangle 7"/>
          <p:cNvSpPr/>
          <p:nvPr/>
        </p:nvSpPr>
        <p:spPr>
          <a:xfrm>
            <a:off x="4113747" y="4008281"/>
            <a:ext cx="7369261" cy="830997"/>
          </a:xfrm>
          <a:prstGeom prst="rect">
            <a:avLst/>
          </a:prstGeom>
        </p:spPr>
        <p:txBody>
          <a:bodyPr wrap="none">
            <a:spAutoFit/>
          </a:bodyPr>
          <a:lstStyle/>
          <a:p>
            <a:r>
              <a:rPr lang="mn-MN" altLang="ko-KR" sz="2400" b="1" dirty="0" smtClean="0">
                <a:solidFill>
                  <a:schemeClr val="tx1">
                    <a:lumMod val="85000"/>
                    <a:lumOff val="15000"/>
                  </a:schemeClr>
                </a:solidFill>
                <a:ea typeface="Gulim" pitchFamily="34" charset="-127"/>
              </a:rPr>
              <a:t>Монголын ойн тогтвортой менежменти</a:t>
            </a:r>
            <a:r>
              <a:rPr lang="mn-MN" altLang="ko-KR" sz="2400" b="1" dirty="0">
                <a:solidFill>
                  <a:schemeClr val="tx1">
                    <a:lumMod val="85000"/>
                    <a:lumOff val="15000"/>
                  </a:schemeClr>
                </a:solidFill>
                <a:ea typeface="Gulim" pitchFamily="34" charset="-127"/>
              </a:rPr>
              <a:t>й</a:t>
            </a:r>
            <a:r>
              <a:rPr lang="mn-MN" altLang="ko-KR" sz="2400" b="1" dirty="0" smtClean="0">
                <a:solidFill>
                  <a:schemeClr val="tx1">
                    <a:lumMod val="85000"/>
                    <a:lumOff val="15000"/>
                  </a:schemeClr>
                </a:solidFill>
                <a:ea typeface="Gulim" pitchFamily="34" charset="-127"/>
              </a:rPr>
              <a:t>н зөвлөл ТББ</a:t>
            </a:r>
            <a:endParaRPr lang="en-US" altLang="ko-KR" sz="2400" b="1" dirty="0" smtClean="0">
              <a:solidFill>
                <a:schemeClr val="tx1">
                  <a:lumMod val="85000"/>
                  <a:lumOff val="15000"/>
                </a:schemeClr>
              </a:solidFill>
              <a:ea typeface="Gulim" pitchFamily="34" charset="-127"/>
            </a:endParaRPr>
          </a:p>
          <a:p>
            <a:r>
              <a:rPr lang="mn-MN" altLang="ko-KR" sz="2400" b="1" dirty="0" smtClean="0">
                <a:solidFill>
                  <a:schemeClr val="tx1">
                    <a:lumMod val="85000"/>
                    <a:lumOff val="15000"/>
                  </a:schemeClr>
                </a:solidFill>
                <a:ea typeface="Gulim" pitchFamily="34" charset="-127"/>
              </a:rPr>
              <a:t>              </a:t>
            </a:r>
            <a:r>
              <a:rPr lang="en-US" altLang="ko-KR" sz="2400" b="1" dirty="0" smtClean="0">
                <a:solidFill>
                  <a:schemeClr val="tx1">
                    <a:lumMod val="85000"/>
                    <a:lumOff val="15000"/>
                  </a:schemeClr>
                </a:solidFill>
                <a:ea typeface="Gulim" pitchFamily="34" charset="-127"/>
              </a:rPr>
              <a:t>Mongolian </a:t>
            </a:r>
            <a:r>
              <a:rPr lang="en-US" altLang="ko-KR" sz="2400" b="1" dirty="0">
                <a:solidFill>
                  <a:schemeClr val="tx1">
                    <a:lumMod val="85000"/>
                    <a:lumOff val="15000"/>
                  </a:schemeClr>
                </a:solidFill>
                <a:ea typeface="Gulim" pitchFamily="34" charset="-127"/>
              </a:rPr>
              <a:t>forest sustainable management NGO</a:t>
            </a:r>
            <a:endParaRPr lang="zh-CN" altLang="en-US" sz="2400" b="1" dirty="0">
              <a:solidFill>
                <a:schemeClr val="tx1">
                  <a:lumMod val="85000"/>
                  <a:lumOff val="15000"/>
                </a:schemeClr>
              </a:solidFill>
              <a:ea typeface="Gulim" pitchFamily="34" charset="-127"/>
            </a:endParaRPr>
          </a:p>
        </p:txBody>
      </p:sp>
      <p:sp>
        <p:nvSpPr>
          <p:cNvPr id="9" name="Rectangle 8"/>
          <p:cNvSpPr/>
          <p:nvPr/>
        </p:nvSpPr>
        <p:spPr>
          <a:xfrm>
            <a:off x="6492107" y="5063749"/>
            <a:ext cx="4097532" cy="507831"/>
          </a:xfrm>
          <a:prstGeom prst="rect">
            <a:avLst/>
          </a:prstGeom>
        </p:spPr>
        <p:txBody>
          <a:bodyPr wrap="none">
            <a:spAutoFit/>
          </a:bodyPr>
          <a:lstStyle/>
          <a:p>
            <a:pPr>
              <a:lnSpc>
                <a:spcPct val="150000"/>
              </a:lnSpc>
            </a:pPr>
            <a:r>
              <a:rPr lang="mn-MN" altLang="ko-KR" b="1" dirty="0" smtClean="0">
                <a:solidFill>
                  <a:schemeClr val="tx1">
                    <a:lumMod val="85000"/>
                    <a:lumOff val="15000"/>
                  </a:schemeClr>
                </a:solidFill>
                <a:ea typeface="Gulim" pitchFamily="34" charset="-127"/>
              </a:rPr>
              <a:t>Илтгэгч</a:t>
            </a:r>
            <a:r>
              <a:rPr lang="en-US" altLang="ko-KR" b="1" dirty="0" smtClean="0">
                <a:solidFill>
                  <a:schemeClr val="tx1">
                    <a:lumMod val="85000"/>
                    <a:lumOff val="15000"/>
                  </a:schemeClr>
                </a:solidFill>
                <a:latin typeface="Gulim" pitchFamily="34" charset="-127"/>
                <a:ea typeface="Gulim" pitchFamily="34" charset="-127"/>
              </a:rPr>
              <a:t>:</a:t>
            </a:r>
            <a:r>
              <a:rPr lang="en-US" altLang="ko-KR" b="1" dirty="0" smtClean="0">
                <a:solidFill>
                  <a:schemeClr val="tx1">
                    <a:lumMod val="85000"/>
                    <a:lumOff val="15000"/>
                  </a:schemeClr>
                </a:solidFill>
                <a:ea typeface="Gulim" pitchFamily="34" charset="-127"/>
              </a:rPr>
              <a:t>         </a:t>
            </a:r>
            <a:r>
              <a:rPr lang="mn-MN" altLang="ko-KR" b="1" dirty="0" smtClean="0">
                <a:solidFill>
                  <a:schemeClr val="tx1">
                    <a:lumMod val="85000"/>
                    <a:lumOff val="15000"/>
                  </a:schemeClr>
                </a:solidFill>
                <a:ea typeface="Gulim" pitchFamily="34" charset="-127"/>
              </a:rPr>
              <a:t>Д.Мөнхзориг МОТМЗ ТББ</a:t>
            </a:r>
            <a:r>
              <a:rPr lang="en-US" altLang="ko-KR" b="1" dirty="0" smtClean="0">
                <a:solidFill>
                  <a:schemeClr val="tx1">
                    <a:lumMod val="85000"/>
                    <a:lumOff val="15000"/>
                  </a:schemeClr>
                </a:solidFill>
                <a:ea typeface="Gulim" pitchFamily="34" charset="-127"/>
              </a:rPr>
              <a:t> </a:t>
            </a:r>
            <a:endParaRPr lang="en-US" altLang="ko-KR" b="1" dirty="0">
              <a:solidFill>
                <a:schemeClr val="tx1">
                  <a:lumMod val="85000"/>
                  <a:lumOff val="15000"/>
                </a:schemeClr>
              </a:solidFill>
              <a:ea typeface="Gulim" pitchFamily="34" charset="-127"/>
            </a:endParaRPr>
          </a:p>
        </p:txBody>
      </p:sp>
      <p:sp>
        <p:nvSpPr>
          <p:cNvPr id="10" name="Rectangle 9"/>
          <p:cNvSpPr/>
          <p:nvPr/>
        </p:nvSpPr>
        <p:spPr>
          <a:xfrm>
            <a:off x="2875472" y="5694234"/>
            <a:ext cx="6096000" cy="646331"/>
          </a:xfrm>
          <a:prstGeom prst="rect">
            <a:avLst/>
          </a:prstGeom>
        </p:spPr>
        <p:txBody>
          <a:bodyPr>
            <a:spAutoFit/>
          </a:bodyPr>
          <a:lstStyle/>
          <a:p>
            <a:pPr algn="ctr"/>
            <a:r>
              <a:rPr lang="mn-MN" b="1" dirty="0" smtClean="0">
                <a:cs typeface="Arial" pitchFamily="34" charset="0"/>
              </a:rPr>
              <a:t>201</a:t>
            </a:r>
            <a:r>
              <a:rPr lang="en-US" b="1" dirty="0">
                <a:cs typeface="Arial" pitchFamily="34" charset="0"/>
              </a:rPr>
              <a:t>8</a:t>
            </a:r>
            <a:r>
              <a:rPr lang="mn-MN" b="1" dirty="0" smtClean="0">
                <a:cs typeface="Arial" pitchFamily="34" charset="0"/>
              </a:rPr>
              <a:t> </a:t>
            </a:r>
            <a:r>
              <a:rPr lang="mn-MN" b="1" dirty="0">
                <a:cs typeface="Arial" pitchFamily="34" charset="0"/>
              </a:rPr>
              <a:t>ОНЫ </a:t>
            </a:r>
            <a:r>
              <a:rPr lang="mn-MN" b="1" dirty="0">
                <a:cs typeface="Arial" pitchFamily="34" charset="0"/>
              </a:rPr>
              <a:t>4</a:t>
            </a:r>
            <a:r>
              <a:rPr lang="mn-MN" b="1" dirty="0" smtClean="0">
                <a:cs typeface="Arial" pitchFamily="34" charset="0"/>
              </a:rPr>
              <a:t> </a:t>
            </a:r>
            <a:r>
              <a:rPr lang="mn-MN" b="1" dirty="0" smtClean="0">
                <a:cs typeface="Arial" pitchFamily="34" charset="0"/>
              </a:rPr>
              <a:t>САРЫН </a:t>
            </a:r>
            <a:r>
              <a:rPr lang="en-US" b="1" dirty="0" smtClean="0">
                <a:cs typeface="Arial" pitchFamily="34" charset="0"/>
              </a:rPr>
              <a:t>2</a:t>
            </a:r>
            <a:r>
              <a:rPr lang="mn-MN" b="1" dirty="0" smtClean="0">
                <a:cs typeface="Arial" pitchFamily="34" charset="0"/>
              </a:rPr>
              <a:t>5</a:t>
            </a:r>
            <a:endParaRPr lang="mn-MN" b="1" dirty="0">
              <a:cs typeface="Arial" pitchFamily="34" charset="0"/>
            </a:endParaRPr>
          </a:p>
          <a:p>
            <a:pPr algn="ctr"/>
            <a:r>
              <a:rPr lang="mn-MN" b="1" dirty="0" smtClean="0">
                <a:cs typeface="Arial" pitchFamily="34" charset="0"/>
              </a:rPr>
              <a:t>Мөрөн хот </a:t>
            </a:r>
            <a:endParaRPr lang="en-US" b="1" dirty="0">
              <a:cs typeface="Arial" pitchFamily="34" charset="0"/>
            </a:endParaRPr>
          </a:p>
        </p:txBody>
      </p:sp>
    </p:spTree>
    <p:extLst>
      <p:ext uri="{BB962C8B-B14F-4D97-AF65-F5344CB8AC3E}">
        <p14:creationId xmlns:p14="http://schemas.microsoft.com/office/powerpoint/2010/main" val="160257457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2771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768964" y="820503"/>
            <a:ext cx="7480250" cy="923330"/>
          </a:xfrm>
          <a:prstGeom prst="rect">
            <a:avLst/>
          </a:prstGeom>
          <a:noFill/>
        </p:spPr>
        <p:txBody>
          <a:bodyPr wrap="square" rtlCol="0">
            <a:spAutoFit/>
          </a:bodyPr>
          <a:lstStyle/>
          <a:p>
            <a:r>
              <a:rPr lang="mn-MN" altLang="zh-CN" sz="5400" b="1" dirty="0" smtClean="0">
                <a:solidFill>
                  <a:srgbClr val="404040"/>
                </a:solidFill>
                <a:ea typeface="Gulim" pitchFamily="34" charset="-127"/>
              </a:rPr>
              <a:t>О.М.И </a:t>
            </a:r>
            <a:r>
              <a:rPr lang="mn-MN" altLang="zh-CN" sz="5400" b="1" dirty="0">
                <a:solidFill>
                  <a:srgbClr val="404040"/>
                </a:solidFill>
                <a:ea typeface="Gulim" pitchFamily="34" charset="-127"/>
              </a:rPr>
              <a:t>ямар ач тустай вэ</a:t>
            </a:r>
            <a:endParaRPr lang="zh-CN" altLang="en-US" sz="5400" b="1" dirty="0">
              <a:solidFill>
                <a:srgbClr val="404040"/>
              </a:solidFill>
              <a:ea typeface="Gulim" pitchFamily="34" charset="-127"/>
            </a:endParaRPr>
          </a:p>
        </p:txBody>
      </p:sp>
      <p:grpSp>
        <p:nvGrpSpPr>
          <p:cNvPr id="2" name="组合 18"/>
          <p:cNvGrpSpPr/>
          <p:nvPr/>
        </p:nvGrpSpPr>
        <p:grpSpPr>
          <a:xfrm>
            <a:off x="3936692" y="1522184"/>
            <a:ext cx="7455955" cy="1117857"/>
            <a:chOff x="3936692" y="1438450"/>
            <a:chExt cx="7455955" cy="875186"/>
          </a:xfrm>
        </p:grpSpPr>
        <p:sp>
          <p:nvSpPr>
            <p:cNvPr id="5" name="矩形 4"/>
            <p:cNvSpPr/>
            <p:nvPr/>
          </p:nvSpPr>
          <p:spPr>
            <a:xfrm>
              <a:off x="3936692" y="2144962"/>
              <a:ext cx="7455955" cy="168674"/>
            </a:xfrm>
            <a:prstGeom prst="rect">
              <a:avLst/>
            </a:prstGeom>
          </p:spPr>
          <p:txBody>
            <a:bodyPr wrap="square">
              <a:spAutoFit/>
            </a:bodyPr>
            <a:lstStyle/>
            <a:p>
              <a:endParaRPr lang="en-US" sz="800" dirty="0"/>
            </a:p>
          </p:txBody>
        </p:sp>
        <p:cxnSp>
          <p:nvCxnSpPr>
            <p:cNvPr id="16" name="直接连接符 15"/>
            <p:cNvCxnSpPr/>
            <p:nvPr/>
          </p:nvCxnSpPr>
          <p:spPr>
            <a:xfrm>
              <a:off x="4066194" y="2023225"/>
              <a:ext cx="6315578" cy="0"/>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936692" y="1438450"/>
              <a:ext cx="7455955" cy="584775"/>
            </a:xfrm>
            <a:prstGeom prst="rect">
              <a:avLst/>
            </a:prstGeom>
          </p:spPr>
          <p:txBody>
            <a:bodyPr wrap="square">
              <a:spAutoFit/>
            </a:bodyPr>
            <a:lstStyle/>
            <a:p>
              <a:r>
                <a:rPr lang="en-GB" altLang="ko-KR" sz="3200" b="1" dirty="0" smtClean="0">
                  <a:solidFill>
                    <a:srgbClr val="595959"/>
                  </a:solidFill>
                  <a:latin typeface="Gulim" pitchFamily="34" charset="-127"/>
                  <a:ea typeface="Gulim" pitchFamily="34" charset="-127"/>
                </a:rPr>
                <a:t>Benefits of forest certification</a:t>
              </a:r>
              <a:endParaRPr lang="en-US" altLang="ko-KR" sz="3200" b="1" dirty="0">
                <a:solidFill>
                  <a:srgbClr val="595959"/>
                </a:solidFill>
                <a:latin typeface="Gulim" pitchFamily="34" charset="-127"/>
                <a:ea typeface="Gulim" pitchFamily="34" charset="-127"/>
              </a:endParaRPr>
            </a:p>
          </p:txBody>
        </p:sp>
      </p:grpSp>
      <p:grpSp>
        <p:nvGrpSpPr>
          <p:cNvPr id="28" name="组合 27"/>
          <p:cNvGrpSpPr/>
          <p:nvPr/>
        </p:nvGrpSpPr>
        <p:grpSpPr>
          <a:xfrm>
            <a:off x="10178572" y="6316863"/>
            <a:ext cx="1273842" cy="203200"/>
            <a:chOff x="10178572" y="438577"/>
            <a:chExt cx="1273842" cy="203200"/>
          </a:xfrm>
        </p:grpSpPr>
        <p:sp>
          <p:nvSpPr>
            <p:cNvPr id="17" name="椭圆 16"/>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18"/>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0"/>
            <p:cNvSpPr/>
            <p:nvPr/>
          </p:nvSpPr>
          <p:spPr>
            <a:xfrm>
              <a:off x="10535453"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10178572"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3" name="TextBox 2"/>
          <p:cNvSpPr txBox="1"/>
          <p:nvPr/>
        </p:nvSpPr>
        <p:spPr>
          <a:xfrm>
            <a:off x="4219721" y="2640041"/>
            <a:ext cx="5958851" cy="2554545"/>
          </a:xfrm>
          <a:prstGeom prst="rect">
            <a:avLst/>
          </a:prstGeom>
        </p:spPr>
        <p:txBody>
          <a:bodyPr wrap="square" rtlCol="0">
            <a:spAutoFit/>
          </a:bodyPr>
          <a:lstStyle/>
          <a:p>
            <a:pPr>
              <a:lnSpc>
                <a:spcPct val="200000"/>
              </a:lnSpc>
            </a:pPr>
            <a:r>
              <a:rPr lang="mn-MN" sz="2000" dirty="0" smtClean="0">
                <a:solidFill>
                  <a:schemeClr val="tx1">
                    <a:lumMod val="65000"/>
                    <a:lumOff val="35000"/>
                  </a:schemeClr>
                </a:solidFill>
                <a:latin typeface="Century Gothic" panose="020B0502020202020204" pitchFamily="34" charset="0"/>
                <a:ea typeface="冬青黑体简体中文 W3" panose="020B0300000000000000" pitchFamily="34" charset="-122"/>
              </a:rPr>
              <a:t>Үндсэн гурван төрлийн ашиг тустай</a:t>
            </a:r>
          </a:p>
          <a:p>
            <a:pPr marL="457200" indent="-457200">
              <a:lnSpc>
                <a:spcPct val="200000"/>
              </a:lnSpc>
              <a:buAutoNum type="arabicPeriod"/>
            </a:pPr>
            <a:r>
              <a:rPr lang="mn-MN" sz="2000" dirty="0" smtClean="0">
                <a:solidFill>
                  <a:schemeClr val="tx1">
                    <a:lumMod val="65000"/>
                    <a:lumOff val="35000"/>
                  </a:schemeClr>
                </a:solidFill>
                <a:latin typeface="Century Gothic" panose="020B0502020202020204" pitchFamily="34" charset="0"/>
                <a:ea typeface="冬青黑体简体中文 W3" panose="020B0300000000000000" pitchFamily="34" charset="-122"/>
              </a:rPr>
              <a:t>Эдийн засаг</a:t>
            </a:r>
          </a:p>
          <a:p>
            <a:pPr marL="457200" indent="-457200">
              <a:lnSpc>
                <a:spcPct val="200000"/>
              </a:lnSpc>
              <a:buAutoNum type="arabicPeriod"/>
            </a:pPr>
            <a:r>
              <a:rPr lang="mn-MN" sz="2000" dirty="0" smtClean="0">
                <a:solidFill>
                  <a:schemeClr val="tx1">
                    <a:lumMod val="65000"/>
                    <a:lumOff val="35000"/>
                  </a:schemeClr>
                </a:solidFill>
                <a:latin typeface="Century Gothic" panose="020B0502020202020204" pitchFamily="34" charset="0"/>
                <a:ea typeface="冬青黑体简体中文 W3" panose="020B0300000000000000" pitchFamily="34" charset="-122"/>
              </a:rPr>
              <a:t>Экологи</a:t>
            </a:r>
          </a:p>
          <a:p>
            <a:pPr marL="457200" indent="-457200">
              <a:lnSpc>
                <a:spcPct val="200000"/>
              </a:lnSpc>
              <a:buAutoNum type="arabicPeriod"/>
            </a:pPr>
            <a:r>
              <a:rPr lang="mn-MN" sz="2000" dirty="0" smtClean="0">
                <a:solidFill>
                  <a:schemeClr val="tx1">
                    <a:lumMod val="65000"/>
                    <a:lumOff val="35000"/>
                  </a:schemeClr>
                </a:solidFill>
                <a:latin typeface="Century Gothic" panose="020B0502020202020204" pitchFamily="34" charset="0"/>
                <a:ea typeface="冬青黑体简体中文 W3" panose="020B0300000000000000" pitchFamily="34" charset="-122"/>
              </a:rPr>
              <a:t>Нийгэм </a:t>
            </a:r>
            <a:endParaRPr lang="en-US" sz="2000" dirty="0" smtClean="0">
              <a:solidFill>
                <a:schemeClr val="tx1">
                  <a:lumMod val="65000"/>
                  <a:lumOff val="35000"/>
                </a:schemeClr>
              </a:solidFill>
              <a:latin typeface="Century Gothic" panose="020B0502020202020204" pitchFamily="34" charset="0"/>
              <a:ea typeface="冬青黑体简体中文 W3" panose="020B0300000000000000" pitchFamily="34" charset="-122"/>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246193418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768964" y="219994"/>
            <a:ext cx="7480250" cy="923330"/>
          </a:xfrm>
          <a:prstGeom prst="rect">
            <a:avLst/>
          </a:prstGeom>
          <a:noFill/>
        </p:spPr>
        <p:txBody>
          <a:bodyPr wrap="square" rtlCol="0">
            <a:spAutoFit/>
          </a:bodyPr>
          <a:lstStyle/>
          <a:p>
            <a:r>
              <a:rPr lang="mn-MN" altLang="zh-CN" sz="5400" b="1" dirty="0" smtClean="0">
                <a:solidFill>
                  <a:srgbClr val="404040"/>
                </a:solidFill>
                <a:ea typeface="Gulim" pitchFamily="34" charset="-127"/>
              </a:rPr>
              <a:t>О.М.И </a:t>
            </a:r>
            <a:r>
              <a:rPr lang="mn-MN" altLang="zh-CN" sz="5400" b="1" dirty="0">
                <a:solidFill>
                  <a:srgbClr val="404040"/>
                </a:solidFill>
                <a:ea typeface="Gulim" pitchFamily="34" charset="-127"/>
              </a:rPr>
              <a:t>ямар ач тустай вэ</a:t>
            </a:r>
            <a:endParaRPr lang="zh-CN" altLang="en-US" sz="5400" b="1" dirty="0">
              <a:solidFill>
                <a:srgbClr val="404040"/>
              </a:solidFill>
              <a:ea typeface="Gulim" pitchFamily="34" charset="-127"/>
            </a:endParaRPr>
          </a:p>
        </p:txBody>
      </p:sp>
      <p:grpSp>
        <p:nvGrpSpPr>
          <p:cNvPr id="2" name="组合 18"/>
          <p:cNvGrpSpPr/>
          <p:nvPr/>
        </p:nvGrpSpPr>
        <p:grpSpPr>
          <a:xfrm>
            <a:off x="3936692" y="921675"/>
            <a:ext cx="7455955" cy="1117857"/>
            <a:chOff x="3936692" y="1438450"/>
            <a:chExt cx="7455955" cy="875186"/>
          </a:xfrm>
        </p:grpSpPr>
        <p:sp>
          <p:nvSpPr>
            <p:cNvPr id="5" name="矩形 4"/>
            <p:cNvSpPr/>
            <p:nvPr/>
          </p:nvSpPr>
          <p:spPr>
            <a:xfrm>
              <a:off x="3936692" y="2144962"/>
              <a:ext cx="7455955" cy="168674"/>
            </a:xfrm>
            <a:prstGeom prst="rect">
              <a:avLst/>
            </a:prstGeom>
          </p:spPr>
          <p:txBody>
            <a:bodyPr wrap="square">
              <a:spAutoFit/>
            </a:bodyPr>
            <a:lstStyle/>
            <a:p>
              <a:endParaRPr lang="en-US" sz="800" dirty="0"/>
            </a:p>
          </p:txBody>
        </p:sp>
        <p:cxnSp>
          <p:nvCxnSpPr>
            <p:cNvPr id="16" name="直接连接符 15"/>
            <p:cNvCxnSpPr/>
            <p:nvPr/>
          </p:nvCxnSpPr>
          <p:spPr>
            <a:xfrm>
              <a:off x="4066194" y="2023225"/>
              <a:ext cx="6315578" cy="0"/>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936692" y="1438450"/>
              <a:ext cx="7455955" cy="584775"/>
            </a:xfrm>
            <a:prstGeom prst="rect">
              <a:avLst/>
            </a:prstGeom>
          </p:spPr>
          <p:txBody>
            <a:bodyPr wrap="square">
              <a:spAutoFit/>
            </a:bodyPr>
            <a:lstStyle/>
            <a:p>
              <a:r>
                <a:rPr lang="en-GB" altLang="ko-KR" sz="3200" b="1" dirty="0" smtClean="0">
                  <a:solidFill>
                    <a:srgbClr val="595959"/>
                  </a:solidFill>
                  <a:latin typeface="Gulim" pitchFamily="34" charset="-127"/>
                  <a:ea typeface="Gulim" pitchFamily="34" charset="-127"/>
                </a:rPr>
                <a:t>Benefits of forest certification</a:t>
              </a:r>
              <a:endParaRPr lang="en-US" altLang="ko-KR" sz="3200" b="1" dirty="0">
                <a:solidFill>
                  <a:srgbClr val="595959"/>
                </a:solidFill>
                <a:latin typeface="Gulim" pitchFamily="34" charset="-127"/>
                <a:ea typeface="Gulim" pitchFamily="34" charset="-127"/>
              </a:endParaRPr>
            </a:p>
          </p:txBody>
        </p:sp>
      </p:grpSp>
      <p:grpSp>
        <p:nvGrpSpPr>
          <p:cNvPr id="28" name="组合 27"/>
          <p:cNvGrpSpPr/>
          <p:nvPr/>
        </p:nvGrpSpPr>
        <p:grpSpPr>
          <a:xfrm>
            <a:off x="10178572" y="6316863"/>
            <a:ext cx="1273842" cy="203200"/>
            <a:chOff x="10178572" y="438577"/>
            <a:chExt cx="1273842" cy="203200"/>
          </a:xfrm>
        </p:grpSpPr>
        <p:sp>
          <p:nvSpPr>
            <p:cNvPr id="17" name="椭圆 16"/>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18"/>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0"/>
            <p:cNvSpPr/>
            <p:nvPr/>
          </p:nvSpPr>
          <p:spPr>
            <a:xfrm>
              <a:off x="10535453"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10178572"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15" name="Picture 2" descr="X:\PEFC\Communication\WR\General\Current &amp; Recurring\Showcase\To go up\Belgium\2012-01-30 10.00.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4473" y="1642492"/>
            <a:ext cx="2680974" cy="35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developpementdurable.maisonsdumonde.com/fr/wp-content/uploads/2014/06/etiquette_PEFC_Maisonsdumonde.jpg"/>
          <p:cNvPicPr>
            <a:picLocks noChangeAspect="1" noChangeArrowheads="1"/>
          </p:cNvPicPr>
          <p:nvPr/>
        </p:nvPicPr>
        <p:blipFill rotWithShape="1">
          <a:blip r:embed="rId4">
            <a:extLst>
              <a:ext uri="{28A0092B-C50C-407E-A947-70E740481C1C}">
                <a14:useLocalDpi xmlns:a14="http://schemas.microsoft.com/office/drawing/2010/main" val="0"/>
              </a:ext>
            </a:extLst>
          </a:blip>
          <a:srcRect r="58674"/>
          <a:stretch/>
        </p:blipFill>
        <p:spPr bwMode="auto">
          <a:xfrm>
            <a:off x="9612177" y="1295135"/>
            <a:ext cx="2519264" cy="4876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230963" y="1931810"/>
            <a:ext cx="3259851" cy="2496541"/>
          </a:xfrm>
          <a:prstGeom prst="rect">
            <a:avLst/>
          </a:prstGeom>
        </p:spPr>
      </p:pic>
      <p:pic>
        <p:nvPicPr>
          <p:cNvPr id="7" name="Picture 6"/>
          <p:cNvPicPr>
            <a:picLocks noChangeAspect="1"/>
          </p:cNvPicPr>
          <p:nvPr/>
        </p:nvPicPr>
        <p:blipFill>
          <a:blip r:embed="rId6"/>
          <a:stretch>
            <a:fillRect/>
          </a:stretch>
        </p:blipFill>
        <p:spPr>
          <a:xfrm>
            <a:off x="3898425" y="4612857"/>
            <a:ext cx="3277758" cy="2067723"/>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113082535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92324" y="445250"/>
            <a:ext cx="8390600" cy="614420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343943914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653664" y="1863239"/>
            <a:ext cx="7979576" cy="1200329"/>
          </a:xfrm>
          <a:prstGeom prst="rect">
            <a:avLst/>
          </a:prstGeom>
          <a:noFill/>
        </p:spPr>
        <p:txBody>
          <a:bodyPr wrap="square" rtlCol="0">
            <a:spAutoFit/>
          </a:bodyPr>
          <a:lstStyle/>
          <a:p>
            <a:r>
              <a:rPr lang="mn-MN" sz="3600" dirty="0" smtClean="0">
                <a:solidFill>
                  <a:schemeClr val="bg2">
                    <a:lumMod val="50000"/>
                  </a:schemeClr>
                </a:solidFill>
                <a:latin typeface="Century Gothic" panose="020B0502020202020204" pitchFamily="34" charset="0"/>
              </a:rPr>
              <a:t>Магадлан </a:t>
            </a:r>
            <a:r>
              <a:rPr lang="mn-MN" sz="3600" dirty="0">
                <a:solidFill>
                  <a:schemeClr val="bg2">
                    <a:lumMod val="50000"/>
                  </a:schemeClr>
                </a:solidFill>
                <a:latin typeface="Century Gothic" panose="020B0502020202020204" pitchFamily="34" charset="0"/>
              </a:rPr>
              <a:t>итгэмжлэл Монгол улсад </a:t>
            </a:r>
            <a:r>
              <a:rPr lang="en-GB" altLang="zh-CN" sz="3600" b="1" dirty="0" smtClean="0">
                <a:solidFill>
                  <a:schemeClr val="bg2">
                    <a:lumMod val="50000"/>
                  </a:schemeClr>
                </a:solidFill>
                <a:latin typeface="Century Gothic" panose="020B0502020202020204" pitchFamily="34" charset="0"/>
                <a:ea typeface="微软雅黑" panose="020B0503020204020204" pitchFamily="34" charset="-122"/>
              </a:rPr>
              <a:t> </a:t>
            </a:r>
            <a:r>
              <a:rPr lang="mn-MN" altLang="zh-CN" sz="3600" b="1" dirty="0" smtClean="0">
                <a:solidFill>
                  <a:schemeClr val="bg2">
                    <a:lumMod val="50000"/>
                  </a:schemeClr>
                </a:solidFill>
                <a:latin typeface="Century Gothic" panose="020B0502020202020204" pitchFamily="34" charset="0"/>
                <a:ea typeface="微软雅黑" panose="020B0503020204020204" pitchFamily="34" charset="-122"/>
              </a:rPr>
              <a:t> </a:t>
            </a:r>
            <a:endParaRPr lang="zh-CN" altLang="en-US" sz="3600" b="1" dirty="0">
              <a:solidFill>
                <a:schemeClr val="bg2">
                  <a:lumMod val="50000"/>
                </a:schemeClr>
              </a:solidFill>
              <a:latin typeface="Century Gothic" panose="020B0502020202020204" pitchFamily="34" charset="0"/>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3595120" y="1437518"/>
            <a:ext cx="7029493" cy="584775"/>
          </a:xfrm>
          <a:prstGeom prst="rect">
            <a:avLst/>
          </a:prstGeom>
        </p:spPr>
        <p:txBody>
          <a:bodyPr wrap="square" rtlCol="0">
            <a:spAutoFit/>
          </a:bodyPr>
          <a:lstStyle/>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cxnSp>
        <p:nvCxnSpPr>
          <p:cNvPr id="17" name="直接连接符 15"/>
          <p:cNvCxnSpPr/>
          <p:nvPr/>
        </p:nvCxnSpPr>
        <p:spPr>
          <a:xfrm>
            <a:off x="3653664" y="3022610"/>
            <a:ext cx="6970949" cy="4095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410724853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62" y="248344"/>
            <a:ext cx="10368000" cy="617928"/>
          </a:xfrm>
        </p:spPr>
        <p:txBody>
          <a:bodyPr>
            <a:noAutofit/>
          </a:bodyPr>
          <a:lstStyle/>
          <a:p>
            <a:r>
              <a:rPr lang="mn-MN" sz="3600" b="1" dirty="0" smtClean="0"/>
              <a:t>Магадлан итгэмжлэлийн санаачлага, үйл явц</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6379276"/>
              </p:ext>
            </p:extLst>
          </p:nvPr>
        </p:nvGraphicFramePr>
        <p:xfrm>
          <a:off x="848951" y="973778"/>
          <a:ext cx="8679568" cy="546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1960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72837" y="382556"/>
            <a:ext cx="8342173" cy="1077218"/>
          </a:xfrm>
          <a:prstGeom prst="rect">
            <a:avLst/>
          </a:prstGeom>
          <a:noFill/>
        </p:spPr>
        <p:txBody>
          <a:bodyPr wrap="square" rtlCol="0">
            <a:spAutoFit/>
          </a:bodyPr>
          <a:lstStyle/>
          <a:p>
            <a:r>
              <a:rPr lang="ru-RU" sz="3200" dirty="0"/>
              <a:t>Үндэсний ойн менежментийн стандарт нь: </a:t>
            </a:r>
            <a:r>
              <a:rPr lang="en-US" sz="3200" dirty="0"/>
              <a:t>(PEFC)</a:t>
            </a:r>
            <a:endParaRPr lang="zh-CN" altLang="en-US" sz="3200" b="1" dirty="0">
              <a:solidFill>
                <a:schemeClr val="bg2">
                  <a:lumMod val="50000"/>
                </a:schemeClr>
              </a:solidFill>
              <a:latin typeface="Century Gothic" panose="020B0502020202020204" pitchFamily="34" charset="0"/>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3595120" y="1437518"/>
            <a:ext cx="7029493" cy="584775"/>
          </a:xfrm>
          <a:prstGeom prst="rect">
            <a:avLst/>
          </a:prstGeom>
        </p:spPr>
        <p:txBody>
          <a:bodyPr wrap="square" rtlCol="0">
            <a:spAutoFit/>
          </a:bodyPr>
          <a:lstStyle/>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cxnSp>
        <p:nvCxnSpPr>
          <p:cNvPr id="17" name="直接连接符 15"/>
          <p:cNvCxnSpPr/>
          <p:nvPr/>
        </p:nvCxnSpPr>
        <p:spPr>
          <a:xfrm>
            <a:off x="3472837" y="1459774"/>
            <a:ext cx="6970949" cy="4095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3519905" y="1965525"/>
            <a:ext cx="829510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mn-MN" dirty="0"/>
              <a:t>Тухайн ойн экологи, төлөв байдал, практик үйл ажиллагаанд нийцсэн байх.</a:t>
            </a:r>
          </a:p>
          <a:p>
            <a:pPr marL="342900" indent="-342900" algn="l">
              <a:buFont typeface="Arial" panose="020B0604020202020204" pitchFamily="34" charset="0"/>
              <a:buChar char="•"/>
            </a:pPr>
            <a:r>
              <a:rPr lang="mn-MN" dirty="0"/>
              <a:t>Тухайн улсын хууль эрх зүйн тогтолцоонд нийцсэн байх. </a:t>
            </a:r>
          </a:p>
          <a:p>
            <a:pPr marL="342900" indent="-342900" algn="l">
              <a:buFont typeface="Arial" panose="020B0604020202020204" pitchFamily="34" charset="0"/>
              <a:buChar char="•"/>
            </a:pPr>
            <a:r>
              <a:rPr lang="mn-MN" dirty="0"/>
              <a:t>Ойн санг эзэмшигчидийн бүтэц, онцлогийг харгалзан үзсэн байх. </a:t>
            </a:r>
          </a:p>
          <a:p>
            <a:pPr marL="342900" indent="-342900" algn="l">
              <a:buFont typeface="Arial" panose="020B0604020202020204" pitchFamily="34" charset="0"/>
              <a:buChar char="•"/>
            </a:pPr>
            <a:r>
              <a:rPr lang="mn-MN" dirty="0"/>
              <a:t>Орон нутгийн хэрэглээ болон хүлээлтийг харгалзан үзсэн байх. </a:t>
            </a:r>
          </a:p>
          <a:p>
            <a:pPr marL="342900" indent="-342900" algn="l">
              <a:buFont typeface="Arial" panose="020B0604020202020204" pitchFamily="34" charset="0"/>
              <a:buChar char="•"/>
            </a:pPr>
            <a:r>
              <a:rPr lang="mn-MN" dirty="0"/>
              <a:t>Орон нутгийн ашиг сонирхол, эрх мэдэл, эзэмшилийн асуудлыг харгалзан үзсэн байх</a:t>
            </a:r>
          </a:p>
          <a:p>
            <a:pPr marL="342900" indent="-342900" algn="l">
              <a:buFont typeface="Arial" panose="020B0604020202020204" pitchFamily="34" charset="0"/>
              <a:buChar char="•"/>
            </a:pPr>
            <a:r>
              <a:rPr lang="mn-MN" dirty="0"/>
              <a:t>Орон нутгийн оролцоо зэрэг асуудлыг багтаасан байна. </a:t>
            </a:r>
          </a:p>
          <a:p>
            <a:endParaRPr lang="mn-MN" sz="1800" dirty="0" smtClean="0"/>
          </a:p>
          <a:p>
            <a:endParaRPr lang="mn-MN" sz="1800" dirty="0" smtClean="0"/>
          </a:p>
          <a:p>
            <a:endParaRPr lang="en-US" sz="18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258536595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72837" y="382556"/>
            <a:ext cx="8342173" cy="1077218"/>
          </a:xfrm>
          <a:prstGeom prst="rect">
            <a:avLst/>
          </a:prstGeom>
          <a:noFill/>
        </p:spPr>
        <p:txBody>
          <a:bodyPr wrap="square" rtlCol="0">
            <a:spAutoFit/>
          </a:bodyPr>
          <a:lstStyle/>
          <a:p>
            <a:r>
              <a:rPr lang="mn-MN" sz="3200" dirty="0"/>
              <a:t>Олон улсын магадлан итгэмжлэлийн нийтлэг стандарт шаардлагууд </a:t>
            </a:r>
            <a:r>
              <a:rPr lang="en-US" sz="3200" dirty="0"/>
              <a:t>(PEFC)</a:t>
            </a:r>
            <a:endParaRPr lang="zh-CN" altLang="en-US" sz="3200" b="1" dirty="0">
              <a:solidFill>
                <a:schemeClr val="bg2">
                  <a:lumMod val="50000"/>
                </a:schemeClr>
              </a:solidFill>
              <a:latin typeface="Century Gothic" panose="020B0502020202020204" pitchFamily="34" charset="0"/>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3595120" y="1437518"/>
            <a:ext cx="7029493" cy="584775"/>
          </a:xfrm>
          <a:prstGeom prst="rect">
            <a:avLst/>
          </a:prstGeom>
        </p:spPr>
        <p:txBody>
          <a:bodyPr wrap="square" rtlCol="0">
            <a:spAutoFit/>
          </a:bodyPr>
          <a:lstStyle/>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cxnSp>
        <p:nvCxnSpPr>
          <p:cNvPr id="17" name="直接连接符 15"/>
          <p:cNvCxnSpPr/>
          <p:nvPr/>
        </p:nvCxnSpPr>
        <p:spPr>
          <a:xfrm>
            <a:off x="3472837" y="1459774"/>
            <a:ext cx="6970949" cy="4095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3519905" y="1748958"/>
            <a:ext cx="8295105"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mn-MN" dirty="0" smtClean="0"/>
              <a:t>Шалгуур 1. Ойн нөөцийг хамгаалах, хадгалах, түүний дэлхийн нүүрстөрөгчийн эргэлтэнд оруулах хувь нэмэрийг дээшлүүлэх </a:t>
            </a:r>
          </a:p>
          <a:p>
            <a:pPr algn="l"/>
            <a:r>
              <a:rPr lang="mn-MN" dirty="0" smtClean="0"/>
              <a:t>Шалгуур 2.Ойн экосистемийн амьдрах чадвар, эрүүл байдлыг хадгалах</a:t>
            </a:r>
          </a:p>
          <a:p>
            <a:pPr algn="l"/>
            <a:r>
              <a:rPr lang="mn-MN" dirty="0" smtClean="0"/>
              <a:t>Шалгуур 3. Ойн бүтээмжит чанарыг сайжруулах, хадгалах (мод болон бусад)</a:t>
            </a:r>
          </a:p>
          <a:p>
            <a:pPr algn="l"/>
            <a:r>
              <a:rPr lang="mn-MN" dirty="0" smtClean="0"/>
              <a:t>Шалгуур 4.Ойн экосистемийн биологийн олон хэлбэрийг нэмэгдүүлэх, хадгалах, дэмжих</a:t>
            </a:r>
          </a:p>
          <a:p>
            <a:pPr algn="l"/>
            <a:r>
              <a:rPr lang="mn-MN" dirty="0" smtClean="0"/>
              <a:t>Шалгуур 5. Ойн хамгаалалтын үүргүүдийг хадгалах, сайжруулах (хөрс, ус г.м)</a:t>
            </a:r>
          </a:p>
          <a:p>
            <a:pPr algn="l"/>
            <a:r>
              <a:rPr lang="mn-MN" dirty="0" smtClean="0"/>
              <a:t>Шалгуур 6. Нийгэм, эдийн засгийн үүрэг, нөхцлийг дэмжих</a:t>
            </a:r>
          </a:p>
          <a:p>
            <a:endParaRPr lang="mn-MN" dirty="0" smtClean="0"/>
          </a:p>
          <a:p>
            <a:endParaRPr lang="mn-MN" dirty="0" smtClean="0"/>
          </a:p>
          <a:p>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111155536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72837" y="382556"/>
            <a:ext cx="8719163" cy="954107"/>
          </a:xfrm>
          <a:prstGeom prst="rect">
            <a:avLst/>
          </a:prstGeom>
          <a:noFill/>
        </p:spPr>
        <p:txBody>
          <a:bodyPr wrap="square" rtlCol="0">
            <a:spAutoFit/>
          </a:bodyPr>
          <a:lstStyle/>
          <a:p>
            <a:r>
              <a:rPr lang="mn-MN" sz="2800" dirty="0"/>
              <a:t>Ойн бүтээмжит чанарыг сайжруулах, хадгалах (модлог болон бусад бүтээгдэхүүн)</a:t>
            </a:r>
            <a:endParaRPr lang="en-US" altLang="ko-KR" sz="2800" b="1" dirty="0">
              <a:latin typeface="Arial Mon" pitchFamily="34" charset="0"/>
              <a:ea typeface="굴림" charset="-127"/>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3595120" y="1437518"/>
            <a:ext cx="7029493" cy="584775"/>
          </a:xfrm>
          <a:prstGeom prst="rect">
            <a:avLst/>
          </a:prstGeom>
        </p:spPr>
        <p:txBody>
          <a:bodyPr wrap="square" rtlCol="0">
            <a:spAutoFit/>
          </a:bodyPr>
          <a:lstStyle/>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cxnSp>
        <p:nvCxnSpPr>
          <p:cNvPr id="17" name="直接连接符 15"/>
          <p:cNvCxnSpPr/>
          <p:nvPr/>
        </p:nvCxnSpPr>
        <p:spPr>
          <a:xfrm>
            <a:off x="3472837" y="1459774"/>
            <a:ext cx="6970949" cy="4095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3519905" y="1748958"/>
            <a:ext cx="8295105"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charset="0"/>
              <a:buChar char="•"/>
            </a:pPr>
            <a:r>
              <a:rPr lang="mn-MN" dirty="0"/>
              <a:t> Мод бэлтгэлийн ажлыг үр ашигтай, бүтээмжтэй явуулах. </a:t>
            </a:r>
            <a:r>
              <a:rPr lang="en-US" dirty="0"/>
              <a:t>(</a:t>
            </a:r>
            <a:r>
              <a:rPr lang="mn-MN" dirty="0"/>
              <a:t>бэлтгэсэн модны 90%</a:t>
            </a:r>
            <a:r>
              <a:rPr lang="en-US" dirty="0"/>
              <a:t> </a:t>
            </a:r>
            <a:r>
              <a:rPr lang="mn-MN" dirty="0"/>
              <a:t>доошгүй хувь ашигладдаг байх</a:t>
            </a:r>
            <a:r>
              <a:rPr lang="en-US" dirty="0"/>
              <a:t>)</a:t>
            </a:r>
          </a:p>
          <a:p>
            <a:pPr algn="just">
              <a:buFont typeface="Arial" charset="0"/>
              <a:buChar char="•"/>
            </a:pPr>
            <a:r>
              <a:rPr lang="mn-MN" dirty="0"/>
              <a:t> ААН талбайдаа модон түүхий эдийг зүсмэл ба зах зээлд эрэлт хэрэгцээтэй бүтээгдэхүүн болгох болон түлшний зориулалтаар бүрэн ашиглах. Модлог хаягдал үүсгэхгүй байх</a:t>
            </a:r>
            <a:endParaRPr lang="en-US" dirty="0"/>
          </a:p>
          <a:p>
            <a:pPr algn="just">
              <a:buFont typeface="Arial" charset="0"/>
              <a:buChar char="•"/>
            </a:pPr>
            <a:r>
              <a:rPr lang="mn-MN" dirty="0"/>
              <a:t> Ойн бүтэц, таваарлаг чанарыг сайжруулахын тулд зөвхөн сонгож тэмдэглэсэн хөгшин модыг бэлтгэх ба энэ нь ойн доройтлоос сэргийлэх ба байгалийн нөхөн сэргэлтийг дэмжих ач холбогдолтой. </a:t>
            </a:r>
            <a:endParaRPr lang="en-US" dirty="0"/>
          </a:p>
          <a:p>
            <a:endParaRPr lang="mn-MN" dirty="0" smtClean="0"/>
          </a:p>
          <a:p>
            <a:endParaRPr lang="mn-MN" dirty="0" smtClean="0"/>
          </a:p>
          <a:p>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43028818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72837" y="382556"/>
            <a:ext cx="8719163" cy="954107"/>
          </a:xfrm>
          <a:prstGeom prst="rect">
            <a:avLst/>
          </a:prstGeom>
          <a:noFill/>
        </p:spPr>
        <p:txBody>
          <a:bodyPr wrap="square" rtlCol="0">
            <a:spAutoFit/>
          </a:bodyPr>
          <a:lstStyle/>
          <a:p>
            <a:r>
              <a:rPr lang="mn-MN" sz="2800" dirty="0"/>
              <a:t>Ойн экосистем</a:t>
            </a:r>
            <a:r>
              <a:rPr lang="en-US" sz="2800" dirty="0"/>
              <a:t> </a:t>
            </a:r>
            <a:r>
              <a:rPr lang="mn-MN" sz="2800" dirty="0"/>
              <a:t>дэх биологийн олон янз байдлыг хамгаалах, хадгалах нэмэгдүүлэх</a:t>
            </a:r>
            <a:endParaRPr lang="en-US" altLang="ko-KR" sz="2800" b="1" dirty="0">
              <a:latin typeface="Arial Mon" pitchFamily="34" charset="0"/>
              <a:ea typeface="굴림" charset="-127"/>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3595120" y="1437518"/>
            <a:ext cx="7029493" cy="584775"/>
          </a:xfrm>
          <a:prstGeom prst="rect">
            <a:avLst/>
          </a:prstGeom>
        </p:spPr>
        <p:txBody>
          <a:bodyPr wrap="square" rtlCol="0">
            <a:spAutoFit/>
          </a:bodyPr>
          <a:lstStyle/>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cxnSp>
        <p:nvCxnSpPr>
          <p:cNvPr id="17" name="直接连接符 15"/>
          <p:cNvCxnSpPr/>
          <p:nvPr/>
        </p:nvCxnSpPr>
        <p:spPr>
          <a:xfrm>
            <a:off x="3472837" y="1459774"/>
            <a:ext cx="6970949" cy="4095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3519905" y="1748958"/>
            <a:ext cx="8295105"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mn-MN" dirty="0">
                <a:cs typeface="Arial" charset="0"/>
              </a:rPr>
              <a:t>Хамгаалалтын бүсийн ойд үндсэн ашиглалт явуулахгүй байх.  </a:t>
            </a:r>
            <a:endParaRPr lang="en-US" dirty="0">
              <a:cs typeface="Arial" charset="0"/>
            </a:endParaRPr>
          </a:p>
          <a:p>
            <a:pPr marL="342900" indent="-342900" algn="just">
              <a:buFont typeface="Arial" panose="020B0604020202020204" pitchFamily="34" charset="0"/>
              <a:buChar char="•"/>
            </a:pPr>
            <a:r>
              <a:rPr lang="mn-MN" dirty="0">
                <a:cs typeface="Arial" charset="0"/>
              </a:rPr>
              <a:t>Ойжуулалтийн болон ойн нөхөн сэргээлтийн үйл ажиллагаанд ойн үр тарьцын чанар ба байгалийн нөхцөлдөө тохирсон байх, генийн өөрчлөлтэй ба чанаргүй үр, тарьц хэрэглэхгүй байх</a:t>
            </a:r>
            <a:endParaRPr lang="en-US" dirty="0">
              <a:cs typeface="Arial" charset="0"/>
            </a:endParaRPr>
          </a:p>
          <a:p>
            <a:pPr marL="342900" indent="-342900" algn="just">
              <a:buFont typeface="Arial" panose="020B0604020202020204" pitchFamily="34" charset="0"/>
              <a:buChar char="•"/>
            </a:pPr>
            <a:r>
              <a:rPr lang="mn-MN" dirty="0">
                <a:cs typeface="Arial" charset="0"/>
              </a:rPr>
              <a:t>Ойжуулалтын үр дүн жилийн дараа багадаа </a:t>
            </a:r>
            <a:r>
              <a:rPr lang="mn-MN" dirty="0">
                <a:solidFill>
                  <a:srgbClr val="C00000"/>
                </a:solidFill>
                <a:cs typeface="Arial" charset="0"/>
              </a:rPr>
              <a:t>75 %</a:t>
            </a:r>
            <a:r>
              <a:rPr lang="mn-MN" dirty="0">
                <a:cs typeface="Arial" charset="0"/>
              </a:rPr>
              <a:t> нь амьдрах чадвартай байх</a:t>
            </a:r>
            <a:endParaRPr lang="en-US" dirty="0">
              <a:cs typeface="Arial" charset="0"/>
            </a:endParaRPr>
          </a:p>
          <a:p>
            <a:pPr marL="342900" indent="-342900" algn="just">
              <a:buFont typeface="Arial" panose="020B0604020202020204" pitchFamily="34" charset="0"/>
              <a:buChar char="•"/>
            </a:pPr>
            <a:r>
              <a:rPr lang="mn-MN" dirty="0">
                <a:cs typeface="Arial" charset="0"/>
              </a:rPr>
              <a:t>Байгалийн нөхөн сэргэлтийг дэмжих арга хэмжээг тэргүүн ээлжинд тавих</a:t>
            </a:r>
            <a:endParaRPr lang="en-US" dirty="0">
              <a:cs typeface="Arial" charset="0"/>
            </a:endParaRPr>
          </a:p>
          <a:p>
            <a:endParaRPr lang="mn-MN" dirty="0" smtClean="0"/>
          </a:p>
          <a:p>
            <a:endParaRPr lang="mn-MN" dirty="0" smtClean="0"/>
          </a:p>
          <a:p>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344746375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72837" y="382556"/>
            <a:ext cx="8719163" cy="954107"/>
          </a:xfrm>
          <a:prstGeom prst="rect">
            <a:avLst/>
          </a:prstGeom>
          <a:noFill/>
        </p:spPr>
        <p:txBody>
          <a:bodyPr wrap="square" rtlCol="0">
            <a:spAutoFit/>
          </a:bodyPr>
          <a:lstStyle/>
          <a:p>
            <a:r>
              <a:rPr lang="mn-MN" sz="2800" dirty="0"/>
              <a:t>Ойн хамгаалалтын үүргүүдийг хадгалах, сайжруулах (хөрс, ус)</a:t>
            </a:r>
            <a:endParaRPr lang="en-US" altLang="ko-KR" sz="2800" b="1" dirty="0">
              <a:latin typeface="Arial Mon" pitchFamily="34" charset="0"/>
              <a:ea typeface="굴림" charset="-127"/>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3595120" y="1437518"/>
            <a:ext cx="7029493" cy="584775"/>
          </a:xfrm>
          <a:prstGeom prst="rect">
            <a:avLst/>
          </a:prstGeom>
        </p:spPr>
        <p:txBody>
          <a:bodyPr wrap="square" rtlCol="0">
            <a:spAutoFit/>
          </a:bodyPr>
          <a:lstStyle/>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cxnSp>
        <p:nvCxnSpPr>
          <p:cNvPr id="17" name="直接连接符 15"/>
          <p:cNvCxnSpPr/>
          <p:nvPr/>
        </p:nvCxnSpPr>
        <p:spPr>
          <a:xfrm>
            <a:off x="3472837" y="1459774"/>
            <a:ext cx="6970949" cy="4095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3519905" y="1748958"/>
            <a:ext cx="8295105" cy="43513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defRPr/>
            </a:pPr>
            <a:r>
              <a:rPr lang="mn-MN" dirty="0"/>
              <a:t>Ойн менежментийн хүрээнд гадаргын ба гүний усны бохирдол үүсгэхгүй байх. Гол мөрний эх, сав газрууд ба намгархаг бүсүүдэд ямар нэг сөрөг нөлөөлөл үзүүлэхээс урьдчилан сэргийлэх.</a:t>
            </a:r>
            <a:endParaRPr lang="en-US" dirty="0"/>
          </a:p>
          <a:p>
            <a:pPr marL="342900" indent="-342900" algn="just">
              <a:buFont typeface="Arial" panose="020B0604020202020204" pitchFamily="34" charset="0"/>
              <a:buChar char="•"/>
              <a:defRPr/>
            </a:pPr>
            <a:r>
              <a:rPr lang="mn-MN" dirty="0"/>
              <a:t>Мод бэлтгэлийн талбай бэлтгэх, зам гаргах үйл ажиллагааны үед ойн хөрсний элэгдэл эвдрэл, доройтлыг үүсгэхгүй байх. Үүнд түймрээс хамгаалах зурвас хамаарахгүй.</a:t>
            </a:r>
            <a:endParaRPr lang="en-US" dirty="0"/>
          </a:p>
          <a:p>
            <a:pPr marL="342900" indent="-342900" algn="just">
              <a:buFont typeface="Arial" panose="020B0604020202020204" pitchFamily="34" charset="0"/>
              <a:buChar char="•"/>
              <a:defRPr/>
            </a:pPr>
            <a:r>
              <a:rPr lang="mn-MN" dirty="0"/>
              <a:t>Бүх төрлийн хог хаягдалыг ойн талбайгаас гаргаж зохих журмын дагуу зайлуулах. Асгарсан түлш, тос тосолгооны материал, машин техникийн шингэнийг хоргүйжүүлэх, саармагжуулах, шингээх материал хэрэгслийг бүх машин техникт бэлэн байлгах</a:t>
            </a:r>
            <a:endParaRPr lang="en-US" dirty="0"/>
          </a:p>
          <a:p>
            <a:pPr marL="342900" indent="-342900">
              <a:buFont typeface="Arial" panose="020B0604020202020204" pitchFamily="34" charset="0"/>
              <a:buChar char="•"/>
            </a:pPr>
            <a:endParaRPr lang="mn-MN" dirty="0" smtClean="0"/>
          </a:p>
          <a:p>
            <a:pPr marL="342900" indent="-342900">
              <a:buFont typeface="Arial" panose="020B0604020202020204" pitchFamily="34" charset="0"/>
              <a:buChar char="•"/>
            </a:pPr>
            <a:endParaRPr lang="mn-MN" dirty="0" smtClean="0"/>
          </a:p>
          <a:p>
            <a:pPr marL="342900" indent="-342900">
              <a:buFont typeface="Arial" panose="020B0604020202020204" pitchFamily="34" charset="0"/>
              <a:buChar char="•"/>
            </a:pP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178943300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4505877" y="-8727"/>
            <a:ext cx="7686123" cy="6866727"/>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文本框 14"/>
          <p:cNvSpPr txBox="1"/>
          <p:nvPr/>
        </p:nvSpPr>
        <p:spPr>
          <a:xfrm>
            <a:off x="193185" y="2992744"/>
            <a:ext cx="3925346" cy="830997"/>
          </a:xfrm>
          <a:prstGeom prst="rect">
            <a:avLst/>
          </a:prstGeom>
          <a:noFill/>
        </p:spPr>
        <p:txBody>
          <a:bodyPr wrap="square" rtlCol="0">
            <a:spAutoFit/>
          </a:bodyPr>
          <a:lstStyle/>
          <a:p>
            <a:r>
              <a:rPr lang="en-US" altLang="zh-CN" sz="4800" dirty="0">
                <a:solidFill>
                  <a:srgbClr val="92D050"/>
                </a:solidFill>
                <a:latin typeface="Century Gothic" panose="020B0502020202020204" pitchFamily="34" charset="0"/>
                <a:ea typeface="微软雅黑" panose="020B0503020204020204" pitchFamily="34" charset="-122"/>
              </a:rPr>
              <a:t>CONTENT</a:t>
            </a:r>
            <a:endParaRPr lang="zh-CN" altLang="en-US" sz="4800" dirty="0">
              <a:solidFill>
                <a:srgbClr val="92D050"/>
              </a:solidFill>
              <a:latin typeface="Century Gothic" panose="020B0502020202020204" pitchFamily="34" charset="0"/>
              <a:ea typeface="微软雅黑" panose="020B0503020204020204" pitchFamily="34" charset="-122"/>
            </a:endParaRPr>
          </a:p>
        </p:txBody>
      </p:sp>
      <p:sp>
        <p:nvSpPr>
          <p:cNvPr id="3" name="椭圆 2"/>
          <p:cNvSpPr/>
          <p:nvPr/>
        </p:nvSpPr>
        <p:spPr>
          <a:xfrm>
            <a:off x="5074687" y="1340714"/>
            <a:ext cx="578648" cy="57864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dirty="0">
                <a:latin typeface="Century Gothic" panose="020B0502020202020204" pitchFamily="34" charset="0"/>
              </a:rPr>
              <a:t>1</a:t>
            </a:r>
            <a:endParaRPr lang="zh-CN" altLang="en-US" sz="3200" dirty="0">
              <a:latin typeface="Century Gothic" panose="020B0502020202020204" pitchFamily="34" charset="0"/>
            </a:endParaRPr>
          </a:p>
        </p:txBody>
      </p:sp>
      <p:sp>
        <p:nvSpPr>
          <p:cNvPr id="46" name="文本框 45"/>
          <p:cNvSpPr txBox="1"/>
          <p:nvPr/>
        </p:nvSpPr>
        <p:spPr>
          <a:xfrm>
            <a:off x="5899397" y="1349729"/>
            <a:ext cx="4321256" cy="1012585"/>
          </a:xfrm>
          <a:prstGeom prst="rect">
            <a:avLst/>
          </a:prstGeom>
          <a:noFill/>
        </p:spPr>
        <p:txBody>
          <a:bodyPr wrap="square" rtlCol="0">
            <a:spAutoFit/>
          </a:bodyPr>
          <a:lstStyle/>
          <a:p>
            <a:r>
              <a:rPr lang="mn-MN" altLang="ko-KR" sz="2000" b="1" dirty="0" smtClean="0">
                <a:solidFill>
                  <a:srgbClr val="404040"/>
                </a:solidFill>
                <a:ea typeface="Gulim" pitchFamily="34" charset="-127"/>
              </a:rPr>
              <a:t>Ойн магадлал итгэмжлэл гэж юу вэ</a:t>
            </a:r>
            <a:r>
              <a:rPr lang="en-US" altLang="ko-KR" sz="2000" b="1" dirty="0" smtClean="0">
                <a:solidFill>
                  <a:srgbClr val="404040"/>
                </a:solidFill>
                <a:ea typeface="Gulim" pitchFamily="34" charset="-127"/>
              </a:rPr>
              <a:t>?</a:t>
            </a:r>
            <a:endParaRPr lang="mn-MN" altLang="ko-KR" sz="2000" b="1" dirty="0" smtClean="0">
              <a:solidFill>
                <a:srgbClr val="404040"/>
              </a:solidFill>
              <a:ea typeface="Gulim" pitchFamily="34" charset="-127"/>
            </a:endParaRPr>
          </a:p>
          <a:p>
            <a:r>
              <a:rPr lang="en-US" altLang="zh-CN" sz="2000" dirty="0">
                <a:solidFill>
                  <a:srgbClr val="595959"/>
                </a:solidFill>
                <a:latin typeface="Century Gothic" panose="020B0502020202020204" pitchFamily="34" charset="0"/>
                <a:ea typeface="Microsoft Yahei" panose="020B0503020204020204" pitchFamily="34" charset="-122"/>
              </a:rPr>
              <a:t>What is forest certification</a:t>
            </a:r>
            <a:endParaRPr lang="zh-CN" altLang="en-US" sz="2000" dirty="0">
              <a:solidFill>
                <a:srgbClr val="595959"/>
              </a:solidFill>
              <a:latin typeface="Century Gothic" panose="020B0502020202020204" pitchFamily="34" charset="0"/>
            </a:endParaRPr>
          </a:p>
          <a:p>
            <a:endParaRPr lang="zh-CN" altLang="en-US" sz="2000" b="1" dirty="0">
              <a:solidFill>
                <a:srgbClr val="404040"/>
              </a:solidFill>
              <a:ea typeface="Gulim" pitchFamily="34" charset="-127"/>
            </a:endParaRPr>
          </a:p>
        </p:txBody>
      </p:sp>
      <p:sp>
        <p:nvSpPr>
          <p:cNvPr id="47" name="椭圆 46"/>
          <p:cNvSpPr/>
          <p:nvPr/>
        </p:nvSpPr>
        <p:spPr>
          <a:xfrm>
            <a:off x="5074687" y="2729247"/>
            <a:ext cx="578648" cy="57864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dirty="0">
                <a:latin typeface="Century Gothic" panose="020B0502020202020204" pitchFamily="34" charset="0"/>
              </a:rPr>
              <a:t>2</a:t>
            </a:r>
            <a:endParaRPr lang="zh-CN" altLang="en-US" sz="3200" dirty="0">
              <a:latin typeface="Century Gothic" panose="020B0502020202020204" pitchFamily="34" charset="0"/>
            </a:endParaRPr>
          </a:p>
        </p:txBody>
      </p:sp>
      <p:sp>
        <p:nvSpPr>
          <p:cNvPr id="48" name="文本框 47"/>
          <p:cNvSpPr txBox="1"/>
          <p:nvPr/>
        </p:nvSpPr>
        <p:spPr>
          <a:xfrm>
            <a:off x="5899397" y="2606459"/>
            <a:ext cx="4950648" cy="1625060"/>
          </a:xfrm>
          <a:prstGeom prst="rect">
            <a:avLst/>
          </a:prstGeom>
          <a:noFill/>
        </p:spPr>
        <p:txBody>
          <a:bodyPr wrap="square" rtlCol="0">
            <a:spAutoFit/>
          </a:bodyPr>
          <a:lstStyle/>
          <a:p>
            <a:r>
              <a:rPr lang="mn-MN" altLang="ko-KR" sz="2000" b="1" dirty="0" smtClean="0">
                <a:solidFill>
                  <a:srgbClr val="404040"/>
                </a:solidFill>
                <a:ea typeface="Gulim" pitchFamily="34" charset="-127"/>
              </a:rPr>
              <a:t>Олон </a:t>
            </a:r>
            <a:r>
              <a:rPr lang="mn-MN" altLang="ko-KR" sz="2000" b="1" dirty="0">
                <a:solidFill>
                  <a:srgbClr val="404040"/>
                </a:solidFill>
                <a:ea typeface="Gulim" pitchFamily="34" charset="-127"/>
              </a:rPr>
              <a:t>улсын ойн магадлан итгэмжлэлийн </a:t>
            </a:r>
            <a:r>
              <a:rPr lang="mn-MN" altLang="ko-KR" sz="2000" b="1" dirty="0" smtClean="0">
                <a:solidFill>
                  <a:srgbClr val="404040"/>
                </a:solidFill>
                <a:ea typeface="Gulim" pitchFamily="34" charset="-127"/>
              </a:rPr>
              <a:t>байгууллагууд</a:t>
            </a:r>
          </a:p>
          <a:p>
            <a:r>
              <a:rPr lang="en-GB" altLang="zh-CN" sz="2000" dirty="0">
                <a:solidFill>
                  <a:srgbClr val="595959"/>
                </a:solidFill>
                <a:latin typeface="Century Gothic" panose="020B0502020202020204" pitchFamily="34" charset="0"/>
                <a:ea typeface="Microsoft Yahei" panose="020B0503020204020204" pitchFamily="34" charset="-122"/>
              </a:rPr>
              <a:t>International forest certification organizations </a:t>
            </a:r>
            <a:r>
              <a:rPr lang="mn-MN" altLang="zh-CN" sz="2000" dirty="0">
                <a:solidFill>
                  <a:srgbClr val="595959"/>
                </a:solidFill>
                <a:latin typeface="Century Gothic" panose="020B0502020202020204" pitchFamily="34" charset="0"/>
                <a:ea typeface="Microsoft Yahei" panose="020B0503020204020204" pitchFamily="34" charset="-122"/>
              </a:rPr>
              <a:t> </a:t>
            </a:r>
            <a:endParaRPr lang="zh-CN" altLang="en-US" sz="2000" dirty="0">
              <a:solidFill>
                <a:srgbClr val="595959"/>
              </a:solidFill>
              <a:latin typeface="Century Gothic" panose="020B0502020202020204" pitchFamily="34" charset="0"/>
            </a:endParaRPr>
          </a:p>
          <a:p>
            <a:endParaRPr lang="zh-CN" altLang="en-US" sz="2000" b="1" dirty="0">
              <a:solidFill>
                <a:srgbClr val="404040"/>
              </a:solidFill>
              <a:ea typeface="Gulim" pitchFamily="34" charset="-127"/>
            </a:endParaRPr>
          </a:p>
        </p:txBody>
      </p:sp>
      <p:sp>
        <p:nvSpPr>
          <p:cNvPr id="49" name="矩形 48"/>
          <p:cNvSpPr/>
          <p:nvPr/>
        </p:nvSpPr>
        <p:spPr>
          <a:xfrm>
            <a:off x="5979104" y="3853353"/>
            <a:ext cx="5556292" cy="701731"/>
          </a:xfrm>
          <a:prstGeom prst="rect">
            <a:avLst/>
          </a:prstGeom>
        </p:spPr>
        <p:txBody>
          <a:bodyPr wrap="square">
            <a:spAutoFit/>
          </a:bodyPr>
          <a:lstStyle/>
          <a:p>
            <a:pPr>
              <a:lnSpc>
                <a:spcPct val="110000"/>
              </a:lnSpc>
            </a:pPr>
            <a:endParaRPr lang="mn-MN" altLang="zh-CN" dirty="0" smtClean="0">
              <a:solidFill>
                <a:srgbClr val="595959"/>
              </a:solidFill>
              <a:latin typeface="Century Gothic" panose="020B0502020202020204" pitchFamily="34" charset="0"/>
            </a:endParaRPr>
          </a:p>
          <a:p>
            <a:pPr>
              <a:lnSpc>
                <a:spcPct val="110000"/>
              </a:lnSpc>
            </a:pPr>
            <a:endParaRPr lang="en-US" altLang="zh-CN" dirty="0">
              <a:solidFill>
                <a:srgbClr val="595959"/>
              </a:solidFill>
              <a:latin typeface="Century Gothic" panose="020B0502020202020204" pitchFamily="34" charset="0"/>
            </a:endParaRPr>
          </a:p>
        </p:txBody>
      </p:sp>
      <p:sp>
        <p:nvSpPr>
          <p:cNvPr id="50" name="椭圆 49"/>
          <p:cNvSpPr/>
          <p:nvPr/>
        </p:nvSpPr>
        <p:spPr>
          <a:xfrm>
            <a:off x="5040056" y="4292221"/>
            <a:ext cx="578648" cy="57864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3200" dirty="0">
                <a:latin typeface="Century Gothic" panose="020B0502020202020204" pitchFamily="34" charset="0"/>
              </a:rPr>
              <a:t>3</a:t>
            </a:r>
            <a:endParaRPr lang="zh-CN" altLang="en-US" sz="3200" dirty="0">
              <a:latin typeface="Century Gothic" panose="020B0502020202020204" pitchFamily="34" charset="0"/>
            </a:endParaRPr>
          </a:p>
        </p:txBody>
      </p:sp>
      <p:sp>
        <p:nvSpPr>
          <p:cNvPr id="51" name="文本框 50"/>
          <p:cNvSpPr txBox="1"/>
          <p:nvPr/>
        </p:nvSpPr>
        <p:spPr>
          <a:xfrm>
            <a:off x="5958771" y="4295747"/>
            <a:ext cx="4321257" cy="1323439"/>
          </a:xfrm>
          <a:prstGeom prst="rect">
            <a:avLst/>
          </a:prstGeom>
          <a:noFill/>
        </p:spPr>
        <p:txBody>
          <a:bodyPr wrap="square" rtlCol="0">
            <a:spAutoFit/>
          </a:bodyPr>
          <a:lstStyle/>
          <a:p>
            <a:r>
              <a:rPr lang="mn-MN" altLang="zh-CN" sz="2000" b="1" dirty="0">
                <a:solidFill>
                  <a:srgbClr val="404040"/>
                </a:solidFill>
                <a:ea typeface="Gulim" pitchFamily="34" charset="-127"/>
              </a:rPr>
              <a:t>О.М.И ямар ач тустай </a:t>
            </a:r>
            <a:r>
              <a:rPr lang="mn-MN" altLang="zh-CN" sz="2000" b="1" dirty="0" smtClean="0">
                <a:solidFill>
                  <a:srgbClr val="404040"/>
                </a:solidFill>
                <a:ea typeface="Gulim" pitchFamily="34" charset="-127"/>
              </a:rPr>
              <a:t>вэ</a:t>
            </a:r>
            <a:r>
              <a:rPr lang="en-GB" altLang="zh-CN" sz="2000" b="1" dirty="0" smtClean="0">
                <a:solidFill>
                  <a:srgbClr val="404040"/>
                </a:solidFill>
                <a:ea typeface="Gulim" pitchFamily="34" charset="-127"/>
              </a:rPr>
              <a:t>?</a:t>
            </a:r>
            <a:endParaRPr lang="mn-MN" altLang="zh-CN" sz="2000" b="1" dirty="0" smtClean="0">
              <a:solidFill>
                <a:srgbClr val="404040"/>
              </a:solidFill>
              <a:ea typeface="Gulim" pitchFamily="34" charset="-127"/>
            </a:endParaRPr>
          </a:p>
          <a:p>
            <a:r>
              <a:rPr lang="en-GB" altLang="zh-CN" sz="2000" dirty="0">
                <a:solidFill>
                  <a:srgbClr val="595959"/>
                </a:solidFill>
                <a:latin typeface="Century Gothic" panose="020B0502020202020204" pitchFamily="34" charset="0"/>
              </a:rPr>
              <a:t>Benefits of forest certification </a:t>
            </a:r>
            <a:endParaRPr lang="zh-CN" altLang="en-US" sz="2000" dirty="0">
              <a:solidFill>
                <a:srgbClr val="595959"/>
              </a:solidFill>
              <a:latin typeface="Century Gothic" panose="020B0502020202020204" pitchFamily="34" charset="0"/>
            </a:endParaRPr>
          </a:p>
          <a:p>
            <a:endParaRPr lang="mn-MN" altLang="zh-CN" sz="2000" b="1" dirty="0">
              <a:solidFill>
                <a:srgbClr val="404040"/>
              </a:solidFill>
              <a:ea typeface="Gulim" pitchFamily="34" charset="-127"/>
            </a:endParaRPr>
          </a:p>
          <a:p>
            <a:endParaRPr lang="mn-MN" altLang="zh-CN" sz="2000" b="1" dirty="0" smtClean="0">
              <a:solidFill>
                <a:schemeClr val="bg2">
                  <a:lumMod val="25000"/>
                </a:schemeClr>
              </a:solidFill>
              <a:ea typeface="微软雅黑" panose="020B0503020204020204" pitchFamily="34" charset="-122"/>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
        <p:nvSpPr>
          <p:cNvPr id="2" name="TextBox 1"/>
          <p:cNvSpPr txBox="1"/>
          <p:nvPr/>
        </p:nvSpPr>
        <p:spPr>
          <a:xfrm>
            <a:off x="4836864" y="672997"/>
            <a:ext cx="5632248" cy="400110"/>
          </a:xfrm>
          <a:prstGeom prst="rect">
            <a:avLst/>
          </a:prstGeom>
        </p:spPr>
        <p:txBody>
          <a:bodyPr wrap="square" rtlCol="0">
            <a:spAutoFit/>
          </a:bodyPr>
          <a:lstStyle/>
          <a:p>
            <a:r>
              <a:rPr lang="en-GB" sz="2000" dirty="0" smtClean="0">
                <a:solidFill>
                  <a:schemeClr val="bg2">
                    <a:lumMod val="25000"/>
                  </a:schemeClr>
                </a:solidFill>
                <a:latin typeface="Century Gothic" panose="020B0502020202020204" pitchFamily="34" charset="0"/>
                <a:ea typeface="冬青黑体简体中文 W3" panose="020B0300000000000000" pitchFamily="34" charset="-122"/>
              </a:rPr>
              <a:t>Part 1</a:t>
            </a:r>
            <a:r>
              <a:rPr lang="mn-MN" sz="2000" dirty="0" smtClean="0">
                <a:solidFill>
                  <a:schemeClr val="bg2">
                    <a:lumMod val="25000"/>
                  </a:schemeClr>
                </a:solidFill>
                <a:latin typeface="Century Gothic" panose="020B0502020202020204" pitchFamily="34" charset="0"/>
                <a:ea typeface="冬青黑体简体中文 W3" panose="020B0300000000000000" pitchFamily="34" charset="-122"/>
              </a:rPr>
              <a:t> Олон улсын Магадлан итгэмжлэл</a:t>
            </a:r>
            <a:r>
              <a:rPr lang="en-GB" sz="2000" dirty="0" smtClean="0">
                <a:solidFill>
                  <a:schemeClr val="bg2">
                    <a:lumMod val="25000"/>
                  </a:schemeClr>
                </a:solidFill>
                <a:latin typeface="Century Gothic" panose="020B0502020202020204" pitchFamily="34" charset="0"/>
                <a:ea typeface="冬青黑体简体中文 W3" panose="020B0300000000000000" pitchFamily="34" charset="-122"/>
              </a:rPr>
              <a:t> </a:t>
            </a:r>
            <a:endParaRPr lang="en-US" sz="2000" dirty="0" smtClean="0">
              <a:solidFill>
                <a:schemeClr val="bg2">
                  <a:lumMod val="25000"/>
                </a:schemeClr>
              </a:solidFill>
              <a:latin typeface="Century Gothic" panose="020B0502020202020204" pitchFamily="34" charset="0"/>
              <a:ea typeface="冬青黑体简体中文 W3" panose="020B0300000000000000" pitchFamily="34" charset="-122"/>
            </a:endParaRPr>
          </a:p>
        </p:txBody>
      </p:sp>
      <p:sp>
        <p:nvSpPr>
          <p:cNvPr id="4" name="Rectangle 3"/>
          <p:cNvSpPr/>
          <p:nvPr/>
        </p:nvSpPr>
        <p:spPr>
          <a:xfrm>
            <a:off x="5074687" y="5249854"/>
            <a:ext cx="5673348" cy="400110"/>
          </a:xfrm>
          <a:prstGeom prst="rect">
            <a:avLst/>
          </a:prstGeom>
        </p:spPr>
        <p:txBody>
          <a:bodyPr wrap="none">
            <a:spAutoFit/>
          </a:bodyPr>
          <a:lstStyle/>
          <a:p>
            <a:r>
              <a:rPr lang="en-GB" sz="2000" dirty="0">
                <a:solidFill>
                  <a:schemeClr val="bg2">
                    <a:lumMod val="25000"/>
                  </a:schemeClr>
                </a:solidFill>
                <a:latin typeface="Century Gothic" panose="020B0502020202020204" pitchFamily="34" charset="0"/>
                <a:ea typeface="冬青黑体简体中文 W3" panose="020B0300000000000000" pitchFamily="34" charset="-122"/>
              </a:rPr>
              <a:t>Part </a:t>
            </a:r>
            <a:r>
              <a:rPr lang="mn-MN" sz="2000" dirty="0" smtClean="0">
                <a:solidFill>
                  <a:schemeClr val="bg2">
                    <a:lumMod val="25000"/>
                  </a:schemeClr>
                </a:solidFill>
                <a:latin typeface="Century Gothic" panose="020B0502020202020204" pitchFamily="34" charset="0"/>
                <a:ea typeface="冬青黑体简体中文 W3" panose="020B0300000000000000" pitchFamily="34" charset="-122"/>
              </a:rPr>
              <a:t>2 Магадлан итгэмжлэл </a:t>
            </a:r>
            <a:r>
              <a:rPr lang="mn-MN" sz="2000" dirty="0">
                <a:solidFill>
                  <a:schemeClr val="bg2">
                    <a:lumMod val="25000"/>
                  </a:schemeClr>
                </a:solidFill>
                <a:latin typeface="Century Gothic" panose="020B0502020202020204" pitchFamily="34" charset="0"/>
                <a:ea typeface="冬青黑体简体中文 W3" panose="020B0300000000000000" pitchFamily="34" charset="-122"/>
              </a:rPr>
              <a:t>Монгол </a:t>
            </a:r>
            <a:r>
              <a:rPr lang="mn-MN" sz="2000" dirty="0" smtClean="0">
                <a:solidFill>
                  <a:schemeClr val="bg2">
                    <a:lumMod val="25000"/>
                  </a:schemeClr>
                </a:solidFill>
                <a:latin typeface="Century Gothic" panose="020B0502020202020204" pitchFamily="34" charset="0"/>
                <a:ea typeface="冬青黑体简体中文 W3" panose="020B0300000000000000" pitchFamily="34" charset="-122"/>
              </a:rPr>
              <a:t>улсад</a:t>
            </a:r>
            <a:r>
              <a:rPr lang="en-GB" sz="2000" dirty="0" smtClean="0">
                <a:solidFill>
                  <a:schemeClr val="bg2">
                    <a:lumMod val="25000"/>
                  </a:schemeClr>
                </a:solidFill>
                <a:latin typeface="Century Gothic" panose="020B0502020202020204" pitchFamily="34" charset="0"/>
                <a:ea typeface="冬青黑体简体中文 W3" panose="020B0300000000000000" pitchFamily="34" charset="-122"/>
              </a:rPr>
              <a:t> </a:t>
            </a:r>
            <a:endParaRPr lang="en-US" sz="2000" dirty="0">
              <a:solidFill>
                <a:schemeClr val="bg2">
                  <a:lumMod val="25000"/>
                </a:schemeClr>
              </a:solidFill>
              <a:latin typeface="Century Gothic" panose="020B0502020202020204" pitchFamily="34" charset="0"/>
              <a:ea typeface="冬青黑体简体中文 W3" panose="020B0300000000000000" pitchFamily="34" charset="-122"/>
            </a:endParaRPr>
          </a:p>
        </p:txBody>
      </p:sp>
    </p:spTree>
    <p:extLst>
      <p:ext uri="{BB962C8B-B14F-4D97-AF65-F5344CB8AC3E}">
        <p14:creationId xmlns:p14="http://schemas.microsoft.com/office/powerpoint/2010/main" val="797697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accel="5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accel="5000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0-#ppt_w/2"/>
                                          </p:val>
                                        </p:tav>
                                        <p:tav tm="100000">
                                          <p:val>
                                            <p:strVal val="#ppt_x"/>
                                          </p:val>
                                        </p:tav>
                                      </p:tavLst>
                                    </p:anim>
                                    <p:anim calcmode="lin" valueType="num">
                                      <p:cBhvr additive="base">
                                        <p:cTn id="20" dur="10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8" accel="5000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1000" fill="hold"/>
                                        <p:tgtEl>
                                          <p:spTgt spid="47"/>
                                        </p:tgtEl>
                                        <p:attrNameLst>
                                          <p:attrName>ppt_x</p:attrName>
                                        </p:attrNameLst>
                                      </p:cBhvr>
                                      <p:tavLst>
                                        <p:tav tm="0">
                                          <p:val>
                                            <p:strVal val="0-#ppt_w/2"/>
                                          </p:val>
                                        </p:tav>
                                        <p:tav tm="100000">
                                          <p:val>
                                            <p:strVal val="#ppt_x"/>
                                          </p:val>
                                        </p:tav>
                                      </p:tavLst>
                                    </p:anim>
                                    <p:anim calcmode="lin" valueType="num">
                                      <p:cBhvr additive="base">
                                        <p:cTn id="24" dur="10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accel="5000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1000" fill="hold"/>
                                        <p:tgtEl>
                                          <p:spTgt spid="48"/>
                                        </p:tgtEl>
                                        <p:attrNameLst>
                                          <p:attrName>ppt_x</p:attrName>
                                        </p:attrNameLst>
                                      </p:cBhvr>
                                      <p:tavLst>
                                        <p:tav tm="0">
                                          <p:val>
                                            <p:strVal val="0-#ppt_w/2"/>
                                          </p:val>
                                        </p:tav>
                                        <p:tav tm="100000">
                                          <p:val>
                                            <p:strVal val="#ppt_x"/>
                                          </p:val>
                                        </p:tav>
                                      </p:tavLst>
                                    </p:anim>
                                    <p:anim calcmode="lin" valueType="num">
                                      <p:cBhvr additive="base">
                                        <p:cTn id="28" dur="10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8" accel="50000" fill="hold" grpId="0" nodeType="with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1000" fill="hold"/>
                                        <p:tgtEl>
                                          <p:spTgt spid="49"/>
                                        </p:tgtEl>
                                        <p:attrNameLst>
                                          <p:attrName>ppt_x</p:attrName>
                                        </p:attrNameLst>
                                      </p:cBhvr>
                                      <p:tavLst>
                                        <p:tav tm="0">
                                          <p:val>
                                            <p:strVal val="0-#ppt_w/2"/>
                                          </p:val>
                                        </p:tav>
                                        <p:tav tm="100000">
                                          <p:val>
                                            <p:strVal val="#ppt_x"/>
                                          </p:val>
                                        </p:tav>
                                      </p:tavLst>
                                    </p:anim>
                                    <p:anim calcmode="lin" valueType="num">
                                      <p:cBhvr additive="base">
                                        <p:cTn id="32" dur="1000" fill="hold"/>
                                        <p:tgtEl>
                                          <p:spTgt spid="49"/>
                                        </p:tgtEl>
                                        <p:attrNameLst>
                                          <p:attrName>ppt_y</p:attrName>
                                        </p:attrNameLst>
                                      </p:cBhvr>
                                      <p:tavLst>
                                        <p:tav tm="0">
                                          <p:val>
                                            <p:strVal val="#ppt_y"/>
                                          </p:val>
                                        </p:tav>
                                        <p:tav tm="100000">
                                          <p:val>
                                            <p:strVal val="#ppt_y"/>
                                          </p:val>
                                        </p:tav>
                                      </p:tavLst>
                                    </p:anim>
                                  </p:childTnLst>
                                </p:cTn>
                              </p:par>
                              <p:par>
                                <p:cTn id="33" presetID="2" presetClass="entr" presetSubtype="8" accel="5000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1000" fill="hold"/>
                                        <p:tgtEl>
                                          <p:spTgt spid="50"/>
                                        </p:tgtEl>
                                        <p:attrNameLst>
                                          <p:attrName>ppt_x</p:attrName>
                                        </p:attrNameLst>
                                      </p:cBhvr>
                                      <p:tavLst>
                                        <p:tav tm="0">
                                          <p:val>
                                            <p:strVal val="0-#ppt_w/2"/>
                                          </p:val>
                                        </p:tav>
                                        <p:tav tm="100000">
                                          <p:val>
                                            <p:strVal val="#ppt_x"/>
                                          </p:val>
                                        </p:tav>
                                      </p:tavLst>
                                    </p:anim>
                                    <p:anim calcmode="lin" valueType="num">
                                      <p:cBhvr additive="base">
                                        <p:cTn id="36" dur="1000" fill="hold"/>
                                        <p:tgtEl>
                                          <p:spTgt spid="50"/>
                                        </p:tgtEl>
                                        <p:attrNameLst>
                                          <p:attrName>ppt_y</p:attrName>
                                        </p:attrNameLst>
                                      </p:cBhvr>
                                      <p:tavLst>
                                        <p:tav tm="0">
                                          <p:val>
                                            <p:strVal val="#ppt_y"/>
                                          </p:val>
                                        </p:tav>
                                        <p:tav tm="100000">
                                          <p:val>
                                            <p:strVal val="#ppt_y"/>
                                          </p:val>
                                        </p:tav>
                                      </p:tavLst>
                                    </p:anim>
                                  </p:childTnLst>
                                </p:cTn>
                              </p:par>
                              <p:par>
                                <p:cTn id="37" presetID="2" presetClass="entr" presetSubtype="8" accel="5000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5" grpId="0"/>
      <p:bldP spid="3" grpId="0" animBg="1"/>
      <p:bldP spid="46" grpId="0"/>
      <p:bldP spid="47" grpId="0" animBg="1"/>
      <p:bldP spid="48" grpId="0"/>
      <p:bldP spid="49" grpId="0"/>
      <p:bldP spid="50" grpId="0" animBg="1"/>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72837" y="382556"/>
            <a:ext cx="8719163" cy="954107"/>
          </a:xfrm>
          <a:prstGeom prst="rect">
            <a:avLst/>
          </a:prstGeom>
          <a:noFill/>
        </p:spPr>
        <p:txBody>
          <a:bodyPr wrap="square" rtlCol="0">
            <a:spAutoFit/>
          </a:bodyPr>
          <a:lstStyle/>
          <a:p>
            <a:r>
              <a:rPr lang="mn-MN" sz="2800" dirty="0"/>
              <a:t>Бусад нийгэм эдийн засгийн үүрэг, нөхцөл байдлыг харгалзах</a:t>
            </a:r>
            <a:endParaRPr lang="en-US" altLang="ko-KR" sz="2800" b="1" dirty="0">
              <a:latin typeface="Arial Mon" pitchFamily="34" charset="0"/>
              <a:ea typeface="굴림" charset="-127"/>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3595120" y="1437518"/>
            <a:ext cx="7029493" cy="584775"/>
          </a:xfrm>
          <a:prstGeom prst="rect">
            <a:avLst/>
          </a:prstGeom>
        </p:spPr>
        <p:txBody>
          <a:bodyPr wrap="square" rtlCol="0">
            <a:spAutoFit/>
          </a:bodyPr>
          <a:lstStyle/>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cxnSp>
        <p:nvCxnSpPr>
          <p:cNvPr id="17" name="直接连接符 15"/>
          <p:cNvCxnSpPr/>
          <p:nvPr/>
        </p:nvCxnSpPr>
        <p:spPr>
          <a:xfrm>
            <a:off x="3472837" y="1459774"/>
            <a:ext cx="6970949" cy="4095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3519905" y="1748958"/>
            <a:ext cx="8295105" cy="4731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mn-MN" sz="2000" dirty="0"/>
              <a:t> </a:t>
            </a:r>
            <a:r>
              <a:rPr lang="mn-MN" sz="2000" dirty="0">
                <a:cs typeface="Arial" charset="0"/>
              </a:rPr>
              <a:t>ОМБ-ууд зөвхөн зохих сургалтанд сууж мэргэшсэн ажилчинд ажил олгоно. Мэргэжлийн ажилчин гэж 2 жилийн ойн мэргэжлийн боловсролтой, олон жилийн ажлын туршлагатай эсвэл хамгийн багадаа 1 долоо хоногын сургалт авсан хүнийг хэлнэ. Хэрэв 1 долоо хоногын моторт хөрөөний сургалт авсан бол сүүлийн 5 жилийн дотор байх ёстой. ААН нь магадлан итгэмжлэлэнд хамрагдсан тохиолдолд 2 жилийн дотор бүх ажилчид нь дээрх шаардлагыг хангах. Туслах гэрээгээр ажил гүйцэтгэж байгаа ААН-д дээрх шаардлагууд мөн хүчинтэй</a:t>
            </a:r>
            <a:endParaRPr lang="en-US" sz="2000" dirty="0">
              <a:cs typeface="Arial" charset="0"/>
            </a:endParaRPr>
          </a:p>
          <a:p>
            <a:pPr marL="342900" indent="-342900" algn="just">
              <a:buFont typeface="Arial" panose="020B0604020202020204" pitchFamily="34" charset="0"/>
              <a:buChar char="•"/>
            </a:pPr>
            <a:r>
              <a:rPr lang="mn-MN" sz="2000" dirty="0">
                <a:cs typeface="Arial" charset="0"/>
              </a:rPr>
              <a:t>ОМБ хосмог мэргэжлийн боловсрол сургалтын багш ажилчинтай байх ба МСҮТ-тэй хамтран ойн мэргэжлийн ажилчин бэлтгэнэ</a:t>
            </a:r>
            <a:endParaRPr lang="en-US" sz="2000" dirty="0">
              <a:cs typeface="Arial" charset="0"/>
            </a:endParaRPr>
          </a:p>
          <a:p>
            <a:pPr marL="342900" indent="-342900" algn="just">
              <a:buFont typeface="Arial" panose="020B0604020202020204" pitchFamily="34" charset="0"/>
              <a:buChar char="•"/>
            </a:pPr>
            <a:r>
              <a:rPr lang="mn-MN" sz="2000" dirty="0">
                <a:cs typeface="Arial" charset="0"/>
              </a:rPr>
              <a:t>ОМБ-н моторт хөрөөтэй ажиллах ажилчид зохих ХАБ, осол, гэмтлээс хамгаалах НБХХ хэрэглэдэг байх. Бусад ойд ажиллагсад ХАБ хангах хувцас хэрэгсэл дуулга гутал хэрэглэж хэвшсэн байх.</a:t>
            </a:r>
            <a:endParaRPr lang="en-US" sz="2000" dirty="0">
              <a:cs typeface="Arial"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108183722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472837" y="382556"/>
            <a:ext cx="8719163" cy="523220"/>
          </a:xfrm>
          <a:prstGeom prst="rect">
            <a:avLst/>
          </a:prstGeom>
          <a:noFill/>
        </p:spPr>
        <p:txBody>
          <a:bodyPr wrap="square" rtlCol="0">
            <a:spAutoFit/>
          </a:bodyPr>
          <a:lstStyle/>
          <a:p>
            <a:r>
              <a:rPr lang="mn-MN" sz="2800" dirty="0"/>
              <a:t>ОМБ-ыг магадлан итгэмжлэх шалгуур үзүүлэлтүүд </a:t>
            </a:r>
            <a:endParaRPr lang="en-US" altLang="ko-KR" sz="2800" b="1" dirty="0">
              <a:latin typeface="Arial Mon" pitchFamily="34" charset="0"/>
              <a:ea typeface="굴림" charset="-127"/>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3595120" y="1437518"/>
            <a:ext cx="7029493" cy="584775"/>
          </a:xfrm>
          <a:prstGeom prst="rect">
            <a:avLst/>
          </a:prstGeom>
        </p:spPr>
        <p:txBody>
          <a:bodyPr wrap="square" rtlCol="0">
            <a:spAutoFit/>
          </a:bodyPr>
          <a:lstStyle/>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cxnSp>
        <p:nvCxnSpPr>
          <p:cNvPr id="17" name="直接连接符 15"/>
          <p:cNvCxnSpPr/>
          <p:nvPr/>
        </p:nvCxnSpPr>
        <p:spPr>
          <a:xfrm>
            <a:off x="3472837" y="1459774"/>
            <a:ext cx="6970949" cy="40958"/>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3519905" y="1748958"/>
            <a:ext cx="8295105" cy="4731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mn-MN" dirty="0"/>
              <a:t>Энэхүү магадлан итгэмжлэлийн концепцийг нэврүүлэх жишиг нь Монгол улсад олон улсад хүлээн зөвшөөрөгдөх ойн тогтвортой менежментийн магадлан итгэмжлэлийн системийг нэвтрүүлэх томоохон ажлын суурь болох юм.</a:t>
            </a:r>
          </a:p>
          <a:p>
            <a:pPr marL="342900" indent="-342900" algn="l">
              <a:buFont typeface="Arial" panose="020B0604020202020204" pitchFamily="34" charset="0"/>
              <a:buChar char="•"/>
            </a:pPr>
            <a:r>
              <a:rPr lang="mn-MN" dirty="0"/>
              <a:t>Эдгээр зорилтын үр дүнд Ойд үйлдвэрлэлийн зориулалтаар мод бэлтгэх ба Ойн арчилгаа, цэвэрлэгээний ажил гүйцэтгэх мэргэжлийн байгууллагын үйл ажиллагаанд магадлан итгэмжлэл хийх, үнэлгээ өгөх шалгуур үзүүлэлтийг боловсруулсан. </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144599601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sz="1800" dirty="0"/>
              <a:t>“Ойд үйлдвэрлэлийн ашиглалт” ба “Ойн арчилгаа, цэвэрлэгээний үйл ажиллагаа" эрхэлдэг аж ахуйн нэгж, байгууллагын үйл ажиллагаанд магадлан итгэмжлэл хийх шалгуур үзүүлэлтүүд </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1121998"/>
              </p:ext>
            </p:extLst>
          </p:nvPr>
        </p:nvGraphicFramePr>
        <p:xfrm>
          <a:off x="668742" y="2330745"/>
          <a:ext cx="10685058" cy="3728860"/>
        </p:xfrm>
        <a:graphic>
          <a:graphicData uri="http://schemas.openxmlformats.org/drawingml/2006/table">
            <a:tbl>
              <a:tblPr/>
              <a:tblGrid>
                <a:gridCol w="274215"/>
                <a:gridCol w="1445863"/>
                <a:gridCol w="373930"/>
                <a:gridCol w="1972482"/>
                <a:gridCol w="3128550"/>
                <a:gridCol w="560896"/>
                <a:gridCol w="1857187"/>
                <a:gridCol w="498574"/>
                <a:gridCol w="573361"/>
              </a:tblGrid>
              <a:tr h="235311">
                <a:tc>
                  <a:txBody>
                    <a:bodyPr/>
                    <a:lstStyle/>
                    <a:p>
                      <a:pPr algn="ctr" fontAlgn="t"/>
                      <a:r>
                        <a:rPr lang="en-US" sz="1200" b="0" i="1" u="none" strike="noStrike">
                          <a:solidFill>
                            <a:srgbClr val="000000"/>
                          </a:solidFill>
                          <a:effectLst/>
                          <a:latin typeface="Arial"/>
                        </a:rPr>
                        <a:t>No.</a:t>
                      </a:r>
                    </a:p>
                  </a:txBody>
                  <a:tcPr marL="8977" marR="8977" marT="673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mn-MN" sz="1200" b="0" i="1" u="none" strike="noStrike">
                          <a:solidFill>
                            <a:srgbClr val="000000"/>
                          </a:solidFill>
                          <a:effectLst/>
                          <a:latin typeface="Arial"/>
                        </a:rPr>
                        <a:t>Чиглэл</a:t>
                      </a:r>
                    </a:p>
                  </a:txBody>
                  <a:tcPr marL="8977" marR="8977" marT="67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0" i="1" u="none" strike="noStrike">
                          <a:solidFill>
                            <a:srgbClr val="000000"/>
                          </a:solidFill>
                          <a:effectLst/>
                          <a:latin typeface="Arial"/>
                        </a:rPr>
                        <a:t> </a:t>
                      </a:r>
                    </a:p>
                  </a:txBody>
                  <a:tcPr marL="8977" marR="8977" marT="67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mn-MN" sz="1200" b="0" i="1" u="none" strike="noStrike">
                          <a:solidFill>
                            <a:srgbClr val="000000"/>
                          </a:solidFill>
                          <a:effectLst/>
                          <a:latin typeface="Arial"/>
                        </a:rPr>
                        <a:t>Шалгуур үзүүлэлт</a:t>
                      </a:r>
                    </a:p>
                  </a:txBody>
                  <a:tcPr marL="8977" marR="8977" marT="67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mn-MN" sz="1200" b="0" i="1" u="none" strike="noStrike">
                          <a:solidFill>
                            <a:srgbClr val="000000"/>
                          </a:solidFill>
                          <a:effectLst/>
                          <a:latin typeface="Arial"/>
                        </a:rPr>
                        <a:t>Тайлбар</a:t>
                      </a:r>
                    </a:p>
                  </a:txBody>
                  <a:tcPr marL="8977" marR="8977" marT="6733"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fontAlgn="t"/>
                      <a:r>
                        <a:rPr lang="mn-MN" sz="1200" b="0" i="1" u="none" strike="noStrike">
                          <a:solidFill>
                            <a:srgbClr val="000000"/>
                          </a:solidFill>
                          <a:effectLst/>
                          <a:latin typeface="Arial"/>
                        </a:rPr>
                        <a:t>Дүгнэх оноо</a:t>
                      </a:r>
                    </a:p>
                  </a:txBody>
                  <a:tcPr marL="8977" marR="8977" marT="6733"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t"/>
                      <a:r>
                        <a:rPr lang="en-US" sz="1200" b="0" i="1" u="none" strike="noStrike">
                          <a:solidFill>
                            <a:srgbClr val="000000"/>
                          </a:solidFill>
                          <a:effectLst/>
                          <a:latin typeface="Arial"/>
                        </a:rPr>
                        <a:t> </a:t>
                      </a:r>
                    </a:p>
                  </a:txBody>
                  <a:tcPr marL="8977" marR="8977" marT="673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62266">
                <a:tc>
                  <a:txBody>
                    <a:bodyPr/>
                    <a:lstStyle/>
                    <a:p>
                      <a:pPr algn="ctr" fontAlgn="t"/>
                      <a:r>
                        <a:rPr lang="en-US" sz="1200" b="0" i="1" u="none" strike="noStrike">
                          <a:solidFill>
                            <a:srgbClr val="000000"/>
                          </a:solidFill>
                          <a:effectLst/>
                          <a:latin typeface="Arial"/>
                        </a:rPr>
                        <a:t> </a:t>
                      </a:r>
                    </a:p>
                  </a:txBody>
                  <a:tcPr marL="8977" marR="8977" marT="6733"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1" u="none" strike="noStrike">
                          <a:solidFill>
                            <a:srgbClr val="000000"/>
                          </a:solidFill>
                          <a:effectLst/>
                          <a:latin typeface="Arial"/>
                        </a:rPr>
                        <a:t> </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1" u="none" strike="noStrike">
                          <a:solidFill>
                            <a:srgbClr val="000000"/>
                          </a:solidFill>
                          <a:effectLst/>
                          <a:latin typeface="Arial"/>
                        </a:rPr>
                        <a:t> </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1" u="none" strike="noStrike">
                          <a:solidFill>
                            <a:srgbClr val="000000"/>
                          </a:solidFill>
                          <a:effectLst/>
                          <a:latin typeface="Arial"/>
                        </a:rPr>
                        <a:t> </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1" u="none" strike="noStrike">
                          <a:solidFill>
                            <a:srgbClr val="000000"/>
                          </a:solidFill>
                          <a:effectLst/>
                          <a:latin typeface="Arial"/>
                        </a:rPr>
                        <a:t> </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mn-MN" sz="1200" b="0" i="1" u="none" strike="noStrike">
                          <a:solidFill>
                            <a:srgbClr val="000000"/>
                          </a:solidFill>
                          <a:effectLst/>
                          <a:latin typeface="Arial"/>
                        </a:rPr>
                        <a:t>нийт</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mn-MN" sz="1200" b="0" i="1" u="none" strike="noStrike">
                          <a:solidFill>
                            <a:srgbClr val="000000"/>
                          </a:solidFill>
                          <a:effectLst/>
                          <a:latin typeface="Arial"/>
                        </a:rPr>
                        <a:t>хувь</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mn-MN" sz="1200" b="0" i="1" u="none" strike="noStrike">
                          <a:solidFill>
                            <a:srgbClr val="000000"/>
                          </a:solidFill>
                          <a:effectLst/>
                          <a:latin typeface="Arial"/>
                        </a:rPr>
                        <a:t>дүн</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mn-MN" sz="1200" b="0" i="1" u="none" strike="noStrike">
                          <a:solidFill>
                            <a:srgbClr val="000000"/>
                          </a:solidFill>
                          <a:effectLst/>
                          <a:latin typeface="Arial"/>
                        </a:rPr>
                        <a:t>минимум</a:t>
                      </a:r>
                    </a:p>
                  </a:txBody>
                  <a:tcPr marL="8977" marR="8977" marT="6733" marB="0">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5311">
                <a:tc>
                  <a:txBody>
                    <a:bodyPr/>
                    <a:lstStyle/>
                    <a:p>
                      <a:pPr algn="ctr" fontAlgn="t"/>
                      <a:r>
                        <a:rPr lang="en-US" sz="1200" b="0" i="0" u="none" strike="noStrike">
                          <a:solidFill>
                            <a:srgbClr val="000000"/>
                          </a:solidFill>
                          <a:effectLst/>
                          <a:latin typeface="Arial"/>
                        </a:rPr>
                        <a:t>1.</a:t>
                      </a:r>
                    </a:p>
                  </a:txBody>
                  <a:tcPr marL="8977" marR="8977" marT="6733"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mn-MN" sz="1200" b="0" i="0" u="none" strike="noStrike" dirty="0">
                          <a:solidFill>
                            <a:srgbClr val="000000"/>
                          </a:solidFill>
                          <a:effectLst/>
                          <a:latin typeface="Arial"/>
                        </a:rPr>
                        <a:t>Хүний нөөц</a:t>
                      </a:r>
                    </a:p>
                  </a:txBody>
                  <a:tcPr marL="8977" marR="8977" marT="673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en-US" sz="1200" b="0" i="0" u="none" strike="noStrike">
                          <a:solidFill>
                            <a:srgbClr val="000000"/>
                          </a:solidFill>
                          <a:effectLst/>
                          <a:latin typeface="Arial"/>
                        </a:rPr>
                        <a:t>1.1</a:t>
                      </a:r>
                    </a:p>
                  </a:txBody>
                  <a:tcPr marL="8977" marR="8977" marT="673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mn-MN" sz="1200" b="0" i="0" u="none" strike="noStrike">
                          <a:solidFill>
                            <a:srgbClr val="000000"/>
                          </a:solidFill>
                          <a:effectLst/>
                          <a:latin typeface="Arial"/>
                        </a:rPr>
                        <a:t>Захиралын боловсрол</a:t>
                      </a:r>
                    </a:p>
                  </a:txBody>
                  <a:tcPr marL="8977" marR="8977" marT="673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mn-MN" sz="1200" b="0" i="0" u="none" strike="noStrike">
                          <a:solidFill>
                            <a:srgbClr val="000000"/>
                          </a:solidFill>
                          <a:effectLst/>
                          <a:latin typeface="Arial"/>
                        </a:rPr>
                        <a:t>Дээд мэргэжилийн диплом</a:t>
                      </a:r>
                    </a:p>
                  </a:txBody>
                  <a:tcPr marL="8977" marR="8977" marT="673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a:solidFill>
                            <a:srgbClr val="000000"/>
                          </a:solidFill>
                          <a:effectLst/>
                          <a:latin typeface="Arial"/>
                        </a:rPr>
                        <a:t>1</a:t>
                      </a:r>
                    </a:p>
                  </a:txBody>
                  <a:tcPr marL="8977" marR="8977" marT="673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mn-MN" sz="1200" b="0" i="0" u="none" strike="noStrike">
                          <a:solidFill>
                            <a:srgbClr val="000000"/>
                          </a:solidFill>
                          <a:effectLst/>
                          <a:latin typeface="Arial"/>
                        </a:rPr>
                        <a:t>тийм, үгүй (1/0)</a:t>
                      </a:r>
                    </a:p>
                  </a:txBody>
                  <a:tcPr marL="8977" marR="8977" marT="673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a:solidFill>
                            <a:srgbClr val="000000"/>
                          </a:solidFill>
                          <a:effectLst/>
                          <a:latin typeface="Arial"/>
                        </a:rPr>
                        <a:t> </a:t>
                      </a:r>
                    </a:p>
                  </a:txBody>
                  <a:tcPr marL="8977" marR="8977" marT="6733" marB="0">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t"/>
                      <a:r>
                        <a:rPr lang="en-US" sz="1200" b="0" i="0" u="none" strike="noStrike">
                          <a:solidFill>
                            <a:srgbClr val="000000"/>
                          </a:solidFill>
                          <a:effectLst/>
                          <a:latin typeface="Arial"/>
                        </a:rPr>
                        <a:t> </a:t>
                      </a:r>
                    </a:p>
                  </a:txBody>
                  <a:tcPr marL="8977" marR="8977" marT="673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170524">
                <a:tc>
                  <a:txBody>
                    <a:bodyPr/>
                    <a:lstStyle/>
                    <a:p>
                      <a:pPr algn="ctr" fontAlgn="t"/>
                      <a:r>
                        <a:rPr lang="en-US" sz="1200" b="0" i="0" u="none" strike="noStrike">
                          <a:solidFill>
                            <a:srgbClr val="000000"/>
                          </a:solidFill>
                          <a:effectLst/>
                          <a:latin typeface="Arial"/>
                        </a:rPr>
                        <a:t> </a:t>
                      </a:r>
                    </a:p>
                  </a:txBody>
                  <a:tcPr marL="8977" marR="8977" marT="673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1200" b="0" i="0" u="none" strike="noStrike">
                        <a:solidFill>
                          <a:srgbClr val="000000"/>
                        </a:solidFill>
                        <a:effectLst/>
                        <a:latin typeface="Arial"/>
                      </a:endParaRPr>
                    </a:p>
                  </a:txBody>
                  <a:tcPr marL="8977" marR="8977" marT="6733" marB="0">
                    <a:lnL>
                      <a:noFill/>
                    </a:lnL>
                    <a:lnR>
                      <a:noFill/>
                    </a:lnR>
                    <a:lnT>
                      <a:noFill/>
                    </a:lnT>
                    <a:lnB>
                      <a:noFill/>
                    </a:lnB>
                  </a:tcPr>
                </a:tc>
                <a:tc>
                  <a:txBody>
                    <a:bodyPr/>
                    <a:lstStyle/>
                    <a:p>
                      <a:pPr algn="l" fontAlgn="t"/>
                      <a:r>
                        <a:rPr lang="en-US" sz="1200" b="0" i="0" u="none" strike="noStrike">
                          <a:solidFill>
                            <a:srgbClr val="000000"/>
                          </a:solidFill>
                          <a:effectLst/>
                          <a:latin typeface="Arial"/>
                        </a:rPr>
                        <a:t>1.2</a:t>
                      </a:r>
                    </a:p>
                  </a:txBody>
                  <a:tcPr marL="8977" marR="8977" marT="6733" marB="0">
                    <a:lnL>
                      <a:noFill/>
                    </a:lnL>
                    <a:lnR>
                      <a:noFill/>
                    </a:lnR>
                    <a:lnT>
                      <a:noFill/>
                    </a:lnT>
                    <a:lnB>
                      <a:noFill/>
                    </a:lnB>
                  </a:tcPr>
                </a:tc>
                <a:tc>
                  <a:txBody>
                    <a:bodyPr/>
                    <a:lstStyle/>
                    <a:p>
                      <a:pPr algn="l" fontAlgn="t"/>
                      <a:r>
                        <a:rPr lang="mn-MN" sz="1200" b="0" i="0" u="none" strike="noStrike">
                          <a:solidFill>
                            <a:srgbClr val="000000"/>
                          </a:solidFill>
                          <a:effectLst/>
                          <a:latin typeface="Arial"/>
                        </a:rPr>
                        <a:t>Ажилчид албан хаагчдийн боловсрол</a:t>
                      </a:r>
                    </a:p>
                  </a:txBody>
                  <a:tcPr marL="8977" marR="8977" marT="6733" marB="0">
                    <a:lnL>
                      <a:noFill/>
                    </a:lnL>
                    <a:lnR>
                      <a:noFill/>
                    </a:lnR>
                    <a:lnT>
                      <a:noFill/>
                    </a:lnT>
                    <a:lnB>
                      <a:noFill/>
                    </a:lnB>
                  </a:tcPr>
                </a:tc>
                <a:tc>
                  <a:txBody>
                    <a:bodyPr/>
                    <a:lstStyle/>
                    <a:p>
                      <a:pPr algn="l" fontAlgn="t"/>
                      <a:r>
                        <a:rPr lang="mn-MN" sz="1200" b="0" i="0" u="none" strike="noStrike">
                          <a:solidFill>
                            <a:srgbClr val="000000"/>
                          </a:solidFill>
                          <a:effectLst/>
                          <a:latin typeface="Arial"/>
                        </a:rPr>
                        <a:t>Мод бэлтгэлийн үйл ажиллагаа хариуцсан нэгжийн дарга нь ойн инженер, техникч мэргэжилтэй /бэлтгэлийн талбайд/</a:t>
                      </a:r>
                    </a:p>
                  </a:txBody>
                  <a:tcPr marL="8977" marR="8977" marT="6733" marB="0">
                    <a:lnL>
                      <a:noFill/>
                    </a:lnL>
                    <a:lnR>
                      <a:noFill/>
                    </a:lnR>
                    <a:lnT>
                      <a:noFill/>
                    </a:lnT>
                    <a:lnB>
                      <a:noFill/>
                    </a:lnB>
                  </a:tcPr>
                </a:tc>
                <a:tc>
                  <a:txBody>
                    <a:bodyPr/>
                    <a:lstStyle/>
                    <a:p>
                      <a:pPr algn="ctr" fontAlgn="t"/>
                      <a:r>
                        <a:rPr lang="en-US" sz="1200" b="0" i="0" u="none" strike="noStrike">
                          <a:solidFill>
                            <a:srgbClr val="000000"/>
                          </a:solidFill>
                          <a:effectLst/>
                          <a:latin typeface="Arial"/>
                        </a:rPr>
                        <a:t>6</a:t>
                      </a:r>
                    </a:p>
                  </a:txBody>
                  <a:tcPr marL="8977" marR="8977" marT="6733" marB="0">
                    <a:lnL>
                      <a:noFill/>
                    </a:lnL>
                    <a:lnR>
                      <a:noFill/>
                    </a:lnR>
                    <a:lnT>
                      <a:noFill/>
                    </a:lnT>
                    <a:lnB>
                      <a:noFill/>
                    </a:lnB>
                  </a:tcPr>
                </a:tc>
                <a:tc>
                  <a:txBody>
                    <a:bodyPr/>
                    <a:lstStyle/>
                    <a:p>
                      <a:pPr algn="l" fontAlgn="t"/>
                      <a:r>
                        <a:rPr lang="en-US" sz="1200" b="0" i="0" u="none" strike="noStrike">
                          <a:solidFill>
                            <a:srgbClr val="000000"/>
                          </a:solidFill>
                          <a:effectLst/>
                          <a:latin typeface="Arial"/>
                        </a:rPr>
                        <a:t>(1 - 6)</a:t>
                      </a:r>
                    </a:p>
                  </a:txBody>
                  <a:tcPr marL="8977" marR="8977" marT="6733" marB="0">
                    <a:lnL>
                      <a:noFill/>
                    </a:lnL>
                    <a:lnR>
                      <a:noFill/>
                    </a:lnR>
                    <a:lnT>
                      <a:noFill/>
                    </a:lnT>
                    <a:lnB>
                      <a:noFill/>
                    </a:lnB>
                  </a:tcPr>
                </a:tc>
                <a:tc>
                  <a:txBody>
                    <a:bodyPr/>
                    <a:lstStyle/>
                    <a:p>
                      <a:pPr algn="ctr" fontAlgn="t"/>
                      <a:r>
                        <a:rPr lang="en-US" sz="1200" b="0" i="0" u="none" strike="noStrike">
                          <a:solidFill>
                            <a:srgbClr val="000000"/>
                          </a:solidFill>
                          <a:effectLst/>
                          <a:latin typeface="Arial"/>
                        </a:rPr>
                        <a:t> </a:t>
                      </a:r>
                    </a:p>
                  </a:txBody>
                  <a:tcPr marL="8977" marR="8977" marT="6733" marB="0">
                    <a:lnL>
                      <a:noFill/>
                    </a:lnL>
                    <a:lnR>
                      <a:noFill/>
                    </a:lnR>
                    <a:lnT>
                      <a:noFill/>
                    </a:lnT>
                    <a:lnB>
                      <a:noFill/>
                    </a:lnB>
                    <a:solidFill>
                      <a:srgbClr val="D9D9D9"/>
                    </a:solidFill>
                  </a:tcPr>
                </a:tc>
                <a:tc>
                  <a:txBody>
                    <a:bodyPr/>
                    <a:lstStyle/>
                    <a:p>
                      <a:pPr algn="ctr" fontAlgn="t"/>
                      <a:r>
                        <a:rPr lang="en-US" sz="1200" b="0" i="0" u="none" strike="noStrike">
                          <a:solidFill>
                            <a:srgbClr val="000000"/>
                          </a:solidFill>
                          <a:effectLst/>
                          <a:latin typeface="Arial"/>
                        </a:rPr>
                        <a:t>4</a:t>
                      </a:r>
                    </a:p>
                  </a:txBody>
                  <a:tcPr marL="8977" marR="8977" marT="6733" marB="0">
                    <a:lnL>
                      <a:noFill/>
                    </a:lnL>
                    <a:lnR w="12700" cap="flat" cmpd="sng" algn="ctr">
                      <a:solidFill>
                        <a:srgbClr val="000000"/>
                      </a:solidFill>
                      <a:prstDash val="solid"/>
                      <a:round/>
                      <a:headEnd type="none" w="med" len="med"/>
                      <a:tailEnd type="none" w="med" len="med"/>
                    </a:lnR>
                    <a:lnT>
                      <a:noFill/>
                    </a:lnT>
                    <a:lnB>
                      <a:noFill/>
                    </a:lnB>
                  </a:tcPr>
                </a:tc>
              </a:tr>
              <a:tr h="462266">
                <a:tc>
                  <a:txBody>
                    <a:bodyPr/>
                    <a:lstStyle/>
                    <a:p>
                      <a:pPr algn="ctr" fontAlgn="t"/>
                      <a:r>
                        <a:rPr lang="en-US" sz="1200" b="0" i="0" u="none" strike="noStrike">
                          <a:solidFill>
                            <a:srgbClr val="000000"/>
                          </a:solidFill>
                          <a:effectLst/>
                          <a:latin typeface="Arial"/>
                        </a:rPr>
                        <a:t> </a:t>
                      </a:r>
                    </a:p>
                  </a:txBody>
                  <a:tcPr marL="8977" marR="8977" marT="673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1200" b="0" i="0" u="none" strike="noStrike">
                        <a:solidFill>
                          <a:srgbClr val="000000"/>
                        </a:solidFill>
                        <a:effectLst/>
                        <a:latin typeface="Arial"/>
                      </a:endParaRPr>
                    </a:p>
                  </a:txBody>
                  <a:tcPr marL="8977" marR="8977" marT="6733" marB="0">
                    <a:lnL>
                      <a:noFill/>
                    </a:lnL>
                    <a:lnR>
                      <a:noFill/>
                    </a:lnR>
                    <a:lnT>
                      <a:noFill/>
                    </a:lnT>
                    <a:lnB>
                      <a:noFill/>
                    </a:lnB>
                  </a:tcPr>
                </a:tc>
                <a:tc>
                  <a:txBody>
                    <a:bodyPr/>
                    <a:lstStyle/>
                    <a:p>
                      <a:pPr algn="l" fontAlgn="t"/>
                      <a:r>
                        <a:rPr lang="en-US" sz="1200" b="0" i="0" u="none" strike="noStrike">
                          <a:solidFill>
                            <a:srgbClr val="000000"/>
                          </a:solidFill>
                          <a:effectLst/>
                          <a:latin typeface="Arial"/>
                        </a:rPr>
                        <a:t>1.3</a:t>
                      </a:r>
                    </a:p>
                  </a:txBody>
                  <a:tcPr marL="8977" marR="8977" marT="6733" marB="0">
                    <a:lnL>
                      <a:noFill/>
                    </a:lnL>
                    <a:lnR>
                      <a:noFill/>
                    </a:lnR>
                    <a:lnT>
                      <a:noFill/>
                    </a:lnT>
                    <a:lnB>
                      <a:noFill/>
                    </a:lnB>
                  </a:tcPr>
                </a:tc>
                <a:tc>
                  <a:txBody>
                    <a:bodyPr/>
                    <a:lstStyle/>
                    <a:p>
                      <a:pPr algn="l" fontAlgn="t"/>
                      <a:r>
                        <a:rPr lang="mn-MN" sz="1200" b="0" i="0" u="none" strike="noStrike">
                          <a:solidFill>
                            <a:srgbClr val="000000"/>
                          </a:solidFill>
                          <a:effectLst/>
                          <a:latin typeface="Arial"/>
                        </a:rPr>
                        <a:t>Мод бэлтгэгч нарын мэргэжлийн боловсрол</a:t>
                      </a:r>
                    </a:p>
                  </a:txBody>
                  <a:tcPr marL="8977" marR="8977" marT="6733" marB="0">
                    <a:lnL>
                      <a:noFill/>
                    </a:lnL>
                    <a:lnR>
                      <a:noFill/>
                    </a:lnR>
                    <a:lnT>
                      <a:noFill/>
                    </a:lnT>
                    <a:lnB>
                      <a:noFill/>
                    </a:lnB>
                  </a:tcPr>
                </a:tc>
                <a:tc>
                  <a:txBody>
                    <a:bodyPr/>
                    <a:lstStyle/>
                    <a:p>
                      <a:pPr algn="l" fontAlgn="t"/>
                      <a:r>
                        <a:rPr lang="mn-MN" sz="1200" b="0" i="0" u="none" strike="noStrike">
                          <a:solidFill>
                            <a:srgbClr val="000000"/>
                          </a:solidFill>
                          <a:effectLst/>
                          <a:latin typeface="Arial"/>
                        </a:rPr>
                        <a:t>Багадаа 2 долоо хоногын курс, хөрөөчин, цагаалагч гэх мэт /багадаа 25%/</a:t>
                      </a:r>
                    </a:p>
                  </a:txBody>
                  <a:tcPr marL="8977" marR="8977" marT="6733" marB="0">
                    <a:lnL>
                      <a:noFill/>
                    </a:lnL>
                    <a:lnR>
                      <a:noFill/>
                    </a:lnR>
                    <a:lnT>
                      <a:noFill/>
                    </a:lnT>
                    <a:lnB>
                      <a:noFill/>
                    </a:lnB>
                  </a:tcPr>
                </a:tc>
                <a:tc>
                  <a:txBody>
                    <a:bodyPr/>
                    <a:lstStyle/>
                    <a:p>
                      <a:pPr algn="ctr" fontAlgn="t"/>
                      <a:r>
                        <a:rPr lang="en-US" sz="1200" b="0" i="0" u="none" strike="noStrike">
                          <a:solidFill>
                            <a:srgbClr val="000000"/>
                          </a:solidFill>
                          <a:effectLst/>
                          <a:latin typeface="Arial"/>
                        </a:rPr>
                        <a:t>4</a:t>
                      </a:r>
                    </a:p>
                  </a:txBody>
                  <a:tcPr marL="8977" marR="8977" marT="6733" marB="0">
                    <a:lnL>
                      <a:noFill/>
                    </a:lnL>
                    <a:lnR>
                      <a:noFill/>
                    </a:lnR>
                    <a:lnT>
                      <a:noFill/>
                    </a:lnT>
                    <a:lnB>
                      <a:noFill/>
                    </a:lnB>
                  </a:tcPr>
                </a:tc>
                <a:tc>
                  <a:txBody>
                    <a:bodyPr/>
                    <a:lstStyle/>
                    <a:p>
                      <a:pPr algn="l" fontAlgn="t"/>
                      <a:r>
                        <a:rPr lang="en-US" sz="1200" b="0" i="0" u="none" strike="noStrike">
                          <a:solidFill>
                            <a:srgbClr val="000000"/>
                          </a:solidFill>
                          <a:effectLst/>
                          <a:latin typeface="Arial"/>
                        </a:rPr>
                        <a:t>25/50/75/100%     (1 - 4)</a:t>
                      </a:r>
                    </a:p>
                  </a:txBody>
                  <a:tcPr marL="8977" marR="8977" marT="6733" marB="0">
                    <a:lnL>
                      <a:noFill/>
                    </a:lnL>
                    <a:lnR>
                      <a:noFill/>
                    </a:lnR>
                    <a:lnT>
                      <a:noFill/>
                    </a:lnT>
                    <a:lnB>
                      <a:noFill/>
                    </a:lnB>
                  </a:tcPr>
                </a:tc>
                <a:tc>
                  <a:txBody>
                    <a:bodyPr/>
                    <a:lstStyle/>
                    <a:p>
                      <a:pPr algn="ctr" fontAlgn="t"/>
                      <a:r>
                        <a:rPr lang="en-US" sz="1200" b="0" i="0" u="none" strike="noStrike">
                          <a:solidFill>
                            <a:srgbClr val="000000"/>
                          </a:solidFill>
                          <a:effectLst/>
                          <a:latin typeface="Arial"/>
                        </a:rPr>
                        <a:t> </a:t>
                      </a:r>
                    </a:p>
                  </a:txBody>
                  <a:tcPr marL="8977" marR="8977" marT="6733" marB="0">
                    <a:lnL>
                      <a:noFill/>
                    </a:lnL>
                    <a:lnR>
                      <a:noFill/>
                    </a:lnR>
                    <a:lnT>
                      <a:noFill/>
                    </a:lnT>
                    <a:lnB>
                      <a:noFill/>
                    </a:lnB>
                    <a:solidFill>
                      <a:srgbClr val="D9D9D9"/>
                    </a:solidFill>
                  </a:tcPr>
                </a:tc>
                <a:tc>
                  <a:txBody>
                    <a:bodyPr/>
                    <a:lstStyle/>
                    <a:p>
                      <a:pPr algn="ctr" fontAlgn="t"/>
                      <a:r>
                        <a:rPr lang="en-US" sz="1200" b="0" i="0" u="none" strike="noStrike">
                          <a:solidFill>
                            <a:srgbClr val="000000"/>
                          </a:solidFill>
                          <a:effectLst/>
                          <a:latin typeface="Arial"/>
                        </a:rPr>
                        <a:t>2</a:t>
                      </a:r>
                    </a:p>
                  </a:txBody>
                  <a:tcPr marL="8977" marR="8977" marT="6733" marB="0">
                    <a:lnL>
                      <a:noFill/>
                    </a:lnL>
                    <a:lnR w="12700" cap="flat" cmpd="sng" algn="ctr">
                      <a:solidFill>
                        <a:srgbClr val="000000"/>
                      </a:solidFill>
                      <a:prstDash val="solid"/>
                      <a:round/>
                      <a:headEnd type="none" w="med" len="med"/>
                      <a:tailEnd type="none" w="med" len="med"/>
                    </a:lnR>
                    <a:lnT>
                      <a:noFill/>
                    </a:lnT>
                    <a:lnB>
                      <a:noFill/>
                    </a:lnB>
                  </a:tcPr>
                </a:tc>
              </a:tr>
              <a:tr h="462266">
                <a:tc>
                  <a:txBody>
                    <a:bodyPr/>
                    <a:lstStyle/>
                    <a:p>
                      <a:pPr algn="ctr" fontAlgn="t"/>
                      <a:r>
                        <a:rPr lang="en-US" sz="1200" b="0" i="0" u="none" strike="noStrike">
                          <a:solidFill>
                            <a:srgbClr val="000000"/>
                          </a:solidFill>
                          <a:effectLst/>
                          <a:latin typeface="Arial"/>
                        </a:rPr>
                        <a:t> </a:t>
                      </a:r>
                    </a:p>
                  </a:txBody>
                  <a:tcPr marL="8977" marR="8977" marT="673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1200" b="0" i="0" u="none" strike="noStrike">
                        <a:solidFill>
                          <a:srgbClr val="000000"/>
                        </a:solidFill>
                        <a:effectLst/>
                        <a:latin typeface="Arial"/>
                      </a:endParaRPr>
                    </a:p>
                  </a:txBody>
                  <a:tcPr marL="8977" marR="8977" marT="6733" marB="0">
                    <a:lnL>
                      <a:noFill/>
                    </a:lnL>
                    <a:lnR>
                      <a:noFill/>
                    </a:lnR>
                    <a:lnT>
                      <a:noFill/>
                    </a:lnT>
                    <a:lnB>
                      <a:noFill/>
                    </a:lnB>
                  </a:tcPr>
                </a:tc>
                <a:tc>
                  <a:txBody>
                    <a:bodyPr/>
                    <a:lstStyle/>
                    <a:p>
                      <a:pPr algn="l" fontAlgn="t"/>
                      <a:r>
                        <a:rPr lang="en-US" sz="1200" b="0" i="0" u="none" strike="noStrike">
                          <a:solidFill>
                            <a:srgbClr val="000000"/>
                          </a:solidFill>
                          <a:effectLst/>
                          <a:latin typeface="Arial"/>
                        </a:rPr>
                        <a:t>1.4</a:t>
                      </a:r>
                    </a:p>
                  </a:txBody>
                  <a:tcPr marL="8977" marR="8977" marT="6733" marB="0">
                    <a:lnL>
                      <a:noFill/>
                    </a:lnL>
                    <a:lnR>
                      <a:noFill/>
                    </a:lnR>
                    <a:lnT>
                      <a:noFill/>
                    </a:lnT>
                    <a:lnB>
                      <a:noFill/>
                    </a:lnB>
                  </a:tcPr>
                </a:tc>
                <a:tc>
                  <a:txBody>
                    <a:bodyPr/>
                    <a:lstStyle/>
                    <a:p>
                      <a:pPr algn="l" fontAlgn="t"/>
                      <a:r>
                        <a:rPr lang="mn-MN" sz="1200" b="0" i="0" u="none" strike="noStrike">
                          <a:solidFill>
                            <a:srgbClr val="000000"/>
                          </a:solidFill>
                          <a:effectLst/>
                          <a:latin typeface="Arial"/>
                        </a:rPr>
                        <a:t>Мод бэлтгэлийн байнгын бригадтай эсэх </a:t>
                      </a:r>
                    </a:p>
                  </a:txBody>
                  <a:tcPr marL="8977" marR="8977" marT="6733" marB="0">
                    <a:lnL>
                      <a:noFill/>
                    </a:lnL>
                    <a:lnR>
                      <a:noFill/>
                    </a:lnR>
                    <a:lnT>
                      <a:noFill/>
                    </a:lnT>
                    <a:lnB>
                      <a:noFill/>
                    </a:lnB>
                  </a:tcPr>
                </a:tc>
                <a:tc>
                  <a:txBody>
                    <a:bodyPr/>
                    <a:lstStyle/>
                    <a:p>
                      <a:pPr algn="l" fontAlgn="t"/>
                      <a:r>
                        <a:rPr lang="mn-MN" sz="1200" b="0" i="0" u="none" strike="noStrike">
                          <a:solidFill>
                            <a:srgbClr val="000000"/>
                          </a:solidFill>
                          <a:effectLst/>
                          <a:latin typeface="Arial"/>
                        </a:rPr>
                        <a:t>Бригадын ажилчид тогтвортой ажилдаг</a:t>
                      </a:r>
                    </a:p>
                  </a:txBody>
                  <a:tcPr marL="8977" marR="8977" marT="6733" marB="0">
                    <a:lnL>
                      <a:noFill/>
                    </a:lnL>
                    <a:lnR>
                      <a:noFill/>
                    </a:lnR>
                    <a:lnT>
                      <a:noFill/>
                    </a:lnT>
                    <a:lnB>
                      <a:noFill/>
                    </a:lnB>
                  </a:tcPr>
                </a:tc>
                <a:tc>
                  <a:txBody>
                    <a:bodyPr/>
                    <a:lstStyle/>
                    <a:p>
                      <a:pPr algn="ctr" fontAlgn="t"/>
                      <a:r>
                        <a:rPr lang="en-US" sz="1200" b="0" i="0" u="none" strike="noStrike">
                          <a:solidFill>
                            <a:srgbClr val="000000"/>
                          </a:solidFill>
                          <a:effectLst/>
                          <a:latin typeface="Arial"/>
                        </a:rPr>
                        <a:t>4</a:t>
                      </a:r>
                    </a:p>
                  </a:txBody>
                  <a:tcPr marL="8977" marR="8977" marT="6733" marB="0">
                    <a:lnL>
                      <a:noFill/>
                    </a:lnL>
                    <a:lnR>
                      <a:noFill/>
                    </a:lnR>
                    <a:lnT>
                      <a:noFill/>
                    </a:lnT>
                    <a:lnB>
                      <a:noFill/>
                    </a:lnB>
                  </a:tcPr>
                </a:tc>
                <a:tc>
                  <a:txBody>
                    <a:bodyPr/>
                    <a:lstStyle/>
                    <a:p>
                      <a:pPr algn="l" fontAlgn="t"/>
                      <a:r>
                        <a:rPr lang="en-US" sz="1200" b="0" i="0" u="none" strike="noStrike">
                          <a:solidFill>
                            <a:srgbClr val="000000"/>
                          </a:solidFill>
                          <a:effectLst/>
                          <a:latin typeface="Arial"/>
                        </a:rPr>
                        <a:t>25/50/75/100%      (1 - 4)</a:t>
                      </a:r>
                    </a:p>
                  </a:txBody>
                  <a:tcPr marL="8977" marR="8977" marT="6733" marB="0">
                    <a:lnL>
                      <a:noFill/>
                    </a:lnL>
                    <a:lnR>
                      <a:noFill/>
                    </a:lnR>
                    <a:lnT>
                      <a:noFill/>
                    </a:lnT>
                    <a:lnB>
                      <a:noFill/>
                    </a:lnB>
                  </a:tcPr>
                </a:tc>
                <a:tc>
                  <a:txBody>
                    <a:bodyPr/>
                    <a:lstStyle/>
                    <a:p>
                      <a:pPr algn="ctr" fontAlgn="t"/>
                      <a:r>
                        <a:rPr lang="en-US" sz="1200" b="0" i="0" u="none" strike="noStrike">
                          <a:solidFill>
                            <a:srgbClr val="000000"/>
                          </a:solidFill>
                          <a:effectLst/>
                          <a:latin typeface="Arial"/>
                        </a:rPr>
                        <a:t> </a:t>
                      </a:r>
                    </a:p>
                  </a:txBody>
                  <a:tcPr marL="8977" marR="8977" marT="6733" marB="0">
                    <a:lnL>
                      <a:noFill/>
                    </a:lnL>
                    <a:lnR>
                      <a:noFill/>
                    </a:lnR>
                    <a:lnT>
                      <a:noFill/>
                    </a:lnT>
                    <a:lnB>
                      <a:noFill/>
                    </a:lnB>
                    <a:solidFill>
                      <a:srgbClr val="D9D9D9"/>
                    </a:solidFill>
                  </a:tcPr>
                </a:tc>
                <a:tc>
                  <a:txBody>
                    <a:bodyPr/>
                    <a:lstStyle/>
                    <a:p>
                      <a:pPr algn="ctr" fontAlgn="t"/>
                      <a:r>
                        <a:rPr lang="en-US" sz="1200" b="0" i="0" u="none" strike="noStrike">
                          <a:solidFill>
                            <a:srgbClr val="000000"/>
                          </a:solidFill>
                          <a:effectLst/>
                          <a:latin typeface="Arial"/>
                        </a:rPr>
                        <a:t>2</a:t>
                      </a:r>
                    </a:p>
                  </a:txBody>
                  <a:tcPr marL="8977" marR="8977" marT="6733" marB="0">
                    <a:lnL>
                      <a:noFill/>
                    </a:lnL>
                    <a:lnR w="12700" cap="flat" cmpd="sng" algn="ctr">
                      <a:solidFill>
                        <a:srgbClr val="000000"/>
                      </a:solidFill>
                      <a:prstDash val="solid"/>
                      <a:round/>
                      <a:headEnd type="none" w="med" len="med"/>
                      <a:tailEnd type="none" w="med" len="med"/>
                    </a:lnR>
                    <a:lnT>
                      <a:noFill/>
                    </a:lnT>
                    <a:lnB>
                      <a:noFill/>
                    </a:lnB>
                  </a:tcPr>
                </a:tc>
              </a:tr>
              <a:tr h="462266">
                <a:tc>
                  <a:txBody>
                    <a:bodyPr/>
                    <a:lstStyle/>
                    <a:p>
                      <a:pPr algn="ctr" fontAlgn="t"/>
                      <a:r>
                        <a:rPr lang="en-US" sz="1200" b="0" i="0" u="none" strike="noStrike">
                          <a:solidFill>
                            <a:srgbClr val="000000"/>
                          </a:solidFill>
                          <a:effectLst/>
                          <a:latin typeface="Arial"/>
                        </a:rPr>
                        <a:t> </a:t>
                      </a:r>
                    </a:p>
                  </a:txBody>
                  <a:tcPr marL="8977" marR="8977" marT="6733"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1200" b="0" i="0" u="none" strike="noStrike">
                        <a:solidFill>
                          <a:srgbClr val="000000"/>
                        </a:solidFill>
                        <a:effectLst/>
                        <a:latin typeface="Arial"/>
                      </a:endParaRP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a:rPr>
                        <a:t>1.5</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mn-MN" sz="1200" b="0" i="0" u="none" strike="noStrike">
                          <a:solidFill>
                            <a:srgbClr val="000000"/>
                          </a:solidFill>
                          <a:effectLst/>
                          <a:latin typeface="Arial"/>
                        </a:rPr>
                        <a:t>Ажилчидын давтан сургалт </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mn-MN" sz="1200" b="0" i="0" u="none" strike="noStrike">
                          <a:solidFill>
                            <a:srgbClr val="000000"/>
                          </a:solidFill>
                          <a:effectLst/>
                          <a:latin typeface="Arial"/>
                        </a:rPr>
                        <a:t>Ажилчид жилд 3-аас доошгүй өдөр давтан сургалтад хамрагддаг </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a:rPr>
                        <a:t>2</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a:rPr>
                        <a:t>0/50/100%            (1-2)</a:t>
                      </a:r>
                    </a:p>
                  </a:txBody>
                  <a:tcPr marL="8977" marR="8977" marT="6733"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Arial"/>
                        </a:rPr>
                        <a:t> </a:t>
                      </a:r>
                    </a:p>
                  </a:txBody>
                  <a:tcPr marL="8977" marR="8977" marT="6733" marB="0">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200" b="0" i="0" u="none" strike="noStrike">
                          <a:solidFill>
                            <a:srgbClr val="000000"/>
                          </a:solidFill>
                          <a:effectLst/>
                          <a:latin typeface="Arial"/>
                        </a:rPr>
                        <a:t>1</a:t>
                      </a:r>
                    </a:p>
                  </a:txBody>
                  <a:tcPr marL="8977" marR="8977" marT="6733" marB="0">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8650">
                <a:tc>
                  <a:txBody>
                    <a:bodyPr/>
                    <a:lstStyle/>
                    <a:p>
                      <a:pPr algn="ctr" fontAlgn="t"/>
                      <a:r>
                        <a:rPr lang="en-US" sz="1200" b="1" i="1" u="none" strike="noStrike">
                          <a:solidFill>
                            <a:srgbClr val="000000"/>
                          </a:solidFill>
                          <a:effectLst/>
                          <a:latin typeface="Arial"/>
                        </a:rPr>
                        <a:t> </a:t>
                      </a:r>
                    </a:p>
                  </a:txBody>
                  <a:tcPr marL="8977" marR="8977" marT="6733"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mn-MN" sz="1200" b="1" i="1" u="none" strike="noStrike">
                          <a:solidFill>
                            <a:srgbClr val="000000"/>
                          </a:solidFill>
                          <a:effectLst/>
                          <a:latin typeface="Arial"/>
                        </a:rPr>
                        <a:t>Нийт</a:t>
                      </a:r>
                    </a:p>
                  </a:txBody>
                  <a:tcPr marL="8977" marR="8977" marT="67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1" u="none" strike="noStrike">
                          <a:solidFill>
                            <a:srgbClr val="000000"/>
                          </a:solidFill>
                          <a:effectLst/>
                          <a:latin typeface="Arial"/>
                        </a:rPr>
                        <a:t> </a:t>
                      </a:r>
                    </a:p>
                  </a:txBody>
                  <a:tcPr marL="8977" marR="8977" marT="67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1" u="none" strike="noStrike">
                          <a:solidFill>
                            <a:srgbClr val="000000"/>
                          </a:solidFill>
                          <a:effectLst/>
                          <a:latin typeface="Arial"/>
                        </a:rPr>
                        <a:t> </a:t>
                      </a:r>
                    </a:p>
                  </a:txBody>
                  <a:tcPr marL="8977" marR="8977" marT="67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1" u="none" strike="noStrike">
                          <a:solidFill>
                            <a:srgbClr val="000000"/>
                          </a:solidFill>
                          <a:effectLst/>
                          <a:latin typeface="Arial"/>
                        </a:rPr>
                        <a:t> </a:t>
                      </a:r>
                    </a:p>
                  </a:txBody>
                  <a:tcPr marL="8977" marR="8977" marT="67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1" u="none" strike="noStrike">
                          <a:solidFill>
                            <a:srgbClr val="000000"/>
                          </a:solidFill>
                          <a:effectLst/>
                          <a:latin typeface="Arial"/>
                        </a:rPr>
                        <a:t>17</a:t>
                      </a:r>
                    </a:p>
                  </a:txBody>
                  <a:tcPr marL="8977" marR="8977" marT="67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1" u="none" strike="noStrike">
                          <a:solidFill>
                            <a:srgbClr val="000000"/>
                          </a:solidFill>
                          <a:effectLst/>
                          <a:latin typeface="Arial"/>
                        </a:rPr>
                        <a:t> </a:t>
                      </a:r>
                    </a:p>
                  </a:txBody>
                  <a:tcPr marL="8977" marR="8977" marT="67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a:rPr>
                        <a:t> </a:t>
                      </a:r>
                    </a:p>
                  </a:txBody>
                  <a:tcPr marL="8977" marR="8977" marT="6733"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200" b="1" i="1" u="none" strike="noStrike" dirty="0">
                          <a:solidFill>
                            <a:srgbClr val="000000"/>
                          </a:solidFill>
                          <a:effectLst/>
                          <a:latin typeface="Arial"/>
                        </a:rPr>
                        <a:t>9</a:t>
                      </a:r>
                    </a:p>
                  </a:txBody>
                  <a:tcPr marL="8977" marR="8977" marT="673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5" name="直接连接符 15"/>
          <p:cNvCxnSpPr/>
          <p:nvPr/>
        </p:nvCxnSpPr>
        <p:spPr>
          <a:xfrm>
            <a:off x="838200" y="1459612"/>
            <a:ext cx="10515600" cy="32304"/>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7552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a:t>Магадлан итгэмжлэгдсэн аж ахуйн нэгжид үзүүлэх хөнгөлөлт, урамшуулалын санал боловсруулах </a:t>
            </a:r>
            <a:r>
              <a:rPr lang="en-GB" dirty="0"/>
              <a:t/>
            </a:r>
            <a:br>
              <a:rPr lang="en-GB" dirty="0"/>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285" y="2518118"/>
            <a:ext cx="4114572" cy="2686929"/>
          </a:xfrm>
        </p:spPr>
      </p:pic>
      <p:sp>
        <p:nvSpPr>
          <p:cNvPr id="6" name="Content Placeholder 5"/>
          <p:cNvSpPr>
            <a:spLocks noGrp="1"/>
          </p:cNvSpPr>
          <p:nvPr>
            <p:ph idx="12"/>
          </p:nvPr>
        </p:nvSpPr>
        <p:spPr>
          <a:xfrm>
            <a:off x="5608320" y="2448000"/>
            <a:ext cx="5671680" cy="3816000"/>
          </a:xfrm>
        </p:spPr>
        <p:txBody>
          <a:bodyPr/>
          <a:lstStyle/>
          <a:p>
            <a:pPr marL="0" indent="0">
              <a:buNone/>
            </a:pPr>
            <a:r>
              <a:rPr lang="mn-MN" dirty="0" smtClean="0"/>
              <a:t>Магадлан итгэмжлэгдсэн ААН-д үзүүлэх хөнгөлөлт, урамшуулалын саналыг үндсэн 5 чиглэлээр боловсруулсан. </a:t>
            </a:r>
          </a:p>
          <a:p>
            <a:pPr>
              <a:buFont typeface="+mj-lt"/>
              <a:buAutoNum type="arabicPeriod"/>
            </a:pPr>
            <a:r>
              <a:rPr lang="mn-MN" dirty="0" smtClean="0"/>
              <a:t>Банк, санхүү хөрөнгө оруулалт</a:t>
            </a:r>
          </a:p>
          <a:p>
            <a:pPr>
              <a:buFont typeface="+mj-lt"/>
              <a:buAutoNum type="arabicPeriod"/>
            </a:pPr>
            <a:r>
              <a:rPr lang="mn-MN" dirty="0" smtClean="0"/>
              <a:t>Гааль татварын хөнгөлөлт</a:t>
            </a:r>
          </a:p>
          <a:p>
            <a:pPr>
              <a:buFont typeface="+mj-lt"/>
              <a:buAutoNum type="arabicPeriod"/>
            </a:pPr>
            <a:r>
              <a:rPr lang="mn-MN" dirty="0" smtClean="0"/>
              <a:t>Ойн менежмент, төлөвлөлт</a:t>
            </a:r>
          </a:p>
          <a:p>
            <a:pPr>
              <a:buFont typeface="+mj-lt"/>
              <a:buAutoNum type="arabicPeriod"/>
            </a:pPr>
            <a:r>
              <a:rPr lang="mn-MN" dirty="0" smtClean="0"/>
              <a:t>Үйлдвэрлэл</a:t>
            </a:r>
          </a:p>
          <a:p>
            <a:pPr>
              <a:buFont typeface="+mj-lt"/>
              <a:buAutoNum type="arabicPeriod"/>
            </a:pPr>
            <a:r>
              <a:rPr lang="mn-MN" dirty="0" smtClean="0"/>
              <a:t>Сургалт, сурталчилгаа </a:t>
            </a:r>
            <a:endParaRPr lang="en-US" dirty="0"/>
          </a:p>
        </p:txBody>
      </p:sp>
      <p:sp>
        <p:nvSpPr>
          <p:cNvPr id="5" name="Rectangle 4"/>
          <p:cNvSpPr/>
          <p:nvPr/>
        </p:nvSpPr>
        <p:spPr>
          <a:xfrm>
            <a:off x="0" y="5486400"/>
            <a:ext cx="12192000" cy="1371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016639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271" y="1131507"/>
            <a:ext cx="10368000" cy="617928"/>
          </a:xfrm>
        </p:spPr>
        <p:txBody>
          <a:bodyPr>
            <a:normAutofit fontScale="90000"/>
          </a:bodyPr>
          <a:lstStyle/>
          <a:p>
            <a:r>
              <a:rPr lang="mn-MN" dirty="0"/>
              <a:t>Магадлан итгэмжлэлийн шинжээчийг </a:t>
            </a:r>
            <a:r>
              <a:rPr lang="mn-MN" dirty="0" smtClean="0"/>
              <a:t>бэлтгэх</a:t>
            </a:r>
            <a:r>
              <a:rPr lang="mn-MN" dirty="0"/>
              <a:t/>
            </a:r>
            <a:br>
              <a:rPr lang="mn-MN" dirty="0"/>
            </a:br>
            <a:endParaRPr lang="en-US" dirty="0"/>
          </a:p>
        </p:txBody>
      </p:sp>
      <p:sp>
        <p:nvSpPr>
          <p:cNvPr id="5" name="Content Placeholder 4"/>
          <p:cNvSpPr>
            <a:spLocks noGrp="1"/>
          </p:cNvSpPr>
          <p:nvPr>
            <p:ph idx="1"/>
          </p:nvPr>
        </p:nvSpPr>
        <p:spPr/>
        <p:txBody>
          <a:bodyPr/>
          <a:lstStyle/>
          <a:p>
            <a:pPr marL="0" indent="0">
              <a:buNone/>
            </a:pPr>
            <a:r>
              <a:rPr lang="mn-MN" dirty="0" smtClean="0"/>
              <a:t> </a:t>
            </a:r>
            <a:endParaRPr lang="en-US" dirty="0"/>
          </a:p>
        </p:txBody>
      </p:sp>
      <p:sp>
        <p:nvSpPr>
          <p:cNvPr id="6" name="Content Placeholder 5"/>
          <p:cNvSpPr>
            <a:spLocks noGrp="1"/>
          </p:cNvSpPr>
          <p:nvPr>
            <p:ph idx="12"/>
          </p:nvPr>
        </p:nvSpPr>
        <p:spPr/>
        <p:txBody>
          <a:bodyPr/>
          <a:lstStyle/>
          <a:p>
            <a:r>
              <a:rPr lang="mn-MN" dirty="0" smtClean="0"/>
              <a:t>Магадлан итгэмжлэл хийх шинжээчийг бэлтгэх сургалтыг зохион байгуулж 8 хүнд шинжээчийн түр эрх олгосон. </a:t>
            </a:r>
          </a:p>
          <a:p>
            <a:r>
              <a:rPr lang="mn-MN" dirty="0" smtClean="0"/>
              <a:t>Шинжээчийн баримтлах ёс зүй, үнэлэх арга зүй, магадлан итгэмжлэлд шаардлагатай баримт бичгүүд, тайлангийн загвар, зөвлөмж, зөвлөмжийг хэрэгжүүлэх төлөвлөгөө </a:t>
            </a:r>
            <a:endParaRPr lang="en-US" dirty="0" smtClean="0"/>
          </a:p>
          <a:p>
            <a:endParaRPr lang="en-US" dirty="0"/>
          </a:p>
        </p:txBody>
      </p:sp>
      <p:cxnSp>
        <p:nvCxnSpPr>
          <p:cNvPr id="8" name="直接连接符 15"/>
          <p:cNvCxnSpPr/>
          <p:nvPr/>
        </p:nvCxnSpPr>
        <p:spPr>
          <a:xfrm>
            <a:off x="911999" y="1596091"/>
            <a:ext cx="10515600" cy="32304"/>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4292" y="2103672"/>
            <a:ext cx="3275413" cy="4504656"/>
          </a:xfrm>
          <a:prstGeom prst="rect">
            <a:avLst/>
          </a:prstGeom>
        </p:spPr>
      </p:pic>
    </p:spTree>
    <p:extLst>
      <p:ext uri="{BB962C8B-B14F-4D97-AF65-F5344CB8AC3E}">
        <p14:creationId xmlns:p14="http://schemas.microsoft.com/office/powerpoint/2010/main" val="24410416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540" y="752678"/>
            <a:ext cx="10368000" cy="617928"/>
          </a:xfrm>
        </p:spPr>
        <p:txBody>
          <a:bodyPr>
            <a:normAutofit fontScale="90000"/>
          </a:bodyPr>
          <a:lstStyle/>
          <a:p>
            <a:r>
              <a:rPr lang="mn-MN" dirty="0" smtClean="0"/>
              <a:t>Магадлан итгэмжлэл </a:t>
            </a:r>
            <a:endParaRPr lang="en-US" dirty="0"/>
          </a:p>
        </p:txBody>
      </p:sp>
      <p:sp>
        <p:nvSpPr>
          <p:cNvPr id="3" name="Footer Placeholder 2"/>
          <p:cNvSpPr>
            <a:spLocks noGrp="1"/>
          </p:cNvSpPr>
          <p:nvPr>
            <p:ph type="ftr" sz="quarter" idx="10"/>
          </p:nvPr>
        </p:nvSpPr>
        <p:spPr/>
        <p:txBody>
          <a:bodyPr/>
          <a:lstStyle/>
          <a:p>
            <a:r>
              <a:rPr lang="de-DE" smtClean="0"/>
              <a:t>MSFM Consulting</a:t>
            </a:r>
          </a:p>
          <a:p>
            <a:endParaRPr lang="de-DE"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7540"/>
          <a:stretch/>
        </p:blipFill>
        <p:spPr>
          <a:xfrm rot="5400000">
            <a:off x="1486485" y="1402080"/>
            <a:ext cx="4360984" cy="5158156"/>
          </a:xfrm>
        </p:spPr>
      </p:pic>
      <p:sp>
        <p:nvSpPr>
          <p:cNvPr id="6" name="Content Placeholder 5"/>
          <p:cNvSpPr>
            <a:spLocks noGrp="1"/>
          </p:cNvSpPr>
          <p:nvPr>
            <p:ph idx="12"/>
          </p:nvPr>
        </p:nvSpPr>
        <p:spPr>
          <a:xfrm>
            <a:off x="6428096" y="1782981"/>
            <a:ext cx="5040000" cy="3816000"/>
          </a:xfrm>
        </p:spPr>
        <p:txBody>
          <a:bodyPr>
            <a:normAutofit/>
          </a:bodyPr>
          <a:lstStyle/>
          <a:p>
            <a:r>
              <a:rPr lang="en-US" sz="2800" dirty="0" smtClean="0"/>
              <a:t>2016-2017 </a:t>
            </a:r>
            <a:r>
              <a:rPr lang="mn-MN" sz="2800" dirty="0" smtClean="0"/>
              <a:t>онуудад Сэлэнгэ аймгиийн Алтанбулаг, Сүхбаатар, Хүдэр, Ерөө, Мандал сумдын нийт 10 ойн мэргэжлийн байгууллага итгэмжлэл авсан.  </a:t>
            </a:r>
          </a:p>
          <a:p>
            <a:endParaRPr lang="en-US" sz="2800" dirty="0"/>
          </a:p>
        </p:txBody>
      </p:sp>
      <p:cxnSp>
        <p:nvCxnSpPr>
          <p:cNvPr id="8" name="直接连接符 15"/>
          <p:cNvCxnSpPr/>
          <p:nvPr/>
        </p:nvCxnSpPr>
        <p:spPr>
          <a:xfrm>
            <a:off x="911999" y="1596091"/>
            <a:ext cx="5516097" cy="29922"/>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2404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592" y="438846"/>
            <a:ext cx="3924241" cy="4244397"/>
          </a:xfrm>
          <a:prstGeom prst="rect">
            <a:avLst/>
          </a:prstGeom>
        </p:spPr>
      </p:pic>
      <p:sp>
        <p:nvSpPr>
          <p:cNvPr id="5" name="TextBox 4"/>
          <p:cNvSpPr txBox="1"/>
          <p:nvPr/>
        </p:nvSpPr>
        <p:spPr>
          <a:xfrm>
            <a:off x="3125338" y="4844960"/>
            <a:ext cx="6318912" cy="400110"/>
          </a:xfrm>
          <a:prstGeom prst="rect">
            <a:avLst/>
          </a:prstGeom>
        </p:spPr>
        <p:txBody>
          <a:bodyPr wrap="square" rtlCol="0">
            <a:spAutoFit/>
          </a:bodyPr>
          <a:lstStyle/>
          <a:p>
            <a:r>
              <a:rPr lang="en-GB" sz="2000" b="1" i="1" dirty="0" smtClean="0">
                <a:solidFill>
                  <a:srgbClr val="00B050"/>
                </a:solidFill>
                <a:latin typeface="Century Gothic" panose="020B0502020202020204" pitchFamily="34" charset="0"/>
                <a:ea typeface="冬青黑体简体中文 W3" panose="020B0300000000000000" pitchFamily="34" charset="-122"/>
              </a:rPr>
              <a:t>Promote the sustainable </a:t>
            </a:r>
            <a:r>
              <a:rPr lang="en-GB" sz="2000" b="1" i="1" dirty="0">
                <a:solidFill>
                  <a:srgbClr val="00B050"/>
                </a:solidFill>
                <a:latin typeface="Century Gothic" panose="020B0502020202020204" pitchFamily="34" charset="0"/>
                <a:ea typeface="冬青黑体简体中文 W3" panose="020B0300000000000000" pitchFamily="34" charset="-122"/>
              </a:rPr>
              <a:t>forest </a:t>
            </a:r>
            <a:r>
              <a:rPr lang="en-GB" sz="2000" b="1" i="1" dirty="0" smtClean="0">
                <a:solidFill>
                  <a:srgbClr val="00B050"/>
                </a:solidFill>
                <a:latin typeface="Century Gothic" panose="020B0502020202020204" pitchFamily="34" charset="0"/>
                <a:ea typeface="冬青黑体简体中文 W3" panose="020B0300000000000000" pitchFamily="34" charset="-122"/>
              </a:rPr>
              <a:t> management</a:t>
            </a:r>
            <a:endParaRPr lang="en-US" sz="2000" b="1" i="1" dirty="0" smtClean="0">
              <a:solidFill>
                <a:srgbClr val="00B050"/>
              </a:solidFill>
              <a:latin typeface="Century Gothic" panose="020B0502020202020204" pitchFamily="34" charset="0"/>
              <a:ea typeface="冬青黑体简体中文 W3" panose="020B0300000000000000" pitchFamily="34" charset="-122"/>
            </a:endParaRPr>
          </a:p>
        </p:txBody>
      </p:sp>
      <p:sp>
        <p:nvSpPr>
          <p:cNvPr id="6" name="TextBox 5"/>
          <p:cNvSpPr txBox="1"/>
          <p:nvPr/>
        </p:nvSpPr>
        <p:spPr>
          <a:xfrm>
            <a:off x="1108848" y="5406786"/>
            <a:ext cx="6318912" cy="707886"/>
          </a:xfrm>
          <a:prstGeom prst="rect">
            <a:avLst/>
          </a:prstGeom>
        </p:spPr>
        <p:txBody>
          <a:bodyPr wrap="square" rtlCol="0">
            <a:spAutoFit/>
          </a:bodyPr>
          <a:lstStyle/>
          <a:p>
            <a:r>
              <a:rPr lang="en-GB" sz="2000" b="1" dirty="0" smtClean="0">
                <a:solidFill>
                  <a:srgbClr val="0170D1"/>
                </a:solidFill>
                <a:latin typeface="冬青黑体简体中文 W3" panose="020B0300000000000000" pitchFamily="34" charset="-122"/>
                <a:ea typeface="冬青黑体简体中文 W3" panose="020B0300000000000000" pitchFamily="34" charset="-122"/>
              </a:rPr>
              <a:t>Web site: </a:t>
            </a:r>
            <a:r>
              <a:rPr lang="en-GB" sz="2000" b="1" dirty="0" smtClean="0">
                <a:solidFill>
                  <a:srgbClr val="0170D1"/>
                </a:solidFill>
                <a:latin typeface="冬青黑体简体中文 W3" panose="020B0300000000000000" pitchFamily="34" charset="-122"/>
                <a:ea typeface="冬青黑体简体中文 W3" panose="020B0300000000000000" pitchFamily="34" charset="-122"/>
                <a:hlinkClick r:id="rId4"/>
              </a:rPr>
              <a:t>www.forest.mn</a:t>
            </a:r>
            <a:r>
              <a:rPr lang="en-US" sz="2000" b="1" dirty="0" smtClean="0">
                <a:solidFill>
                  <a:srgbClr val="0170D1"/>
                </a:solidFill>
                <a:latin typeface="冬青黑体简体中文 W3" panose="020B0300000000000000" pitchFamily="34" charset="-122"/>
                <a:ea typeface="冬青黑体简体中文 W3" panose="020B0300000000000000" pitchFamily="34" charset="-122"/>
              </a:rPr>
              <a:t>. 70009501, 88119501 </a:t>
            </a:r>
            <a:endParaRPr lang="en-GB" sz="2000" b="1" dirty="0" smtClean="0">
              <a:solidFill>
                <a:srgbClr val="0170D1"/>
              </a:solidFill>
              <a:latin typeface="冬青黑体简体中文 W3" panose="020B0300000000000000" pitchFamily="34" charset="-122"/>
              <a:ea typeface="冬青黑体简体中文 W3" panose="020B0300000000000000" pitchFamily="34" charset="-122"/>
            </a:endParaRPr>
          </a:p>
          <a:p>
            <a:r>
              <a:rPr lang="en-GB" sz="2000" b="1" dirty="0" smtClean="0">
                <a:solidFill>
                  <a:srgbClr val="0170D1"/>
                </a:solidFill>
                <a:latin typeface="冬青黑体简体中文 W3" panose="020B0300000000000000" pitchFamily="34" charset="-122"/>
                <a:ea typeface="冬青黑体简体中文 W3" panose="020B0300000000000000" pitchFamily="34" charset="-122"/>
              </a:rPr>
              <a:t>Email: </a:t>
            </a:r>
            <a:r>
              <a:rPr lang="en-GB" sz="2000" b="1" dirty="0" smtClean="0">
                <a:solidFill>
                  <a:srgbClr val="0170D1"/>
                </a:solidFill>
                <a:latin typeface="冬青黑体简体中文 W3" panose="020B0300000000000000" pitchFamily="34" charset="-122"/>
                <a:ea typeface="冬青黑体简体中文 W3" panose="020B0300000000000000" pitchFamily="34" charset="-122"/>
                <a:hlinkClick r:id="rId5"/>
              </a:rPr>
              <a:t>munkhzorig@forest.mn</a:t>
            </a:r>
            <a:r>
              <a:rPr lang="mn-MN" sz="2000" b="1" dirty="0" smtClean="0">
                <a:solidFill>
                  <a:srgbClr val="0170D1"/>
                </a:solidFill>
                <a:latin typeface="冬青黑体简体中文 W3" panose="020B0300000000000000" pitchFamily="34" charset="-122"/>
                <a:ea typeface="冬青黑体简体中文 W3" panose="020B0300000000000000" pitchFamily="34" charset="-122"/>
              </a:rPr>
              <a:t> , </a:t>
            </a:r>
            <a:r>
              <a:rPr lang="en-GB" sz="2000" b="1" dirty="0" smtClean="0">
                <a:solidFill>
                  <a:srgbClr val="0170D1"/>
                </a:solidFill>
                <a:latin typeface="冬青黑体简体中文 W3" panose="020B0300000000000000" pitchFamily="34" charset="-122"/>
                <a:ea typeface="冬青黑体简体中文 W3" panose="020B0300000000000000" pitchFamily="34" charset="-122"/>
                <a:hlinkClick r:id="rId6"/>
              </a:rPr>
              <a:t>Bilguutei@forest.mn</a:t>
            </a:r>
            <a:r>
              <a:rPr lang="en-GB" sz="2000" b="1" dirty="0" smtClean="0">
                <a:solidFill>
                  <a:srgbClr val="0170D1"/>
                </a:solidFill>
                <a:latin typeface="冬青黑体简体中文 W3" panose="020B0300000000000000" pitchFamily="34" charset="-122"/>
                <a:ea typeface="冬青黑体简体中文 W3" panose="020B0300000000000000" pitchFamily="34" charset="-122"/>
              </a:rPr>
              <a:t> </a:t>
            </a:r>
            <a:endParaRPr lang="en-US" sz="2000" b="1" dirty="0" smtClean="0">
              <a:solidFill>
                <a:srgbClr val="0170D1"/>
              </a:solidFill>
              <a:latin typeface="冬青黑体简体中文 W3" panose="020B0300000000000000" pitchFamily="34" charset="-122"/>
              <a:ea typeface="冬青黑体简体中文 W3" panose="020B0300000000000000" pitchFamily="34" charset="-122"/>
            </a:endParaRPr>
          </a:p>
        </p:txBody>
      </p:sp>
      <p:sp>
        <p:nvSpPr>
          <p:cNvPr id="7" name="Rectangle 6"/>
          <p:cNvSpPr/>
          <p:nvPr/>
        </p:nvSpPr>
        <p:spPr>
          <a:xfrm>
            <a:off x="368490" y="186803"/>
            <a:ext cx="395785" cy="64050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11232108" y="186803"/>
            <a:ext cx="395785" cy="64050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273396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 </a:t>
            </a:r>
            <a:endParaRPr lang="en-US" dirty="0"/>
          </a:p>
        </p:txBody>
      </p:sp>
      <p:sp>
        <p:nvSpPr>
          <p:cNvPr id="3" name="Content Placeholder 2"/>
          <p:cNvSpPr>
            <a:spLocks noGrp="1"/>
          </p:cNvSpPr>
          <p:nvPr>
            <p:ph idx="1"/>
          </p:nvPr>
        </p:nvSpPr>
        <p:spPr/>
        <p:txBody>
          <a:bodyPr>
            <a:normAutofit lnSpcReduction="10000"/>
          </a:bodyPr>
          <a:lstStyle/>
          <a:p>
            <a:r>
              <a:rPr lang="en-US" u="sng" dirty="0">
                <a:hlinkClick r:id="rId2"/>
              </a:rPr>
              <a:t>http://</a:t>
            </a:r>
            <a:r>
              <a:rPr lang="en-US" u="sng" dirty="0" smtClean="0">
                <a:hlinkClick r:id="rId2"/>
              </a:rPr>
              <a:t>pefc.org/resources/webinar/747-pefc-global-certification-forest-management-chain-of-custody</a:t>
            </a:r>
            <a:endParaRPr lang="en-US" u="sng" dirty="0" smtClean="0"/>
          </a:p>
          <a:p>
            <a:r>
              <a:rPr lang="en-US" dirty="0">
                <a:hlinkClick r:id="rId3"/>
              </a:rPr>
              <a:t>http://</a:t>
            </a:r>
            <a:r>
              <a:rPr lang="en-US" dirty="0" smtClean="0">
                <a:hlinkClick r:id="rId3"/>
              </a:rPr>
              <a:t>forestandrange.org/Forest%20Certifi</a:t>
            </a:r>
            <a:endParaRPr lang="en-US" dirty="0" smtClean="0"/>
          </a:p>
          <a:p>
            <a:r>
              <a:rPr lang="en-US" dirty="0">
                <a:hlinkClick r:id="rId4"/>
              </a:rPr>
              <a:t>http://</a:t>
            </a:r>
            <a:r>
              <a:rPr lang="en-US" dirty="0" smtClean="0">
                <a:hlinkClick r:id="rId4"/>
              </a:rPr>
              <a:t>wwf.panda.org/about_our_earth/deforestation/forest_sector_transformation/forest_certification/cation/benefits.html</a:t>
            </a:r>
            <a:endParaRPr lang="en-US" dirty="0"/>
          </a:p>
          <a:p>
            <a:r>
              <a:rPr lang="en-CA" dirty="0" smtClean="0"/>
              <a:t>Developing a national forest certification system, 2014</a:t>
            </a:r>
          </a:p>
          <a:p>
            <a:r>
              <a:rPr lang="en-US" dirty="0">
                <a:hlinkClick r:id="rId5"/>
              </a:rPr>
              <a:t>https://</a:t>
            </a:r>
            <a:r>
              <a:rPr lang="en-US" dirty="0" smtClean="0">
                <a:hlinkClick r:id="rId5"/>
              </a:rPr>
              <a:t>en.wikipedia.org/wiki/Programme_for_the_Endorsement_of_Forest_Certification</a:t>
            </a:r>
            <a:endParaRPr lang="en-US" dirty="0" smtClean="0"/>
          </a:p>
          <a:p>
            <a:r>
              <a:rPr lang="en-US" dirty="0">
                <a:hlinkClick r:id="rId6"/>
              </a:rPr>
              <a:t>https://www.pefc.org</a:t>
            </a:r>
            <a:r>
              <a:rPr lang="en-US" dirty="0" smtClean="0">
                <a:hlinkClick r:id="rId6"/>
              </a:rPr>
              <a:t>/</a:t>
            </a:r>
            <a:endParaRPr lang="en-US" dirty="0" smtClean="0"/>
          </a:p>
          <a:p>
            <a:r>
              <a:rPr lang="en-US" dirty="0">
                <a:hlinkClick r:id="rId7"/>
              </a:rPr>
              <a:t>http://fsc.org</a:t>
            </a:r>
            <a:r>
              <a:rPr lang="en-US" dirty="0" smtClean="0">
                <a:hlinkClick r:id="rId7"/>
              </a:rPr>
              <a:t>/</a:t>
            </a:r>
            <a:r>
              <a:rPr lang="en-US" dirty="0" smtClean="0"/>
              <a:t> </a:t>
            </a:r>
            <a:endParaRPr lang="en-US" dirty="0"/>
          </a:p>
        </p:txBody>
      </p:sp>
    </p:spTree>
    <p:extLst>
      <p:ext uri="{BB962C8B-B14F-4D97-AF65-F5344CB8AC3E}">
        <p14:creationId xmlns:p14="http://schemas.microsoft.com/office/powerpoint/2010/main" val="209788390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528719" y="475579"/>
            <a:ext cx="7979576" cy="584775"/>
          </a:xfrm>
          <a:prstGeom prst="rect">
            <a:avLst/>
          </a:prstGeom>
          <a:noFill/>
        </p:spPr>
        <p:txBody>
          <a:bodyPr wrap="square" rtlCol="0">
            <a:spAutoFit/>
          </a:bodyPr>
          <a:lstStyle/>
          <a:p>
            <a:r>
              <a:rPr lang="en-US"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O</a:t>
            </a:r>
            <a:r>
              <a:rPr lang="mn-MN"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йн тогтвортой менежмент</a:t>
            </a:r>
            <a:endParaRPr lang="zh-CN" altLang="en-US" sz="3200" b="1" dirty="0">
              <a:solidFill>
                <a:schemeClr val="tx1">
                  <a:lumMod val="50000"/>
                  <a:lumOff val="50000"/>
                </a:schemeClr>
              </a:solidFill>
              <a:latin typeface="Century Gothic" panose="020B0502020202020204" pitchFamily="34" charset="0"/>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cxnSp>
        <p:nvCxnSpPr>
          <p:cNvPr id="16" name="直接连接符 15"/>
          <p:cNvCxnSpPr/>
          <p:nvPr/>
        </p:nvCxnSpPr>
        <p:spPr>
          <a:xfrm>
            <a:off x="3653664" y="1051033"/>
            <a:ext cx="6197702" cy="9321"/>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pic>
        <p:nvPicPr>
          <p:cNvPr id="1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080" y="1422679"/>
            <a:ext cx="7805772" cy="5097384"/>
          </a:xfrm>
          <a:prstGeom prst="rect">
            <a:avLst/>
          </a:prstGeom>
        </p:spPr>
      </p:pic>
    </p:spTree>
    <p:extLst>
      <p:ext uri="{BB962C8B-B14F-4D97-AF65-F5344CB8AC3E}">
        <p14:creationId xmlns:p14="http://schemas.microsoft.com/office/powerpoint/2010/main" val="182113759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528719" y="475579"/>
            <a:ext cx="7979576" cy="584775"/>
          </a:xfrm>
          <a:prstGeom prst="rect">
            <a:avLst/>
          </a:prstGeom>
          <a:noFill/>
        </p:spPr>
        <p:txBody>
          <a:bodyPr wrap="square" rtlCol="0">
            <a:spAutoFit/>
          </a:bodyPr>
          <a:lstStyle/>
          <a:p>
            <a:r>
              <a:rPr lang="en-US"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O</a:t>
            </a:r>
            <a:r>
              <a:rPr lang="mn-MN"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йн магадлан итгэмжлэл гэж юу вэ</a:t>
            </a:r>
            <a:r>
              <a:rPr lang="en-GB"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a:t>
            </a:r>
            <a:r>
              <a:rPr lang="mn-MN"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 </a:t>
            </a:r>
            <a:endParaRPr lang="zh-CN" altLang="en-US" sz="3200" b="1" dirty="0">
              <a:solidFill>
                <a:schemeClr val="tx1">
                  <a:lumMod val="50000"/>
                  <a:lumOff val="50000"/>
                </a:schemeClr>
              </a:solidFill>
              <a:latin typeface="Century Gothic" panose="020B0502020202020204" pitchFamily="34" charset="0"/>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9" name="组合 18"/>
          <p:cNvGrpSpPr/>
          <p:nvPr/>
        </p:nvGrpSpPr>
        <p:grpSpPr>
          <a:xfrm>
            <a:off x="3560329" y="1235202"/>
            <a:ext cx="7455955" cy="470404"/>
            <a:chOff x="4059267" y="2079515"/>
            <a:chExt cx="7455955" cy="536706"/>
          </a:xfrm>
        </p:grpSpPr>
        <p:cxnSp>
          <p:nvCxnSpPr>
            <p:cNvPr id="16" name="直接连接符 15"/>
            <p:cNvCxnSpPr/>
            <p:nvPr/>
          </p:nvCxnSpPr>
          <p:spPr>
            <a:xfrm flipV="1">
              <a:off x="4152602" y="2611411"/>
              <a:ext cx="2680875" cy="4810"/>
            </a:xfrm>
            <a:prstGeom prst="line">
              <a:avLst/>
            </a:prstGeom>
            <a:ln w="317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059267" y="2079515"/>
              <a:ext cx="7455955" cy="461665"/>
            </a:xfrm>
            <a:prstGeom prst="rect">
              <a:avLst/>
            </a:prstGeom>
          </p:spPr>
          <p:txBody>
            <a:bodyPr wrap="square">
              <a:spAutoFit/>
            </a:bodyPr>
            <a:lstStyle/>
            <a:p>
              <a:r>
                <a:rPr lang="en-GB" altLang="ko-KR" sz="2400" b="1" dirty="0" smtClean="0">
                  <a:solidFill>
                    <a:srgbClr val="595959"/>
                  </a:solidFill>
                  <a:latin typeface="Gulim" pitchFamily="34" charset="-127"/>
                  <a:ea typeface="Gulim" pitchFamily="34" charset="-127"/>
                </a:rPr>
                <a:t>Forest Certification</a:t>
              </a:r>
              <a:endParaRPr lang="en-US" altLang="ko-KR" sz="2400" b="1" dirty="0">
                <a:solidFill>
                  <a:srgbClr val="595959"/>
                </a:solidFill>
                <a:latin typeface="Gulim" pitchFamily="34" charset="-127"/>
                <a:ea typeface="Gulim" pitchFamily="34" charset="-127"/>
              </a:endParaRPr>
            </a:p>
          </p:txBody>
        </p:sp>
      </p:grpSp>
      <p:sp>
        <p:nvSpPr>
          <p:cNvPr id="8" name="TextBox 7"/>
          <p:cNvSpPr txBox="1"/>
          <p:nvPr/>
        </p:nvSpPr>
        <p:spPr>
          <a:xfrm>
            <a:off x="3595120" y="1437518"/>
            <a:ext cx="7029493" cy="5386090"/>
          </a:xfrm>
          <a:prstGeom prst="rect">
            <a:avLst/>
          </a:prstGeom>
        </p:spPr>
        <p:txBody>
          <a:bodyPr wrap="square" rtlCol="0">
            <a:spAutoFit/>
          </a:bodyPr>
          <a:lstStyle/>
          <a:p>
            <a:pPr marL="342900" indent="-342900">
              <a:lnSpc>
                <a:spcPct val="150000"/>
              </a:lnSpc>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pPr marL="342900" indent="-342900">
              <a:lnSpc>
                <a:spcPct val="150000"/>
              </a:lnSpc>
              <a:buFont typeface="Arial" panose="020B0604020202020204" pitchFamily="34" charset="0"/>
              <a:buChar char="•"/>
            </a:pPr>
            <a:r>
              <a:rPr lang="mn-MN" sz="1600" dirty="0">
                <a:solidFill>
                  <a:schemeClr val="tx1">
                    <a:lumMod val="65000"/>
                    <a:lumOff val="35000"/>
                  </a:schemeClr>
                </a:solidFill>
              </a:rPr>
              <a:t>Дэлхий нийтийн туршлагаас харахад ойн тогтвортой менежментийг хамгийн үр дүнтэй хэрэгжүүлж байгаа хэлбэр бол ойн магадлан итгэмжлэлийн тогтолцоо юм. Олон улсын зах зээлийн чиг хандлага нь магадлан итгэмжлэгдсэн ойн сангаас гарсан мод, модон бүтээгдэхүүн, дагалт баялагийг худалдан авах эрмэлзлэлтэй байна.</a:t>
            </a:r>
            <a:endParaRPr lang="mn-MN" sz="1600" dirty="0">
              <a:solidFill>
                <a:schemeClr val="tx1">
                  <a:lumMod val="65000"/>
                  <a:lumOff val="35000"/>
                </a:schemeClr>
              </a:solidFill>
              <a:ea typeface="冬青黑体简体中文 W3" panose="020B0300000000000000" pitchFamily="34" charset="-122"/>
            </a:endParaRPr>
          </a:p>
          <a:p>
            <a:pPr marL="342900" indent="-342900">
              <a:lnSpc>
                <a:spcPct val="150000"/>
              </a:lnSpc>
              <a:buFont typeface="Arial" panose="020B0604020202020204" pitchFamily="34" charset="0"/>
              <a:buChar char="•"/>
            </a:pPr>
            <a:endParaRPr lang="mn-MN" sz="1600" dirty="0" smtClean="0">
              <a:solidFill>
                <a:schemeClr val="tx1">
                  <a:lumMod val="65000"/>
                  <a:lumOff val="35000"/>
                </a:schemeClr>
              </a:solidFill>
              <a:ea typeface="冬青黑体简体中文 W3" panose="020B0300000000000000" pitchFamily="34" charset="-122"/>
            </a:endParaRPr>
          </a:p>
          <a:p>
            <a:pPr marL="342900" indent="-342900">
              <a:lnSpc>
                <a:spcPct val="150000"/>
              </a:lnSpc>
              <a:buFont typeface="Arial" panose="020B0604020202020204" pitchFamily="34" charset="0"/>
              <a:buChar char="•"/>
            </a:pPr>
            <a:r>
              <a:rPr lang="mn-MN" sz="1600" dirty="0" smtClean="0">
                <a:solidFill>
                  <a:schemeClr val="tx1">
                    <a:lumMod val="65000"/>
                    <a:lumOff val="35000"/>
                  </a:schemeClr>
                </a:solidFill>
                <a:ea typeface="冬青黑体简体中文 W3" panose="020B0300000000000000" pitchFamily="34" charset="-122"/>
              </a:rPr>
              <a:t>Ойн магадлан итгэмжлэл гэдэг нь ойн тотгтвортой менежментэд түшиглэсэн, тодорхой шаардлага, стандартад нийцсэн ойн тандан судалгаа, мод модон бүтээгдэхүүн, ойн дагалт бүтээгдэхүүн зэргийг хамарсан  ойг зүй зохистой ашиглах зорилготой механизм юм. </a:t>
            </a:r>
            <a:r>
              <a:rPr lang="en-CA" sz="1600" dirty="0">
                <a:solidFill>
                  <a:schemeClr val="tx1">
                    <a:lumMod val="65000"/>
                    <a:lumOff val="35000"/>
                  </a:schemeClr>
                </a:solidFill>
                <a:ea typeface="冬青黑体简体中文 W3" panose="020B0300000000000000" pitchFamily="34" charset="-122"/>
              </a:rPr>
              <a:t>/</a:t>
            </a:r>
            <a:r>
              <a:rPr lang="en-CA" sz="1600" dirty="0" smtClean="0">
                <a:solidFill>
                  <a:schemeClr val="tx1">
                    <a:lumMod val="65000"/>
                    <a:lumOff val="35000"/>
                  </a:schemeClr>
                </a:solidFill>
                <a:ea typeface="冬青黑体简体中文 W3" panose="020B0300000000000000" pitchFamily="34" charset="-122"/>
              </a:rPr>
              <a:t>world wild life fund </a:t>
            </a:r>
            <a:r>
              <a:rPr lang="en-CA" sz="1600" dirty="0" err="1" smtClean="0">
                <a:solidFill>
                  <a:schemeClr val="tx1">
                    <a:lumMod val="65000"/>
                    <a:lumOff val="35000"/>
                  </a:schemeClr>
                </a:solidFill>
                <a:ea typeface="冬青黑体简体中文 W3" panose="020B0300000000000000" pitchFamily="34" charset="-122"/>
              </a:rPr>
              <a:t>global.wwf</a:t>
            </a:r>
            <a:r>
              <a:rPr lang="en-CA" sz="1600" dirty="0" smtClean="0">
                <a:solidFill>
                  <a:schemeClr val="tx1">
                    <a:lumMod val="65000"/>
                    <a:lumOff val="35000"/>
                  </a:schemeClr>
                </a:solidFill>
                <a:ea typeface="冬青黑体简体中文 W3" panose="020B0300000000000000" pitchFamily="34" charset="-122"/>
              </a:rPr>
              <a:t>/</a:t>
            </a:r>
            <a:endParaRPr lang="mn-MN" sz="1600" dirty="0" smtClean="0">
              <a:solidFill>
                <a:schemeClr val="tx1">
                  <a:lumMod val="65000"/>
                  <a:lumOff val="35000"/>
                </a:schemeClr>
              </a:solidFill>
              <a:ea typeface="冬青黑体简体中文 W3" panose="020B0300000000000000" pitchFamily="34" charset="-122"/>
            </a:endParaRPr>
          </a:p>
          <a:p>
            <a:pPr>
              <a:lnSpc>
                <a:spcPct val="150000"/>
              </a:lnSpc>
            </a:pPr>
            <a:endParaRPr lang="mn-MN" sz="1600" dirty="0" smtClean="0"/>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301483804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92D050"/>
              </a:solidFill>
            </a:endParaRPr>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653664" y="468576"/>
            <a:ext cx="7979576" cy="584775"/>
          </a:xfrm>
          <a:prstGeom prst="rect">
            <a:avLst/>
          </a:prstGeom>
          <a:noFill/>
        </p:spPr>
        <p:txBody>
          <a:bodyPr wrap="square" rtlCol="0">
            <a:spAutoFit/>
          </a:bodyPr>
          <a:lstStyle/>
          <a:p>
            <a:r>
              <a:rPr lang="en-US"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O</a:t>
            </a:r>
            <a:r>
              <a:rPr lang="mn-MN"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йн магадлан итгэмжлэл гэж юу вэ</a:t>
            </a:r>
            <a:r>
              <a:rPr lang="en-GB"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a:t>
            </a:r>
            <a:r>
              <a:rPr lang="mn-MN" altLang="zh-CN" sz="3200" b="1" dirty="0" smtClean="0">
                <a:solidFill>
                  <a:schemeClr val="tx1">
                    <a:lumMod val="50000"/>
                    <a:lumOff val="50000"/>
                  </a:schemeClr>
                </a:solidFill>
                <a:latin typeface="Century Gothic" panose="020B0502020202020204" pitchFamily="34" charset="0"/>
                <a:ea typeface="微软雅黑" panose="020B0503020204020204" pitchFamily="34" charset="-122"/>
              </a:rPr>
              <a:t> </a:t>
            </a:r>
            <a:endParaRPr lang="zh-CN" altLang="en-US" sz="3200" b="1" dirty="0">
              <a:solidFill>
                <a:schemeClr val="tx1">
                  <a:lumMod val="50000"/>
                  <a:lumOff val="50000"/>
                </a:schemeClr>
              </a:solidFill>
              <a:latin typeface="Century Gothic" panose="020B0502020202020204" pitchFamily="34" charset="0"/>
              <a:ea typeface="微软雅黑" panose="020B0503020204020204" pitchFamily="34" charset="-122"/>
            </a:endParaRPr>
          </a:p>
        </p:txBody>
      </p:sp>
      <p:grpSp>
        <p:nvGrpSpPr>
          <p:cNvPr id="21" name="组合 20"/>
          <p:cNvGrpSpPr/>
          <p:nvPr/>
        </p:nvGrpSpPr>
        <p:grpSpPr>
          <a:xfrm>
            <a:off x="10178572" y="6316863"/>
            <a:ext cx="1273842" cy="203200"/>
            <a:chOff x="10178572" y="438577"/>
            <a:chExt cx="1273842" cy="203200"/>
          </a:xfrm>
        </p:grpSpPr>
        <p:sp>
          <p:nvSpPr>
            <p:cNvPr id="22" name="椭圆 21"/>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椭圆 22"/>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椭圆 23"/>
            <p:cNvSpPr/>
            <p:nvPr/>
          </p:nvSpPr>
          <p:spPr>
            <a:xfrm>
              <a:off x="10535453"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p:cNvSpPr/>
            <p:nvPr/>
          </p:nvSpPr>
          <p:spPr>
            <a:xfrm>
              <a:off x="10178572"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8" name="TextBox 7"/>
          <p:cNvSpPr txBox="1"/>
          <p:nvPr/>
        </p:nvSpPr>
        <p:spPr>
          <a:xfrm>
            <a:off x="4038127" y="1514532"/>
            <a:ext cx="7029493" cy="4893647"/>
          </a:xfrm>
          <a:prstGeom prst="rect">
            <a:avLst/>
          </a:prstGeom>
        </p:spPr>
        <p:txBody>
          <a:bodyPr wrap="square" rtlCol="0">
            <a:spAutoFit/>
          </a:bodyPr>
          <a:lstStyle/>
          <a:p>
            <a:pPr>
              <a:lnSpc>
                <a:spcPct val="150000"/>
              </a:lnSpc>
            </a:pPr>
            <a:r>
              <a:rPr lang="mn-MN" sz="1600" dirty="0" smtClean="0">
                <a:solidFill>
                  <a:schemeClr val="tx1">
                    <a:lumMod val="50000"/>
                    <a:lumOff val="50000"/>
                  </a:schemeClr>
                </a:solidFill>
                <a:ea typeface="冬青黑体简体中文 W3" panose="020B0300000000000000" pitchFamily="34" charset="-122"/>
              </a:rPr>
              <a:t>Дараах үндсэн зарчмууд дээр </a:t>
            </a:r>
            <a:r>
              <a:rPr lang="en-US" sz="1600" dirty="0">
                <a:solidFill>
                  <a:schemeClr val="tx1">
                    <a:lumMod val="50000"/>
                    <a:lumOff val="50000"/>
                  </a:schemeClr>
                </a:solidFill>
                <a:ea typeface="冬青黑体简体中文 W3" panose="020B0300000000000000" pitchFamily="34" charset="-122"/>
              </a:rPr>
              <a:t>c</a:t>
            </a:r>
            <a:r>
              <a:rPr lang="mn-MN" sz="1600" dirty="0" smtClean="0">
                <a:solidFill>
                  <a:schemeClr val="tx1">
                    <a:lumMod val="50000"/>
                    <a:lumOff val="50000"/>
                  </a:schemeClr>
                </a:solidFill>
                <a:ea typeface="冬青黑体简体中文 W3" panose="020B0300000000000000" pitchFamily="34" charset="-122"/>
              </a:rPr>
              <a:t>уурилсан байна.</a:t>
            </a:r>
          </a:p>
          <a:p>
            <a:pPr marL="342900" indent="-342900">
              <a:lnSpc>
                <a:spcPct val="150000"/>
              </a:lnSpc>
              <a:buFont typeface="Arial" panose="020B0604020202020204" pitchFamily="34" charset="0"/>
              <a:buChar char="•"/>
            </a:pPr>
            <a:r>
              <a:rPr lang="mn-MN" sz="1600" dirty="0" smtClean="0">
                <a:solidFill>
                  <a:schemeClr val="tx1">
                    <a:lumMod val="50000"/>
                    <a:lumOff val="50000"/>
                  </a:schemeClr>
                </a:solidFill>
                <a:ea typeface="冬青黑体简体中文 W3" panose="020B0300000000000000" pitchFamily="34" charset="-122"/>
              </a:rPr>
              <a:t>Бие даасан засгийн газраас хараат бус ТББ.</a:t>
            </a:r>
          </a:p>
          <a:p>
            <a:pPr marL="342900" indent="-342900">
              <a:lnSpc>
                <a:spcPct val="150000"/>
              </a:lnSpc>
              <a:buFont typeface="Arial" panose="020B0604020202020204" pitchFamily="34" charset="0"/>
              <a:buChar char="•"/>
            </a:pPr>
            <a:r>
              <a:rPr lang="mn-MN" sz="1600" dirty="0" smtClean="0">
                <a:solidFill>
                  <a:schemeClr val="tx1">
                    <a:lumMod val="50000"/>
                    <a:lumOff val="50000"/>
                  </a:schemeClr>
                </a:solidFill>
                <a:ea typeface="冬青黑体简体中文 W3" panose="020B0300000000000000" pitchFamily="34" charset="-122"/>
              </a:rPr>
              <a:t>Зөвхөн ойн ашиглалт талыг дэмжих бус нутгийн иргэд, ажил эрхэлж буй хүмүүс, эдийн засаг болон нийгэмд ээлтэй ил тод хүртээмжтэй шийдвэр гаргахад чиглэнэ.</a:t>
            </a:r>
          </a:p>
          <a:p>
            <a:pPr marL="342900" indent="-342900">
              <a:lnSpc>
                <a:spcPct val="150000"/>
              </a:lnSpc>
              <a:buFont typeface="Arial" panose="020B0604020202020204" pitchFamily="34" charset="0"/>
              <a:buChar char="•"/>
            </a:pPr>
            <a:r>
              <a:rPr lang="mn-MN" sz="1600" dirty="0" smtClean="0">
                <a:solidFill>
                  <a:schemeClr val="tx1">
                    <a:lumMod val="50000"/>
                    <a:lumOff val="50000"/>
                  </a:schemeClr>
                </a:solidFill>
                <a:ea typeface="冬青黑体简体中文 W3" panose="020B0300000000000000" pitchFamily="34" charset="-122"/>
              </a:rPr>
              <a:t>Ойн холбогдох хууль тогтоомжид ,нийцсэн үйл ажиллгаа явуулна.</a:t>
            </a:r>
          </a:p>
          <a:p>
            <a:pPr marL="342900" indent="-342900">
              <a:lnSpc>
                <a:spcPct val="150000"/>
              </a:lnSpc>
              <a:buFont typeface="Arial" panose="020B0604020202020204" pitchFamily="34" charset="0"/>
              <a:buChar char="•"/>
            </a:pPr>
            <a:r>
              <a:rPr lang="mn-MN" sz="1600" dirty="0" smtClean="0">
                <a:solidFill>
                  <a:schemeClr val="tx1">
                    <a:lumMod val="50000"/>
                    <a:lumOff val="50000"/>
                  </a:schemeClr>
                </a:solidFill>
                <a:ea typeface="冬青黑体简体中文 W3" panose="020B0300000000000000" pitchFamily="34" charset="-122"/>
              </a:rPr>
              <a:t>Ойн зэрлэг ан амьтан (</a:t>
            </a:r>
            <a:r>
              <a:rPr lang="en-GB" sz="1600" dirty="0" smtClean="0">
                <a:solidFill>
                  <a:schemeClr val="tx1">
                    <a:lumMod val="50000"/>
                    <a:lumOff val="50000"/>
                  </a:schemeClr>
                </a:solidFill>
                <a:ea typeface="冬青黑体简体中文 W3" panose="020B0300000000000000" pitchFamily="34" charset="-122"/>
              </a:rPr>
              <a:t>Biodiversity</a:t>
            </a:r>
            <a:r>
              <a:rPr lang="mn-MN" sz="1600" dirty="0" smtClean="0">
                <a:solidFill>
                  <a:schemeClr val="tx1">
                    <a:lumMod val="50000"/>
                    <a:lumOff val="50000"/>
                  </a:schemeClr>
                </a:solidFill>
                <a:ea typeface="冬青黑体简体中文 W3" panose="020B0300000000000000" pitchFamily="34" charset="-122"/>
              </a:rPr>
              <a:t>) хамгаалах</a:t>
            </a:r>
          </a:p>
          <a:p>
            <a:pPr marL="342900" indent="-342900">
              <a:lnSpc>
                <a:spcPct val="150000"/>
              </a:lnSpc>
              <a:buFont typeface="Arial" panose="020B0604020202020204" pitchFamily="34" charset="0"/>
              <a:buChar char="•"/>
            </a:pPr>
            <a:r>
              <a:rPr lang="mn-MN" sz="1600" dirty="0" smtClean="0">
                <a:solidFill>
                  <a:schemeClr val="tx1">
                    <a:lumMod val="50000"/>
                    <a:lumOff val="50000"/>
                  </a:schemeClr>
                </a:solidFill>
                <a:ea typeface="冬青黑体简体中文 W3" panose="020B0300000000000000" pitchFamily="34" charset="-122"/>
              </a:rPr>
              <a:t>Магадлан итгэмжлэлийн үр дүн шинжилгээ нь олон нийтэд ил тод байх</a:t>
            </a:r>
          </a:p>
          <a:p>
            <a:pPr marL="342900" indent="-342900">
              <a:lnSpc>
                <a:spcPct val="150000"/>
              </a:lnSpc>
              <a:buFont typeface="Arial" panose="020B0604020202020204" pitchFamily="34" charset="0"/>
              <a:buChar char="•"/>
            </a:pPr>
            <a:r>
              <a:rPr lang="mn-MN" sz="1600" dirty="0" smtClean="0">
                <a:solidFill>
                  <a:schemeClr val="tx1">
                    <a:lumMod val="50000"/>
                    <a:lumOff val="50000"/>
                  </a:schemeClr>
                </a:solidFill>
                <a:ea typeface="冬青黑体简体中文 W3" panose="020B0300000000000000" pitchFamily="34" charset="-122"/>
              </a:rPr>
              <a:t>Тавигдах шалгуур, стандатыг хөгжүүлэхэд олон талын хүмүүс оролцох боломжтой </a:t>
            </a:r>
          </a:p>
          <a:p>
            <a:pPr marL="342900" indent="-342900">
              <a:lnSpc>
                <a:spcPct val="150000"/>
              </a:lnSpc>
              <a:buFont typeface="Arial" panose="020B0604020202020204" pitchFamily="34" charset="0"/>
              <a:buChar char="•"/>
            </a:pPr>
            <a:r>
              <a:rPr lang="mn-MN" sz="1600" dirty="0" smtClean="0">
                <a:solidFill>
                  <a:schemeClr val="tx1">
                    <a:lumMod val="50000"/>
                    <a:lumOff val="50000"/>
                  </a:schemeClr>
                </a:solidFill>
                <a:ea typeface="冬青黑体简体中文 W3" panose="020B0300000000000000" pitchFamily="34" charset="-122"/>
              </a:rPr>
              <a:t>Шалгуур стандартын дагуу мод бэлтгэлийн аюулгүй байдлыг хангах</a:t>
            </a:r>
            <a:endParaRPr lang="en-GB" sz="1600" dirty="0" smtClean="0">
              <a:solidFill>
                <a:schemeClr val="tx1">
                  <a:lumMod val="50000"/>
                  <a:lumOff val="50000"/>
                </a:schemeClr>
              </a:solidFill>
              <a:ea typeface="冬青黑体简体中文 W3" panose="020B0300000000000000" pitchFamily="34" charset="-122"/>
            </a:endParaRPr>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pPr marL="342900" indent="-342900">
              <a:buFont typeface="Arial" panose="020B0604020202020204" pitchFamily="34" charset="0"/>
              <a:buChar char="•"/>
            </a:pPr>
            <a:endParaRPr lang="mn-MN" sz="1600" dirty="0" smtClean="0">
              <a:solidFill>
                <a:srgbClr val="0170D1"/>
              </a:solidFill>
              <a:ea typeface="冬青黑体简体中文 W3" panose="020B0300000000000000" pitchFamily="34" charset="-122"/>
            </a:endParaRPr>
          </a:p>
          <a:p>
            <a:r>
              <a:rPr lang="mn-MN" sz="1600" dirty="0" smtClean="0">
                <a:solidFill>
                  <a:srgbClr val="0170D1"/>
                </a:solidFill>
                <a:ea typeface="冬青黑体简体中文 W3" panose="020B0300000000000000" pitchFamily="34" charset="-122"/>
              </a:rPr>
              <a:t>  </a:t>
            </a:r>
            <a:endParaRPr lang="en-US" sz="1600" dirty="0" smtClean="0">
              <a:solidFill>
                <a:srgbClr val="0170D1"/>
              </a:solidFill>
              <a:ea typeface="冬青黑体简体中文 W3" panose="020B0300000000000000" pitchFamily="34" charset="-122"/>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361513831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4" name="直接连接符 3"/>
          <p:cNvCxnSpPr/>
          <p:nvPr/>
        </p:nvCxnSpPr>
        <p:spPr>
          <a:xfrm>
            <a:off x="3653664" y="300729"/>
            <a:ext cx="566057" cy="0"/>
          </a:xfrm>
          <a:prstGeom prst="line">
            <a:avLst/>
          </a:prstGeom>
          <a:ln w="88900">
            <a:solidFill>
              <a:srgbClr val="40404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936692" y="2324988"/>
            <a:ext cx="8303766" cy="2616101"/>
          </a:xfrm>
          <a:prstGeom prst="rect">
            <a:avLst/>
          </a:prstGeom>
          <a:noFill/>
        </p:spPr>
        <p:txBody>
          <a:bodyPr wrap="square" rtlCol="0">
            <a:spAutoFit/>
          </a:bodyPr>
          <a:lstStyle/>
          <a:p>
            <a:r>
              <a:rPr lang="mn-MN" altLang="ko-KR" sz="3600" b="1" dirty="0">
                <a:solidFill>
                  <a:srgbClr val="404040"/>
                </a:solidFill>
                <a:ea typeface="Gulim" pitchFamily="34" charset="-127"/>
              </a:rPr>
              <a:t>Олон улсын ойн </a:t>
            </a:r>
            <a:r>
              <a:rPr lang="mn-MN" altLang="ko-KR" sz="3600" b="1" dirty="0" smtClean="0">
                <a:solidFill>
                  <a:srgbClr val="404040"/>
                </a:solidFill>
                <a:ea typeface="Gulim" pitchFamily="34" charset="-127"/>
              </a:rPr>
              <a:t>магадлан итгэмжлэлийн байгууллага</a:t>
            </a:r>
          </a:p>
          <a:p>
            <a:r>
              <a:rPr lang="en-GB" altLang="zh-CN" sz="3200" dirty="0">
                <a:solidFill>
                  <a:srgbClr val="595959"/>
                </a:solidFill>
                <a:latin typeface="Century Gothic" panose="020B0502020202020204" pitchFamily="34" charset="0"/>
                <a:ea typeface="Microsoft Yahei" panose="020B0503020204020204" pitchFamily="34" charset="-122"/>
              </a:rPr>
              <a:t>International forest certification organizations </a:t>
            </a:r>
            <a:r>
              <a:rPr lang="mn-MN" altLang="zh-CN" sz="3600" dirty="0">
                <a:solidFill>
                  <a:srgbClr val="595959"/>
                </a:solidFill>
                <a:latin typeface="Century Gothic" panose="020B0502020202020204" pitchFamily="34" charset="0"/>
                <a:ea typeface="Microsoft Yahei" panose="020B0503020204020204" pitchFamily="34" charset="-122"/>
              </a:rPr>
              <a:t> </a:t>
            </a:r>
            <a:endParaRPr lang="zh-CN" altLang="en-US" sz="3600" dirty="0">
              <a:solidFill>
                <a:srgbClr val="595959"/>
              </a:solidFill>
              <a:latin typeface="Century Gothic" panose="020B0502020202020204" pitchFamily="34" charset="0"/>
            </a:endParaRPr>
          </a:p>
          <a:p>
            <a:endParaRPr lang="mn-MN" altLang="ko-KR" sz="2400" b="1" dirty="0">
              <a:solidFill>
                <a:srgbClr val="404040"/>
              </a:solidFill>
              <a:ea typeface="Gulim" pitchFamily="34" charset="-127"/>
            </a:endParaRPr>
          </a:p>
        </p:txBody>
      </p:sp>
      <p:grpSp>
        <p:nvGrpSpPr>
          <p:cNvPr id="28" name="组合 27"/>
          <p:cNvGrpSpPr/>
          <p:nvPr/>
        </p:nvGrpSpPr>
        <p:grpSpPr>
          <a:xfrm>
            <a:off x="10178572" y="6316863"/>
            <a:ext cx="1273842" cy="203200"/>
            <a:chOff x="10178572" y="438577"/>
            <a:chExt cx="1273842" cy="203200"/>
          </a:xfrm>
        </p:grpSpPr>
        <p:sp>
          <p:nvSpPr>
            <p:cNvPr id="17" name="椭圆 16"/>
            <p:cNvSpPr/>
            <p:nvPr/>
          </p:nvSpPr>
          <p:spPr>
            <a:xfrm>
              <a:off x="1124921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椭圆 18"/>
            <p:cNvSpPr/>
            <p:nvPr/>
          </p:nvSpPr>
          <p:spPr>
            <a:xfrm>
              <a:off x="10892334"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椭圆 20"/>
            <p:cNvSpPr/>
            <p:nvPr/>
          </p:nvSpPr>
          <p:spPr>
            <a:xfrm>
              <a:off x="10535453" y="438577"/>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p:cNvSpPr/>
            <p:nvPr/>
          </p:nvSpPr>
          <p:spPr>
            <a:xfrm>
              <a:off x="10178572" y="438577"/>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301483804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p:cNvSpPr/>
          <p:nvPr/>
        </p:nvSpPr>
        <p:spPr>
          <a:xfrm>
            <a:off x="1" y="0"/>
            <a:ext cx="1742535"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6" name="Picture 5"/>
          <p:cNvPicPr>
            <a:picLocks noChangeAspect="1"/>
          </p:cNvPicPr>
          <p:nvPr/>
        </p:nvPicPr>
        <p:blipFill>
          <a:blip r:embed="rId3"/>
          <a:stretch>
            <a:fillRect/>
          </a:stretch>
        </p:blipFill>
        <p:spPr>
          <a:xfrm>
            <a:off x="7455705" y="537212"/>
            <a:ext cx="1914525" cy="1895088"/>
          </a:xfrm>
          <a:prstGeom prst="rect">
            <a:avLst/>
          </a:prstGeom>
        </p:spPr>
      </p:pic>
      <p:pic>
        <p:nvPicPr>
          <p:cNvPr id="7" name="Picture 6"/>
          <p:cNvPicPr>
            <a:picLocks noChangeAspect="1"/>
          </p:cNvPicPr>
          <p:nvPr/>
        </p:nvPicPr>
        <p:blipFill>
          <a:blip r:embed="rId4"/>
          <a:stretch>
            <a:fillRect/>
          </a:stretch>
        </p:blipFill>
        <p:spPr>
          <a:xfrm>
            <a:off x="2242522" y="863083"/>
            <a:ext cx="1600200" cy="1660071"/>
          </a:xfrm>
          <a:prstGeom prst="rect">
            <a:avLst/>
          </a:prstGeom>
        </p:spPr>
      </p:pic>
      <p:pic>
        <p:nvPicPr>
          <p:cNvPr id="8" name="Picture 7"/>
          <p:cNvPicPr>
            <a:picLocks noChangeAspect="1"/>
          </p:cNvPicPr>
          <p:nvPr/>
        </p:nvPicPr>
        <p:blipFill>
          <a:blip r:embed="rId5"/>
          <a:stretch>
            <a:fillRect/>
          </a:stretch>
        </p:blipFill>
        <p:spPr>
          <a:xfrm>
            <a:off x="8439150" y="4205967"/>
            <a:ext cx="2476500" cy="1660071"/>
          </a:xfrm>
          <a:prstGeom prst="rect">
            <a:avLst/>
          </a:prstGeom>
        </p:spPr>
      </p:pic>
      <p:pic>
        <p:nvPicPr>
          <p:cNvPr id="9" name="Picture 8"/>
          <p:cNvPicPr>
            <a:picLocks noChangeAspect="1"/>
          </p:cNvPicPr>
          <p:nvPr/>
        </p:nvPicPr>
        <p:blipFill>
          <a:blip r:embed="rId6"/>
          <a:stretch>
            <a:fillRect/>
          </a:stretch>
        </p:blipFill>
        <p:spPr>
          <a:xfrm>
            <a:off x="2856266" y="3905250"/>
            <a:ext cx="2076406" cy="2071687"/>
          </a:xfrm>
          <a:prstGeom prst="rect">
            <a:avLst/>
          </a:prstGeom>
        </p:spPr>
      </p:pic>
      <p:sp>
        <p:nvSpPr>
          <p:cNvPr id="10" name="Rectangle 9"/>
          <p:cNvSpPr/>
          <p:nvPr/>
        </p:nvSpPr>
        <p:spPr>
          <a:xfrm>
            <a:off x="2018802" y="2728632"/>
            <a:ext cx="4443389" cy="379659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mn-MN" sz="2400" dirty="0" smtClean="0"/>
          </a:p>
          <a:p>
            <a:endParaRPr lang="mn-MN" sz="2400" dirty="0" smtClean="0"/>
          </a:p>
          <a:p>
            <a:r>
              <a:rPr lang="en-GB" sz="2400" dirty="0" smtClean="0"/>
              <a:t>Forest </a:t>
            </a:r>
            <a:r>
              <a:rPr lang="en-GB" sz="2400" dirty="0"/>
              <a:t>stewardship council: </a:t>
            </a:r>
            <a:r>
              <a:rPr lang="mn-MN" sz="2400" dirty="0"/>
              <a:t>1993  байгуулагдсан. </a:t>
            </a:r>
            <a:r>
              <a:rPr lang="en-US" sz="2400" dirty="0"/>
              <a:t>O</a:t>
            </a:r>
            <a:r>
              <a:rPr lang="mn-MN" sz="2400" dirty="0" smtClean="0"/>
              <a:t>лон </a:t>
            </a:r>
            <a:r>
              <a:rPr lang="mn-MN" sz="2400" dirty="0"/>
              <a:t>улсын ойн тогтвортой менежментийн үйл ажиллагаанд түшиглэсэн </a:t>
            </a:r>
            <a:r>
              <a:rPr lang="mn-MN" sz="2400" dirty="0" smtClean="0"/>
              <a:t>ойгоос гаралтай </a:t>
            </a:r>
            <a:r>
              <a:rPr lang="mn-MN" sz="2400" dirty="0"/>
              <a:t>ба </a:t>
            </a:r>
            <a:r>
              <a:rPr lang="mn-MN" sz="2400" dirty="0" smtClean="0"/>
              <a:t>ойн бус бүтээгдэхүүнд </a:t>
            </a:r>
            <a:r>
              <a:rPr lang="mn-MN" sz="2400" dirty="0"/>
              <a:t>стандарт тогтоож байгальд ээлтэй магадлан итгэмжлэл олгодог  байгууллага юм</a:t>
            </a:r>
            <a:r>
              <a:rPr lang="mn-MN" sz="2400" dirty="0" smtClean="0"/>
              <a:t>.</a:t>
            </a:r>
            <a:r>
              <a:rPr lang="en-GB" sz="2400" dirty="0" smtClean="0"/>
              <a:t> (</a:t>
            </a:r>
            <a:r>
              <a:rPr lang="en-US" sz="2400" dirty="0" smtClean="0"/>
              <a:t>fsc.org 2017)</a:t>
            </a:r>
            <a:endParaRPr lang="en-US" sz="2400" dirty="0"/>
          </a:p>
          <a:p>
            <a:pPr algn="ctr"/>
            <a:endParaRPr lang="en-US" sz="2400" dirty="0"/>
          </a:p>
          <a:p>
            <a:pPr algn="ctr"/>
            <a:endParaRPr lang="en-US" dirty="0"/>
          </a:p>
        </p:txBody>
      </p:sp>
      <p:sp>
        <p:nvSpPr>
          <p:cNvPr id="11" name="Rectangle 10"/>
          <p:cNvSpPr/>
          <p:nvPr/>
        </p:nvSpPr>
        <p:spPr>
          <a:xfrm>
            <a:off x="7455705" y="2700748"/>
            <a:ext cx="4443389" cy="379658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t>Program for the Endorsement of Forest Certification</a:t>
            </a:r>
            <a:r>
              <a:rPr lang="en-GB" sz="2400" dirty="0" smtClean="0"/>
              <a:t> :</a:t>
            </a:r>
            <a:r>
              <a:rPr lang="mn-MN" sz="2400" dirty="0" smtClean="0"/>
              <a:t> 1999 онд байгуулагдсан олон улсын ойн магадлан итгэмжлэлийн байгууллага.</a:t>
            </a:r>
            <a:r>
              <a:rPr lang="en-GB" sz="2400" dirty="0" smtClean="0"/>
              <a:t> </a:t>
            </a:r>
            <a:r>
              <a:rPr lang="en-GB" sz="2400" dirty="0" smtClean="0">
                <a:solidFill>
                  <a:schemeClr val="bg1"/>
                </a:solidFill>
              </a:rPr>
              <a:t>(</a:t>
            </a:r>
            <a:r>
              <a:rPr lang="en-US" sz="2400" dirty="0" smtClean="0">
                <a:solidFill>
                  <a:schemeClr val="bg1"/>
                </a:solidFill>
              </a:rPr>
              <a:t>pefc.org 2017)</a:t>
            </a:r>
          </a:p>
          <a:p>
            <a:pPr algn="ctr"/>
            <a:endParaRPr lang="en-US"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140316505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100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4750" fill="hold"/>
                                        <p:tgtEl>
                                          <p:spTgt spid="11"/>
                                        </p:tgtEl>
                                        <p:attrNameLst>
                                          <p:attrName>ppt_x</p:attrName>
                                        </p:attrNameLst>
                                      </p:cBhvr>
                                      <p:tavLst>
                                        <p:tav tm="0">
                                          <p:val>
                                            <p:strVal val="#ppt_x"/>
                                          </p:val>
                                        </p:tav>
                                        <p:tav tm="100000">
                                          <p:val>
                                            <p:strVal val="#ppt_x"/>
                                          </p:val>
                                        </p:tav>
                                      </p:tavLst>
                                    </p:anim>
                                    <p:anim calcmode="lin" valueType="num">
                                      <p:cBhvr additive="base">
                                        <p:cTn id="15" dur="14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p:cNvSpPr/>
          <p:nvPr/>
        </p:nvSpPr>
        <p:spPr>
          <a:xfrm>
            <a:off x="1" y="0"/>
            <a:ext cx="184785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Rectangle 4"/>
          <p:cNvSpPr/>
          <p:nvPr/>
        </p:nvSpPr>
        <p:spPr>
          <a:xfrm>
            <a:off x="-1884431" y="1693119"/>
            <a:ext cx="642676" cy="369332"/>
          </a:xfrm>
          <a:prstGeom prst="rect">
            <a:avLst/>
          </a:prstGeom>
        </p:spPr>
        <p:txBody>
          <a:bodyPr wrap="none">
            <a:spAutoFit/>
          </a:bodyPr>
          <a:lstStyle/>
          <a:p>
            <a:r>
              <a:rPr lang="en-GB" dirty="0">
                <a:solidFill>
                  <a:srgbClr val="65A02E"/>
                </a:solidFill>
              </a:rPr>
              <a:t>PEFC</a:t>
            </a:r>
            <a:endParaRPr lang="en-US" dirty="0"/>
          </a:p>
        </p:txBody>
      </p:sp>
      <p:pic>
        <p:nvPicPr>
          <p:cNvPr id="13" name="Picture 12"/>
          <p:cNvPicPr>
            <a:picLocks noChangeAspect="1"/>
          </p:cNvPicPr>
          <p:nvPr/>
        </p:nvPicPr>
        <p:blipFill>
          <a:blip r:embed="rId3"/>
          <a:stretch>
            <a:fillRect/>
          </a:stretch>
        </p:blipFill>
        <p:spPr>
          <a:xfrm>
            <a:off x="1847851" y="0"/>
            <a:ext cx="9945283" cy="684355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522" y="122886"/>
            <a:ext cx="1482825" cy="1603800"/>
          </a:xfrm>
          <a:prstGeom prst="rect">
            <a:avLst/>
          </a:prstGeom>
        </p:spPr>
      </p:pic>
    </p:spTree>
    <p:extLst>
      <p:ext uri="{BB962C8B-B14F-4D97-AF65-F5344CB8AC3E}">
        <p14:creationId xmlns:p14="http://schemas.microsoft.com/office/powerpoint/2010/main" val="372246052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3905" y="241533"/>
            <a:ext cx="10177591" cy="892552"/>
          </a:xfrm>
          <a:prstGeom prst="rect">
            <a:avLst/>
          </a:prstGeom>
          <a:noFill/>
        </p:spPr>
        <p:txBody>
          <a:bodyPr wrap="square" rtlCol="0">
            <a:spAutoFit/>
          </a:bodyPr>
          <a:lstStyle/>
          <a:p>
            <a:r>
              <a:rPr lang="mn-MN" altLang="fr-FR" sz="2800" b="1" dirty="0" smtClean="0"/>
              <a:t>Магадлан итгэмжлэгдсэн ой  </a:t>
            </a:r>
          </a:p>
          <a:p>
            <a:r>
              <a:rPr lang="en-US" altLang="fr-FR" sz="2400" b="1" dirty="0" smtClean="0">
                <a:solidFill>
                  <a:schemeClr val="tx1">
                    <a:lumMod val="65000"/>
                    <a:lumOff val="35000"/>
                  </a:schemeClr>
                </a:solidFill>
              </a:rPr>
              <a:t>Certified </a:t>
            </a:r>
            <a:r>
              <a:rPr lang="en-US" altLang="fr-FR" sz="2400" b="1" dirty="0">
                <a:solidFill>
                  <a:schemeClr val="tx1">
                    <a:lumMod val="65000"/>
                    <a:lumOff val="35000"/>
                  </a:schemeClr>
                </a:solidFill>
              </a:rPr>
              <a:t>Forest Area by Region</a:t>
            </a:r>
            <a:endParaRPr lang="zh-CN" altLang="en-US" sz="2400" b="1" dirty="0">
              <a:solidFill>
                <a:schemeClr val="tx1">
                  <a:lumMod val="65000"/>
                  <a:lumOff val="35000"/>
                </a:schemeClr>
              </a:solidFill>
              <a:latin typeface="Gulim" pitchFamily="34" charset="-127"/>
              <a:ea typeface="Gulim" pitchFamily="34" charset="-127"/>
            </a:endParaRPr>
          </a:p>
        </p:txBody>
      </p:sp>
      <p:sp>
        <p:nvSpPr>
          <p:cNvPr id="5" name="矩形 4"/>
          <p:cNvSpPr/>
          <p:nvPr/>
        </p:nvSpPr>
        <p:spPr>
          <a:xfrm>
            <a:off x="0" y="451278"/>
            <a:ext cx="234950" cy="711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aphicFrame>
        <p:nvGraphicFramePr>
          <p:cNvPr id="7" name="Content Placeholder 4"/>
          <p:cNvGraphicFramePr>
            <a:graphicFrameLocks/>
          </p:cNvGraphicFramePr>
          <p:nvPr>
            <p:extLst>
              <p:ext uri="{D42A27DB-BD31-4B8C-83A1-F6EECF244321}">
                <p14:modId xmlns:p14="http://schemas.microsoft.com/office/powerpoint/2010/main" val="499049802"/>
              </p:ext>
            </p:extLst>
          </p:nvPr>
        </p:nvGraphicFramePr>
        <p:xfrm>
          <a:off x="-831850" y="874713"/>
          <a:ext cx="7042150" cy="5103812"/>
        </p:xfrm>
        <a:graphic>
          <a:graphicData uri="http://schemas.openxmlformats.org/presentationml/2006/ole">
            <mc:AlternateContent xmlns:mc="http://schemas.openxmlformats.org/markup-compatibility/2006">
              <mc:Choice xmlns:v="urn:schemas-microsoft-com:vml" Requires="v">
                <p:oleObj spid="_x0000_s1136" name="Worksheet" r:id="rId5" imgW="7145131" imgH="5322269" progId="Excel.Sheet.8">
                  <p:embed/>
                </p:oleObj>
              </mc:Choice>
              <mc:Fallback>
                <p:oleObj name="Worksheet" r:id="rId5" imgW="7145131" imgH="5322269"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850" y="874713"/>
                        <a:ext cx="7042150" cy="5103812"/>
                      </a:xfrm>
                      <a:prstGeom prst="rect">
                        <a:avLst/>
                      </a:prstGeom>
                      <a:noFill/>
                      <a:extLst/>
                    </p:spPr>
                  </p:pic>
                </p:oleObj>
              </mc:Fallback>
            </mc:AlternateContent>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3830382306"/>
              </p:ext>
            </p:extLst>
          </p:nvPr>
        </p:nvGraphicFramePr>
        <p:xfrm>
          <a:off x="5117910" y="1558738"/>
          <a:ext cx="6864824" cy="4419729"/>
        </p:xfrm>
        <a:graphic>
          <a:graphicData uri="http://schemas.openxmlformats.org/presentationml/2006/ole">
            <mc:AlternateContent xmlns:mc="http://schemas.openxmlformats.org/markup-compatibility/2006">
              <mc:Choice xmlns:v="urn:schemas-microsoft-com:vml" Requires="v">
                <p:oleObj spid="_x0000_s1137" r:id="rId8" imgW="7504826" imgH="5322269" progId="Excel.Sheet.8">
                  <p:embed/>
                </p:oleObj>
              </mc:Choice>
              <mc:Fallback>
                <p:oleObj r:id="rId8" imgW="7504826" imgH="5322269" progId="Excel.Sheet.8">
                  <p:embed/>
                  <p:pic>
                    <p:nvPicPr>
                      <p:cNvPr id="0" name=""/>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7910" y="1558738"/>
                        <a:ext cx="6864824" cy="4419729"/>
                      </a:xfrm>
                      <a:prstGeom prst="rect">
                        <a:avLst/>
                      </a:prstGeom>
                      <a:noFill/>
                      <a:extLst/>
                    </p:spPr>
                  </p:pic>
                </p:oleObj>
              </mc:Fallback>
            </mc:AlternateContent>
          </a:graphicData>
        </a:graphic>
      </p:graphicFrame>
      <p:sp>
        <p:nvSpPr>
          <p:cNvPr id="2" name="TextBox 1"/>
          <p:cNvSpPr txBox="1"/>
          <p:nvPr/>
        </p:nvSpPr>
        <p:spPr>
          <a:xfrm>
            <a:off x="9519313" y="6032060"/>
            <a:ext cx="2770496" cy="369332"/>
          </a:xfrm>
          <a:prstGeom prst="rect">
            <a:avLst/>
          </a:prstGeom>
        </p:spPr>
        <p:txBody>
          <a:bodyPr wrap="square" rtlCol="0">
            <a:spAutoFit/>
          </a:bodyPr>
          <a:lstStyle/>
          <a:p>
            <a:r>
              <a:rPr lang="en-GB" dirty="0">
                <a:solidFill>
                  <a:schemeClr val="bg2">
                    <a:lumMod val="25000"/>
                  </a:schemeClr>
                </a:solidFill>
                <a:ea typeface="冬青黑体简体中文 W3" panose="020B0300000000000000" pitchFamily="34" charset="-122"/>
              </a:rPr>
              <a:t>Source</a:t>
            </a:r>
            <a:r>
              <a:rPr lang="en-GB" dirty="0" smtClean="0">
                <a:solidFill>
                  <a:schemeClr val="bg2">
                    <a:lumMod val="25000"/>
                  </a:schemeClr>
                </a:solidFill>
                <a:ea typeface="冬青黑体简体中文 W3" panose="020B0300000000000000" pitchFamily="34" charset="-122"/>
              </a:rPr>
              <a:t>: www.pefc.org</a:t>
            </a:r>
            <a:endParaRPr lang="en-US" sz="2000" dirty="0" smtClean="0">
              <a:solidFill>
                <a:schemeClr val="bg2">
                  <a:lumMod val="25000"/>
                </a:schemeClr>
              </a:solidFill>
              <a:ea typeface="冬青黑体简体中文 W3" panose="020B0300000000000000" pitchFamily="34" charset="-122"/>
            </a:endParaRPr>
          </a:p>
        </p:txBody>
      </p:sp>
      <p:sp>
        <p:nvSpPr>
          <p:cNvPr id="3" name="TextBox 2"/>
          <p:cNvSpPr txBox="1"/>
          <p:nvPr/>
        </p:nvSpPr>
        <p:spPr>
          <a:xfrm>
            <a:off x="234950" y="5978467"/>
            <a:ext cx="8240310" cy="923330"/>
          </a:xfrm>
          <a:prstGeom prst="rect">
            <a:avLst/>
          </a:prstGeom>
        </p:spPr>
        <p:txBody>
          <a:bodyPr wrap="square" rtlCol="0">
            <a:spAutoFit/>
          </a:bodyPr>
          <a:lstStyle/>
          <a:p>
            <a:pPr marL="342900" indent="-342900">
              <a:buFont typeface="Arial" panose="020B0604020202020204" pitchFamily="34" charset="0"/>
              <a:buChar char="•"/>
            </a:pPr>
            <a:r>
              <a:rPr lang="mn-MN" sz="2000" dirty="0" smtClean="0">
                <a:solidFill>
                  <a:schemeClr val="tx1">
                    <a:lumMod val="65000"/>
                    <a:lumOff val="35000"/>
                  </a:schemeClr>
                </a:solidFill>
                <a:latin typeface="冬青黑体简体中文 W3" panose="020B0300000000000000" pitchFamily="34" charset="-122"/>
                <a:ea typeface="冬青黑体简体中文 W3" panose="020B0300000000000000" pitchFamily="34" charset="-122"/>
              </a:rPr>
              <a:t>Нийт 35н улсын 300 гаруй сая га газрыг магадлан итгэмжлээд байна.</a:t>
            </a:r>
            <a:r>
              <a:rPr lang="en-CA" sz="2000" dirty="0" smtClean="0">
                <a:solidFill>
                  <a:schemeClr val="tx1">
                    <a:lumMod val="65000"/>
                    <a:lumOff val="35000"/>
                  </a:schemeClr>
                </a:solidFill>
                <a:latin typeface="冬青黑体简体中文 W3" panose="020B0300000000000000" pitchFamily="34" charset="-122"/>
                <a:ea typeface="冬青黑体简体中文 W3" panose="020B0300000000000000" pitchFamily="34" charset="-122"/>
              </a:rPr>
              <a:t> </a:t>
            </a:r>
            <a:r>
              <a:rPr lang="en-US" sz="1400" u="sng" dirty="0">
                <a:hlinkClick r:id="rId10"/>
              </a:rPr>
              <a:t>http://pefc.org/resources/webinar/747-pefc-global-certification-forest-management-chain-of-custody</a:t>
            </a:r>
            <a:endParaRPr lang="en-US" sz="1400" dirty="0" smtClean="0">
              <a:solidFill>
                <a:schemeClr val="tx1">
                  <a:lumMod val="65000"/>
                  <a:lumOff val="35000"/>
                </a:schemeClr>
              </a:solidFill>
              <a:latin typeface="冬青黑体简体中文 W3" panose="020B0300000000000000" pitchFamily="34" charset="-122"/>
              <a:ea typeface="冬青黑体简体中文 W3" panose="020B0300000000000000" pitchFamily="34" charset="-122"/>
            </a:endParaRPr>
          </a:p>
        </p:txBody>
      </p:sp>
    </p:spTree>
    <p:extLst>
      <p:ext uri="{BB962C8B-B14F-4D97-AF65-F5344CB8AC3E}">
        <p14:creationId xmlns:p14="http://schemas.microsoft.com/office/powerpoint/2010/main" val="1156325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6576bc475a3775b8e6aae16aff2a25bef5ac0"/>
  <p:tag name="ISPRING_PRESENTATION_TITLE" val="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C91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defRPr sz="2000" smtClean="0">
            <a:solidFill>
              <a:srgbClr val="0170D1"/>
            </a:solidFill>
            <a:latin typeface="冬青黑体简体中文 W3" panose="020B0300000000000000" pitchFamily="34" charset="-122"/>
            <a:ea typeface="冬青黑体简体中文 W3" panose="020B0300000000000000"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12972</TotalTime>
  <Words>2100</Words>
  <Application>Microsoft Office PowerPoint</Application>
  <PresentationFormat>Custom</PresentationFormat>
  <Paragraphs>288</Paragraphs>
  <Slides>27</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主题</vt:lpstr>
      <vt:lpstr>Worksheet</vt:lpstr>
      <vt:lpstr>Microsoft Excel 97-2003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Магадлан итгэмжлэлийн санаачлага, үйл явц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“Ойд үйлдвэрлэлийн ашиглалт” ба “Ойн арчилгаа, цэвэрлэгээний үйл ажиллагаа" эрхэлдэг аж ахуйн нэгж, байгууллагын үйл ажиллагаанд магадлан итгэмжлэл хийх шалгуур үзүүлэлтүүд </vt:lpstr>
      <vt:lpstr>Магадлан итгэмжлэгдсэн аж ахуйн нэгжид үзүүлэх хөнгөлөлт, урамшуулалын санал боловсруулах  </vt:lpstr>
      <vt:lpstr>Магадлан итгэмжлэлийн шинжээчийг бэлтгэх </vt:lpstr>
      <vt:lpstr>Магадлан итгэмжлэл </vt:lpstr>
      <vt:lpstr>PowerPoint Presentation</vt:lpstr>
      <vt:lpstr>Reference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dc:title>
  <dc:creator>常亚南</dc:creator>
  <cp:lastModifiedBy>pc</cp:lastModifiedBy>
  <cp:revision>572</cp:revision>
  <cp:lastPrinted>2017-09-27T06:31:01Z</cp:lastPrinted>
  <dcterms:created xsi:type="dcterms:W3CDTF">2016-10-25T07:16:43Z</dcterms:created>
  <dcterms:modified xsi:type="dcterms:W3CDTF">2018-04-21T04:44:05Z</dcterms:modified>
</cp:coreProperties>
</file>