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01" r:id="rId2"/>
    <p:sldId id="337" r:id="rId3"/>
    <p:sldId id="402" r:id="rId4"/>
    <p:sldId id="404" r:id="rId5"/>
    <p:sldId id="407" r:id="rId6"/>
    <p:sldId id="408" r:id="rId7"/>
    <p:sldId id="409" r:id="rId8"/>
    <p:sldId id="412" r:id="rId9"/>
    <p:sldId id="413" r:id="rId10"/>
    <p:sldId id="414" r:id="rId11"/>
    <p:sldId id="415" r:id="rId12"/>
    <p:sldId id="416" r:id="rId13"/>
    <p:sldId id="419" r:id="rId14"/>
    <p:sldId id="417"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3" r:id="rId28"/>
    <p:sldId id="432" r:id="rId29"/>
    <p:sldId id="434" r:id="rId30"/>
    <p:sldId id="358" r:id="rId31"/>
    <p:sldId id="342"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6" pos="7680" userDrawn="1">
          <p15:clr>
            <a:srgbClr val="A4A3A4"/>
          </p15:clr>
        </p15:guide>
        <p15:guide id="13" pos="461" userDrawn="1">
          <p15:clr>
            <a:srgbClr val="A4A3A4"/>
          </p15:clr>
        </p15:guide>
        <p15:guide id="14" orient="horz" pos="2183" userDrawn="1">
          <p15:clr>
            <a:srgbClr val="A4A3A4"/>
          </p15:clr>
        </p15:guide>
        <p15:guide id="15" orient="horz" pos="3952" userDrawn="1">
          <p15:clr>
            <a:srgbClr val="A4A3A4"/>
          </p15:clr>
        </p15:guide>
        <p15:guide id="16" orient="horz" pos="10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DCA2"/>
    <a:srgbClr val="595959"/>
    <a:srgbClr val="FFFFFF"/>
    <a:srgbClr val="F3C915"/>
    <a:srgbClr val="404040"/>
    <a:srgbClr val="FDFDFD"/>
    <a:srgbClr val="20A3FE"/>
    <a:srgbClr val="FBFBFB"/>
    <a:srgbClr val="F2CA17"/>
    <a:srgbClr val="017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9" autoAdjust="0"/>
    <p:restoredTop sz="94128" autoAdjust="0"/>
  </p:normalViewPr>
  <p:slideViewPr>
    <p:cSldViewPr snapToGrid="0">
      <p:cViewPr varScale="1">
        <p:scale>
          <a:sx n="70" d="100"/>
          <a:sy n="70" d="100"/>
        </p:scale>
        <p:origin x="-528" y="-108"/>
      </p:cViewPr>
      <p:guideLst>
        <p:guide orient="horz" pos="2183"/>
        <p:guide orient="horz" pos="3952"/>
        <p:guide orient="horz" pos="1026"/>
        <p:guide pos="7680"/>
        <p:guide pos="4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89739-453E-400A-A8D8-79CFDF178070}" type="datetimeFigureOut">
              <a:rPr lang="zh-CN" altLang="en-US" smtClean="0"/>
              <a:pPr/>
              <a:t>2018/4/21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3EA3B-D2E9-4E05-9324-5750E33A8057}" type="slidenum">
              <a:rPr lang="zh-CN" altLang="en-US" smtClean="0"/>
              <a:pPr/>
              <a:t>‹#›</a:t>
            </a:fld>
            <a:endParaRPr lang="zh-CN" altLang="en-US"/>
          </a:p>
        </p:txBody>
      </p:sp>
    </p:spTree>
    <p:extLst>
      <p:ext uri="{BB962C8B-B14F-4D97-AF65-F5344CB8AC3E}">
        <p14:creationId xmlns:p14="http://schemas.microsoft.com/office/powerpoint/2010/main" val="56917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a:t>
            </a:fld>
            <a:endParaRPr lang="zh-CN" altLang="en-US"/>
          </a:p>
        </p:txBody>
      </p:sp>
    </p:spTree>
    <p:extLst>
      <p:ext uri="{BB962C8B-B14F-4D97-AF65-F5344CB8AC3E}">
        <p14:creationId xmlns:p14="http://schemas.microsoft.com/office/powerpoint/2010/main" val="241988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11</a:t>
            </a:fld>
            <a:endParaRPr lang="zh-CN" altLang="en-US"/>
          </a:p>
        </p:txBody>
      </p:sp>
    </p:spTree>
    <p:extLst>
      <p:ext uri="{BB962C8B-B14F-4D97-AF65-F5344CB8AC3E}">
        <p14:creationId xmlns:p14="http://schemas.microsoft.com/office/powerpoint/2010/main" val="401377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12</a:t>
            </a:fld>
            <a:endParaRPr lang="zh-CN" altLang="en-US"/>
          </a:p>
        </p:txBody>
      </p:sp>
    </p:spTree>
    <p:extLst>
      <p:ext uri="{BB962C8B-B14F-4D97-AF65-F5344CB8AC3E}">
        <p14:creationId xmlns:p14="http://schemas.microsoft.com/office/powerpoint/2010/main" val="131716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13</a:t>
            </a:fld>
            <a:endParaRPr lang="zh-CN" altLang="en-US"/>
          </a:p>
        </p:txBody>
      </p:sp>
    </p:spTree>
    <p:extLst>
      <p:ext uri="{BB962C8B-B14F-4D97-AF65-F5344CB8AC3E}">
        <p14:creationId xmlns:p14="http://schemas.microsoft.com/office/powerpoint/2010/main" val="3806968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15</a:t>
            </a:fld>
            <a:endParaRPr lang="zh-CN" altLang="en-US"/>
          </a:p>
        </p:txBody>
      </p:sp>
    </p:spTree>
    <p:extLst>
      <p:ext uri="{BB962C8B-B14F-4D97-AF65-F5344CB8AC3E}">
        <p14:creationId xmlns:p14="http://schemas.microsoft.com/office/powerpoint/2010/main" val="211985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16</a:t>
            </a:fld>
            <a:endParaRPr lang="zh-CN" altLang="en-US"/>
          </a:p>
        </p:txBody>
      </p:sp>
    </p:spTree>
    <p:extLst>
      <p:ext uri="{BB962C8B-B14F-4D97-AF65-F5344CB8AC3E}">
        <p14:creationId xmlns:p14="http://schemas.microsoft.com/office/powerpoint/2010/main" val="370371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17</a:t>
            </a:fld>
            <a:endParaRPr lang="zh-CN" altLang="en-US"/>
          </a:p>
        </p:txBody>
      </p:sp>
    </p:spTree>
    <p:extLst>
      <p:ext uri="{BB962C8B-B14F-4D97-AF65-F5344CB8AC3E}">
        <p14:creationId xmlns:p14="http://schemas.microsoft.com/office/powerpoint/2010/main" val="360606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18</a:t>
            </a:fld>
            <a:endParaRPr lang="zh-CN" altLang="en-US"/>
          </a:p>
        </p:txBody>
      </p:sp>
    </p:spTree>
    <p:extLst>
      <p:ext uri="{BB962C8B-B14F-4D97-AF65-F5344CB8AC3E}">
        <p14:creationId xmlns:p14="http://schemas.microsoft.com/office/powerpoint/2010/main" val="1281366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19</a:t>
            </a:fld>
            <a:endParaRPr lang="zh-CN" altLang="en-US"/>
          </a:p>
        </p:txBody>
      </p:sp>
    </p:spTree>
    <p:extLst>
      <p:ext uri="{BB962C8B-B14F-4D97-AF65-F5344CB8AC3E}">
        <p14:creationId xmlns:p14="http://schemas.microsoft.com/office/powerpoint/2010/main" val="1838838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20</a:t>
            </a:fld>
            <a:endParaRPr lang="zh-CN" altLang="en-US"/>
          </a:p>
        </p:txBody>
      </p:sp>
    </p:spTree>
    <p:extLst>
      <p:ext uri="{BB962C8B-B14F-4D97-AF65-F5344CB8AC3E}">
        <p14:creationId xmlns:p14="http://schemas.microsoft.com/office/powerpoint/2010/main" val="2879814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21</a:t>
            </a:fld>
            <a:endParaRPr lang="zh-CN" altLang="en-US"/>
          </a:p>
        </p:txBody>
      </p:sp>
    </p:spTree>
    <p:extLst>
      <p:ext uri="{BB962C8B-B14F-4D97-AF65-F5344CB8AC3E}">
        <p14:creationId xmlns:p14="http://schemas.microsoft.com/office/powerpoint/2010/main" val="383615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3</a:t>
            </a:fld>
            <a:endParaRPr lang="zh-CN" altLang="en-US"/>
          </a:p>
        </p:txBody>
      </p:sp>
    </p:spTree>
    <p:extLst>
      <p:ext uri="{BB962C8B-B14F-4D97-AF65-F5344CB8AC3E}">
        <p14:creationId xmlns:p14="http://schemas.microsoft.com/office/powerpoint/2010/main" val="2710309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22</a:t>
            </a:fld>
            <a:endParaRPr lang="zh-CN" altLang="en-US"/>
          </a:p>
        </p:txBody>
      </p:sp>
    </p:spTree>
    <p:extLst>
      <p:ext uri="{BB962C8B-B14F-4D97-AF65-F5344CB8AC3E}">
        <p14:creationId xmlns:p14="http://schemas.microsoft.com/office/powerpoint/2010/main" val="3670696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23</a:t>
            </a:fld>
            <a:endParaRPr lang="zh-CN" altLang="en-US"/>
          </a:p>
        </p:txBody>
      </p:sp>
    </p:spTree>
    <p:extLst>
      <p:ext uri="{BB962C8B-B14F-4D97-AF65-F5344CB8AC3E}">
        <p14:creationId xmlns:p14="http://schemas.microsoft.com/office/powerpoint/2010/main" val="1029180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24</a:t>
            </a:fld>
            <a:endParaRPr lang="zh-CN" altLang="en-US"/>
          </a:p>
        </p:txBody>
      </p:sp>
    </p:spTree>
    <p:extLst>
      <p:ext uri="{BB962C8B-B14F-4D97-AF65-F5344CB8AC3E}">
        <p14:creationId xmlns:p14="http://schemas.microsoft.com/office/powerpoint/2010/main" val="2353220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25</a:t>
            </a:fld>
            <a:endParaRPr lang="zh-CN" altLang="en-US"/>
          </a:p>
        </p:txBody>
      </p:sp>
    </p:spTree>
    <p:extLst>
      <p:ext uri="{BB962C8B-B14F-4D97-AF65-F5344CB8AC3E}">
        <p14:creationId xmlns:p14="http://schemas.microsoft.com/office/powerpoint/2010/main" val="3954723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26</a:t>
            </a:fld>
            <a:endParaRPr lang="zh-CN" altLang="en-US"/>
          </a:p>
        </p:txBody>
      </p:sp>
    </p:spTree>
    <p:extLst>
      <p:ext uri="{BB962C8B-B14F-4D97-AF65-F5344CB8AC3E}">
        <p14:creationId xmlns:p14="http://schemas.microsoft.com/office/powerpoint/2010/main" val="1223001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27</a:t>
            </a:fld>
            <a:endParaRPr lang="zh-CN" altLang="en-US"/>
          </a:p>
        </p:txBody>
      </p:sp>
    </p:spTree>
    <p:extLst>
      <p:ext uri="{BB962C8B-B14F-4D97-AF65-F5344CB8AC3E}">
        <p14:creationId xmlns:p14="http://schemas.microsoft.com/office/powerpoint/2010/main" val="1756168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28</a:t>
            </a:fld>
            <a:endParaRPr lang="zh-CN" altLang="en-US"/>
          </a:p>
        </p:txBody>
      </p:sp>
    </p:spTree>
    <p:extLst>
      <p:ext uri="{BB962C8B-B14F-4D97-AF65-F5344CB8AC3E}">
        <p14:creationId xmlns:p14="http://schemas.microsoft.com/office/powerpoint/2010/main" val="880476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29</a:t>
            </a:fld>
            <a:endParaRPr lang="zh-CN" altLang="en-US"/>
          </a:p>
        </p:txBody>
      </p:sp>
    </p:spTree>
    <p:extLst>
      <p:ext uri="{BB962C8B-B14F-4D97-AF65-F5344CB8AC3E}">
        <p14:creationId xmlns:p14="http://schemas.microsoft.com/office/powerpoint/2010/main" val="1256054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3EA3B-D2E9-4E05-9324-5750E33A8057}" type="slidenum">
              <a:rPr lang="zh-CN" altLang="en-US" smtClean="0"/>
              <a:pPr/>
              <a:t>30</a:t>
            </a:fld>
            <a:endParaRPr lang="zh-CN" altLang="en-US"/>
          </a:p>
        </p:txBody>
      </p:sp>
    </p:spTree>
    <p:extLst>
      <p:ext uri="{BB962C8B-B14F-4D97-AF65-F5344CB8AC3E}">
        <p14:creationId xmlns:p14="http://schemas.microsoft.com/office/powerpoint/2010/main" val="219596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31</a:t>
            </a:fld>
            <a:endParaRPr lang="zh-CN" altLang="en-US"/>
          </a:p>
        </p:txBody>
      </p:sp>
    </p:spTree>
    <p:extLst>
      <p:ext uri="{BB962C8B-B14F-4D97-AF65-F5344CB8AC3E}">
        <p14:creationId xmlns:p14="http://schemas.microsoft.com/office/powerpoint/2010/main" val="91952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4</a:t>
            </a:fld>
            <a:endParaRPr lang="zh-CN" altLang="en-US"/>
          </a:p>
        </p:txBody>
      </p:sp>
    </p:spTree>
    <p:extLst>
      <p:ext uri="{BB962C8B-B14F-4D97-AF65-F5344CB8AC3E}">
        <p14:creationId xmlns:p14="http://schemas.microsoft.com/office/powerpoint/2010/main" val="355855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5</a:t>
            </a:fld>
            <a:endParaRPr lang="zh-CN" altLang="en-US"/>
          </a:p>
        </p:txBody>
      </p:sp>
    </p:spTree>
    <p:extLst>
      <p:ext uri="{BB962C8B-B14F-4D97-AF65-F5344CB8AC3E}">
        <p14:creationId xmlns:p14="http://schemas.microsoft.com/office/powerpoint/2010/main" val="353384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6</a:t>
            </a:fld>
            <a:endParaRPr lang="zh-CN" altLang="en-US"/>
          </a:p>
        </p:txBody>
      </p:sp>
    </p:spTree>
    <p:extLst>
      <p:ext uri="{BB962C8B-B14F-4D97-AF65-F5344CB8AC3E}">
        <p14:creationId xmlns:p14="http://schemas.microsoft.com/office/powerpoint/2010/main" val="244543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7</a:t>
            </a:fld>
            <a:endParaRPr lang="zh-CN" altLang="en-US"/>
          </a:p>
        </p:txBody>
      </p:sp>
    </p:spTree>
    <p:extLst>
      <p:ext uri="{BB962C8B-B14F-4D97-AF65-F5344CB8AC3E}">
        <p14:creationId xmlns:p14="http://schemas.microsoft.com/office/powerpoint/2010/main" val="692710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8</a:t>
            </a:fld>
            <a:endParaRPr lang="zh-CN" altLang="en-US"/>
          </a:p>
        </p:txBody>
      </p:sp>
    </p:spTree>
    <p:extLst>
      <p:ext uri="{BB962C8B-B14F-4D97-AF65-F5344CB8AC3E}">
        <p14:creationId xmlns:p14="http://schemas.microsoft.com/office/powerpoint/2010/main" val="130919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9</a:t>
            </a:fld>
            <a:endParaRPr lang="zh-CN" altLang="en-US"/>
          </a:p>
        </p:txBody>
      </p:sp>
    </p:spTree>
    <p:extLst>
      <p:ext uri="{BB962C8B-B14F-4D97-AF65-F5344CB8AC3E}">
        <p14:creationId xmlns:p14="http://schemas.microsoft.com/office/powerpoint/2010/main" val="3944106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Credible forest certification covers much more than just logging practices – it also accounts for the social and economic well-being of workers and local communities, transparency and inclusiveness in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10</a:t>
            </a:fld>
            <a:endParaRPr lang="zh-CN" altLang="en-US"/>
          </a:p>
        </p:txBody>
      </p:sp>
    </p:spTree>
    <p:extLst>
      <p:ext uri="{BB962C8B-B14F-4D97-AF65-F5344CB8AC3E}">
        <p14:creationId xmlns:p14="http://schemas.microsoft.com/office/powerpoint/2010/main" val="350104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3215063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276465247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9584296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293803312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308422329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223355922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286810272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1724489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323760666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123656715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176618327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959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mailto:munkhzorig@forest.mn" TargetMode="External"/><Relationship Id="rId4" Type="http://schemas.openxmlformats.org/officeDocument/2006/relationships/hyperlink" Target="http://www.forest.m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10389"/>
            <a:ext cx="12192000" cy="534761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21" y="305990"/>
            <a:ext cx="3365500" cy="92835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7445" y="167854"/>
            <a:ext cx="1417110" cy="1124225"/>
          </a:xfrm>
          <a:prstGeom prst="rect">
            <a:avLst/>
          </a:prstGeom>
        </p:spPr>
      </p:pic>
      <p:pic>
        <p:nvPicPr>
          <p:cNvPr id="5" name="Content Placeholder 13" descr="ELdZ_Mong_cmyk_mon.jpg"/>
          <p:cNvPicPr>
            <a:picLocks noChangeAspect="1"/>
          </p:cNvPicPr>
          <p:nvPr/>
        </p:nvPicPr>
        <p:blipFill>
          <a:blip r:embed="rId5" cstate="print"/>
          <a:srcRect t="12678" b="9049"/>
          <a:stretch>
            <a:fillRect/>
          </a:stretch>
        </p:blipFill>
        <p:spPr bwMode="auto">
          <a:xfrm>
            <a:off x="9499921" y="93892"/>
            <a:ext cx="2374857" cy="1352550"/>
          </a:xfrm>
          <a:prstGeom prst="rect">
            <a:avLst/>
          </a:prstGeom>
          <a:noFill/>
          <a:ln w="9525">
            <a:noFill/>
            <a:miter lim="800000"/>
            <a:headEnd/>
            <a:tailEnd/>
          </a:ln>
          <a:effectLst/>
        </p:spPr>
      </p:pic>
      <p:sp>
        <p:nvSpPr>
          <p:cNvPr id="6" name="Rectangle 5"/>
          <p:cNvSpPr/>
          <p:nvPr/>
        </p:nvSpPr>
        <p:spPr>
          <a:xfrm>
            <a:off x="284922" y="1932317"/>
            <a:ext cx="11622156" cy="4663952"/>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mn-MN" sz="2800" b="1" dirty="0">
                <a:solidFill>
                  <a:schemeClr val="bg2">
                    <a:lumMod val="25000"/>
                  </a:schemeClr>
                </a:solidFill>
                <a:cs typeface="Arial" pitchFamily="34" charset="0"/>
              </a:rPr>
              <a:t>ОЙН МАГАДЛАН ИТГЭМЖЛЭЛИЙН ЭРХ ЗҮЙН ОРЧНЫ ШААРДЛАГА, ЭРХ ЗҮЙН ОРЧИН БҮРДҮҮЛЭХ АЖЛЫН ЯВЦ, МАГАДЛАН ИТГЭМЖЛЭГДСЭН </a:t>
            </a:r>
            <a:r>
              <a:rPr lang="mn-MN" sz="2800" b="1" dirty="0">
                <a:solidFill>
                  <a:schemeClr val="bg2">
                    <a:lumMod val="25000"/>
                  </a:schemeClr>
                </a:solidFill>
                <a:cs typeface="Arial" pitchFamily="34" charset="0"/>
              </a:rPr>
              <a:t>ОЙН МЭРГЭЖЛИЙН БАЙГУУЛЛАГАД ҮЗҮҮЛЭХ УРАМШУУЛЛЫН ТУХАЙ</a:t>
            </a:r>
            <a:endParaRPr lang="de-DE" sz="2800" b="1" dirty="0">
              <a:solidFill>
                <a:schemeClr val="bg2">
                  <a:lumMod val="25000"/>
                </a:schemeClr>
              </a:solidFill>
              <a:cs typeface="Arial" pitchFamily="34" charset="0"/>
            </a:endParaRPr>
          </a:p>
          <a:p>
            <a:pPr algn="ctr"/>
            <a:r>
              <a:rPr lang="mn-MN" sz="2800" b="1" dirty="0" smtClean="0">
                <a:solidFill>
                  <a:schemeClr val="bg2">
                    <a:lumMod val="25000"/>
                  </a:schemeClr>
                </a:solidFill>
                <a:cs typeface="Arial" pitchFamily="34" charset="0"/>
              </a:rPr>
              <a:t>Монголын </a:t>
            </a:r>
            <a:r>
              <a:rPr lang="mn-MN" sz="2800" b="1" dirty="0">
                <a:solidFill>
                  <a:schemeClr val="bg2">
                    <a:lumMod val="25000"/>
                  </a:schemeClr>
                </a:solidFill>
                <a:cs typeface="Arial" pitchFamily="34" charset="0"/>
              </a:rPr>
              <a:t>ойн тогтвортой менежментийн </a:t>
            </a:r>
            <a:r>
              <a:rPr lang="mn-MN" sz="2800" b="1" dirty="0" smtClean="0">
                <a:solidFill>
                  <a:schemeClr val="bg2">
                    <a:lumMod val="25000"/>
                  </a:schemeClr>
                </a:solidFill>
                <a:cs typeface="Arial" pitchFamily="34" charset="0"/>
              </a:rPr>
              <a:t>зөвлөл</a:t>
            </a:r>
          </a:p>
          <a:p>
            <a:pPr algn="ctr"/>
            <a:endParaRPr lang="mn-MN" sz="2800" b="1" dirty="0">
              <a:solidFill>
                <a:srgbClr val="FFFFFF"/>
              </a:solidFill>
              <a:cs typeface="Arial" pitchFamily="34" charset="0"/>
            </a:endParaRPr>
          </a:p>
          <a:p>
            <a:pPr algn="ctr"/>
            <a:r>
              <a:rPr lang="mn-MN" sz="2800" b="1" dirty="0">
                <a:solidFill>
                  <a:srgbClr val="FFFFFF"/>
                </a:solidFill>
                <a:cs typeface="Arial" pitchFamily="34" charset="0"/>
              </a:rPr>
              <a:t>Л.ДОРЖЦЭДЭН</a:t>
            </a:r>
            <a:endParaRPr lang="en-US" sz="2800" b="1" dirty="0">
              <a:solidFill>
                <a:srgbClr val="FFFFFF"/>
              </a:solidFill>
              <a:cs typeface="Arial" pitchFamily="34" charset="0"/>
            </a:endParaRPr>
          </a:p>
          <a:p>
            <a:pPr algn="ctr"/>
            <a:endParaRPr lang="en-US" sz="2800" b="1" dirty="0">
              <a:solidFill>
                <a:srgbClr val="FFFFFF"/>
              </a:solidFill>
              <a:cs typeface="Arial" pitchFamily="34" charset="0"/>
            </a:endParaRPr>
          </a:p>
          <a:p>
            <a:pPr algn="ctr"/>
            <a:r>
              <a:rPr lang="mn-MN" sz="2000" b="1" dirty="0" smtClean="0">
                <a:solidFill>
                  <a:srgbClr val="FFFFFF"/>
                </a:solidFill>
                <a:cs typeface="Arial" pitchFamily="34" charset="0"/>
              </a:rPr>
              <a:t>201</a:t>
            </a:r>
            <a:r>
              <a:rPr lang="en-US" sz="2000" b="1" dirty="0" smtClean="0">
                <a:solidFill>
                  <a:srgbClr val="FFFFFF"/>
                </a:solidFill>
                <a:cs typeface="Arial" pitchFamily="34" charset="0"/>
              </a:rPr>
              <a:t>8</a:t>
            </a:r>
            <a:r>
              <a:rPr lang="mn-MN" sz="2000" b="1" dirty="0" smtClean="0">
                <a:solidFill>
                  <a:srgbClr val="FFFFFF"/>
                </a:solidFill>
                <a:cs typeface="Arial" pitchFamily="34" charset="0"/>
              </a:rPr>
              <a:t> </a:t>
            </a:r>
            <a:r>
              <a:rPr lang="mn-MN" sz="2000" b="1" dirty="0">
                <a:solidFill>
                  <a:srgbClr val="FFFFFF"/>
                </a:solidFill>
                <a:cs typeface="Arial" pitchFamily="34" charset="0"/>
              </a:rPr>
              <a:t>ОНЫ </a:t>
            </a:r>
            <a:r>
              <a:rPr lang="mn-MN" sz="2000" b="1" dirty="0">
                <a:solidFill>
                  <a:srgbClr val="FFFFFF"/>
                </a:solidFill>
                <a:cs typeface="Arial" pitchFamily="34" charset="0"/>
              </a:rPr>
              <a:t>4</a:t>
            </a:r>
            <a:r>
              <a:rPr lang="mn-MN" sz="2000" b="1" dirty="0" smtClean="0">
                <a:solidFill>
                  <a:srgbClr val="FFFFFF"/>
                </a:solidFill>
                <a:cs typeface="Arial" pitchFamily="34" charset="0"/>
              </a:rPr>
              <a:t> ДҮГЭЭР </a:t>
            </a:r>
            <a:r>
              <a:rPr lang="mn-MN" sz="2000" b="1" dirty="0">
                <a:solidFill>
                  <a:srgbClr val="FFFFFF"/>
                </a:solidFill>
                <a:cs typeface="Arial" pitchFamily="34" charset="0"/>
              </a:rPr>
              <a:t>САРЫН </a:t>
            </a:r>
            <a:r>
              <a:rPr lang="mn-MN" sz="2000" b="1" dirty="0" smtClean="0">
                <a:solidFill>
                  <a:srgbClr val="FFFFFF"/>
                </a:solidFill>
                <a:cs typeface="Arial" pitchFamily="34" charset="0"/>
              </a:rPr>
              <a:t>25-НИЙ </a:t>
            </a:r>
            <a:r>
              <a:rPr lang="mn-MN" sz="2000" b="1" dirty="0">
                <a:solidFill>
                  <a:srgbClr val="FFFFFF"/>
                </a:solidFill>
                <a:cs typeface="Arial" pitchFamily="34" charset="0"/>
              </a:rPr>
              <a:t>ӨДӨР </a:t>
            </a:r>
          </a:p>
          <a:p>
            <a:pPr algn="ctr"/>
            <a:r>
              <a:rPr lang="mn-MN" sz="2000" b="1" dirty="0" smtClean="0">
                <a:solidFill>
                  <a:srgbClr val="FFFFFF"/>
                </a:solidFill>
                <a:cs typeface="Arial" pitchFamily="34" charset="0"/>
              </a:rPr>
              <a:t>МӨРӨН ХОТ</a:t>
            </a:r>
          </a:p>
        </p:txBody>
      </p:sp>
    </p:spTree>
    <p:extLst>
      <p:ext uri="{BB962C8B-B14F-4D97-AF65-F5344CB8AC3E}">
        <p14:creationId xmlns:p14="http://schemas.microsoft.com/office/powerpoint/2010/main" val="201577326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807028" y="327262"/>
            <a:ext cx="10528746" cy="400110"/>
          </a:xfrm>
          <a:prstGeom prst="rect">
            <a:avLst/>
          </a:prstGeom>
          <a:noFill/>
        </p:spPr>
        <p:txBody>
          <a:bodyPr wrap="square" rtlCol="0">
            <a:spAutoFit/>
          </a:bodyPr>
          <a:lstStyle/>
          <a:p>
            <a:r>
              <a:rPr lang="mn-MN" sz="2000" b="1" dirty="0">
                <a:latin typeface="Arial" pitchFamily="34" charset="0"/>
                <a:cs typeface="Arial" pitchFamily="34" charset="0"/>
              </a:rPr>
              <a:t>Ойн магадлан итгэмжлэлийн эрх зүйн орчин бий </a:t>
            </a:r>
            <a:r>
              <a:rPr lang="mn-MN" sz="2000" b="1" dirty="0" smtClean="0">
                <a:latin typeface="Arial" pitchFamily="34" charset="0"/>
                <a:cs typeface="Arial" pitchFamily="34" charset="0"/>
              </a:rPr>
              <a:t>болсоноор </a:t>
            </a:r>
            <a:r>
              <a:rPr lang="mn-MN" sz="2000" b="1" dirty="0">
                <a:latin typeface="Arial" pitchFamily="34" charset="0"/>
                <a:cs typeface="Arial" pitchFamily="34" charset="0"/>
              </a:rPr>
              <a:t>хүрэх үр дүн</a:t>
            </a:r>
            <a:endParaRPr lang="zh-CN" altLang="en-US" sz="20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577445" y="869465"/>
            <a:ext cx="10186748" cy="6571030"/>
          </a:xfrm>
          <a:prstGeom prst="rect">
            <a:avLst/>
          </a:prstGeom>
        </p:spPr>
        <p:txBody>
          <a:bodyPr wrap="square" rtlCol="0">
            <a:spAutoFit/>
          </a:bodyPr>
          <a:lstStyle/>
          <a:p>
            <a:pPr algn="just">
              <a:buFont typeface="Wingdings" pitchFamily="2" charset="2"/>
              <a:buChar char="Ø"/>
            </a:pPr>
            <a:r>
              <a:rPr lang="mn-MN" sz="2000" dirty="0">
                <a:cs typeface="Arial" pitchFamily="34" charset="0"/>
              </a:rPr>
              <a:t>	</a:t>
            </a:r>
            <a:r>
              <a:rPr lang="mn-MN" sz="2000" dirty="0">
                <a:latin typeface="Arial" pitchFamily="34" charset="0"/>
                <a:cs typeface="Arial" pitchFamily="34" charset="0"/>
              </a:rPr>
              <a:t>Хууль батлагдсанаар ой модны салбарын хөгжлийг түргэтгэх, мэргэжилтэй боловсон хүчний хангамж, техник, технологийн чадавхийг нэмэгдүүлэх нөхцөл бүрдэх болно.</a:t>
            </a:r>
            <a:endParaRPr lang="en-US" sz="2000" dirty="0">
              <a:latin typeface="Arial" pitchFamily="34" charset="0"/>
              <a:cs typeface="Arial" pitchFamily="34" charset="0"/>
            </a:endParaRPr>
          </a:p>
          <a:p>
            <a:pPr algn="just">
              <a:buFont typeface="Wingdings" pitchFamily="2" charset="2"/>
              <a:buChar char="Ø"/>
            </a:pPr>
            <a:r>
              <a:rPr lang="mn-MN" sz="2000" dirty="0">
                <a:latin typeface="Arial" pitchFamily="34" charset="0"/>
                <a:cs typeface="Arial" pitchFamily="34" charset="0"/>
              </a:rPr>
              <a:t>Ойн тухай хууль тогтоомжийн хэрэгжилтэд тавих хяналт үлэмж сайжирч,  иргэд, төрийн бус байгууллагын оролцох оролцоо нэмэгдэн, ойн ажилчид нь мэргэжлээ дээшлүүлдэг, гал түймэртэй тэмцэх багаж хэрэгсэл болон хөдөлмөрийн аюулгүй ажиллагаа хангагдсан, байгаль орчинд ээлтэй үйл ажиллагаа явуулдаг ойн аж ахуйн нэгжүүд бий болно.  </a:t>
            </a:r>
            <a:endParaRPr lang="en-US" sz="2000" dirty="0">
              <a:latin typeface="Arial" pitchFamily="34" charset="0"/>
              <a:cs typeface="Arial" pitchFamily="34" charset="0"/>
            </a:endParaRPr>
          </a:p>
          <a:p>
            <a:pPr algn="just">
              <a:buFont typeface="Wingdings" pitchFamily="2" charset="2"/>
              <a:buChar char="Ø"/>
            </a:pPr>
            <a:r>
              <a:rPr lang="mn-MN" sz="2000" dirty="0">
                <a:latin typeface="Arial" pitchFamily="34" charset="0"/>
                <a:cs typeface="Arial" pitchFamily="34" charset="0"/>
              </a:rPr>
              <a:t>Гэрээгээр эзэмшиж байгаа магадан итгэмжлэгдсэн ойн нөөц нэмэгдсэн, эрүүл, бүтээмжтэй, ойн биологийн янз хамгаалагдсан, нийгэм эдийн засгийн өндөр үр ашигтай байх нөхцөл хангагдаж, төр, иргэн, хувийн хэвшлийн байгууллага хоорондын хариуцлага дээшилж, чанарын мэдэгдэхүйц ахиц гарна.</a:t>
            </a:r>
            <a:endParaRPr lang="en-US" sz="2000" dirty="0">
              <a:latin typeface="Arial" pitchFamily="34" charset="0"/>
              <a:cs typeface="Arial" pitchFamily="34" charset="0"/>
            </a:endParaRPr>
          </a:p>
          <a:p>
            <a:pPr algn="just">
              <a:buFont typeface="Wingdings" pitchFamily="2" charset="2"/>
              <a:buChar char="Ø"/>
            </a:pPr>
            <a:r>
              <a:rPr lang="mn-MN" sz="2000" dirty="0">
                <a:latin typeface="Arial" pitchFamily="34" charset="0"/>
                <a:cs typeface="Arial" pitchFamily="34" charset="0"/>
              </a:rPr>
              <a:t>Олон улсын магадлан итгэмжлэлийн байгууллагуудын/ “Ойн магадлан итгэмжлэлийг хүлээн зөвшөөрөх хөтөлбөр..” \Program for the Endorsement of Forest Certification “PEFC”\ , “Ой эзэмшигчдийн зөвлөл” , \Forest Stewardship Council “FSC”\ жишиг шаардлагад нийцсэн ойн менежментийг Монгол улсад бий болгоно. </a:t>
            </a:r>
            <a:endParaRPr lang="en-US" sz="2000" dirty="0">
              <a:latin typeface="Arial" pitchFamily="34" charset="0"/>
              <a:cs typeface="Arial" pitchFamily="34" charset="0"/>
            </a:endParaRPr>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358038523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90057" y="473875"/>
            <a:ext cx="10528746" cy="707886"/>
          </a:xfrm>
          <a:prstGeom prst="rect">
            <a:avLst/>
          </a:prstGeom>
          <a:noFill/>
        </p:spPr>
        <p:txBody>
          <a:bodyPr wrap="square" rtlCol="0">
            <a:spAutoFit/>
          </a:bodyPr>
          <a:lstStyle/>
          <a:p>
            <a:r>
              <a:rPr lang="mn-MN" sz="2000" b="1" dirty="0">
                <a:latin typeface="Arial" pitchFamily="34" charset="0"/>
                <a:cs typeface="Arial" pitchFamily="34" charset="0"/>
              </a:rPr>
              <a:t>3“МОНГОЛ УЛСЫН ОЙН САЛБАРТ ОЙН МАГАДЛАН ИТГЭМЖЛЭЛИЙН ҮЙЛ АЖИЛЛАГААГ  ЗОХИОН БАЙГУУЛАХ ЖУРАМ”-ЫН ТӨСӨЛ</a:t>
            </a:r>
            <a:endParaRPr lang="zh-CN" altLang="en-US" sz="20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663709" y="1473314"/>
            <a:ext cx="10186748" cy="6263253"/>
          </a:xfrm>
          <a:prstGeom prst="rect">
            <a:avLst/>
          </a:prstGeom>
        </p:spPr>
        <p:txBody>
          <a:bodyPr wrap="square" rtlCol="0">
            <a:spAutoFit/>
          </a:bodyPr>
          <a:lstStyle/>
          <a:p>
            <a:pPr algn="just">
              <a:buNone/>
            </a:pPr>
            <a:r>
              <a:rPr lang="mn-MN" sz="2000" dirty="0">
                <a:cs typeface="Arial" pitchFamily="34" charset="0"/>
              </a:rPr>
              <a:t>	</a:t>
            </a:r>
            <a:r>
              <a:rPr lang="mn-MN" sz="2000" b="1" dirty="0">
                <a:latin typeface="Arial" pitchFamily="34" charset="0"/>
                <a:cs typeface="Arial" pitchFamily="34" charset="0"/>
              </a:rPr>
              <a:t>Энэхүү журмын эрхэм зорилго нь </a:t>
            </a:r>
            <a:r>
              <a:rPr lang="mn-MN" sz="2000" dirty="0">
                <a:latin typeface="Arial" pitchFamily="34" charset="0"/>
                <a:cs typeface="Arial" pitchFamily="34" charset="0"/>
              </a:rPr>
              <a:t>ойн санг эзэмшигч болон ойн  </a:t>
            </a:r>
            <a:r>
              <a:rPr lang="en-US" sz="2000" dirty="0" err="1">
                <a:latin typeface="Arial" pitchFamily="34" charset="0"/>
                <a:cs typeface="Arial" pitchFamily="34" charset="0"/>
              </a:rPr>
              <a:t>байгууллаг</a:t>
            </a:r>
            <a:r>
              <a:rPr lang="mn-MN" sz="2000" dirty="0">
                <a:latin typeface="Arial" pitchFamily="34" charset="0"/>
                <a:cs typeface="Arial" pitchFamily="34" charset="0"/>
              </a:rPr>
              <a:t>ууд</a:t>
            </a:r>
            <a:r>
              <a:rPr lang="en-US" sz="2000" dirty="0" err="1">
                <a:latin typeface="Arial" pitchFamily="34" charset="0"/>
                <a:cs typeface="Arial" pitchFamily="34" charset="0"/>
              </a:rPr>
              <a:t>ын</a:t>
            </a:r>
            <a:r>
              <a:rPr lang="en-US" sz="2000" dirty="0">
                <a:latin typeface="Arial" pitchFamily="34" charset="0"/>
                <a:cs typeface="Arial" pitchFamily="34" charset="0"/>
              </a:rPr>
              <a:t> </a:t>
            </a:r>
            <a:r>
              <a:rPr lang="en-US" sz="2000" dirty="0" err="1">
                <a:latin typeface="Arial" pitchFamily="34" charset="0"/>
                <a:cs typeface="Arial" pitchFamily="34" charset="0"/>
              </a:rPr>
              <a:t>үйл</a:t>
            </a:r>
            <a:r>
              <a:rPr lang="en-US" sz="2000" dirty="0">
                <a:latin typeface="Arial" pitchFamily="34" charset="0"/>
                <a:cs typeface="Arial" pitchFamily="34" charset="0"/>
              </a:rPr>
              <a:t> </a:t>
            </a:r>
            <a:r>
              <a:rPr lang="en-US" sz="2000" dirty="0" err="1">
                <a:latin typeface="Arial" pitchFamily="34" charset="0"/>
                <a:cs typeface="Arial" pitchFamily="34" charset="0"/>
              </a:rPr>
              <a:t>ажиллага</a:t>
            </a:r>
            <a:r>
              <a:rPr lang="mn-MN" sz="2000" dirty="0">
                <a:latin typeface="Arial" pitchFamily="34" charset="0"/>
                <a:cs typeface="Arial" pitchFamily="34" charset="0"/>
              </a:rPr>
              <a:t>аны техник,  </a:t>
            </a:r>
            <a:r>
              <a:rPr lang="en-US" sz="2000" dirty="0" err="1">
                <a:latin typeface="Arial" pitchFamily="34" charset="0"/>
                <a:cs typeface="Arial" pitchFamily="34" charset="0"/>
              </a:rPr>
              <a:t>технологи</a:t>
            </a:r>
            <a:r>
              <a:rPr lang="en-US" sz="2000" dirty="0">
                <a:latin typeface="Arial" pitchFamily="34" charset="0"/>
                <a:cs typeface="Arial" pitchFamily="34" charset="0"/>
              </a:rPr>
              <a:t>,</a:t>
            </a:r>
            <a:r>
              <a:rPr lang="mn-MN" sz="2000" dirty="0">
                <a:latin typeface="Arial" pitchFamily="34" charset="0"/>
                <a:cs typeface="Arial" pitchFamily="34" charset="0"/>
              </a:rPr>
              <a:t> ажлын </a:t>
            </a:r>
            <a:r>
              <a:rPr lang="en-US" sz="2000" dirty="0" err="1">
                <a:latin typeface="Arial" pitchFamily="34" charset="0"/>
                <a:cs typeface="Arial" pitchFamily="34" charset="0"/>
              </a:rPr>
              <a:t>чанарт</a:t>
            </a:r>
            <a:r>
              <a:rPr lang="en-US" sz="2000" dirty="0">
                <a:latin typeface="Arial" pitchFamily="34" charset="0"/>
                <a:cs typeface="Arial" pitchFamily="34" charset="0"/>
              </a:rPr>
              <a:t> </a:t>
            </a:r>
            <a:r>
              <a:rPr lang="en-US" sz="2000" dirty="0" err="1">
                <a:latin typeface="Arial" pitchFamily="34" charset="0"/>
                <a:cs typeface="Arial" pitchFamily="34" charset="0"/>
              </a:rPr>
              <a:t>хөндлөнгийн</a:t>
            </a:r>
            <a:r>
              <a:rPr lang="en-US" sz="2000" dirty="0">
                <a:latin typeface="Arial" pitchFamily="34" charset="0"/>
                <a:cs typeface="Arial" pitchFamily="34" charset="0"/>
              </a:rPr>
              <a:t> </a:t>
            </a:r>
            <a:r>
              <a:rPr lang="en-US" sz="2000" dirty="0" err="1">
                <a:latin typeface="Arial" pitchFamily="34" charset="0"/>
                <a:cs typeface="Arial" pitchFamily="34" charset="0"/>
              </a:rPr>
              <a:t>үнэлгээ</a:t>
            </a:r>
            <a:r>
              <a:rPr lang="en-US" sz="2000" dirty="0">
                <a:latin typeface="Arial" pitchFamily="34" charset="0"/>
                <a:cs typeface="Arial" pitchFamily="34" charset="0"/>
              </a:rPr>
              <a:t> </a:t>
            </a:r>
            <a:r>
              <a:rPr lang="en-US" sz="2000" dirty="0" err="1">
                <a:latin typeface="Arial" pitchFamily="34" charset="0"/>
                <a:cs typeface="Arial" pitchFamily="34" charset="0"/>
              </a:rPr>
              <a:t>хийж</a:t>
            </a:r>
            <a:r>
              <a:rPr lang="en-US" sz="2000" dirty="0">
                <a:latin typeface="Arial" pitchFamily="34" charset="0"/>
                <a:cs typeface="Arial" pitchFamily="34" charset="0"/>
              </a:rPr>
              <a:t>, </a:t>
            </a:r>
            <a:r>
              <a:rPr lang="en-US" sz="2000" dirty="0" err="1">
                <a:latin typeface="Arial" pitchFamily="34" charset="0"/>
                <a:cs typeface="Arial" pitchFamily="34" charset="0"/>
              </a:rPr>
              <a:t>дүгнэлт</a:t>
            </a:r>
            <a:r>
              <a:rPr lang="en-US" sz="2000" dirty="0">
                <a:latin typeface="Arial" pitchFamily="34" charset="0"/>
                <a:cs typeface="Arial" pitchFamily="34" charset="0"/>
              </a:rPr>
              <a:t> </a:t>
            </a:r>
            <a:r>
              <a:rPr lang="en-US" sz="2000" dirty="0" err="1">
                <a:latin typeface="Arial" pitchFamily="34" charset="0"/>
                <a:cs typeface="Arial" pitchFamily="34" charset="0"/>
              </a:rPr>
              <a:t>гарган</a:t>
            </a:r>
            <a:r>
              <a:rPr lang="en-US" sz="2000" dirty="0">
                <a:latin typeface="Arial" pitchFamily="34" charset="0"/>
                <a:cs typeface="Arial" pitchFamily="34" charset="0"/>
              </a:rPr>
              <a:t> </a:t>
            </a:r>
            <a:r>
              <a:rPr lang="en-US" sz="2000" dirty="0" err="1">
                <a:latin typeface="Arial" pitchFamily="34" charset="0"/>
                <a:cs typeface="Arial" pitchFamily="34" charset="0"/>
              </a:rPr>
              <a:t>магадлан</a:t>
            </a:r>
            <a:r>
              <a:rPr lang="en-US" sz="2000" dirty="0">
                <a:latin typeface="Arial" pitchFamily="34" charset="0"/>
                <a:cs typeface="Arial" pitchFamily="34" charset="0"/>
              </a:rPr>
              <a:t> </a:t>
            </a:r>
            <a:r>
              <a:rPr lang="en-US" sz="2000" dirty="0" err="1">
                <a:latin typeface="Arial" pitchFamily="34" charset="0"/>
                <a:cs typeface="Arial" pitchFamily="34" charset="0"/>
              </a:rPr>
              <a:t>итгэмжлэх</a:t>
            </a:r>
            <a:r>
              <a:rPr lang="en-US" sz="2000" dirty="0">
                <a:latin typeface="Arial" pitchFamily="34" charset="0"/>
                <a:cs typeface="Arial" pitchFamily="34" charset="0"/>
              </a:rPr>
              <a:t> </a:t>
            </a:r>
            <a:r>
              <a:rPr lang="en-US" sz="2000" dirty="0" err="1">
                <a:latin typeface="Arial" pitchFamily="34" charset="0"/>
                <a:cs typeface="Arial" pitchFamily="34" charset="0"/>
              </a:rPr>
              <a:t>үйл</a:t>
            </a:r>
            <a:r>
              <a:rPr lang="en-US" sz="2000" dirty="0">
                <a:latin typeface="Arial" pitchFamily="34" charset="0"/>
                <a:cs typeface="Arial" pitchFamily="34" charset="0"/>
              </a:rPr>
              <a:t> </a:t>
            </a:r>
            <a:r>
              <a:rPr lang="en-US" sz="2000" dirty="0" err="1">
                <a:latin typeface="Arial" pitchFamily="34" charset="0"/>
                <a:cs typeface="Arial" pitchFamily="34" charset="0"/>
              </a:rPr>
              <a:t>ажиллагааг</a:t>
            </a:r>
            <a:r>
              <a:rPr lang="en-US" sz="2000" dirty="0">
                <a:latin typeface="Arial" pitchFamily="34" charset="0"/>
                <a:cs typeface="Arial" pitchFamily="34" charset="0"/>
              </a:rPr>
              <a:t> </a:t>
            </a:r>
            <a:r>
              <a:rPr lang="en-US" sz="2000" dirty="0" err="1">
                <a:latin typeface="Arial" pitchFamily="34" charset="0"/>
                <a:cs typeface="Arial" pitchFamily="34" charset="0"/>
              </a:rPr>
              <a:t>хэрэгжүүлэхтэй</a:t>
            </a:r>
            <a:r>
              <a:rPr lang="en-US" sz="2000" dirty="0">
                <a:latin typeface="Arial" pitchFamily="34" charset="0"/>
                <a:cs typeface="Arial" pitchFamily="34" charset="0"/>
              </a:rPr>
              <a:t> </a:t>
            </a:r>
            <a:r>
              <a:rPr lang="en-US" sz="2000" dirty="0" err="1">
                <a:latin typeface="Arial" pitchFamily="34" charset="0"/>
                <a:cs typeface="Arial" pitchFamily="34" charset="0"/>
              </a:rPr>
              <a:t>холбогдсон</a:t>
            </a:r>
            <a:r>
              <a:rPr lang="en-US" sz="2000" dirty="0">
                <a:latin typeface="Arial" pitchFamily="34" charset="0"/>
                <a:cs typeface="Arial" pitchFamily="34" charset="0"/>
              </a:rPr>
              <a:t> </a:t>
            </a:r>
            <a:r>
              <a:rPr lang="en-US" sz="2000" dirty="0" err="1">
                <a:latin typeface="Arial" pitchFamily="34" charset="0"/>
                <a:cs typeface="Arial" pitchFamily="34" charset="0"/>
              </a:rPr>
              <a:t>харилцааг</a:t>
            </a:r>
            <a:r>
              <a:rPr lang="en-US" sz="2000" dirty="0">
                <a:latin typeface="Arial" pitchFamily="34" charset="0"/>
                <a:cs typeface="Arial" pitchFamily="34" charset="0"/>
              </a:rPr>
              <a:t> </a:t>
            </a:r>
            <a:r>
              <a:rPr lang="en-US" sz="2000" dirty="0" err="1">
                <a:latin typeface="Arial" pitchFamily="34" charset="0"/>
                <a:cs typeface="Arial" pitchFamily="34" charset="0"/>
              </a:rPr>
              <a:t>зохицуулахад</a:t>
            </a:r>
            <a:r>
              <a:rPr lang="en-US" sz="2000" dirty="0">
                <a:latin typeface="Arial" pitchFamily="34" charset="0"/>
                <a:cs typeface="Arial" pitchFamily="34" charset="0"/>
              </a:rPr>
              <a:t> </a:t>
            </a:r>
            <a:r>
              <a:rPr lang="en-US" sz="2000" dirty="0" err="1">
                <a:latin typeface="Arial" pitchFamily="34" charset="0"/>
                <a:cs typeface="Arial" pitchFamily="34" charset="0"/>
              </a:rPr>
              <a:t>оршино</a:t>
            </a:r>
            <a:r>
              <a:rPr lang="en-US" sz="2000" dirty="0">
                <a:latin typeface="Arial" pitchFamily="34" charset="0"/>
                <a:cs typeface="Arial" pitchFamily="34" charset="0"/>
              </a:rPr>
              <a:t>. </a:t>
            </a:r>
          </a:p>
          <a:p>
            <a:pPr algn="just">
              <a:buNone/>
            </a:pPr>
            <a:r>
              <a:rPr lang="mn-MN" sz="2000" b="1" i="1" dirty="0">
                <a:latin typeface="Arial" pitchFamily="34" charset="0"/>
                <a:cs typeface="Arial" pitchFamily="34" charset="0"/>
              </a:rPr>
              <a:t>		Ойн </a:t>
            </a:r>
            <a:r>
              <a:rPr lang="en-US" sz="2000" b="1" i="1" dirty="0" err="1">
                <a:latin typeface="Arial" pitchFamily="34" charset="0"/>
                <a:cs typeface="Arial" pitchFamily="34" charset="0"/>
              </a:rPr>
              <a:t>магадлан</a:t>
            </a:r>
            <a:r>
              <a:rPr lang="en-US" sz="2000" b="1" i="1" dirty="0">
                <a:latin typeface="Arial" pitchFamily="34" charset="0"/>
                <a:cs typeface="Arial" pitchFamily="34" charset="0"/>
              </a:rPr>
              <a:t> </a:t>
            </a:r>
            <a:r>
              <a:rPr lang="en-US" sz="2000" b="1" i="1" dirty="0" err="1">
                <a:latin typeface="Arial" pitchFamily="34" charset="0"/>
                <a:cs typeface="Arial" pitchFamily="34" charset="0"/>
              </a:rPr>
              <a:t>итгэмжлэл</a:t>
            </a:r>
            <a:r>
              <a:rPr lang="en-US" sz="2000" b="1" i="1" dirty="0">
                <a:latin typeface="Arial" pitchFamily="34" charset="0"/>
                <a:cs typeface="Arial" pitchFamily="34" charset="0"/>
              </a:rPr>
              <a:t> </a:t>
            </a:r>
            <a:r>
              <a:rPr lang="en-US" sz="2000" b="1" i="1" dirty="0" err="1">
                <a:latin typeface="Arial" pitchFamily="34" charset="0"/>
                <a:cs typeface="Arial" pitchFamily="34" charset="0"/>
              </a:rPr>
              <a:t>нь</a:t>
            </a:r>
            <a:r>
              <a:rPr lang="mn-MN" sz="2000" b="1" i="1" dirty="0">
                <a:latin typeface="Arial" pitchFamily="34" charset="0"/>
                <a:cs typeface="Arial" pitchFamily="34" charset="0"/>
              </a:rPr>
              <a:t>:</a:t>
            </a:r>
          </a:p>
          <a:p>
            <a:pPr algn="just">
              <a:buFont typeface="Wingdings" pitchFamily="2" charset="2"/>
              <a:buChar char="Ø"/>
            </a:pPr>
            <a:r>
              <a:rPr lang="mn-MN" sz="2000" dirty="0">
                <a:latin typeface="Arial" pitchFamily="34" charset="0"/>
                <a:cs typeface="Arial" pitchFamily="34" charset="0"/>
              </a:rPr>
              <a:t>Ойн санг эзэмшигч болон ойн байгууллагын ойг хамгаалах, нөхөн сэргээх, зохистой ашиглах үйл ажиллагааг </a:t>
            </a:r>
            <a:r>
              <a:rPr lang="en-US" sz="2000" dirty="0" err="1">
                <a:latin typeface="Arial" pitchFamily="34" charset="0"/>
                <a:cs typeface="Arial" pitchFamily="34" charset="0"/>
              </a:rPr>
              <a:t>чанарын</a:t>
            </a:r>
            <a:r>
              <a:rPr lang="en-US" sz="2000" dirty="0">
                <a:latin typeface="Arial" pitchFamily="34" charset="0"/>
                <a:cs typeface="Arial" pitchFamily="34" charset="0"/>
              </a:rPr>
              <a:t> </a:t>
            </a:r>
            <a:r>
              <a:rPr lang="en-US" sz="2000" dirty="0" err="1">
                <a:latin typeface="Arial" pitchFamily="34" charset="0"/>
                <a:cs typeface="Arial" pitchFamily="34" charset="0"/>
              </a:rPr>
              <a:t>өндөр</a:t>
            </a:r>
            <a:r>
              <a:rPr lang="en-US" sz="2000" dirty="0">
                <a:latin typeface="Arial" pitchFamily="34" charset="0"/>
                <a:cs typeface="Arial" pitchFamily="34" charset="0"/>
              </a:rPr>
              <a:t> </a:t>
            </a:r>
            <a:r>
              <a:rPr lang="en-US" sz="2000" dirty="0" err="1">
                <a:latin typeface="Arial" pitchFamily="34" charset="0"/>
                <a:cs typeface="Arial" pitchFamily="34" charset="0"/>
              </a:rPr>
              <a:t>түвшинд</a:t>
            </a:r>
            <a:r>
              <a:rPr lang="en-US" sz="2000" dirty="0">
                <a:latin typeface="Arial" pitchFamily="34" charset="0"/>
                <a:cs typeface="Arial" pitchFamily="34" charset="0"/>
              </a:rPr>
              <a:t> </a:t>
            </a:r>
            <a:r>
              <a:rPr lang="mn-MN" sz="2000" dirty="0">
                <a:latin typeface="Arial" pitchFamily="34" charset="0"/>
                <a:cs typeface="Arial" pitchFamily="34" charset="0"/>
              </a:rPr>
              <a:t>гүйцэтгэх</a:t>
            </a:r>
            <a:r>
              <a:rPr lang="en-US" sz="2000" dirty="0">
                <a:latin typeface="Arial" pitchFamily="34" charset="0"/>
                <a:cs typeface="Arial" pitchFamily="34" charset="0"/>
              </a:rPr>
              <a:t> </a:t>
            </a:r>
            <a:r>
              <a:rPr lang="en-US" sz="2000" dirty="0" err="1">
                <a:latin typeface="Arial" pitchFamily="34" charset="0"/>
                <a:cs typeface="Arial" pitchFamily="34" charset="0"/>
              </a:rPr>
              <a:t>чадварыг</a:t>
            </a:r>
            <a:r>
              <a:rPr lang="en-US" sz="2000" dirty="0">
                <a:latin typeface="Arial" pitchFamily="34" charset="0"/>
                <a:cs typeface="Arial" pitchFamily="34" charset="0"/>
              </a:rPr>
              <a:t> </a:t>
            </a:r>
            <a:r>
              <a:rPr lang="en-US" sz="2000" dirty="0" err="1">
                <a:latin typeface="Arial" pitchFamily="34" charset="0"/>
                <a:cs typeface="Arial" pitchFamily="34" charset="0"/>
              </a:rPr>
              <a:t>төрөөс</a:t>
            </a:r>
            <a:r>
              <a:rPr lang="en-US" sz="2000" dirty="0">
                <a:latin typeface="Arial" pitchFamily="34" charset="0"/>
                <a:cs typeface="Arial" pitchFamily="34" charset="0"/>
              </a:rPr>
              <a:t> </a:t>
            </a:r>
            <a:r>
              <a:rPr lang="en-US" sz="2000" dirty="0" err="1">
                <a:latin typeface="Arial" pitchFamily="34" charset="0"/>
                <a:cs typeface="Arial" pitchFamily="34" charset="0"/>
              </a:rPr>
              <a:t>хүлээн</a:t>
            </a:r>
            <a:r>
              <a:rPr lang="en-US" sz="2000" dirty="0">
                <a:latin typeface="Arial" pitchFamily="34" charset="0"/>
                <a:cs typeface="Arial" pitchFamily="34" charset="0"/>
              </a:rPr>
              <a:t> </a:t>
            </a:r>
            <a:r>
              <a:rPr lang="en-US" sz="2000" dirty="0" err="1">
                <a:latin typeface="Arial" pitchFamily="34" charset="0"/>
                <a:cs typeface="Arial" pitchFamily="34" charset="0"/>
              </a:rPr>
              <a:t>зөвшөөрсний</a:t>
            </a:r>
            <a:r>
              <a:rPr lang="en-US" sz="2000" dirty="0">
                <a:latin typeface="Arial" pitchFamily="34" charset="0"/>
                <a:cs typeface="Arial" pitchFamily="34" charset="0"/>
              </a:rPr>
              <a:t> </a:t>
            </a:r>
            <a:r>
              <a:rPr lang="en-US" sz="2000" dirty="0" err="1">
                <a:latin typeface="Arial" pitchFamily="34" charset="0"/>
                <a:cs typeface="Arial" pitchFamily="34" charset="0"/>
              </a:rPr>
              <a:t>илэрхийлэл</a:t>
            </a:r>
            <a:r>
              <a:rPr lang="en-US" sz="2000" dirty="0">
                <a:latin typeface="Arial" pitchFamily="34" charset="0"/>
                <a:cs typeface="Arial" pitchFamily="34" charset="0"/>
              </a:rPr>
              <a:t> </a:t>
            </a:r>
            <a:r>
              <a:rPr lang="en-US" sz="2000" dirty="0" err="1">
                <a:latin typeface="Arial" pitchFamily="34" charset="0"/>
                <a:cs typeface="Arial" pitchFamily="34" charset="0"/>
              </a:rPr>
              <a:t>болно</a:t>
            </a:r>
            <a:r>
              <a:rPr lang="en-US" sz="2000" dirty="0">
                <a:latin typeface="Arial" pitchFamily="34" charset="0"/>
                <a:cs typeface="Arial" pitchFamily="34" charset="0"/>
              </a:rPr>
              <a:t>.</a:t>
            </a:r>
          </a:p>
          <a:p>
            <a:pPr algn="just">
              <a:buFont typeface="Wingdings" pitchFamily="2" charset="2"/>
              <a:buChar char="Ø"/>
            </a:pPr>
            <a:r>
              <a:rPr lang="mn-MN" sz="2000" dirty="0">
                <a:latin typeface="Arial" pitchFamily="34" charset="0"/>
                <a:cs typeface="Arial" pitchFamily="34" charset="0"/>
              </a:rPr>
              <a:t>Ойн байгууллагуудад ойн тогтвортой менежементийн шалгуур үзүүлэлт, стандартуудыг мөрдүүлэх замаар үйл ажиллагаанд орчин үеийн техник, технологи нэвтрүүлж, ойг хамгаалах, зөв зохистой ашиглах, нөхөн сэргээх ажлын чанарыг дээшлүүлэх цогц механизм юм.</a:t>
            </a:r>
          </a:p>
          <a:p>
            <a:pPr algn="just">
              <a:buFont typeface="Wingdings" pitchFamily="2" charset="2"/>
              <a:buChar char="Ø"/>
            </a:pPr>
            <a:r>
              <a:rPr lang="mn-MN" sz="2000" dirty="0">
                <a:latin typeface="Arial" pitchFamily="34" charset="0"/>
                <a:cs typeface="Arial" pitchFamily="34" charset="0"/>
              </a:rPr>
              <a:t>Тухайн</a:t>
            </a:r>
            <a:r>
              <a:rPr lang="en-US" sz="2000" dirty="0">
                <a:latin typeface="Arial" pitchFamily="34" charset="0"/>
                <a:cs typeface="Arial" pitchFamily="34" charset="0"/>
              </a:rPr>
              <a:t> </a:t>
            </a:r>
            <a:r>
              <a:rPr lang="en-US" sz="2000" dirty="0" err="1">
                <a:latin typeface="Arial" pitchFamily="34" charset="0"/>
                <a:cs typeface="Arial" pitchFamily="34" charset="0"/>
              </a:rPr>
              <a:t>байгууллагын</a:t>
            </a:r>
            <a:r>
              <a:rPr lang="en-US" sz="2000" dirty="0">
                <a:latin typeface="Arial" pitchFamily="34" charset="0"/>
                <a:cs typeface="Arial" pitchFamily="34" charset="0"/>
              </a:rPr>
              <a:t> </a:t>
            </a:r>
            <a:r>
              <a:rPr lang="en-US" sz="2000" dirty="0" err="1">
                <a:latin typeface="Arial" pitchFamily="34" charset="0"/>
                <a:cs typeface="Arial" pitchFamily="34" charset="0"/>
              </a:rPr>
              <a:t>өрсөлдөх</a:t>
            </a:r>
            <a:r>
              <a:rPr lang="en-US" sz="2000" dirty="0">
                <a:latin typeface="Arial" pitchFamily="34" charset="0"/>
                <a:cs typeface="Arial" pitchFamily="34" charset="0"/>
              </a:rPr>
              <a:t> </a:t>
            </a:r>
            <a:r>
              <a:rPr lang="en-US" sz="2000" dirty="0" err="1">
                <a:latin typeface="Arial" pitchFamily="34" charset="0"/>
                <a:cs typeface="Arial" pitchFamily="34" charset="0"/>
              </a:rPr>
              <a:t>чадварын</a:t>
            </a:r>
            <a:r>
              <a:rPr lang="en-US" sz="2000" dirty="0">
                <a:latin typeface="Arial" pitchFamily="34" charset="0"/>
                <a:cs typeface="Arial" pitchFamily="34" charset="0"/>
              </a:rPr>
              <a:t> </a:t>
            </a:r>
            <a:r>
              <a:rPr lang="en-US" sz="2000" dirty="0" err="1">
                <a:latin typeface="Arial" pitchFamily="34" charset="0"/>
                <a:cs typeface="Arial" pitchFamily="34" charset="0"/>
              </a:rPr>
              <a:t>нотолгоо</a:t>
            </a:r>
            <a:r>
              <a:rPr lang="en-US" sz="2000" dirty="0">
                <a:latin typeface="Arial" pitchFamily="34" charset="0"/>
                <a:cs typeface="Arial" pitchFamily="34" charset="0"/>
              </a:rPr>
              <a:t>, </a:t>
            </a:r>
            <a:r>
              <a:rPr lang="en-US" sz="2000" dirty="0" err="1">
                <a:latin typeface="Arial" pitchFamily="34" charset="0"/>
                <a:cs typeface="Arial" pitchFamily="34" charset="0"/>
              </a:rPr>
              <a:t>төрөөс</a:t>
            </a:r>
            <a:r>
              <a:rPr lang="en-US" sz="2000" dirty="0">
                <a:latin typeface="Arial" pitchFamily="34" charset="0"/>
                <a:cs typeface="Arial" pitchFamily="34" charset="0"/>
              </a:rPr>
              <a:t> </a:t>
            </a:r>
            <a:r>
              <a:rPr lang="en-US" sz="2000" dirty="0" err="1">
                <a:latin typeface="Arial" pitchFamily="34" charset="0"/>
                <a:cs typeface="Arial" pitchFamily="34" charset="0"/>
              </a:rPr>
              <a:t>санхүүгийн</a:t>
            </a:r>
            <a:r>
              <a:rPr lang="en-US" sz="2000" dirty="0">
                <a:latin typeface="Arial" pitchFamily="34" charset="0"/>
                <a:cs typeface="Arial" pitchFamily="34" charset="0"/>
              </a:rPr>
              <a:t> </a:t>
            </a:r>
            <a:r>
              <a:rPr lang="en-US" sz="2000" dirty="0" err="1">
                <a:latin typeface="Arial" pitchFamily="34" charset="0"/>
                <a:cs typeface="Arial" pitchFamily="34" charset="0"/>
              </a:rPr>
              <a:t>дэмжлэг</a:t>
            </a:r>
            <a:r>
              <a:rPr lang="en-US" sz="2000" dirty="0">
                <a:latin typeface="Arial" pitchFamily="34" charset="0"/>
                <a:cs typeface="Arial" pitchFamily="34" charset="0"/>
              </a:rPr>
              <a:t> </a:t>
            </a:r>
            <a:r>
              <a:rPr lang="en-US" sz="2000" dirty="0" err="1">
                <a:latin typeface="Arial" pitchFamily="34" charset="0"/>
                <a:cs typeface="Arial" pitchFamily="34" charset="0"/>
              </a:rPr>
              <a:t>авах</a:t>
            </a:r>
            <a:r>
              <a:rPr lang="en-US" sz="2000" dirty="0">
                <a:latin typeface="Arial" pitchFamily="34" charset="0"/>
                <a:cs typeface="Arial" pitchFamily="34" charset="0"/>
              </a:rPr>
              <a:t> </a:t>
            </a:r>
            <a:r>
              <a:rPr lang="en-US" sz="2000" dirty="0" err="1">
                <a:latin typeface="Arial" pitchFamily="34" charset="0"/>
                <a:cs typeface="Arial" pitchFamily="34" charset="0"/>
              </a:rPr>
              <a:t>баталгаа</a:t>
            </a:r>
            <a:r>
              <a:rPr lang="en-US" sz="2000" dirty="0">
                <a:latin typeface="Arial" pitchFamily="34" charset="0"/>
                <a:cs typeface="Arial" pitchFamily="34" charset="0"/>
              </a:rPr>
              <a:t>, </a:t>
            </a:r>
            <a:r>
              <a:rPr lang="mn-MN" sz="2000" dirty="0">
                <a:latin typeface="Arial" pitchFamily="34" charset="0"/>
                <a:cs typeface="Arial" pitchFamily="34" charset="0"/>
              </a:rPr>
              <a:t>ойг хамгаалах, нөхөн сэргээх, зохистой ашиглах үйл ажиллагааг тогтвортой </a:t>
            </a:r>
            <a:r>
              <a:rPr lang="en-US" sz="2000" dirty="0" err="1">
                <a:latin typeface="Arial" pitchFamily="34" charset="0"/>
                <a:cs typeface="Arial" pitchFamily="34" charset="0"/>
              </a:rPr>
              <a:t>эрхлэх</a:t>
            </a:r>
            <a:r>
              <a:rPr lang="en-US" sz="2000" dirty="0">
                <a:latin typeface="Arial" pitchFamily="34" charset="0"/>
                <a:cs typeface="Arial" pitchFamily="34" charset="0"/>
              </a:rPr>
              <a:t> </a:t>
            </a:r>
            <a:r>
              <a:rPr lang="mn-MN" sz="2000" dirty="0">
                <a:latin typeface="Arial" pitchFamily="34" charset="0"/>
                <a:cs typeface="Arial" pitchFamily="34" charset="0"/>
              </a:rPr>
              <a:t>батламж болно.</a:t>
            </a:r>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223373507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90057" y="473875"/>
            <a:ext cx="10528746" cy="400110"/>
          </a:xfrm>
          <a:prstGeom prst="rect">
            <a:avLst/>
          </a:prstGeom>
          <a:noFill/>
        </p:spPr>
        <p:txBody>
          <a:bodyPr wrap="square" rtlCol="0">
            <a:spAutoFit/>
          </a:bodyPr>
          <a:lstStyle/>
          <a:p>
            <a:r>
              <a:rPr lang="mn-MN" sz="2000" b="1" dirty="0">
                <a:latin typeface="Arial" pitchFamily="34" charset="0"/>
                <a:cs typeface="Arial" pitchFamily="34" charset="0"/>
              </a:rPr>
              <a:t>ОЙН МАГАДЛАН ИТГЭМЖЛЭЛИЙН ҮНДЭСНИЙ ЗӨВЛӨЛ </a:t>
            </a:r>
            <a:endParaRPr lang="zh-CN" altLang="en-US" sz="20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663709" y="1473314"/>
            <a:ext cx="10186748" cy="5309146"/>
          </a:xfrm>
          <a:prstGeom prst="rect">
            <a:avLst/>
          </a:prstGeom>
        </p:spPr>
        <p:txBody>
          <a:bodyPr wrap="square" rtlCol="0">
            <a:spAutoFit/>
          </a:bodyPr>
          <a:lstStyle/>
          <a:p>
            <a:pPr algn="just">
              <a:buNone/>
            </a:pPr>
            <a:r>
              <a:rPr lang="mn-MN" sz="2000" dirty="0">
                <a:cs typeface="Arial" pitchFamily="34" charset="0"/>
              </a:rPr>
              <a:t>	</a:t>
            </a:r>
            <a:r>
              <a:rPr lang="mn-MN" sz="2000" dirty="0">
                <a:latin typeface="Arial" pitchFamily="34" charset="0"/>
                <a:cs typeface="Arial" pitchFamily="34" charset="0"/>
              </a:rPr>
              <a:t>Ойн м</a:t>
            </a:r>
            <a:r>
              <a:rPr lang="en-US" sz="2000" dirty="0" err="1">
                <a:latin typeface="Arial" pitchFamily="34" charset="0"/>
                <a:cs typeface="Arial" pitchFamily="34" charset="0"/>
              </a:rPr>
              <a:t>агадлан</a:t>
            </a:r>
            <a:r>
              <a:rPr lang="en-US" sz="2000" dirty="0">
                <a:latin typeface="Arial" pitchFamily="34" charset="0"/>
                <a:cs typeface="Arial" pitchFamily="34" charset="0"/>
              </a:rPr>
              <a:t> </a:t>
            </a:r>
            <a:r>
              <a:rPr lang="en-US" sz="2000" dirty="0" err="1">
                <a:latin typeface="Arial" pitchFamily="34" charset="0"/>
                <a:cs typeface="Arial" pitchFamily="34" charset="0"/>
              </a:rPr>
              <a:t>итгэмжлэх</a:t>
            </a:r>
            <a:r>
              <a:rPr lang="en-US" sz="2000" dirty="0">
                <a:latin typeface="Arial" pitchFamily="34" charset="0"/>
                <a:cs typeface="Arial" pitchFamily="34" charset="0"/>
              </a:rPr>
              <a:t> </a:t>
            </a:r>
            <a:r>
              <a:rPr lang="en-US" sz="2000" dirty="0" err="1">
                <a:latin typeface="Arial" pitchFamily="34" charset="0"/>
                <a:cs typeface="Arial" pitchFamily="34" charset="0"/>
              </a:rPr>
              <a:t>үйл</a:t>
            </a:r>
            <a:r>
              <a:rPr lang="en-US" sz="2000" dirty="0">
                <a:latin typeface="Arial" pitchFamily="34" charset="0"/>
                <a:cs typeface="Arial" pitchFamily="34" charset="0"/>
              </a:rPr>
              <a:t> </a:t>
            </a:r>
            <a:r>
              <a:rPr lang="en-US" sz="2000" dirty="0" err="1">
                <a:latin typeface="Arial" pitchFamily="34" charset="0"/>
                <a:cs typeface="Arial" pitchFamily="34" charset="0"/>
              </a:rPr>
              <a:t>ажиллагааны</a:t>
            </a:r>
            <a:r>
              <a:rPr lang="en-US" sz="2000" dirty="0">
                <a:latin typeface="Arial" pitchFamily="34" charset="0"/>
                <a:cs typeface="Arial" pitchFamily="34" charset="0"/>
              </a:rPr>
              <a:t> </a:t>
            </a:r>
            <a:r>
              <a:rPr lang="en-US" sz="2000" dirty="0" err="1">
                <a:latin typeface="Arial" pitchFamily="34" charset="0"/>
                <a:cs typeface="Arial" pitchFamily="34" charset="0"/>
              </a:rPr>
              <a:t>удирдлага</a:t>
            </a:r>
            <a:r>
              <a:rPr lang="mn-MN" sz="2000" dirty="0">
                <a:latin typeface="Arial" pitchFamily="34" charset="0"/>
                <a:cs typeface="Arial" pitchFamily="34" charset="0"/>
              </a:rPr>
              <a:t>, зохицуулалтыг ойн салбарын</a:t>
            </a:r>
            <a:r>
              <a:rPr lang="en-US" sz="2000" dirty="0">
                <a:latin typeface="Arial" pitchFamily="34" charset="0"/>
                <a:cs typeface="Arial" pitchFamily="34" charset="0"/>
              </a:rPr>
              <a:t> </a:t>
            </a:r>
            <a:r>
              <a:rPr lang="en-US" sz="2000" dirty="0" err="1">
                <a:latin typeface="Arial" pitchFamily="34" charset="0"/>
                <a:cs typeface="Arial" pitchFamily="34" charset="0"/>
              </a:rPr>
              <a:t>оролцогч</a:t>
            </a:r>
            <a:r>
              <a:rPr lang="en-US" sz="2000" dirty="0">
                <a:latin typeface="Arial" pitchFamily="34" charset="0"/>
                <a:cs typeface="Arial" pitchFamily="34" charset="0"/>
              </a:rPr>
              <a:t> </a:t>
            </a:r>
            <a:r>
              <a:rPr lang="en-US" sz="2000" dirty="0" err="1">
                <a:latin typeface="Arial" pitchFamily="34" charset="0"/>
                <a:cs typeface="Arial" pitchFamily="34" charset="0"/>
              </a:rPr>
              <a:t>талуудын</a:t>
            </a:r>
            <a:r>
              <a:rPr lang="en-US" sz="2000" dirty="0">
                <a:latin typeface="Arial" pitchFamily="34" charset="0"/>
                <a:cs typeface="Arial" pitchFamily="34" charset="0"/>
              </a:rPr>
              <a:t> </a:t>
            </a:r>
            <a:r>
              <a:rPr lang="en-US" sz="2000" dirty="0" err="1">
                <a:latin typeface="Arial" pitchFamily="34" charset="0"/>
                <a:cs typeface="Arial" pitchFamily="34" charset="0"/>
              </a:rPr>
              <a:t>төлөөлөл</a:t>
            </a:r>
            <a:r>
              <a:rPr lang="mn-MN" sz="2000" dirty="0">
                <a:latin typeface="Arial" pitchFamily="34" charset="0"/>
                <a:cs typeface="Arial" pitchFamily="34" charset="0"/>
              </a:rPr>
              <a:t>, санаачлагаар байгуулагдсан “Монголын ойн тогтвортой менежментийн зөвлөл” нийгэмд үйлчлэх Төрийн бус Байгууллага, түүний удирдах төлөөлөл болох “Ойн магадлан итгэмжлэлийн үндэсний Зөвлөл” гүйцэтгэнэ.</a:t>
            </a:r>
            <a:endParaRPr lang="en-US" sz="2000" dirty="0">
              <a:latin typeface="Arial" pitchFamily="34" charset="0"/>
              <a:cs typeface="Arial" pitchFamily="34" charset="0"/>
            </a:endParaRPr>
          </a:p>
          <a:p>
            <a:pPr>
              <a:buNone/>
            </a:pPr>
            <a:r>
              <a:rPr lang="mn-MN" sz="2000" b="1" i="1" dirty="0">
                <a:latin typeface="Arial" pitchFamily="34" charset="0"/>
                <a:cs typeface="Arial" pitchFamily="34" charset="0"/>
              </a:rPr>
              <a:t>Үндэсний зөвлөл нь дор дурьдсан талуудын төлөөллөөс бүрдэнэ. Үүнд: </a:t>
            </a:r>
            <a:endParaRPr lang="en-US" sz="2000" b="1" i="1" dirty="0">
              <a:latin typeface="Arial" pitchFamily="34" charset="0"/>
              <a:cs typeface="Arial" pitchFamily="34" charset="0"/>
            </a:endParaRPr>
          </a:p>
          <a:p>
            <a:pPr marL="342900" indent="-342900">
              <a:buFont typeface="Wingdings" pitchFamily="2" charset="2"/>
              <a:buChar char="Ø"/>
            </a:pPr>
            <a:r>
              <a:rPr lang="mn-MN" sz="2000" dirty="0">
                <a:latin typeface="Arial" pitchFamily="34" charset="0"/>
                <a:cs typeface="Arial" pitchFamily="34" charset="0"/>
              </a:rPr>
              <a:t>Байгаль орчны асуудал эрхэлсэн төрийн захиргааны төв байгууллага</a:t>
            </a:r>
            <a:endParaRPr lang="en-US" sz="2000" dirty="0">
              <a:latin typeface="Arial" pitchFamily="34" charset="0"/>
              <a:cs typeface="Arial" pitchFamily="34" charset="0"/>
            </a:endParaRPr>
          </a:p>
          <a:p>
            <a:pPr marL="342900" indent="-342900">
              <a:buFont typeface="Wingdings" pitchFamily="2" charset="2"/>
              <a:buChar char="Ø"/>
            </a:pPr>
            <a:r>
              <a:rPr lang="mn-MN" sz="2000" dirty="0">
                <a:latin typeface="Arial" pitchFamily="34" charset="0"/>
                <a:cs typeface="Arial" pitchFamily="34" charset="0"/>
              </a:rPr>
              <a:t>Ойн мэргэжлийн байгууллага</a:t>
            </a:r>
            <a:endParaRPr lang="en-US" sz="2000" dirty="0">
              <a:latin typeface="Arial" pitchFamily="34" charset="0"/>
              <a:cs typeface="Arial" pitchFamily="34" charset="0"/>
            </a:endParaRPr>
          </a:p>
          <a:p>
            <a:pPr marL="342900" indent="-342900">
              <a:buFont typeface="Wingdings" pitchFamily="2" charset="2"/>
              <a:buChar char="Ø"/>
            </a:pPr>
            <a:r>
              <a:rPr lang="mn-MN" sz="2000" dirty="0">
                <a:latin typeface="Arial" pitchFamily="34" charset="0"/>
                <a:cs typeface="Arial" pitchFamily="34" charset="0"/>
              </a:rPr>
              <a:t>Ой, мод боловсруулах үйлдвэрлэл эрхлэгч</a:t>
            </a:r>
            <a:endParaRPr lang="en-US" sz="2000" dirty="0">
              <a:latin typeface="Arial" pitchFamily="34" charset="0"/>
              <a:cs typeface="Arial" pitchFamily="34" charset="0"/>
            </a:endParaRPr>
          </a:p>
          <a:p>
            <a:pPr marL="342900" indent="-342900">
              <a:buFont typeface="Wingdings" pitchFamily="2" charset="2"/>
              <a:buChar char="Ø"/>
            </a:pPr>
            <a:r>
              <a:rPr lang="mn-MN" sz="2000" dirty="0">
                <a:latin typeface="Arial" pitchFamily="34" charset="0"/>
                <a:cs typeface="Arial" pitchFamily="34" charset="0"/>
              </a:rPr>
              <a:t>ШУА-ийн харьяа Эрдэм шинжилгээний хүрээлэн</a:t>
            </a:r>
            <a:endParaRPr lang="en-US" sz="2000" dirty="0">
              <a:latin typeface="Arial" pitchFamily="34" charset="0"/>
              <a:cs typeface="Arial" pitchFamily="34" charset="0"/>
            </a:endParaRPr>
          </a:p>
          <a:p>
            <a:pPr marL="342900" indent="-342900">
              <a:buFont typeface="Wingdings" pitchFamily="2" charset="2"/>
              <a:buChar char="Ø"/>
            </a:pPr>
            <a:r>
              <a:rPr lang="mn-MN" sz="2000" dirty="0">
                <a:latin typeface="Arial" pitchFamily="34" charset="0"/>
                <a:cs typeface="Arial" pitchFamily="34" charset="0"/>
              </a:rPr>
              <a:t>Ойн салбарын ТББ </a:t>
            </a:r>
            <a:endParaRPr lang="en-US" sz="2000" dirty="0">
              <a:latin typeface="Arial" pitchFamily="34" charset="0"/>
              <a:cs typeface="Arial" pitchFamily="34" charset="0"/>
            </a:endParaRPr>
          </a:p>
          <a:p>
            <a:pPr>
              <a:buFont typeface="Wingdings" pitchFamily="2" charset="2"/>
              <a:buChar char="Ø"/>
            </a:pPr>
            <a:r>
              <a:rPr lang="mn-MN" sz="2000" dirty="0">
                <a:latin typeface="Arial" pitchFamily="34" charset="0"/>
                <a:cs typeface="Arial" pitchFamily="34" charset="0"/>
              </a:rPr>
              <a:t>Их сургууль, МСҮТ зэрэг байгууллагын төлөөлөл </a:t>
            </a:r>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229989132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90057" y="473875"/>
            <a:ext cx="10528746" cy="707886"/>
          </a:xfrm>
          <a:prstGeom prst="rect">
            <a:avLst/>
          </a:prstGeom>
          <a:noFill/>
        </p:spPr>
        <p:txBody>
          <a:bodyPr wrap="square" rtlCol="0">
            <a:spAutoFit/>
          </a:bodyPr>
          <a:lstStyle/>
          <a:p>
            <a:r>
              <a:rPr lang="mn-MN" sz="2000" b="1" i="1" dirty="0">
                <a:latin typeface="Arial" pitchFamily="34" charset="0"/>
                <a:cs typeface="Arial" pitchFamily="34" charset="0"/>
              </a:rPr>
              <a:t>Үндэсний зөвлөл нь дараах зорилгыг хэрэгжүүлнэ:</a:t>
            </a:r>
            <a:r>
              <a:rPr lang="en-US" sz="2000" dirty="0">
                <a:latin typeface="Arial" pitchFamily="34" charset="0"/>
                <a:cs typeface="Arial" pitchFamily="34" charset="0"/>
              </a:rPr>
              <a:t/>
            </a:r>
            <a:br>
              <a:rPr lang="en-US" sz="2000" dirty="0">
                <a:latin typeface="Arial" pitchFamily="34" charset="0"/>
                <a:cs typeface="Arial" pitchFamily="34" charset="0"/>
              </a:rPr>
            </a:br>
            <a:endParaRPr lang="zh-CN" altLang="en-US" sz="20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577445" y="1181761"/>
            <a:ext cx="10186748" cy="5893921"/>
          </a:xfrm>
          <a:prstGeom prst="rect">
            <a:avLst/>
          </a:prstGeom>
        </p:spPr>
        <p:txBody>
          <a:bodyPr wrap="square" rtlCol="0">
            <a:spAutoFit/>
          </a:bodyPr>
          <a:lstStyle/>
          <a:p>
            <a:pPr algn="just">
              <a:buFont typeface="Wingdings" pitchFamily="2" charset="2"/>
              <a:buChar char="Ø"/>
            </a:pPr>
            <a:r>
              <a:rPr lang="mn-MN" sz="2000" dirty="0">
                <a:cs typeface="Arial" pitchFamily="34" charset="0"/>
              </a:rPr>
              <a:t>	</a:t>
            </a:r>
            <a:r>
              <a:rPr lang="en-US" sz="2400" b="1" i="1" dirty="0">
                <a:latin typeface="Arial" pitchFamily="34" charset="0"/>
                <a:cs typeface="Arial" pitchFamily="34" charset="0"/>
              </a:rPr>
              <a:t> </a:t>
            </a:r>
            <a:r>
              <a:rPr lang="mn-MN" sz="2000" dirty="0">
                <a:latin typeface="Arial" pitchFamily="34" charset="0"/>
                <a:cs typeface="Arial" pitchFamily="34" charset="0"/>
              </a:rPr>
              <a:t>Ойн мэргэжлийн байгууллагуудын магадлан итгэмжлэлийг хэрэгжүүлснээр ойн тогтвортой менежментийг боловсронгуй болгоход дэмжлэг үзүүлэх</a:t>
            </a:r>
            <a:r>
              <a:rPr lang="en-US" sz="2000" dirty="0">
                <a:latin typeface="Arial" pitchFamily="34" charset="0"/>
                <a:cs typeface="Arial" pitchFamily="34" charset="0"/>
              </a:rPr>
              <a:t>;</a:t>
            </a:r>
          </a:p>
          <a:p>
            <a:pPr algn="just">
              <a:buFont typeface="Wingdings" pitchFamily="2" charset="2"/>
              <a:buChar char="Ø"/>
            </a:pPr>
            <a:r>
              <a:rPr lang="mn-MN" sz="2000" dirty="0">
                <a:latin typeface="Arial" pitchFamily="34" charset="0"/>
                <a:cs typeface="Arial" pitchFamily="34" charset="0"/>
              </a:rPr>
              <a:t>М</a:t>
            </a:r>
            <a:r>
              <a:rPr lang="en-US" sz="2000" dirty="0" err="1">
                <a:latin typeface="Arial" pitchFamily="34" charset="0"/>
                <a:cs typeface="Arial" pitchFamily="34" charset="0"/>
              </a:rPr>
              <a:t>агадлан</a:t>
            </a:r>
            <a:r>
              <a:rPr lang="en-US" sz="2000" dirty="0">
                <a:latin typeface="Arial" pitchFamily="34" charset="0"/>
                <a:cs typeface="Arial" pitchFamily="34" charset="0"/>
              </a:rPr>
              <a:t> </a:t>
            </a:r>
            <a:r>
              <a:rPr lang="en-US" sz="2000" dirty="0" err="1">
                <a:latin typeface="Arial" pitchFamily="34" charset="0"/>
                <a:cs typeface="Arial" pitchFamily="34" charset="0"/>
              </a:rPr>
              <a:t>итгэмжлэл</a:t>
            </a:r>
            <a:r>
              <a:rPr lang="en-US" sz="2000" dirty="0">
                <a:latin typeface="Arial" pitchFamily="34" charset="0"/>
                <a:cs typeface="Arial" pitchFamily="34" charset="0"/>
              </a:rPr>
              <a:t> </a:t>
            </a:r>
            <a:r>
              <a:rPr lang="en-US" sz="2000" dirty="0" err="1">
                <a:latin typeface="Arial" pitchFamily="34" charset="0"/>
                <a:cs typeface="Arial" pitchFamily="34" charset="0"/>
              </a:rPr>
              <a:t>хийх</a:t>
            </a:r>
            <a:r>
              <a:rPr lang="en-US" sz="2000" dirty="0">
                <a:latin typeface="Arial" pitchFamily="34" charset="0"/>
                <a:cs typeface="Arial" pitchFamily="34" charset="0"/>
              </a:rPr>
              <a:t> </a:t>
            </a:r>
            <a:r>
              <a:rPr lang="en-US" sz="2000" dirty="0" err="1">
                <a:latin typeface="Arial" pitchFamily="34" charset="0"/>
                <a:cs typeface="Arial" pitchFamily="34" charset="0"/>
              </a:rPr>
              <a:t>замаар</a:t>
            </a:r>
            <a:r>
              <a:rPr lang="en-US" sz="2000" dirty="0">
                <a:latin typeface="Arial" pitchFamily="34" charset="0"/>
                <a:cs typeface="Arial" pitchFamily="34" charset="0"/>
              </a:rPr>
              <a:t> </a:t>
            </a:r>
            <a:r>
              <a:rPr lang="mn-MN" sz="2000" dirty="0">
                <a:latin typeface="Arial" pitchFamily="34" charset="0"/>
                <a:cs typeface="Arial" pitchFamily="34" charset="0"/>
              </a:rPr>
              <a:t>ойн мэргэжлийн байгууллагуудын техник технологийн түвшин, </a:t>
            </a:r>
            <a:r>
              <a:rPr lang="en-US" sz="2000" dirty="0" err="1">
                <a:latin typeface="Arial" pitchFamily="34" charset="0"/>
                <a:cs typeface="Arial" pitchFamily="34" charset="0"/>
              </a:rPr>
              <a:t>нэр</a:t>
            </a:r>
            <a:r>
              <a:rPr lang="en-US" sz="2000" dirty="0">
                <a:latin typeface="Arial" pitchFamily="34" charset="0"/>
                <a:cs typeface="Arial" pitchFamily="34" charset="0"/>
              </a:rPr>
              <a:t> </a:t>
            </a:r>
            <a:r>
              <a:rPr lang="en-US" sz="2000" dirty="0" err="1">
                <a:latin typeface="Arial" pitchFamily="34" charset="0"/>
                <a:cs typeface="Arial" pitchFamily="34" charset="0"/>
              </a:rPr>
              <a:t>хүндийг</a:t>
            </a:r>
            <a:r>
              <a:rPr lang="en-US" sz="2000" dirty="0">
                <a:latin typeface="Arial" pitchFamily="34" charset="0"/>
                <a:cs typeface="Arial" pitchFamily="34" charset="0"/>
              </a:rPr>
              <a:t> </a:t>
            </a:r>
            <a:r>
              <a:rPr lang="en-US" sz="2000" dirty="0" err="1">
                <a:latin typeface="Arial" pitchFamily="34" charset="0"/>
                <a:cs typeface="Arial" pitchFamily="34" charset="0"/>
              </a:rPr>
              <a:t>албан</a:t>
            </a:r>
            <a:r>
              <a:rPr lang="en-US" sz="2000" dirty="0">
                <a:latin typeface="Arial" pitchFamily="34" charset="0"/>
                <a:cs typeface="Arial" pitchFamily="34" charset="0"/>
              </a:rPr>
              <a:t> </a:t>
            </a:r>
            <a:r>
              <a:rPr lang="en-US" sz="2000" dirty="0" err="1">
                <a:latin typeface="Arial" pitchFamily="34" charset="0"/>
                <a:cs typeface="Arial" pitchFamily="34" charset="0"/>
              </a:rPr>
              <a:t>ёсоор</a:t>
            </a:r>
            <a:r>
              <a:rPr lang="en-US" sz="2000" dirty="0">
                <a:latin typeface="Arial" pitchFamily="34" charset="0"/>
                <a:cs typeface="Arial" pitchFamily="34" charset="0"/>
              </a:rPr>
              <a:t> </a:t>
            </a:r>
            <a:r>
              <a:rPr lang="en-US" sz="2000" dirty="0" err="1">
                <a:latin typeface="Arial" pitchFamily="34" charset="0"/>
                <a:cs typeface="Arial" pitchFamily="34" charset="0"/>
              </a:rPr>
              <a:t>хүлээн</a:t>
            </a:r>
            <a:r>
              <a:rPr lang="en-US" sz="2000" dirty="0">
                <a:latin typeface="Arial" pitchFamily="34" charset="0"/>
                <a:cs typeface="Arial" pitchFamily="34" charset="0"/>
              </a:rPr>
              <a:t> </a:t>
            </a:r>
            <a:r>
              <a:rPr lang="en-US" sz="2000" dirty="0" err="1">
                <a:latin typeface="Arial" pitchFamily="34" charset="0"/>
                <a:cs typeface="Arial" pitchFamily="34" charset="0"/>
              </a:rPr>
              <a:t>зөвшөөрө</a:t>
            </a:r>
            <a:r>
              <a:rPr lang="mn-MN" sz="2000" dirty="0">
                <a:latin typeface="Arial" pitchFamily="34" charset="0"/>
                <a:cs typeface="Arial" pitchFamily="34" charset="0"/>
              </a:rPr>
              <a:t>х, үйл ажиллагааг дараахи үе шатаар дэмжиж ажиллах:</a:t>
            </a:r>
            <a:endParaRPr lang="en-US" sz="2000" dirty="0">
              <a:latin typeface="Arial" pitchFamily="34" charset="0"/>
              <a:cs typeface="Arial" pitchFamily="34" charset="0"/>
            </a:endParaRPr>
          </a:p>
          <a:p>
            <a:pPr algn="just">
              <a:buNone/>
            </a:pPr>
            <a:r>
              <a:rPr lang="en-US" sz="2000" i="1" dirty="0">
                <a:latin typeface="Arial" pitchFamily="34" charset="0"/>
                <a:cs typeface="Arial" pitchFamily="34" charset="0"/>
              </a:rPr>
              <a:t>I </a:t>
            </a:r>
            <a:r>
              <a:rPr lang="mn-MN" sz="2000" i="1" dirty="0">
                <a:latin typeface="Arial" pitchFamily="34" charset="0"/>
                <a:cs typeface="Arial" pitchFamily="34" charset="0"/>
              </a:rPr>
              <a:t>үе шат: Ойн мэргэжлийн байгууллагуудын магадлан итгэмжлэл, </a:t>
            </a:r>
          </a:p>
          <a:p>
            <a:pPr algn="just">
              <a:buNone/>
            </a:pPr>
            <a:r>
              <a:rPr lang="en-US" sz="2000" i="1" dirty="0">
                <a:latin typeface="Arial" pitchFamily="34" charset="0"/>
                <a:cs typeface="Arial" pitchFamily="34" charset="0"/>
              </a:rPr>
              <a:t>II </a:t>
            </a:r>
            <a:r>
              <a:rPr lang="mn-MN" sz="2000" i="1" dirty="0">
                <a:latin typeface="Arial" pitchFamily="34" charset="0"/>
                <a:cs typeface="Arial" pitchFamily="34" charset="0"/>
              </a:rPr>
              <a:t>үе шат: Эзэмшлийн ойн сангийн менежментийн магадлан итгэмжлэл, </a:t>
            </a:r>
            <a:endParaRPr lang="en-US" sz="2000" dirty="0">
              <a:latin typeface="Arial" pitchFamily="34" charset="0"/>
              <a:cs typeface="Arial" pitchFamily="34" charset="0"/>
            </a:endParaRPr>
          </a:p>
          <a:p>
            <a:pPr algn="just">
              <a:buNone/>
            </a:pPr>
            <a:r>
              <a:rPr lang="en-US" sz="2000" i="1" dirty="0">
                <a:latin typeface="Arial" pitchFamily="34" charset="0"/>
                <a:cs typeface="Arial" pitchFamily="34" charset="0"/>
              </a:rPr>
              <a:t>III </a:t>
            </a:r>
            <a:r>
              <a:rPr lang="mn-MN" sz="2000" i="1" dirty="0">
                <a:latin typeface="Arial" pitchFamily="34" charset="0"/>
                <a:cs typeface="Arial" pitchFamily="34" charset="0"/>
              </a:rPr>
              <a:t>үе шат: Ойн бүтээгдэхүүний магадлан итгэмжлэл, </a:t>
            </a:r>
            <a:endParaRPr lang="en-US" sz="2000" dirty="0">
              <a:latin typeface="Arial" pitchFamily="34" charset="0"/>
              <a:cs typeface="Arial" pitchFamily="34" charset="0"/>
            </a:endParaRPr>
          </a:p>
          <a:p>
            <a:pPr algn="just">
              <a:buFont typeface="Wingdings" pitchFamily="2" charset="2"/>
              <a:buChar char="Ø"/>
            </a:pPr>
            <a:r>
              <a:rPr lang="mn-MN" sz="2000" dirty="0">
                <a:latin typeface="Arial" pitchFamily="34" charset="0"/>
                <a:cs typeface="Arial" pitchFamily="34" charset="0"/>
              </a:rPr>
              <a:t>Олон улсын магадлан итгэмжлэл, </a:t>
            </a:r>
            <a:r>
              <a:rPr lang="en-US" sz="2000" dirty="0" err="1">
                <a:latin typeface="Arial" pitchFamily="34" charset="0"/>
                <a:cs typeface="Arial" pitchFamily="34" charset="0"/>
              </a:rPr>
              <a:t>чанарын</a:t>
            </a:r>
            <a:r>
              <a:rPr lang="en-US" sz="2000" dirty="0">
                <a:latin typeface="Arial" pitchFamily="34" charset="0"/>
                <a:cs typeface="Arial" pitchFamily="34" charset="0"/>
              </a:rPr>
              <a:t> </a:t>
            </a:r>
            <a:r>
              <a:rPr lang="en-US" sz="2000" dirty="0" err="1">
                <a:latin typeface="Arial" pitchFamily="34" charset="0"/>
                <a:cs typeface="Arial" pitchFamily="34" charset="0"/>
              </a:rPr>
              <a:t>баталгаажуул</a:t>
            </a:r>
            <a:r>
              <a:rPr lang="mn-MN" sz="2000" dirty="0">
                <a:latin typeface="Arial" pitchFamily="34" charset="0"/>
                <a:cs typeface="Arial" pitchFamily="34" charset="0"/>
              </a:rPr>
              <a:t>а</a:t>
            </a:r>
            <a:r>
              <a:rPr lang="en-US" sz="2000" dirty="0">
                <a:latin typeface="Arial" pitchFamily="34" charset="0"/>
                <a:cs typeface="Arial" pitchFamily="34" charset="0"/>
              </a:rPr>
              <a:t>л</a:t>
            </a:r>
            <a:r>
              <a:rPr lang="mn-MN" sz="2000" dirty="0">
                <a:latin typeface="Arial" pitchFamily="34" charset="0"/>
                <a:cs typeface="Arial" pitchFamily="34" charset="0"/>
              </a:rPr>
              <a:t>т</a:t>
            </a:r>
            <a:r>
              <a:rPr lang="en-US" sz="2000" dirty="0" err="1">
                <a:latin typeface="Arial" pitchFamily="34" charset="0"/>
                <a:cs typeface="Arial" pitchFamily="34" charset="0"/>
              </a:rPr>
              <a:t>ын</a:t>
            </a:r>
            <a:r>
              <a:rPr lang="en-US" sz="2000" dirty="0">
                <a:latin typeface="Arial" pitchFamily="34" charset="0"/>
                <a:cs typeface="Arial" pitchFamily="34" charset="0"/>
              </a:rPr>
              <a:t> </a:t>
            </a:r>
            <a:r>
              <a:rPr lang="en-US" sz="2000" dirty="0" err="1">
                <a:latin typeface="Arial" pitchFamily="34" charset="0"/>
                <a:cs typeface="Arial" pitchFamily="34" charset="0"/>
              </a:rPr>
              <a:t>байгууллагын</a:t>
            </a:r>
            <a:r>
              <a:rPr lang="en-US" sz="2000" dirty="0">
                <a:latin typeface="Arial" pitchFamily="34" charset="0"/>
                <a:cs typeface="Arial" pitchFamily="34" charset="0"/>
              </a:rPr>
              <a:t> </a:t>
            </a:r>
            <a:r>
              <a:rPr lang="en-US" sz="2000" dirty="0" err="1">
                <a:latin typeface="Arial" pitchFamily="34" charset="0"/>
                <a:cs typeface="Arial" pitchFamily="34" charset="0"/>
              </a:rPr>
              <a:t>үйл</a:t>
            </a:r>
            <a:r>
              <a:rPr lang="en-US" sz="2000" dirty="0">
                <a:latin typeface="Arial" pitchFamily="34" charset="0"/>
                <a:cs typeface="Arial" pitchFamily="34" charset="0"/>
              </a:rPr>
              <a:t> </a:t>
            </a:r>
            <a:r>
              <a:rPr lang="en-US" sz="2000" dirty="0" err="1">
                <a:latin typeface="Arial" pitchFamily="34" charset="0"/>
                <a:cs typeface="Arial" pitchFamily="34" charset="0"/>
              </a:rPr>
              <a:t>ажиллагааг</a:t>
            </a:r>
            <a:r>
              <a:rPr lang="en-US" sz="2000" dirty="0">
                <a:latin typeface="Arial" pitchFamily="34" charset="0"/>
                <a:cs typeface="Arial" pitchFamily="34" charset="0"/>
              </a:rPr>
              <a:t> </a:t>
            </a:r>
            <a:r>
              <a:rPr lang="en-US" sz="2000" dirty="0" err="1">
                <a:latin typeface="Arial" pitchFamily="34" charset="0"/>
                <a:cs typeface="Arial" pitchFamily="34" charset="0"/>
              </a:rPr>
              <a:t>уялдуулах</a:t>
            </a:r>
            <a:r>
              <a:rPr lang="en-US" sz="2000" dirty="0">
                <a:latin typeface="Arial" pitchFamily="34" charset="0"/>
                <a:cs typeface="Arial" pitchFamily="34" charset="0"/>
              </a:rPr>
              <a:t>;</a:t>
            </a:r>
          </a:p>
          <a:p>
            <a:pPr algn="just">
              <a:buFont typeface="Wingdings" pitchFamily="2" charset="2"/>
              <a:buChar char="Ø"/>
            </a:pPr>
            <a:r>
              <a:rPr lang="en-US" sz="2000" dirty="0" err="1">
                <a:latin typeface="Arial" pitchFamily="34" charset="0"/>
                <a:cs typeface="Arial" pitchFamily="34" charset="0"/>
              </a:rPr>
              <a:t>Монгол</a:t>
            </a:r>
            <a:r>
              <a:rPr lang="en-US" sz="2000" dirty="0">
                <a:latin typeface="Arial" pitchFamily="34" charset="0"/>
                <a:cs typeface="Arial" pitchFamily="34" charset="0"/>
              </a:rPr>
              <a:t> </a:t>
            </a:r>
            <a:r>
              <a:rPr lang="en-US" sz="2000" dirty="0" err="1">
                <a:latin typeface="Arial" pitchFamily="34" charset="0"/>
                <a:cs typeface="Arial" pitchFamily="34" charset="0"/>
              </a:rPr>
              <a:t>Улсын</a:t>
            </a:r>
            <a:r>
              <a:rPr lang="en-US" sz="2000" dirty="0">
                <a:latin typeface="Arial" pitchFamily="34" charset="0"/>
                <a:cs typeface="Arial" pitchFamily="34" charset="0"/>
              </a:rPr>
              <a:t> </a:t>
            </a:r>
            <a:r>
              <a:rPr lang="mn-MN" sz="2000" dirty="0">
                <a:latin typeface="Arial" pitchFamily="34" charset="0"/>
                <a:cs typeface="Arial" pitchFamily="34" charset="0"/>
              </a:rPr>
              <a:t>ойн менежментийг олон улсад хүлээн зөвшөөрүүлэх</a:t>
            </a:r>
            <a:endParaRPr lang="en-US" sz="2000" dirty="0">
              <a:latin typeface="Arial" pitchFamily="34" charset="0"/>
              <a:cs typeface="Arial" pitchFamily="34" charset="0"/>
            </a:endParaRPr>
          </a:p>
          <a:p>
            <a:pPr marL="342900" indent="-342900"/>
            <a:endParaRPr lang="en-US" sz="2000" dirty="0">
              <a:latin typeface="Arial" pitchFamily="34" charset="0"/>
              <a:cs typeface="Arial" pitchFamily="34" charset="0"/>
            </a:endParaRPr>
          </a:p>
          <a:p>
            <a:pPr>
              <a:buNone/>
            </a:pPr>
            <a:endParaRPr lang="en-US" sz="1400" dirty="0"/>
          </a:p>
          <a:p>
            <a:pPr>
              <a:buNone/>
            </a:pPr>
            <a:endParaRPr lang="de-DE" sz="2000" dirty="0"/>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pic>
        <p:nvPicPr>
          <p:cNvPr id="12" name="Picture 3" descr="3"/>
          <p:cNvPicPr>
            <a:picLocks noChangeAspect="1" noChangeArrowheads="1"/>
          </p:cNvPicPr>
          <p:nvPr/>
        </p:nvPicPr>
        <p:blipFill>
          <a:blip r:embed="rId4">
            <a:lum contrast="12000"/>
          </a:blip>
          <a:srcRect/>
          <a:stretch>
            <a:fillRect/>
          </a:stretch>
        </p:blipFill>
        <p:spPr bwMode="auto">
          <a:xfrm>
            <a:off x="1807028" y="4930173"/>
            <a:ext cx="3828388" cy="1658634"/>
          </a:xfrm>
          <a:prstGeom prst="rect">
            <a:avLst/>
          </a:prstGeom>
          <a:noFill/>
          <a:ln w="9525">
            <a:solidFill>
              <a:srgbClr val="808080"/>
            </a:solidFill>
            <a:miter lim="800000"/>
            <a:headEnd/>
            <a:tailEnd/>
          </a:ln>
        </p:spPr>
      </p:pic>
    </p:spTree>
    <p:extLst>
      <p:ext uri="{BB962C8B-B14F-4D97-AF65-F5344CB8AC3E}">
        <p14:creationId xmlns:p14="http://schemas.microsoft.com/office/powerpoint/2010/main" val="337458896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066193" y="178768"/>
            <a:ext cx="8021850" cy="617928"/>
          </a:xfrm>
        </p:spPr>
        <p:txBody>
          <a:bodyPr/>
          <a:lstStyle/>
          <a:p>
            <a:pPr algn="ctr"/>
            <a:r>
              <a:rPr lang="en-US" sz="1600" b="1" dirty="0" smtClean="0">
                <a:latin typeface="Arial" pitchFamily="34" charset="0"/>
                <a:cs typeface="Arial" pitchFamily="34" charset="0"/>
              </a:rPr>
              <a:t>ОЙН МАГАДЛАН ИТГЭМЖЛЭЛИЙН ҮНДЭСНИЙ ЗӨВЛӨЛИЙН</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БҮТЭЦ, ЗОХИОН</a:t>
            </a:r>
            <a:r>
              <a:rPr lang="mn-MN" sz="1600" b="1" dirty="0" smtClean="0">
                <a:latin typeface="Arial" pitchFamily="34" charset="0"/>
                <a:cs typeface="Arial" pitchFamily="34" charset="0"/>
              </a:rPr>
              <a:t> БАЙГУУЛАЛТ, ҮЙЛ АЖИЛЛАГААНЫ ЗАГВАР</a:t>
            </a:r>
            <a:endParaRPr lang="de-DE" sz="1600" b="1" dirty="0"/>
          </a:p>
        </p:txBody>
      </p:sp>
      <p:graphicFrame>
        <p:nvGraphicFramePr>
          <p:cNvPr id="5" name="Object 2"/>
          <p:cNvGraphicFramePr>
            <a:graphicFrameLocks noChangeAspect="1"/>
          </p:cNvGraphicFramePr>
          <p:nvPr>
            <p:extLst>
              <p:ext uri="{D42A27DB-BD31-4B8C-83A1-F6EECF244321}">
                <p14:modId xmlns:p14="http://schemas.microsoft.com/office/powerpoint/2010/main" val="2117458622"/>
              </p:ext>
            </p:extLst>
          </p:nvPr>
        </p:nvGraphicFramePr>
        <p:xfrm>
          <a:off x="1820342" y="796696"/>
          <a:ext cx="8910917" cy="6061303"/>
        </p:xfrm>
        <a:graphic>
          <a:graphicData uri="http://schemas.openxmlformats.org/presentationml/2006/ole">
            <mc:AlternateContent xmlns:mc="http://schemas.openxmlformats.org/markup-compatibility/2006">
              <mc:Choice xmlns:v="urn:schemas-microsoft-com:vml" Requires="v">
                <p:oleObj spid="_x0000_s2054" name="Document" r:id="rId3" imgW="5942845" imgH="5007267" progId="Word.Document.12">
                  <p:embed/>
                </p:oleObj>
              </mc:Choice>
              <mc:Fallback>
                <p:oleObj name="Document" r:id="rId3" imgW="5942845" imgH="5007267" progId="Word.Document.12">
                  <p:embed/>
                  <p:pic>
                    <p:nvPicPr>
                      <p:cNvPr id="0" name=""/>
                      <p:cNvPicPr>
                        <a:picLocks noChangeAspect="1" noChangeArrowheads="1"/>
                      </p:cNvPicPr>
                      <p:nvPr/>
                    </p:nvPicPr>
                    <p:blipFill>
                      <a:blip r:embed="rId4"/>
                      <a:srcRect/>
                      <a:stretch>
                        <a:fillRect/>
                      </a:stretch>
                    </p:blipFill>
                    <p:spPr bwMode="auto">
                      <a:xfrm>
                        <a:off x="1820342" y="796696"/>
                        <a:ext cx="8910917" cy="6061303"/>
                      </a:xfrm>
                      <a:prstGeom prst="rect">
                        <a:avLst/>
                      </a:prstGeom>
                      <a:noFill/>
                      <a:extLst/>
                    </p:spPr>
                  </p:pic>
                </p:oleObj>
              </mc:Fallback>
            </mc:AlternateContent>
          </a:graphicData>
        </a:graphic>
      </p:graphicFrame>
      <p:sp>
        <p:nvSpPr>
          <p:cNvPr id="6"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364992597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90057" y="473875"/>
            <a:ext cx="10528746" cy="400110"/>
          </a:xfrm>
          <a:prstGeom prst="rect">
            <a:avLst/>
          </a:prstGeom>
          <a:noFill/>
        </p:spPr>
        <p:txBody>
          <a:bodyPr wrap="square" rtlCol="0">
            <a:spAutoFit/>
          </a:bodyPr>
          <a:lstStyle/>
          <a:p>
            <a:r>
              <a:rPr lang="en-US" sz="2000" b="1" i="1" dirty="0" err="1">
                <a:latin typeface="Arial" pitchFamily="34" charset="0"/>
                <a:cs typeface="Arial" pitchFamily="34" charset="0"/>
              </a:rPr>
              <a:t>Үндэсний</a:t>
            </a:r>
            <a:r>
              <a:rPr lang="mn-MN" sz="2000" b="1" i="1" dirty="0">
                <a:latin typeface="Arial" pitchFamily="34" charset="0"/>
                <a:cs typeface="Arial" pitchFamily="34" charset="0"/>
              </a:rPr>
              <a:t> </a:t>
            </a:r>
            <a:r>
              <a:rPr lang="en-US" sz="2000" b="1" i="1" dirty="0" err="1">
                <a:latin typeface="Arial" pitchFamily="34" charset="0"/>
                <a:cs typeface="Arial" pitchFamily="34" charset="0"/>
              </a:rPr>
              <a:t>зөвлөлийн</a:t>
            </a:r>
            <a:r>
              <a:rPr lang="mn-MN" sz="2000" b="1" i="1" dirty="0">
                <a:latin typeface="Arial" pitchFamily="34" charset="0"/>
                <a:cs typeface="Arial" pitchFamily="34" charset="0"/>
              </a:rPr>
              <a:t> </a:t>
            </a:r>
            <a:r>
              <a:rPr lang="en-US" sz="2000" b="1" i="1" dirty="0" err="1" smtClean="0">
                <a:latin typeface="Arial" pitchFamily="34" charset="0"/>
                <a:cs typeface="Arial" pitchFamily="34" charset="0"/>
              </a:rPr>
              <a:t>бүтэц</a:t>
            </a:r>
            <a:r>
              <a:rPr lang="en-US" sz="2000" b="1" i="1" dirty="0" smtClean="0">
                <a:latin typeface="Arial" pitchFamily="34" charset="0"/>
                <a:cs typeface="Arial" pitchFamily="34" charset="0"/>
              </a:rPr>
              <a:t>, </a:t>
            </a:r>
            <a:r>
              <a:rPr lang="en-US" sz="2000" b="1" i="1" dirty="0" err="1" smtClean="0">
                <a:latin typeface="Arial" pitchFamily="34" charset="0"/>
                <a:cs typeface="Arial" pitchFamily="34" charset="0"/>
              </a:rPr>
              <a:t>зохион</a:t>
            </a:r>
            <a:r>
              <a:rPr lang="mn-MN" sz="2000" b="1" i="1" dirty="0" smtClean="0">
                <a:latin typeface="Arial" pitchFamily="34" charset="0"/>
                <a:cs typeface="Arial" pitchFamily="34" charset="0"/>
              </a:rPr>
              <a:t> </a:t>
            </a:r>
            <a:r>
              <a:rPr lang="en-US" sz="2000" b="1" i="1" dirty="0" err="1">
                <a:latin typeface="Arial" pitchFamily="34" charset="0"/>
                <a:cs typeface="Arial" pitchFamily="34" charset="0"/>
              </a:rPr>
              <a:t>байгуулалт</a:t>
            </a:r>
            <a:endParaRPr lang="zh-CN" altLang="en-US" sz="20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663709" y="1473314"/>
            <a:ext cx="10186748" cy="5924699"/>
          </a:xfrm>
          <a:prstGeom prst="rect">
            <a:avLst/>
          </a:prstGeom>
        </p:spPr>
        <p:txBody>
          <a:bodyPr wrap="square" rtlCol="0">
            <a:spAutoFit/>
          </a:bodyPr>
          <a:lstStyle/>
          <a:p>
            <a:pPr>
              <a:buNone/>
            </a:pPr>
            <a:r>
              <a:rPr lang="mn-MN" sz="2000" dirty="0"/>
              <a:t> </a:t>
            </a:r>
            <a:endParaRPr lang="en-US" sz="2000" dirty="0"/>
          </a:p>
          <a:p>
            <a:pPr algn="just">
              <a:buFont typeface="Wingdings" pitchFamily="2" charset="2"/>
              <a:buChar char="Ø"/>
            </a:pPr>
            <a:r>
              <a:rPr lang="mn-MN" sz="2000" dirty="0">
                <a:latin typeface="Arial" pitchFamily="34" charset="0"/>
                <a:cs typeface="Arial" pitchFamily="34" charset="0"/>
              </a:rPr>
              <a:t>Ажлын алба</a:t>
            </a:r>
            <a:endParaRPr lang="en-US" sz="2000" dirty="0">
              <a:latin typeface="Arial" pitchFamily="34" charset="0"/>
              <a:cs typeface="Arial" pitchFamily="34" charset="0"/>
            </a:endParaRPr>
          </a:p>
          <a:p>
            <a:pPr algn="just">
              <a:buFont typeface="Wingdings" pitchFamily="2" charset="2"/>
              <a:buChar char="Ø"/>
            </a:pPr>
            <a:r>
              <a:rPr lang="mn-MN" sz="2000" dirty="0">
                <a:latin typeface="Arial" pitchFamily="34" charset="0"/>
                <a:cs typeface="Arial" pitchFamily="34" charset="0"/>
              </a:rPr>
              <a:t>Мэргэжлийн зөвлөл</a:t>
            </a:r>
            <a:endParaRPr lang="en-US" sz="2000" dirty="0">
              <a:latin typeface="Arial" pitchFamily="34" charset="0"/>
              <a:cs typeface="Arial" pitchFamily="34" charset="0"/>
            </a:endParaRPr>
          </a:p>
          <a:p>
            <a:pPr algn="just">
              <a:buFont typeface="Wingdings" pitchFamily="2" charset="2"/>
              <a:buChar char="Ø"/>
            </a:pPr>
            <a:r>
              <a:rPr lang="mn-MN" sz="2000" dirty="0">
                <a:latin typeface="Arial" pitchFamily="34" charset="0"/>
                <a:cs typeface="Arial" pitchFamily="34" charset="0"/>
              </a:rPr>
              <a:t>Магадлан итгэмжлэлийн комисс </a:t>
            </a:r>
            <a:endParaRPr lang="en-US" sz="2000" dirty="0">
              <a:latin typeface="Arial" pitchFamily="34" charset="0"/>
              <a:cs typeface="Arial" pitchFamily="34" charset="0"/>
            </a:endParaRPr>
          </a:p>
          <a:p>
            <a:pPr algn="just">
              <a:buNone/>
            </a:pPr>
            <a:r>
              <a:rPr lang="en-US" sz="2000" b="1" dirty="0">
                <a:latin typeface="Arial" pitchFamily="34" charset="0"/>
                <a:cs typeface="Arial" pitchFamily="34" charset="0"/>
              </a:rPr>
              <a:t>	</a:t>
            </a:r>
            <a:r>
              <a:rPr lang="mn-MN" sz="2000" b="1" dirty="0">
                <a:latin typeface="Arial" pitchFamily="34" charset="0"/>
                <a:cs typeface="Arial" pitchFamily="34" charset="0"/>
              </a:rPr>
              <a:t>Ажлын албыг </a:t>
            </a:r>
            <a:r>
              <a:rPr lang="mn-MN" sz="2000" dirty="0">
                <a:latin typeface="Arial" pitchFamily="34" charset="0"/>
                <a:cs typeface="Arial" pitchFamily="34" charset="0"/>
              </a:rPr>
              <a:t>Гүйцэтгэх захирал удирдах бөгөөд Магадлан итгэмжлэлийн үйл ажиллагааны санхүүжилт, өдөр тутмын үйл ажиллагааг хариуцна</a:t>
            </a:r>
            <a:r>
              <a:rPr lang="mn-MN" sz="2000" dirty="0"/>
              <a:t>. </a:t>
            </a:r>
            <a:endParaRPr lang="en-US" sz="2000" dirty="0"/>
          </a:p>
          <a:p>
            <a:pPr algn="just">
              <a:buNone/>
            </a:pPr>
            <a:r>
              <a:rPr lang="en-US" sz="2000" b="1" dirty="0">
                <a:latin typeface="Arial" pitchFamily="34" charset="0"/>
                <a:cs typeface="Arial" pitchFamily="34" charset="0"/>
              </a:rPr>
              <a:t>	</a:t>
            </a:r>
            <a:r>
              <a:rPr lang="en-US" sz="2000" b="1" dirty="0" err="1">
                <a:latin typeface="Arial" pitchFamily="34" charset="0"/>
                <a:cs typeface="Arial" pitchFamily="34" charset="0"/>
              </a:rPr>
              <a:t>Мэргэжлийн</a:t>
            </a:r>
            <a:r>
              <a:rPr lang="en-US" sz="2000" b="1" dirty="0">
                <a:latin typeface="Arial" pitchFamily="34" charset="0"/>
                <a:cs typeface="Arial" pitchFamily="34" charset="0"/>
              </a:rPr>
              <a:t> </a:t>
            </a:r>
            <a:r>
              <a:rPr lang="en-US" sz="2000" b="1" dirty="0" err="1">
                <a:latin typeface="Arial" pitchFamily="34" charset="0"/>
                <a:cs typeface="Arial" pitchFamily="34" charset="0"/>
              </a:rPr>
              <a:t>зөвлөл</a:t>
            </a:r>
            <a:r>
              <a:rPr lang="en-US" sz="2000" b="1" dirty="0">
                <a:latin typeface="Arial" pitchFamily="34" charset="0"/>
                <a:cs typeface="Arial" pitchFamily="34" charset="0"/>
              </a:rPr>
              <a:t> </a:t>
            </a:r>
            <a:r>
              <a:rPr lang="en-US" sz="2000" dirty="0" err="1">
                <a:latin typeface="Arial" pitchFamily="34" charset="0"/>
                <a:cs typeface="Arial" pitchFamily="34" charset="0"/>
              </a:rPr>
              <a:t>нь</a:t>
            </a:r>
            <a:r>
              <a:rPr lang="en-US" sz="2000" dirty="0">
                <a:latin typeface="Arial" pitchFamily="34" charset="0"/>
                <a:cs typeface="Arial" pitchFamily="34" charset="0"/>
              </a:rPr>
              <a:t> </a:t>
            </a:r>
            <a:r>
              <a:rPr lang="mn-MN" sz="2000" dirty="0">
                <a:latin typeface="Arial" pitchFamily="34" charset="0"/>
                <a:cs typeface="Arial" pitchFamily="34" charset="0"/>
              </a:rPr>
              <a:t>ойн байгууллагуудын үйл ажиллагаанд тавих </a:t>
            </a:r>
            <a:r>
              <a:rPr lang="en-US" sz="2000" dirty="0" err="1">
                <a:latin typeface="Arial" pitchFamily="34" charset="0"/>
                <a:cs typeface="Arial" pitchFamily="34" charset="0"/>
              </a:rPr>
              <a:t>шаардлаг</a:t>
            </a:r>
            <a:r>
              <a:rPr lang="mn-MN" sz="2000" dirty="0">
                <a:latin typeface="Arial" pitchFamily="34" charset="0"/>
                <a:cs typeface="Arial" pitchFamily="34" charset="0"/>
              </a:rPr>
              <a:t>а, шалгуур үзүүлэлт, стандартыг</a:t>
            </a:r>
            <a:r>
              <a:rPr lang="en-US" sz="2000" dirty="0">
                <a:latin typeface="Arial" pitchFamily="34" charset="0"/>
                <a:cs typeface="Arial" pitchFamily="34" charset="0"/>
              </a:rPr>
              <a:t> </a:t>
            </a:r>
            <a:r>
              <a:rPr lang="en-US" sz="2000" dirty="0" err="1">
                <a:latin typeface="Arial" pitchFamily="34" charset="0"/>
                <a:cs typeface="Arial" pitchFamily="34" charset="0"/>
              </a:rPr>
              <a:t>боловсруулан</a:t>
            </a:r>
            <a:r>
              <a:rPr lang="en-US" sz="2000" dirty="0">
                <a:latin typeface="Arial" pitchFamily="34" charset="0"/>
                <a:cs typeface="Arial" pitchFamily="34" charset="0"/>
              </a:rPr>
              <a:t> </a:t>
            </a:r>
            <a:r>
              <a:rPr lang="en-US" sz="2000" dirty="0" err="1">
                <a:latin typeface="Arial" pitchFamily="34" charset="0"/>
                <a:cs typeface="Arial" pitchFamily="34" charset="0"/>
              </a:rPr>
              <a:t>шат</a:t>
            </a:r>
            <a:r>
              <a:rPr lang="en-US" sz="2000" dirty="0">
                <a:latin typeface="Arial" pitchFamily="34" charset="0"/>
                <a:cs typeface="Arial" pitchFamily="34" charset="0"/>
              </a:rPr>
              <a:t> </a:t>
            </a:r>
            <a:r>
              <a:rPr lang="en-US" sz="2000" dirty="0" err="1">
                <a:latin typeface="Arial" pitchFamily="34" charset="0"/>
                <a:cs typeface="Arial" pitchFamily="34" charset="0"/>
              </a:rPr>
              <a:t>шатанд</a:t>
            </a:r>
            <a:r>
              <a:rPr lang="en-US" sz="2000" dirty="0">
                <a:latin typeface="Arial" pitchFamily="34" charset="0"/>
                <a:cs typeface="Arial" pitchFamily="34" charset="0"/>
              </a:rPr>
              <a:t> </a:t>
            </a:r>
            <a:r>
              <a:rPr lang="en-US" sz="2000" dirty="0" err="1">
                <a:latin typeface="Arial" pitchFamily="34" charset="0"/>
                <a:cs typeface="Arial" pitchFamily="34" charset="0"/>
              </a:rPr>
              <a:t>нь</a:t>
            </a:r>
            <a:r>
              <a:rPr lang="en-US" sz="2000" dirty="0">
                <a:latin typeface="Arial" pitchFamily="34" charset="0"/>
                <a:cs typeface="Arial" pitchFamily="34" charset="0"/>
              </a:rPr>
              <a:t> </a:t>
            </a:r>
            <a:r>
              <a:rPr lang="en-US" sz="2000" dirty="0" err="1">
                <a:latin typeface="Arial" pitchFamily="34" charset="0"/>
                <a:cs typeface="Arial" pitchFamily="34" charset="0"/>
              </a:rPr>
              <a:t>хэлэлцүүлэн</a:t>
            </a:r>
            <a:r>
              <a:rPr lang="en-US" sz="2000" dirty="0">
                <a:latin typeface="Arial" pitchFamily="34" charset="0"/>
                <a:cs typeface="Arial" pitchFamily="34" charset="0"/>
              </a:rPr>
              <a:t> </a:t>
            </a:r>
            <a:r>
              <a:rPr lang="en-US" sz="2000" dirty="0" err="1">
                <a:latin typeface="Arial" pitchFamily="34" charset="0"/>
                <a:cs typeface="Arial" pitchFamily="34" charset="0"/>
              </a:rPr>
              <a:t>батлуул</a:t>
            </a:r>
            <a:r>
              <a:rPr lang="mn-MN" sz="2000" dirty="0">
                <a:latin typeface="Arial" pitchFamily="34" charset="0"/>
                <a:cs typeface="Arial" pitchFamily="34" charset="0"/>
              </a:rPr>
              <a:t>ах, шаардлагатай нэмэлт өөрчлөлт оруулах санал боловсруулах, </a:t>
            </a:r>
            <a:r>
              <a:rPr lang="en-US" sz="2000" dirty="0" err="1">
                <a:latin typeface="Arial" pitchFamily="34" charset="0"/>
                <a:cs typeface="Arial" pitchFamily="34" charset="0"/>
              </a:rPr>
              <a:t>Үндэсний</a:t>
            </a:r>
            <a:r>
              <a:rPr lang="en-US" sz="2000" dirty="0">
                <a:latin typeface="Arial" pitchFamily="34" charset="0"/>
                <a:cs typeface="Arial" pitchFamily="34" charset="0"/>
              </a:rPr>
              <a:t> </a:t>
            </a:r>
            <a:r>
              <a:rPr lang="en-US" sz="2000" dirty="0" err="1">
                <a:latin typeface="Arial" pitchFamily="34" charset="0"/>
                <a:cs typeface="Arial" pitchFamily="34" charset="0"/>
              </a:rPr>
              <a:t>зөвлөлийн</a:t>
            </a:r>
            <a:r>
              <a:rPr lang="en-US" sz="2000" dirty="0">
                <a:latin typeface="Arial" pitchFamily="34" charset="0"/>
                <a:cs typeface="Arial" pitchFamily="34" charset="0"/>
              </a:rPr>
              <a:t> </a:t>
            </a:r>
            <a:r>
              <a:rPr lang="en-US" sz="2000" dirty="0" err="1">
                <a:latin typeface="Arial" pitchFamily="34" charset="0"/>
                <a:cs typeface="Arial" pitchFamily="34" charset="0"/>
              </a:rPr>
              <a:t>шийдвэрийг</a:t>
            </a:r>
            <a:r>
              <a:rPr lang="en-US" sz="2000" dirty="0">
                <a:latin typeface="Arial" pitchFamily="34" charset="0"/>
                <a:cs typeface="Arial" pitchFamily="34" charset="0"/>
              </a:rPr>
              <a:t> </a:t>
            </a:r>
            <a:r>
              <a:rPr lang="en-US" sz="2000" dirty="0" err="1">
                <a:latin typeface="Arial" pitchFamily="34" charset="0"/>
                <a:cs typeface="Arial" pitchFamily="34" charset="0"/>
              </a:rPr>
              <a:t>хэрэгжүүлэх</a:t>
            </a:r>
            <a:r>
              <a:rPr lang="en-US" sz="2000" dirty="0">
                <a:latin typeface="Arial" pitchFamily="34" charset="0"/>
                <a:cs typeface="Arial" pitchFamily="34" charset="0"/>
              </a:rPr>
              <a:t> </a:t>
            </a:r>
            <a:r>
              <a:rPr lang="en-US" sz="2000" dirty="0" err="1">
                <a:latin typeface="Arial" pitchFamily="34" charset="0"/>
                <a:cs typeface="Arial" pitchFamily="34" charset="0"/>
              </a:rPr>
              <a:t>чиг</a:t>
            </a:r>
            <a:r>
              <a:rPr lang="en-US" sz="2000" dirty="0">
                <a:latin typeface="Arial" pitchFamily="34" charset="0"/>
                <a:cs typeface="Arial" pitchFamily="34" charset="0"/>
              </a:rPr>
              <a:t> </a:t>
            </a:r>
            <a:r>
              <a:rPr lang="en-US" sz="2000" dirty="0" err="1">
                <a:latin typeface="Arial" pitchFamily="34" charset="0"/>
                <a:cs typeface="Arial" pitchFamily="34" charset="0"/>
              </a:rPr>
              <a:t>үүрэгтэй</a:t>
            </a:r>
            <a:r>
              <a:rPr lang="en-US" sz="2000" dirty="0">
                <a:latin typeface="Arial" pitchFamily="34" charset="0"/>
                <a:cs typeface="Arial" pitchFamily="34" charset="0"/>
              </a:rPr>
              <a:t>.</a:t>
            </a:r>
            <a:endParaRPr lang="mn-MN" sz="2000" dirty="0">
              <a:latin typeface="Arial" pitchFamily="34" charset="0"/>
              <a:cs typeface="Arial" pitchFamily="34" charset="0"/>
            </a:endParaRPr>
          </a:p>
          <a:p>
            <a:pPr algn="just">
              <a:buNone/>
            </a:pPr>
            <a:r>
              <a:rPr lang="mn-MN" sz="2000" b="1" dirty="0">
                <a:latin typeface="Arial" pitchFamily="34" charset="0"/>
                <a:cs typeface="Arial" pitchFamily="34" charset="0"/>
              </a:rPr>
              <a:t>	Магадлан итгэмжлэлийн</a:t>
            </a:r>
            <a:r>
              <a:rPr lang="en-US" sz="2000" b="1" dirty="0">
                <a:latin typeface="Arial" pitchFamily="34" charset="0"/>
                <a:cs typeface="Arial" pitchFamily="34" charset="0"/>
              </a:rPr>
              <a:t> </a:t>
            </a:r>
            <a:r>
              <a:rPr lang="en-US" sz="2000" b="1" dirty="0" err="1">
                <a:latin typeface="Arial" pitchFamily="34" charset="0"/>
                <a:cs typeface="Arial" pitchFamily="34" charset="0"/>
              </a:rPr>
              <a:t>комисс</a:t>
            </a:r>
            <a:r>
              <a:rPr lang="en-US" sz="2000" b="1" dirty="0">
                <a:latin typeface="Arial" pitchFamily="34" charset="0"/>
                <a:cs typeface="Arial" pitchFamily="34" charset="0"/>
              </a:rPr>
              <a:t> </a:t>
            </a:r>
            <a:r>
              <a:rPr lang="mn-MN" sz="2000" dirty="0">
                <a:latin typeface="Arial" pitchFamily="34" charset="0"/>
                <a:cs typeface="Arial" pitchFamily="34" charset="0"/>
              </a:rPr>
              <a:t>нь тухайн байгууллагын </a:t>
            </a:r>
            <a:r>
              <a:rPr lang="en-US" sz="2000" dirty="0" err="1">
                <a:latin typeface="Arial" pitchFamily="34" charset="0"/>
                <a:cs typeface="Arial" pitchFamily="34" charset="0"/>
              </a:rPr>
              <a:t>тодорхойлолт</a:t>
            </a:r>
            <a:r>
              <a:rPr lang="en-US" sz="2000" dirty="0">
                <a:latin typeface="Arial" pitchFamily="34" charset="0"/>
                <a:cs typeface="Arial" pitchFamily="34" charset="0"/>
              </a:rPr>
              <a:t>, </a:t>
            </a:r>
            <a:r>
              <a:rPr lang="mn-MN" sz="2000" dirty="0">
                <a:latin typeface="Arial" pitchFamily="34" charset="0"/>
                <a:cs typeface="Arial" pitchFamily="34" charset="0"/>
              </a:rPr>
              <a:t>дотоод</a:t>
            </a:r>
            <a:r>
              <a:rPr lang="en-US" sz="2000" dirty="0">
                <a:latin typeface="Arial" pitchFamily="34" charset="0"/>
                <a:cs typeface="Arial" pitchFamily="34" charset="0"/>
              </a:rPr>
              <a:t> </a:t>
            </a:r>
            <a:r>
              <a:rPr lang="en-US" sz="2000" dirty="0" err="1">
                <a:latin typeface="Arial" pitchFamily="34" charset="0"/>
                <a:cs typeface="Arial" pitchFamily="34" charset="0"/>
              </a:rPr>
              <a:t>үнэлгээний</a:t>
            </a:r>
            <a:r>
              <a:rPr lang="en-US" sz="2000" dirty="0">
                <a:latin typeface="Arial" pitchFamily="34" charset="0"/>
                <a:cs typeface="Arial" pitchFamily="34" charset="0"/>
              </a:rPr>
              <a:t> </a:t>
            </a:r>
            <a:r>
              <a:rPr lang="en-US" sz="2000" dirty="0" err="1">
                <a:latin typeface="Arial" pitchFamily="34" charset="0"/>
                <a:cs typeface="Arial" pitchFamily="34" charset="0"/>
              </a:rPr>
              <a:t>тайланг</a:t>
            </a:r>
            <a:r>
              <a:rPr lang="en-US" sz="2000" dirty="0">
                <a:latin typeface="Arial" pitchFamily="34" charset="0"/>
                <a:cs typeface="Arial" pitchFamily="34" charset="0"/>
              </a:rPr>
              <a:t> </a:t>
            </a:r>
            <a:r>
              <a:rPr lang="en-US" sz="2000" dirty="0" err="1">
                <a:latin typeface="Arial" pitchFamily="34" charset="0"/>
                <a:cs typeface="Arial" pitchFamily="34" charset="0"/>
              </a:rPr>
              <a:t>хянан</a:t>
            </a:r>
            <a:r>
              <a:rPr lang="en-US" sz="2000" dirty="0">
                <a:latin typeface="Arial" pitchFamily="34" charset="0"/>
                <a:cs typeface="Arial" pitchFamily="34" charset="0"/>
              </a:rPr>
              <a:t> </a:t>
            </a:r>
            <a:r>
              <a:rPr lang="en-US" sz="2000" dirty="0" err="1">
                <a:latin typeface="Arial" pitchFamily="34" charset="0"/>
                <a:cs typeface="Arial" pitchFamily="34" charset="0"/>
              </a:rPr>
              <a:t>үзэж</a:t>
            </a:r>
            <a:r>
              <a:rPr lang="en-US" sz="2000" dirty="0">
                <a:latin typeface="Arial" pitchFamily="34" charset="0"/>
                <a:cs typeface="Arial" pitchFamily="34" charset="0"/>
              </a:rPr>
              <a:t>, </a:t>
            </a:r>
            <a:r>
              <a:rPr lang="en-US" sz="2000" dirty="0" err="1">
                <a:latin typeface="Arial" pitchFamily="34" charset="0"/>
                <a:cs typeface="Arial" pitchFamily="34" charset="0"/>
              </a:rPr>
              <a:t>энэхүү</a:t>
            </a:r>
            <a:r>
              <a:rPr lang="en-US" sz="2000" dirty="0">
                <a:latin typeface="Arial" pitchFamily="34" charset="0"/>
                <a:cs typeface="Arial" pitchFamily="34" charset="0"/>
              </a:rPr>
              <a:t> </a:t>
            </a:r>
            <a:r>
              <a:rPr lang="en-US" sz="2000" dirty="0" err="1">
                <a:latin typeface="Arial" pitchFamily="34" charset="0"/>
                <a:cs typeface="Arial" pitchFamily="34" charset="0"/>
              </a:rPr>
              <a:t>журмын</a:t>
            </a:r>
            <a:r>
              <a:rPr lang="en-US" sz="2000" dirty="0">
                <a:latin typeface="Arial" pitchFamily="34" charset="0"/>
                <a:cs typeface="Arial" pitchFamily="34" charset="0"/>
              </a:rPr>
              <a:t> </a:t>
            </a:r>
            <a:r>
              <a:rPr lang="en-US" sz="2000" dirty="0" err="1">
                <a:latin typeface="Arial" pitchFamily="34" charset="0"/>
                <a:cs typeface="Arial" pitchFamily="34" charset="0"/>
              </a:rPr>
              <a:t>шаардлагуудыг</a:t>
            </a:r>
            <a:r>
              <a:rPr lang="en-US" sz="2000" dirty="0">
                <a:latin typeface="Arial" pitchFamily="34" charset="0"/>
                <a:cs typeface="Arial" pitchFamily="34" charset="0"/>
              </a:rPr>
              <a:t> </a:t>
            </a:r>
            <a:r>
              <a:rPr lang="en-US" sz="2000" dirty="0" err="1">
                <a:latin typeface="Arial" pitchFamily="34" charset="0"/>
                <a:cs typeface="Arial" pitchFamily="34" charset="0"/>
              </a:rPr>
              <a:t>бүрэн</a:t>
            </a:r>
            <a:r>
              <a:rPr lang="mn-MN" sz="2000" dirty="0">
                <a:latin typeface="Arial" pitchFamily="34" charset="0"/>
                <a:cs typeface="Arial" pitchFamily="34" charset="0"/>
              </a:rPr>
              <a:t> х</a:t>
            </a:r>
            <a:r>
              <a:rPr lang="en-US" sz="2000" dirty="0" err="1">
                <a:latin typeface="Arial" pitchFamily="34" charset="0"/>
                <a:cs typeface="Arial" pitchFamily="34" charset="0"/>
              </a:rPr>
              <a:t>ангасан</a:t>
            </a:r>
            <a:r>
              <a:rPr lang="en-US" sz="2000" dirty="0">
                <a:latin typeface="Arial" pitchFamily="34" charset="0"/>
                <a:cs typeface="Arial" pitchFamily="34" charset="0"/>
              </a:rPr>
              <a:t> </a:t>
            </a:r>
            <a:r>
              <a:rPr lang="en-US" sz="2000" dirty="0" err="1">
                <a:latin typeface="Arial" pitchFamily="34" charset="0"/>
                <a:cs typeface="Arial" pitchFamily="34" charset="0"/>
              </a:rPr>
              <a:t>бол</a:t>
            </a:r>
            <a:r>
              <a:rPr lang="en-US" sz="2000" dirty="0">
                <a:latin typeface="Arial" pitchFamily="34" charset="0"/>
                <a:cs typeface="Arial" pitchFamily="34" charset="0"/>
              </a:rPr>
              <a:t> </a:t>
            </a:r>
            <a:r>
              <a:rPr lang="en-US" sz="2000" dirty="0" err="1">
                <a:latin typeface="Arial" pitchFamily="34" charset="0"/>
                <a:cs typeface="Arial" pitchFamily="34" charset="0"/>
              </a:rPr>
              <a:t>магадлан</a:t>
            </a:r>
            <a:r>
              <a:rPr lang="en-US" sz="2000" dirty="0">
                <a:latin typeface="Arial" pitchFamily="34" charset="0"/>
                <a:cs typeface="Arial" pitchFamily="34" charset="0"/>
              </a:rPr>
              <a:t> </a:t>
            </a:r>
            <a:r>
              <a:rPr lang="en-US" sz="2000" dirty="0" err="1">
                <a:latin typeface="Arial" pitchFamily="34" charset="0"/>
                <a:cs typeface="Arial" pitchFamily="34" charset="0"/>
              </a:rPr>
              <a:t>шинжлэх</a:t>
            </a:r>
            <a:r>
              <a:rPr lang="en-US" sz="2000" dirty="0">
                <a:latin typeface="Arial" pitchFamily="34" charset="0"/>
                <a:cs typeface="Arial" pitchFamily="34" charset="0"/>
              </a:rPr>
              <a:t> </a:t>
            </a:r>
            <a:r>
              <a:rPr lang="en-US" sz="2000" dirty="0" err="1">
                <a:latin typeface="Arial" pitchFamily="34" charset="0"/>
                <a:cs typeface="Arial" pitchFamily="34" charset="0"/>
              </a:rPr>
              <a:t>үйл</a:t>
            </a:r>
            <a:r>
              <a:rPr lang="en-US" sz="2000" dirty="0">
                <a:latin typeface="Arial" pitchFamily="34" charset="0"/>
                <a:cs typeface="Arial" pitchFamily="34" charset="0"/>
              </a:rPr>
              <a:t> </a:t>
            </a:r>
            <a:r>
              <a:rPr lang="en-US" sz="2000" dirty="0" err="1">
                <a:latin typeface="Arial" pitchFamily="34" charset="0"/>
                <a:cs typeface="Arial" pitchFamily="34" charset="0"/>
              </a:rPr>
              <a:t>ажиллагааг</a:t>
            </a:r>
            <a:r>
              <a:rPr lang="en-US" sz="2000" dirty="0">
                <a:latin typeface="Arial" pitchFamily="34" charset="0"/>
                <a:cs typeface="Arial" pitchFamily="34" charset="0"/>
              </a:rPr>
              <a:t> </a:t>
            </a:r>
            <a:r>
              <a:rPr lang="mn-MN" sz="2000" dirty="0">
                <a:latin typeface="Arial" pitchFamily="34" charset="0"/>
                <a:cs typeface="Arial" pitchFamily="34" charset="0"/>
              </a:rPr>
              <a:t>зохион байгуулна</a:t>
            </a:r>
            <a:r>
              <a:rPr lang="en-US" sz="2000" dirty="0">
                <a:latin typeface="Arial" pitchFamily="34" charset="0"/>
                <a:cs typeface="Arial" pitchFamily="34" charset="0"/>
              </a:rPr>
              <a:t>.</a:t>
            </a:r>
          </a:p>
          <a:p>
            <a:pPr>
              <a:buNone/>
            </a:pPr>
            <a:endParaRPr lang="en-US" sz="2000" dirty="0"/>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286188566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90057" y="473875"/>
            <a:ext cx="10528746" cy="707886"/>
          </a:xfrm>
          <a:prstGeom prst="rect">
            <a:avLst/>
          </a:prstGeom>
          <a:noFill/>
        </p:spPr>
        <p:txBody>
          <a:bodyPr wrap="square" rtlCol="0">
            <a:spAutoFit/>
          </a:bodyPr>
          <a:lstStyle/>
          <a:p>
            <a:r>
              <a:rPr lang="mn-MN" sz="2000" b="1" dirty="0">
                <a:latin typeface="Arial" pitchFamily="34" charset="0"/>
                <a:cs typeface="Arial" pitchFamily="34" charset="0"/>
              </a:rPr>
              <a:t>ГУРАВ.ОЙН МАГАДЛАН ИТГЭМЖЛЭХ ҮЙЛ АЖИЛЛАГАА</a:t>
            </a:r>
            <a:r>
              <a:rPr lang="en-US" sz="2000" dirty="0">
                <a:latin typeface="Arial" pitchFamily="34" charset="0"/>
                <a:cs typeface="Arial" pitchFamily="34" charset="0"/>
              </a:rPr>
              <a:t/>
            </a:r>
            <a:br>
              <a:rPr lang="en-US" sz="2000" dirty="0">
                <a:latin typeface="Arial" pitchFamily="34" charset="0"/>
                <a:cs typeface="Arial" pitchFamily="34" charset="0"/>
              </a:rPr>
            </a:br>
            <a:endParaRPr lang="zh-CN" altLang="en-US" sz="20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663709" y="1473314"/>
            <a:ext cx="10186748" cy="4724370"/>
          </a:xfrm>
          <a:prstGeom prst="rect">
            <a:avLst/>
          </a:prstGeom>
        </p:spPr>
        <p:txBody>
          <a:bodyPr wrap="square" rtlCol="0">
            <a:spAutoFit/>
          </a:bodyPr>
          <a:lstStyle/>
          <a:p>
            <a:pPr algn="just">
              <a:buNone/>
            </a:pPr>
            <a:r>
              <a:rPr lang="mn-MN" sz="2000" dirty="0">
                <a:latin typeface="Arial" pitchFamily="34" charset="0"/>
                <a:cs typeface="Arial" pitchFamily="34" charset="0"/>
              </a:rPr>
              <a:t>	Ойн мэргэжлийн байгууллагын</a:t>
            </a:r>
            <a:r>
              <a:rPr lang="en-US" sz="2000" dirty="0">
                <a:latin typeface="Arial" pitchFamily="34" charset="0"/>
                <a:cs typeface="Arial" pitchFamily="34" charset="0"/>
              </a:rPr>
              <a:t> </a:t>
            </a:r>
            <a:r>
              <a:rPr lang="en-US" sz="2000" dirty="0" err="1">
                <a:latin typeface="Arial" pitchFamily="34" charset="0"/>
                <a:cs typeface="Arial" pitchFamily="34" charset="0"/>
              </a:rPr>
              <a:t>магадлан</a:t>
            </a:r>
            <a:r>
              <a:rPr lang="en-US" sz="2000" dirty="0">
                <a:latin typeface="Arial" pitchFamily="34" charset="0"/>
                <a:cs typeface="Arial" pitchFamily="34" charset="0"/>
              </a:rPr>
              <a:t> </a:t>
            </a:r>
            <a:r>
              <a:rPr lang="en-US" sz="2000" dirty="0" err="1">
                <a:latin typeface="Arial" pitchFamily="34" charset="0"/>
                <a:cs typeface="Arial" pitchFamily="34" charset="0"/>
              </a:rPr>
              <a:t>итгэмжлэх</a:t>
            </a:r>
            <a:r>
              <a:rPr lang="en-US" sz="2000" dirty="0">
                <a:latin typeface="Arial" pitchFamily="34" charset="0"/>
                <a:cs typeface="Arial" pitchFamily="34" charset="0"/>
              </a:rPr>
              <a:t> </a:t>
            </a:r>
            <a:r>
              <a:rPr lang="en-US" sz="2000" dirty="0" err="1">
                <a:latin typeface="Arial" pitchFamily="34" charset="0"/>
                <a:cs typeface="Arial" pitchFamily="34" charset="0"/>
              </a:rPr>
              <a:t>үйл</a:t>
            </a:r>
            <a:r>
              <a:rPr lang="en-US" sz="2000" dirty="0">
                <a:latin typeface="Arial" pitchFamily="34" charset="0"/>
                <a:cs typeface="Arial" pitchFamily="34" charset="0"/>
              </a:rPr>
              <a:t> </a:t>
            </a:r>
            <a:r>
              <a:rPr lang="en-US" sz="2000" dirty="0" err="1">
                <a:latin typeface="Arial" pitchFamily="34" charset="0"/>
                <a:cs typeface="Arial" pitchFamily="34" charset="0"/>
              </a:rPr>
              <a:t>ажиллагаа</a:t>
            </a:r>
            <a:r>
              <a:rPr lang="en-US" sz="2000" dirty="0">
                <a:latin typeface="Arial" pitchFamily="34" charset="0"/>
                <a:cs typeface="Arial" pitchFamily="34" charset="0"/>
              </a:rPr>
              <a:t> </a:t>
            </a:r>
            <a:r>
              <a:rPr lang="en-US" sz="2000" dirty="0" err="1">
                <a:latin typeface="Arial" pitchFamily="34" charset="0"/>
                <a:cs typeface="Arial" pitchFamily="34" charset="0"/>
              </a:rPr>
              <a:t>дараах</a:t>
            </a:r>
            <a:r>
              <a:rPr lang="en-US" sz="2000" dirty="0">
                <a:latin typeface="Arial" pitchFamily="34" charset="0"/>
                <a:cs typeface="Arial" pitchFamily="34" charset="0"/>
              </a:rPr>
              <a:t> </a:t>
            </a:r>
            <a:r>
              <a:rPr lang="en-US" sz="2000" dirty="0" err="1">
                <a:latin typeface="Arial" pitchFamily="34" charset="0"/>
                <a:cs typeface="Arial" pitchFamily="34" charset="0"/>
              </a:rPr>
              <a:t>үе</a:t>
            </a:r>
            <a:r>
              <a:rPr lang="en-US" sz="2000" dirty="0">
                <a:latin typeface="Arial" pitchFamily="34" charset="0"/>
                <a:cs typeface="Arial" pitchFamily="34" charset="0"/>
              </a:rPr>
              <a:t> </a:t>
            </a:r>
            <a:r>
              <a:rPr lang="en-US" sz="2000" dirty="0" err="1">
                <a:latin typeface="Arial" pitchFamily="34" charset="0"/>
                <a:cs typeface="Arial" pitchFamily="34" charset="0"/>
              </a:rPr>
              <a:t>шаттай</a:t>
            </a:r>
            <a:r>
              <a:rPr lang="en-US" sz="2000" dirty="0">
                <a:latin typeface="Arial" pitchFamily="34" charset="0"/>
                <a:cs typeface="Arial" pitchFamily="34" charset="0"/>
              </a:rPr>
              <a:t> </a:t>
            </a:r>
            <a:r>
              <a:rPr lang="en-US" sz="2000" dirty="0" err="1">
                <a:latin typeface="Arial" pitchFamily="34" charset="0"/>
                <a:cs typeface="Arial" pitchFamily="34" charset="0"/>
              </a:rPr>
              <a:t>байна</a:t>
            </a:r>
            <a:r>
              <a:rPr lang="en-US" sz="2000" dirty="0">
                <a:latin typeface="Arial" pitchFamily="34" charset="0"/>
                <a:cs typeface="Arial" pitchFamily="34" charset="0"/>
              </a:rPr>
              <a:t>. </a:t>
            </a:r>
          </a:p>
          <a:p>
            <a:pPr marL="342900" indent="-342900" algn="just">
              <a:buFont typeface="Wingdings" pitchFamily="2" charset="2"/>
              <a:buChar char="Ø"/>
            </a:pPr>
            <a:r>
              <a:rPr lang="mn-MN" sz="2000" dirty="0">
                <a:latin typeface="Arial" pitchFamily="34" charset="0"/>
                <a:cs typeface="Arial" pitchFamily="34" charset="0"/>
              </a:rPr>
              <a:t>Аж ахуйн нэгж дотоод</a:t>
            </a:r>
            <a:r>
              <a:rPr lang="en-US" sz="2000" dirty="0">
                <a:latin typeface="Arial" pitchFamily="34" charset="0"/>
                <a:cs typeface="Arial" pitchFamily="34" charset="0"/>
              </a:rPr>
              <a:t> </a:t>
            </a:r>
            <a:r>
              <a:rPr lang="en-US" sz="2000" dirty="0" err="1">
                <a:latin typeface="Arial" pitchFamily="34" charset="0"/>
                <a:cs typeface="Arial" pitchFamily="34" charset="0"/>
              </a:rPr>
              <a:t>унэлгээ</a:t>
            </a:r>
            <a:r>
              <a:rPr lang="en-US" sz="2000" dirty="0">
                <a:latin typeface="Arial" pitchFamily="34" charset="0"/>
                <a:cs typeface="Arial" pitchFamily="34" charset="0"/>
              </a:rPr>
              <a:t> </a:t>
            </a:r>
            <a:r>
              <a:rPr lang="en-US" sz="2000" dirty="0" err="1">
                <a:latin typeface="Arial" pitchFamily="34" charset="0"/>
                <a:cs typeface="Arial" pitchFamily="34" charset="0"/>
              </a:rPr>
              <a:t>хий</a:t>
            </a:r>
            <a:r>
              <a:rPr lang="mn-MN" sz="2000" dirty="0">
                <a:latin typeface="Arial" pitchFamily="34" charset="0"/>
                <a:cs typeface="Arial" pitchFamily="34" charset="0"/>
              </a:rPr>
              <a:t>ж, хүсэлтээ ирүүлэх</a:t>
            </a:r>
            <a:endParaRPr lang="en-US" sz="2000" dirty="0">
              <a:latin typeface="Arial" pitchFamily="34" charset="0"/>
              <a:cs typeface="Arial" pitchFamily="34" charset="0"/>
            </a:endParaRPr>
          </a:p>
          <a:p>
            <a:pPr marL="342900" indent="-342900" algn="just">
              <a:buFont typeface="Wingdings" pitchFamily="2" charset="2"/>
              <a:buChar char="Ø"/>
            </a:pPr>
            <a:r>
              <a:rPr lang="mn-MN" sz="2000" dirty="0">
                <a:latin typeface="Arial" pitchFamily="34" charset="0"/>
                <a:cs typeface="Arial" pitchFamily="34" charset="0"/>
              </a:rPr>
              <a:t>Шинжээчийн баг томилж аж ахуйн нэгж, байгууллагад м</a:t>
            </a:r>
            <a:r>
              <a:rPr lang="en-US" sz="2000" dirty="0" err="1">
                <a:latin typeface="Arial" pitchFamily="34" charset="0"/>
                <a:cs typeface="Arial" pitchFamily="34" charset="0"/>
              </a:rPr>
              <a:t>агадлан</a:t>
            </a:r>
            <a:r>
              <a:rPr lang="en-US" sz="2000" dirty="0">
                <a:latin typeface="Arial" pitchFamily="34" charset="0"/>
                <a:cs typeface="Arial" pitchFamily="34" charset="0"/>
              </a:rPr>
              <a:t> ш</a:t>
            </a:r>
            <a:r>
              <a:rPr lang="mn-MN" sz="2000" dirty="0">
                <a:latin typeface="Arial" pitchFamily="34" charset="0"/>
                <a:cs typeface="Arial" pitchFamily="34" charset="0"/>
              </a:rPr>
              <a:t>инжлэл хийх, тайлан дүгнэлт гаргах</a:t>
            </a:r>
          </a:p>
          <a:p>
            <a:pPr marL="342900" indent="-342900" algn="just">
              <a:buFont typeface="Wingdings" pitchFamily="2" charset="2"/>
              <a:buChar char="Ø"/>
            </a:pPr>
            <a:r>
              <a:rPr lang="mn-MN" sz="2000" dirty="0">
                <a:latin typeface="Arial" pitchFamily="34" charset="0"/>
                <a:cs typeface="Arial" pitchFamily="34" charset="0"/>
              </a:rPr>
              <a:t>Ажлын алба тайланг хянаж баталгажуулах саналыг Үндэсний зөвлөлд оруулах</a:t>
            </a:r>
          </a:p>
          <a:p>
            <a:pPr marL="342900" indent="-342900" algn="just">
              <a:buFont typeface="Wingdings" pitchFamily="2" charset="2"/>
              <a:buChar char="Ø"/>
            </a:pPr>
            <a:r>
              <a:rPr lang="mn-MN" sz="2000" dirty="0">
                <a:latin typeface="Arial" pitchFamily="34" charset="0"/>
                <a:cs typeface="Arial" pitchFamily="34" charset="0"/>
              </a:rPr>
              <a:t>Үндэсний зөвлөл шийдвэр гаргах /3 жил/</a:t>
            </a:r>
          </a:p>
          <a:p>
            <a:pPr marL="342900" indent="-342900" algn="just">
              <a:buFont typeface="Wingdings" pitchFamily="2" charset="2"/>
              <a:buChar char="Ø"/>
            </a:pPr>
            <a:r>
              <a:rPr lang="mn-MN" sz="2000" dirty="0">
                <a:latin typeface="Arial" pitchFamily="34" charset="0"/>
                <a:cs typeface="Arial" pitchFamily="34" charset="0"/>
              </a:rPr>
              <a:t>Аж ахуйн нэгж жил бүр </a:t>
            </a:r>
            <a:r>
              <a:rPr lang="mn-MN" sz="2000" i="1" dirty="0">
                <a:latin typeface="Arial" pitchFamily="34" charset="0"/>
                <a:cs typeface="Arial" pitchFamily="34" charset="0"/>
              </a:rPr>
              <a:t>а</a:t>
            </a:r>
            <a:r>
              <a:rPr lang="mn-MN" sz="2000" dirty="0">
                <a:latin typeface="Arial" pitchFamily="34" charset="0"/>
                <a:cs typeface="Arial" pitchFamily="34" charset="0"/>
              </a:rPr>
              <a:t>хиц дэвшлийн тайлан гаргах</a:t>
            </a:r>
            <a:endParaRPr lang="en-US" sz="2000" dirty="0">
              <a:latin typeface="Arial" pitchFamily="34" charset="0"/>
              <a:cs typeface="Arial" pitchFamily="34" charset="0"/>
            </a:endParaRPr>
          </a:p>
          <a:p>
            <a:pPr>
              <a:buNone/>
            </a:pPr>
            <a:endParaRPr lang="de-DE" sz="2000" dirty="0"/>
          </a:p>
          <a:p>
            <a:pPr>
              <a:buNone/>
            </a:pPr>
            <a:endParaRPr lang="en-US" sz="2000" dirty="0"/>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pic>
        <p:nvPicPr>
          <p:cNvPr id="12" name="Picture 6" descr="C:\Users\User\Pictures\МОТМЗ-Зураг\20160929_135552.jpg"/>
          <p:cNvPicPr/>
          <p:nvPr/>
        </p:nvPicPr>
        <p:blipFill>
          <a:blip r:embed="rId4" cstate="print"/>
          <a:srcRect b="20120"/>
          <a:stretch>
            <a:fillRect/>
          </a:stretch>
        </p:blipFill>
        <p:spPr bwMode="auto">
          <a:xfrm>
            <a:off x="5687396" y="4329196"/>
            <a:ext cx="2891824" cy="1987667"/>
          </a:xfrm>
          <a:prstGeom prst="rect">
            <a:avLst/>
          </a:prstGeom>
          <a:noFill/>
          <a:ln w="9525">
            <a:noFill/>
            <a:miter lim="800000"/>
            <a:headEnd/>
            <a:tailEnd/>
          </a:ln>
        </p:spPr>
      </p:pic>
      <p:pic>
        <p:nvPicPr>
          <p:cNvPr id="14" name="Picture 7" descr="DSC03527"/>
          <p:cNvPicPr/>
          <p:nvPr/>
        </p:nvPicPr>
        <p:blipFill>
          <a:blip r:embed="rId5" cstate="print"/>
          <a:srcRect b="18023"/>
          <a:stretch>
            <a:fillRect/>
          </a:stretch>
        </p:blipFill>
        <p:spPr bwMode="auto">
          <a:xfrm>
            <a:off x="1914638" y="4332147"/>
            <a:ext cx="3429837" cy="1984715"/>
          </a:xfrm>
          <a:prstGeom prst="rect">
            <a:avLst/>
          </a:prstGeom>
          <a:noFill/>
          <a:ln w="9525">
            <a:noFill/>
            <a:miter lim="800000"/>
            <a:headEnd/>
            <a:tailEnd/>
          </a:ln>
        </p:spPr>
      </p:pic>
    </p:spTree>
    <p:extLst>
      <p:ext uri="{BB962C8B-B14F-4D97-AF65-F5344CB8AC3E}">
        <p14:creationId xmlns:p14="http://schemas.microsoft.com/office/powerpoint/2010/main" val="69686389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90057" y="473875"/>
            <a:ext cx="10528746" cy="1015663"/>
          </a:xfrm>
          <a:prstGeom prst="rect">
            <a:avLst/>
          </a:prstGeom>
          <a:noFill/>
        </p:spPr>
        <p:txBody>
          <a:bodyPr wrap="square" rtlCol="0">
            <a:spAutoFit/>
          </a:bodyPr>
          <a:lstStyle/>
          <a:p>
            <a:r>
              <a:rPr lang="mn-MN" sz="2000" b="1" dirty="0">
                <a:latin typeface="Arial" pitchFamily="34" charset="0"/>
                <a:cs typeface="Arial" pitchFamily="34" charset="0"/>
              </a:rPr>
              <a:t>4.Магадлан итгэмлэлд хамрагдсан ойн мэргэжлийн байгууллагад үзүүлэх хөнгөлөлт урамшууллын санал </a:t>
            </a:r>
            <a:r>
              <a:rPr lang="de-DE" sz="2000" b="1" dirty="0">
                <a:latin typeface="Arial" pitchFamily="34" charset="0"/>
                <a:cs typeface="Arial" pitchFamily="34" charset="0"/>
              </a:rPr>
              <a:t/>
            </a:r>
            <a:br>
              <a:rPr lang="de-DE" sz="2000" b="1" dirty="0">
                <a:latin typeface="Arial" pitchFamily="34" charset="0"/>
                <a:cs typeface="Arial" pitchFamily="34" charset="0"/>
              </a:rPr>
            </a:br>
            <a:endParaRPr lang="zh-CN" altLang="en-US" sz="20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663709" y="1473314"/>
            <a:ext cx="10186748" cy="3770263"/>
          </a:xfrm>
          <a:prstGeom prst="rect">
            <a:avLst/>
          </a:prstGeom>
        </p:spPr>
        <p:txBody>
          <a:bodyPr wrap="square" rtlCol="0">
            <a:spAutoFit/>
          </a:bodyPr>
          <a:lstStyle/>
          <a:p>
            <a:pPr algn="just">
              <a:buNone/>
            </a:pPr>
            <a:r>
              <a:rPr lang="mn-MN" sz="2000" b="1" i="1" dirty="0">
                <a:latin typeface="Arial" pitchFamily="34" charset="0"/>
                <a:cs typeface="Arial" pitchFamily="34" charset="0"/>
              </a:rPr>
              <a:t>1.Банк, санхүү, хөрөнгө оруулалтын дэмжлэг үзүүлэх </a:t>
            </a:r>
            <a:endParaRPr lang="en-US" sz="2000" dirty="0">
              <a:latin typeface="Arial" pitchFamily="34" charset="0"/>
              <a:cs typeface="Arial" pitchFamily="34" charset="0"/>
            </a:endParaRPr>
          </a:p>
          <a:p>
            <a:pPr algn="just">
              <a:buNone/>
            </a:pPr>
            <a:r>
              <a:rPr lang="mn-MN" sz="2000" b="1" i="1" dirty="0">
                <a:latin typeface="Arial" pitchFamily="34" charset="0"/>
                <a:cs typeface="Arial" pitchFamily="34" charset="0"/>
              </a:rPr>
              <a:t>2.Гааль, татварын хөнгөлөлт үзүүлэх</a:t>
            </a:r>
            <a:endParaRPr lang="en-US" sz="2000" dirty="0">
              <a:latin typeface="Arial" pitchFamily="34" charset="0"/>
              <a:cs typeface="Arial" pitchFamily="34" charset="0"/>
            </a:endParaRPr>
          </a:p>
          <a:p>
            <a:pPr algn="just">
              <a:buNone/>
            </a:pPr>
            <a:r>
              <a:rPr lang="mn-MN" sz="2000" b="1" i="1" dirty="0">
                <a:latin typeface="Arial" pitchFamily="34" charset="0"/>
                <a:cs typeface="Arial" pitchFamily="34" charset="0"/>
              </a:rPr>
              <a:t>3.Ойн менежмент, төлөвлөлтийг боловсронгуй болгох</a:t>
            </a:r>
            <a:endParaRPr lang="de-DE" sz="2000" b="1" i="1" dirty="0">
              <a:latin typeface="Arial" pitchFamily="34" charset="0"/>
              <a:cs typeface="Arial" pitchFamily="34" charset="0"/>
            </a:endParaRPr>
          </a:p>
          <a:p>
            <a:pPr algn="just">
              <a:buNone/>
            </a:pPr>
            <a:r>
              <a:rPr lang="mn-MN" sz="2000" b="1" i="1" dirty="0">
                <a:latin typeface="Arial" pitchFamily="34" charset="0"/>
                <a:cs typeface="Arial" pitchFamily="34" charset="0"/>
              </a:rPr>
              <a:t>4. Ойн үйлдвэрлэлийг дэмжих</a:t>
            </a:r>
            <a:endParaRPr lang="en-US" sz="2000" dirty="0">
              <a:latin typeface="Arial" pitchFamily="34" charset="0"/>
              <a:cs typeface="Arial" pitchFamily="34" charset="0"/>
            </a:endParaRPr>
          </a:p>
          <a:p>
            <a:pPr algn="just">
              <a:buNone/>
            </a:pPr>
            <a:r>
              <a:rPr lang="mn-MN" sz="2000" b="1" i="1" dirty="0">
                <a:latin typeface="Arial" pitchFamily="34" charset="0"/>
                <a:cs typeface="Arial" pitchFamily="34" charset="0"/>
              </a:rPr>
              <a:t>5.Сургалт, сурталчилгаа явуулах</a:t>
            </a:r>
            <a:endParaRPr lang="en-US" sz="2000" dirty="0">
              <a:latin typeface="Arial" pitchFamily="34" charset="0"/>
              <a:cs typeface="Arial" pitchFamily="34" charset="0"/>
            </a:endParaRPr>
          </a:p>
          <a:p>
            <a:pPr>
              <a:buNone/>
            </a:pPr>
            <a:endParaRPr lang="de-DE" sz="2000" dirty="0"/>
          </a:p>
          <a:p>
            <a:pPr>
              <a:buNone/>
            </a:pPr>
            <a:endParaRPr lang="en-US" sz="2000" dirty="0"/>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pic>
        <p:nvPicPr>
          <p:cNvPr id="15" name="Picture 3" descr="C:\Users\User\Pictures\МОТМЗ-Зураг\20160928_152424.jpg"/>
          <p:cNvPicPr/>
          <p:nvPr/>
        </p:nvPicPr>
        <p:blipFill>
          <a:blip r:embed="rId4" cstate="print"/>
          <a:srcRect/>
          <a:stretch>
            <a:fillRect/>
          </a:stretch>
        </p:blipFill>
        <p:spPr bwMode="auto">
          <a:xfrm>
            <a:off x="1807028" y="3495383"/>
            <a:ext cx="6152225" cy="2747633"/>
          </a:xfrm>
          <a:prstGeom prst="rect">
            <a:avLst/>
          </a:prstGeom>
          <a:noFill/>
          <a:ln w="9525">
            <a:noFill/>
            <a:miter lim="800000"/>
            <a:headEnd/>
            <a:tailEnd/>
          </a:ln>
        </p:spPr>
      </p:pic>
    </p:spTree>
    <p:extLst>
      <p:ext uri="{BB962C8B-B14F-4D97-AF65-F5344CB8AC3E}">
        <p14:creationId xmlns:p14="http://schemas.microsoft.com/office/powerpoint/2010/main" val="320758797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90057" y="473875"/>
            <a:ext cx="10528746" cy="400110"/>
          </a:xfrm>
          <a:prstGeom prst="rect">
            <a:avLst/>
          </a:prstGeom>
          <a:noFill/>
        </p:spPr>
        <p:txBody>
          <a:bodyPr wrap="square" rtlCol="0">
            <a:spAutoFit/>
          </a:bodyPr>
          <a:lstStyle/>
          <a:p>
            <a:r>
              <a:rPr lang="mn-MN" sz="2000" b="1" dirty="0">
                <a:latin typeface="Arial" pitchFamily="34" charset="0"/>
                <a:cs typeface="Arial" pitchFamily="34" charset="0"/>
              </a:rPr>
              <a:t>1.Банк, санхүү, хөрөнгө оруулалтын дэмжлэг үзүүлэх </a:t>
            </a:r>
            <a:endParaRPr lang="zh-CN" altLang="en-US" sz="20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graphicFrame>
        <p:nvGraphicFramePr>
          <p:cNvPr id="14" name="Content Placeholder 3"/>
          <p:cNvGraphicFramePr>
            <a:graphicFrameLocks/>
          </p:cNvGraphicFramePr>
          <p:nvPr>
            <p:extLst>
              <p:ext uri="{D42A27DB-BD31-4B8C-83A1-F6EECF244321}">
                <p14:modId xmlns:p14="http://schemas.microsoft.com/office/powerpoint/2010/main" val="1195781779"/>
              </p:ext>
            </p:extLst>
          </p:nvPr>
        </p:nvGraphicFramePr>
        <p:xfrm>
          <a:off x="1848653" y="1065454"/>
          <a:ext cx="8686800" cy="5379775"/>
        </p:xfrm>
        <a:graphic>
          <a:graphicData uri="http://schemas.openxmlformats.org/drawingml/2006/table">
            <a:tbl>
              <a:tblPr firstRow="1" bandRow="1">
                <a:tableStyleId>{10A1B5D5-9B99-4C35-A422-299274C87663}</a:tableStyleId>
              </a:tblPr>
              <a:tblGrid>
                <a:gridCol w="381000"/>
                <a:gridCol w="2209800"/>
                <a:gridCol w="1676400"/>
                <a:gridCol w="1628955"/>
                <a:gridCol w="1166944"/>
                <a:gridCol w="1623701"/>
              </a:tblGrid>
              <a:tr h="1090937">
                <a:tc>
                  <a:txBody>
                    <a:bodyPr/>
                    <a:lstStyle/>
                    <a:p>
                      <a:pPr marL="0" marR="0" algn="just">
                        <a:lnSpc>
                          <a:spcPct val="115000"/>
                        </a:lnSpc>
                        <a:spcBef>
                          <a:spcPts val="0"/>
                        </a:spcBef>
                        <a:spcAft>
                          <a:spcPts val="0"/>
                        </a:spcAft>
                      </a:pPr>
                      <a:endParaRPr lang="mn-MN" sz="1800" dirty="0">
                        <a:latin typeface="Arial"/>
                        <a:ea typeface="Calibri"/>
                        <a:cs typeface="Times New Roman"/>
                      </a:endParaRPr>
                    </a:p>
                  </a:txBody>
                  <a:tcPr marL="68580" marR="68580" marT="0" marB="0"/>
                </a:tc>
                <a:tc>
                  <a:txBody>
                    <a:bodyPr/>
                    <a:lstStyle/>
                    <a:p>
                      <a:pPr marL="0" marR="0" algn="just">
                        <a:spcBef>
                          <a:spcPts val="0"/>
                        </a:spcBef>
                        <a:spcAft>
                          <a:spcPts val="0"/>
                        </a:spcAft>
                      </a:pPr>
                      <a:r>
                        <a:rPr lang="mn-MN" sz="1800" dirty="0"/>
                        <a:t>Хөнгөлөлт урамшууллын хэлбэр, арга хэмжээ</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Хэрэгжүүлэх арга зам</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Хариуцах байгууллага</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smtClean="0"/>
                        <a:t>Хугацаа </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Гарах үр дүн</a:t>
                      </a:r>
                      <a:endParaRPr lang="en-US" sz="1800" dirty="0">
                        <a:latin typeface="Calibri"/>
                        <a:ea typeface="Calibri"/>
                        <a:cs typeface="Times New Roman"/>
                      </a:endParaRPr>
                    </a:p>
                  </a:txBody>
                  <a:tcPr marL="68580" marR="68580" marT="0" marB="0"/>
                </a:tc>
              </a:tr>
              <a:tr h="822982">
                <a:tc>
                  <a:txBody>
                    <a:bodyPr/>
                    <a:lstStyle/>
                    <a:p>
                      <a:pPr marL="0" marR="0" algn="ctr">
                        <a:spcBef>
                          <a:spcPts val="0"/>
                        </a:spcBef>
                        <a:spcAft>
                          <a:spcPts val="0"/>
                        </a:spcAft>
                      </a:pPr>
                      <a:r>
                        <a:rPr lang="mn-MN" sz="1800"/>
                        <a:t>1</a:t>
                      </a:r>
                      <a:endParaRPr lang="en-US" sz="180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Банкны зээлийн хүүгийн хөнгөлөлт үзүүлэх</a:t>
                      </a:r>
                      <a:endParaRPr lang="en-US" sz="1800" dirty="0">
                        <a:latin typeface="Calibri"/>
                        <a:ea typeface="Calibri"/>
                        <a:cs typeface="Times New Roman"/>
                      </a:endParaRPr>
                    </a:p>
                  </a:txBody>
                  <a:tcPr marL="68580" marR="68580" marT="0" marB="0"/>
                </a:tc>
                <a:tc rowSpan="4">
                  <a:txBody>
                    <a:bodyPr/>
                    <a:lstStyle/>
                    <a:p>
                      <a:pPr marL="0" marR="0" algn="just">
                        <a:spcBef>
                          <a:spcPts val="0"/>
                        </a:spcBef>
                        <a:spcAft>
                          <a:spcPts val="0"/>
                        </a:spcAft>
                      </a:pPr>
                      <a:r>
                        <a:rPr lang="mn-MN" sz="1800" dirty="0"/>
                        <a:t>Хуулийн төсөл боловсруулж </a:t>
                      </a:r>
                      <a:r>
                        <a:rPr lang="mn-MN" sz="1800" dirty="0" smtClean="0"/>
                        <a:t>шийдвэрлүү-</a:t>
                      </a:r>
                    </a:p>
                    <a:p>
                      <a:pPr marL="0" marR="0" algn="just">
                        <a:spcBef>
                          <a:spcPts val="0"/>
                        </a:spcBef>
                        <a:spcAft>
                          <a:spcPts val="0"/>
                        </a:spcAft>
                      </a:pPr>
                      <a:r>
                        <a:rPr lang="mn-MN" sz="1800" dirty="0" smtClean="0"/>
                        <a:t>лэх</a:t>
                      </a:r>
                      <a:endParaRPr lang="en-US" sz="1800" dirty="0">
                        <a:latin typeface="Calibri"/>
                        <a:ea typeface="Calibri"/>
                        <a:cs typeface="Times New Roman"/>
                      </a:endParaRPr>
                    </a:p>
                  </a:txBody>
                  <a:tcPr marL="68580" marR="68580" marT="0" marB="0"/>
                </a:tc>
                <a:tc rowSpan="4">
                  <a:txBody>
                    <a:bodyPr/>
                    <a:lstStyle/>
                    <a:p>
                      <a:pPr marL="0" marR="0" algn="just">
                        <a:spcBef>
                          <a:spcPts val="0"/>
                        </a:spcBef>
                        <a:spcAft>
                          <a:spcPts val="0"/>
                        </a:spcAft>
                      </a:pPr>
                      <a:r>
                        <a:rPr lang="mn-MN" sz="1800" dirty="0" smtClean="0"/>
                        <a:t>ХХААХҮЯ</a:t>
                      </a:r>
                      <a:r>
                        <a:rPr lang="mn-MN" sz="1800" dirty="0"/>
                        <a:t>, БОАЖЯ</a:t>
                      </a:r>
                      <a:endParaRPr lang="en-US" sz="1800" dirty="0">
                        <a:latin typeface="Calibri"/>
                        <a:ea typeface="Calibri"/>
                        <a:cs typeface="Times New Roman"/>
                      </a:endParaRPr>
                    </a:p>
                  </a:txBody>
                  <a:tcPr marL="68580" marR="68580" marT="0" marB="0"/>
                </a:tc>
                <a:tc rowSpan="4">
                  <a:txBody>
                    <a:bodyPr/>
                    <a:lstStyle/>
                    <a:p>
                      <a:pPr marL="0" marR="0" algn="just">
                        <a:spcBef>
                          <a:spcPts val="0"/>
                        </a:spcBef>
                        <a:spcAft>
                          <a:spcPts val="0"/>
                        </a:spcAft>
                      </a:pPr>
                      <a:r>
                        <a:rPr lang="mn-MN" sz="1800" dirty="0" smtClean="0"/>
                        <a:t>2017-2018 </a:t>
                      </a:r>
                      <a:r>
                        <a:rPr lang="mn-MN" sz="1800" dirty="0"/>
                        <a:t>он</a:t>
                      </a:r>
                      <a:endParaRPr lang="en-US" sz="1800" dirty="0">
                        <a:latin typeface="Calibri"/>
                        <a:ea typeface="Calibri"/>
                        <a:cs typeface="Times New Roman"/>
                      </a:endParaRPr>
                    </a:p>
                  </a:txBody>
                  <a:tcPr marL="68580" marR="68580" marT="0" marB="0"/>
                </a:tc>
                <a:tc rowSpan="4">
                  <a:txBody>
                    <a:bodyPr/>
                    <a:lstStyle/>
                    <a:p>
                      <a:pPr marL="0" marR="0" algn="just">
                        <a:spcBef>
                          <a:spcPts val="0"/>
                        </a:spcBef>
                        <a:spcAft>
                          <a:spcPts val="0"/>
                        </a:spcAft>
                      </a:pPr>
                      <a:r>
                        <a:rPr lang="mn-MN" sz="1800" dirty="0"/>
                        <a:t>Ойн </a:t>
                      </a:r>
                      <a:r>
                        <a:rPr lang="mn-MN" sz="1800" dirty="0" smtClean="0"/>
                        <a:t>мэргэж-</a:t>
                      </a:r>
                    </a:p>
                    <a:p>
                      <a:pPr marL="0" marR="0" algn="just">
                        <a:spcBef>
                          <a:spcPts val="0"/>
                        </a:spcBef>
                        <a:spcAft>
                          <a:spcPts val="0"/>
                        </a:spcAft>
                      </a:pPr>
                      <a:r>
                        <a:rPr lang="mn-MN" sz="1800" dirty="0" smtClean="0"/>
                        <a:t>лийн байгуул-</a:t>
                      </a:r>
                    </a:p>
                    <a:p>
                      <a:pPr marL="0" marR="0" algn="just">
                        <a:spcBef>
                          <a:spcPts val="0"/>
                        </a:spcBef>
                        <a:spcAft>
                          <a:spcPts val="0"/>
                        </a:spcAft>
                      </a:pPr>
                      <a:r>
                        <a:rPr lang="mn-MN" sz="1800" dirty="0" smtClean="0"/>
                        <a:t>лагуудад тех-</a:t>
                      </a:r>
                    </a:p>
                    <a:p>
                      <a:pPr marL="0" marR="0" algn="just">
                        <a:spcBef>
                          <a:spcPts val="0"/>
                        </a:spcBef>
                        <a:spcAft>
                          <a:spcPts val="0"/>
                        </a:spcAft>
                      </a:pPr>
                      <a:r>
                        <a:rPr lang="mn-MN" sz="1800" dirty="0" smtClean="0"/>
                        <a:t>ник </a:t>
                      </a:r>
                      <a:r>
                        <a:rPr lang="mn-MN" sz="1800" dirty="0"/>
                        <a:t>техноло-</a:t>
                      </a:r>
                      <a:endParaRPr lang="en-US" sz="1800" dirty="0"/>
                    </a:p>
                    <a:p>
                      <a:pPr marL="0" marR="0" algn="just">
                        <a:spcBef>
                          <a:spcPts val="0"/>
                        </a:spcBef>
                        <a:spcAft>
                          <a:spcPts val="0"/>
                        </a:spcAft>
                      </a:pPr>
                      <a:r>
                        <a:rPr lang="mn-MN" sz="1800" dirty="0"/>
                        <a:t>гийн </a:t>
                      </a:r>
                      <a:r>
                        <a:rPr lang="mn-MN" sz="1800" dirty="0" smtClean="0"/>
                        <a:t>шинэч-</a:t>
                      </a:r>
                    </a:p>
                    <a:p>
                      <a:pPr marL="0" marR="0" algn="just">
                        <a:spcBef>
                          <a:spcPts val="0"/>
                        </a:spcBef>
                        <a:spcAft>
                          <a:spcPts val="0"/>
                        </a:spcAft>
                      </a:pPr>
                      <a:r>
                        <a:rPr lang="mn-MN" sz="1800" dirty="0" smtClean="0"/>
                        <a:t>лэл </a:t>
                      </a:r>
                      <a:r>
                        <a:rPr lang="mn-MN" sz="1800" dirty="0"/>
                        <a:t>хийх боломж бүрдэнэ.</a:t>
                      </a:r>
                      <a:endParaRPr lang="en-US" sz="1800" dirty="0">
                        <a:latin typeface="Calibri"/>
                        <a:ea typeface="Calibri"/>
                        <a:cs typeface="Times New Roman"/>
                      </a:endParaRPr>
                    </a:p>
                  </a:txBody>
                  <a:tcPr marL="68580" marR="68580" marT="0" marB="0"/>
                </a:tc>
              </a:tr>
              <a:tr h="548655">
                <a:tc>
                  <a:txBody>
                    <a:bodyPr/>
                    <a:lstStyle/>
                    <a:p>
                      <a:pPr marL="0" marR="0" algn="ctr">
                        <a:spcBef>
                          <a:spcPts val="0"/>
                        </a:spcBef>
                        <a:spcAft>
                          <a:spcPts val="0"/>
                        </a:spcAft>
                      </a:pPr>
                      <a:r>
                        <a:rPr lang="mn-MN" sz="1800"/>
                        <a:t>2</a:t>
                      </a:r>
                      <a:endParaRPr lang="en-US" sz="180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Урт хугацааны зээл авах</a:t>
                      </a:r>
                      <a:endParaRPr lang="en-US" sz="1800" dirty="0">
                        <a:latin typeface="Calibri"/>
                        <a:ea typeface="Calibri"/>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055536">
                <a:tc>
                  <a:txBody>
                    <a:bodyPr/>
                    <a:lstStyle/>
                    <a:p>
                      <a:pPr marL="0" marR="0" algn="ctr">
                        <a:spcBef>
                          <a:spcPts val="0"/>
                        </a:spcBef>
                        <a:spcAft>
                          <a:spcPts val="0"/>
                        </a:spcAft>
                      </a:pPr>
                      <a:r>
                        <a:rPr lang="mn-MN" sz="1800"/>
                        <a:t>3</a:t>
                      </a:r>
                      <a:endParaRPr lang="en-US" sz="180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800" dirty="0"/>
                        <a:t>Урт хугацааны хөрөнгө </a:t>
                      </a:r>
                      <a:r>
                        <a:rPr lang="mn-MN" sz="1800" dirty="0" smtClean="0"/>
                        <a:t>оруулал-</a:t>
                      </a:r>
                    </a:p>
                    <a:p>
                      <a:pPr marL="0" marR="0" algn="just">
                        <a:lnSpc>
                          <a:spcPct val="115000"/>
                        </a:lnSpc>
                        <a:spcBef>
                          <a:spcPts val="0"/>
                        </a:spcBef>
                        <a:spcAft>
                          <a:spcPts val="0"/>
                        </a:spcAft>
                      </a:pPr>
                      <a:r>
                        <a:rPr lang="mn-MN" sz="1800" dirty="0" smtClean="0"/>
                        <a:t>тын </a:t>
                      </a:r>
                      <a:r>
                        <a:rPr lang="mn-MN" sz="1800" dirty="0"/>
                        <a:t>сан бий болгох</a:t>
                      </a:r>
                      <a:endParaRPr lang="en-US" sz="1800" dirty="0">
                        <a:latin typeface="Calibri"/>
                        <a:ea typeface="Calibri"/>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861665">
                <a:tc>
                  <a:txBody>
                    <a:bodyPr/>
                    <a:lstStyle/>
                    <a:p>
                      <a:pPr marL="0" marR="0" algn="ctr">
                        <a:spcBef>
                          <a:spcPts val="0"/>
                        </a:spcBef>
                        <a:spcAft>
                          <a:spcPts val="0"/>
                        </a:spcAft>
                      </a:pPr>
                      <a:r>
                        <a:rPr lang="mn-MN" sz="1800" dirty="0"/>
                        <a:t>4</a:t>
                      </a:r>
                      <a:endParaRPr lang="en-US" sz="18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800" dirty="0"/>
                        <a:t> Лизингийн тоног төхөөрөмжийн сан байгуулах, </a:t>
                      </a:r>
                      <a:r>
                        <a:rPr lang="mn-MN" sz="1800" dirty="0" smtClean="0"/>
                        <a:t>бүрдүү-</a:t>
                      </a:r>
                    </a:p>
                    <a:p>
                      <a:pPr marL="0" marR="0" algn="just">
                        <a:lnSpc>
                          <a:spcPct val="115000"/>
                        </a:lnSpc>
                        <a:spcBef>
                          <a:spcPts val="0"/>
                        </a:spcBef>
                        <a:spcAft>
                          <a:spcPts val="0"/>
                        </a:spcAft>
                      </a:pPr>
                      <a:r>
                        <a:rPr lang="mn-MN" sz="1800" dirty="0" smtClean="0"/>
                        <a:t>лэх</a:t>
                      </a:r>
                      <a:r>
                        <a:rPr lang="mn-MN" sz="1800" dirty="0"/>
                        <a:t>, лизингээр тоног төхөөрөмж олгох </a:t>
                      </a:r>
                      <a:endParaRPr lang="en-US" sz="1800" dirty="0">
                        <a:latin typeface="Calibri"/>
                        <a:ea typeface="Calibri"/>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235789041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90057" y="295310"/>
            <a:ext cx="10528746" cy="707886"/>
          </a:xfrm>
          <a:prstGeom prst="rect">
            <a:avLst/>
          </a:prstGeom>
          <a:noFill/>
        </p:spPr>
        <p:txBody>
          <a:bodyPr wrap="square" rtlCol="0">
            <a:spAutoFit/>
          </a:bodyPr>
          <a:lstStyle/>
          <a:p>
            <a:r>
              <a:rPr lang="mn-MN" sz="2000" b="1" i="1" dirty="0">
                <a:latin typeface="Arial" pitchFamily="34" charset="0"/>
                <a:cs typeface="Arial" pitchFamily="34" charset="0"/>
              </a:rPr>
              <a:t>2.Гааль, татварын хөнгөлөлт үзүүлэх</a:t>
            </a:r>
            <a:r>
              <a:rPr lang="en-US" sz="2000" dirty="0">
                <a:latin typeface="Arial" pitchFamily="34" charset="0"/>
                <a:cs typeface="Arial" pitchFamily="34" charset="0"/>
              </a:rPr>
              <a:t/>
            </a:r>
            <a:br>
              <a:rPr lang="en-US" sz="2000" dirty="0">
                <a:latin typeface="Arial" pitchFamily="34" charset="0"/>
                <a:cs typeface="Arial" pitchFamily="34" charset="0"/>
              </a:rPr>
            </a:br>
            <a:endParaRPr lang="zh-CN" altLang="en-US" sz="20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graphicFrame>
        <p:nvGraphicFramePr>
          <p:cNvPr id="12" name="Content Placeholder 3"/>
          <p:cNvGraphicFramePr>
            <a:graphicFrameLocks/>
          </p:cNvGraphicFramePr>
          <p:nvPr>
            <p:extLst>
              <p:ext uri="{D42A27DB-BD31-4B8C-83A1-F6EECF244321}">
                <p14:modId xmlns:p14="http://schemas.microsoft.com/office/powerpoint/2010/main" val="2530346722"/>
              </p:ext>
            </p:extLst>
          </p:nvPr>
        </p:nvGraphicFramePr>
        <p:xfrm>
          <a:off x="1967007" y="896445"/>
          <a:ext cx="8839200" cy="3819228"/>
        </p:xfrm>
        <a:graphic>
          <a:graphicData uri="http://schemas.openxmlformats.org/drawingml/2006/table">
            <a:tbl>
              <a:tblPr firstRow="1" bandRow="1">
                <a:tableStyleId>{10A1B5D5-9B99-4C35-A422-299274C87663}</a:tableStyleId>
              </a:tblPr>
              <a:tblGrid>
                <a:gridCol w="384313"/>
                <a:gridCol w="2435087"/>
                <a:gridCol w="1600200"/>
                <a:gridCol w="1600200"/>
                <a:gridCol w="1051560"/>
                <a:gridCol w="1767840"/>
              </a:tblGrid>
              <a:tr h="940752">
                <a:tc>
                  <a:txBody>
                    <a:bodyPr/>
                    <a:lstStyle/>
                    <a:p>
                      <a:pPr marL="0" marR="0" algn="just">
                        <a:lnSpc>
                          <a:spcPct val="115000"/>
                        </a:lnSpc>
                        <a:spcBef>
                          <a:spcPts val="0"/>
                        </a:spcBef>
                        <a:spcAft>
                          <a:spcPts val="0"/>
                        </a:spcAft>
                      </a:pPr>
                      <a:endParaRPr lang="mn-MN" sz="1800" dirty="0">
                        <a:latin typeface="Arial"/>
                        <a:ea typeface="Calibri"/>
                        <a:cs typeface="Times New Roman"/>
                      </a:endParaRPr>
                    </a:p>
                  </a:txBody>
                  <a:tcPr marL="68580" marR="68580" marT="0" marB="0"/>
                </a:tc>
                <a:tc>
                  <a:txBody>
                    <a:bodyPr/>
                    <a:lstStyle/>
                    <a:p>
                      <a:pPr marL="0" marR="0" algn="just">
                        <a:spcBef>
                          <a:spcPts val="0"/>
                        </a:spcBef>
                        <a:spcAft>
                          <a:spcPts val="0"/>
                        </a:spcAft>
                      </a:pPr>
                      <a:r>
                        <a:rPr lang="mn-MN" sz="1800" dirty="0"/>
                        <a:t>Хөнгөлөлт урамшууллын хэлбэр, арга хэмжээ</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Хэрэгжүүлэх арга зам</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Хариуцах байгууллага</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smtClean="0"/>
                        <a:t>Хугацаа</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Гарах үр дүн</a:t>
                      </a:r>
                      <a:endParaRPr lang="en-US" sz="1800" dirty="0">
                        <a:latin typeface="Calibri"/>
                        <a:ea typeface="Calibri"/>
                        <a:cs typeface="Times New Roman"/>
                      </a:endParaRPr>
                    </a:p>
                  </a:txBody>
                  <a:tcPr marL="68580" marR="68580" marT="0" marB="0"/>
                </a:tc>
              </a:tr>
              <a:tr h="678280">
                <a:tc>
                  <a:txBody>
                    <a:bodyPr/>
                    <a:lstStyle/>
                    <a:p>
                      <a:pPr marL="0" marR="0" algn="ctr">
                        <a:spcBef>
                          <a:spcPts val="0"/>
                        </a:spcBef>
                        <a:spcAft>
                          <a:spcPts val="0"/>
                        </a:spcAft>
                      </a:pPr>
                      <a:r>
                        <a:rPr lang="mn-MN" sz="1800"/>
                        <a:t>1</a:t>
                      </a:r>
                      <a:endParaRPr lang="en-US" sz="180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800" dirty="0"/>
                        <a:t>НӨАТ хөнгөлөлт үзүүлэх</a:t>
                      </a:r>
                      <a:endParaRPr lang="en-US" sz="1800" dirty="0">
                        <a:latin typeface="Calibri"/>
                        <a:ea typeface="Calibri"/>
                        <a:cs typeface="Times New Roman"/>
                      </a:endParaRPr>
                    </a:p>
                  </a:txBody>
                  <a:tcPr marL="68580" marR="68580" marT="0" marB="0"/>
                </a:tc>
                <a:tc rowSpan="4">
                  <a:txBody>
                    <a:bodyPr/>
                    <a:lstStyle/>
                    <a:p>
                      <a:pPr marL="0" marR="0" algn="ctr">
                        <a:spcBef>
                          <a:spcPts val="0"/>
                        </a:spcBef>
                        <a:spcAft>
                          <a:spcPts val="0"/>
                        </a:spcAft>
                      </a:pPr>
                      <a:r>
                        <a:rPr lang="mn-MN" sz="1800" dirty="0"/>
                        <a:t>Хуулийн төсөл боловсруулж </a:t>
                      </a:r>
                      <a:r>
                        <a:rPr lang="mn-MN" sz="1800" dirty="0" smtClean="0"/>
                        <a:t>шийдвэрлүү-</a:t>
                      </a:r>
                    </a:p>
                    <a:p>
                      <a:pPr marL="0" marR="0" algn="ctr">
                        <a:spcBef>
                          <a:spcPts val="0"/>
                        </a:spcBef>
                        <a:spcAft>
                          <a:spcPts val="0"/>
                        </a:spcAft>
                      </a:pPr>
                      <a:r>
                        <a:rPr lang="mn-MN" sz="1800" dirty="0" smtClean="0"/>
                        <a:t>лэх</a:t>
                      </a:r>
                      <a:endParaRPr lang="en-US" sz="1800" dirty="0">
                        <a:latin typeface="Calibri"/>
                        <a:ea typeface="Calibri"/>
                        <a:cs typeface="Times New Roman"/>
                      </a:endParaRPr>
                    </a:p>
                  </a:txBody>
                  <a:tcPr marL="68580" marR="68580" marT="0" marB="0"/>
                </a:tc>
                <a:tc rowSpan="4">
                  <a:txBody>
                    <a:bodyPr/>
                    <a:lstStyle/>
                    <a:p>
                      <a:pPr marL="0" marR="0" algn="just">
                        <a:spcBef>
                          <a:spcPts val="0"/>
                        </a:spcBef>
                        <a:spcAft>
                          <a:spcPts val="0"/>
                        </a:spcAft>
                      </a:pPr>
                      <a:r>
                        <a:rPr lang="mn-MN" sz="1800" dirty="0" smtClean="0"/>
                        <a:t>ХХААХҮЯ</a:t>
                      </a:r>
                      <a:r>
                        <a:rPr lang="mn-MN" sz="1800" dirty="0"/>
                        <a:t>, БОАЖЯ</a:t>
                      </a:r>
                      <a:endParaRPr lang="en-US" sz="1800" dirty="0">
                        <a:latin typeface="Calibri"/>
                        <a:ea typeface="Calibri"/>
                        <a:cs typeface="Times New Roman"/>
                      </a:endParaRPr>
                    </a:p>
                  </a:txBody>
                  <a:tcPr marL="68580" marR="68580" marT="0" marB="0"/>
                </a:tc>
                <a:tc rowSpan="4">
                  <a:txBody>
                    <a:bodyPr/>
                    <a:lstStyle/>
                    <a:p>
                      <a:pPr marL="0" marR="0" algn="ctr">
                        <a:spcBef>
                          <a:spcPts val="0"/>
                        </a:spcBef>
                        <a:spcAft>
                          <a:spcPts val="0"/>
                        </a:spcAft>
                      </a:pPr>
                      <a:r>
                        <a:rPr lang="mn-MN" sz="1800" dirty="0" smtClean="0"/>
                        <a:t>2017-2018 </a:t>
                      </a:r>
                      <a:r>
                        <a:rPr lang="mn-MN" sz="1800" dirty="0"/>
                        <a:t>он</a:t>
                      </a:r>
                      <a:endParaRPr lang="en-US" sz="1800" dirty="0">
                        <a:latin typeface="Calibri"/>
                        <a:ea typeface="Calibri"/>
                        <a:cs typeface="Times New Roman"/>
                      </a:endParaRPr>
                    </a:p>
                  </a:txBody>
                  <a:tcPr marL="68580" marR="68580" marT="0" marB="0"/>
                </a:tc>
                <a:tc rowSpan="4">
                  <a:txBody>
                    <a:bodyPr/>
                    <a:lstStyle/>
                    <a:p>
                      <a:pPr marL="0" marR="0" algn="just">
                        <a:spcBef>
                          <a:spcPts val="0"/>
                        </a:spcBef>
                        <a:spcAft>
                          <a:spcPts val="0"/>
                        </a:spcAft>
                      </a:pPr>
                      <a:r>
                        <a:rPr lang="mn-MN" sz="1800" dirty="0"/>
                        <a:t>Тоног </a:t>
                      </a:r>
                      <a:r>
                        <a:rPr lang="mn-MN" sz="1800" dirty="0" smtClean="0"/>
                        <a:t>төхөө-</a:t>
                      </a:r>
                    </a:p>
                    <a:p>
                      <a:pPr marL="0" marR="0" algn="just">
                        <a:spcBef>
                          <a:spcPts val="0"/>
                        </a:spcBef>
                        <a:spcAft>
                          <a:spcPts val="0"/>
                        </a:spcAft>
                      </a:pPr>
                      <a:r>
                        <a:rPr lang="mn-MN" sz="1800" dirty="0" smtClean="0"/>
                        <a:t>рөмжийн </a:t>
                      </a:r>
                      <a:r>
                        <a:rPr lang="mn-MN" sz="1800" dirty="0"/>
                        <a:t>шинэчлэл хийх, бараа бүтээгдэхүүн борлуулах ажилд ахиц гарна.</a:t>
                      </a:r>
                      <a:endParaRPr lang="en-US" sz="1800" dirty="0">
                        <a:latin typeface="Calibri"/>
                        <a:ea typeface="Calibri"/>
                        <a:cs typeface="Times New Roman"/>
                      </a:endParaRPr>
                    </a:p>
                  </a:txBody>
                  <a:tcPr marL="68580" marR="68580" marT="0" marB="0"/>
                </a:tc>
              </a:tr>
              <a:tr h="757710">
                <a:tc>
                  <a:txBody>
                    <a:bodyPr/>
                    <a:lstStyle/>
                    <a:p>
                      <a:pPr marL="0" marR="0" algn="ctr">
                        <a:spcBef>
                          <a:spcPts val="0"/>
                        </a:spcBef>
                        <a:spcAft>
                          <a:spcPts val="0"/>
                        </a:spcAft>
                      </a:pPr>
                      <a:r>
                        <a:rPr lang="mn-MN" sz="1800"/>
                        <a:t>2</a:t>
                      </a:r>
                      <a:endParaRPr lang="en-US" sz="180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800" dirty="0"/>
                        <a:t>Гаалийн татварын хөнгөлөлт үзүүлэх</a:t>
                      </a:r>
                      <a:endParaRPr lang="en-US" sz="1800" dirty="0">
                        <a:latin typeface="Calibri"/>
                        <a:ea typeface="Calibri"/>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721243">
                <a:tc>
                  <a:txBody>
                    <a:bodyPr/>
                    <a:lstStyle/>
                    <a:p>
                      <a:pPr marL="0" marR="0" algn="just">
                        <a:spcBef>
                          <a:spcPts val="0"/>
                        </a:spcBef>
                        <a:spcAft>
                          <a:spcPts val="0"/>
                        </a:spcAft>
                      </a:pPr>
                      <a:r>
                        <a:rPr lang="mn-MN" sz="1800"/>
                        <a:t>3</a:t>
                      </a:r>
                      <a:endParaRPr lang="en-US" sz="180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800" dirty="0"/>
                        <a:t>Импортын </a:t>
                      </a:r>
                      <a:r>
                        <a:rPr lang="mn-MN" sz="1800" dirty="0" smtClean="0"/>
                        <a:t>хөнгөлөлт</a:t>
                      </a:r>
                      <a:r>
                        <a:rPr lang="mn-MN" sz="1800" baseline="0" dirty="0" smtClean="0"/>
                        <a:t> үзүүлэх</a:t>
                      </a:r>
                      <a:endParaRPr lang="en-US" sz="1800" dirty="0">
                        <a:latin typeface="Calibri"/>
                        <a:ea typeface="Calibri"/>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721243">
                <a:tc>
                  <a:txBody>
                    <a:bodyPr/>
                    <a:lstStyle/>
                    <a:p>
                      <a:pPr marL="0" marR="0" algn="just">
                        <a:spcBef>
                          <a:spcPts val="0"/>
                        </a:spcBef>
                        <a:spcAft>
                          <a:spcPts val="0"/>
                        </a:spcAft>
                      </a:pPr>
                      <a:r>
                        <a:rPr lang="mn-MN" sz="1800"/>
                        <a:t>4</a:t>
                      </a:r>
                      <a:endParaRPr lang="en-US" sz="180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800" dirty="0"/>
                        <a:t>Экспортын давуу эрх эдлэх</a:t>
                      </a:r>
                      <a:endParaRPr lang="en-US" sz="1800" dirty="0">
                        <a:latin typeface="Calibri"/>
                        <a:ea typeface="Calibri"/>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15" name="Picture 4" descr="C:\Users\User\Pictures\МОТМЗ-Зураг\20160929_121139.jpg"/>
          <p:cNvPicPr/>
          <p:nvPr/>
        </p:nvPicPr>
        <p:blipFill>
          <a:blip r:embed="rId4" cstate="print"/>
          <a:srcRect/>
          <a:stretch>
            <a:fillRect/>
          </a:stretch>
        </p:blipFill>
        <p:spPr bwMode="auto">
          <a:xfrm>
            <a:off x="2090057" y="4865298"/>
            <a:ext cx="3124200" cy="1850833"/>
          </a:xfrm>
          <a:prstGeom prst="rect">
            <a:avLst/>
          </a:prstGeom>
          <a:noFill/>
          <a:ln w="9525">
            <a:noFill/>
            <a:miter lim="800000"/>
            <a:headEnd/>
            <a:tailEnd/>
          </a:ln>
        </p:spPr>
      </p:pic>
      <p:pic>
        <p:nvPicPr>
          <p:cNvPr id="16" name="Picture 5" descr="C:\Users\User\Pictures\Hubsgol Selenge Dulgan Erdenet 2016\DSC04849.JPG"/>
          <p:cNvPicPr/>
          <p:nvPr/>
        </p:nvPicPr>
        <p:blipFill>
          <a:blip r:embed="rId5" cstate="print"/>
          <a:srcRect/>
          <a:stretch>
            <a:fillRect/>
          </a:stretch>
        </p:blipFill>
        <p:spPr bwMode="auto">
          <a:xfrm>
            <a:off x="5187126" y="4840190"/>
            <a:ext cx="3055367" cy="1871162"/>
          </a:xfrm>
          <a:prstGeom prst="rect">
            <a:avLst/>
          </a:prstGeom>
          <a:noFill/>
          <a:ln w="9525">
            <a:noFill/>
            <a:miter lim="800000"/>
            <a:headEnd/>
            <a:tailEnd/>
          </a:ln>
        </p:spPr>
      </p:pic>
    </p:spTree>
    <p:extLst>
      <p:ext uri="{BB962C8B-B14F-4D97-AF65-F5344CB8AC3E}">
        <p14:creationId xmlns:p14="http://schemas.microsoft.com/office/powerpoint/2010/main" val="48729013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807028" y="327262"/>
            <a:ext cx="7979576" cy="584775"/>
          </a:xfrm>
          <a:prstGeom prst="rect">
            <a:avLst/>
          </a:prstGeom>
          <a:noFill/>
        </p:spPr>
        <p:txBody>
          <a:bodyPr wrap="square" rtlCol="0">
            <a:spAutoFit/>
          </a:bodyPr>
          <a:lstStyle/>
          <a:p>
            <a:r>
              <a:rPr lang="mn-MN" sz="3200" dirty="0">
                <a:cs typeface="Arial" pitchFamily="34" charset="0"/>
              </a:rPr>
              <a:t>Мэдээллийн агуулга</a:t>
            </a:r>
            <a:endParaRPr lang="zh-CN" altLang="en-US" sz="32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16" name="直接连接符 15"/>
          <p:cNvCxnSpPr>
            <a:endCxn id="20" idx="2"/>
          </p:cNvCxnSpPr>
          <p:nvPr/>
        </p:nvCxnSpPr>
        <p:spPr>
          <a:xfrm>
            <a:off x="1807028" y="912037"/>
            <a:ext cx="3989788" cy="0"/>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63210" y="922527"/>
            <a:ext cx="5342626" cy="6309420"/>
          </a:xfrm>
          <a:prstGeom prst="rect">
            <a:avLst/>
          </a:prstGeom>
        </p:spPr>
        <p:txBody>
          <a:bodyPr wrap="square" rtlCol="0">
            <a:spAutoFit/>
          </a:bodyPr>
          <a:lstStyle/>
          <a:p>
            <a:pPr marL="342900" indent="-342900">
              <a:lnSpc>
                <a:spcPct val="150000"/>
              </a:lnSpc>
              <a:buFont typeface="Arial" panose="020B0604020202020204" pitchFamily="34" charset="0"/>
              <a:buChar char="•"/>
            </a:pPr>
            <a:endParaRPr lang="mn-MN" sz="2400" dirty="0" smtClean="0">
              <a:solidFill>
                <a:srgbClr val="0170D1"/>
              </a:solidFill>
              <a:ea typeface="冬青黑体简体中文 W3" panose="020B0300000000000000" pitchFamily="34" charset="-122"/>
            </a:endParaRPr>
          </a:p>
          <a:p>
            <a:pPr algn="just">
              <a:buNone/>
            </a:pPr>
            <a:r>
              <a:rPr lang="mn-MN" sz="2400" dirty="0">
                <a:cs typeface="Arial" pitchFamily="34" charset="0"/>
              </a:rPr>
              <a:t>1.Ойн магадлан итгэмжлэлийн эрх зүйн орчин бий болгох шаардлага, үндэслэл</a:t>
            </a:r>
          </a:p>
          <a:p>
            <a:pPr algn="just">
              <a:buNone/>
            </a:pPr>
            <a:r>
              <a:rPr lang="mn-MN" sz="2400" dirty="0">
                <a:cs typeface="Arial" pitchFamily="34" charset="0"/>
              </a:rPr>
              <a:t>2.Ойн тухай хуульд нэмэлт өөрчлөлт оруулах тухай хуулийн төсөл, хууль батлагдсанаар хүрэх үр дүн</a:t>
            </a:r>
          </a:p>
          <a:p>
            <a:pPr algn="just">
              <a:buNone/>
            </a:pPr>
            <a:r>
              <a:rPr lang="mn-MN" sz="2400" dirty="0">
                <a:cs typeface="Arial" pitchFamily="34" charset="0"/>
              </a:rPr>
              <a:t>3.”Ойн м</a:t>
            </a:r>
            <a:r>
              <a:rPr lang="en-US" sz="2400" dirty="0" err="1">
                <a:cs typeface="Arial" pitchFamily="34" charset="0"/>
              </a:rPr>
              <a:t>агадлан</a:t>
            </a:r>
            <a:r>
              <a:rPr lang="en-US" sz="2400" dirty="0">
                <a:cs typeface="Arial" pitchFamily="34" charset="0"/>
              </a:rPr>
              <a:t> </a:t>
            </a:r>
            <a:r>
              <a:rPr lang="en-US" sz="2400" dirty="0" err="1">
                <a:cs typeface="Arial" pitchFamily="34" charset="0"/>
              </a:rPr>
              <a:t>итгэмжлэ</a:t>
            </a:r>
            <a:r>
              <a:rPr lang="mn-MN" sz="2400" dirty="0">
                <a:cs typeface="Arial" pitchFamily="34" charset="0"/>
              </a:rPr>
              <a:t>лийн</a:t>
            </a:r>
            <a:r>
              <a:rPr lang="en-US" sz="2400" dirty="0">
                <a:cs typeface="Arial" pitchFamily="34" charset="0"/>
              </a:rPr>
              <a:t> </a:t>
            </a:r>
            <a:r>
              <a:rPr lang="en-US" sz="2400" dirty="0" err="1">
                <a:cs typeface="Arial" pitchFamily="34" charset="0"/>
              </a:rPr>
              <a:t>үйл</a:t>
            </a:r>
            <a:r>
              <a:rPr lang="en-US" sz="2400" dirty="0">
                <a:cs typeface="Arial" pitchFamily="34" charset="0"/>
              </a:rPr>
              <a:t> </a:t>
            </a:r>
            <a:r>
              <a:rPr lang="en-US" sz="2400" dirty="0" err="1">
                <a:cs typeface="Arial" pitchFamily="34" charset="0"/>
              </a:rPr>
              <a:t>ажиллагаа</a:t>
            </a:r>
            <a:r>
              <a:rPr lang="mn-MN" sz="2400" dirty="0">
                <a:cs typeface="Arial" pitchFamily="34" charset="0"/>
              </a:rPr>
              <a:t>г зохион байгуулах журам”-ын төсөл</a:t>
            </a:r>
          </a:p>
          <a:p>
            <a:pPr algn="just">
              <a:buNone/>
            </a:pPr>
            <a:r>
              <a:rPr lang="mn-MN" sz="2400" dirty="0">
                <a:cs typeface="Arial" pitchFamily="34" charset="0"/>
              </a:rPr>
              <a:t>4.Ойн магадлан итгэмжлэлд хамрагдсан ойн мэргэжлийн байгууллагад үзүүлэх хөнгөлөлт урамшууллын саналын тухай</a:t>
            </a:r>
            <a:endParaRPr lang="en-US" sz="2400" dirty="0">
              <a:cs typeface="Arial" pitchFamily="34" charset="0"/>
            </a:endParaRPr>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17" name="Picture 4" descr="C:\Users\User\Pictures\МОТМЗ-Зураг\2016-10-18 11.04.42.jpg"/>
          <p:cNvPicPr/>
          <p:nvPr/>
        </p:nvPicPr>
        <p:blipFill>
          <a:blip r:embed="rId3" cstate="print"/>
          <a:srcRect l="10669"/>
          <a:stretch>
            <a:fillRect/>
          </a:stretch>
        </p:blipFill>
        <p:spPr bwMode="auto">
          <a:xfrm>
            <a:off x="7597732" y="1129561"/>
            <a:ext cx="3497802" cy="2360467"/>
          </a:xfrm>
          <a:prstGeom prst="rect">
            <a:avLst/>
          </a:prstGeom>
          <a:noFill/>
          <a:ln w="9525">
            <a:noFill/>
            <a:miter lim="800000"/>
            <a:headEnd/>
            <a:tailEnd/>
          </a:ln>
        </p:spPr>
      </p:pic>
      <p:pic>
        <p:nvPicPr>
          <p:cNvPr id="26" name="Picture 3" descr="C:\Users\User\Pictures\МОТМЗ-Зураг\DSC04481.JPG"/>
          <p:cNvPicPr/>
          <p:nvPr/>
        </p:nvPicPr>
        <p:blipFill>
          <a:blip r:embed="rId4" cstate="print"/>
          <a:srcRect/>
          <a:stretch>
            <a:fillRect/>
          </a:stretch>
        </p:blipFill>
        <p:spPr bwMode="auto">
          <a:xfrm>
            <a:off x="7597732" y="3782415"/>
            <a:ext cx="3497802" cy="2394477"/>
          </a:xfrm>
          <a:prstGeom prst="rect">
            <a:avLst/>
          </a:prstGeom>
          <a:noFill/>
          <a:ln w="9525">
            <a:noFill/>
            <a:miter lim="800000"/>
            <a:headEnd/>
            <a:tailEnd/>
          </a:ln>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301483804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90057" y="295310"/>
            <a:ext cx="10528746" cy="707886"/>
          </a:xfrm>
          <a:prstGeom prst="rect">
            <a:avLst/>
          </a:prstGeom>
          <a:noFill/>
        </p:spPr>
        <p:txBody>
          <a:bodyPr wrap="square" rtlCol="0">
            <a:spAutoFit/>
          </a:bodyPr>
          <a:lstStyle/>
          <a:p>
            <a:r>
              <a:rPr lang="mn-MN" sz="2000" b="1" i="1" dirty="0">
                <a:latin typeface="Arial" pitchFamily="34" charset="0"/>
                <a:cs typeface="Arial" pitchFamily="34" charset="0"/>
              </a:rPr>
              <a:t>4. Ойн үйлдвэрлэлийг дэмжих</a:t>
            </a:r>
            <a:r>
              <a:rPr lang="en-US" sz="2000" dirty="0">
                <a:latin typeface="Arial" pitchFamily="34" charset="0"/>
                <a:cs typeface="Arial" pitchFamily="34" charset="0"/>
              </a:rPr>
              <a:t/>
            </a:r>
            <a:br>
              <a:rPr lang="en-US" sz="2000" dirty="0">
                <a:latin typeface="Arial" pitchFamily="34" charset="0"/>
                <a:cs typeface="Arial" pitchFamily="34" charset="0"/>
              </a:rPr>
            </a:br>
            <a:endParaRPr lang="zh-CN" altLang="en-US" sz="20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graphicFrame>
        <p:nvGraphicFramePr>
          <p:cNvPr id="14" name="Content Placeholder 3"/>
          <p:cNvGraphicFramePr>
            <a:graphicFrameLocks/>
          </p:cNvGraphicFramePr>
          <p:nvPr>
            <p:extLst>
              <p:ext uri="{D42A27DB-BD31-4B8C-83A1-F6EECF244321}">
                <p14:modId xmlns:p14="http://schemas.microsoft.com/office/powerpoint/2010/main" val="1998151498"/>
              </p:ext>
            </p:extLst>
          </p:nvPr>
        </p:nvGraphicFramePr>
        <p:xfrm>
          <a:off x="2090057" y="869651"/>
          <a:ext cx="8839200" cy="5473446"/>
        </p:xfrm>
        <a:graphic>
          <a:graphicData uri="http://schemas.openxmlformats.org/drawingml/2006/table">
            <a:tbl>
              <a:tblPr firstRow="1" bandRow="1">
                <a:tableStyleId>{10A1B5D5-9B99-4C35-A422-299274C87663}</a:tableStyleId>
              </a:tblPr>
              <a:tblGrid>
                <a:gridCol w="312892"/>
                <a:gridCol w="2633508"/>
                <a:gridCol w="1473200"/>
                <a:gridCol w="1473200"/>
                <a:gridCol w="1117600"/>
                <a:gridCol w="1828800"/>
              </a:tblGrid>
              <a:tr h="370840">
                <a:tc>
                  <a:txBody>
                    <a:bodyPr/>
                    <a:lstStyle/>
                    <a:p>
                      <a:pPr marL="0" marR="0" algn="just">
                        <a:lnSpc>
                          <a:spcPct val="115000"/>
                        </a:lnSpc>
                        <a:spcBef>
                          <a:spcPts val="0"/>
                        </a:spcBef>
                        <a:spcAft>
                          <a:spcPts val="0"/>
                        </a:spcAft>
                      </a:pPr>
                      <a:endParaRPr lang="mn-MN" sz="1600" dirty="0">
                        <a:latin typeface="Arial"/>
                        <a:ea typeface="Calibri"/>
                        <a:cs typeface="Times New Roman"/>
                      </a:endParaRPr>
                    </a:p>
                  </a:txBody>
                  <a:tcPr marL="68580" marR="68580" marT="0" marB="0"/>
                </a:tc>
                <a:tc>
                  <a:txBody>
                    <a:bodyPr/>
                    <a:lstStyle/>
                    <a:p>
                      <a:pPr marL="0" marR="0" algn="just">
                        <a:spcBef>
                          <a:spcPts val="0"/>
                        </a:spcBef>
                        <a:spcAft>
                          <a:spcPts val="0"/>
                        </a:spcAft>
                      </a:pPr>
                      <a:r>
                        <a:rPr lang="mn-MN" sz="1600" dirty="0"/>
                        <a:t>Хөнгөлөлт урамшууллын хэлбэр, арга хэмжээ</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Хэрэгжүүлэх арга зам</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Хариуцах байгууллага</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Хугацаа, </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Гарах үр дүн</a:t>
                      </a:r>
                      <a:endParaRPr lang="en-US" sz="16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mn-MN" sz="1600" dirty="0"/>
                        <a:t>1</a:t>
                      </a:r>
                      <a:endParaRPr lang="en-US" sz="16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600" dirty="0"/>
                        <a:t>Магадлан </a:t>
                      </a:r>
                      <a:r>
                        <a:rPr lang="mn-MN" sz="1600" dirty="0" smtClean="0"/>
                        <a:t>итгэмжлэгд-</a:t>
                      </a:r>
                    </a:p>
                    <a:p>
                      <a:pPr marL="0" marR="0" algn="just">
                        <a:lnSpc>
                          <a:spcPct val="115000"/>
                        </a:lnSpc>
                        <a:spcBef>
                          <a:spcPts val="0"/>
                        </a:spcBef>
                        <a:spcAft>
                          <a:spcPts val="0"/>
                        </a:spcAft>
                      </a:pPr>
                      <a:r>
                        <a:rPr lang="mn-MN" sz="1600" dirty="0" smtClean="0"/>
                        <a:t>сэн </a:t>
                      </a:r>
                      <a:r>
                        <a:rPr lang="mn-MN" sz="1600" dirty="0"/>
                        <a:t>байгууллагад ойн санг давуу эрхтэйгээр эзэмшлүүлэх</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Санал боловсруулах</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 Яам, аймаг, сумын удирдлага</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2017-2018 он</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 Ойн менежмент сайжирна.</a:t>
                      </a:r>
                      <a:endParaRPr lang="en-US" sz="16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mn-MN" sz="1600"/>
                        <a:t>2</a:t>
                      </a:r>
                      <a:endParaRPr lang="en-US" sz="160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600" dirty="0"/>
                        <a:t> Магадлан </a:t>
                      </a:r>
                      <a:r>
                        <a:rPr lang="mn-MN" sz="1600" dirty="0" smtClean="0"/>
                        <a:t>итгэмжлэгд-</a:t>
                      </a:r>
                    </a:p>
                    <a:p>
                      <a:pPr marL="0" marR="0" algn="just">
                        <a:lnSpc>
                          <a:spcPct val="115000"/>
                        </a:lnSpc>
                        <a:spcBef>
                          <a:spcPts val="0"/>
                        </a:spcBef>
                        <a:spcAft>
                          <a:spcPts val="0"/>
                        </a:spcAft>
                      </a:pPr>
                      <a:r>
                        <a:rPr lang="mn-MN" sz="1600" dirty="0" smtClean="0"/>
                        <a:t>сэн </a:t>
                      </a:r>
                      <a:r>
                        <a:rPr lang="mn-MN" sz="1600" dirty="0"/>
                        <a:t>мод модон </a:t>
                      </a:r>
                      <a:r>
                        <a:rPr lang="mn-MN" sz="1600" dirty="0" smtClean="0"/>
                        <a:t>бүтээгдэхүүн</a:t>
                      </a:r>
                      <a:r>
                        <a:rPr lang="en-US" sz="1600" dirty="0" err="1" smtClean="0"/>
                        <a:t>ийг</a:t>
                      </a:r>
                      <a:r>
                        <a:rPr lang="mn-MN" sz="1600" dirty="0" smtClean="0"/>
                        <a:t> </a:t>
                      </a:r>
                      <a:r>
                        <a:rPr lang="en-US" sz="1600" dirty="0" err="1" smtClean="0"/>
                        <a:t>төр</a:t>
                      </a:r>
                      <a:r>
                        <a:rPr lang="mn-MN" sz="1600" dirty="0" smtClean="0"/>
                        <a:t> </a:t>
                      </a:r>
                      <a:r>
                        <a:rPr lang="en-US" sz="1600" dirty="0" err="1" smtClean="0"/>
                        <a:t>худалдан</a:t>
                      </a:r>
                      <a:r>
                        <a:rPr lang="mn-MN" sz="1600" dirty="0" smtClean="0"/>
                        <a:t> </a:t>
                      </a:r>
                      <a:r>
                        <a:rPr lang="en-US" sz="1600" dirty="0" err="1" smtClean="0"/>
                        <a:t>авах</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Засгийн газрын </a:t>
                      </a:r>
                      <a:r>
                        <a:rPr lang="mn-MN" sz="1600" dirty="0" smtClean="0"/>
                        <a:t>тогтоолын </a:t>
                      </a:r>
                      <a:r>
                        <a:rPr lang="mn-MN" sz="1600" dirty="0"/>
                        <a:t>төсөл</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smtClean="0"/>
                        <a:t>ХХААХҮЯ</a:t>
                      </a:r>
                      <a:r>
                        <a:rPr lang="mn-MN" sz="1600" dirty="0"/>
                        <a:t>, БОАЖЯ</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2018-2019</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Бүтээгдэхүүний борлуулалт </a:t>
                      </a:r>
                      <a:r>
                        <a:rPr lang="mn-MN" sz="1600" dirty="0" smtClean="0"/>
                        <a:t>сай-</a:t>
                      </a:r>
                    </a:p>
                    <a:p>
                      <a:pPr marL="0" marR="0" algn="just">
                        <a:spcBef>
                          <a:spcPts val="0"/>
                        </a:spcBef>
                        <a:spcAft>
                          <a:spcPts val="0"/>
                        </a:spcAft>
                      </a:pPr>
                      <a:r>
                        <a:rPr lang="mn-MN" sz="1600" dirty="0" smtClean="0"/>
                        <a:t>жирна</a:t>
                      </a:r>
                      <a:r>
                        <a:rPr lang="mn-MN" sz="1600" dirty="0"/>
                        <a:t>.</a:t>
                      </a:r>
                      <a:endParaRPr lang="en-US" sz="16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mn-MN" sz="1600"/>
                        <a:t>3</a:t>
                      </a:r>
                      <a:endParaRPr lang="en-US" sz="160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600" dirty="0"/>
                        <a:t>Төсвийн хөрөнгө оруулалтаар хийгдэх ажлуудыг давуу эрхээр гүйцэтгэх</a:t>
                      </a:r>
                      <a:endParaRPr lang="en-US" sz="1600" dirty="0">
                        <a:latin typeface="Calibri"/>
                        <a:ea typeface="Calibri"/>
                        <a:cs typeface="Times New Roman"/>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mn-MN" sz="1600" dirty="0" smtClean="0"/>
                        <a:t>Санал боловсруулах</a:t>
                      </a:r>
                      <a:endParaRPr lang="en-US" sz="1600" dirty="0" smtClean="0"/>
                    </a:p>
                    <a:p>
                      <a:pPr marL="0" marR="0" algn="just">
                        <a:spcBef>
                          <a:spcPts val="0"/>
                        </a:spcBef>
                        <a:spcAft>
                          <a:spcPts val="0"/>
                        </a:spcAft>
                      </a:pPr>
                      <a:endParaRPr lang="mn-MN" sz="1600" dirty="0">
                        <a:latin typeface="Arial"/>
                        <a:ea typeface="Calibri"/>
                        <a:cs typeface="Times New Roman"/>
                      </a:endParaRPr>
                    </a:p>
                  </a:txBody>
                  <a:tcPr marL="68580" marR="68580" marT="0" marB="0"/>
                </a:tc>
                <a:tc>
                  <a:txBody>
                    <a:bodyPr/>
                    <a:lstStyle/>
                    <a:p>
                      <a:pPr marL="0" marR="0" algn="just">
                        <a:spcBef>
                          <a:spcPts val="0"/>
                        </a:spcBef>
                        <a:spcAft>
                          <a:spcPts val="0"/>
                        </a:spcAft>
                      </a:pPr>
                      <a:r>
                        <a:rPr lang="mn-MN" sz="1600" dirty="0" smtClean="0"/>
                        <a:t>ХХААХҮЯ</a:t>
                      </a:r>
                      <a:r>
                        <a:rPr lang="mn-MN" sz="1600" dirty="0"/>
                        <a:t>, БОАЖЯ</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a:t>Жил бүр</a:t>
                      </a:r>
                      <a:endParaRPr lang="en-US" sz="160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Ойн </a:t>
                      </a:r>
                      <a:r>
                        <a:rPr lang="mn-MN" sz="1600" dirty="0" smtClean="0"/>
                        <a:t>мэргэж-</a:t>
                      </a:r>
                    </a:p>
                    <a:p>
                      <a:pPr marL="0" marR="0" algn="just">
                        <a:spcBef>
                          <a:spcPts val="0"/>
                        </a:spcBef>
                        <a:spcAft>
                          <a:spcPts val="0"/>
                        </a:spcAft>
                      </a:pPr>
                      <a:r>
                        <a:rPr lang="mn-MN" sz="1600" dirty="0" smtClean="0"/>
                        <a:t>лийн байгуула-</a:t>
                      </a:r>
                    </a:p>
                    <a:p>
                      <a:pPr marL="0" marR="0" algn="just">
                        <a:spcBef>
                          <a:spcPts val="0"/>
                        </a:spcBef>
                        <a:spcAft>
                          <a:spcPts val="0"/>
                        </a:spcAft>
                      </a:pPr>
                      <a:r>
                        <a:rPr lang="mn-MN" sz="1600" dirty="0" smtClean="0"/>
                        <a:t>гуудын  </a:t>
                      </a:r>
                      <a:r>
                        <a:rPr lang="mn-MN" sz="1600" dirty="0"/>
                        <a:t>үйл ажиллагаанд дэмжлэг болно.</a:t>
                      </a:r>
                      <a:endParaRPr lang="en-US" sz="16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mn-MN" sz="1600" dirty="0"/>
                        <a:t>4</a:t>
                      </a:r>
                      <a:endParaRPr lang="en-US" sz="16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600" dirty="0"/>
                        <a:t>Ойн бүтээгдэхүүн борлуулах ойн биржийг ажиллуулах</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Санал боловсруулах</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smtClean="0"/>
                        <a:t>ХХААХҮЯ</a:t>
                      </a:r>
                      <a:r>
                        <a:rPr lang="mn-MN" sz="1600" dirty="0"/>
                        <a:t>, БОАЖЯ аймаг, </a:t>
                      </a:r>
                      <a:r>
                        <a:rPr lang="mn-MN" sz="1600" dirty="0" smtClean="0"/>
                        <a:t>сум</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a:t>Жил бүр</a:t>
                      </a:r>
                      <a:endParaRPr lang="en-US" sz="160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smtClean="0"/>
                        <a:t> Ой </a:t>
                      </a:r>
                      <a:r>
                        <a:rPr lang="mn-MN" sz="1600" dirty="0"/>
                        <a:t>бүтээгдэ-</a:t>
                      </a:r>
                      <a:endParaRPr lang="en-US" sz="1600" dirty="0"/>
                    </a:p>
                    <a:p>
                      <a:pPr marL="0" marR="0" algn="just">
                        <a:spcBef>
                          <a:spcPts val="0"/>
                        </a:spcBef>
                        <a:spcAft>
                          <a:spcPts val="0"/>
                        </a:spcAft>
                      </a:pPr>
                      <a:r>
                        <a:rPr lang="mn-MN" sz="1600" dirty="0"/>
                        <a:t>хүүний борлуу-</a:t>
                      </a:r>
                      <a:endParaRPr lang="en-US" sz="1600" dirty="0"/>
                    </a:p>
                    <a:p>
                      <a:pPr marL="0" marR="0" algn="just">
                        <a:spcBef>
                          <a:spcPts val="0"/>
                        </a:spcBef>
                        <a:spcAft>
                          <a:spcPts val="0"/>
                        </a:spcAft>
                      </a:pPr>
                      <a:r>
                        <a:rPr lang="mn-MN" sz="1600" dirty="0"/>
                        <a:t>лалт сайжирна.</a:t>
                      </a:r>
                      <a:endParaRPr lang="en-US" sz="1600" dirty="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mn-MN" sz="1600"/>
                        <a:t>5</a:t>
                      </a:r>
                      <a:endParaRPr lang="en-US" sz="160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600"/>
                        <a:t>Ойн зам засах, дэд бүтцийг сайжруулахад төрөөс дэмжлэг үзүүлэх</a:t>
                      </a:r>
                      <a:endParaRPr lang="en-US" sz="160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smtClean="0"/>
                        <a:t>Санал </a:t>
                      </a:r>
                      <a:r>
                        <a:rPr lang="mn-MN" sz="1600" dirty="0"/>
                        <a:t>боловсруулах</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smtClean="0"/>
                        <a:t>ХХААХҮЯ</a:t>
                      </a:r>
                      <a:r>
                        <a:rPr lang="mn-MN" sz="1600" dirty="0"/>
                        <a:t>, БОАЖЯ</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a:t>Жил бүр</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600" dirty="0" smtClean="0"/>
                        <a:t>Ойгхамгаалах ашиглахажилд </a:t>
                      </a:r>
                      <a:r>
                        <a:rPr lang="mn-MN" sz="1600" dirty="0"/>
                        <a:t>ахиц гарна.</a:t>
                      </a:r>
                      <a:endParaRPr lang="en-US" sz="16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23782178"/>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90057" y="295310"/>
            <a:ext cx="10528746" cy="400110"/>
          </a:xfrm>
          <a:prstGeom prst="rect">
            <a:avLst/>
          </a:prstGeom>
          <a:noFill/>
        </p:spPr>
        <p:txBody>
          <a:bodyPr wrap="square" rtlCol="0">
            <a:spAutoFit/>
          </a:bodyPr>
          <a:lstStyle/>
          <a:p>
            <a:r>
              <a:rPr lang="mn-MN" sz="2000" b="1" i="1" dirty="0">
                <a:latin typeface="Arial" pitchFamily="34" charset="0"/>
                <a:cs typeface="Arial" pitchFamily="34" charset="0"/>
              </a:rPr>
              <a:t>5.Сургалт, сурталчилгаа явуулах</a:t>
            </a:r>
            <a:endParaRPr lang="zh-CN" altLang="en-US" sz="20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graphicFrame>
        <p:nvGraphicFramePr>
          <p:cNvPr id="12" name="Content Placeholder 3"/>
          <p:cNvGraphicFramePr>
            <a:graphicFrameLocks/>
          </p:cNvGraphicFramePr>
          <p:nvPr>
            <p:extLst>
              <p:ext uri="{D42A27DB-BD31-4B8C-83A1-F6EECF244321}">
                <p14:modId xmlns:p14="http://schemas.microsoft.com/office/powerpoint/2010/main" val="4030543029"/>
              </p:ext>
            </p:extLst>
          </p:nvPr>
        </p:nvGraphicFramePr>
        <p:xfrm>
          <a:off x="2090057" y="804244"/>
          <a:ext cx="8839200" cy="5860796"/>
        </p:xfrm>
        <a:graphic>
          <a:graphicData uri="http://schemas.openxmlformats.org/drawingml/2006/table">
            <a:tbl>
              <a:tblPr firstRow="1" bandRow="1">
                <a:tableStyleId>{10A1B5D5-9B99-4C35-A422-299274C87663}</a:tableStyleId>
              </a:tblPr>
              <a:tblGrid>
                <a:gridCol w="312892"/>
                <a:gridCol w="2633508"/>
                <a:gridCol w="1434088"/>
                <a:gridCol w="1512312"/>
                <a:gridCol w="1147271"/>
                <a:gridCol w="1799129"/>
              </a:tblGrid>
              <a:tr h="528839">
                <a:tc>
                  <a:txBody>
                    <a:bodyPr/>
                    <a:lstStyle/>
                    <a:p>
                      <a:pPr marL="0" marR="0" algn="just">
                        <a:lnSpc>
                          <a:spcPct val="115000"/>
                        </a:lnSpc>
                        <a:spcBef>
                          <a:spcPts val="0"/>
                        </a:spcBef>
                        <a:spcAft>
                          <a:spcPts val="0"/>
                        </a:spcAft>
                      </a:pPr>
                      <a:endParaRPr lang="mn-MN" sz="1600" dirty="0">
                        <a:latin typeface="Arial"/>
                        <a:ea typeface="Calibri"/>
                        <a:cs typeface="Times New Roman"/>
                      </a:endParaRPr>
                    </a:p>
                  </a:txBody>
                  <a:tcPr marL="68580" marR="68580" marT="0" marB="0"/>
                </a:tc>
                <a:tc>
                  <a:txBody>
                    <a:bodyPr/>
                    <a:lstStyle/>
                    <a:p>
                      <a:pPr marL="0" marR="0" algn="just">
                        <a:spcBef>
                          <a:spcPts val="0"/>
                        </a:spcBef>
                        <a:spcAft>
                          <a:spcPts val="0"/>
                        </a:spcAft>
                      </a:pPr>
                      <a:r>
                        <a:rPr lang="mn-MN" sz="1800" dirty="0"/>
                        <a:t>Хөнгөлөлт урамшууллын хэлбэр, арга хэмжээ</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smtClean="0"/>
                        <a:t>Хэрэгжүү-</a:t>
                      </a:r>
                    </a:p>
                    <a:p>
                      <a:pPr marL="0" marR="0" algn="just">
                        <a:spcBef>
                          <a:spcPts val="0"/>
                        </a:spcBef>
                        <a:spcAft>
                          <a:spcPts val="0"/>
                        </a:spcAft>
                      </a:pPr>
                      <a:r>
                        <a:rPr lang="mn-MN" sz="1800" dirty="0" smtClean="0"/>
                        <a:t>лэх </a:t>
                      </a:r>
                      <a:r>
                        <a:rPr lang="mn-MN" sz="1800" dirty="0"/>
                        <a:t>арга зам</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Хариуцах </a:t>
                      </a:r>
                      <a:r>
                        <a:rPr lang="mn-MN" sz="1800" dirty="0" smtClean="0"/>
                        <a:t>байгуул-</a:t>
                      </a:r>
                    </a:p>
                    <a:p>
                      <a:pPr marL="0" marR="0" algn="just">
                        <a:spcBef>
                          <a:spcPts val="0"/>
                        </a:spcBef>
                        <a:spcAft>
                          <a:spcPts val="0"/>
                        </a:spcAft>
                      </a:pPr>
                      <a:r>
                        <a:rPr lang="mn-MN" sz="1800" dirty="0" smtClean="0"/>
                        <a:t>лага</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smtClean="0"/>
                        <a:t>Хугацаа </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Гарах үр дүн</a:t>
                      </a:r>
                      <a:endParaRPr lang="en-US" sz="1800" dirty="0">
                        <a:latin typeface="Calibri"/>
                        <a:ea typeface="Calibri"/>
                        <a:cs typeface="Times New Roman"/>
                      </a:endParaRPr>
                    </a:p>
                  </a:txBody>
                  <a:tcPr marL="68580" marR="68580" marT="0" marB="0"/>
                </a:tc>
              </a:tr>
              <a:tr h="1043189">
                <a:tc>
                  <a:txBody>
                    <a:bodyPr/>
                    <a:lstStyle/>
                    <a:p>
                      <a:pPr marL="0" marR="0">
                        <a:lnSpc>
                          <a:spcPct val="115000"/>
                        </a:lnSpc>
                        <a:spcBef>
                          <a:spcPts val="0"/>
                        </a:spcBef>
                        <a:spcAft>
                          <a:spcPts val="0"/>
                        </a:spcAft>
                      </a:pPr>
                      <a:r>
                        <a:rPr lang="mn-MN" sz="1600" dirty="0"/>
                        <a:t>1</a:t>
                      </a:r>
                      <a:endParaRPr lang="en-US" sz="16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Магадлан </a:t>
                      </a:r>
                      <a:r>
                        <a:rPr lang="mn-MN" sz="1800" dirty="0" smtClean="0"/>
                        <a:t>итгэмжлэгд-</a:t>
                      </a:r>
                    </a:p>
                    <a:p>
                      <a:pPr marL="0" marR="0" algn="just">
                        <a:spcBef>
                          <a:spcPts val="0"/>
                        </a:spcBef>
                        <a:spcAft>
                          <a:spcPts val="0"/>
                        </a:spcAft>
                      </a:pPr>
                      <a:r>
                        <a:rPr lang="mn-MN" sz="1800" dirty="0" smtClean="0"/>
                        <a:t>сэн ойн</a:t>
                      </a:r>
                      <a:r>
                        <a:rPr lang="mn-MN" sz="1800" baseline="0" dirty="0" smtClean="0"/>
                        <a:t> мэргэжлийн байгууллагын</a:t>
                      </a:r>
                      <a:r>
                        <a:rPr lang="mn-MN" sz="1800" dirty="0" smtClean="0"/>
                        <a:t> үйлд-</a:t>
                      </a:r>
                    </a:p>
                    <a:p>
                      <a:pPr marL="0" marR="0" algn="just">
                        <a:spcBef>
                          <a:spcPts val="0"/>
                        </a:spcBef>
                        <a:spcAft>
                          <a:spcPts val="0"/>
                        </a:spcAft>
                      </a:pPr>
                      <a:r>
                        <a:rPr lang="mn-MN" sz="1800" dirty="0" smtClean="0"/>
                        <a:t>вэрлэсэн </a:t>
                      </a:r>
                      <a:r>
                        <a:rPr lang="mn-MN" sz="1800" dirty="0"/>
                        <a:t>мод, модон болон ойн дагалт </a:t>
                      </a:r>
                      <a:r>
                        <a:rPr lang="mn-MN" sz="1800" dirty="0" smtClean="0"/>
                        <a:t>бүтээгдэхүүнийг </a:t>
                      </a:r>
                      <a:r>
                        <a:rPr lang="mn-MN" sz="1800" dirty="0"/>
                        <a:t>сурталчлах</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Санал </a:t>
                      </a:r>
                      <a:r>
                        <a:rPr lang="mn-MN" sz="1800" dirty="0" smtClean="0"/>
                        <a:t>боловсруу</a:t>
                      </a:r>
                    </a:p>
                    <a:p>
                      <a:pPr marL="0" marR="0" algn="just">
                        <a:spcBef>
                          <a:spcPts val="0"/>
                        </a:spcBef>
                        <a:spcAft>
                          <a:spcPts val="0"/>
                        </a:spcAft>
                      </a:pPr>
                      <a:r>
                        <a:rPr lang="mn-MN" sz="1800" dirty="0" smtClean="0"/>
                        <a:t>-лах</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smtClean="0"/>
                        <a:t>ХХААХҮЯ, БОАЖЯ</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Жил бүр</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smtClean="0"/>
                        <a:t>Бүтээгдэхүү-</a:t>
                      </a:r>
                    </a:p>
                    <a:p>
                      <a:pPr marL="0" marR="0" algn="just">
                        <a:spcBef>
                          <a:spcPts val="0"/>
                        </a:spcBef>
                        <a:spcAft>
                          <a:spcPts val="0"/>
                        </a:spcAft>
                      </a:pPr>
                      <a:r>
                        <a:rPr lang="mn-MN" sz="1800" dirty="0" smtClean="0"/>
                        <a:t>ний борлуулал</a:t>
                      </a:r>
                    </a:p>
                    <a:p>
                      <a:pPr marL="0" marR="0" algn="just">
                        <a:spcBef>
                          <a:spcPts val="0"/>
                        </a:spcBef>
                        <a:spcAft>
                          <a:spcPts val="0"/>
                        </a:spcAft>
                      </a:pPr>
                      <a:r>
                        <a:rPr lang="mn-MN" sz="1800" dirty="0" smtClean="0"/>
                        <a:t>танд </a:t>
                      </a:r>
                      <a:r>
                        <a:rPr lang="mn-MN" sz="1800" dirty="0"/>
                        <a:t>дэмжлэг болно.</a:t>
                      </a:r>
                      <a:endParaRPr lang="en-US" sz="1800" dirty="0">
                        <a:latin typeface="Calibri"/>
                        <a:ea typeface="Calibri"/>
                        <a:cs typeface="Times New Roman"/>
                      </a:endParaRPr>
                    </a:p>
                  </a:txBody>
                  <a:tcPr marL="68580" marR="68580" marT="0" marB="0"/>
                </a:tc>
              </a:tr>
              <a:tr h="1499584">
                <a:tc>
                  <a:txBody>
                    <a:bodyPr/>
                    <a:lstStyle/>
                    <a:p>
                      <a:pPr marL="0" marR="0">
                        <a:lnSpc>
                          <a:spcPct val="115000"/>
                        </a:lnSpc>
                        <a:spcBef>
                          <a:spcPts val="0"/>
                        </a:spcBef>
                        <a:spcAft>
                          <a:spcPts val="0"/>
                        </a:spcAft>
                      </a:pPr>
                      <a:r>
                        <a:rPr lang="mn-MN" sz="1600"/>
                        <a:t>2</a:t>
                      </a:r>
                      <a:endParaRPr lang="en-US" sz="160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800" dirty="0"/>
                        <a:t>Мод бэлтгэлийн </a:t>
                      </a:r>
                      <a:r>
                        <a:rPr lang="mn-MN" sz="1800" dirty="0" smtClean="0"/>
                        <a:t>хөрөө-</a:t>
                      </a:r>
                    </a:p>
                    <a:p>
                      <a:pPr marL="0" marR="0" algn="just">
                        <a:lnSpc>
                          <a:spcPct val="115000"/>
                        </a:lnSpc>
                        <a:spcBef>
                          <a:spcPts val="0"/>
                        </a:spcBef>
                        <a:spcAft>
                          <a:spcPts val="0"/>
                        </a:spcAft>
                      </a:pPr>
                      <a:r>
                        <a:rPr lang="mn-MN" sz="1800" dirty="0" smtClean="0"/>
                        <a:t>чин</a:t>
                      </a:r>
                      <a:r>
                        <a:rPr lang="mn-MN" sz="1800" dirty="0"/>
                        <a:t>, ойжуулагч зэрэг ажилчдад мэргэжил олгох, дадлагажуулах төлбөргүй сургалтанд хамруулах </a:t>
                      </a:r>
                      <a:endParaRPr lang="en-US" sz="1800" dirty="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800" dirty="0"/>
                        <a:t>Санал </a:t>
                      </a:r>
                      <a:r>
                        <a:rPr lang="mn-MN" sz="1800" dirty="0" smtClean="0"/>
                        <a:t>боловсруу-</a:t>
                      </a:r>
                    </a:p>
                    <a:p>
                      <a:pPr marL="0" marR="0" algn="just">
                        <a:lnSpc>
                          <a:spcPct val="115000"/>
                        </a:lnSpc>
                        <a:spcBef>
                          <a:spcPts val="0"/>
                        </a:spcBef>
                        <a:spcAft>
                          <a:spcPts val="0"/>
                        </a:spcAft>
                      </a:pPr>
                      <a:r>
                        <a:rPr lang="mn-MN" sz="1800" dirty="0" smtClean="0"/>
                        <a:t>лах</a:t>
                      </a:r>
                      <a:endParaRPr lang="en-US" sz="1800" dirty="0">
                        <a:latin typeface="Calibri"/>
                        <a:ea typeface="Calibri"/>
                        <a:cs typeface="Times New Roman"/>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mn-MN" sz="1800" dirty="0" smtClean="0"/>
                        <a:t>ХХААХҮЯ, БОАЖЯ</a:t>
                      </a:r>
                      <a:endParaRPr lang="en-US" sz="1800" dirty="0" smtClean="0"/>
                    </a:p>
                    <a:p>
                      <a:pPr marL="0" marR="0" algn="just">
                        <a:spcBef>
                          <a:spcPts val="0"/>
                        </a:spcBef>
                        <a:spcAft>
                          <a:spcPts val="0"/>
                        </a:spcAft>
                      </a:pPr>
                      <a:r>
                        <a:rPr lang="mn-MN" sz="1800" dirty="0"/>
                        <a:t>Төсөл</a:t>
                      </a:r>
                      <a:endParaRPr lang="en-US" sz="1800" dirty="0"/>
                    </a:p>
                    <a:p>
                      <a:pPr marL="0" marR="0" algn="just">
                        <a:spcBef>
                          <a:spcPts val="0"/>
                        </a:spcBef>
                        <a:spcAft>
                          <a:spcPts val="0"/>
                        </a:spcAft>
                      </a:pPr>
                      <a:r>
                        <a:rPr lang="mn-MN" sz="1800" dirty="0"/>
                        <a:t>хөтөлбөрүүд</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Тухай бүр</a:t>
                      </a:r>
                      <a:endParaRPr lang="en-US" sz="1800" dirty="0">
                        <a:latin typeface="Calibri"/>
                        <a:ea typeface="Calibri"/>
                        <a:cs typeface="Times New Roman"/>
                      </a:endParaRPr>
                    </a:p>
                  </a:txBody>
                  <a:tcPr marL="68580" marR="68580" marT="0" marB="0"/>
                </a:tc>
                <a:tc>
                  <a:txBody>
                    <a:bodyPr/>
                    <a:lstStyle/>
                    <a:p>
                      <a:pPr marL="0" marR="0">
                        <a:spcBef>
                          <a:spcPts val="0"/>
                        </a:spcBef>
                        <a:spcAft>
                          <a:spcPts val="0"/>
                        </a:spcAft>
                      </a:pPr>
                      <a:r>
                        <a:rPr lang="mn-MN" sz="1800" dirty="0"/>
                        <a:t>Ажилчдын </a:t>
                      </a:r>
                      <a:r>
                        <a:rPr lang="mn-MN" sz="1800" dirty="0" smtClean="0"/>
                        <a:t>ур</a:t>
                      </a:r>
                      <a:r>
                        <a:rPr lang="mn-MN" sz="1800" baseline="0" dirty="0" smtClean="0"/>
                        <a:t> чадвар дээшилнэ</a:t>
                      </a:r>
                      <a:r>
                        <a:rPr lang="mn-MN" sz="1800" dirty="0" smtClean="0"/>
                        <a:t>.</a:t>
                      </a:r>
                      <a:endParaRPr lang="en-US" sz="1800" dirty="0">
                        <a:latin typeface="Calibri"/>
                        <a:ea typeface="Calibri"/>
                        <a:cs typeface="Times New Roman"/>
                      </a:endParaRPr>
                    </a:p>
                  </a:txBody>
                  <a:tcPr marL="68580" marR="68580" marT="0" marB="0"/>
                </a:tc>
              </a:tr>
              <a:tr h="1043189">
                <a:tc>
                  <a:txBody>
                    <a:bodyPr/>
                    <a:lstStyle/>
                    <a:p>
                      <a:pPr marL="0" marR="0">
                        <a:lnSpc>
                          <a:spcPct val="115000"/>
                        </a:lnSpc>
                        <a:spcBef>
                          <a:spcPts val="0"/>
                        </a:spcBef>
                        <a:spcAft>
                          <a:spcPts val="0"/>
                        </a:spcAft>
                      </a:pPr>
                      <a:r>
                        <a:rPr lang="mn-MN" sz="1600"/>
                        <a:t>3</a:t>
                      </a:r>
                      <a:endParaRPr lang="en-US" sz="1600">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mn-MN" sz="1800" dirty="0"/>
                        <a:t>Ойн </a:t>
                      </a:r>
                      <a:r>
                        <a:rPr lang="mn-MN" sz="1800" dirty="0" smtClean="0"/>
                        <a:t>тогтвортой менеж-</a:t>
                      </a:r>
                    </a:p>
                    <a:p>
                      <a:pPr marL="0" marR="0" algn="just">
                        <a:lnSpc>
                          <a:spcPct val="115000"/>
                        </a:lnSpc>
                        <a:spcBef>
                          <a:spcPts val="0"/>
                        </a:spcBef>
                        <a:spcAft>
                          <a:spcPts val="0"/>
                        </a:spcAft>
                      </a:pPr>
                      <a:r>
                        <a:rPr lang="mn-MN" sz="1800" dirty="0" smtClean="0"/>
                        <a:t>ментийн </a:t>
                      </a:r>
                      <a:r>
                        <a:rPr lang="mn-MN" sz="1800" dirty="0"/>
                        <a:t>тухай </a:t>
                      </a:r>
                      <a:r>
                        <a:rPr lang="mn-MN" sz="1800" dirty="0" smtClean="0"/>
                        <a:t>сургал-</a:t>
                      </a:r>
                    </a:p>
                    <a:p>
                      <a:pPr marL="0" marR="0" algn="just">
                        <a:lnSpc>
                          <a:spcPct val="115000"/>
                        </a:lnSpc>
                        <a:spcBef>
                          <a:spcPts val="0"/>
                        </a:spcBef>
                        <a:spcAft>
                          <a:spcPts val="0"/>
                        </a:spcAft>
                      </a:pPr>
                      <a:r>
                        <a:rPr lang="mn-MN" sz="1800" dirty="0" smtClean="0"/>
                        <a:t>тыг </a:t>
                      </a:r>
                      <a:r>
                        <a:rPr lang="mn-MN" sz="1800" dirty="0"/>
                        <a:t>үнэ төлбөргүй зохион байгуулах </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Санал </a:t>
                      </a:r>
                      <a:r>
                        <a:rPr lang="mn-MN" sz="1800" dirty="0" smtClean="0"/>
                        <a:t>боловсруу-</a:t>
                      </a:r>
                    </a:p>
                    <a:p>
                      <a:pPr marL="0" marR="0" algn="just">
                        <a:spcBef>
                          <a:spcPts val="0"/>
                        </a:spcBef>
                        <a:spcAft>
                          <a:spcPts val="0"/>
                        </a:spcAft>
                      </a:pPr>
                      <a:r>
                        <a:rPr lang="mn-MN" sz="1800" dirty="0" smtClean="0"/>
                        <a:t>лах</a:t>
                      </a:r>
                      <a:endParaRPr lang="en-US" sz="1800" dirty="0">
                        <a:latin typeface="Calibri"/>
                        <a:ea typeface="Calibri"/>
                        <a:cs typeface="Times New Roman"/>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mn-MN" sz="1800" dirty="0" smtClean="0"/>
                        <a:t>ХХААХҮЯ, БОАЖЯ</a:t>
                      </a:r>
                      <a:endParaRPr lang="en-US" sz="1800" dirty="0" smtClean="0"/>
                    </a:p>
                    <a:p>
                      <a:pPr marL="0" marR="0" algn="just">
                        <a:spcBef>
                          <a:spcPts val="0"/>
                        </a:spcBef>
                        <a:spcAft>
                          <a:spcPts val="0"/>
                        </a:spcAft>
                      </a:pPr>
                      <a:r>
                        <a:rPr lang="mn-MN" sz="1800" dirty="0" smtClean="0"/>
                        <a:t>Төсөл</a:t>
                      </a:r>
                      <a:endParaRPr lang="en-US" sz="1800" dirty="0"/>
                    </a:p>
                    <a:p>
                      <a:pPr marL="0" marR="0" algn="just">
                        <a:spcBef>
                          <a:spcPts val="0"/>
                        </a:spcBef>
                        <a:spcAft>
                          <a:spcPts val="0"/>
                        </a:spcAft>
                      </a:pPr>
                      <a:r>
                        <a:rPr lang="mn-MN" sz="1800" dirty="0"/>
                        <a:t>хөтөлбөрүүд</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Тухай бүр</a:t>
                      </a:r>
                      <a:endParaRPr lang="en-US" sz="18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mn-MN" sz="1800" dirty="0"/>
                        <a:t>Ойн </a:t>
                      </a:r>
                      <a:r>
                        <a:rPr lang="mn-MN" sz="1800" dirty="0" smtClean="0"/>
                        <a:t>тогтвортой менежментийн </a:t>
                      </a:r>
                      <a:r>
                        <a:rPr lang="mn-MN" sz="1800" dirty="0"/>
                        <a:t>тухай ойлголт сайжирна.</a:t>
                      </a:r>
                      <a:endParaRPr lang="en-US" sz="18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4393694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90057" y="473875"/>
            <a:ext cx="10528746" cy="707886"/>
          </a:xfrm>
          <a:prstGeom prst="rect">
            <a:avLst/>
          </a:prstGeom>
          <a:noFill/>
        </p:spPr>
        <p:txBody>
          <a:bodyPr wrap="square" rtlCol="0">
            <a:spAutoFit/>
          </a:bodyPr>
          <a:lstStyle/>
          <a:p>
            <a:r>
              <a:rPr lang="mn-MN" sz="2000" b="1" dirty="0"/>
              <a:t>МАГАДЛАН ИТГЭМЖЛЭГДСЭН ОЙН МЭРГЭЖЛИЙН БАЙГУУЛЛАГАД ДЭМЖЛЭГ ҮЗҮҮЛЭХ  ГЭРЭЭНИЙ ТӨСӨЛ</a:t>
            </a:r>
            <a:endParaRPr lang="zh-CN" altLang="en-US" sz="20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663709" y="1473314"/>
            <a:ext cx="10186748" cy="5032147"/>
          </a:xfrm>
          <a:prstGeom prst="rect">
            <a:avLst/>
          </a:prstGeom>
        </p:spPr>
        <p:txBody>
          <a:bodyPr wrap="square" rtlCol="0">
            <a:spAutoFit/>
          </a:bodyPr>
          <a:lstStyle/>
          <a:p>
            <a:pPr algn="ctr"/>
            <a:r>
              <a:rPr lang="mn-MN" sz="2000" b="1" dirty="0"/>
              <a:t>ГЭРЭЭ БАЙГУУЛАХ ҮНДЭСЛЭЛ</a:t>
            </a:r>
          </a:p>
          <a:p>
            <a:pPr algn="just"/>
            <a:r>
              <a:rPr lang="mn-MN" sz="2000" dirty="0"/>
              <a:t>а.Ойн тухай хуулийн 17, 18, 22 дугаар зүйлүүд/аймаг, сумын  ИТХ-ын болон Засаг даргын бүрэн эрх, Байгаль орчны газар, сумын болон сум дундын Ойн анги, аж ахуйн нэгж, байгууллагын, эрх, үүрэг/</a:t>
            </a:r>
          </a:p>
          <a:p>
            <a:pPr algn="just"/>
            <a:r>
              <a:rPr lang="mn-MN" sz="2000" dirty="0"/>
              <a:t>б.УИХ-ын 2015 оны 49 дүгээр тогтоолоор батлагдсан “Төрөөс ойн талаар баримтлах бодлого”-ын 3.3.7 заалт</a:t>
            </a:r>
          </a:p>
          <a:p>
            <a:pPr algn="just"/>
            <a:r>
              <a:rPr lang="mn-MN" sz="2000" dirty="0"/>
              <a:t>в.Байгаль орчин аялал жуулчлалын сайдын 2017 оны А/98 дугаар тушаалаар батлагдсан “Төрөөс ойн талаар баримтлах бодлогын зорилтыг хэрэгжүүлэх арга хэмжээний дунд хугацааны /2017-2021 он/ төлөвлөгөө”-ний 3.7.1-3.7.4 дэх заалтууд</a:t>
            </a:r>
          </a:p>
          <a:p>
            <a:pPr>
              <a:buNone/>
            </a:pPr>
            <a:endParaRPr lang="de-DE" sz="2000" dirty="0" smtClean="0"/>
          </a:p>
          <a:p>
            <a:pPr>
              <a:buNone/>
            </a:pPr>
            <a:endParaRPr lang="en-US" sz="2000" dirty="0"/>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193483130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90057" y="473875"/>
            <a:ext cx="10528746" cy="461665"/>
          </a:xfrm>
          <a:prstGeom prst="rect">
            <a:avLst/>
          </a:prstGeom>
          <a:noFill/>
        </p:spPr>
        <p:txBody>
          <a:bodyPr wrap="square" rtlCol="0">
            <a:spAutoFit/>
          </a:bodyPr>
          <a:lstStyle/>
          <a:p>
            <a:r>
              <a:rPr lang="mn-MN" sz="2400" b="1" dirty="0"/>
              <a:t>Нэг.Булган аймгийн Байгаль орчин, аялал жуулчлалын газрын хүлээх үүрэг:</a:t>
            </a:r>
            <a:endParaRPr lang="zh-CN" altLang="en-US" sz="24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1092643"/>
            <a:ext cx="10186748" cy="8079135"/>
          </a:xfrm>
          <a:prstGeom prst="rect">
            <a:avLst/>
          </a:prstGeom>
        </p:spPr>
        <p:txBody>
          <a:bodyPr wrap="square" rtlCol="0">
            <a:spAutoFit/>
          </a:bodyPr>
          <a:lstStyle/>
          <a:p>
            <a:pPr algn="just"/>
            <a:r>
              <a:rPr lang="mn-MN" sz="2000" dirty="0"/>
              <a:t>1.Ойн тогтвортой менежментийг хангах, ойн магадлан итгэмжлэлийг хэрэгжүүлэх, мэргэжлийн байгууллагуудын үйл ажиллагааг дэмжих бодлого, хөтөлбөр гаргах, баталгаажуулах, энэ талаарх саналаа иргэдийн Төлөөлөгчдийн Хурал, Засаг даргад танилцуулж шийдвэрлүүлэх, шаардлагатай тохиолдолд төрийн захиргааны төв байгууллагад тавих;</a:t>
            </a:r>
          </a:p>
          <a:p>
            <a:pPr algn="just"/>
            <a:r>
              <a:rPr lang="mn-MN" sz="2000" dirty="0"/>
              <a:t>2.Ойн мэргэжлийн байгууллагын менежментийн төлөвлөгөөг батлахдаа тэдгээрийн техник, технологи, тоног төхөөрөмжийн хүчин чадал, хүний нөөцөд тулгуурлан 10-аас доошгүй жилийн хугацаанд тогтвортой үйл ажиллагаа явуулах нөхцөл боломжийг бүрдүүлэх;</a:t>
            </a:r>
          </a:p>
          <a:p>
            <a:pPr algn="just"/>
            <a:r>
              <a:rPr lang="mn-MN" sz="2000" dirty="0"/>
              <a:t>3.Аймаг, сумын ойн менежментийн төлөвлөгөөнд тусгагдсан мод бэлтгэх, ойжуулах, ойг хамгаалах арга хэмжээг магадлан итгэмжлэгдсэн ойн мэргэжлийн байгууллагын хүч, оролцоотойгоор хэрэгжүүлэх;</a:t>
            </a:r>
          </a:p>
          <a:p>
            <a:pPr algn="just"/>
            <a:r>
              <a:rPr lang="mn-MN" sz="2000" dirty="0"/>
              <a:t>4.Орон нутгийн төсвийн хөрөнгөөр авах мод, модон эдлэлийг магадлан итгэмжлэгдсэн ойн мэргэжлийн байгууллагаас худалдан авах, ойжуулалт, ойн аж ахуйн арга хэмжээг тэдгээрээр гүйцэтгүүлэх арга хэмжээ авах</a:t>
            </a:r>
          </a:p>
          <a:p>
            <a:pPr algn="just"/>
            <a:r>
              <a:rPr lang="mn-MN" sz="2000" dirty="0"/>
              <a:t>5.Магадлан итгэмжлэгдсэн ойн мэргэжлийн байгууллагуудыг өөрийн болон гадаад орнуудад ойн менежментийн туршлага судлуулах, энэ чиглэлийн төсөл хөтөлбөрт хамруулах боломжийг судлаж хэрэгжүүлэх, ойн менежментийг сайжруулах, ойн магадлан итгэмжлэл нэвтрүүлэх сургалтыг  зохион байгуулах;</a:t>
            </a:r>
          </a:p>
          <a:p>
            <a:endParaRPr lang="en-US" sz="2000" dirty="0"/>
          </a:p>
          <a:p>
            <a:pPr>
              <a:buNone/>
            </a:pPr>
            <a:endParaRPr lang="de-DE" sz="2000" dirty="0" smtClean="0"/>
          </a:p>
          <a:p>
            <a:pPr>
              <a:buNone/>
            </a:pPr>
            <a:endParaRPr lang="en-US" sz="2000" dirty="0"/>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1228638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1092643"/>
            <a:ext cx="10186748" cy="7155805"/>
          </a:xfrm>
          <a:prstGeom prst="rect">
            <a:avLst/>
          </a:prstGeom>
        </p:spPr>
        <p:txBody>
          <a:bodyPr wrap="square" rtlCol="0">
            <a:spAutoFit/>
          </a:bodyPr>
          <a:lstStyle/>
          <a:p>
            <a:pPr algn="just"/>
            <a:r>
              <a:rPr lang="mn-MN" sz="2000" dirty="0" smtClean="0"/>
              <a:t>6.Аймаг, сумын түвшинд магадлан итгэмжлэгдсэн ойн мэргэжлийн байгууллагуудын үйлдвэрлэсэн ойн бүтээгдэхүүн борлуулах ойн биржийг ажиллуулах боломжийг судлаж, хэрэгжүүлэх;</a:t>
            </a:r>
          </a:p>
          <a:p>
            <a:pPr algn="just"/>
            <a:r>
              <a:rPr lang="mn-MN" sz="2000" dirty="0" smtClean="0"/>
              <a:t>7.Ойн </a:t>
            </a:r>
            <a:r>
              <a:rPr lang="mn-MN" sz="2000" dirty="0"/>
              <a:t>хаягдал гишүү мөчрийг бүрэн ашиглах, мөөг, самар, жимс , бусад ойн дагалт баялгийг бэлтгэх, боловсруулах дэвшилтэт техник технологийг судлах, нэвтрүүлэхэд дэмжлэг үзүүлэх;</a:t>
            </a:r>
          </a:p>
          <a:p>
            <a:pPr algn="just"/>
            <a:r>
              <a:rPr lang="mn-MN" sz="2000" dirty="0"/>
              <a:t>8.Магадлан итгэмжлэгдсэн ойн мэргэжлийн байгууллагын үйлдвэрлэсэн мод, модон болон ойн дагалт бүтээгдэхүүнийг сурталчлах, борлуулахад дэмжлэг үзүүлэх;</a:t>
            </a:r>
          </a:p>
          <a:p>
            <a:pPr algn="just"/>
            <a:r>
              <a:rPr lang="mn-MN" sz="2000" dirty="0"/>
              <a:t>9.Мод бэлтгэлийн хөрөөчин, ойжуулагч зэрэг ойн түгээмэл мэргэжлийн ажилчдыг бэлтгэх, дадлагажуулах  сургалтанд хамруулахад туслалцаа үзүүлэх. </a:t>
            </a:r>
          </a:p>
          <a:p>
            <a:pPr algn="ctr"/>
            <a:r>
              <a:rPr lang="mn-MN" sz="2000" b="1" dirty="0"/>
              <a:t>Хоёр.Сумын  Засаг даргын хүлээх үүрэг</a:t>
            </a:r>
          </a:p>
          <a:p>
            <a:pPr algn="just"/>
            <a:r>
              <a:rPr lang="mn-MN" sz="2000" dirty="0"/>
              <a:t>1.Ойг хамгаалах, зохистой ашиглах, нөхөн сэргээх, үржүүлэх болон ой, хээрийн түймрээс хамгаалах арга хэмжээний хөтөлбөр, төлөвлөгөөндөө ойн мэргэжлийн байгууллагуудыг магадлан итгэмжлэлд хамруулах, ойн нөхөрлөл, магадлан итгэмжлэгдсэн ойн мэргэжлийн байгууллагын үйл ажиллагаанд бүх талын дэмжлэг туслалцаа үзүүлэх асуудлыг тусгаж байх;</a:t>
            </a:r>
          </a:p>
          <a:p>
            <a:pPr algn="just"/>
            <a:endParaRPr lang="en-US" sz="2000" dirty="0"/>
          </a:p>
          <a:p>
            <a:endParaRPr lang="en-US" sz="2000" dirty="0"/>
          </a:p>
          <a:p>
            <a:pPr>
              <a:buNone/>
            </a:pPr>
            <a:endParaRPr lang="de-DE" sz="2000" dirty="0" smtClean="0"/>
          </a:p>
          <a:p>
            <a:pPr>
              <a:buNone/>
            </a:pPr>
            <a:endParaRPr lang="en-US" sz="2000" dirty="0"/>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148731710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937367"/>
            <a:ext cx="10186748" cy="8079135"/>
          </a:xfrm>
          <a:prstGeom prst="rect">
            <a:avLst/>
          </a:prstGeom>
        </p:spPr>
        <p:txBody>
          <a:bodyPr wrap="square" rtlCol="0">
            <a:spAutoFit/>
          </a:bodyPr>
          <a:lstStyle/>
          <a:p>
            <a:pPr algn="just"/>
            <a:r>
              <a:rPr lang="mn-MN" sz="2000" dirty="0"/>
              <a:t>2.Ойг хамгаалах, зохистой ашиглах, нөхөн сэргээх, үржүүлэх болон ой, хээрийн түймрээс хамгаалах талаарх ойн нөхөрлөл, аж ахуйн нэгж, байгууллагын үйл ажиллагаанд хяналт тавьж, илэрсэн зөрчлийг арилгуулах, тэдний тарьж ургуулсан таримал ойг хүлээн авах;</a:t>
            </a:r>
          </a:p>
          <a:p>
            <a:pPr algn="just"/>
            <a:r>
              <a:rPr lang="mn-MN" sz="2000" dirty="0"/>
              <a:t>3.Ойн нөхөрлөл, аж ахуйн нэгж, байгууллагад ойн сангийн тодорхой хэсгийг болзол, хугацаатайгаар эзэмшүүлэх гэрээ байгуулах, биелэлтэд хяналт тавих, магадлан итгэмжлэгдсэн ойн мэргэжлийн байгууллагад ойн санг давуу эрхтэйгээр эзэмшлүүлэх;</a:t>
            </a:r>
          </a:p>
          <a:p>
            <a:pPr algn="just"/>
            <a:r>
              <a:rPr lang="mn-MN" sz="2000" dirty="0"/>
              <a:t>4.Магадлан итгэмжлэгдсэн ойн мэргэжлийн байгууллагын техник, технологийн хүчин чадал, тухайн байгууллагын ойн менежментийн төлөвлөгөөнд үндэслэн тухайн байгууллагын жилд бэлтгэх модны хэмжээг тогтоож байх, тухайн байгууллагыг хөнгөлттэй зээл тусламж, гадаадын төсөл хөтөлбөрт хамруулах зэргээр үйл ажиллагаанд дэмжлэг үзүүлэх санал боловсруулж, холбогдох дээд шатны байгууллагуудад тавьж шийдвэрлүүлж байх;</a:t>
            </a:r>
          </a:p>
          <a:p>
            <a:pPr algn="just"/>
            <a:r>
              <a:rPr lang="mn-MN" sz="2000" dirty="0"/>
              <a:t>5.Сумын ойн менежментийн төлөвлөгөөг боловсруулахдаа ойн нөхөрлөл, магадлан итгэмжлэгдсэн ойн мэргэжлийн байгууллагын тогтвортой үйл ажиллагааг хангах, мод бэлтгэлийн болон ойжуулалтын ажлыг мэргэжлийн байгууллагаар гүйцэтгүүлэх чиглэлийг баримтлах, хэрэгжилтийг зохион байгуулах;</a:t>
            </a:r>
          </a:p>
          <a:p>
            <a:endParaRPr lang="en-US" sz="2000" dirty="0"/>
          </a:p>
          <a:p>
            <a:pPr algn="just"/>
            <a:endParaRPr lang="mn-MN" sz="2000" dirty="0"/>
          </a:p>
          <a:p>
            <a:pPr algn="just"/>
            <a:endParaRPr lang="en-US" sz="2000" dirty="0"/>
          </a:p>
          <a:p>
            <a:endParaRPr lang="en-US" sz="2000" dirty="0"/>
          </a:p>
          <a:p>
            <a:pPr>
              <a:buNone/>
            </a:pPr>
            <a:endParaRPr lang="de-DE" sz="2000" dirty="0" smtClean="0"/>
          </a:p>
          <a:p>
            <a:pPr>
              <a:buNone/>
            </a:pPr>
            <a:endParaRPr lang="en-US" sz="2000" dirty="0"/>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379624219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633543"/>
            <a:ext cx="10186748" cy="7740581"/>
          </a:xfrm>
          <a:prstGeom prst="rect">
            <a:avLst/>
          </a:prstGeom>
        </p:spPr>
        <p:txBody>
          <a:bodyPr wrap="square" rtlCol="0">
            <a:spAutoFit/>
          </a:bodyPr>
          <a:lstStyle/>
          <a:p>
            <a:pPr algn="just"/>
            <a:r>
              <a:rPr lang="mn-MN" sz="2000" dirty="0"/>
              <a:t>6.Ойн тогтвортой менежментийг хөгжүүлэх, түүнийд хүрэх арга зам болсон ойн магадлан итгэмжлэлийн талаар  сургалт, сурталчилгаа явуулах, магадлан итгэмжлэгдсэн ойн мэргэжлийн байгууллагын үйлдвэрлэсэн бүтээгдэхүүнийг  борлуулахад  дэмжлэг үзүүлж байх;</a:t>
            </a:r>
          </a:p>
          <a:p>
            <a:pPr algn="just"/>
            <a:r>
              <a:rPr lang="mn-MN" sz="2000" dirty="0"/>
              <a:t>7.Ойн тогтвортой менежментийг хөгжүүлэхэд Сумын Ойн ангийн идэвхтэй оролцоог хангаж, мод бэлтгэх, ойг хамгаалах, нөхөн сэргээх, ойн аж ахуйн арга хэмжээг явуулахдаа тэдний санал зөвлөмжийн дагуу хэрэгжүүлэх, ойн мэргэжлийн байгууллагын ойн магадлан итгэмжлэлийн үйл ажиллагаанд үнэлэлт дүгнэлт гаргуулж байх.</a:t>
            </a:r>
          </a:p>
          <a:p>
            <a:pPr algn="ctr"/>
            <a:r>
              <a:rPr lang="mn-MN" sz="2000" b="1" dirty="0"/>
              <a:t>Гурав.Магадлан итгэмжлэгдсэн ойн мэргэжлийн байгууллагын хүлээх үүрэг</a:t>
            </a:r>
          </a:p>
          <a:p>
            <a:pPr algn="just"/>
            <a:r>
              <a:rPr lang="mn-MN" sz="2000" dirty="0"/>
              <a:t>1.Ойн мэргэжлийн байгууллага үйл ажиллагааныхаа байгальд учруулах сөрөг нөлөөллийг бууруулах, ойн магадлан итгэмжлэлийг хэрэгжүүлэх болон ойг хамгаалах, нөхөн сэргээх, үржүүлэх арга хэмжээний зардлыг жил бүр төсөвтөө тусган хэрэгжүүлэх;</a:t>
            </a:r>
          </a:p>
          <a:p>
            <a:pPr algn="just"/>
            <a:r>
              <a:rPr lang="mn-MN" sz="2000" dirty="0"/>
              <a:t>2. Ойг хамгаалах, зохистой ашиглах, нөхөн сэргээх, үржүүлэх талаархи ойн менежментийн төлөвлөгөөг батлуулж мөрдөх;</a:t>
            </a:r>
          </a:p>
          <a:p>
            <a:endParaRPr lang="en-US" sz="2000" dirty="0"/>
          </a:p>
          <a:p>
            <a:pPr algn="just"/>
            <a:endParaRPr lang="mn-MN" sz="2000" dirty="0"/>
          </a:p>
          <a:p>
            <a:pPr algn="just"/>
            <a:endParaRPr lang="en-US" sz="2000" dirty="0"/>
          </a:p>
          <a:p>
            <a:endParaRPr lang="en-US" sz="2000" dirty="0"/>
          </a:p>
          <a:p>
            <a:pPr>
              <a:buNone/>
            </a:pPr>
            <a:endParaRPr lang="de-DE" sz="2000" dirty="0" smtClean="0"/>
          </a:p>
          <a:p>
            <a:pPr>
              <a:buNone/>
            </a:pPr>
            <a:endParaRPr lang="en-US" sz="2000" dirty="0"/>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184134205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619648"/>
            <a:ext cx="10186748" cy="8002191"/>
          </a:xfrm>
          <a:prstGeom prst="rect">
            <a:avLst/>
          </a:prstGeom>
        </p:spPr>
        <p:txBody>
          <a:bodyPr wrap="square" rtlCol="0">
            <a:spAutoFit/>
          </a:bodyPr>
          <a:lstStyle/>
          <a:p>
            <a:pPr algn="just"/>
            <a:r>
              <a:rPr lang="mn-MN" sz="2000" dirty="0"/>
              <a:t>3.Эзэмшлийнхээ ойгоос ойн менежментийн төлөвлөгөө, гэрээ, эрхийн бичигт заасан нөхцөл, болзлын дагуу мод, ойн дагалт баялгийг ашиглах, сумын төсөвт зохих татвар төлөх;</a:t>
            </a:r>
          </a:p>
          <a:p>
            <a:pPr algn="just"/>
            <a:r>
              <a:rPr lang="mn-MN" sz="2000" dirty="0"/>
              <a:t> 4.Ойн сангийн эзэмшил бүхий газарт идэвхтэн байгаль хамгаалагчийг ажиллуулах;</a:t>
            </a:r>
          </a:p>
          <a:p>
            <a:pPr algn="just"/>
            <a:r>
              <a:rPr lang="mn-MN" sz="2000" dirty="0"/>
              <a:t>5.Засаг даргатай байгуулсан гэрээнд заасан үйл ажиллагааг явуулж, жил бүр сум, дүүргийн иргэдийн Төлөөлөгчдийн Хуралд ойг хамгаалах, зохистой ашиглах, нөхөн сэргээх, үржүүлэх ойн менежментийн болон ойн магадлан итгэмжлэлийн төлөвлөгөөний биелэлтийн талаар тайлан тавьж, ажлаа дүгнүүлэх;</a:t>
            </a:r>
          </a:p>
          <a:p>
            <a:pPr algn="just"/>
            <a:r>
              <a:rPr lang="mn-MN" sz="2000" dirty="0"/>
              <a:t>6.Галын аюултай бодис, шатах, тослох материалыг хэрэглэх, тээвэрлэх, хадгалах журам, горимыг чанд мөрдөх,  бүх төрлийн тээврийн болон өөрөө явагч хэрэгслийг галын аюулгүй төхөөрөмжөөр тоноглох, ажилд гаргахдаа шалгаж байх, ой, хээрийн түймрээс хамгаалах болон унтраах арга хэмжээг өөрийн хөрөнгөөр хэрэгжүүлэх;</a:t>
            </a:r>
          </a:p>
          <a:p>
            <a:pPr algn="just"/>
            <a:r>
              <a:rPr lang="mn-MN" sz="2000" dirty="0"/>
              <a:t>7.Төсвийн хөрөнгө оруулалтаар хийгдэх ажлуудыг ойн магадлан итгэмжлэлд хамрагдсан ойн мэргэжлийн байгууллагаар гүйцэтгүүлэх, их хэмжээний хөрөнгө шаардах ойн зам засах, дэд бүтцийг сайжруулахад дэмжлэг үзүүлэх санал хүсэлтийг дээд шатны байгууллагад гаргах;</a:t>
            </a:r>
          </a:p>
          <a:p>
            <a:endParaRPr lang="en-US" dirty="0"/>
          </a:p>
          <a:p>
            <a:endParaRPr lang="en-US" dirty="0"/>
          </a:p>
          <a:p>
            <a:pPr algn="just"/>
            <a:endParaRPr lang="mn-MN" dirty="0"/>
          </a:p>
          <a:p>
            <a:pPr algn="just"/>
            <a:endParaRPr lang="en-US" dirty="0"/>
          </a:p>
          <a:p>
            <a:endParaRPr lang="en-US" dirty="0"/>
          </a:p>
          <a:p>
            <a:pPr>
              <a:buNone/>
            </a:pPr>
            <a:endParaRPr lang="de-DE" dirty="0" smtClean="0"/>
          </a:p>
          <a:p>
            <a:pPr>
              <a:buNone/>
            </a:pPr>
            <a:endParaRPr lang="en-US" dirty="0"/>
          </a:p>
          <a:p>
            <a:pPr algn="just">
              <a:buNone/>
            </a:pPr>
            <a:endParaRPr lang="en-US" sz="2800" dirty="0" smtClean="0">
              <a:cs typeface="Arial" pitchFamily="34" charset="0"/>
            </a:endParaRPr>
          </a:p>
          <a:p>
            <a:endParaRPr lang="en-GB" dirty="0"/>
          </a:p>
          <a:p>
            <a:pPr>
              <a:lnSpc>
                <a:spcPct val="150000"/>
              </a:lnSpc>
            </a:pPr>
            <a:endParaRPr lang="mn-MN" sz="1200" dirty="0" smtClean="0"/>
          </a:p>
          <a:p>
            <a:pPr marL="342900" indent="-342900">
              <a:buFont typeface="Arial" panose="020B0604020202020204" pitchFamily="34" charset="0"/>
              <a:buChar char="•"/>
            </a:pPr>
            <a:endParaRPr lang="mn-MN" sz="1200" dirty="0" smtClean="0">
              <a:solidFill>
                <a:srgbClr val="0170D1"/>
              </a:solidFill>
              <a:ea typeface="冬青黑体简体中文 W3" panose="020B0300000000000000" pitchFamily="34" charset="-122"/>
            </a:endParaRPr>
          </a:p>
          <a:p>
            <a:r>
              <a:rPr lang="mn-MN" sz="1200" dirty="0" smtClean="0">
                <a:solidFill>
                  <a:srgbClr val="0170D1"/>
                </a:solidFill>
                <a:ea typeface="冬青黑体简体中文 W3" panose="020B0300000000000000" pitchFamily="34" charset="-122"/>
              </a:rPr>
              <a:t>  </a:t>
            </a:r>
            <a:endParaRPr lang="en-US" sz="12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67149873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316771"/>
            <a:ext cx="10186748" cy="10079682"/>
          </a:xfrm>
          <a:prstGeom prst="rect">
            <a:avLst/>
          </a:prstGeom>
        </p:spPr>
        <p:txBody>
          <a:bodyPr wrap="square" rtlCol="0">
            <a:spAutoFit/>
          </a:bodyPr>
          <a:lstStyle/>
          <a:p>
            <a:pPr algn="just"/>
            <a:r>
              <a:rPr lang="mn-MN" sz="2400" dirty="0"/>
              <a:t>8.Магадлан итгэмжлэгдсэн ойн мэргэжлийн байгууллага нь Ойн менежментийн төлөвлөгөө болон Ойн магадлан итгэмжлэл явуулсан шинжээчдийн дүгнэлт, зөвлөмж, тэдгээрийг хэрэгжүүлэх төлөвлөгөөнд үндэслэн өөрийн байгууллагын урт хугацаанд тогтвортой үйл ажиллагаа явуулах, түүний дотор мэргэжлийн ажилчид бэлтгэх, тэднийг байнгын ажлын байраар хангах, мод бэлтгэх, ойг нөхөн сэргээх, ойг хамгаалах талаарх саналыг боловсруулж, аймаг, сумын Засаг дарга, ИТХ-д жил бүр хүргүүлж байх.</a:t>
            </a:r>
          </a:p>
          <a:p>
            <a:pPr algn="ctr"/>
            <a:r>
              <a:rPr lang="mn-MN" sz="2400" b="1" dirty="0"/>
              <a:t>Дөрөв.Монголын ойн тогтвортой менежментийн зөвлөлийн хүлээх үүрэг</a:t>
            </a:r>
          </a:p>
          <a:p>
            <a:pPr algn="just"/>
            <a:r>
              <a:rPr lang="mn-MN" sz="2400" dirty="0"/>
              <a:t>1.Ойн тухай хуульд нэмэлт өөрчлөлт оруулах болон магадлан итгэмжлэл явуулах журмын төслийг  боловсруулж, холбогдох газарт тавьж шийдвэрлүүлэх замаар магадлан итгэмжэлийн эрх зүйн орчныг бий болгох;</a:t>
            </a:r>
          </a:p>
          <a:p>
            <a:pPr algn="just"/>
            <a:r>
              <a:rPr lang="mn-MN" sz="2400" dirty="0"/>
              <a:t>2.Ойн мэргэжлийн байгууллагуудад тавих магадлан магадлан итгэмжлэлийн шалгуур үзүүлэлтийг боловсронгуй болгох;</a:t>
            </a:r>
          </a:p>
          <a:p>
            <a:pPr algn="just"/>
            <a:r>
              <a:rPr lang="mn-MN" sz="2400" dirty="0"/>
              <a:t>3.Ойн магадлан итгэмжлэлийг нэвтрүүлэх сургалтыг зохион байгуулж, мод бэлтгэлийн үйл ажиллагаа явуулдаг ойн мэргэжлийн байгууллагуудыг өргөнөөр оролцуулах;</a:t>
            </a:r>
          </a:p>
          <a:p>
            <a:endParaRPr lang="en-US" sz="2000" dirty="0"/>
          </a:p>
          <a:p>
            <a:endParaRPr lang="en-US" sz="2000" dirty="0"/>
          </a:p>
          <a:p>
            <a:pPr algn="just"/>
            <a:endParaRPr lang="mn-MN" sz="2000" dirty="0"/>
          </a:p>
          <a:p>
            <a:pPr algn="just"/>
            <a:endParaRPr lang="en-US" sz="2000" dirty="0"/>
          </a:p>
          <a:p>
            <a:endParaRPr lang="en-US" sz="2000" dirty="0"/>
          </a:p>
          <a:p>
            <a:pPr>
              <a:buNone/>
            </a:pPr>
            <a:endParaRPr lang="de-DE" sz="2000" dirty="0" smtClean="0"/>
          </a:p>
          <a:p>
            <a:pPr>
              <a:buNone/>
            </a:pPr>
            <a:endParaRPr lang="en-US" sz="2000" dirty="0"/>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311416733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807028" y="633543"/>
            <a:ext cx="10186748" cy="7863691"/>
          </a:xfrm>
          <a:prstGeom prst="rect">
            <a:avLst/>
          </a:prstGeom>
        </p:spPr>
        <p:txBody>
          <a:bodyPr wrap="square" rtlCol="0">
            <a:spAutoFit/>
          </a:bodyPr>
          <a:lstStyle/>
          <a:p>
            <a:pPr algn="just"/>
            <a:r>
              <a:rPr lang="mn-MN" sz="2400" dirty="0"/>
              <a:t>4.Хөндлөнгийн шинжээчдийг бэлтгэх сургалтыг зохион байгуулж, тэднийг чадваржуулах  замаар ойн мэргэжлийн байгууллагуудыг магадлан итгэмжлэлд үе шаттайгаар хамруулах;</a:t>
            </a:r>
          </a:p>
          <a:p>
            <a:pPr algn="just"/>
            <a:r>
              <a:rPr lang="mn-MN" sz="2400" dirty="0"/>
              <a:t>5.Магадлан итгэмжлэгдсэн ойн мэргэжлийн байгууллагуудыг үндэсний болон аймгийн түвшинд дэмжих, урамшуулах талаар асуудал боловсруулж холбогдох газарт тавьж шийдвэрлүүлэх.</a:t>
            </a:r>
          </a:p>
          <a:p>
            <a:pPr algn="ctr"/>
            <a:r>
              <a:rPr lang="mn-MN" sz="2400" b="1" dirty="0"/>
              <a:t>Тав.Гэрээний хугацаа, хариуцлага, гэрээг  дүгнэх, хариуцлага тооцох</a:t>
            </a:r>
          </a:p>
          <a:p>
            <a:pPr algn="just"/>
            <a:r>
              <a:rPr lang="mn-MN" sz="2400" dirty="0"/>
              <a:t>Энэхүү хамтран ажиллах гэрээг 2017-2020 оны хугацаатай байгуулж, талууд гэрээний биелэлтийг хүлээсэн үүрэг тус бүрээр жил бүр дүгнэн үр дүнг хэлэлцэж, дараа жилийн зорилтоо тодорхойлно. Үүргээ хангалтгүй биелүүлсэн тал  Ойн тухай хуулийн дагуу хариуцлага хүлээнэ</a:t>
            </a:r>
            <a:endParaRPr lang="en-US" sz="2400" dirty="0"/>
          </a:p>
          <a:p>
            <a:endParaRPr lang="en-US" sz="2000" dirty="0"/>
          </a:p>
          <a:p>
            <a:endParaRPr lang="en-US" sz="2000" dirty="0"/>
          </a:p>
          <a:p>
            <a:pPr algn="just"/>
            <a:endParaRPr lang="mn-MN" sz="2000" dirty="0"/>
          </a:p>
          <a:p>
            <a:pPr algn="just"/>
            <a:endParaRPr lang="en-US" sz="2000" dirty="0"/>
          </a:p>
          <a:p>
            <a:endParaRPr lang="en-US" sz="2000" dirty="0"/>
          </a:p>
          <a:p>
            <a:pPr>
              <a:buNone/>
            </a:pPr>
            <a:endParaRPr lang="de-DE" sz="2000" dirty="0" smtClean="0"/>
          </a:p>
          <a:p>
            <a:pPr>
              <a:buNone/>
            </a:pPr>
            <a:endParaRPr lang="en-US" sz="2000" dirty="0"/>
          </a:p>
          <a:p>
            <a:pPr algn="just">
              <a:buNone/>
            </a:pPr>
            <a:endParaRPr lang="en-US" sz="3200" dirty="0" smtClean="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351353287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807028" y="327262"/>
            <a:ext cx="10028414" cy="1077218"/>
          </a:xfrm>
          <a:prstGeom prst="rect">
            <a:avLst/>
          </a:prstGeom>
          <a:noFill/>
        </p:spPr>
        <p:txBody>
          <a:bodyPr wrap="square" rtlCol="0">
            <a:spAutoFit/>
          </a:bodyPr>
          <a:lstStyle/>
          <a:p>
            <a:r>
              <a:rPr lang="mn-MN" sz="3200" b="1" dirty="0">
                <a:cs typeface="Arial" pitchFamily="34" charset="0"/>
              </a:rPr>
              <a:t>1.Ойн магадлан итгэмжлэлийн эрх зүйн орчин бий болгох шаардлага, үндэслэл</a:t>
            </a:r>
            <a:endParaRPr lang="zh-CN" altLang="en-US" sz="32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677680" y="1287244"/>
            <a:ext cx="5342626" cy="5570756"/>
          </a:xfrm>
          <a:prstGeom prst="rect">
            <a:avLst/>
          </a:prstGeom>
        </p:spPr>
        <p:txBody>
          <a:bodyPr wrap="square" rtlCol="0">
            <a:spAutoFit/>
          </a:bodyPr>
          <a:lstStyle/>
          <a:p>
            <a:pPr marL="342900" indent="-342900">
              <a:lnSpc>
                <a:spcPct val="150000"/>
              </a:lnSpc>
              <a:buFont typeface="Arial" panose="020B0604020202020204" pitchFamily="34" charset="0"/>
              <a:buChar char="•"/>
            </a:pPr>
            <a:endParaRPr lang="mn-MN" sz="2400" dirty="0" smtClean="0">
              <a:solidFill>
                <a:srgbClr val="0170D1"/>
              </a:solidFill>
              <a:ea typeface="冬青黑体简体中文 W3" panose="020B0300000000000000" pitchFamily="34" charset="-122"/>
            </a:endParaRPr>
          </a:p>
          <a:p>
            <a:pPr algn="just">
              <a:buFont typeface="Wingdings" pitchFamily="2" charset="2"/>
              <a:buChar char="Ø"/>
            </a:pPr>
            <a:r>
              <a:rPr lang="mn-MN" sz="2400" dirty="0">
                <a:cs typeface="Arial" pitchFamily="34" charset="0"/>
              </a:rPr>
              <a:t>Монгол улсын ойн салбарт магадлан итгэмжлэлийг нэвтрүүлэх ажлыг зохион байгуулсан манай байгууллагын 2 жилийн ажлын явц, бэрхшээл, үр дүн</a:t>
            </a:r>
          </a:p>
          <a:p>
            <a:pPr algn="just">
              <a:buFont typeface="Wingdings" pitchFamily="2" charset="2"/>
              <a:buChar char="Ø"/>
            </a:pPr>
            <a:r>
              <a:rPr lang="mn-MN" sz="2400" dirty="0">
                <a:cs typeface="Arial" pitchFamily="34" charset="0"/>
              </a:rPr>
              <a:t>Ойн салбарт магадлан итгэмжлэлийг нэвтрүүлсэн олон улсын байгууллага, бусад орны туршлага</a:t>
            </a:r>
          </a:p>
          <a:p>
            <a:pPr algn="just">
              <a:buFont typeface="Wingdings" pitchFamily="2" charset="2"/>
              <a:buChar char="Ø"/>
            </a:pPr>
            <a:r>
              <a:rPr lang="mn-MN" sz="2400" dirty="0">
                <a:cs typeface="Arial" pitchFamily="34" charset="0"/>
              </a:rPr>
              <a:t>Магадлан итгэмжлэлийг нэвтрүүлсэн Монгол улсын боловсрол, эрүүл мэндийн болон бусад салбарын үйл ажиллагааны туршлага </a:t>
            </a:r>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pic>
        <p:nvPicPr>
          <p:cNvPr id="18" name="Picture 5" descr="C:\Users\User\Pictures\МОТМЗ-Зураг\20141124_093440.jpg"/>
          <p:cNvPicPr/>
          <p:nvPr/>
        </p:nvPicPr>
        <p:blipFill>
          <a:blip r:embed="rId4" cstate="print"/>
          <a:srcRect t="20692"/>
          <a:stretch>
            <a:fillRect/>
          </a:stretch>
        </p:blipFill>
        <p:spPr bwMode="auto">
          <a:xfrm>
            <a:off x="7436231" y="1114739"/>
            <a:ext cx="4069110" cy="2659680"/>
          </a:xfrm>
          <a:prstGeom prst="rect">
            <a:avLst/>
          </a:prstGeom>
          <a:noFill/>
          <a:ln w="9525">
            <a:noFill/>
            <a:miter lim="800000"/>
            <a:headEnd/>
            <a:tailEnd/>
          </a:ln>
        </p:spPr>
      </p:pic>
      <p:pic>
        <p:nvPicPr>
          <p:cNvPr id="19" name="Picture 6" descr="C:\Users\User\Pictures\МОТМЗ-Зураг\20161005_173030.jpg"/>
          <p:cNvPicPr/>
          <p:nvPr/>
        </p:nvPicPr>
        <p:blipFill>
          <a:blip r:embed="rId5" cstate="print"/>
          <a:srcRect t="20175"/>
          <a:stretch>
            <a:fillRect/>
          </a:stretch>
        </p:blipFill>
        <p:spPr bwMode="auto">
          <a:xfrm>
            <a:off x="7466741" y="3946924"/>
            <a:ext cx="4038600" cy="2720263"/>
          </a:xfrm>
          <a:prstGeom prst="rect">
            <a:avLst/>
          </a:prstGeom>
          <a:noFill/>
          <a:ln w="9525">
            <a:noFill/>
            <a:miter lim="800000"/>
            <a:headEnd/>
            <a:tailEnd/>
          </a:ln>
        </p:spPr>
      </p:pic>
    </p:spTree>
    <p:extLst>
      <p:ext uri="{BB962C8B-B14F-4D97-AF65-F5344CB8AC3E}">
        <p14:creationId xmlns:p14="http://schemas.microsoft.com/office/powerpoint/2010/main" val="1780401106"/>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592" y="438846"/>
            <a:ext cx="3924241" cy="4244397"/>
          </a:xfrm>
          <a:prstGeom prst="rect">
            <a:avLst/>
          </a:prstGeom>
        </p:spPr>
      </p:pic>
      <p:sp>
        <p:nvSpPr>
          <p:cNvPr id="5" name="TextBox 4"/>
          <p:cNvSpPr txBox="1"/>
          <p:nvPr/>
        </p:nvSpPr>
        <p:spPr>
          <a:xfrm>
            <a:off x="3125338" y="4844960"/>
            <a:ext cx="6318912" cy="400110"/>
          </a:xfrm>
          <a:prstGeom prst="rect">
            <a:avLst/>
          </a:prstGeom>
        </p:spPr>
        <p:txBody>
          <a:bodyPr wrap="square" rtlCol="0">
            <a:spAutoFit/>
          </a:bodyPr>
          <a:lstStyle/>
          <a:p>
            <a:r>
              <a:rPr lang="en-GB" sz="2000" b="1" i="1" dirty="0" smtClean="0">
                <a:solidFill>
                  <a:srgbClr val="00B050"/>
                </a:solidFill>
                <a:latin typeface="Century Gothic" panose="020B0502020202020204" pitchFamily="34" charset="0"/>
                <a:ea typeface="冬青黑体简体中文 W3" panose="020B0300000000000000" pitchFamily="34" charset="-122"/>
              </a:rPr>
              <a:t>Promote the sustainable </a:t>
            </a:r>
            <a:r>
              <a:rPr lang="en-GB" sz="2000" b="1" i="1" dirty="0">
                <a:solidFill>
                  <a:srgbClr val="00B050"/>
                </a:solidFill>
                <a:latin typeface="Century Gothic" panose="020B0502020202020204" pitchFamily="34" charset="0"/>
                <a:ea typeface="冬青黑体简体中文 W3" panose="020B0300000000000000" pitchFamily="34" charset="-122"/>
              </a:rPr>
              <a:t>forest </a:t>
            </a:r>
            <a:r>
              <a:rPr lang="en-GB" sz="2000" b="1" i="1" dirty="0" smtClean="0">
                <a:solidFill>
                  <a:srgbClr val="00B050"/>
                </a:solidFill>
                <a:latin typeface="Century Gothic" panose="020B0502020202020204" pitchFamily="34" charset="0"/>
                <a:ea typeface="冬青黑体简体中文 W3" panose="020B0300000000000000" pitchFamily="34" charset="-122"/>
              </a:rPr>
              <a:t> management</a:t>
            </a:r>
            <a:endParaRPr lang="en-US" sz="2000" b="1" i="1" dirty="0" smtClean="0">
              <a:solidFill>
                <a:srgbClr val="00B050"/>
              </a:solidFill>
              <a:latin typeface="Century Gothic" panose="020B0502020202020204" pitchFamily="34" charset="0"/>
              <a:ea typeface="冬青黑体简体中文 W3" panose="020B0300000000000000" pitchFamily="34" charset="-122"/>
            </a:endParaRPr>
          </a:p>
        </p:txBody>
      </p:sp>
      <p:sp>
        <p:nvSpPr>
          <p:cNvPr id="6" name="TextBox 5"/>
          <p:cNvSpPr txBox="1"/>
          <p:nvPr/>
        </p:nvSpPr>
        <p:spPr>
          <a:xfrm>
            <a:off x="1108848" y="5406787"/>
            <a:ext cx="6318912" cy="1015663"/>
          </a:xfrm>
          <a:prstGeom prst="rect">
            <a:avLst/>
          </a:prstGeom>
        </p:spPr>
        <p:txBody>
          <a:bodyPr wrap="square" rtlCol="0">
            <a:spAutoFit/>
          </a:bodyPr>
          <a:lstStyle/>
          <a:p>
            <a:r>
              <a:rPr lang="en-GB" sz="2000" dirty="0" smtClean="0">
                <a:solidFill>
                  <a:srgbClr val="0170D1"/>
                </a:solidFill>
                <a:latin typeface="冬青黑体简体中文 W3" panose="020B0300000000000000" pitchFamily="34" charset="-122"/>
                <a:ea typeface="冬青黑体简体中文 W3" panose="020B0300000000000000" pitchFamily="34" charset="-122"/>
              </a:rPr>
              <a:t>Web site: </a:t>
            </a:r>
            <a:r>
              <a:rPr lang="en-GB" sz="2000" dirty="0" smtClean="0">
                <a:solidFill>
                  <a:srgbClr val="0170D1"/>
                </a:solidFill>
                <a:latin typeface="冬青黑体简体中文 W3" panose="020B0300000000000000" pitchFamily="34" charset="-122"/>
                <a:ea typeface="冬青黑体简体中文 W3" panose="020B0300000000000000" pitchFamily="34" charset="-122"/>
                <a:hlinkClick r:id="rId4"/>
              </a:rPr>
              <a:t>www.forest.mn</a:t>
            </a:r>
            <a:endParaRPr lang="en-GB" sz="2000" dirty="0" smtClean="0">
              <a:solidFill>
                <a:srgbClr val="0170D1"/>
              </a:solidFill>
              <a:latin typeface="冬青黑体简体中文 W3" panose="020B0300000000000000" pitchFamily="34" charset="-122"/>
              <a:ea typeface="冬青黑体简体中文 W3" panose="020B0300000000000000" pitchFamily="34" charset="-122"/>
            </a:endParaRPr>
          </a:p>
          <a:p>
            <a:r>
              <a:rPr lang="en-GB" sz="2000" dirty="0" smtClean="0">
                <a:solidFill>
                  <a:srgbClr val="0170D1"/>
                </a:solidFill>
                <a:latin typeface="冬青黑体简体中文 W3" panose="020B0300000000000000" pitchFamily="34" charset="-122"/>
                <a:ea typeface="冬青黑体简体中文 W3" panose="020B0300000000000000" pitchFamily="34" charset="-122"/>
              </a:rPr>
              <a:t>Email: dorjtseden</a:t>
            </a:r>
            <a:r>
              <a:rPr lang="en-GB" sz="2000" dirty="0" smtClean="0">
                <a:solidFill>
                  <a:srgbClr val="0170D1"/>
                </a:solidFill>
                <a:latin typeface="冬青黑体简体中文 W3" panose="020B0300000000000000" pitchFamily="34" charset="-122"/>
                <a:ea typeface="冬青黑体简体中文 W3" panose="020B0300000000000000" pitchFamily="34" charset="-122"/>
                <a:hlinkClick r:id="rId5"/>
              </a:rPr>
              <a:t>@forest.mn</a:t>
            </a:r>
            <a:endParaRPr lang="en-GB" sz="2000" dirty="0" smtClean="0">
              <a:solidFill>
                <a:srgbClr val="0170D1"/>
              </a:solidFill>
              <a:latin typeface="冬青黑体简体中文 W3" panose="020B0300000000000000" pitchFamily="34" charset="-122"/>
              <a:ea typeface="冬青黑体简体中文 W3" panose="020B0300000000000000" pitchFamily="34" charset="-122"/>
            </a:endParaRPr>
          </a:p>
          <a:p>
            <a:r>
              <a:rPr lang="en-GB" sz="2000" dirty="0" smtClean="0">
                <a:solidFill>
                  <a:srgbClr val="0170D1"/>
                </a:solidFill>
                <a:latin typeface="冬青黑体简体中文 W3" panose="020B0300000000000000" pitchFamily="34" charset="-122"/>
                <a:ea typeface="冬青黑体简体中文 W3" panose="020B0300000000000000" pitchFamily="34" charset="-122"/>
              </a:rPr>
              <a:t> </a:t>
            </a:r>
            <a:endParaRPr lang="en-US" sz="2000" dirty="0" smtClean="0">
              <a:solidFill>
                <a:srgbClr val="0170D1"/>
              </a:solidFill>
              <a:latin typeface="冬青黑体简体中文 W3" panose="020B0300000000000000" pitchFamily="34" charset="-122"/>
              <a:ea typeface="冬青黑体简体中文 W3" panose="020B0300000000000000" pitchFamily="34" charset="-122"/>
            </a:endParaRPr>
          </a:p>
        </p:txBody>
      </p:sp>
      <p:sp>
        <p:nvSpPr>
          <p:cNvPr id="7" name="Rectangle 6"/>
          <p:cNvSpPr/>
          <p:nvPr/>
        </p:nvSpPr>
        <p:spPr>
          <a:xfrm>
            <a:off x="368490" y="186803"/>
            <a:ext cx="395785" cy="64050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11232108" y="186803"/>
            <a:ext cx="395785" cy="64050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2733962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1968500"/>
            <a:ext cx="12192000" cy="276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1" name="文本框 10"/>
          <p:cNvSpPr txBox="1"/>
          <p:nvPr/>
        </p:nvSpPr>
        <p:spPr>
          <a:xfrm>
            <a:off x="1954977" y="2567970"/>
            <a:ext cx="8848103" cy="1754326"/>
          </a:xfrm>
          <a:prstGeom prst="rect">
            <a:avLst/>
          </a:prstGeom>
        </p:spPr>
        <p:txBody>
          <a:bodyPr wrap="square" rtlCol="0">
            <a:spAutoFit/>
          </a:bodyPr>
          <a:lstStyle/>
          <a:p>
            <a:pPr algn="ctr"/>
            <a:r>
              <a:rPr lang="en-US" sz="5400" dirty="0" err="1">
                <a:latin typeface="Arial" pitchFamily="34" charset="0"/>
                <a:cs typeface="Arial" pitchFamily="34" charset="0"/>
              </a:rPr>
              <a:t>Анхаарал</a:t>
            </a:r>
            <a:r>
              <a:rPr lang="mn-MN" sz="5400" dirty="0">
                <a:latin typeface="Arial" pitchFamily="34" charset="0"/>
                <a:cs typeface="Arial" pitchFamily="34" charset="0"/>
              </a:rPr>
              <a:t> </a:t>
            </a:r>
            <a:r>
              <a:rPr lang="en-US" sz="5400" dirty="0" err="1">
                <a:latin typeface="Arial" pitchFamily="34" charset="0"/>
                <a:cs typeface="Arial" pitchFamily="34" charset="0"/>
              </a:rPr>
              <a:t>тавьсанд</a:t>
            </a:r>
            <a:r>
              <a:rPr lang="mn-MN" sz="5400" dirty="0">
                <a:latin typeface="Arial" pitchFamily="34" charset="0"/>
                <a:cs typeface="Arial" pitchFamily="34" charset="0"/>
              </a:rPr>
              <a:t> </a:t>
            </a:r>
            <a:r>
              <a:rPr lang="en-US" sz="5400" dirty="0" err="1">
                <a:latin typeface="Arial" pitchFamily="34" charset="0"/>
                <a:cs typeface="Arial" pitchFamily="34" charset="0"/>
              </a:rPr>
              <a:t>баярлалаа</a:t>
            </a:r>
            <a:endParaRPr lang="en-US" sz="5400" dirty="0">
              <a:latin typeface="Arial" pitchFamily="34" charset="0"/>
              <a:cs typeface="Arial" pitchFamily="34" charset="0"/>
            </a:endParaRPr>
          </a:p>
        </p:txBody>
      </p:sp>
      <p:sp>
        <p:nvSpPr>
          <p:cNvPr id="2" name="Rectangle 1"/>
          <p:cNvSpPr/>
          <p:nvPr/>
        </p:nvSpPr>
        <p:spPr>
          <a:xfrm>
            <a:off x="8499894" y="4921766"/>
            <a:ext cx="6096000" cy="1200329"/>
          </a:xfrm>
          <a:prstGeom prst="rect">
            <a:avLst/>
          </a:prstGeom>
        </p:spPr>
        <p:txBody>
          <a:bodyPr>
            <a:spAutoFit/>
          </a:bodyPr>
          <a:lstStyle/>
          <a:p>
            <a:r>
              <a:rPr lang="de-DE" dirty="0"/>
              <a:t>Global Business Center #305</a:t>
            </a:r>
            <a:br>
              <a:rPr lang="de-DE" dirty="0"/>
            </a:br>
            <a:r>
              <a:rPr lang="mn-MN" dirty="0"/>
              <a:t>Самбуугийн гудамж</a:t>
            </a:r>
            <a:r>
              <a:rPr lang="de-DE" dirty="0"/>
              <a:t> 13/2</a:t>
            </a:r>
            <a:br>
              <a:rPr lang="de-DE" dirty="0"/>
            </a:br>
            <a:r>
              <a:rPr lang="mn-MN" dirty="0"/>
              <a:t>Чингэлтэй дүүрэг </a:t>
            </a:r>
            <a:r>
              <a:rPr lang="de-DE" dirty="0"/>
              <a:t>IV </a:t>
            </a:r>
            <a:r>
              <a:rPr lang="mn-MN" dirty="0"/>
              <a:t>хороо</a:t>
            </a:r>
            <a:r>
              <a:rPr lang="de-DE" dirty="0"/>
              <a:t/>
            </a:r>
            <a:br>
              <a:rPr lang="de-DE" dirty="0"/>
            </a:br>
            <a:r>
              <a:rPr lang="mn-MN" dirty="0"/>
              <a:t>Монгол улс Улаанбаатар хот</a:t>
            </a:r>
            <a:endParaRPr lang="en-US" dirty="0"/>
          </a:p>
        </p:txBody>
      </p:sp>
    </p:spTree>
    <p:extLst>
      <p:ext uri="{BB962C8B-B14F-4D97-AF65-F5344CB8AC3E}">
        <p14:creationId xmlns:p14="http://schemas.microsoft.com/office/powerpoint/2010/main" val="262416448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51120" y="0"/>
            <a:ext cx="10028414" cy="584775"/>
          </a:xfrm>
          <a:prstGeom prst="rect">
            <a:avLst/>
          </a:prstGeom>
          <a:noFill/>
        </p:spPr>
        <p:txBody>
          <a:bodyPr wrap="square" rtlCol="0">
            <a:spAutoFit/>
          </a:bodyPr>
          <a:lstStyle/>
          <a:p>
            <a:pPr algn="ctr"/>
            <a:r>
              <a:rPr lang="mn-MN" sz="3200" dirty="0">
                <a:solidFill>
                  <a:srgbClr val="6E6452"/>
                </a:solidFill>
                <a:cs typeface="Arial" pitchFamily="34" charset="0"/>
              </a:rPr>
              <a:t>Ойн магадлан итгэмжлэлийн эрх зүйн орчны үндэслэл</a:t>
            </a:r>
            <a:endParaRPr lang="mn-MN" sz="3200" kern="0" dirty="0">
              <a:solidFill>
                <a:srgbClr val="6E6452"/>
              </a:solidFill>
              <a:cs typeface="Arial" pitchFamily="34" charset="0"/>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577445" y="676617"/>
            <a:ext cx="9874969" cy="7355860"/>
          </a:xfrm>
          <a:prstGeom prst="rect">
            <a:avLst/>
          </a:prstGeom>
        </p:spPr>
        <p:txBody>
          <a:bodyPr wrap="square" rtlCol="0">
            <a:spAutoFit/>
          </a:bodyPr>
          <a:lstStyle/>
          <a:p>
            <a:pPr algn="just">
              <a:buFont typeface="Wingdings" pitchFamily="2" charset="2"/>
              <a:buChar char="Ø"/>
            </a:pPr>
            <a:r>
              <a:rPr lang="mn-MN" sz="2400" dirty="0">
                <a:cs typeface="Arial" pitchFamily="34" charset="0"/>
              </a:rPr>
              <a:t>Байгаль орчныг хамгаалах тухай хуулийн 30 дугаар зүйлийн 1 дэх хэсэгт:</a:t>
            </a:r>
          </a:p>
          <a:p>
            <a:pPr algn="just"/>
            <a:r>
              <a:rPr lang="mn-MN" sz="2400" dirty="0">
                <a:cs typeface="Arial" pitchFamily="34" charset="0"/>
              </a:rPr>
              <a:t>“Ой, амьтан, ус, ашигт малтмал зэрэг байгалийн баялаг хамгаалах, зохистой ашиглах, нөхөн сэргээх асуудлыг хуулиар болон төрийн захиргааны төв байгууллагаас олгосон эрхийн дагуу эрхлэн зохицуулж байгаа аж ахуйн нэгж, байгууллагыг мэргэжлийн байгууллага гэнэ”.</a:t>
            </a:r>
          </a:p>
          <a:p>
            <a:pPr marL="285750" indent="-285750" algn="just">
              <a:buFont typeface="Wingdings" pitchFamily="2" charset="2"/>
              <a:buChar char="Ø"/>
            </a:pPr>
            <a:r>
              <a:rPr lang="mn-MN" sz="2400" dirty="0">
                <a:cs typeface="Arial" pitchFamily="34" charset="0"/>
              </a:rPr>
              <a:t>Байгаль орчныг хамгаалах тухай хуулийн 32 дугаар зүйлийн 2 дахь хэсэгт: ”Засгийн газар байгаль орчныг хамгаалах талаархи төрийн гүйцэтгэх байгууллагын  тодорхой чиг үүргийг гэрээний үндсэн дээр байгаль орчныг хамгаалах дүрмийн  зорилго бүхий төрийн бус байгууллагад эсхүл тухайн нутгийн иргэдийн сайн дурын үндсэн дээр нэгдэн байгуулагдсан этгээдэд шилжүүлж, түүний хэрэгжилтийг санхүүжүүлж болно”.</a:t>
            </a:r>
          </a:p>
          <a:p>
            <a:pPr algn="just">
              <a:buFont typeface="Wingdings" pitchFamily="2" charset="2"/>
              <a:buChar char="Ø"/>
            </a:pPr>
            <a:r>
              <a:rPr lang="mn-MN" sz="2400" dirty="0">
                <a:cs typeface="Arial" pitchFamily="34" charset="0"/>
              </a:rPr>
              <a:t>“</a:t>
            </a:r>
            <a:r>
              <a:rPr lang="en-US" sz="2400" dirty="0" err="1">
                <a:cs typeface="Arial" pitchFamily="34" charset="0"/>
              </a:rPr>
              <a:t>Аж</a:t>
            </a:r>
            <a:r>
              <a:rPr lang="en-US" sz="2400" dirty="0">
                <a:cs typeface="Arial" pitchFamily="34" charset="0"/>
              </a:rPr>
              <a:t> </a:t>
            </a:r>
            <a:r>
              <a:rPr lang="en-US" sz="2400" dirty="0" err="1">
                <a:cs typeface="Arial" pitchFamily="34" charset="0"/>
              </a:rPr>
              <a:t>ахуйн</a:t>
            </a:r>
            <a:r>
              <a:rPr lang="en-US" sz="2400" dirty="0">
                <a:cs typeface="Arial" pitchFamily="34" charset="0"/>
              </a:rPr>
              <a:t> </a:t>
            </a:r>
            <a:r>
              <a:rPr lang="en-US" sz="2400" dirty="0" err="1">
                <a:cs typeface="Arial" pitchFamily="34" charset="0"/>
              </a:rPr>
              <a:t>нэгж</a:t>
            </a:r>
            <a:r>
              <a:rPr lang="en-US" sz="2400" dirty="0">
                <a:cs typeface="Arial" pitchFamily="34" charset="0"/>
              </a:rPr>
              <a:t>, </a:t>
            </a:r>
            <a:r>
              <a:rPr lang="en-US" sz="2400" dirty="0" err="1">
                <a:cs typeface="Arial" pitchFamily="34" charset="0"/>
              </a:rPr>
              <a:t>байгууллагад</a:t>
            </a:r>
            <a:r>
              <a:rPr lang="en-US" sz="2400" dirty="0">
                <a:cs typeface="Arial" pitchFamily="34" charset="0"/>
              </a:rPr>
              <a:t> </a:t>
            </a:r>
            <a:r>
              <a:rPr lang="en-US" sz="2400" dirty="0" err="1">
                <a:cs typeface="Arial" pitchFamily="34" charset="0"/>
              </a:rPr>
              <a:t>байгаль</a:t>
            </a:r>
            <a:r>
              <a:rPr lang="en-US" sz="2400" dirty="0">
                <a:cs typeface="Arial" pitchFamily="34" charset="0"/>
              </a:rPr>
              <a:t> </a:t>
            </a:r>
            <a:r>
              <a:rPr lang="en-US" sz="2400" dirty="0" err="1">
                <a:cs typeface="Arial" pitchFamily="34" charset="0"/>
              </a:rPr>
              <a:t>орчны</a:t>
            </a:r>
            <a:r>
              <a:rPr lang="en-US" sz="2400" dirty="0">
                <a:cs typeface="Arial" pitchFamily="34" charset="0"/>
              </a:rPr>
              <a:t> </a:t>
            </a:r>
            <a:r>
              <a:rPr lang="en-US" sz="2400" dirty="0" err="1">
                <a:cs typeface="Arial" pitchFamily="34" charset="0"/>
              </a:rPr>
              <a:t>мэргэжлийн</a:t>
            </a:r>
            <a:r>
              <a:rPr lang="en-US" sz="2400" dirty="0">
                <a:cs typeface="Arial" pitchFamily="34" charset="0"/>
              </a:rPr>
              <a:t> </a:t>
            </a:r>
            <a:r>
              <a:rPr lang="en-US" sz="2400" dirty="0" err="1">
                <a:cs typeface="Arial" pitchFamily="34" charset="0"/>
              </a:rPr>
              <a:t>байгууллагын</a:t>
            </a:r>
            <a:r>
              <a:rPr lang="en-US" sz="2400" dirty="0">
                <a:cs typeface="Arial" pitchFamily="34" charset="0"/>
              </a:rPr>
              <a:t> </a:t>
            </a:r>
            <a:r>
              <a:rPr lang="en-US" sz="2400" dirty="0" err="1">
                <a:cs typeface="Arial" pitchFamily="34" charset="0"/>
              </a:rPr>
              <a:t>эрх</a:t>
            </a:r>
            <a:r>
              <a:rPr lang="en-US" sz="2400" dirty="0">
                <a:cs typeface="Arial" pitchFamily="34" charset="0"/>
              </a:rPr>
              <a:t> </a:t>
            </a:r>
            <a:r>
              <a:rPr lang="en-US" sz="2400" dirty="0" err="1">
                <a:cs typeface="Arial" pitchFamily="34" charset="0"/>
              </a:rPr>
              <a:t>олгох</a:t>
            </a:r>
            <a:r>
              <a:rPr lang="en-US" sz="2400" dirty="0">
                <a:cs typeface="Arial" pitchFamily="34" charset="0"/>
              </a:rPr>
              <a:t> </a:t>
            </a:r>
            <a:r>
              <a:rPr lang="en-US" sz="2400" dirty="0" err="1">
                <a:cs typeface="Arial" pitchFamily="34" charset="0"/>
              </a:rPr>
              <a:t>журам</a:t>
            </a:r>
            <a:r>
              <a:rPr lang="en-US" sz="2400" dirty="0">
                <a:cs typeface="Arial" pitchFamily="34" charset="0"/>
              </a:rPr>
              <a:t> /</a:t>
            </a:r>
            <a:r>
              <a:rPr lang="mn-MN" sz="2400" dirty="0">
                <a:cs typeface="Arial" pitchFamily="34" charset="0"/>
              </a:rPr>
              <a:t> Засгийн газрын 2006 оны 37 дугаар тогтоол/ </a:t>
            </a:r>
          </a:p>
          <a:p>
            <a:pPr algn="just">
              <a:buFont typeface="Wingdings" pitchFamily="2" charset="2"/>
              <a:buChar char="Ø"/>
            </a:pPr>
            <a:r>
              <a:rPr lang="mn-MN" sz="2400" dirty="0">
                <a:cs typeface="Arial" pitchFamily="34" charset="0"/>
              </a:rPr>
              <a:t>Ойн мэргэжлийн байгууллагад тавигдах шаардлага, ажиллах журам/ Байгаль орчин, ногоон хөгжлийн сайдын 2013 оны А-223 дугаар тушаал/</a:t>
            </a:r>
            <a:endParaRPr lang="en-US" sz="2400" dirty="0">
              <a:cs typeface="Arial" pitchFamily="34" charset="0"/>
            </a:endParaRPr>
          </a:p>
          <a:p>
            <a:pPr algn="just">
              <a:buFont typeface="Wingdings" pitchFamily="2" charset="2"/>
              <a:buChar char="Ø"/>
            </a:pPr>
            <a:endParaRPr lang="en-US" sz="1600" dirty="0">
              <a:cs typeface="Arial" pitchFamily="34" charset="0"/>
            </a:endParaRPr>
          </a:p>
          <a:p>
            <a:r>
              <a:rPr lang="de-DE" sz="1600" dirty="0"/>
              <a:t> </a:t>
            </a:r>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242149663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577445" y="619648"/>
            <a:ext cx="9874969" cy="6986528"/>
          </a:xfrm>
          <a:prstGeom prst="rect">
            <a:avLst/>
          </a:prstGeom>
        </p:spPr>
        <p:txBody>
          <a:bodyPr wrap="square" rtlCol="0">
            <a:spAutoFit/>
          </a:bodyPr>
          <a:lstStyle/>
          <a:p>
            <a:pPr marL="285750" indent="-285750" algn="just">
              <a:buFont typeface="Wingdings" pitchFamily="2" charset="2"/>
              <a:buChar char="Ø"/>
            </a:pPr>
            <a:r>
              <a:rPr lang="mn-MN" sz="2400" dirty="0"/>
              <a:t>Ойн тухай хуулийн 25 дугаар зүйлийн 2 дахь хэсэгт: “Төрийн захиргааны төв байгууллага ойг хамгаалах, зохистой ашиглах, нөхөн сэргээх, үржүүлэх талаархи төрийн гүйцэтгэх байгууллагын  тодорхой чиг үүргийг гэрээний үндсэн дээр Байгаль орчныг хамгаалах тухай хуулийн 32 дугаар зүйлийн 2 дахь хэсэгт заасны дагуу ойг хамгаалах дүрмийн зорилго бүхий төрийн бус байгууллагаар гүйцэтгүүлж, түүний хэрэгжилтийг санхүүжүүлж болно”</a:t>
            </a:r>
          </a:p>
          <a:p>
            <a:pPr marL="285750" indent="-285750" algn="just">
              <a:buFont typeface="Wingdings" pitchFamily="2" charset="2"/>
              <a:buChar char="Ø"/>
            </a:pPr>
            <a:r>
              <a:rPr lang="mn-MN" sz="2400" dirty="0"/>
              <a:t>”Олон улсын жишигт нийцсэн ойн мэргэжлийн байгууллагын итгэмжлэлийн үндэсний стандартыг бий болгож, 2020 он гэхэд ойн нөөцийг зөвхөн итгэмжлэл авсан аж ахуйн нэгж, байгууллага ашигладаг тогтолцоонд шилжих” /УИХ-ын  2015 оны 49 дүгээр тогтоолоор батлагдсан “Төрөөс ойн талаар баримтлах бодлого”-ын 3.3.7 заалт.</a:t>
            </a:r>
          </a:p>
          <a:p>
            <a:pPr marL="285750" indent="-285750">
              <a:buFont typeface="Wingdings" pitchFamily="2" charset="2"/>
              <a:buChar char="Ø"/>
            </a:pPr>
            <a:r>
              <a:rPr lang="mn-MN" sz="2400" dirty="0"/>
              <a:t>БОАЖСайдын 2017 оны А/98 дугаар тушаалаар батлагдсан”Ойн талаар төрөөс баримтлах бодлогын зорилтыг хэрэгжүүлэх арга хэмжээний дунд хугацааны /2017-2021 он/ төлөвлөгөө”-ний 3.7.1-.3.7.4 заалтууд</a:t>
            </a:r>
          </a:p>
          <a:p>
            <a:pPr algn="just">
              <a:buFont typeface="Wingdings" pitchFamily="2" charset="2"/>
              <a:buChar char="Ø"/>
            </a:pPr>
            <a:endParaRPr lang="en-US" sz="1600" dirty="0">
              <a:cs typeface="Arial" pitchFamily="34" charset="0"/>
            </a:endParaRPr>
          </a:p>
          <a:p>
            <a:r>
              <a:rPr lang="de-DE" sz="1600" dirty="0"/>
              <a:t> </a:t>
            </a:r>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106562118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807028" y="327262"/>
            <a:ext cx="10528746" cy="523220"/>
          </a:xfrm>
          <a:prstGeom prst="rect">
            <a:avLst/>
          </a:prstGeom>
          <a:noFill/>
        </p:spPr>
        <p:txBody>
          <a:bodyPr wrap="square" rtlCol="0">
            <a:spAutoFit/>
          </a:bodyPr>
          <a:lstStyle/>
          <a:p>
            <a:r>
              <a:rPr lang="mn-MN" sz="2800" b="1" dirty="0" smtClean="0">
                <a:cs typeface="Arial" pitchFamily="34" charset="0"/>
              </a:rPr>
              <a:t>2.Ойн тухай хуульд нэмэлт, </a:t>
            </a:r>
            <a:r>
              <a:rPr lang="de-DE" sz="2800" b="1" dirty="0" smtClean="0">
                <a:cs typeface="Arial" pitchFamily="34" charset="0"/>
              </a:rPr>
              <a:t> </a:t>
            </a:r>
            <a:r>
              <a:rPr lang="mn-MN" sz="2800" b="1" dirty="0" smtClean="0">
                <a:cs typeface="Arial" pitchFamily="34" charset="0"/>
              </a:rPr>
              <a:t>өөрчлөлт оруулах тухай хуулийн төсөл </a:t>
            </a:r>
            <a:endParaRPr lang="zh-CN" altLang="en-US" sz="28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790144" y="1766613"/>
            <a:ext cx="10186748" cy="6001643"/>
          </a:xfrm>
          <a:prstGeom prst="rect">
            <a:avLst/>
          </a:prstGeom>
        </p:spPr>
        <p:txBody>
          <a:bodyPr wrap="square" rtlCol="0">
            <a:spAutoFit/>
          </a:bodyPr>
          <a:lstStyle/>
          <a:p>
            <a:pPr algn="ctr">
              <a:buNone/>
            </a:pPr>
            <a:r>
              <a:rPr lang="mn-MN" sz="2400" dirty="0">
                <a:latin typeface="Arial" pitchFamily="34" charset="0"/>
                <a:cs typeface="Arial" pitchFamily="34" charset="0"/>
              </a:rPr>
              <a:t>		</a:t>
            </a:r>
            <a:r>
              <a:rPr lang="mn-MN" sz="2400" b="1" dirty="0">
                <a:latin typeface="Arial" pitchFamily="34" charset="0"/>
                <a:cs typeface="Arial" pitchFamily="34" charset="0"/>
              </a:rPr>
              <a:t>Хуулийн төсөлд оруулсан өөрчлөлтийг тоймловол:</a:t>
            </a:r>
          </a:p>
          <a:p>
            <a:pPr algn="just">
              <a:buNone/>
            </a:pPr>
            <a:r>
              <a:rPr lang="mn-MN" sz="2400" b="1" dirty="0">
                <a:latin typeface="Arial" pitchFamily="34" charset="0"/>
                <a:cs typeface="Arial" pitchFamily="34" charset="0"/>
              </a:rPr>
              <a:t>	</a:t>
            </a:r>
            <a:r>
              <a:rPr lang="mn-MN" sz="2000" b="1" dirty="0">
                <a:latin typeface="Arial" pitchFamily="34" charset="0"/>
                <a:cs typeface="Arial" pitchFamily="34" charset="0"/>
              </a:rPr>
              <a:t>        1 дүгээр зүйлд</a:t>
            </a:r>
            <a:r>
              <a:rPr lang="mn-MN" sz="2000" dirty="0">
                <a:latin typeface="Arial" pitchFamily="34" charset="0"/>
                <a:cs typeface="Arial" pitchFamily="34" charset="0"/>
              </a:rPr>
              <a:t> “магадлан итгэмжлэл”, “ батламж” гэсэн нэр томъёог шинээр оруулж,  ойн анги нь  өөрийн харъяалах ойн сангийн газарт үйл ажиллагаа явуулдаг аж ахуйн нэгж, байгууллага болон эзэмшлийн ойн санд хийсэн  магадлан итгэмжлэлийн тайланд санал өгөх, магадлан итгэмжлэлийг Ойн асуудал эрхэлсэн төрийн захиргааны төв байгууллагаас эрх авсан Ойн магадлан итгэмжлэл хийх дүрмийн зорилго бүхий төрийн бус байгууллага хэрэгжүүлэх ба магадлан итгэмжлэх шалгуур, үйлчилгээний төлбөрийн хэмжээ, холбогдох зардлын жишгийг ойн асуудал эрхэлсэн Засгийн газрын гишүүн батлах</a:t>
            </a:r>
            <a:r>
              <a:rPr lang="en-US" sz="2000" dirty="0">
                <a:latin typeface="Arial" pitchFamily="34" charset="0"/>
                <a:cs typeface="Arial" pitchFamily="34" charset="0"/>
              </a:rPr>
              <a:t>;</a:t>
            </a:r>
          </a:p>
          <a:p>
            <a:pPr algn="just">
              <a:buNone/>
            </a:pPr>
            <a:r>
              <a:rPr lang="mn-MN" sz="2000" b="1" dirty="0">
                <a:latin typeface="Arial" pitchFamily="34" charset="0"/>
                <a:cs typeface="Arial" pitchFamily="34" charset="0"/>
              </a:rPr>
              <a:t>	</a:t>
            </a:r>
            <a:r>
              <a:rPr lang="en-US" sz="2000" b="1" dirty="0">
                <a:latin typeface="Arial" pitchFamily="34" charset="0"/>
                <a:cs typeface="Arial" pitchFamily="34" charset="0"/>
              </a:rPr>
              <a:t> </a:t>
            </a:r>
            <a:r>
              <a:rPr lang="mn-MN" sz="2000" b="1" dirty="0">
                <a:latin typeface="Arial" pitchFamily="34" charset="0"/>
                <a:cs typeface="Arial" pitchFamily="34" charset="0"/>
              </a:rPr>
              <a:t>          2 болон 3 дугаар зүйлд</a:t>
            </a:r>
            <a:r>
              <a:rPr lang="mn-MN" sz="2000" dirty="0">
                <a:latin typeface="Arial" pitchFamily="34" charset="0"/>
                <a:cs typeface="Arial" pitchFamily="34" charset="0"/>
              </a:rPr>
              <a:t> ойн мэргэжлийн байгууллага болон эзэмшлийн ойн санд хийсэн магадлан итгэмжлэлийг үндэслэн батламж олгох, сунгах, хүчингүй болгох эрхийг яаманд олгох,  магадлан итгэмжлэлийг ойн чиглэлээр үйл ажиллагаа явуулдаг төрийн бус байгууллага  төлбөртэйгээр хийх</a:t>
            </a:r>
            <a:r>
              <a:rPr lang="en-US" sz="2000" dirty="0">
                <a:latin typeface="Arial" pitchFamily="34" charset="0"/>
                <a:cs typeface="Arial" pitchFamily="34" charset="0"/>
              </a:rPr>
              <a:t>;</a:t>
            </a:r>
          </a:p>
          <a:p>
            <a:pPr algn="just">
              <a:buNone/>
            </a:pPr>
            <a:endParaRPr lang="en-US" sz="3600" dirty="0">
              <a:latin typeface="Arial" pitchFamily="34" charset="0"/>
              <a:cs typeface="Arial" pitchFamily="34" charset="0"/>
            </a:endParaRPr>
          </a:p>
          <a:p>
            <a:endParaRPr lang="en-GB" sz="2400" dirty="0"/>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
        <p:nvSpPr>
          <p:cNvPr id="2" name="Rectangle 1"/>
          <p:cNvSpPr/>
          <p:nvPr/>
        </p:nvSpPr>
        <p:spPr>
          <a:xfrm>
            <a:off x="412014" y="916131"/>
            <a:ext cx="11040400" cy="461665"/>
          </a:xfrm>
          <a:prstGeom prst="rect">
            <a:avLst/>
          </a:prstGeom>
        </p:spPr>
        <p:txBody>
          <a:bodyPr wrap="square">
            <a:spAutoFit/>
          </a:bodyPr>
          <a:lstStyle/>
          <a:p>
            <a:pPr algn="ctr">
              <a:buNone/>
            </a:pPr>
            <a:r>
              <a:rPr lang="mn-MN" sz="2400" dirty="0">
                <a:cs typeface="Arial" pitchFamily="34" charset="0"/>
              </a:rPr>
              <a:t>		</a:t>
            </a:r>
            <a:r>
              <a:rPr lang="mn-MN" sz="2400" b="1" dirty="0">
                <a:cs typeface="Arial" pitchFamily="34" charset="0"/>
              </a:rPr>
              <a:t>Хуулийн төсөлд оруулсан өөрчлөлтийг тоймловол:</a:t>
            </a:r>
          </a:p>
        </p:txBody>
      </p:sp>
    </p:spTree>
    <p:extLst>
      <p:ext uri="{BB962C8B-B14F-4D97-AF65-F5344CB8AC3E}">
        <p14:creationId xmlns:p14="http://schemas.microsoft.com/office/powerpoint/2010/main" val="292345237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807028" y="327262"/>
            <a:ext cx="10528746" cy="707886"/>
          </a:xfrm>
          <a:prstGeom prst="rect">
            <a:avLst/>
          </a:prstGeom>
          <a:noFill/>
        </p:spPr>
        <p:txBody>
          <a:bodyPr wrap="square" rtlCol="0">
            <a:spAutoFit/>
          </a:bodyPr>
          <a:lstStyle/>
          <a:p>
            <a:r>
              <a:rPr lang="mn-MN" sz="2000" b="1" dirty="0">
                <a:cs typeface="Arial" pitchFamily="34" charset="0"/>
              </a:rPr>
              <a:t>ОЙН ТУХАЙ ХУУЛЬД НЭМЭЛТ, </a:t>
            </a:r>
            <a:r>
              <a:rPr lang="mn-MN" sz="2000" b="1" dirty="0" smtClean="0">
                <a:cs typeface="Arial" pitchFamily="34" charset="0"/>
              </a:rPr>
              <a:t>ӨӨРЧЛӨЛТ</a:t>
            </a:r>
            <a:r>
              <a:rPr lang="en-US" sz="2000" b="1" dirty="0" smtClean="0">
                <a:cs typeface="Arial" pitchFamily="34" charset="0"/>
              </a:rPr>
              <a:t> </a:t>
            </a:r>
            <a:r>
              <a:rPr lang="mn-MN" sz="2000" b="1" dirty="0" smtClean="0">
                <a:cs typeface="Arial" pitchFamily="34" charset="0"/>
              </a:rPr>
              <a:t>ОРУУЛАХ </a:t>
            </a:r>
            <a:r>
              <a:rPr lang="mn-MN" sz="2000" b="1" dirty="0">
                <a:cs typeface="Arial" pitchFamily="34" charset="0"/>
              </a:rPr>
              <a:t>ТУХАЙ ХУУЛИЙН ТӨСӨЛ</a:t>
            </a:r>
            <a:r>
              <a:rPr lang="en-US" sz="4400" dirty="0"/>
              <a:t/>
            </a:r>
            <a:br>
              <a:rPr lang="en-US" sz="4400" dirty="0"/>
            </a:br>
            <a:endParaRPr lang="zh-CN" altLang="en-US" sz="2000" b="1" dirty="0">
              <a:solidFill>
                <a:schemeClr val="tx1">
                  <a:lumMod val="50000"/>
                  <a:lumOff val="50000"/>
                </a:schemeClr>
              </a:solidFill>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577445" y="869465"/>
            <a:ext cx="10186748" cy="7494359"/>
          </a:xfrm>
          <a:prstGeom prst="rect">
            <a:avLst/>
          </a:prstGeom>
        </p:spPr>
        <p:txBody>
          <a:bodyPr wrap="square" rtlCol="0">
            <a:spAutoFit/>
          </a:bodyPr>
          <a:lstStyle/>
          <a:p>
            <a:pPr lvl="0" algn="just">
              <a:spcBef>
                <a:spcPct val="0"/>
              </a:spcBef>
              <a:spcAft>
                <a:spcPct val="0"/>
              </a:spcAft>
            </a:pPr>
            <a:r>
              <a:rPr lang="mn-MN" sz="2000" dirty="0">
                <a:cs typeface="Arial" pitchFamily="34" charset="0"/>
              </a:rPr>
              <a:t>		</a:t>
            </a:r>
            <a:r>
              <a:rPr lang="mn-MN" sz="2000" b="1" dirty="0">
                <a:ea typeface="Calibri" pitchFamily="34" charset="0"/>
                <a:cs typeface="Arial" pitchFamily="34" charset="0"/>
              </a:rPr>
              <a:t>1 дүгээр зүйл.</a:t>
            </a:r>
            <a:r>
              <a:rPr lang="mn-MN" sz="2000" dirty="0">
                <a:ea typeface="Calibri" pitchFamily="34" charset="0"/>
                <a:cs typeface="Arial" pitchFamily="34" charset="0"/>
              </a:rPr>
              <a:t> Ойн тухай хуулийн 3 дугаар зүйлд 3.1.25,  3.1.26 дахь хэсэг, 18 дугаар зүйлд 18.3.16 дахь хэсэг, 23 дугаар зүйлийн 23.4 хэсэг болгон шинээр дор дурдсан агуулагатай шинэ заалт нэмсүгэй.</a:t>
            </a:r>
            <a:endParaRPr lang="en-US" sz="2000" dirty="0">
              <a:cs typeface="Arial" pitchFamily="34" charset="0"/>
            </a:endParaRPr>
          </a:p>
          <a:p>
            <a:pPr lvl="0" algn="just" eaLnBrk="0" hangingPunct="0">
              <a:spcBef>
                <a:spcPct val="0"/>
              </a:spcBef>
              <a:spcAft>
                <a:spcPct val="0"/>
              </a:spcAft>
            </a:pPr>
            <a:r>
              <a:rPr lang="en-US" sz="2000" dirty="0">
                <a:ea typeface="Calibri" pitchFamily="34" charset="0"/>
                <a:cs typeface="Arial" pitchFamily="34" charset="0"/>
              </a:rPr>
              <a:t>	</a:t>
            </a:r>
            <a:r>
              <a:rPr lang="mn-MN" sz="2000" dirty="0">
                <a:ea typeface="Calibri" pitchFamily="34" charset="0"/>
                <a:cs typeface="Arial" pitchFamily="34" charset="0"/>
              </a:rPr>
              <a:t>1\ 3 дугаар зүйлийн 3.1.25 дахь хэсэг:</a:t>
            </a:r>
            <a:endParaRPr lang="en-US" sz="2000" dirty="0">
              <a:cs typeface="Arial" pitchFamily="34" charset="0"/>
            </a:endParaRPr>
          </a:p>
          <a:p>
            <a:pPr lvl="0" algn="just" eaLnBrk="0" hangingPunct="0">
              <a:spcBef>
                <a:spcPct val="0"/>
              </a:spcBef>
              <a:spcAft>
                <a:spcPct val="0"/>
              </a:spcAft>
            </a:pPr>
            <a:r>
              <a:rPr lang="mn-MN" sz="2000" dirty="0">
                <a:ea typeface="Calibri" pitchFamily="34" charset="0"/>
                <a:cs typeface="Arial" pitchFamily="34" charset="0"/>
              </a:rPr>
              <a:t>	“3.1.25.“магадлан итгэмжлэл” гэж үйл ажиллагааны түвшин, чанарт хөндлөнгийн мэргэжлийн үнэлгээ хийж дүгнэлт гаргасныг”;</a:t>
            </a:r>
            <a:endParaRPr lang="en-US" sz="2000" dirty="0">
              <a:cs typeface="Arial" pitchFamily="34" charset="0"/>
            </a:endParaRPr>
          </a:p>
          <a:p>
            <a:pPr lvl="0" algn="just" eaLnBrk="0" hangingPunct="0">
              <a:spcBef>
                <a:spcPct val="0"/>
              </a:spcBef>
              <a:spcAft>
                <a:spcPct val="0"/>
              </a:spcAft>
            </a:pPr>
            <a:r>
              <a:rPr lang="mn-MN" sz="2000" dirty="0">
                <a:ea typeface="Calibri" pitchFamily="34" charset="0"/>
                <a:cs typeface="Arial" pitchFamily="34" charset="0"/>
              </a:rPr>
              <a:t>	2\ 3 дугаар зүйлийн 3.1.26 дахь хэсэг:</a:t>
            </a:r>
            <a:endParaRPr lang="en-US" sz="2000" dirty="0">
              <a:cs typeface="Arial" pitchFamily="34" charset="0"/>
            </a:endParaRPr>
          </a:p>
          <a:p>
            <a:pPr lvl="0" algn="just" eaLnBrk="0" hangingPunct="0">
              <a:spcBef>
                <a:spcPct val="0"/>
              </a:spcBef>
              <a:spcAft>
                <a:spcPct val="0"/>
              </a:spcAft>
            </a:pPr>
            <a:r>
              <a:rPr lang="mn-MN" sz="2000" dirty="0">
                <a:ea typeface="Calibri" pitchFamily="34" charset="0"/>
                <a:cs typeface="Arial" pitchFamily="34" charset="0"/>
              </a:rPr>
              <a:t>	“ 3.1.26. “батламж” гэж үйл ажиллагаа, бүтээгдэхүүн, эзэмшлийн ойн сан, байгууллага нь хууль тогтоомж, эрх зүйн бусад актаар тогтоосон чанар, стандартын шаардлагад нийцэж байгааг нотолсон дүгнэлт, магадлан итгэмжлэлийг үндэслэн эрх бүхий байгууллагаас олгож буй баримт бичгийг;”</a:t>
            </a:r>
            <a:endParaRPr lang="en-US" sz="2000" dirty="0">
              <a:cs typeface="Arial" pitchFamily="34" charset="0"/>
            </a:endParaRPr>
          </a:p>
          <a:p>
            <a:pPr lvl="0" algn="just" eaLnBrk="0" hangingPunct="0">
              <a:spcBef>
                <a:spcPct val="0"/>
              </a:spcBef>
              <a:spcAft>
                <a:spcPct val="0"/>
              </a:spcAft>
            </a:pPr>
            <a:r>
              <a:rPr lang="mn-MN" sz="2000" dirty="0">
                <a:ea typeface="Calibri" pitchFamily="34" charset="0"/>
                <a:cs typeface="Arial" pitchFamily="34" charset="0"/>
              </a:rPr>
              <a:t>	3\. 18 дугаар зүйлийн 18.3.16 дахь хэсэг</a:t>
            </a:r>
            <a:endParaRPr lang="en-US" sz="2000" dirty="0">
              <a:cs typeface="Arial" pitchFamily="34" charset="0"/>
            </a:endParaRPr>
          </a:p>
          <a:p>
            <a:pPr lvl="0" algn="just" eaLnBrk="0" hangingPunct="0">
              <a:spcBef>
                <a:spcPct val="0"/>
              </a:spcBef>
              <a:spcAft>
                <a:spcPct val="0"/>
              </a:spcAft>
            </a:pPr>
            <a:r>
              <a:rPr lang="mn-MN" sz="2000" dirty="0">
                <a:ea typeface="Calibri" pitchFamily="34" charset="0"/>
                <a:cs typeface="Arial" pitchFamily="34" charset="0"/>
              </a:rPr>
              <a:t>	“18.3.16. өөрийн харъяалах ойн сангийн газарт үйл ажиллагаа явуулдаг аж ахуйн нэгж, байгууллага болон эзэмшлийн ойн санд хийсэн  магадлан итгэмжлэлийн тайланд санал өгөх;”</a:t>
            </a:r>
            <a:endParaRPr lang="en-US" sz="2000" dirty="0">
              <a:cs typeface="Arial" pitchFamily="34" charset="0"/>
            </a:endParaRPr>
          </a:p>
          <a:p>
            <a:pPr lvl="0" algn="just" eaLnBrk="0" hangingPunct="0">
              <a:spcBef>
                <a:spcPct val="0"/>
              </a:spcBef>
              <a:spcAft>
                <a:spcPct val="0"/>
              </a:spcAft>
            </a:pPr>
            <a:r>
              <a:rPr lang="mn-MN" sz="2000" dirty="0">
                <a:ea typeface="Calibri" pitchFamily="34" charset="0"/>
                <a:cs typeface="Arial" pitchFamily="34" charset="0"/>
              </a:rPr>
              <a:t>	4\.“23.4.Магадлан итгэмжлэлийг Ойн асуудал эрхэлсэн төрийн захиргааны төв байгууллагаас эрх авсан Ойн магадлан итгэмжлэл хийх дүрмийн зорилго бүхий төрийн бус байгууллага хэрэгжүүлэх ба магадлан итгэмжлэх шалгуур, үйлчилгээний төлбөрийн хэмжээ, холбогдох зардлын жишгийг ойн асуудал эрхэлсэн Засгийн газрын гишүүн батална.” </a:t>
            </a:r>
            <a:endParaRPr lang="mn-MN" sz="2000" dirty="0">
              <a:cs typeface="Arial" pitchFamily="34" charset="0"/>
            </a:endParaRPr>
          </a:p>
          <a:p>
            <a:pPr algn="just">
              <a:buNone/>
            </a:pPr>
            <a:endParaRPr lang="en-US" sz="3200" dirty="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spTree>
    <p:extLst>
      <p:ext uri="{BB962C8B-B14F-4D97-AF65-F5344CB8AC3E}">
        <p14:creationId xmlns:p14="http://schemas.microsoft.com/office/powerpoint/2010/main" val="402425163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524000" y="57536"/>
            <a:ext cx="10186748" cy="5770811"/>
          </a:xfrm>
          <a:prstGeom prst="rect">
            <a:avLst/>
          </a:prstGeom>
        </p:spPr>
        <p:txBody>
          <a:bodyPr wrap="square" rtlCol="0">
            <a:spAutoFit/>
          </a:bodyPr>
          <a:lstStyle/>
          <a:p>
            <a:pPr algn="just">
              <a:buNone/>
            </a:pPr>
            <a:r>
              <a:rPr lang="mn-MN" sz="2000" dirty="0">
                <a:cs typeface="Arial" pitchFamily="34" charset="0"/>
              </a:rPr>
              <a:t>	</a:t>
            </a:r>
            <a:r>
              <a:rPr lang="mn-MN" sz="2000" b="1" dirty="0">
                <a:latin typeface="Arial" pitchFamily="34" charset="0"/>
                <a:cs typeface="Arial" pitchFamily="34" charset="0"/>
              </a:rPr>
              <a:t> 2 дугаар зүйл</a:t>
            </a:r>
            <a:r>
              <a:rPr lang="mn-MN" sz="2000" dirty="0">
                <a:latin typeface="Arial" pitchFamily="34" charset="0"/>
                <a:cs typeface="Arial" pitchFamily="34" charset="0"/>
              </a:rPr>
              <a:t>. Ойн тухай хуулийн 13 дугаар зүйлийн 13.1.10 дахь хэсэг, 23 дугаар зүйлийн 23.1 дэх хэсэг, 40 дүгээр зүйлийн 40.2.1 дэх хэсгийг дор дурдсанаар өөрчлөн найруулсугай.</a:t>
            </a:r>
            <a:endParaRPr lang="en-US" sz="2000" dirty="0">
              <a:latin typeface="Arial" pitchFamily="34" charset="0"/>
              <a:cs typeface="Arial" pitchFamily="34" charset="0"/>
            </a:endParaRPr>
          </a:p>
          <a:p>
            <a:pPr>
              <a:buNone/>
            </a:pPr>
            <a:r>
              <a:rPr lang="en-US" sz="2000" dirty="0">
                <a:latin typeface="Arial" pitchFamily="34" charset="0"/>
                <a:cs typeface="Arial" pitchFamily="34" charset="0"/>
              </a:rPr>
              <a:t>	</a:t>
            </a:r>
            <a:r>
              <a:rPr lang="mn-MN" sz="2000" dirty="0">
                <a:latin typeface="Arial" pitchFamily="34" charset="0"/>
                <a:cs typeface="Arial" pitchFamily="34" charset="0"/>
              </a:rPr>
              <a:t>1\. 13 дугаар зүйлийн 13.1.10 дахь хэсэг:</a:t>
            </a:r>
            <a:endParaRPr lang="en-US" sz="2000" dirty="0">
              <a:latin typeface="Arial" pitchFamily="34" charset="0"/>
              <a:cs typeface="Arial" pitchFamily="34" charset="0"/>
            </a:endParaRPr>
          </a:p>
          <a:p>
            <a:pPr algn="just">
              <a:buNone/>
            </a:pPr>
            <a:r>
              <a:rPr lang="mn-MN" sz="2000" dirty="0">
                <a:latin typeface="Arial" pitchFamily="34" charset="0"/>
                <a:cs typeface="Arial" pitchFamily="34" charset="0"/>
              </a:rPr>
              <a:t>“ 13.1.10. ойн мэргэжлийн байгууллага болон эзэмшлийн ойн санд энэ хуулийн 23 дугаар зүйлийн 23.1 , 23.4 дэх хэсэгт заасны дагуу хийсэн магадлан итгэмжлэлийг үндэслэн батламж олгох, сунгах, хүчингүй болгох” </a:t>
            </a:r>
            <a:endParaRPr lang="en-US" sz="2000" dirty="0">
              <a:latin typeface="Arial" pitchFamily="34" charset="0"/>
              <a:cs typeface="Arial" pitchFamily="34" charset="0"/>
            </a:endParaRPr>
          </a:p>
          <a:p>
            <a:pPr>
              <a:buNone/>
            </a:pPr>
            <a:r>
              <a:rPr lang="en-US" sz="2000" dirty="0">
                <a:latin typeface="Arial" pitchFamily="34" charset="0"/>
                <a:cs typeface="Arial" pitchFamily="34" charset="0"/>
              </a:rPr>
              <a:t>	</a:t>
            </a:r>
            <a:r>
              <a:rPr lang="mn-MN" sz="2000" dirty="0">
                <a:latin typeface="Arial" pitchFamily="34" charset="0"/>
                <a:cs typeface="Arial" pitchFamily="34" charset="0"/>
              </a:rPr>
              <a:t>2\. 23 дугаар зүйлийн 23.1 дэх хэсэг:</a:t>
            </a:r>
            <a:endParaRPr lang="en-US" sz="2000" dirty="0">
              <a:latin typeface="Arial" pitchFamily="34" charset="0"/>
              <a:cs typeface="Arial" pitchFamily="34" charset="0"/>
            </a:endParaRPr>
          </a:p>
          <a:p>
            <a:pPr algn="just">
              <a:buNone/>
            </a:pPr>
            <a:r>
              <a:rPr lang="mn-MN" sz="2000" dirty="0">
                <a:latin typeface="Arial" pitchFamily="34" charset="0"/>
                <a:cs typeface="Arial" pitchFamily="34" charset="0"/>
              </a:rPr>
              <a:t>“ 23.1. Ойг хамгаалах, зохистой ашиглах, нөхөн сэргээх,  үржүүлэх, ойн тооллого, </a:t>
            </a:r>
            <a:r>
              <a:rPr lang="mn-MN" sz="2000" u="sng" dirty="0">
                <a:latin typeface="Arial" pitchFamily="34" charset="0"/>
                <a:cs typeface="Arial" pitchFamily="34" charset="0"/>
              </a:rPr>
              <a:t>зохион байгуулалт хийх, ойн хортон, өвчний судалгаа хийх, тэмцэл явуулах </a:t>
            </a:r>
            <a:r>
              <a:rPr lang="mn-MN" sz="2000" dirty="0">
                <a:latin typeface="Arial" pitchFamily="34" charset="0"/>
                <a:cs typeface="Arial" pitchFamily="34" charset="0"/>
              </a:rPr>
              <a:t>үйл ажиллагааг мэргэжлийн түвшинд явуулах, арга зүйн зөвлөлгөөгөөр хангах </a:t>
            </a:r>
            <a:r>
              <a:rPr lang="mn-MN" sz="2000" u="sng" dirty="0">
                <a:latin typeface="Arial" pitchFamily="34" charset="0"/>
                <a:cs typeface="Arial" pitchFamily="34" charset="0"/>
              </a:rPr>
              <a:t>үүрэг бүхий магадлан итгэмжлэл хийлгэж, батламж авсан</a:t>
            </a:r>
            <a:r>
              <a:rPr lang="mn-MN" sz="2000" dirty="0">
                <a:latin typeface="Arial" pitchFamily="34" charset="0"/>
                <a:cs typeface="Arial" pitchFamily="34" charset="0"/>
              </a:rPr>
              <a:t> аж ахуйн нэгж, байгууллагыг ойн мэргэжлийн байгууллага гэнэ.” </a:t>
            </a:r>
            <a:endParaRPr lang="en-US" sz="2000" dirty="0">
              <a:latin typeface="Arial" pitchFamily="34" charset="0"/>
              <a:cs typeface="Arial" pitchFamily="34" charset="0"/>
            </a:endParaRPr>
          </a:p>
          <a:p>
            <a:pPr>
              <a:buNone/>
            </a:pPr>
            <a:r>
              <a:rPr lang="en-US" sz="2000" dirty="0">
                <a:latin typeface="Arial" pitchFamily="34" charset="0"/>
                <a:cs typeface="Arial" pitchFamily="34" charset="0"/>
              </a:rPr>
              <a:t>	</a:t>
            </a:r>
            <a:r>
              <a:rPr lang="mn-MN" sz="2000" dirty="0">
                <a:latin typeface="Arial" pitchFamily="34" charset="0"/>
                <a:cs typeface="Arial" pitchFamily="34" charset="0"/>
              </a:rPr>
              <a:t>3\. 40 дүгээр зүйлийн 40.2.1 дэх хэсэг:</a:t>
            </a:r>
            <a:endParaRPr lang="en-US" sz="2000" dirty="0">
              <a:latin typeface="Arial" pitchFamily="34" charset="0"/>
              <a:cs typeface="Arial" pitchFamily="34" charset="0"/>
            </a:endParaRPr>
          </a:p>
          <a:p>
            <a:pPr>
              <a:buNone/>
            </a:pPr>
            <a:r>
              <a:rPr lang="mn-MN" sz="2000" dirty="0">
                <a:latin typeface="Arial" pitchFamily="34" charset="0"/>
                <a:cs typeface="Arial" pitchFamily="34" charset="0"/>
              </a:rPr>
              <a:t>“ 40.2.1. магадлан итгэмжлэл хийлгэсний  үйлчилгээний төлбөр; </a:t>
            </a:r>
            <a:endParaRPr lang="en-US" sz="3200" dirty="0">
              <a:cs typeface="Arial" pitchFamily="34" charset="0"/>
            </a:endParaRPr>
          </a:p>
          <a:p>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pic>
        <p:nvPicPr>
          <p:cNvPr id="12" name="Picture 7" descr="auto0"/>
          <p:cNvPicPr>
            <a:picLocks noChangeAspect="1" noChangeArrowheads="1"/>
          </p:cNvPicPr>
          <p:nvPr/>
        </p:nvPicPr>
        <p:blipFill>
          <a:blip r:embed="rId4"/>
          <a:srcRect l="28519" t="7779" r="12407" b="73203"/>
          <a:stretch>
            <a:fillRect/>
          </a:stretch>
        </p:blipFill>
        <p:spPr bwMode="auto">
          <a:xfrm>
            <a:off x="2158341" y="5073369"/>
            <a:ext cx="2182465" cy="1269804"/>
          </a:xfrm>
          <a:prstGeom prst="rect">
            <a:avLst/>
          </a:prstGeom>
          <a:ln>
            <a:noFill/>
          </a:ln>
          <a:effectLst>
            <a:softEdge rad="112500"/>
          </a:effectLst>
        </p:spPr>
      </p:pic>
      <p:pic>
        <p:nvPicPr>
          <p:cNvPr id="14" name="Picture 9" descr="SA400169"/>
          <p:cNvPicPr>
            <a:picLocks noChangeAspect="1" noChangeArrowheads="1"/>
          </p:cNvPicPr>
          <p:nvPr/>
        </p:nvPicPr>
        <p:blipFill>
          <a:blip r:embed="rId5"/>
          <a:srcRect r="37209"/>
          <a:stretch>
            <a:fillRect/>
          </a:stretch>
        </p:blipFill>
        <p:spPr bwMode="auto">
          <a:xfrm>
            <a:off x="4893141" y="5035208"/>
            <a:ext cx="2468625" cy="1307965"/>
          </a:xfrm>
          <a:prstGeom prst="rect">
            <a:avLst/>
          </a:prstGeom>
          <a:ln>
            <a:noFill/>
          </a:ln>
          <a:effectLst>
            <a:softEdge rad="112500"/>
          </a:effectLst>
        </p:spPr>
      </p:pic>
    </p:spTree>
    <p:extLst>
      <p:ext uri="{BB962C8B-B14F-4D97-AF65-F5344CB8AC3E}">
        <p14:creationId xmlns:p14="http://schemas.microsoft.com/office/powerpoint/2010/main" val="355240432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52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1524000" y="316771"/>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1470555" y="1181761"/>
            <a:ext cx="10186748" cy="3616375"/>
          </a:xfrm>
          <a:prstGeom prst="rect">
            <a:avLst/>
          </a:prstGeom>
        </p:spPr>
        <p:txBody>
          <a:bodyPr wrap="square" rtlCol="0">
            <a:spAutoFit/>
          </a:bodyPr>
          <a:lstStyle/>
          <a:p>
            <a:pPr algn="just">
              <a:buNone/>
            </a:pPr>
            <a:r>
              <a:rPr lang="mn-MN" sz="2000" dirty="0">
                <a:cs typeface="Arial" pitchFamily="34" charset="0"/>
              </a:rPr>
              <a:t>	</a:t>
            </a:r>
            <a:r>
              <a:rPr lang="mn-MN" sz="2000" b="1" dirty="0">
                <a:latin typeface="Arial" pitchFamily="34" charset="0"/>
                <a:cs typeface="Arial" pitchFamily="34" charset="0"/>
              </a:rPr>
              <a:t>  3 дугаар зүйл.</a:t>
            </a:r>
            <a:r>
              <a:rPr lang="mn-MN" sz="2000" dirty="0">
                <a:latin typeface="Arial" pitchFamily="34" charset="0"/>
                <a:cs typeface="Arial" pitchFamily="34" charset="0"/>
              </a:rPr>
              <a:t> Ойн тухай хуулийн 40 дүгээр зүйлийн 40.5 дахь хэсгийн “...байгууллагын гэсний дараахь “эрх” гэснийг “батламж” гэж, “...уг” гэсний дараахь “эрхийн бичиг” гэснийг “батламж” гэж тус тус өөрчилсүгэй. </a:t>
            </a:r>
            <a:br>
              <a:rPr lang="mn-MN" sz="2000" dirty="0">
                <a:latin typeface="Arial" pitchFamily="34" charset="0"/>
                <a:cs typeface="Arial" pitchFamily="34" charset="0"/>
              </a:rPr>
            </a:br>
            <a:r>
              <a:rPr lang="en-US" sz="2000" dirty="0">
                <a:latin typeface="Arial" pitchFamily="34" charset="0"/>
                <a:cs typeface="Arial" pitchFamily="34" charset="0"/>
              </a:rPr>
              <a:t/>
            </a:r>
            <a:br>
              <a:rPr lang="en-US" sz="2000" dirty="0">
                <a:latin typeface="Arial" pitchFamily="34" charset="0"/>
                <a:cs typeface="Arial" pitchFamily="34" charset="0"/>
              </a:rPr>
            </a:br>
            <a:r>
              <a:rPr lang="mn-MN" sz="2000" dirty="0">
                <a:latin typeface="Arial" pitchFamily="34" charset="0"/>
                <a:cs typeface="Arial" pitchFamily="34" charset="0"/>
              </a:rPr>
              <a:t>    </a:t>
            </a:r>
            <a:r>
              <a:rPr lang="mn-MN" sz="2000" b="1" dirty="0">
                <a:latin typeface="Arial" pitchFamily="34" charset="0"/>
                <a:cs typeface="Arial" pitchFamily="34" charset="0"/>
              </a:rPr>
              <a:t>4 дүгээр зүйл.</a:t>
            </a:r>
            <a:r>
              <a:rPr lang="mn-MN" sz="2000" dirty="0">
                <a:latin typeface="Arial" pitchFamily="34" charset="0"/>
                <a:cs typeface="Arial" pitchFamily="34" charset="0"/>
              </a:rPr>
              <a:t> Энэ хууль батлагдахаас өмнө авсан ойн мэргэжлийн байгууллагын эрх нь гэрчилгээнд заасан хугацаанд хүчин төгөлдөр байна. </a:t>
            </a:r>
            <a:br>
              <a:rPr lang="mn-MN" sz="2000" dirty="0">
                <a:latin typeface="Arial" pitchFamily="34" charset="0"/>
                <a:cs typeface="Arial" pitchFamily="34" charset="0"/>
              </a:rPr>
            </a:br>
            <a:r>
              <a:rPr lang="en-US" sz="2000" dirty="0">
                <a:latin typeface="Arial" pitchFamily="34" charset="0"/>
                <a:cs typeface="Arial" pitchFamily="34" charset="0"/>
              </a:rPr>
              <a:t/>
            </a:r>
            <a:br>
              <a:rPr lang="en-US" sz="2000" dirty="0">
                <a:latin typeface="Arial" pitchFamily="34" charset="0"/>
                <a:cs typeface="Arial" pitchFamily="34" charset="0"/>
              </a:rPr>
            </a:br>
            <a:r>
              <a:rPr lang="mn-MN" sz="2000" dirty="0">
                <a:latin typeface="Arial" pitchFamily="34" charset="0"/>
                <a:cs typeface="Arial" pitchFamily="34" charset="0"/>
              </a:rPr>
              <a:t>   </a:t>
            </a:r>
            <a:r>
              <a:rPr lang="mn-MN" sz="2000" b="1" dirty="0">
                <a:latin typeface="Arial" pitchFamily="34" charset="0"/>
                <a:cs typeface="Arial" pitchFamily="34" charset="0"/>
              </a:rPr>
              <a:t>5 дугаар зүйл</a:t>
            </a:r>
            <a:r>
              <a:rPr lang="mn-MN" sz="2000" dirty="0">
                <a:latin typeface="Arial" pitchFamily="34" charset="0"/>
                <a:cs typeface="Arial" pitchFamily="34" charset="0"/>
              </a:rPr>
              <a:t>. Энэ хуулийг 2017 оны ... дүгээр сарын ...-ний өдрөөс эхлэн дагаж мөрдөнө. </a:t>
            </a:r>
            <a:endParaRPr lang="en-GB" sz="2000" dirty="0"/>
          </a:p>
          <a:p>
            <a:pPr>
              <a:lnSpc>
                <a:spcPct val="150000"/>
              </a:lnSpc>
            </a:pPr>
            <a:endParaRPr lang="mn-MN" sz="1400" dirty="0" smtClean="0"/>
          </a:p>
          <a:p>
            <a:pPr marL="342900" indent="-342900">
              <a:buFont typeface="Arial" panose="020B0604020202020204" pitchFamily="34" charset="0"/>
              <a:buChar char="•"/>
            </a:pPr>
            <a:endParaRPr lang="mn-MN" sz="1400" dirty="0" smtClean="0">
              <a:solidFill>
                <a:srgbClr val="0170D1"/>
              </a:solidFill>
              <a:ea typeface="冬青黑体简体中文 W3" panose="020B0300000000000000" pitchFamily="34" charset="-122"/>
            </a:endParaRPr>
          </a:p>
          <a:p>
            <a:r>
              <a:rPr lang="mn-MN" sz="1400" dirty="0" smtClean="0">
                <a:solidFill>
                  <a:srgbClr val="0170D1"/>
                </a:solidFill>
                <a:ea typeface="冬青黑体简体中文 W3" panose="020B0300000000000000" pitchFamily="34" charset="-122"/>
              </a:rPr>
              <a:t>  </a:t>
            </a:r>
            <a:endParaRPr lang="en-US" sz="1400" dirty="0" smtClean="0">
              <a:solidFill>
                <a:srgbClr val="0170D1"/>
              </a:solidFill>
              <a:ea typeface="冬青黑体简体中文 W3" panose="020B0300000000000000" pitchFamily="34" charset="-122"/>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5" y="57536"/>
            <a:ext cx="1417110" cy="1124225"/>
          </a:xfrm>
          <a:prstGeom prst="rect">
            <a:avLst/>
          </a:prstGeom>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033" y="4097538"/>
            <a:ext cx="3702050"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683" y="4097538"/>
            <a:ext cx="3733800"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586380"/>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6576bc475a3775b8e6aae16aff2a25bef5ac0"/>
  <p:tag name="ISPRING_PRESENTATION_TITLE" val="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3C91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rtlCol="0">
        <a:spAutoFit/>
      </a:bodyPr>
      <a:lstStyle>
        <a:defPPr>
          <a:defRPr sz="2000" smtClean="0">
            <a:solidFill>
              <a:srgbClr val="0170D1"/>
            </a:solidFill>
            <a:latin typeface="冬青黑体简体中文 W3" panose="020B0300000000000000" pitchFamily="34" charset="-122"/>
            <a:ea typeface="冬青黑体简体中文 W3" panose="020B0300000000000000"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6750</TotalTime>
  <Words>3116</Words>
  <Application>Microsoft Office PowerPoint</Application>
  <PresentationFormat>Custom</PresentationFormat>
  <Paragraphs>569</Paragraphs>
  <Slides>31</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主题</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ОЙН МАГАДЛАН ИТГЭМЖЛЭЛИЙН ҮНДЭСНИЙ ЗӨВЛӨЛИЙН БҮТЭЦ, ЗОХИОН БАЙГУУЛАЛТ, ҮЙЛ АЖИЛЛАГААНЫ ЗАГВАР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dc:title>
  <dc:creator>常亚南</dc:creator>
  <cp:lastModifiedBy>Dell</cp:lastModifiedBy>
  <cp:revision>562</cp:revision>
  <dcterms:created xsi:type="dcterms:W3CDTF">2016-10-25T07:16:43Z</dcterms:created>
  <dcterms:modified xsi:type="dcterms:W3CDTF">2018-04-21T04:43:10Z</dcterms:modified>
</cp:coreProperties>
</file>