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6795" r:id="rId2"/>
    <p:sldId id="6963" r:id="rId3"/>
    <p:sldId id="6968" r:id="rId4"/>
    <p:sldId id="6969" r:id="rId5"/>
    <p:sldId id="6966" r:id="rId6"/>
    <p:sldId id="6967" r:id="rId7"/>
    <p:sldId id="6972" r:id="rId8"/>
    <p:sldId id="6973" r:id="rId9"/>
    <p:sldId id="6949" r:id="rId10"/>
    <p:sldId id="6950" r:id="rId11"/>
    <p:sldId id="6951" r:id="rId12"/>
    <p:sldId id="6952" r:id="rId13"/>
    <p:sldId id="6953" r:id="rId14"/>
    <p:sldId id="6954" r:id="rId15"/>
    <p:sldId id="6955" r:id="rId16"/>
    <p:sldId id="6956" r:id="rId17"/>
    <p:sldId id="6957" r:id="rId18"/>
    <p:sldId id="6958" r:id="rId19"/>
    <p:sldId id="6959" r:id="rId20"/>
    <p:sldId id="6960" r:id="rId21"/>
    <p:sldId id="6961" r:id="rId22"/>
    <p:sldId id="6962" r:id="rId23"/>
    <p:sldId id="6974" r:id="rId24"/>
    <p:sldId id="6976" r:id="rId25"/>
    <p:sldId id="6978" r:id="rId26"/>
    <p:sldId id="6977" r:id="rId27"/>
    <p:sldId id="6937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10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12811F-C3E5-403C-8916-9D25E629409E}" type="datetimeFigureOut">
              <a:rPr lang="en-US" smtClean="0"/>
              <a:pPr/>
              <a:t>4/17/2022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8155EA-3A9B-42EE-B50A-C9EDC0790D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157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D1BBF7-D4EB-401D-9523-0B27C6B55FB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317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46349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B4B313-DE7D-4C25-9009-8CAF97BD59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2A81A9-DE26-4047-ACE8-A067E90E9A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536909-8746-4405-8EFC-8B8E620CF3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BE3AC-43AD-4326-B03C-AE57CBD671EB}" type="datetimeFigureOut">
              <a:rPr lang="en-US" smtClean="0"/>
              <a:pPr/>
              <a:t>4/17/2022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AB89BE-CCB1-4B2A-8F93-65F5CA44C5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6ACF9F-41BA-455A-B7F1-A148144EE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469C1-C5A0-44BB-B191-54AAFDC3A0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551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D64679-4BC7-4970-83C7-A7F4BD845C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AA2ABC-C321-4A6B-A477-B45B1BE2DB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0FA21F-90D1-4659-9C2A-BC3243E3B3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BE3AC-43AD-4326-B03C-AE57CBD671EB}" type="datetimeFigureOut">
              <a:rPr lang="en-US" smtClean="0"/>
              <a:pPr/>
              <a:t>4/17/2022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002E43-D47A-40BC-8CCB-3392826B9D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9B5837-4C42-4B3E-A736-F116A271B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469C1-C5A0-44BB-B191-54AAFDC3A0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615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BD406AA-E824-4B94-ADB9-1DB98D4F2A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BDD6EA-DB4F-4EE7-B492-9E527855BF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7B3594-35D3-4201-B96C-486DA5C45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BE3AC-43AD-4326-B03C-AE57CBD671EB}" type="datetimeFigureOut">
              <a:rPr lang="en-US" smtClean="0"/>
              <a:pPr/>
              <a:t>4/17/2022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A1D85-DEAE-4038-8C25-4923C6D98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A3BD13-48A3-4527-98C8-63F5FE05A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469C1-C5A0-44BB-B191-54AAFDC3A0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8098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Нүүр хэсэг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picture containing light, dark, lit, large&#10;&#10;Description automatically generated">
            <a:extLst>
              <a:ext uri="{FF2B5EF4-FFF2-40B4-BE49-F238E27FC236}">
                <a16:creationId xmlns:a16="http://schemas.microsoft.com/office/drawing/2014/main" id="{0F84E144-D276-44ED-91F2-D0FA4B161F4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053370A-4BFB-4890-909B-DC1ACF7A38F7}"/>
              </a:ext>
            </a:extLst>
          </p:cNvPr>
          <p:cNvCxnSpPr>
            <a:cxnSpLocks/>
          </p:cNvCxnSpPr>
          <p:nvPr userDrawn="1"/>
        </p:nvCxnSpPr>
        <p:spPr>
          <a:xfrm>
            <a:off x="3690293" y="2769782"/>
            <a:ext cx="0" cy="89479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1CA24090-B17C-46C5-9505-BE6931A5293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99779" y="2314527"/>
            <a:ext cx="158115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2220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B6FBA29-8A47-4D6C-81FA-911B0699F94D}"/>
              </a:ext>
            </a:extLst>
          </p:cNvPr>
          <p:cNvSpPr txBox="1"/>
          <p:nvPr userDrawn="1"/>
        </p:nvSpPr>
        <p:spPr>
          <a:xfrm>
            <a:off x="982381" y="185243"/>
            <a:ext cx="910952" cy="430887"/>
          </a:xfrm>
          <a:prstGeom prst="rect">
            <a:avLst/>
          </a:prstGeom>
          <a:noFill/>
          <a:ln w="38100">
            <a:solidFill>
              <a:srgbClr val="D9050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mn-MN" sz="11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ЧАНАР </a:t>
            </a:r>
            <a:r>
              <a:rPr lang="en-US" sz="11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</a:p>
          <a:p>
            <a:pPr algn="ctr"/>
            <a:r>
              <a:rPr lang="mn-MN" sz="11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ҮР АШИГ</a:t>
            </a:r>
            <a:endParaRPr lang="en-US" sz="11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ound Same Side Corner Rectangle 24">
            <a:extLst>
              <a:ext uri="{FF2B5EF4-FFF2-40B4-BE49-F238E27FC236}">
                <a16:creationId xmlns:a16="http://schemas.microsoft.com/office/drawing/2014/main" id="{0F8D3ACC-1A53-4CFB-BE4D-3CE03AC36885}"/>
              </a:ext>
            </a:extLst>
          </p:cNvPr>
          <p:cNvSpPr/>
          <p:nvPr userDrawn="1"/>
        </p:nvSpPr>
        <p:spPr>
          <a:xfrm rot="16200000">
            <a:off x="6843682" y="-4578436"/>
            <a:ext cx="586531" cy="9884789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1A3675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vert" rtlCol="0" anchor="ctr"/>
          <a:lstStyle/>
          <a:p>
            <a:pPr algn="ctr" defTabSz="914377">
              <a:defRPr/>
            </a:pPr>
            <a:endParaRPr lang="en-US" sz="1000" b="1" dirty="0">
              <a:solidFill>
                <a:srgbClr val="FFFF00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400239-1556-41FB-A42C-E5A8F9C5E3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66974" y="89744"/>
            <a:ext cx="9477375" cy="586531"/>
          </a:xfrm>
        </p:spPr>
        <p:txBody>
          <a:bodyPr>
            <a:normAutofit/>
          </a:bodyPr>
          <a:lstStyle>
            <a:lvl1pPr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4E81E4C-FB77-4C75-BEF8-314197ACDF3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2658" y="89744"/>
            <a:ext cx="649342" cy="64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603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E13E89-8749-460C-BFAA-B773C363A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DC9500-81E2-420D-B60C-5BB393000B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736461-969C-42D0-8286-C535DCB384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BE3AC-43AD-4326-B03C-AE57CBD671EB}" type="datetimeFigureOut">
              <a:rPr lang="en-US" smtClean="0"/>
              <a:pPr/>
              <a:t>4/17/2022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0116FC-C8A9-4709-809A-BD337E4BA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A58834-B169-45F4-8410-AE251BAAC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469C1-C5A0-44BB-B191-54AAFDC3A0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326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C14944-65A9-43E1-B644-3D845E42C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CC081B-AB92-4506-9F23-9A1E400BEA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7AB84D-CC7C-4A89-B6F6-E95042CA6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BE3AC-43AD-4326-B03C-AE57CBD671EB}" type="datetimeFigureOut">
              <a:rPr lang="en-US" smtClean="0"/>
              <a:pPr/>
              <a:t>4/17/2022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57CD1F-E55B-43BB-BBD2-C97294DC6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602B02-991E-4CD4-A378-C1429CEBE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469C1-C5A0-44BB-B191-54AAFDC3A0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531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77BCE5-15B0-4292-825F-5DF2E6820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F230E1-DCBF-4F65-ABA5-563AC959E1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71F1DC-5147-4F8E-85B1-5F60CDB799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15FAF9-5A3E-4EEF-AB21-7499D1E04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BE3AC-43AD-4326-B03C-AE57CBD671EB}" type="datetimeFigureOut">
              <a:rPr lang="en-US" smtClean="0"/>
              <a:pPr/>
              <a:t>4/17/2022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3D1651-91A3-4FCC-AD52-FE549B65AB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D05F7E-6D9D-483C-915D-938A805A3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469C1-C5A0-44BB-B191-54AAFDC3A0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373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2D945-3232-41BF-A7EF-8A84C1930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303CC8-F196-4694-92D5-3EE302908A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7315EE-7A78-4FD1-AD8E-2831271C19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2CC185-70AD-4122-89FE-894C9569D2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2B976F-AB33-4D3A-ABC0-03A0415992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F3850BC-D3F8-4B2B-A067-A8A92A758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BE3AC-43AD-4326-B03C-AE57CBD671EB}" type="datetimeFigureOut">
              <a:rPr lang="en-US" smtClean="0"/>
              <a:pPr/>
              <a:t>4/17/2022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1C06AB-9AD0-47F2-8EC8-FE71C0E47B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D9F7A14-DC6D-4944-840C-B75CC9424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469C1-C5A0-44BB-B191-54AAFDC3A0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391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D502B2-5EF7-45ED-8FFA-4F0033819B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72C435-9D9F-434E-B81C-89F405A7C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BE3AC-43AD-4326-B03C-AE57CBD671EB}" type="datetimeFigureOut">
              <a:rPr lang="en-US" smtClean="0"/>
              <a:pPr/>
              <a:t>4/17/2022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7302AA-1EBE-441D-B607-20F952E4A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BA0E25-D83C-4822-8307-19A8BBAE3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469C1-C5A0-44BB-B191-54AAFDC3A0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833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B9FB57F-2C26-48B8-99EA-FD76EB2C37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BE3AC-43AD-4326-B03C-AE57CBD671EB}" type="datetimeFigureOut">
              <a:rPr lang="en-US" smtClean="0"/>
              <a:pPr/>
              <a:t>4/17/2022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EA283D-0AE1-44C7-A1D7-1096E3FEA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B421A1-BB83-4517-968E-ECA895D67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469C1-C5A0-44BB-B191-54AAFDC3A0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964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CC597-57F4-4568-B25E-3B018908DB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AA0543-2509-41C8-8DEC-35374E4514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2EA471-5380-4112-827F-F7E9DD0444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71CB40-78E5-4154-86F6-F99DA596B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BE3AC-43AD-4326-B03C-AE57CBD671EB}" type="datetimeFigureOut">
              <a:rPr lang="en-US" smtClean="0"/>
              <a:pPr/>
              <a:t>4/17/2022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CCE0FC-66C1-4B90-952E-CCB0F2EFA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A5D5AB-CA3E-4786-A6A4-FA64A77AE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469C1-C5A0-44BB-B191-54AAFDC3A0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76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BFFFF7-CAFD-4D01-AC0C-E33E524FDC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EE8EF41-6F00-41A5-99EB-6FF3BA6FB1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CB4D6B-8600-46C7-A187-80FB18EB68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5CFB9B-73B6-4953-AE55-D34761B651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BE3AC-43AD-4326-B03C-AE57CBD671EB}" type="datetimeFigureOut">
              <a:rPr lang="en-US" smtClean="0"/>
              <a:pPr/>
              <a:t>4/17/2022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3A8401-951C-4D02-AD07-D697B8C1A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E01F07-1BC0-439B-A8D3-62C973B4F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469C1-C5A0-44BB-B191-54AAFDC3A0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144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0B3DA46-8078-489C-8012-1CD2F4FF5B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86F720-C22E-4F40-B203-7B54D38CB6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4A740B-B458-4231-8139-C465323DF8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BE3AC-43AD-4326-B03C-AE57CBD671EB}" type="datetimeFigureOut">
              <a:rPr lang="en-US" smtClean="0"/>
              <a:pPr/>
              <a:t>4/17/2022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0F2612-7C8D-4BBA-AC3B-B56004688B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784A6B-5E28-44C0-B5DF-5EF08EAEA2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3469C1-C5A0-44BB-B191-54AAFDC3A0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831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5.jpeg"/><Relationship Id="rId7" Type="http://schemas.openxmlformats.org/officeDocument/2006/relationships/image" Target="../media/image3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19.jpeg"/><Relationship Id="rId9" Type="http://schemas.openxmlformats.org/officeDocument/2006/relationships/image" Target="../media/image4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svg"/><Relationship Id="rId7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5.png"/><Relationship Id="rId5" Type="http://schemas.openxmlformats.org/officeDocument/2006/relationships/image" Target="../media/image44.svg"/><Relationship Id="rId4" Type="http://schemas.openxmlformats.org/officeDocument/2006/relationships/image" Target="../media/image4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D546D48-59BB-47F9-81E0-25F6F0018E4E}"/>
              </a:ext>
            </a:extLst>
          </p:cNvPr>
          <p:cNvSpPr txBox="1"/>
          <p:nvPr/>
        </p:nvSpPr>
        <p:spPr>
          <a:xfrm>
            <a:off x="4078840" y="2431911"/>
            <a:ext cx="757087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sz="3200" b="1" dirty="0">
                <a:solidFill>
                  <a:srgbClr val="FFFF00"/>
                </a:solidFill>
              </a:rPr>
              <a:t>ЭРҮҮЛ МЭНДИЙН АНХАН ШАТНЫ БАЙГУУЛЛАГЫН ГЭРЭЭНИЙ ГҮЙЦЭТГЭЛИЙГ ҮНЭЛЭХ ШАЛГУУР ҮЗҮҮЛЭЛТ 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C5AF1B0-A6A2-418C-B3BC-4D0F2888EC59}"/>
              </a:ext>
            </a:extLst>
          </p:cNvPr>
          <p:cNvSpPr/>
          <p:nvPr/>
        </p:nvSpPr>
        <p:spPr>
          <a:xfrm>
            <a:off x="-706315" y="448622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defRPr/>
            </a:pPr>
            <a:r>
              <a:rPr lang="mn-MN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МОН 9701, </a:t>
            </a:r>
            <a:r>
              <a:rPr lang="en-US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MOH 3843, MOH 3844</a:t>
            </a:r>
            <a:endParaRPr lang="mn-MN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defRPr/>
            </a:pPr>
            <a:r>
              <a:rPr lang="mn-MN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ТӨСӨЛ</a:t>
            </a:r>
            <a:endParaRPr lang="mn-MN" dirty="0">
              <a:solidFill>
                <a:prstClr val="white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1B5737B-DD65-4303-A490-29A0B34387B5}"/>
              </a:ext>
            </a:extLst>
          </p:cNvPr>
          <p:cNvSpPr/>
          <p:nvPr/>
        </p:nvSpPr>
        <p:spPr>
          <a:xfrm>
            <a:off x="5185025" y="5032441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mn-MN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Тусламж, үйлчилгээний чанарын үнэлгээний зөвлөх 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mn-MN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Л.Баярцэцэг, С.Дэлгэрэх</a:t>
            </a:r>
          </a:p>
        </p:txBody>
      </p:sp>
    </p:spTree>
    <p:extLst>
      <p:ext uri="{BB962C8B-B14F-4D97-AF65-F5344CB8AC3E}">
        <p14:creationId xmlns:p14="http://schemas.microsoft.com/office/powerpoint/2010/main" val="41868217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CB4200-6DBF-4FB4-A4BE-7284B6E20B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mn-MN" dirty="0"/>
              <a:t>АНХАН ШАТНЫ ЭМБ</a:t>
            </a:r>
            <a:r>
              <a:rPr lang="en-US" dirty="0"/>
              <a:t>-</a:t>
            </a:r>
            <a:r>
              <a:rPr lang="mn-MN" dirty="0"/>
              <a:t>ЫН ГЭРЭЭНИЙ ШАЛГУУР ҮЗҮҮЛЭЛТ</a:t>
            </a:r>
            <a:endParaRPr lang="en-US" dirty="0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12DEF98C-2769-41E2-BEF7-450F75508290}"/>
              </a:ext>
            </a:extLst>
          </p:cNvPr>
          <p:cNvGrpSpPr/>
          <p:nvPr/>
        </p:nvGrpSpPr>
        <p:grpSpPr>
          <a:xfrm>
            <a:off x="1195023" y="1216401"/>
            <a:ext cx="2277561" cy="1450599"/>
            <a:chOff x="270096" y="950837"/>
            <a:chExt cx="2672721" cy="1080845"/>
          </a:xfrm>
        </p:grpSpPr>
        <p:sp>
          <p:nvSpPr>
            <p:cNvPr id="37" name="Snip Diagonal Corner Rectangle 6">
              <a:extLst>
                <a:ext uri="{FF2B5EF4-FFF2-40B4-BE49-F238E27FC236}">
                  <a16:creationId xmlns:a16="http://schemas.microsoft.com/office/drawing/2014/main" id="{AA1B89B6-F098-4B45-B00D-C7427D038E48}"/>
                </a:ext>
              </a:extLst>
            </p:cNvPr>
            <p:cNvSpPr/>
            <p:nvPr/>
          </p:nvSpPr>
          <p:spPr>
            <a:xfrm>
              <a:off x="287077" y="950837"/>
              <a:ext cx="2655740" cy="1080845"/>
            </a:xfrm>
            <a:prstGeom prst="snip2DiagRect">
              <a:avLst/>
            </a:prstGeom>
            <a:solidFill>
              <a:srgbClr val="27C78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17" eaLnBrk="1" fontAlgn="auto" latinLnBrk="0" hangingPunct="1"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</a:endParaRPr>
            </a:p>
          </p:txBody>
        </p:sp>
        <p:sp>
          <p:nvSpPr>
            <p:cNvPr id="38" name="Subtitle 2">
              <a:extLst>
                <a:ext uri="{FF2B5EF4-FFF2-40B4-BE49-F238E27FC236}">
                  <a16:creationId xmlns:a16="http://schemas.microsoft.com/office/drawing/2014/main" id="{428DAA0B-713B-4C4F-BB1E-49E0232E09E0}"/>
                </a:ext>
              </a:extLst>
            </p:cNvPr>
            <p:cNvSpPr txBox="1">
              <a:spLocks/>
            </p:cNvSpPr>
            <p:nvPr/>
          </p:nvSpPr>
          <p:spPr>
            <a:xfrm>
              <a:off x="270096" y="1037287"/>
              <a:ext cx="2536086" cy="907941"/>
            </a:xfrm>
            <a:prstGeom prst="rect">
              <a:avLst/>
            </a:prstGeom>
          </p:spPr>
          <p:txBody>
            <a:bodyPr vert="horz" wrap="square" lIns="45720" tIns="22860" rIns="45720" bIns="22860" rtlCol="0" anchor="ctr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defTabSz="543818">
                <a:lnSpc>
                  <a:spcPct val="100000"/>
                </a:lnSpc>
                <a:spcBef>
                  <a:spcPts val="0"/>
                </a:spcBef>
              </a:pPr>
              <a:r>
                <a:rPr lang="en-US" sz="1400" b="1" dirty="0">
                  <a:solidFill>
                    <a:srgbClr val="002060"/>
                  </a:solidFill>
                  <a:latin typeface="+mn-lt"/>
                </a:rPr>
                <a:t>ЖИРЭМСНИЙ ХЯНАЛТАД ДӨРӨВ БА ТҮҮНЭЭС ДЭЭШ УДАА ХАМРАГДСАН ЭХИЙН ХУВЬ </a:t>
              </a: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Lato Light" panose="020F0502020204030203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3C085864-78B6-4A27-8750-F85FF9B4862B}"/>
              </a:ext>
            </a:extLst>
          </p:cNvPr>
          <p:cNvGrpSpPr/>
          <p:nvPr/>
        </p:nvGrpSpPr>
        <p:grpSpPr>
          <a:xfrm>
            <a:off x="174401" y="1216401"/>
            <a:ext cx="932733" cy="830997"/>
            <a:chOff x="0" y="1257257"/>
            <a:chExt cx="932733" cy="830997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68BC5E90-9118-4FB3-943D-74D9A25C7EE7}"/>
                </a:ext>
              </a:extLst>
            </p:cNvPr>
            <p:cNvSpPr/>
            <p:nvPr/>
          </p:nvSpPr>
          <p:spPr>
            <a:xfrm>
              <a:off x="0" y="1279366"/>
              <a:ext cx="849030" cy="805929"/>
            </a:xfrm>
            <a:prstGeom prst="ellipse">
              <a:avLst/>
            </a:prstGeom>
            <a:solidFill>
              <a:schemeClr val="bg2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2267C8B5-8374-43E1-AF65-592EFC400D16}"/>
                </a:ext>
              </a:extLst>
            </p:cNvPr>
            <p:cNvSpPr txBox="1"/>
            <p:nvPr/>
          </p:nvSpPr>
          <p:spPr>
            <a:xfrm>
              <a:off x="171591" y="1257257"/>
              <a:ext cx="76114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>
                  <a:solidFill>
                    <a:srgbClr val="002060"/>
                  </a:solidFill>
                </a:rPr>
                <a:t>2</a:t>
              </a:r>
            </a:p>
          </p:txBody>
        </p:sp>
      </p:grpSp>
      <p:graphicFrame>
        <p:nvGraphicFramePr>
          <p:cNvPr id="42" name="Table 42">
            <a:extLst>
              <a:ext uri="{FF2B5EF4-FFF2-40B4-BE49-F238E27FC236}">
                <a16:creationId xmlns:a16="http://schemas.microsoft.com/office/drawing/2014/main" id="{A359F31C-D4F1-4B39-90E8-70086F8782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8756988"/>
              </p:ext>
            </p:extLst>
          </p:nvPr>
        </p:nvGraphicFramePr>
        <p:xfrm>
          <a:off x="3718479" y="1941697"/>
          <a:ext cx="8225870" cy="394716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2545460">
                  <a:extLst>
                    <a:ext uri="{9D8B030D-6E8A-4147-A177-3AD203B41FA5}">
                      <a16:colId xmlns:a16="http://schemas.microsoft.com/office/drawing/2014/main" val="1956425793"/>
                    </a:ext>
                  </a:extLst>
                </a:gridCol>
                <a:gridCol w="5680410">
                  <a:extLst>
                    <a:ext uri="{9D8B030D-6E8A-4147-A177-3AD203B41FA5}">
                      <a16:colId xmlns:a16="http://schemas.microsoft.com/office/drawing/2014/main" val="5964901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err="1"/>
                        <a:t>Тодорхойлолт</a:t>
                      </a:r>
                      <a:r>
                        <a:rPr lang="en-US" sz="1800" b="0" dirty="0"/>
                        <a:t>/</a:t>
                      </a:r>
                      <a:r>
                        <a:rPr lang="en-US" sz="1800" b="0" dirty="0" err="1"/>
                        <a:t>Аргачлал</a:t>
                      </a:r>
                      <a:endPara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ea typeface="League Spartan" charset="0"/>
                        <a:cs typeface="Poppins" pitchFamily="2" charset="77"/>
                      </a:endParaRPr>
                    </a:p>
                    <a:p>
                      <a:pPr algn="l"/>
                      <a:endParaRPr lang="en-US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Тухайн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жилд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жирэмсний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хяналтад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дөрөв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ба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түүнээс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дээш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удаа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хамрагдсан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эхийн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тоо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*100%/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Нийт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жирэмсний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хяналтад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хамрагдвал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зохих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эхийн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тоо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Lato Light" panose="020F0502020204030203" pitchFamily="34" charset="0"/>
                        <a:cs typeface="Mukta ExtraLight" panose="020B0000000000000000" pitchFamily="34" charset="7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265708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err="1">
                          <a:latin typeface="+mn-lt"/>
                        </a:rPr>
                        <a:t>Олон</a:t>
                      </a:r>
                      <a:r>
                        <a:rPr lang="en-US" sz="1800" b="0" dirty="0">
                          <a:latin typeface="+mn-lt"/>
                        </a:rPr>
                        <a:t> </a:t>
                      </a:r>
                      <a:r>
                        <a:rPr lang="en-US" sz="1800" b="0" dirty="0" err="1">
                          <a:latin typeface="+mn-lt"/>
                        </a:rPr>
                        <a:t>улсын</a:t>
                      </a:r>
                      <a:r>
                        <a:rPr lang="en-US" sz="1800" b="0" dirty="0">
                          <a:latin typeface="+mn-lt"/>
                        </a:rPr>
                        <a:t> </a:t>
                      </a:r>
                      <a:r>
                        <a:rPr lang="en-US" sz="1800" b="0" dirty="0" err="1">
                          <a:latin typeface="+mn-lt"/>
                        </a:rPr>
                        <a:t>дундаж</a:t>
                      </a:r>
                      <a:r>
                        <a:rPr lang="en-US" sz="1800" b="0" dirty="0">
                          <a:latin typeface="+mn-lt"/>
                        </a:rPr>
                        <a:t> </a:t>
                      </a:r>
                      <a:r>
                        <a:rPr lang="en-US" sz="1800" b="0" dirty="0" err="1">
                          <a:latin typeface="+mn-lt"/>
                        </a:rPr>
                        <a:t>хэмжээ</a:t>
                      </a:r>
                      <a:endPara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+mn-lt"/>
                        <a:ea typeface="League Spartan" charset="0"/>
                        <a:cs typeface="Poppins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≥85%</a:t>
                      </a:r>
                      <a:endParaRPr lang="en-US" sz="1800" dirty="0">
                        <a:effectLst/>
                        <a:latin typeface="+mn-lt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184110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err="1"/>
                        <a:t>Суурь</a:t>
                      </a:r>
                      <a:r>
                        <a:rPr lang="en-US" sz="1800" b="0" dirty="0"/>
                        <a:t> </a:t>
                      </a:r>
                      <a:r>
                        <a:rPr lang="en-US" sz="1800" b="0" dirty="0" err="1"/>
                        <a:t>түвшин</a:t>
                      </a:r>
                      <a:endPara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ea typeface="League Spartan" charset="0"/>
                        <a:cs typeface="Poppins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Байгууллага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бүрийн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суурь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түвшинг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гэрээнд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тусгана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.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Lato Light" panose="020F0502020204030203" pitchFamily="34" charset="0"/>
                        <a:cs typeface="Mukta ExtraLight" panose="020B0000000000000000" pitchFamily="34" charset="7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824793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err="1"/>
                        <a:t>Хүрэх</a:t>
                      </a:r>
                      <a:r>
                        <a:rPr lang="en-US" sz="1800" b="0" dirty="0"/>
                        <a:t> </a:t>
                      </a:r>
                      <a:r>
                        <a:rPr lang="en-US" sz="1800" b="0" dirty="0" err="1"/>
                        <a:t>түвшин</a:t>
                      </a:r>
                      <a:endPara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ea typeface="League Spartan" charset="0"/>
                        <a:cs typeface="Poppins" pitchFamily="2" charset="77"/>
                      </a:endParaRPr>
                    </a:p>
                    <a:p>
                      <a:pPr algn="l"/>
                      <a:endParaRPr lang="en-US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Суурь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түвшинг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сайжруулж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, ОУ-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ын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түвшинд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хүргэхээр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тогтооно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.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Lato Light" panose="020F0502020204030203" pitchFamily="34" charset="0"/>
                        <a:cs typeface="Mukta ExtraLight" panose="020B0000000000000000" pitchFamily="34" charset="7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575722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err="1"/>
                        <a:t>Нийт</a:t>
                      </a:r>
                      <a:r>
                        <a:rPr lang="en-US" sz="1800" b="0" dirty="0"/>
                        <a:t> </a:t>
                      </a:r>
                      <a:r>
                        <a:rPr lang="en-US" sz="1800" b="0" dirty="0" err="1"/>
                        <a:t>гэрээнд</a:t>
                      </a:r>
                      <a:r>
                        <a:rPr lang="en-US" sz="1800" b="0" dirty="0"/>
                        <a:t> </a:t>
                      </a:r>
                      <a:r>
                        <a:rPr lang="en-US" sz="1800" b="0" dirty="0" err="1"/>
                        <a:t>эзлэх</a:t>
                      </a:r>
                      <a:r>
                        <a:rPr lang="en-US" sz="1800" b="0" dirty="0"/>
                        <a:t> </a:t>
                      </a:r>
                      <a:r>
                        <a:rPr lang="en-US" sz="1800" b="0" dirty="0" err="1"/>
                        <a:t>хувийн</a:t>
                      </a:r>
                      <a:r>
                        <a:rPr lang="en-US" sz="1800" b="0" dirty="0"/>
                        <a:t> </a:t>
                      </a:r>
                      <a:r>
                        <a:rPr lang="en-US" sz="1800" b="0" dirty="0" err="1"/>
                        <a:t>жин</a:t>
                      </a:r>
                      <a:r>
                        <a:rPr lang="en-US" sz="1800" b="0" dirty="0"/>
                        <a:t> /</a:t>
                      </a:r>
                      <a:r>
                        <a:rPr lang="en-US" sz="1800" b="0" dirty="0" err="1"/>
                        <a:t>оноо</a:t>
                      </a:r>
                      <a:endPara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ea typeface="League Spartan" charset="0"/>
                        <a:cs typeface="Poppins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n-MN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5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оноо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Lato Light" panose="020F0502020204030203" pitchFamily="34" charset="0"/>
                        <a:cs typeface="Mukta ExtraLight" panose="020B0000000000000000" pitchFamily="34" charset="7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267872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err="1"/>
                        <a:t>Үнэлэх</a:t>
                      </a:r>
                      <a:r>
                        <a:rPr lang="en-US" sz="1800" b="0" dirty="0"/>
                        <a:t> </a:t>
                      </a:r>
                      <a:r>
                        <a:rPr lang="en-US" sz="1800" b="0" dirty="0" err="1"/>
                        <a:t>аргачлал</a:t>
                      </a:r>
                      <a:endPara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ea typeface="League Spartan" charset="0"/>
                        <a:cs typeface="Poppins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Хүрэх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түвшинд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хүрсэн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бол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 5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оноо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,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хүрээгүй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бол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 0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оноо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Lato Light" panose="020F0502020204030203" pitchFamily="34" charset="0"/>
                        <a:cs typeface="Mukta ExtraLight" panose="020B0000000000000000" pitchFamily="34" charset="7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370938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err="1"/>
                        <a:t>Мэдээллийн</a:t>
                      </a:r>
                      <a:r>
                        <a:rPr lang="en-US" sz="1800" b="0" dirty="0"/>
                        <a:t> </a:t>
                      </a:r>
                      <a:r>
                        <a:rPr lang="en-US" sz="1800" b="0" dirty="0" err="1"/>
                        <a:t>эх</a:t>
                      </a:r>
                      <a:r>
                        <a:rPr lang="en-US" sz="1800" b="0" dirty="0"/>
                        <a:t> </a:t>
                      </a:r>
                      <a:r>
                        <a:rPr lang="en-US" sz="1800" b="0" dirty="0" err="1"/>
                        <a:t>сурвалж</a:t>
                      </a:r>
                      <a:endPara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ea typeface="League Spartan" charset="0"/>
                        <a:cs typeface="Poppins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ЭМХТөвийн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дата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Lato Light" panose="020F0502020204030203" pitchFamily="34" charset="0"/>
                        <a:cs typeface="Mukta ExtraLight" panose="020B0000000000000000" pitchFamily="34" charset="7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444426"/>
                  </a:ext>
                </a:extLst>
              </a:tr>
            </a:tbl>
          </a:graphicData>
        </a:graphic>
      </p:graphicFrame>
      <p:grpSp>
        <p:nvGrpSpPr>
          <p:cNvPr id="31" name="Group 30">
            <a:extLst>
              <a:ext uri="{FF2B5EF4-FFF2-40B4-BE49-F238E27FC236}">
                <a16:creationId xmlns:a16="http://schemas.microsoft.com/office/drawing/2014/main" id="{C398F297-74CD-4782-A261-D01A2E3EDD60}"/>
              </a:ext>
            </a:extLst>
          </p:cNvPr>
          <p:cNvGrpSpPr/>
          <p:nvPr/>
        </p:nvGrpSpPr>
        <p:grpSpPr>
          <a:xfrm>
            <a:off x="-13320" y="2689108"/>
            <a:ext cx="3843614" cy="4168891"/>
            <a:chOff x="0" y="1700921"/>
            <a:chExt cx="12789786" cy="12022554"/>
          </a:xfrm>
        </p:grpSpPr>
        <p:sp>
          <p:nvSpPr>
            <p:cNvPr id="32" name="Shape">
              <a:extLst>
                <a:ext uri="{FF2B5EF4-FFF2-40B4-BE49-F238E27FC236}">
                  <a16:creationId xmlns:a16="http://schemas.microsoft.com/office/drawing/2014/main" id="{E40CA2ED-908B-455B-912F-CFDBEF1AAACA}"/>
                </a:ext>
              </a:extLst>
            </p:cNvPr>
            <p:cNvSpPr/>
            <p:nvPr/>
          </p:nvSpPr>
          <p:spPr>
            <a:xfrm>
              <a:off x="0" y="1700921"/>
              <a:ext cx="9650874" cy="120225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4" h="21571" extrusionOk="0">
                  <a:moveTo>
                    <a:pt x="11426" y="33"/>
                  </a:moveTo>
                  <a:cubicBezTo>
                    <a:pt x="9287" y="272"/>
                    <a:pt x="7734" y="1747"/>
                    <a:pt x="5661" y="2196"/>
                  </a:cubicBezTo>
                  <a:cubicBezTo>
                    <a:pt x="3529" y="2658"/>
                    <a:pt x="1264" y="1998"/>
                    <a:pt x="0" y="544"/>
                  </a:cubicBezTo>
                  <a:lnTo>
                    <a:pt x="0" y="21571"/>
                  </a:lnTo>
                  <a:lnTo>
                    <a:pt x="8768" y="21571"/>
                  </a:lnTo>
                  <a:lnTo>
                    <a:pt x="15114" y="21571"/>
                  </a:lnTo>
                  <a:lnTo>
                    <a:pt x="21447" y="21571"/>
                  </a:lnTo>
                  <a:cubicBezTo>
                    <a:pt x="21554" y="21089"/>
                    <a:pt x="21600" y="20599"/>
                    <a:pt x="21560" y="20110"/>
                  </a:cubicBezTo>
                  <a:cubicBezTo>
                    <a:pt x="21463" y="18900"/>
                    <a:pt x="20937" y="17767"/>
                    <a:pt x="20112" y="16803"/>
                  </a:cubicBezTo>
                  <a:cubicBezTo>
                    <a:pt x="19077" y="15593"/>
                    <a:pt x="17580" y="14659"/>
                    <a:pt x="15801" y="14161"/>
                  </a:cubicBezTo>
                  <a:cubicBezTo>
                    <a:pt x="15878" y="14160"/>
                    <a:pt x="15954" y="14154"/>
                    <a:pt x="16028" y="14142"/>
                  </a:cubicBezTo>
                  <a:cubicBezTo>
                    <a:pt x="16548" y="14060"/>
                    <a:pt x="16916" y="13765"/>
                    <a:pt x="17130" y="13423"/>
                  </a:cubicBezTo>
                  <a:cubicBezTo>
                    <a:pt x="17380" y="13023"/>
                    <a:pt x="17430" y="12541"/>
                    <a:pt x="17202" y="12082"/>
                  </a:cubicBezTo>
                  <a:cubicBezTo>
                    <a:pt x="16049" y="11383"/>
                    <a:pt x="15008" y="10576"/>
                    <a:pt x="14095" y="9678"/>
                  </a:cubicBezTo>
                  <a:cubicBezTo>
                    <a:pt x="13659" y="9250"/>
                    <a:pt x="13253" y="8800"/>
                    <a:pt x="12975" y="8294"/>
                  </a:cubicBezTo>
                  <a:cubicBezTo>
                    <a:pt x="12726" y="7839"/>
                    <a:pt x="12596" y="7319"/>
                    <a:pt x="12906" y="6894"/>
                  </a:cubicBezTo>
                  <a:cubicBezTo>
                    <a:pt x="12971" y="6804"/>
                    <a:pt x="13056" y="6722"/>
                    <a:pt x="13163" y="6662"/>
                  </a:cubicBezTo>
                  <a:cubicBezTo>
                    <a:pt x="13426" y="6512"/>
                    <a:pt x="13734" y="6500"/>
                    <a:pt x="14031" y="6590"/>
                  </a:cubicBezTo>
                  <a:cubicBezTo>
                    <a:pt x="14314" y="6675"/>
                    <a:pt x="14565" y="6850"/>
                    <a:pt x="14847" y="6950"/>
                  </a:cubicBezTo>
                  <a:cubicBezTo>
                    <a:pt x="15123" y="7048"/>
                    <a:pt x="15434" y="7055"/>
                    <a:pt x="15619" y="6873"/>
                  </a:cubicBezTo>
                  <a:cubicBezTo>
                    <a:pt x="15776" y="6719"/>
                    <a:pt x="15727" y="6487"/>
                    <a:pt x="15875" y="6328"/>
                  </a:cubicBezTo>
                  <a:cubicBezTo>
                    <a:pt x="15990" y="6205"/>
                    <a:pt x="16214" y="6128"/>
                    <a:pt x="16194" y="5970"/>
                  </a:cubicBezTo>
                  <a:cubicBezTo>
                    <a:pt x="16184" y="5882"/>
                    <a:pt x="16083" y="5804"/>
                    <a:pt x="16124" y="5718"/>
                  </a:cubicBezTo>
                  <a:cubicBezTo>
                    <a:pt x="16164" y="5635"/>
                    <a:pt x="16298" y="5629"/>
                    <a:pt x="16380" y="5574"/>
                  </a:cubicBezTo>
                  <a:cubicBezTo>
                    <a:pt x="16573" y="5446"/>
                    <a:pt x="16406" y="5171"/>
                    <a:pt x="16604" y="5046"/>
                  </a:cubicBezTo>
                  <a:cubicBezTo>
                    <a:pt x="16735" y="4962"/>
                    <a:pt x="16939" y="5023"/>
                    <a:pt x="17070" y="4938"/>
                  </a:cubicBezTo>
                  <a:cubicBezTo>
                    <a:pt x="17267" y="4812"/>
                    <a:pt x="17127" y="4579"/>
                    <a:pt x="16933" y="4399"/>
                  </a:cubicBezTo>
                  <a:cubicBezTo>
                    <a:pt x="16867" y="4338"/>
                    <a:pt x="16804" y="4275"/>
                    <a:pt x="16751" y="4206"/>
                  </a:cubicBezTo>
                  <a:cubicBezTo>
                    <a:pt x="16693" y="4132"/>
                    <a:pt x="16648" y="4053"/>
                    <a:pt x="16617" y="3969"/>
                  </a:cubicBezTo>
                  <a:cubicBezTo>
                    <a:pt x="16451" y="3520"/>
                    <a:pt x="16702" y="3051"/>
                    <a:pt x="16661" y="2588"/>
                  </a:cubicBezTo>
                  <a:cubicBezTo>
                    <a:pt x="16608" y="1989"/>
                    <a:pt x="16157" y="1520"/>
                    <a:pt x="15612" y="1132"/>
                  </a:cubicBezTo>
                  <a:cubicBezTo>
                    <a:pt x="14892" y="621"/>
                    <a:pt x="14023" y="260"/>
                    <a:pt x="13083" y="95"/>
                  </a:cubicBezTo>
                  <a:cubicBezTo>
                    <a:pt x="12538" y="-1"/>
                    <a:pt x="11978" y="-29"/>
                    <a:pt x="11426" y="33"/>
                  </a:cubicBezTo>
                  <a:close/>
                </a:path>
              </a:pathLst>
            </a:custGeom>
            <a:solidFill>
              <a:srgbClr val="FFFFFF">
                <a:lumMod val="8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3578" tIns="53578" rIns="53578" bIns="53578" numCol="1" anchor="ctr">
              <a:noAutofit/>
            </a:bodyPr>
            <a:lstStyle/>
            <a:p>
              <a:pPr marL="0" marR="0" lvl="0" indent="0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5063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Lato Light" panose="020F0502020204030203" pitchFamily="34" charset="0"/>
              </a:endParaRPr>
            </a:p>
          </p:txBody>
        </p:sp>
        <p:sp>
          <p:nvSpPr>
            <p:cNvPr id="33" name="Shape">
              <a:extLst>
                <a:ext uri="{FF2B5EF4-FFF2-40B4-BE49-F238E27FC236}">
                  <a16:creationId xmlns:a16="http://schemas.microsoft.com/office/drawing/2014/main" id="{D013B247-F992-4BCF-B1E8-ACF2D421A26B}"/>
                </a:ext>
              </a:extLst>
            </p:cNvPr>
            <p:cNvSpPr/>
            <p:nvPr/>
          </p:nvSpPr>
          <p:spPr>
            <a:xfrm>
              <a:off x="4786315" y="9507163"/>
              <a:ext cx="4528046" cy="42163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73" h="21520" extrusionOk="0">
                  <a:moveTo>
                    <a:pt x="2439" y="7"/>
                  </a:moveTo>
                  <a:cubicBezTo>
                    <a:pt x="1783" y="32"/>
                    <a:pt x="1100" y="135"/>
                    <a:pt x="623" y="648"/>
                  </a:cubicBezTo>
                  <a:cubicBezTo>
                    <a:pt x="-1262" y="2672"/>
                    <a:pt x="1685" y="5136"/>
                    <a:pt x="2172" y="7684"/>
                  </a:cubicBezTo>
                  <a:cubicBezTo>
                    <a:pt x="2561" y="9722"/>
                    <a:pt x="1301" y="11535"/>
                    <a:pt x="735" y="13490"/>
                  </a:cubicBezTo>
                  <a:cubicBezTo>
                    <a:pt x="-14" y="16078"/>
                    <a:pt x="467" y="18911"/>
                    <a:pt x="1924" y="21073"/>
                  </a:cubicBezTo>
                  <a:cubicBezTo>
                    <a:pt x="2032" y="21232"/>
                    <a:pt x="2154" y="21371"/>
                    <a:pt x="2269" y="21520"/>
                  </a:cubicBezTo>
                  <a:lnTo>
                    <a:pt x="8878" y="21520"/>
                  </a:lnTo>
                  <a:lnTo>
                    <a:pt x="19850" y="21520"/>
                  </a:lnTo>
                  <a:cubicBezTo>
                    <a:pt x="20338" y="20100"/>
                    <a:pt x="20321" y="18622"/>
                    <a:pt x="20203" y="17159"/>
                  </a:cubicBezTo>
                  <a:cubicBezTo>
                    <a:pt x="20081" y="15661"/>
                    <a:pt x="19864" y="14115"/>
                    <a:pt x="19408" y="12647"/>
                  </a:cubicBezTo>
                  <a:cubicBezTo>
                    <a:pt x="18660" y="10240"/>
                    <a:pt x="17294" y="8045"/>
                    <a:pt x="15620" y="6254"/>
                  </a:cubicBezTo>
                  <a:cubicBezTo>
                    <a:pt x="13740" y="4243"/>
                    <a:pt x="11534" y="2710"/>
                    <a:pt x="9188" y="1600"/>
                  </a:cubicBezTo>
                  <a:cubicBezTo>
                    <a:pt x="7056" y="591"/>
                    <a:pt x="4779" y="-80"/>
                    <a:pt x="2439" y="7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3578" tIns="53578" rIns="53578" bIns="53578" numCol="1" anchor="ctr">
              <a:noAutofit/>
            </a:bodyPr>
            <a:lstStyle/>
            <a:p>
              <a:pPr marL="0" marR="0" lvl="0" indent="0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kumimoji="0" sz="4219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  <a:sym typeface="Gill Sans"/>
              </a:endParaRPr>
            </a:p>
          </p:txBody>
        </p:sp>
        <p:sp>
          <p:nvSpPr>
            <p:cNvPr id="34" name="Shape">
              <a:extLst>
                <a:ext uri="{FF2B5EF4-FFF2-40B4-BE49-F238E27FC236}">
                  <a16:creationId xmlns:a16="http://schemas.microsoft.com/office/drawing/2014/main" id="{39945D2D-0966-41A9-97D6-A74441B0BAD0}"/>
                </a:ext>
              </a:extLst>
            </p:cNvPr>
            <p:cNvSpPr/>
            <p:nvPr/>
          </p:nvSpPr>
          <p:spPr>
            <a:xfrm>
              <a:off x="4979672" y="9686152"/>
              <a:ext cx="4152388" cy="40373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7" h="21584" extrusionOk="0">
                  <a:moveTo>
                    <a:pt x="1849" y="5"/>
                  </a:moveTo>
                  <a:cubicBezTo>
                    <a:pt x="1309" y="-16"/>
                    <a:pt x="730" y="6"/>
                    <a:pt x="360" y="408"/>
                  </a:cubicBezTo>
                  <a:cubicBezTo>
                    <a:pt x="-7" y="805"/>
                    <a:pt x="-69" y="1175"/>
                    <a:pt x="64" y="1689"/>
                  </a:cubicBezTo>
                  <a:cubicBezTo>
                    <a:pt x="223" y="2304"/>
                    <a:pt x="595" y="3047"/>
                    <a:pt x="1010" y="3817"/>
                  </a:cubicBezTo>
                  <a:cubicBezTo>
                    <a:pt x="1544" y="4808"/>
                    <a:pt x="2167" y="5794"/>
                    <a:pt x="2413" y="6889"/>
                  </a:cubicBezTo>
                  <a:cubicBezTo>
                    <a:pt x="2816" y="8689"/>
                    <a:pt x="2070" y="10316"/>
                    <a:pt x="1424" y="11751"/>
                  </a:cubicBezTo>
                  <a:cubicBezTo>
                    <a:pt x="1157" y="12345"/>
                    <a:pt x="907" y="12906"/>
                    <a:pt x="727" y="13472"/>
                  </a:cubicBezTo>
                  <a:cubicBezTo>
                    <a:pt x="310" y="14778"/>
                    <a:pt x="308" y="16454"/>
                    <a:pt x="800" y="18042"/>
                  </a:cubicBezTo>
                  <a:cubicBezTo>
                    <a:pt x="1238" y="19460"/>
                    <a:pt x="2102" y="20567"/>
                    <a:pt x="2788" y="21488"/>
                  </a:cubicBezTo>
                  <a:cubicBezTo>
                    <a:pt x="2811" y="21519"/>
                    <a:pt x="2837" y="21551"/>
                    <a:pt x="2864" y="21584"/>
                  </a:cubicBezTo>
                  <a:lnTo>
                    <a:pt x="9261" y="21584"/>
                  </a:lnTo>
                  <a:lnTo>
                    <a:pt x="20999" y="21584"/>
                  </a:lnTo>
                  <a:cubicBezTo>
                    <a:pt x="21177" y="21099"/>
                    <a:pt x="21295" y="20628"/>
                    <a:pt x="21397" y="19876"/>
                  </a:cubicBezTo>
                  <a:cubicBezTo>
                    <a:pt x="21531" y="18880"/>
                    <a:pt x="21491" y="17803"/>
                    <a:pt x="21429" y="17104"/>
                  </a:cubicBezTo>
                  <a:cubicBezTo>
                    <a:pt x="21267" y="15294"/>
                    <a:pt x="20991" y="13865"/>
                    <a:pt x="20560" y="12609"/>
                  </a:cubicBezTo>
                  <a:cubicBezTo>
                    <a:pt x="19784" y="10349"/>
                    <a:pt x="18352" y="8166"/>
                    <a:pt x="16420" y="6290"/>
                  </a:cubicBezTo>
                  <a:cubicBezTo>
                    <a:pt x="14431" y="4359"/>
                    <a:pt x="12034" y="2753"/>
                    <a:pt x="9265" y="1600"/>
                  </a:cubicBezTo>
                  <a:cubicBezTo>
                    <a:pt x="6906" y="619"/>
                    <a:pt x="4390" y="104"/>
                    <a:pt x="1849" y="5"/>
                  </a:cubicBezTo>
                  <a:close/>
                </a:path>
              </a:pathLst>
            </a:custGeom>
            <a:solidFill>
              <a:srgbClr val="00809A"/>
            </a:solidFill>
            <a:ln w="12700" cap="flat">
              <a:noFill/>
              <a:miter lim="400000"/>
            </a:ln>
            <a:effectLst/>
          </p:spPr>
          <p:txBody>
            <a:bodyPr wrap="square" lIns="53578" tIns="53578" rIns="53578" bIns="53578" numCol="1" anchor="ctr">
              <a:noAutofit/>
            </a:bodyPr>
            <a:lstStyle/>
            <a:p>
              <a:pPr marL="0" marR="0" lvl="0" indent="0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5063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Lato Light" panose="020F0502020204030203" pitchFamily="34" charset="0"/>
              </a:endParaRPr>
            </a:p>
          </p:txBody>
        </p:sp>
        <p:sp>
          <p:nvSpPr>
            <p:cNvPr id="35" name="Shape">
              <a:extLst>
                <a:ext uri="{FF2B5EF4-FFF2-40B4-BE49-F238E27FC236}">
                  <a16:creationId xmlns:a16="http://schemas.microsoft.com/office/drawing/2014/main" id="{6E5F1C6D-9528-4168-8B38-1C7822208706}"/>
                </a:ext>
              </a:extLst>
            </p:cNvPr>
            <p:cNvSpPr/>
            <p:nvPr/>
          </p:nvSpPr>
          <p:spPr>
            <a:xfrm>
              <a:off x="5157945" y="9845423"/>
              <a:ext cx="3774490" cy="38780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0" h="21584" extrusionOk="0">
                  <a:moveTo>
                    <a:pt x="3227" y="21579"/>
                  </a:moveTo>
                  <a:cubicBezTo>
                    <a:pt x="2487" y="20810"/>
                    <a:pt x="1290" y="19145"/>
                    <a:pt x="735" y="17591"/>
                  </a:cubicBezTo>
                  <a:cubicBezTo>
                    <a:pt x="240" y="16206"/>
                    <a:pt x="249" y="14646"/>
                    <a:pt x="651" y="13447"/>
                  </a:cubicBezTo>
                  <a:cubicBezTo>
                    <a:pt x="831" y="12911"/>
                    <a:pt x="1093" y="12351"/>
                    <a:pt x="1378" y="11761"/>
                  </a:cubicBezTo>
                  <a:cubicBezTo>
                    <a:pt x="2135" y="10191"/>
                    <a:pt x="3127" y="8247"/>
                    <a:pt x="2538" y="6070"/>
                  </a:cubicBezTo>
                  <a:cubicBezTo>
                    <a:pt x="2192" y="4794"/>
                    <a:pt x="1403" y="3707"/>
                    <a:pt x="865" y="2564"/>
                  </a:cubicBezTo>
                  <a:cubicBezTo>
                    <a:pt x="563" y="1924"/>
                    <a:pt x="220" y="1232"/>
                    <a:pt x="44" y="721"/>
                  </a:cubicBezTo>
                  <a:cubicBezTo>
                    <a:pt x="-18" y="539"/>
                    <a:pt x="-29" y="429"/>
                    <a:pt x="105" y="253"/>
                  </a:cubicBezTo>
                  <a:cubicBezTo>
                    <a:pt x="219" y="104"/>
                    <a:pt x="435" y="-16"/>
                    <a:pt x="899" y="2"/>
                  </a:cubicBezTo>
                  <a:cubicBezTo>
                    <a:pt x="1070" y="9"/>
                    <a:pt x="1243" y="11"/>
                    <a:pt x="1415" y="15"/>
                  </a:cubicBezTo>
                  <a:cubicBezTo>
                    <a:pt x="3745" y="75"/>
                    <a:pt x="6143" y="648"/>
                    <a:pt x="8705" y="1695"/>
                  </a:cubicBezTo>
                  <a:cubicBezTo>
                    <a:pt x="11618" y="2884"/>
                    <a:pt x="14175" y="4452"/>
                    <a:pt x="16286" y="6384"/>
                  </a:cubicBezTo>
                  <a:cubicBezTo>
                    <a:pt x="18295" y="8222"/>
                    <a:pt x="19782" y="10359"/>
                    <a:pt x="20586" y="12568"/>
                  </a:cubicBezTo>
                  <a:cubicBezTo>
                    <a:pt x="21038" y="13812"/>
                    <a:pt x="21327" y="15229"/>
                    <a:pt x="21490" y="17007"/>
                  </a:cubicBezTo>
                  <a:cubicBezTo>
                    <a:pt x="21535" y="17497"/>
                    <a:pt x="21571" y="18804"/>
                    <a:pt x="21425" y="19865"/>
                  </a:cubicBezTo>
                  <a:cubicBezTo>
                    <a:pt x="21366" y="20294"/>
                    <a:pt x="21096" y="21261"/>
                    <a:pt x="21005" y="21584"/>
                  </a:cubicBezTo>
                  <a:lnTo>
                    <a:pt x="3227" y="21579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3578" tIns="53578" rIns="53578" bIns="53578" numCol="1" anchor="ctr">
              <a:noAutofit/>
            </a:bodyPr>
            <a:lstStyle/>
            <a:p>
              <a:pPr marL="0" marR="0" lvl="0" indent="0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kumimoji="0" sz="4219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  <a:sym typeface="Gill Sans"/>
              </a:endParaRPr>
            </a:p>
          </p:txBody>
        </p:sp>
        <p:sp>
          <p:nvSpPr>
            <p:cNvPr id="39" name="Shape">
              <a:extLst>
                <a:ext uri="{FF2B5EF4-FFF2-40B4-BE49-F238E27FC236}">
                  <a16:creationId xmlns:a16="http://schemas.microsoft.com/office/drawing/2014/main" id="{57F3263A-9904-42AE-940A-BEB453159036}"/>
                </a:ext>
              </a:extLst>
            </p:cNvPr>
            <p:cNvSpPr/>
            <p:nvPr/>
          </p:nvSpPr>
          <p:spPr>
            <a:xfrm>
              <a:off x="5402454" y="10044077"/>
              <a:ext cx="3356285" cy="36793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6" h="21578" extrusionOk="0">
                  <a:moveTo>
                    <a:pt x="599" y="4"/>
                  </a:moveTo>
                  <a:cubicBezTo>
                    <a:pt x="712" y="12"/>
                    <a:pt x="825" y="17"/>
                    <a:pt x="938" y="28"/>
                  </a:cubicBezTo>
                  <a:cubicBezTo>
                    <a:pt x="3120" y="233"/>
                    <a:pt x="5186" y="674"/>
                    <a:pt x="7692" y="1593"/>
                  </a:cubicBezTo>
                  <a:cubicBezTo>
                    <a:pt x="10831" y="2744"/>
                    <a:pt x="13540" y="4366"/>
                    <a:pt x="15769" y="6330"/>
                  </a:cubicBezTo>
                  <a:cubicBezTo>
                    <a:pt x="17828" y="8144"/>
                    <a:pt x="19368" y="10245"/>
                    <a:pt x="20252" y="12434"/>
                  </a:cubicBezTo>
                  <a:cubicBezTo>
                    <a:pt x="21173" y="14717"/>
                    <a:pt x="21482" y="17439"/>
                    <a:pt x="21088" y="19798"/>
                  </a:cubicBezTo>
                  <a:cubicBezTo>
                    <a:pt x="20991" y="20382"/>
                    <a:pt x="20850" y="20959"/>
                    <a:pt x="20758" y="21544"/>
                  </a:cubicBezTo>
                  <a:cubicBezTo>
                    <a:pt x="20758" y="21550"/>
                    <a:pt x="20757" y="21556"/>
                    <a:pt x="20756" y="21561"/>
                  </a:cubicBezTo>
                  <a:cubicBezTo>
                    <a:pt x="20755" y="21567"/>
                    <a:pt x="20754" y="21572"/>
                    <a:pt x="20753" y="21578"/>
                  </a:cubicBezTo>
                  <a:lnTo>
                    <a:pt x="8555" y="21578"/>
                  </a:lnTo>
                  <a:lnTo>
                    <a:pt x="3402" y="21578"/>
                  </a:lnTo>
                  <a:cubicBezTo>
                    <a:pt x="2468" y="20846"/>
                    <a:pt x="801" y="18359"/>
                    <a:pt x="354" y="17057"/>
                  </a:cubicBezTo>
                  <a:cubicBezTo>
                    <a:pt x="-81" y="15787"/>
                    <a:pt x="-118" y="14398"/>
                    <a:pt x="258" y="13338"/>
                  </a:cubicBezTo>
                  <a:cubicBezTo>
                    <a:pt x="438" y="12830"/>
                    <a:pt x="718" y="12267"/>
                    <a:pt x="1018" y="11672"/>
                  </a:cubicBezTo>
                  <a:cubicBezTo>
                    <a:pt x="1872" y="9976"/>
                    <a:pt x="3081" y="7661"/>
                    <a:pt x="2384" y="5014"/>
                  </a:cubicBezTo>
                  <a:cubicBezTo>
                    <a:pt x="1984" y="3496"/>
                    <a:pt x="1086" y="2181"/>
                    <a:pt x="385" y="994"/>
                  </a:cubicBezTo>
                  <a:cubicBezTo>
                    <a:pt x="235" y="740"/>
                    <a:pt x="105" y="553"/>
                    <a:pt x="48" y="280"/>
                  </a:cubicBezTo>
                  <a:cubicBezTo>
                    <a:pt x="8" y="89"/>
                    <a:pt x="221" y="-22"/>
                    <a:pt x="599" y="4"/>
                  </a:cubicBezTo>
                  <a:close/>
                </a:path>
              </a:pathLst>
            </a:custGeom>
            <a:solidFill>
              <a:srgbClr val="61CAFF"/>
            </a:solidFill>
            <a:ln w="12700" cap="flat">
              <a:noFill/>
              <a:miter lim="400000"/>
            </a:ln>
            <a:effectLst/>
          </p:spPr>
          <p:txBody>
            <a:bodyPr wrap="square" lIns="53578" tIns="53578" rIns="53578" bIns="53578" numCol="1" anchor="ctr">
              <a:noAutofit/>
            </a:bodyPr>
            <a:lstStyle/>
            <a:p>
              <a:pPr marL="0" marR="0" lvl="0" indent="0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5063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Lato Light" panose="020F0502020204030203" pitchFamily="34" charset="0"/>
              </a:endParaRPr>
            </a:p>
          </p:txBody>
        </p:sp>
        <p:sp>
          <p:nvSpPr>
            <p:cNvPr id="43" name="Shape">
              <a:extLst>
                <a:ext uri="{FF2B5EF4-FFF2-40B4-BE49-F238E27FC236}">
                  <a16:creationId xmlns:a16="http://schemas.microsoft.com/office/drawing/2014/main" id="{7E216753-F532-45F3-95F3-9B3823F4EC2A}"/>
                </a:ext>
              </a:extLst>
            </p:cNvPr>
            <p:cNvSpPr/>
            <p:nvPr/>
          </p:nvSpPr>
          <p:spPr>
            <a:xfrm>
              <a:off x="5592789" y="10234230"/>
              <a:ext cx="2989906" cy="34892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9" h="21566" extrusionOk="0">
                  <a:moveTo>
                    <a:pt x="2672" y="252"/>
                  </a:moveTo>
                  <a:cubicBezTo>
                    <a:pt x="3016" y="340"/>
                    <a:pt x="3366" y="428"/>
                    <a:pt x="3716" y="528"/>
                  </a:cubicBezTo>
                  <a:cubicBezTo>
                    <a:pt x="4702" y="811"/>
                    <a:pt x="5747" y="1119"/>
                    <a:pt x="6877" y="1513"/>
                  </a:cubicBezTo>
                  <a:cubicBezTo>
                    <a:pt x="10248" y="2685"/>
                    <a:pt x="13160" y="4317"/>
                    <a:pt x="15559" y="6290"/>
                  </a:cubicBezTo>
                  <a:cubicBezTo>
                    <a:pt x="17742" y="8087"/>
                    <a:pt x="19364" y="10152"/>
                    <a:pt x="20261" y="12287"/>
                  </a:cubicBezTo>
                  <a:cubicBezTo>
                    <a:pt x="21194" y="14508"/>
                    <a:pt x="21488" y="17146"/>
                    <a:pt x="21050" y="19531"/>
                  </a:cubicBezTo>
                  <a:cubicBezTo>
                    <a:pt x="20912" y="20282"/>
                    <a:pt x="20723" y="20981"/>
                    <a:pt x="20477" y="21566"/>
                  </a:cubicBezTo>
                  <a:lnTo>
                    <a:pt x="4080" y="21556"/>
                  </a:lnTo>
                  <a:cubicBezTo>
                    <a:pt x="2928" y="20727"/>
                    <a:pt x="691" y="17418"/>
                    <a:pt x="338" y="16454"/>
                  </a:cubicBezTo>
                  <a:cubicBezTo>
                    <a:pt x="-67" y="15348"/>
                    <a:pt x="-112" y="14108"/>
                    <a:pt x="227" y="13217"/>
                  </a:cubicBezTo>
                  <a:cubicBezTo>
                    <a:pt x="408" y="12741"/>
                    <a:pt x="708" y="12176"/>
                    <a:pt x="1026" y="11578"/>
                  </a:cubicBezTo>
                  <a:cubicBezTo>
                    <a:pt x="2022" y="9700"/>
                    <a:pt x="3334" y="6980"/>
                    <a:pt x="2647" y="3863"/>
                  </a:cubicBezTo>
                  <a:cubicBezTo>
                    <a:pt x="2479" y="3101"/>
                    <a:pt x="2211" y="2383"/>
                    <a:pt x="1814" y="1736"/>
                  </a:cubicBezTo>
                  <a:cubicBezTo>
                    <a:pt x="1681" y="1518"/>
                    <a:pt x="1535" y="1305"/>
                    <a:pt x="1389" y="1095"/>
                  </a:cubicBezTo>
                  <a:cubicBezTo>
                    <a:pt x="1292" y="954"/>
                    <a:pt x="1175" y="776"/>
                    <a:pt x="1041" y="607"/>
                  </a:cubicBezTo>
                  <a:cubicBezTo>
                    <a:pt x="907" y="436"/>
                    <a:pt x="776" y="241"/>
                    <a:pt x="898" y="99"/>
                  </a:cubicBezTo>
                  <a:cubicBezTo>
                    <a:pt x="1013" y="-34"/>
                    <a:pt x="1257" y="-5"/>
                    <a:pt x="1476" y="30"/>
                  </a:cubicBezTo>
                  <a:cubicBezTo>
                    <a:pt x="1929" y="102"/>
                    <a:pt x="2373" y="175"/>
                    <a:pt x="2672" y="25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3578" tIns="53578" rIns="53578" bIns="53578" numCol="1" anchor="ctr">
              <a:noAutofit/>
            </a:bodyPr>
            <a:lstStyle/>
            <a:p>
              <a:pPr marL="0" marR="0" lvl="0" indent="0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kumimoji="0" sz="4219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  <a:sym typeface="Gill Sans"/>
              </a:endParaRPr>
            </a:p>
          </p:txBody>
        </p:sp>
        <p:sp>
          <p:nvSpPr>
            <p:cNvPr id="45" name="Shape">
              <a:extLst>
                <a:ext uri="{FF2B5EF4-FFF2-40B4-BE49-F238E27FC236}">
                  <a16:creationId xmlns:a16="http://schemas.microsoft.com/office/drawing/2014/main" id="{450E20A5-F7C7-443D-80D7-54236BAE296D}"/>
                </a:ext>
              </a:extLst>
            </p:cNvPr>
            <p:cNvSpPr/>
            <p:nvPr/>
          </p:nvSpPr>
          <p:spPr>
            <a:xfrm>
              <a:off x="5768636" y="10501592"/>
              <a:ext cx="2638063" cy="32218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8" h="21478" extrusionOk="0">
                  <a:moveTo>
                    <a:pt x="21399" y="16277"/>
                  </a:moveTo>
                  <a:cubicBezTo>
                    <a:pt x="21182" y="14470"/>
                    <a:pt x="20844" y="13065"/>
                    <a:pt x="20349" y="11877"/>
                  </a:cubicBezTo>
                  <a:cubicBezTo>
                    <a:pt x="19466" y="9759"/>
                    <a:pt x="17734" y="7678"/>
                    <a:pt x="15347" y="5880"/>
                  </a:cubicBezTo>
                  <a:cubicBezTo>
                    <a:pt x="12712" y="3896"/>
                    <a:pt x="9468" y="2313"/>
                    <a:pt x="5856" y="958"/>
                  </a:cubicBezTo>
                  <a:cubicBezTo>
                    <a:pt x="5136" y="688"/>
                    <a:pt x="4457" y="446"/>
                    <a:pt x="3807" y="269"/>
                  </a:cubicBezTo>
                  <a:cubicBezTo>
                    <a:pt x="3213" y="107"/>
                    <a:pt x="2677" y="-122"/>
                    <a:pt x="2480" y="77"/>
                  </a:cubicBezTo>
                  <a:cubicBezTo>
                    <a:pt x="2281" y="278"/>
                    <a:pt x="2475" y="644"/>
                    <a:pt x="2621" y="1018"/>
                  </a:cubicBezTo>
                  <a:cubicBezTo>
                    <a:pt x="2769" y="1395"/>
                    <a:pt x="2894" y="1768"/>
                    <a:pt x="2994" y="2141"/>
                  </a:cubicBezTo>
                  <a:cubicBezTo>
                    <a:pt x="4019" y="5948"/>
                    <a:pt x="2151" y="9244"/>
                    <a:pt x="1039" y="11215"/>
                  </a:cubicBezTo>
                  <a:cubicBezTo>
                    <a:pt x="693" y="11829"/>
                    <a:pt x="367" y="12409"/>
                    <a:pt x="187" y="12856"/>
                  </a:cubicBezTo>
                  <a:cubicBezTo>
                    <a:pt x="-104" y="13578"/>
                    <a:pt x="-51" y="14660"/>
                    <a:pt x="319" y="15612"/>
                  </a:cubicBezTo>
                  <a:cubicBezTo>
                    <a:pt x="644" y="16450"/>
                    <a:pt x="2951" y="20287"/>
                    <a:pt x="4819" y="21478"/>
                  </a:cubicBezTo>
                  <a:lnTo>
                    <a:pt x="20480" y="21478"/>
                  </a:lnTo>
                  <a:cubicBezTo>
                    <a:pt x="20838" y="20976"/>
                    <a:pt x="21098" y="20100"/>
                    <a:pt x="21245" y="19151"/>
                  </a:cubicBezTo>
                  <a:cubicBezTo>
                    <a:pt x="21399" y="18159"/>
                    <a:pt x="21496" y="17085"/>
                    <a:pt x="21399" y="16277"/>
                  </a:cubicBezTo>
                  <a:close/>
                </a:path>
              </a:pathLst>
            </a:custGeom>
            <a:solidFill>
              <a:srgbClr val="5CCDBC"/>
            </a:solidFill>
            <a:ln w="12700" cap="flat">
              <a:noFill/>
              <a:miter lim="400000"/>
            </a:ln>
            <a:effectLst/>
          </p:spPr>
          <p:txBody>
            <a:bodyPr wrap="square" lIns="53578" tIns="53578" rIns="53578" bIns="53578" numCol="1" anchor="ctr">
              <a:noAutofit/>
            </a:bodyPr>
            <a:lstStyle/>
            <a:p>
              <a:pPr marL="0" marR="0" lvl="0" indent="0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5063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Lato Light" panose="020F0502020204030203" pitchFamily="34" charset="0"/>
              </a:endParaRPr>
            </a:p>
          </p:txBody>
        </p:sp>
        <p:sp>
          <p:nvSpPr>
            <p:cNvPr id="46" name="Shape">
              <a:extLst>
                <a:ext uri="{FF2B5EF4-FFF2-40B4-BE49-F238E27FC236}">
                  <a16:creationId xmlns:a16="http://schemas.microsoft.com/office/drawing/2014/main" id="{F1D6EC2B-4ACA-4A1C-A6A2-A53C02EA0F9B}"/>
                </a:ext>
              </a:extLst>
            </p:cNvPr>
            <p:cNvSpPr/>
            <p:nvPr/>
          </p:nvSpPr>
          <p:spPr>
            <a:xfrm>
              <a:off x="5947219" y="10786221"/>
              <a:ext cx="2272954" cy="2937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5" h="21586" extrusionOk="0">
                  <a:moveTo>
                    <a:pt x="5141" y="352"/>
                  </a:moveTo>
                  <a:cubicBezTo>
                    <a:pt x="5690" y="541"/>
                    <a:pt x="6208" y="776"/>
                    <a:pt x="6720" y="1011"/>
                  </a:cubicBezTo>
                  <a:cubicBezTo>
                    <a:pt x="9648" y="2357"/>
                    <a:pt x="12471" y="3676"/>
                    <a:pt x="14826" y="5348"/>
                  </a:cubicBezTo>
                  <a:cubicBezTo>
                    <a:pt x="17364" y="7149"/>
                    <a:pt x="19165" y="9277"/>
                    <a:pt x="20144" y="11441"/>
                  </a:cubicBezTo>
                  <a:cubicBezTo>
                    <a:pt x="21175" y="13722"/>
                    <a:pt x="21520" y="16353"/>
                    <a:pt x="20953" y="18959"/>
                  </a:cubicBezTo>
                  <a:cubicBezTo>
                    <a:pt x="20741" y="19935"/>
                    <a:pt x="20428" y="20877"/>
                    <a:pt x="20032" y="21586"/>
                  </a:cubicBezTo>
                  <a:lnTo>
                    <a:pt x="5837" y="21586"/>
                  </a:lnTo>
                  <a:cubicBezTo>
                    <a:pt x="3767" y="20339"/>
                    <a:pt x="602" y="15496"/>
                    <a:pt x="287" y="14720"/>
                  </a:cubicBezTo>
                  <a:cubicBezTo>
                    <a:pt x="-80" y="13812"/>
                    <a:pt x="-52" y="12929"/>
                    <a:pt x="131" y="12493"/>
                  </a:cubicBezTo>
                  <a:cubicBezTo>
                    <a:pt x="308" y="12072"/>
                    <a:pt x="663" y="11466"/>
                    <a:pt x="1041" y="10823"/>
                  </a:cubicBezTo>
                  <a:cubicBezTo>
                    <a:pt x="1684" y="9728"/>
                    <a:pt x="2284" y="8631"/>
                    <a:pt x="2759" y="7483"/>
                  </a:cubicBezTo>
                  <a:cubicBezTo>
                    <a:pt x="3367" y="6014"/>
                    <a:pt x="3798" y="4502"/>
                    <a:pt x="3776" y="2949"/>
                  </a:cubicBezTo>
                  <a:cubicBezTo>
                    <a:pt x="3770" y="2570"/>
                    <a:pt x="3752" y="2183"/>
                    <a:pt x="3718" y="1795"/>
                  </a:cubicBezTo>
                  <a:cubicBezTo>
                    <a:pt x="3705" y="1654"/>
                    <a:pt x="3692" y="1513"/>
                    <a:pt x="3672" y="1373"/>
                  </a:cubicBezTo>
                  <a:cubicBezTo>
                    <a:pt x="3626" y="1051"/>
                    <a:pt x="3547" y="732"/>
                    <a:pt x="3476" y="413"/>
                  </a:cubicBezTo>
                  <a:cubicBezTo>
                    <a:pt x="3449" y="287"/>
                    <a:pt x="3432" y="149"/>
                    <a:pt x="3547" y="63"/>
                  </a:cubicBezTo>
                  <a:cubicBezTo>
                    <a:pt x="3650" y="-14"/>
                    <a:pt x="3801" y="-7"/>
                    <a:pt x="3945" y="15"/>
                  </a:cubicBezTo>
                  <a:cubicBezTo>
                    <a:pt x="4121" y="43"/>
                    <a:pt x="4295" y="82"/>
                    <a:pt x="4463" y="133"/>
                  </a:cubicBezTo>
                  <a:cubicBezTo>
                    <a:pt x="4742" y="217"/>
                    <a:pt x="5002" y="304"/>
                    <a:pt x="5141" y="35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3578" tIns="53578" rIns="53578" bIns="53578" numCol="1" anchor="ctr">
              <a:noAutofit/>
            </a:bodyPr>
            <a:lstStyle/>
            <a:p>
              <a:pPr marL="0" marR="0" lvl="0" indent="0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kumimoji="0" sz="4219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  <a:sym typeface="Gill Sans"/>
              </a:endParaRPr>
            </a:p>
          </p:txBody>
        </p:sp>
        <p:sp>
          <p:nvSpPr>
            <p:cNvPr id="47" name="Shape">
              <a:extLst>
                <a:ext uri="{FF2B5EF4-FFF2-40B4-BE49-F238E27FC236}">
                  <a16:creationId xmlns:a16="http://schemas.microsoft.com/office/drawing/2014/main" id="{34F71BF9-162A-455F-B585-DD5BDF17AD68}"/>
                </a:ext>
              </a:extLst>
            </p:cNvPr>
            <p:cNvSpPr/>
            <p:nvPr/>
          </p:nvSpPr>
          <p:spPr>
            <a:xfrm>
              <a:off x="6141907" y="11105880"/>
              <a:ext cx="1910417" cy="26175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1" h="21561" extrusionOk="0">
                  <a:moveTo>
                    <a:pt x="5494" y="67"/>
                  </a:moveTo>
                  <a:cubicBezTo>
                    <a:pt x="5903" y="177"/>
                    <a:pt x="6299" y="310"/>
                    <a:pt x="6688" y="454"/>
                  </a:cubicBezTo>
                  <a:cubicBezTo>
                    <a:pt x="8080" y="971"/>
                    <a:pt x="9345" y="1629"/>
                    <a:pt x="10557" y="2309"/>
                  </a:cubicBezTo>
                  <a:cubicBezTo>
                    <a:pt x="11759" y="2984"/>
                    <a:pt x="12910" y="3681"/>
                    <a:pt x="13976" y="4433"/>
                  </a:cubicBezTo>
                  <a:cubicBezTo>
                    <a:pt x="16584" y="6271"/>
                    <a:pt x="18582" y="8405"/>
                    <a:pt x="19732" y="10681"/>
                  </a:cubicBezTo>
                  <a:cubicBezTo>
                    <a:pt x="21458" y="14097"/>
                    <a:pt x="21469" y="18142"/>
                    <a:pt x="19568" y="21561"/>
                  </a:cubicBezTo>
                  <a:lnTo>
                    <a:pt x="7047" y="21561"/>
                  </a:lnTo>
                  <a:cubicBezTo>
                    <a:pt x="4715" y="20047"/>
                    <a:pt x="875" y="14910"/>
                    <a:pt x="387" y="13877"/>
                  </a:cubicBezTo>
                  <a:cubicBezTo>
                    <a:pt x="283" y="13657"/>
                    <a:pt x="200" y="13440"/>
                    <a:pt x="141" y="13227"/>
                  </a:cubicBezTo>
                  <a:cubicBezTo>
                    <a:pt x="-131" y="12257"/>
                    <a:pt x="1" y="11636"/>
                    <a:pt x="441" y="10810"/>
                  </a:cubicBezTo>
                  <a:cubicBezTo>
                    <a:pt x="565" y="10578"/>
                    <a:pt x="719" y="10344"/>
                    <a:pt x="867" y="10114"/>
                  </a:cubicBezTo>
                  <a:cubicBezTo>
                    <a:pt x="1592" y="8995"/>
                    <a:pt x="2373" y="7661"/>
                    <a:pt x="2976" y="6209"/>
                  </a:cubicBezTo>
                  <a:cubicBezTo>
                    <a:pt x="3333" y="5349"/>
                    <a:pt x="3611" y="4507"/>
                    <a:pt x="3813" y="3682"/>
                  </a:cubicBezTo>
                  <a:cubicBezTo>
                    <a:pt x="4015" y="2854"/>
                    <a:pt x="4142" y="2040"/>
                    <a:pt x="4261" y="1230"/>
                  </a:cubicBezTo>
                  <a:cubicBezTo>
                    <a:pt x="4293" y="1010"/>
                    <a:pt x="4325" y="789"/>
                    <a:pt x="4372" y="570"/>
                  </a:cubicBezTo>
                  <a:cubicBezTo>
                    <a:pt x="4406" y="411"/>
                    <a:pt x="4518" y="126"/>
                    <a:pt x="4732" y="41"/>
                  </a:cubicBezTo>
                  <a:cubicBezTo>
                    <a:pt x="4935" y="-39"/>
                    <a:pt x="5292" y="12"/>
                    <a:pt x="5494" y="67"/>
                  </a:cubicBezTo>
                  <a:close/>
                </a:path>
              </a:pathLst>
            </a:custGeom>
            <a:solidFill>
              <a:srgbClr val="01B0C0"/>
            </a:solidFill>
            <a:ln w="12700" cap="flat">
              <a:noFill/>
              <a:miter lim="400000"/>
            </a:ln>
            <a:effectLst/>
          </p:spPr>
          <p:txBody>
            <a:bodyPr wrap="square" lIns="53578" tIns="53578" rIns="53578" bIns="53578" numCol="1" anchor="ctr">
              <a:noAutofit/>
            </a:bodyPr>
            <a:lstStyle/>
            <a:p>
              <a:pPr marL="0" marR="0" lvl="0" indent="0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5063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Lato Light" panose="020F0502020204030203" pitchFamily="34" charset="0"/>
              </a:endParaRPr>
            </a:p>
          </p:txBody>
        </p:sp>
        <p:sp>
          <p:nvSpPr>
            <p:cNvPr id="48" name="Shape">
              <a:extLst>
                <a:ext uri="{FF2B5EF4-FFF2-40B4-BE49-F238E27FC236}">
                  <a16:creationId xmlns:a16="http://schemas.microsoft.com/office/drawing/2014/main" id="{863D1151-DC8E-4255-B7BD-15AEDC669F08}"/>
                </a:ext>
              </a:extLst>
            </p:cNvPr>
            <p:cNvSpPr/>
            <p:nvPr/>
          </p:nvSpPr>
          <p:spPr>
            <a:xfrm>
              <a:off x="6335988" y="11375591"/>
              <a:ext cx="1539213" cy="23478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3" h="21569" extrusionOk="0">
                  <a:moveTo>
                    <a:pt x="8037" y="930"/>
                  </a:moveTo>
                  <a:cubicBezTo>
                    <a:pt x="8439" y="1115"/>
                    <a:pt x="8841" y="1299"/>
                    <a:pt x="9238" y="1487"/>
                  </a:cubicBezTo>
                  <a:cubicBezTo>
                    <a:pt x="10664" y="2166"/>
                    <a:pt x="11993" y="2894"/>
                    <a:pt x="13229" y="3663"/>
                  </a:cubicBezTo>
                  <a:cubicBezTo>
                    <a:pt x="16401" y="5633"/>
                    <a:pt x="18714" y="7810"/>
                    <a:pt x="19844" y="9983"/>
                  </a:cubicBezTo>
                  <a:cubicBezTo>
                    <a:pt x="20206" y="10678"/>
                    <a:pt x="20456" y="11396"/>
                    <a:pt x="20682" y="12114"/>
                  </a:cubicBezTo>
                  <a:cubicBezTo>
                    <a:pt x="21137" y="13562"/>
                    <a:pt x="21468" y="14883"/>
                    <a:pt x="21279" y="16348"/>
                  </a:cubicBezTo>
                  <a:cubicBezTo>
                    <a:pt x="21126" y="17538"/>
                    <a:pt x="20767" y="18725"/>
                    <a:pt x="20273" y="19873"/>
                  </a:cubicBezTo>
                  <a:cubicBezTo>
                    <a:pt x="20026" y="20446"/>
                    <a:pt x="19736" y="21077"/>
                    <a:pt x="19207" y="21569"/>
                  </a:cubicBezTo>
                  <a:lnTo>
                    <a:pt x="9307" y="21569"/>
                  </a:lnTo>
                  <a:cubicBezTo>
                    <a:pt x="7905" y="20732"/>
                    <a:pt x="4037" y="17018"/>
                    <a:pt x="2588" y="15553"/>
                  </a:cubicBezTo>
                  <a:cubicBezTo>
                    <a:pt x="1643" y="14598"/>
                    <a:pt x="824" y="13665"/>
                    <a:pt x="406" y="12828"/>
                  </a:cubicBezTo>
                  <a:cubicBezTo>
                    <a:pt x="32" y="12081"/>
                    <a:pt x="-132" y="11285"/>
                    <a:pt x="123" y="10515"/>
                  </a:cubicBezTo>
                  <a:cubicBezTo>
                    <a:pt x="237" y="10169"/>
                    <a:pt x="443" y="9825"/>
                    <a:pt x="651" y="9491"/>
                  </a:cubicBezTo>
                  <a:cubicBezTo>
                    <a:pt x="1481" y="8157"/>
                    <a:pt x="2563" y="6634"/>
                    <a:pt x="3414" y="4955"/>
                  </a:cubicBezTo>
                  <a:cubicBezTo>
                    <a:pt x="4092" y="3620"/>
                    <a:pt x="4540" y="2378"/>
                    <a:pt x="4824" y="1195"/>
                  </a:cubicBezTo>
                  <a:cubicBezTo>
                    <a:pt x="4874" y="984"/>
                    <a:pt x="4919" y="775"/>
                    <a:pt x="4959" y="567"/>
                  </a:cubicBezTo>
                  <a:cubicBezTo>
                    <a:pt x="4950" y="509"/>
                    <a:pt x="5067" y="73"/>
                    <a:pt x="5310" y="15"/>
                  </a:cubicBezTo>
                  <a:cubicBezTo>
                    <a:pt x="5507" y="-31"/>
                    <a:pt x="5833" y="33"/>
                    <a:pt x="6148" y="129"/>
                  </a:cubicBezTo>
                  <a:cubicBezTo>
                    <a:pt x="6948" y="373"/>
                    <a:pt x="7422" y="648"/>
                    <a:pt x="8037" y="93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3578" tIns="53578" rIns="53578" bIns="53578" numCol="1" anchor="ctr">
              <a:noAutofit/>
            </a:bodyPr>
            <a:lstStyle/>
            <a:p>
              <a:pPr marL="0" marR="0" lvl="0" indent="0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kumimoji="0" sz="4219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  <a:sym typeface="Gill Sans"/>
              </a:endParaRPr>
            </a:p>
          </p:txBody>
        </p:sp>
        <p:sp>
          <p:nvSpPr>
            <p:cNvPr id="49" name="Line">
              <a:extLst>
                <a:ext uri="{FF2B5EF4-FFF2-40B4-BE49-F238E27FC236}">
                  <a16:creationId xmlns:a16="http://schemas.microsoft.com/office/drawing/2014/main" id="{B5EEC929-1025-4C8C-A4D9-05FE45115DA4}"/>
                </a:ext>
              </a:extLst>
            </p:cNvPr>
            <p:cNvSpPr/>
            <p:nvPr/>
          </p:nvSpPr>
          <p:spPr>
            <a:xfrm>
              <a:off x="7928776" y="12820291"/>
              <a:ext cx="2355049" cy="0"/>
            </a:xfrm>
            <a:prstGeom prst="line">
              <a:avLst/>
            </a:prstGeom>
            <a:noFill/>
            <a:ln w="50800" cap="flat">
              <a:solidFill>
                <a:srgbClr val="FFFFFF">
                  <a:lumMod val="65000"/>
                </a:srgbClr>
              </a:solidFill>
              <a:prstDash val="solid"/>
              <a:miter lim="400000"/>
            </a:ln>
            <a:effectLst/>
          </p:spPr>
          <p:txBody>
            <a:bodyPr wrap="square" lIns="71438" tIns="71438" rIns="71438" bIns="71438" numCol="1" anchor="ctr">
              <a:noAutofit/>
            </a:bodyPr>
            <a:lstStyle/>
            <a:p>
              <a:pPr marL="0" marR="0" lvl="0" indent="0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5063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Lato Light" panose="020F0502020204030203" pitchFamily="34" charset="0"/>
              </a:endParaRPr>
            </a:p>
          </p:txBody>
        </p:sp>
        <p:sp>
          <p:nvSpPr>
            <p:cNvPr id="50" name="Line">
              <a:extLst>
                <a:ext uri="{FF2B5EF4-FFF2-40B4-BE49-F238E27FC236}">
                  <a16:creationId xmlns:a16="http://schemas.microsoft.com/office/drawing/2014/main" id="{A3D949BA-69DB-4889-8B0E-461D4348F8EA}"/>
                </a:ext>
              </a:extLst>
            </p:cNvPr>
            <p:cNvSpPr/>
            <p:nvPr/>
          </p:nvSpPr>
          <p:spPr>
            <a:xfrm>
              <a:off x="7970786" y="11870340"/>
              <a:ext cx="2313039" cy="0"/>
            </a:xfrm>
            <a:prstGeom prst="line">
              <a:avLst/>
            </a:prstGeom>
            <a:noFill/>
            <a:ln w="50800" cap="flat">
              <a:solidFill>
                <a:srgbClr val="FFFFFF">
                  <a:lumMod val="65000"/>
                </a:srgbClr>
              </a:solidFill>
              <a:prstDash val="solid"/>
              <a:miter lim="400000"/>
            </a:ln>
            <a:effectLst/>
          </p:spPr>
          <p:txBody>
            <a:bodyPr wrap="square" lIns="71438" tIns="71438" rIns="71438" bIns="71438" numCol="1" anchor="ctr">
              <a:noAutofit/>
            </a:bodyPr>
            <a:lstStyle/>
            <a:p>
              <a:pPr marL="0" marR="0" lvl="0" indent="0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5063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Lato Light" panose="020F0502020204030203" pitchFamily="34" charset="0"/>
              </a:endParaRPr>
            </a:p>
          </p:txBody>
        </p:sp>
        <p:sp>
          <p:nvSpPr>
            <p:cNvPr id="51" name="Line">
              <a:extLst>
                <a:ext uri="{FF2B5EF4-FFF2-40B4-BE49-F238E27FC236}">
                  <a16:creationId xmlns:a16="http://schemas.microsoft.com/office/drawing/2014/main" id="{FD6B952D-DDA0-41C4-B29A-240A2BCF3A46}"/>
                </a:ext>
              </a:extLst>
            </p:cNvPr>
            <p:cNvSpPr/>
            <p:nvPr/>
          </p:nvSpPr>
          <p:spPr>
            <a:xfrm>
              <a:off x="7493386" y="10920390"/>
              <a:ext cx="2790439" cy="0"/>
            </a:xfrm>
            <a:prstGeom prst="line">
              <a:avLst/>
            </a:prstGeom>
            <a:noFill/>
            <a:ln w="50800" cap="flat">
              <a:solidFill>
                <a:srgbClr val="FFFFFF">
                  <a:lumMod val="65000"/>
                </a:srgbClr>
              </a:solidFill>
              <a:prstDash val="solid"/>
              <a:miter lim="400000"/>
            </a:ln>
            <a:effectLst/>
          </p:spPr>
          <p:txBody>
            <a:bodyPr wrap="square" lIns="71438" tIns="71438" rIns="71438" bIns="71438" numCol="1" anchor="ctr">
              <a:noAutofit/>
            </a:bodyPr>
            <a:lstStyle/>
            <a:p>
              <a:pPr marL="0" marR="0" lvl="0" indent="0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5063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Lato Light" panose="020F0502020204030203" pitchFamily="34" charset="0"/>
              </a:endParaRPr>
            </a:p>
          </p:txBody>
        </p:sp>
        <p:sp>
          <p:nvSpPr>
            <p:cNvPr id="52" name="Line">
              <a:extLst>
                <a:ext uri="{FF2B5EF4-FFF2-40B4-BE49-F238E27FC236}">
                  <a16:creationId xmlns:a16="http://schemas.microsoft.com/office/drawing/2014/main" id="{CC653B6E-A7A8-4F60-84DB-6BF7E6743A06}"/>
                </a:ext>
              </a:extLst>
            </p:cNvPr>
            <p:cNvSpPr/>
            <p:nvPr/>
          </p:nvSpPr>
          <p:spPr>
            <a:xfrm>
              <a:off x="6406534" y="9952580"/>
              <a:ext cx="3877291" cy="0"/>
            </a:xfrm>
            <a:prstGeom prst="line">
              <a:avLst/>
            </a:prstGeom>
            <a:noFill/>
            <a:ln w="50800" cap="flat">
              <a:solidFill>
                <a:srgbClr val="FFFFFF">
                  <a:lumMod val="65000"/>
                </a:srgbClr>
              </a:solidFill>
              <a:prstDash val="solid"/>
              <a:miter lim="400000"/>
            </a:ln>
            <a:effectLst/>
          </p:spPr>
          <p:txBody>
            <a:bodyPr wrap="square" lIns="71438" tIns="71438" rIns="71438" bIns="71438" numCol="1" anchor="ctr">
              <a:noAutofit/>
            </a:bodyPr>
            <a:lstStyle/>
            <a:p>
              <a:pPr marL="0" marR="0" lvl="0" indent="0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5063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Lato Light" panose="020F0502020204030203" pitchFamily="34" charset="0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44759289-7089-43E8-A3F6-9F49EDFDE7CE}"/>
                </a:ext>
              </a:extLst>
            </p:cNvPr>
            <p:cNvSpPr txBox="1"/>
            <p:nvPr/>
          </p:nvSpPr>
          <p:spPr>
            <a:xfrm>
              <a:off x="10479071" y="11994333"/>
              <a:ext cx="1617285" cy="1686417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marL="0" marR="0" lvl="0" indent="0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75000"/>
                    </a:schemeClr>
                  </a:solidFill>
                  <a:effectLst/>
                  <a:uLnTx/>
                  <a:uFillTx/>
                  <a:latin typeface="Poppins" pitchFamily="2" charset="77"/>
                  <a:ea typeface="League Spartan" charset="0"/>
                  <a:cs typeface="Poppins" pitchFamily="2" charset="77"/>
                </a:rPr>
                <a:t>8 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9B735321-2ABF-46D3-8399-A0A6CBC46E89}"/>
                </a:ext>
              </a:extLst>
            </p:cNvPr>
            <p:cNvSpPr txBox="1"/>
            <p:nvPr/>
          </p:nvSpPr>
          <p:spPr>
            <a:xfrm>
              <a:off x="10479071" y="11024380"/>
              <a:ext cx="2310715" cy="1686417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marL="0" marR="0" lvl="0" indent="0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75000"/>
                    </a:schemeClr>
                  </a:solidFill>
                  <a:effectLst/>
                  <a:uLnTx/>
                  <a:uFillTx/>
                  <a:latin typeface="Poppins" pitchFamily="2" charset="77"/>
                  <a:ea typeface="League Spartan" charset="0"/>
                  <a:cs typeface="Poppins" pitchFamily="2" charset="77"/>
                </a:rPr>
                <a:t>20 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18941E64-0FE7-48A2-86FB-3D3B62E30859}"/>
                </a:ext>
              </a:extLst>
            </p:cNvPr>
            <p:cNvSpPr txBox="1"/>
            <p:nvPr/>
          </p:nvSpPr>
          <p:spPr>
            <a:xfrm>
              <a:off x="10479071" y="10120173"/>
              <a:ext cx="2310715" cy="1686417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marL="0" marR="0" lvl="0" indent="0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75000"/>
                    </a:schemeClr>
                  </a:solidFill>
                  <a:effectLst/>
                  <a:uLnTx/>
                  <a:uFillTx/>
                  <a:latin typeface="Poppins" pitchFamily="2" charset="77"/>
                  <a:ea typeface="League Spartan" charset="0"/>
                  <a:cs typeface="Poppins" pitchFamily="2" charset="77"/>
                </a:rPr>
                <a:t>28 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C36B136C-6DEE-4C7C-B586-A0E76FA3E372}"/>
                </a:ext>
              </a:extLst>
            </p:cNvPr>
            <p:cNvSpPr txBox="1"/>
            <p:nvPr/>
          </p:nvSpPr>
          <p:spPr>
            <a:xfrm>
              <a:off x="10479071" y="9150220"/>
              <a:ext cx="2310715" cy="1686417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marL="0" marR="0" lvl="0" indent="0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75000"/>
                    </a:schemeClr>
                  </a:solidFill>
                  <a:effectLst/>
                  <a:uLnTx/>
                  <a:uFillTx/>
                  <a:latin typeface="Poppins" pitchFamily="2" charset="77"/>
                  <a:ea typeface="League Spartan" charset="0"/>
                  <a:cs typeface="Poppins" pitchFamily="2" charset="77"/>
                </a:rPr>
                <a:t>39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580448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CC8D46B-0A0C-4A5B-B0F5-7223BEBE43D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18440" y="3798238"/>
            <a:ext cx="4570268" cy="305976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ECB4200-6DBF-4FB4-A4BE-7284B6E20B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mn-MN" dirty="0"/>
              <a:t>АНХАН ШАТНЫ ЭМБ</a:t>
            </a:r>
            <a:r>
              <a:rPr lang="en-US" dirty="0"/>
              <a:t>-</a:t>
            </a:r>
            <a:r>
              <a:rPr lang="mn-MN" dirty="0"/>
              <a:t>ЫН ГЭРЭЭНИЙ ШАЛГУУР ҮЗҮҮЛЭЛТ</a:t>
            </a:r>
            <a:endParaRPr lang="en-US" dirty="0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12DEF98C-2769-41E2-BEF7-450F75508290}"/>
              </a:ext>
            </a:extLst>
          </p:cNvPr>
          <p:cNvGrpSpPr/>
          <p:nvPr/>
        </p:nvGrpSpPr>
        <p:grpSpPr>
          <a:xfrm>
            <a:off x="1190323" y="1195665"/>
            <a:ext cx="2277561" cy="2554009"/>
            <a:chOff x="270096" y="950837"/>
            <a:chExt cx="2672721" cy="1080845"/>
          </a:xfrm>
        </p:grpSpPr>
        <p:sp>
          <p:nvSpPr>
            <p:cNvPr id="37" name="Snip Diagonal Corner Rectangle 6">
              <a:extLst>
                <a:ext uri="{FF2B5EF4-FFF2-40B4-BE49-F238E27FC236}">
                  <a16:creationId xmlns:a16="http://schemas.microsoft.com/office/drawing/2014/main" id="{AA1B89B6-F098-4B45-B00D-C7427D038E48}"/>
                </a:ext>
              </a:extLst>
            </p:cNvPr>
            <p:cNvSpPr/>
            <p:nvPr/>
          </p:nvSpPr>
          <p:spPr>
            <a:xfrm>
              <a:off x="287077" y="950837"/>
              <a:ext cx="2655740" cy="1080845"/>
            </a:xfrm>
            <a:prstGeom prst="snip2DiagRect">
              <a:avLst/>
            </a:prstGeom>
            <a:solidFill>
              <a:srgbClr val="27C78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17" eaLnBrk="1" fontAlgn="auto" latinLnBrk="0" hangingPunct="1"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</a:endParaRPr>
            </a:p>
          </p:txBody>
        </p:sp>
        <p:sp>
          <p:nvSpPr>
            <p:cNvPr id="38" name="Subtitle 2">
              <a:extLst>
                <a:ext uri="{FF2B5EF4-FFF2-40B4-BE49-F238E27FC236}">
                  <a16:creationId xmlns:a16="http://schemas.microsoft.com/office/drawing/2014/main" id="{428DAA0B-713B-4C4F-BB1E-49E0232E09E0}"/>
                </a:ext>
              </a:extLst>
            </p:cNvPr>
            <p:cNvSpPr txBox="1">
              <a:spLocks/>
            </p:cNvSpPr>
            <p:nvPr/>
          </p:nvSpPr>
          <p:spPr>
            <a:xfrm>
              <a:off x="270096" y="1094815"/>
              <a:ext cx="2536086" cy="792883"/>
            </a:xfrm>
            <a:prstGeom prst="rect">
              <a:avLst/>
            </a:prstGeom>
          </p:spPr>
          <p:txBody>
            <a:bodyPr vert="horz" wrap="square" lIns="45720" tIns="22860" rIns="45720" bIns="22860" rtlCol="0" anchor="ctr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defTabSz="543818">
                <a:lnSpc>
                  <a:spcPct val="100000"/>
                </a:lnSpc>
                <a:spcBef>
                  <a:spcPts val="0"/>
                </a:spcBef>
              </a:pPr>
              <a:r>
                <a:rPr lang="en-US" sz="1400" b="1" dirty="0">
                  <a:solidFill>
                    <a:srgbClr val="002060"/>
                  </a:solidFill>
                  <a:latin typeface="+mn-lt"/>
                  <a:cs typeface="Arial" panose="020B0604020202020204" pitchFamily="34" charset="0"/>
                </a:rPr>
                <a:t>АНХДАГЧ АРТЕРИЙН ДАРАЛТ ИХСЭХ ӨВЧИН БҮРТГЭГДСЭН (130/80-ААС ДЭЭШ) НИЙТ ТОХИОЛДОЛД АРТЕРИЙН ДАРАЛТЫГ ХЭВИЙН ХЭМЖЭЭНД БУУЛГАСАН (130/80-ААС ДООШ) ТОХИОЛДЛЫН ЭЗЛЭХ ХУВЬ</a:t>
              </a:r>
              <a:endParaRPr lang="en-US" sz="1400" b="1" dirty="0">
                <a:solidFill>
                  <a:srgbClr val="002060"/>
                </a:solidFill>
                <a:latin typeface="+mn-lt"/>
                <a:ea typeface="Lato Light" panose="020F0502020204030203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3C085864-78B6-4A27-8750-F85FF9B4862B}"/>
              </a:ext>
            </a:extLst>
          </p:cNvPr>
          <p:cNvGrpSpPr/>
          <p:nvPr/>
        </p:nvGrpSpPr>
        <p:grpSpPr>
          <a:xfrm>
            <a:off x="174401" y="1216401"/>
            <a:ext cx="932733" cy="830997"/>
            <a:chOff x="0" y="1257257"/>
            <a:chExt cx="932733" cy="830997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68BC5E90-9118-4FB3-943D-74D9A25C7EE7}"/>
                </a:ext>
              </a:extLst>
            </p:cNvPr>
            <p:cNvSpPr/>
            <p:nvPr/>
          </p:nvSpPr>
          <p:spPr>
            <a:xfrm>
              <a:off x="0" y="1279366"/>
              <a:ext cx="849030" cy="805929"/>
            </a:xfrm>
            <a:prstGeom prst="ellipse">
              <a:avLst/>
            </a:prstGeom>
            <a:solidFill>
              <a:schemeClr val="bg2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2267C8B5-8374-43E1-AF65-592EFC400D16}"/>
                </a:ext>
              </a:extLst>
            </p:cNvPr>
            <p:cNvSpPr txBox="1"/>
            <p:nvPr/>
          </p:nvSpPr>
          <p:spPr>
            <a:xfrm>
              <a:off x="171591" y="1257257"/>
              <a:ext cx="76114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>
                  <a:solidFill>
                    <a:srgbClr val="002060"/>
                  </a:solidFill>
                </a:rPr>
                <a:t>3</a:t>
              </a:r>
            </a:p>
          </p:txBody>
        </p:sp>
      </p:grpSp>
      <p:graphicFrame>
        <p:nvGraphicFramePr>
          <p:cNvPr id="42" name="Table 42">
            <a:extLst>
              <a:ext uri="{FF2B5EF4-FFF2-40B4-BE49-F238E27FC236}">
                <a16:creationId xmlns:a16="http://schemas.microsoft.com/office/drawing/2014/main" id="{A359F31C-D4F1-4B39-90E8-70086F8782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0702645"/>
              </p:ext>
            </p:extLst>
          </p:nvPr>
        </p:nvGraphicFramePr>
        <p:xfrm>
          <a:off x="3718479" y="1886023"/>
          <a:ext cx="8225870" cy="477012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2545460">
                  <a:extLst>
                    <a:ext uri="{9D8B030D-6E8A-4147-A177-3AD203B41FA5}">
                      <a16:colId xmlns:a16="http://schemas.microsoft.com/office/drawing/2014/main" val="1956425793"/>
                    </a:ext>
                  </a:extLst>
                </a:gridCol>
                <a:gridCol w="5680410">
                  <a:extLst>
                    <a:ext uri="{9D8B030D-6E8A-4147-A177-3AD203B41FA5}">
                      <a16:colId xmlns:a16="http://schemas.microsoft.com/office/drawing/2014/main" val="5964901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err="1"/>
                        <a:t>Тодорхойлолт</a:t>
                      </a:r>
                      <a:r>
                        <a:rPr lang="en-US" sz="1800" b="0" dirty="0"/>
                        <a:t>/</a:t>
                      </a:r>
                      <a:r>
                        <a:rPr lang="en-US" sz="1800" b="0" dirty="0" err="1"/>
                        <a:t>Аргачлал</a:t>
                      </a:r>
                      <a:endPara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ea typeface="League Spartan" charset="0"/>
                        <a:cs typeface="Poppins" pitchFamily="2" charset="77"/>
                      </a:endParaRPr>
                    </a:p>
                    <a:p>
                      <a:pPr algn="l"/>
                      <a:endParaRPr lang="en-US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Анхдагч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артерийн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даралт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ихсэх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өвчин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(АД 130/80-аас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дээш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оношлогдож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эмчилгээ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эхэлсэн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өдрөөс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хойш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артерийн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даралт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хэвийн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хэмжээнд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(АД130/80-аас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доош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тогтвортой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буулгасан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тохиолдлын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тоо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*100%/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Тухайн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жилд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анхдагч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артерийн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даралт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ихсэх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өвчин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оношлогдсон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нийт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тохиолдол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Lato Light" panose="020F0502020204030203" pitchFamily="34" charset="0"/>
                        <a:cs typeface="Mukta ExtraLight" panose="020B0000000000000000" pitchFamily="34" charset="7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265708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err="1">
                          <a:latin typeface="+mn-lt"/>
                        </a:rPr>
                        <a:t>Олон</a:t>
                      </a:r>
                      <a:r>
                        <a:rPr lang="en-US" sz="1800" b="0" dirty="0">
                          <a:latin typeface="+mn-lt"/>
                        </a:rPr>
                        <a:t> </a:t>
                      </a:r>
                      <a:r>
                        <a:rPr lang="en-US" sz="1800" b="0" dirty="0" err="1">
                          <a:latin typeface="+mn-lt"/>
                        </a:rPr>
                        <a:t>улсын</a:t>
                      </a:r>
                      <a:r>
                        <a:rPr lang="en-US" sz="1800" b="0" dirty="0">
                          <a:latin typeface="+mn-lt"/>
                        </a:rPr>
                        <a:t> </a:t>
                      </a:r>
                      <a:r>
                        <a:rPr lang="en-US" sz="1800" b="0" dirty="0" err="1">
                          <a:latin typeface="+mn-lt"/>
                        </a:rPr>
                        <a:t>дундаж</a:t>
                      </a:r>
                      <a:r>
                        <a:rPr lang="en-US" sz="1800" b="0" dirty="0">
                          <a:latin typeface="+mn-lt"/>
                        </a:rPr>
                        <a:t> </a:t>
                      </a:r>
                      <a:r>
                        <a:rPr lang="en-US" sz="1800" b="0" dirty="0" err="1">
                          <a:latin typeface="+mn-lt"/>
                        </a:rPr>
                        <a:t>хэмжээ</a:t>
                      </a:r>
                      <a:endPara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+mn-lt"/>
                        <a:ea typeface="League Spartan" charset="0"/>
                        <a:cs typeface="Poppins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≥85%</a:t>
                      </a:r>
                      <a:endParaRPr lang="en-US" sz="1800" dirty="0">
                        <a:effectLst/>
                        <a:latin typeface="+mn-lt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184110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err="1"/>
                        <a:t>Суурь</a:t>
                      </a:r>
                      <a:r>
                        <a:rPr lang="en-US" sz="1800" b="0" dirty="0"/>
                        <a:t> </a:t>
                      </a:r>
                      <a:r>
                        <a:rPr lang="en-US" sz="1800" b="0" dirty="0" err="1"/>
                        <a:t>түвшин</a:t>
                      </a:r>
                      <a:endPara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ea typeface="League Spartan" charset="0"/>
                        <a:cs typeface="Poppins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Байгууллага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бүрийн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суурь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түвшинг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гэрээнд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тусгана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.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Lato Light" panose="020F0502020204030203" pitchFamily="34" charset="0"/>
                        <a:cs typeface="Mukta ExtraLight" panose="020B0000000000000000" pitchFamily="34" charset="7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824793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err="1"/>
                        <a:t>Хүрэх</a:t>
                      </a:r>
                      <a:r>
                        <a:rPr lang="en-US" sz="1800" b="0" dirty="0"/>
                        <a:t> </a:t>
                      </a:r>
                      <a:r>
                        <a:rPr lang="en-US" sz="1800" b="0" dirty="0" err="1"/>
                        <a:t>түвшин</a:t>
                      </a:r>
                      <a:endPara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ea typeface="League Spartan" charset="0"/>
                        <a:cs typeface="Poppins" pitchFamily="2" charset="77"/>
                      </a:endParaRPr>
                    </a:p>
                    <a:p>
                      <a:pPr algn="l"/>
                      <a:endParaRPr lang="en-US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Суурь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түвшинг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сайжруулж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, ОУ-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ын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түвшинд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хүргэхээр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тогтооно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.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Lato Light" panose="020F0502020204030203" pitchFamily="34" charset="0"/>
                        <a:cs typeface="Mukta ExtraLight" panose="020B0000000000000000" pitchFamily="34" charset="7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575722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err="1"/>
                        <a:t>Нийт</a:t>
                      </a:r>
                      <a:r>
                        <a:rPr lang="en-US" sz="1800" b="0" dirty="0"/>
                        <a:t> </a:t>
                      </a:r>
                      <a:r>
                        <a:rPr lang="en-US" sz="1800" b="0" dirty="0" err="1"/>
                        <a:t>гэрээнд</a:t>
                      </a:r>
                      <a:r>
                        <a:rPr lang="en-US" sz="1800" b="0" dirty="0"/>
                        <a:t> </a:t>
                      </a:r>
                      <a:r>
                        <a:rPr lang="en-US" sz="1800" b="0" dirty="0" err="1"/>
                        <a:t>эзлэх</a:t>
                      </a:r>
                      <a:r>
                        <a:rPr lang="en-US" sz="1800" b="0" dirty="0"/>
                        <a:t> </a:t>
                      </a:r>
                      <a:r>
                        <a:rPr lang="en-US" sz="1800" b="0" dirty="0" err="1"/>
                        <a:t>хувийн</a:t>
                      </a:r>
                      <a:r>
                        <a:rPr lang="en-US" sz="1800" b="0" dirty="0"/>
                        <a:t> </a:t>
                      </a:r>
                      <a:r>
                        <a:rPr lang="en-US" sz="1800" b="0" dirty="0" err="1"/>
                        <a:t>жин</a:t>
                      </a:r>
                      <a:r>
                        <a:rPr lang="en-US" sz="1800" b="0" dirty="0"/>
                        <a:t> /</a:t>
                      </a:r>
                      <a:r>
                        <a:rPr lang="en-US" sz="1800" b="0" dirty="0" err="1"/>
                        <a:t>оноо</a:t>
                      </a:r>
                      <a:endPara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ea typeface="League Spartan" charset="0"/>
                        <a:cs typeface="Poppins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n-MN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5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оноо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Lato Light" panose="020F0502020204030203" pitchFamily="34" charset="0"/>
                        <a:cs typeface="Mukta ExtraLight" panose="020B0000000000000000" pitchFamily="34" charset="7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267872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err="1"/>
                        <a:t>Үнэлэх</a:t>
                      </a:r>
                      <a:r>
                        <a:rPr lang="en-US" sz="1800" b="0" dirty="0"/>
                        <a:t> </a:t>
                      </a:r>
                      <a:r>
                        <a:rPr lang="en-US" sz="1800" b="0" dirty="0" err="1"/>
                        <a:t>аргачлал</a:t>
                      </a:r>
                      <a:endPara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ea typeface="League Spartan" charset="0"/>
                        <a:cs typeface="Poppins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Хүрэх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түвшинд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хүрсэн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бол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 5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оноо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,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хүрээгүй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бол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 0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оноо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Lato Light" panose="020F0502020204030203" pitchFamily="34" charset="0"/>
                        <a:cs typeface="Mukta ExtraLight" panose="020B0000000000000000" pitchFamily="34" charset="7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370938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err="1"/>
                        <a:t>Мэдээллийн</a:t>
                      </a:r>
                      <a:r>
                        <a:rPr lang="en-US" sz="1800" b="0" dirty="0"/>
                        <a:t> </a:t>
                      </a:r>
                      <a:r>
                        <a:rPr lang="en-US" sz="1800" b="0" dirty="0" err="1"/>
                        <a:t>эх</a:t>
                      </a:r>
                      <a:r>
                        <a:rPr lang="en-US" sz="1800" b="0" dirty="0"/>
                        <a:t> </a:t>
                      </a:r>
                      <a:r>
                        <a:rPr lang="en-US" sz="1800" b="0" dirty="0" err="1"/>
                        <a:t>сурвалж</a:t>
                      </a:r>
                      <a:endPara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ea typeface="League Spartan" charset="0"/>
                        <a:cs typeface="Poppins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ЭМХТөвийн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дата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Lato Light" panose="020F0502020204030203" pitchFamily="34" charset="0"/>
                        <a:cs typeface="Mukta ExtraLight" panose="020B0000000000000000" pitchFamily="34" charset="7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444426"/>
                  </a:ext>
                </a:extLst>
              </a:tr>
            </a:tbl>
          </a:graphicData>
        </a:graphic>
      </p:graphicFrame>
      <p:pic>
        <p:nvPicPr>
          <p:cNvPr id="9218" name="Picture 2" descr="See the source image">
            <a:extLst>
              <a:ext uri="{FF2B5EF4-FFF2-40B4-BE49-F238E27FC236}">
                <a16:creationId xmlns:a16="http://schemas.microsoft.com/office/drawing/2014/main" id="{C7513A96-9D69-44C4-9189-FDC0CD825F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1677" y="676275"/>
            <a:ext cx="2042672" cy="1161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917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CB4200-6DBF-4FB4-A4BE-7284B6E20B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mn-MN" dirty="0"/>
              <a:t>АНХАН ШАТНЫ ЭМБ</a:t>
            </a:r>
            <a:r>
              <a:rPr lang="en-US" dirty="0"/>
              <a:t>-</a:t>
            </a:r>
            <a:r>
              <a:rPr lang="mn-MN" dirty="0"/>
              <a:t>ЫН ГЭРЭЭНИЙ ШАЛГУУР ҮЗҮҮЛЭЛТ</a:t>
            </a:r>
            <a:endParaRPr lang="en-US" dirty="0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3C085864-78B6-4A27-8750-F85FF9B4862B}"/>
              </a:ext>
            </a:extLst>
          </p:cNvPr>
          <p:cNvGrpSpPr/>
          <p:nvPr/>
        </p:nvGrpSpPr>
        <p:grpSpPr>
          <a:xfrm>
            <a:off x="174401" y="1216401"/>
            <a:ext cx="932733" cy="830997"/>
            <a:chOff x="0" y="1257257"/>
            <a:chExt cx="932733" cy="830997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68BC5E90-9118-4FB3-943D-74D9A25C7EE7}"/>
                </a:ext>
              </a:extLst>
            </p:cNvPr>
            <p:cNvSpPr/>
            <p:nvPr/>
          </p:nvSpPr>
          <p:spPr>
            <a:xfrm>
              <a:off x="0" y="1279366"/>
              <a:ext cx="849030" cy="805929"/>
            </a:xfrm>
            <a:prstGeom prst="ellipse">
              <a:avLst/>
            </a:prstGeom>
            <a:solidFill>
              <a:schemeClr val="bg2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2267C8B5-8374-43E1-AF65-592EFC400D16}"/>
                </a:ext>
              </a:extLst>
            </p:cNvPr>
            <p:cNvSpPr txBox="1"/>
            <p:nvPr/>
          </p:nvSpPr>
          <p:spPr>
            <a:xfrm>
              <a:off x="171591" y="1257257"/>
              <a:ext cx="76114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>
                  <a:solidFill>
                    <a:srgbClr val="002060"/>
                  </a:solidFill>
                </a:rPr>
                <a:t>4</a:t>
              </a:r>
            </a:p>
          </p:txBody>
        </p:sp>
      </p:grpSp>
      <p:graphicFrame>
        <p:nvGraphicFramePr>
          <p:cNvPr id="42" name="Table 42">
            <a:extLst>
              <a:ext uri="{FF2B5EF4-FFF2-40B4-BE49-F238E27FC236}">
                <a16:creationId xmlns:a16="http://schemas.microsoft.com/office/drawing/2014/main" id="{A359F31C-D4F1-4B39-90E8-70086F8782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8286480"/>
              </p:ext>
            </p:extLst>
          </p:nvPr>
        </p:nvGraphicFramePr>
        <p:xfrm>
          <a:off x="3718480" y="1495801"/>
          <a:ext cx="8225870" cy="449580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2545460">
                  <a:extLst>
                    <a:ext uri="{9D8B030D-6E8A-4147-A177-3AD203B41FA5}">
                      <a16:colId xmlns:a16="http://schemas.microsoft.com/office/drawing/2014/main" val="1956425793"/>
                    </a:ext>
                  </a:extLst>
                </a:gridCol>
                <a:gridCol w="5680410">
                  <a:extLst>
                    <a:ext uri="{9D8B030D-6E8A-4147-A177-3AD203B41FA5}">
                      <a16:colId xmlns:a16="http://schemas.microsoft.com/office/drawing/2014/main" val="5964901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err="1">
                          <a:latin typeface="+mn-lt"/>
                        </a:rPr>
                        <a:t>Тодорхойлолт</a:t>
                      </a:r>
                      <a:r>
                        <a:rPr lang="en-US" sz="1800" b="0" dirty="0">
                          <a:latin typeface="+mn-lt"/>
                        </a:rPr>
                        <a:t>/</a:t>
                      </a:r>
                      <a:r>
                        <a:rPr lang="en-US" sz="1800" b="0" dirty="0" err="1">
                          <a:latin typeface="+mn-lt"/>
                        </a:rPr>
                        <a:t>Аргачлал</a:t>
                      </a:r>
                      <a:endPara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+mn-lt"/>
                        <a:ea typeface="League Spartan" charset="0"/>
                        <a:cs typeface="Poppins" pitchFamily="2" charset="77"/>
                      </a:endParaRPr>
                    </a:p>
                    <a:p>
                      <a:pPr algn="l"/>
                      <a:endParaRPr lang="en-US" sz="1800" b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Өрх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сум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тосгоны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эрүүл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мэндийн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төвөөс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лавлагаа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шатлалын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эрүүл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мэндийн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байгууллага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руу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өвчтөн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шилжүүлсэн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тоо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болон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лавлагаа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шатлалын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байгууллагад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өрхийн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эрүүл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мэндийн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төвөөс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очсон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өвчтөний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тооны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зөрүүний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хувь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Lato Light" panose="020F0502020204030203" pitchFamily="34" charset="0"/>
                        <a:cs typeface="Mukta ExtraLight" panose="020B0000000000000000" pitchFamily="34" charset="7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265708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err="1">
                          <a:latin typeface="+mn-lt"/>
                        </a:rPr>
                        <a:t>Олон</a:t>
                      </a:r>
                      <a:r>
                        <a:rPr lang="en-US" sz="1800" b="0" dirty="0">
                          <a:latin typeface="+mn-lt"/>
                        </a:rPr>
                        <a:t> </a:t>
                      </a:r>
                      <a:r>
                        <a:rPr lang="en-US" sz="1800" b="0" dirty="0" err="1">
                          <a:latin typeface="+mn-lt"/>
                        </a:rPr>
                        <a:t>улсын</a:t>
                      </a:r>
                      <a:r>
                        <a:rPr lang="en-US" sz="1800" b="0" dirty="0">
                          <a:latin typeface="+mn-lt"/>
                        </a:rPr>
                        <a:t> </a:t>
                      </a:r>
                      <a:r>
                        <a:rPr lang="en-US" sz="1800" b="0" dirty="0" err="1">
                          <a:latin typeface="+mn-lt"/>
                        </a:rPr>
                        <a:t>дундаж</a:t>
                      </a:r>
                      <a:r>
                        <a:rPr lang="en-US" sz="1800" b="0" dirty="0">
                          <a:latin typeface="+mn-lt"/>
                        </a:rPr>
                        <a:t> </a:t>
                      </a:r>
                      <a:r>
                        <a:rPr lang="en-US" sz="1800" b="0" dirty="0" err="1">
                          <a:latin typeface="+mn-lt"/>
                        </a:rPr>
                        <a:t>хэмжээ</a:t>
                      </a:r>
                      <a:endPara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+mn-lt"/>
                        <a:ea typeface="League Spartan" charset="0"/>
                        <a:cs typeface="Poppins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≤5%</a:t>
                      </a:r>
                      <a:endParaRPr lang="en-US" sz="1800" dirty="0">
                        <a:effectLst/>
                        <a:latin typeface="+mn-lt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184110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err="1">
                          <a:latin typeface="+mn-lt"/>
                        </a:rPr>
                        <a:t>Суурь</a:t>
                      </a:r>
                      <a:r>
                        <a:rPr lang="en-US" sz="1800" b="0" dirty="0">
                          <a:latin typeface="+mn-lt"/>
                        </a:rPr>
                        <a:t> </a:t>
                      </a:r>
                      <a:r>
                        <a:rPr lang="en-US" sz="1800" b="0" dirty="0" err="1">
                          <a:latin typeface="+mn-lt"/>
                        </a:rPr>
                        <a:t>түвшин</a:t>
                      </a:r>
                      <a:endPara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+mn-lt"/>
                        <a:ea typeface="League Spartan" charset="0"/>
                        <a:cs typeface="Poppins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Байгууллага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бүрийн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суурь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түвшинг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гэрээнд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тусгана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.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Lato Light" panose="020F0502020204030203" pitchFamily="34" charset="0"/>
                        <a:cs typeface="Mukta ExtraLight" panose="020B0000000000000000" pitchFamily="34" charset="7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824793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err="1">
                          <a:latin typeface="+mn-lt"/>
                        </a:rPr>
                        <a:t>Хүрэх</a:t>
                      </a:r>
                      <a:r>
                        <a:rPr lang="en-US" sz="1800" b="0" dirty="0">
                          <a:latin typeface="+mn-lt"/>
                        </a:rPr>
                        <a:t> </a:t>
                      </a:r>
                      <a:r>
                        <a:rPr lang="en-US" sz="1800" b="0" dirty="0" err="1">
                          <a:latin typeface="+mn-lt"/>
                        </a:rPr>
                        <a:t>түвшин</a:t>
                      </a:r>
                      <a:endPara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+mn-lt"/>
                        <a:ea typeface="League Spartan" charset="0"/>
                        <a:cs typeface="Poppins" pitchFamily="2" charset="77"/>
                      </a:endParaRPr>
                    </a:p>
                    <a:p>
                      <a:pPr algn="l"/>
                      <a:endParaRPr lang="en-US" sz="1800" b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Суурь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түвшинг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сайжруулж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, ОУ-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ын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түвшинд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хүргэхээр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тогтооно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.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Lato Light" panose="020F0502020204030203" pitchFamily="34" charset="0"/>
                        <a:cs typeface="Mukta ExtraLight" panose="020B0000000000000000" pitchFamily="34" charset="7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575722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err="1">
                          <a:latin typeface="+mn-lt"/>
                        </a:rPr>
                        <a:t>Нийт</a:t>
                      </a:r>
                      <a:r>
                        <a:rPr lang="en-US" sz="1800" b="0" dirty="0">
                          <a:latin typeface="+mn-lt"/>
                        </a:rPr>
                        <a:t> </a:t>
                      </a:r>
                      <a:r>
                        <a:rPr lang="en-US" sz="1800" b="0" dirty="0" err="1">
                          <a:latin typeface="+mn-lt"/>
                        </a:rPr>
                        <a:t>гэрээнд</a:t>
                      </a:r>
                      <a:r>
                        <a:rPr lang="en-US" sz="1800" b="0" dirty="0">
                          <a:latin typeface="+mn-lt"/>
                        </a:rPr>
                        <a:t> </a:t>
                      </a:r>
                      <a:r>
                        <a:rPr lang="en-US" sz="1800" b="0" dirty="0" err="1">
                          <a:latin typeface="+mn-lt"/>
                        </a:rPr>
                        <a:t>эзлэх</a:t>
                      </a:r>
                      <a:r>
                        <a:rPr lang="en-US" sz="1800" b="0" dirty="0">
                          <a:latin typeface="+mn-lt"/>
                        </a:rPr>
                        <a:t> </a:t>
                      </a:r>
                      <a:r>
                        <a:rPr lang="en-US" sz="1800" b="0" dirty="0" err="1">
                          <a:latin typeface="+mn-lt"/>
                        </a:rPr>
                        <a:t>хувийн</a:t>
                      </a:r>
                      <a:r>
                        <a:rPr lang="en-US" sz="1800" b="0" dirty="0">
                          <a:latin typeface="+mn-lt"/>
                        </a:rPr>
                        <a:t> </a:t>
                      </a:r>
                      <a:r>
                        <a:rPr lang="en-US" sz="1800" b="0" dirty="0" err="1">
                          <a:latin typeface="+mn-lt"/>
                        </a:rPr>
                        <a:t>жин</a:t>
                      </a:r>
                      <a:r>
                        <a:rPr lang="en-US" sz="1800" b="0" dirty="0">
                          <a:latin typeface="+mn-lt"/>
                        </a:rPr>
                        <a:t> /</a:t>
                      </a:r>
                      <a:r>
                        <a:rPr lang="en-US" sz="1800" b="0" dirty="0" err="1">
                          <a:latin typeface="+mn-lt"/>
                        </a:rPr>
                        <a:t>оноо</a:t>
                      </a:r>
                      <a:endPara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+mn-lt"/>
                        <a:ea typeface="League Spartan" charset="0"/>
                        <a:cs typeface="Poppins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оноо</a:t>
                      </a:r>
                      <a:endParaRPr lang="en-US" sz="1800" dirty="0">
                        <a:effectLst/>
                        <a:latin typeface="+mn-lt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267872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err="1">
                          <a:latin typeface="+mn-lt"/>
                        </a:rPr>
                        <a:t>Үнэлэх</a:t>
                      </a:r>
                      <a:r>
                        <a:rPr lang="en-US" sz="1800" b="0" dirty="0">
                          <a:latin typeface="+mn-lt"/>
                        </a:rPr>
                        <a:t> </a:t>
                      </a:r>
                      <a:r>
                        <a:rPr lang="en-US" sz="1800" b="0" dirty="0" err="1">
                          <a:latin typeface="+mn-lt"/>
                        </a:rPr>
                        <a:t>аргачлал</a:t>
                      </a:r>
                      <a:endPara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+mn-lt"/>
                        <a:ea typeface="League Spartan" charset="0"/>
                        <a:cs typeface="Poppins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Хүрэх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түвшинд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хүрсэн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бол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10 </a:t>
                      </a:r>
                      <a:r>
                        <a:rPr lang="en-US" sz="1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оноо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хүрээгүй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бол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0 </a:t>
                      </a:r>
                      <a:r>
                        <a:rPr lang="en-US" sz="1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оноо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Lato Light" panose="020F0502020204030203" pitchFamily="34" charset="0"/>
                        <a:cs typeface="Mukta ExtraLight" panose="020B0000000000000000" pitchFamily="34" charset="7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370938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err="1">
                          <a:latin typeface="+mn-lt"/>
                        </a:rPr>
                        <a:t>Мэдээллийн</a:t>
                      </a:r>
                      <a:r>
                        <a:rPr lang="en-US" sz="1800" b="0" dirty="0">
                          <a:latin typeface="+mn-lt"/>
                        </a:rPr>
                        <a:t> </a:t>
                      </a:r>
                      <a:r>
                        <a:rPr lang="en-US" sz="1800" b="0" dirty="0" err="1">
                          <a:latin typeface="+mn-lt"/>
                        </a:rPr>
                        <a:t>эх</a:t>
                      </a:r>
                      <a:r>
                        <a:rPr lang="en-US" sz="1800" b="0" dirty="0">
                          <a:latin typeface="+mn-lt"/>
                        </a:rPr>
                        <a:t> </a:t>
                      </a:r>
                      <a:r>
                        <a:rPr lang="en-US" sz="1800" b="0" dirty="0" err="1">
                          <a:latin typeface="+mn-lt"/>
                        </a:rPr>
                        <a:t>сурвалж</a:t>
                      </a:r>
                      <a:endPara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+mn-lt"/>
                        <a:ea typeface="League Spartan" charset="0"/>
                        <a:cs typeface="Poppins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ЭМДЕГ-</a:t>
                      </a:r>
                      <a:r>
                        <a:rPr lang="en-US" sz="1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ын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нэхэмжлэлийн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дата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Lato Light" panose="020F0502020204030203" pitchFamily="34" charset="0"/>
                        <a:cs typeface="Mukta ExtraLight" panose="020B0000000000000000" pitchFamily="34" charset="7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444426"/>
                  </a:ext>
                </a:extLst>
              </a:tr>
            </a:tbl>
          </a:graphicData>
        </a:graphic>
      </p:graphicFrame>
      <p:grpSp>
        <p:nvGrpSpPr>
          <p:cNvPr id="10" name="Group 9">
            <a:extLst>
              <a:ext uri="{FF2B5EF4-FFF2-40B4-BE49-F238E27FC236}">
                <a16:creationId xmlns:a16="http://schemas.microsoft.com/office/drawing/2014/main" id="{7FE8B01D-7A78-43D2-90DB-907DA9055DDC}"/>
              </a:ext>
            </a:extLst>
          </p:cNvPr>
          <p:cNvGrpSpPr/>
          <p:nvPr/>
        </p:nvGrpSpPr>
        <p:grpSpPr>
          <a:xfrm>
            <a:off x="1170379" y="1216401"/>
            <a:ext cx="2401153" cy="3404817"/>
            <a:chOff x="287077" y="2433561"/>
            <a:chExt cx="2655740" cy="1080845"/>
          </a:xfrm>
        </p:grpSpPr>
        <p:sp>
          <p:nvSpPr>
            <p:cNvPr id="11" name="Snip Diagonal Corner Rectangle 5">
              <a:extLst>
                <a:ext uri="{FF2B5EF4-FFF2-40B4-BE49-F238E27FC236}">
                  <a16:creationId xmlns:a16="http://schemas.microsoft.com/office/drawing/2014/main" id="{2ED7E77D-1621-4E6E-84C4-87567DD2E81C}"/>
                </a:ext>
              </a:extLst>
            </p:cNvPr>
            <p:cNvSpPr/>
            <p:nvPr/>
          </p:nvSpPr>
          <p:spPr>
            <a:xfrm>
              <a:off x="287077" y="2433561"/>
              <a:ext cx="2655740" cy="1080845"/>
            </a:xfrm>
            <a:prstGeom prst="snip2DiagRect">
              <a:avLst/>
            </a:prstGeom>
            <a:solidFill>
              <a:srgbClr val="27C7C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17" eaLnBrk="1" fontAlgn="auto" latinLnBrk="0" hangingPunct="1"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</a:endParaRPr>
            </a:p>
          </p:txBody>
        </p:sp>
        <p:sp>
          <p:nvSpPr>
            <p:cNvPr id="12" name="Subtitle 2">
              <a:extLst>
                <a:ext uri="{FF2B5EF4-FFF2-40B4-BE49-F238E27FC236}">
                  <a16:creationId xmlns:a16="http://schemas.microsoft.com/office/drawing/2014/main" id="{DA621FA2-0875-4728-BCB1-C3B280363CBF}"/>
                </a:ext>
              </a:extLst>
            </p:cNvPr>
            <p:cNvSpPr txBox="1">
              <a:spLocks/>
            </p:cNvSpPr>
            <p:nvPr/>
          </p:nvSpPr>
          <p:spPr>
            <a:xfrm>
              <a:off x="393572" y="2565459"/>
              <a:ext cx="2442748" cy="835356"/>
            </a:xfrm>
            <a:prstGeom prst="rect">
              <a:avLst/>
            </a:prstGeom>
          </p:spPr>
          <p:txBody>
            <a:bodyPr vert="horz" wrap="square" lIns="45720" tIns="22860" rIns="45720" bIns="22860" rtlCol="0" anchor="ctr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defTabSz="543818">
                <a:lnSpc>
                  <a:spcPct val="100000"/>
                </a:lnSpc>
                <a:spcBef>
                  <a:spcPts val="0"/>
                </a:spcBef>
              </a:pPr>
              <a:r>
                <a:rPr lang="en-US" sz="1400" b="1" dirty="0">
                  <a:solidFill>
                    <a:srgbClr val="002060"/>
                  </a:solidFill>
                  <a:latin typeface="+mn-lt"/>
                  <a:cs typeface="Arial" panose="020B0604020202020204" pitchFamily="34" charset="0"/>
                </a:rPr>
                <a:t>ӨРХ, СУМ, ТОСГОНЫ ЭРҮҮЛ МЭНДИЙН ТӨВӨӨС ЛАВЛАГАА ШАТЛАЛЫН ЭРҮҮЛ МЭНДИЙН БАЙГУУЛЛАГА РУУ ӨВЧТӨН ШИЛЖҮҮЛСЭН ТОО БОЛОН ЛАВЛАГАА ШАТЛАЛЫН БАЙГУУЛЛАГАД ӨРХИЙН ЭРҮҮЛ МЭНДИЙН ТӨВӨӨС ОЧСОН ӨВЧТӨНИЙ ТООНЫ ЗӨРҮҮНИЙ ХУВЬ ХЭМЖЭЭ 5 ХУВИАС ИХГҮЙ БАЙХ</a:t>
              </a: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Lato Light" panose="020F0502020204030203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9E20C30-8C6F-4855-B59D-3B810D803253}"/>
              </a:ext>
            </a:extLst>
          </p:cNvPr>
          <p:cNvGrpSpPr/>
          <p:nvPr/>
        </p:nvGrpSpPr>
        <p:grpSpPr>
          <a:xfrm>
            <a:off x="174401" y="3023466"/>
            <a:ext cx="3346446" cy="3553332"/>
            <a:chOff x="297069" y="3498851"/>
            <a:chExt cx="3465886" cy="3011443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85829186-C389-404F-9A17-41AC1975E4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069" y="6002266"/>
              <a:ext cx="648625" cy="494392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93FD2F8E-AABE-4A01-9192-EE03C7BEF2D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755" t="17835" r="14449" b="17553"/>
            <a:stretch/>
          </p:blipFill>
          <p:spPr>
            <a:xfrm>
              <a:off x="1607360" y="5034662"/>
              <a:ext cx="686867" cy="428971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9B15F018-BC87-4F42-A561-790D5EDD9E8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6097" y="5862492"/>
              <a:ext cx="926858" cy="634166"/>
            </a:xfrm>
            <a:prstGeom prst="rect">
              <a:avLst/>
            </a:prstGeom>
          </p:spPr>
        </p:pic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A2CF0673-395F-4322-8D1C-5CDAF42294A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21381" y="5288654"/>
              <a:ext cx="0" cy="581992"/>
            </a:xfrm>
            <a:prstGeom prst="line">
              <a:avLst/>
            </a:prstGeom>
            <a:ln w="28575" cap="flat" cmpd="sng" algn="ctr">
              <a:solidFill>
                <a:schemeClr val="accent3"/>
              </a:solidFill>
              <a:prstDash val="sysDot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8D2808A8-4EEC-4738-B0DC-A806C645466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99526" y="5288654"/>
              <a:ext cx="0" cy="428970"/>
            </a:xfrm>
            <a:prstGeom prst="line">
              <a:avLst/>
            </a:prstGeom>
            <a:ln w="28575" cap="flat" cmpd="sng" algn="ctr">
              <a:solidFill>
                <a:schemeClr val="accent3"/>
              </a:solidFill>
              <a:prstDash val="sysDot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9B902468-EE40-44DF-8479-3B7ED8DF5E92}"/>
                </a:ext>
              </a:extLst>
            </p:cNvPr>
            <p:cNvCxnSpPr>
              <a:cxnSpLocks/>
            </p:cNvCxnSpPr>
            <p:nvPr/>
          </p:nvCxnSpPr>
          <p:spPr>
            <a:xfrm>
              <a:off x="630920" y="5308092"/>
              <a:ext cx="925242" cy="0"/>
            </a:xfrm>
            <a:prstGeom prst="straightConnector1">
              <a:avLst/>
            </a:prstGeom>
            <a:ln w="28575" cap="flat" cmpd="sng" algn="ctr">
              <a:solidFill>
                <a:schemeClr val="accent3"/>
              </a:solidFill>
              <a:prstDash val="sysDot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F32293E3-5FFE-451F-BE29-94F0A73A675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64659" y="5308092"/>
              <a:ext cx="1056243" cy="0"/>
            </a:xfrm>
            <a:prstGeom prst="straightConnector1">
              <a:avLst/>
            </a:prstGeom>
            <a:ln w="28575" cap="flat" cmpd="sng" algn="ctr">
              <a:solidFill>
                <a:schemeClr val="accent3"/>
              </a:solidFill>
              <a:prstDash val="sysDot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345E5B2D-44B1-4233-8D00-5CCA3675D2B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9169" y="5585053"/>
              <a:ext cx="925241" cy="925241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859739D5-32E8-4377-9B7F-C506019F8CEA}"/>
                </a:ext>
              </a:extLst>
            </p:cNvPr>
            <p:cNvSpPr txBox="1"/>
            <p:nvPr/>
          </p:nvSpPr>
          <p:spPr>
            <a:xfrm>
              <a:off x="1886132" y="3498851"/>
              <a:ext cx="3844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mn-MN" sz="2400" b="1">
                  <a:solidFill>
                    <a:schemeClr val="bg1"/>
                  </a:solidFill>
                </a:rPr>
                <a:t>+</a:t>
              </a:r>
              <a:endParaRPr lang="en-US" sz="24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929F54CC-BDB6-4BAA-8C4C-4642D5F6FE5B}"/>
              </a:ext>
            </a:extLst>
          </p:cNvPr>
          <p:cNvGrpSpPr/>
          <p:nvPr/>
        </p:nvGrpSpPr>
        <p:grpSpPr>
          <a:xfrm>
            <a:off x="523" y="4648096"/>
            <a:ext cx="3490235" cy="974469"/>
            <a:chOff x="523" y="4648096"/>
            <a:chExt cx="3490235" cy="974469"/>
          </a:xfrm>
        </p:grpSpPr>
        <p:sp>
          <p:nvSpPr>
            <p:cNvPr id="3" name="Arrow: Curved Down 2">
              <a:extLst>
                <a:ext uri="{FF2B5EF4-FFF2-40B4-BE49-F238E27FC236}">
                  <a16:creationId xmlns:a16="http://schemas.microsoft.com/office/drawing/2014/main" id="{AEAF2A7C-FA6E-4689-9E6D-02736A60D099}"/>
                </a:ext>
              </a:extLst>
            </p:cNvPr>
            <p:cNvSpPr/>
            <p:nvPr/>
          </p:nvSpPr>
          <p:spPr>
            <a:xfrm rot="3422318">
              <a:off x="2750443" y="4882251"/>
              <a:ext cx="974469" cy="506160"/>
            </a:xfrm>
            <a:prstGeom prst="curvedDownArrow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Arrow: Curved Down 3">
              <a:extLst>
                <a:ext uri="{FF2B5EF4-FFF2-40B4-BE49-F238E27FC236}">
                  <a16:creationId xmlns:a16="http://schemas.microsoft.com/office/drawing/2014/main" id="{1D964F00-AD2F-4F7D-B52A-C0D3F4C84604}"/>
                </a:ext>
              </a:extLst>
            </p:cNvPr>
            <p:cNvSpPr/>
            <p:nvPr/>
          </p:nvSpPr>
          <p:spPr>
            <a:xfrm rot="19750334">
              <a:off x="523" y="4746866"/>
              <a:ext cx="1069263" cy="506138"/>
            </a:xfrm>
            <a:prstGeom prst="curvedDownArrow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182118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CB4200-6DBF-4FB4-A4BE-7284B6E20B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mn-MN" dirty="0"/>
              <a:t>АНХАН ШАТНЫ ЭМБ</a:t>
            </a:r>
            <a:r>
              <a:rPr lang="en-US" dirty="0"/>
              <a:t>-</a:t>
            </a:r>
            <a:r>
              <a:rPr lang="mn-MN" dirty="0"/>
              <a:t>ЫН ГЭРЭЭНИЙ ШАЛГУУР ҮЗҮҮЛЭЛТ</a:t>
            </a:r>
            <a:endParaRPr lang="en-US" dirty="0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3C085864-78B6-4A27-8750-F85FF9B4862B}"/>
              </a:ext>
            </a:extLst>
          </p:cNvPr>
          <p:cNvGrpSpPr/>
          <p:nvPr/>
        </p:nvGrpSpPr>
        <p:grpSpPr>
          <a:xfrm>
            <a:off x="174401" y="1216401"/>
            <a:ext cx="932733" cy="830997"/>
            <a:chOff x="0" y="1257257"/>
            <a:chExt cx="932733" cy="830997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68BC5E90-9118-4FB3-943D-74D9A25C7EE7}"/>
                </a:ext>
              </a:extLst>
            </p:cNvPr>
            <p:cNvSpPr/>
            <p:nvPr/>
          </p:nvSpPr>
          <p:spPr>
            <a:xfrm>
              <a:off x="0" y="1279366"/>
              <a:ext cx="849030" cy="805929"/>
            </a:xfrm>
            <a:prstGeom prst="ellipse">
              <a:avLst/>
            </a:prstGeom>
            <a:solidFill>
              <a:schemeClr val="bg2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2267C8B5-8374-43E1-AF65-592EFC400D16}"/>
                </a:ext>
              </a:extLst>
            </p:cNvPr>
            <p:cNvSpPr txBox="1"/>
            <p:nvPr/>
          </p:nvSpPr>
          <p:spPr>
            <a:xfrm>
              <a:off x="171591" y="1257257"/>
              <a:ext cx="76114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>
                  <a:solidFill>
                    <a:srgbClr val="002060"/>
                  </a:solidFill>
                </a:rPr>
                <a:t>5</a:t>
              </a:r>
            </a:p>
          </p:txBody>
        </p:sp>
      </p:grpSp>
      <p:graphicFrame>
        <p:nvGraphicFramePr>
          <p:cNvPr id="42" name="Table 42">
            <a:extLst>
              <a:ext uri="{FF2B5EF4-FFF2-40B4-BE49-F238E27FC236}">
                <a16:creationId xmlns:a16="http://schemas.microsoft.com/office/drawing/2014/main" id="{A359F31C-D4F1-4B39-90E8-70086F8782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4783394"/>
              </p:ext>
            </p:extLst>
          </p:nvPr>
        </p:nvGraphicFramePr>
        <p:xfrm>
          <a:off x="3718479" y="1648084"/>
          <a:ext cx="8225870" cy="422148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2545460">
                  <a:extLst>
                    <a:ext uri="{9D8B030D-6E8A-4147-A177-3AD203B41FA5}">
                      <a16:colId xmlns:a16="http://schemas.microsoft.com/office/drawing/2014/main" val="1956425793"/>
                    </a:ext>
                  </a:extLst>
                </a:gridCol>
                <a:gridCol w="5680410">
                  <a:extLst>
                    <a:ext uri="{9D8B030D-6E8A-4147-A177-3AD203B41FA5}">
                      <a16:colId xmlns:a16="http://schemas.microsoft.com/office/drawing/2014/main" val="5964901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err="1">
                          <a:latin typeface="+mn-lt"/>
                        </a:rPr>
                        <a:t>Тодорхойлолт</a:t>
                      </a:r>
                      <a:r>
                        <a:rPr lang="en-US" sz="1800" b="0" dirty="0">
                          <a:latin typeface="+mn-lt"/>
                        </a:rPr>
                        <a:t>/</a:t>
                      </a:r>
                      <a:r>
                        <a:rPr lang="en-US" sz="1800" b="0" dirty="0" err="1">
                          <a:latin typeface="+mn-lt"/>
                        </a:rPr>
                        <a:t>Аргачлал</a:t>
                      </a:r>
                      <a:endPara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+mn-lt"/>
                        <a:ea typeface="League Spartan" charset="0"/>
                        <a:cs typeface="Poppins" pitchFamily="2" charset="77"/>
                      </a:endParaRPr>
                    </a:p>
                    <a:p>
                      <a:pPr algn="l"/>
                      <a:endParaRPr lang="en-US" sz="1800" b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Тухайн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жилдээ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лавлагаа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шатлалын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эрүүл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мэндийн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байгууллагад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шилжүүлэх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бичгээр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илгээсэн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тохиолдлын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тоо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*100%/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тухайн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өрх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сум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тосгоны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эрүүл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мэндийн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төвд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өвчний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учир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үзүүлсэн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нийт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тохиолдол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Lato Light" panose="020F0502020204030203" pitchFamily="34" charset="0"/>
                        <a:cs typeface="Mukta ExtraLight" panose="020B0000000000000000" pitchFamily="34" charset="7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265708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err="1">
                          <a:latin typeface="+mn-lt"/>
                        </a:rPr>
                        <a:t>Олон</a:t>
                      </a:r>
                      <a:r>
                        <a:rPr lang="en-US" sz="1800" b="0" dirty="0">
                          <a:latin typeface="+mn-lt"/>
                        </a:rPr>
                        <a:t> </a:t>
                      </a:r>
                      <a:r>
                        <a:rPr lang="en-US" sz="1800" b="0" dirty="0" err="1">
                          <a:latin typeface="+mn-lt"/>
                        </a:rPr>
                        <a:t>улсын</a:t>
                      </a:r>
                      <a:r>
                        <a:rPr lang="en-US" sz="1800" b="0" dirty="0">
                          <a:latin typeface="+mn-lt"/>
                        </a:rPr>
                        <a:t> </a:t>
                      </a:r>
                      <a:r>
                        <a:rPr lang="en-US" sz="1800" b="0" dirty="0" err="1">
                          <a:latin typeface="+mn-lt"/>
                        </a:rPr>
                        <a:t>дундаж</a:t>
                      </a:r>
                      <a:r>
                        <a:rPr lang="en-US" sz="1800" b="0" dirty="0">
                          <a:latin typeface="+mn-lt"/>
                        </a:rPr>
                        <a:t> </a:t>
                      </a:r>
                      <a:r>
                        <a:rPr lang="en-US" sz="1800" b="0" dirty="0" err="1">
                          <a:latin typeface="+mn-lt"/>
                        </a:rPr>
                        <a:t>хэмжээ</a:t>
                      </a:r>
                      <a:endPara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+mn-lt"/>
                        <a:ea typeface="League Spartan" charset="0"/>
                        <a:cs typeface="Poppins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≤25%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184110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err="1">
                          <a:latin typeface="+mn-lt"/>
                        </a:rPr>
                        <a:t>Суурь</a:t>
                      </a:r>
                      <a:r>
                        <a:rPr lang="en-US" sz="1800" b="0" dirty="0">
                          <a:latin typeface="+mn-lt"/>
                        </a:rPr>
                        <a:t> </a:t>
                      </a:r>
                      <a:r>
                        <a:rPr lang="en-US" sz="1800" b="0" dirty="0" err="1">
                          <a:latin typeface="+mn-lt"/>
                        </a:rPr>
                        <a:t>түвшин</a:t>
                      </a:r>
                      <a:endPara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+mn-lt"/>
                        <a:ea typeface="League Spartan" charset="0"/>
                        <a:cs typeface="Poppins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Байгууллага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бүрийн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суурь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түвшинг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гэрээнд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тусгана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.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Lato Light" panose="020F0502020204030203" pitchFamily="34" charset="0"/>
                        <a:cs typeface="Mukta ExtraLight" panose="020B0000000000000000" pitchFamily="34" charset="7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824793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err="1">
                          <a:latin typeface="+mn-lt"/>
                        </a:rPr>
                        <a:t>Хүрэх</a:t>
                      </a:r>
                      <a:r>
                        <a:rPr lang="en-US" sz="1800" b="0" dirty="0">
                          <a:latin typeface="+mn-lt"/>
                        </a:rPr>
                        <a:t> </a:t>
                      </a:r>
                      <a:r>
                        <a:rPr lang="en-US" sz="1800" b="0" dirty="0" err="1">
                          <a:latin typeface="+mn-lt"/>
                        </a:rPr>
                        <a:t>түвшин</a:t>
                      </a:r>
                      <a:endPara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+mn-lt"/>
                        <a:ea typeface="League Spartan" charset="0"/>
                        <a:cs typeface="Poppins" pitchFamily="2" charset="77"/>
                      </a:endParaRPr>
                    </a:p>
                    <a:p>
                      <a:pPr algn="l"/>
                      <a:endParaRPr lang="en-US" sz="1800" b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Суурь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түвшинг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сайжруулж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, ОУ-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ын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түвшинд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хүргэхээр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тогтооно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.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Lato Light" panose="020F0502020204030203" pitchFamily="34" charset="0"/>
                        <a:cs typeface="Mukta ExtraLight" panose="020B0000000000000000" pitchFamily="34" charset="7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575722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err="1">
                          <a:latin typeface="+mn-lt"/>
                        </a:rPr>
                        <a:t>Нийт</a:t>
                      </a:r>
                      <a:r>
                        <a:rPr lang="en-US" sz="1800" b="0" dirty="0">
                          <a:latin typeface="+mn-lt"/>
                        </a:rPr>
                        <a:t> </a:t>
                      </a:r>
                      <a:r>
                        <a:rPr lang="en-US" sz="1800" b="0" dirty="0" err="1">
                          <a:latin typeface="+mn-lt"/>
                        </a:rPr>
                        <a:t>гэрээнд</a:t>
                      </a:r>
                      <a:r>
                        <a:rPr lang="en-US" sz="1800" b="0" dirty="0">
                          <a:latin typeface="+mn-lt"/>
                        </a:rPr>
                        <a:t> </a:t>
                      </a:r>
                      <a:r>
                        <a:rPr lang="en-US" sz="1800" b="0" dirty="0" err="1">
                          <a:latin typeface="+mn-lt"/>
                        </a:rPr>
                        <a:t>эзлэх</a:t>
                      </a:r>
                      <a:r>
                        <a:rPr lang="en-US" sz="1800" b="0" dirty="0">
                          <a:latin typeface="+mn-lt"/>
                        </a:rPr>
                        <a:t> </a:t>
                      </a:r>
                      <a:r>
                        <a:rPr lang="en-US" sz="1800" b="0" dirty="0" err="1">
                          <a:latin typeface="+mn-lt"/>
                        </a:rPr>
                        <a:t>хувийн</a:t>
                      </a:r>
                      <a:r>
                        <a:rPr lang="en-US" sz="1800" b="0" dirty="0">
                          <a:latin typeface="+mn-lt"/>
                        </a:rPr>
                        <a:t> </a:t>
                      </a:r>
                      <a:r>
                        <a:rPr lang="en-US" sz="1800" b="0" dirty="0" err="1">
                          <a:latin typeface="+mn-lt"/>
                        </a:rPr>
                        <a:t>жин</a:t>
                      </a:r>
                      <a:r>
                        <a:rPr lang="en-US" sz="1800" b="0" dirty="0">
                          <a:latin typeface="+mn-lt"/>
                        </a:rPr>
                        <a:t> /</a:t>
                      </a:r>
                      <a:r>
                        <a:rPr lang="en-US" sz="1800" b="0" dirty="0" err="1">
                          <a:latin typeface="+mn-lt"/>
                        </a:rPr>
                        <a:t>оноо</a:t>
                      </a:r>
                      <a:endPara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+mn-lt"/>
                        <a:ea typeface="League Spartan" charset="0"/>
                        <a:cs typeface="Poppins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оноо</a:t>
                      </a:r>
                      <a:endParaRPr lang="en-US" sz="1800" dirty="0">
                        <a:effectLst/>
                        <a:latin typeface="+mn-lt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267872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err="1">
                          <a:latin typeface="+mn-lt"/>
                        </a:rPr>
                        <a:t>Үнэлэх</a:t>
                      </a:r>
                      <a:r>
                        <a:rPr lang="en-US" sz="1800" b="0" dirty="0">
                          <a:latin typeface="+mn-lt"/>
                        </a:rPr>
                        <a:t> </a:t>
                      </a:r>
                      <a:r>
                        <a:rPr lang="en-US" sz="1800" b="0" dirty="0" err="1">
                          <a:latin typeface="+mn-lt"/>
                        </a:rPr>
                        <a:t>аргачлал</a:t>
                      </a:r>
                      <a:endPara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+mn-lt"/>
                        <a:ea typeface="League Spartan" charset="0"/>
                        <a:cs typeface="Poppins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Хүрэх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түвшинд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хүрсэн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бол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10 </a:t>
                      </a:r>
                      <a:r>
                        <a:rPr lang="en-US" sz="1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оноо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хүрээгүй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бол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0 </a:t>
                      </a:r>
                      <a:r>
                        <a:rPr lang="en-US" sz="1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оноо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Lato Light" panose="020F0502020204030203" pitchFamily="34" charset="0"/>
                        <a:cs typeface="Mukta ExtraLight" panose="020B0000000000000000" pitchFamily="34" charset="7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370938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err="1">
                          <a:latin typeface="+mn-lt"/>
                        </a:rPr>
                        <a:t>Мэдээллийн</a:t>
                      </a:r>
                      <a:r>
                        <a:rPr lang="en-US" sz="1800" b="0" dirty="0">
                          <a:latin typeface="+mn-lt"/>
                        </a:rPr>
                        <a:t> </a:t>
                      </a:r>
                      <a:r>
                        <a:rPr lang="en-US" sz="1800" b="0" dirty="0" err="1">
                          <a:latin typeface="+mn-lt"/>
                        </a:rPr>
                        <a:t>эх</a:t>
                      </a:r>
                      <a:r>
                        <a:rPr lang="en-US" sz="1800" b="0" dirty="0">
                          <a:latin typeface="+mn-lt"/>
                        </a:rPr>
                        <a:t> </a:t>
                      </a:r>
                      <a:r>
                        <a:rPr lang="en-US" sz="1800" b="0" dirty="0" err="1">
                          <a:latin typeface="+mn-lt"/>
                        </a:rPr>
                        <a:t>сурвалж</a:t>
                      </a:r>
                      <a:endPara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+mn-lt"/>
                        <a:ea typeface="League Spartan" charset="0"/>
                        <a:cs typeface="Poppins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ЭМДЕГ-</a:t>
                      </a:r>
                      <a:r>
                        <a:rPr lang="en-US" sz="1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ын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нэхэмжлэлийн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дата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Lato Light" panose="020F0502020204030203" pitchFamily="34" charset="0"/>
                        <a:cs typeface="Mukta ExtraLight" panose="020B0000000000000000" pitchFamily="34" charset="7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444426"/>
                  </a:ext>
                </a:extLst>
              </a:tr>
            </a:tbl>
          </a:graphicData>
        </a:graphic>
      </p:graphicFrame>
      <p:grpSp>
        <p:nvGrpSpPr>
          <p:cNvPr id="10" name="Group 9">
            <a:extLst>
              <a:ext uri="{FF2B5EF4-FFF2-40B4-BE49-F238E27FC236}">
                <a16:creationId xmlns:a16="http://schemas.microsoft.com/office/drawing/2014/main" id="{7FE8B01D-7A78-43D2-90DB-907DA9055DDC}"/>
              </a:ext>
            </a:extLst>
          </p:cNvPr>
          <p:cNvGrpSpPr/>
          <p:nvPr/>
        </p:nvGrpSpPr>
        <p:grpSpPr>
          <a:xfrm>
            <a:off x="1170379" y="1216401"/>
            <a:ext cx="2401153" cy="2822199"/>
            <a:chOff x="287077" y="2433561"/>
            <a:chExt cx="2655740" cy="1080845"/>
          </a:xfrm>
        </p:grpSpPr>
        <p:sp>
          <p:nvSpPr>
            <p:cNvPr id="11" name="Snip Diagonal Corner Rectangle 5">
              <a:extLst>
                <a:ext uri="{FF2B5EF4-FFF2-40B4-BE49-F238E27FC236}">
                  <a16:creationId xmlns:a16="http://schemas.microsoft.com/office/drawing/2014/main" id="{2ED7E77D-1621-4E6E-84C4-87567DD2E81C}"/>
                </a:ext>
              </a:extLst>
            </p:cNvPr>
            <p:cNvSpPr/>
            <p:nvPr/>
          </p:nvSpPr>
          <p:spPr>
            <a:xfrm>
              <a:off x="287077" y="2433561"/>
              <a:ext cx="2655740" cy="1080845"/>
            </a:xfrm>
            <a:prstGeom prst="snip2DiagRect">
              <a:avLst/>
            </a:prstGeom>
            <a:solidFill>
              <a:srgbClr val="27C7C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17" eaLnBrk="1" fontAlgn="auto" latinLnBrk="0" hangingPunct="1"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</a:endParaRPr>
            </a:p>
          </p:txBody>
        </p:sp>
        <p:sp>
          <p:nvSpPr>
            <p:cNvPr id="12" name="Subtitle 2">
              <a:extLst>
                <a:ext uri="{FF2B5EF4-FFF2-40B4-BE49-F238E27FC236}">
                  <a16:creationId xmlns:a16="http://schemas.microsoft.com/office/drawing/2014/main" id="{DA621FA2-0875-4728-BCB1-C3B280363CBF}"/>
                </a:ext>
              </a:extLst>
            </p:cNvPr>
            <p:cNvSpPr txBox="1">
              <a:spLocks/>
            </p:cNvSpPr>
            <p:nvPr/>
          </p:nvSpPr>
          <p:spPr>
            <a:xfrm>
              <a:off x="393572" y="2633851"/>
              <a:ext cx="2442748" cy="698572"/>
            </a:xfrm>
            <a:prstGeom prst="rect">
              <a:avLst/>
            </a:prstGeom>
          </p:spPr>
          <p:txBody>
            <a:bodyPr vert="horz" wrap="square" lIns="45720" tIns="22860" rIns="45720" bIns="22860" rtlCol="0" anchor="ctr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defTabSz="543818">
                <a:lnSpc>
                  <a:spcPct val="100000"/>
                </a:lnSpc>
                <a:spcBef>
                  <a:spcPts val="0"/>
                </a:spcBef>
              </a:pPr>
              <a:r>
                <a:rPr lang="en-US" sz="1400" b="1" dirty="0">
                  <a:solidFill>
                    <a:srgbClr val="002060"/>
                  </a:solidFill>
                  <a:latin typeface="+mn-lt"/>
                </a:rPr>
                <a:t>ТУХАЙН ӨРХ, СУМ, ТОСГОНЫ ЭРҮҮЛ МЭНДИЙН ТӨВИЙН БҮРТГЭЛТЭЙ ХҮН АМЫН ИРГЭДЭЭС ӨВЧНИЙ УЧИР ҮЗҮҮЛСЭН ӨВЧТӨНӨӨС ЛАВЛАГАА ШАТЛАЛЫН ЭРҮҮЛ МЭНДИЙН БАЙГУУЛЛАГАД ИЛГЭЭСЭН ТОХИОЛДЛЫН ТОО</a:t>
              </a: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Lato Light" panose="020F0502020204030203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D1B2732-7D92-4297-A45B-931CA3A6FED0}"/>
              </a:ext>
            </a:extLst>
          </p:cNvPr>
          <p:cNvGrpSpPr/>
          <p:nvPr/>
        </p:nvGrpSpPr>
        <p:grpSpPr>
          <a:xfrm>
            <a:off x="174401" y="3023466"/>
            <a:ext cx="3346446" cy="3553332"/>
            <a:chOff x="297069" y="3498851"/>
            <a:chExt cx="3465886" cy="3011443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9AC3E9A7-975C-4FC8-9E67-F08EEA4FAD0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069" y="6002266"/>
              <a:ext cx="648625" cy="494392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5677FC3C-9512-4AD5-A818-D00D887C357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755" t="17835" r="14449" b="17553"/>
            <a:stretch/>
          </p:blipFill>
          <p:spPr>
            <a:xfrm>
              <a:off x="1607360" y="5034662"/>
              <a:ext cx="686867" cy="428971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E2952EBE-DDA8-4CF3-8D96-071F39DC03F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6097" y="5862492"/>
              <a:ext cx="926858" cy="634166"/>
            </a:xfrm>
            <a:prstGeom prst="rect">
              <a:avLst/>
            </a:prstGeom>
          </p:spPr>
        </p:pic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B3D2C686-0293-4D37-B634-C5CF283553C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21381" y="5288654"/>
              <a:ext cx="0" cy="581992"/>
            </a:xfrm>
            <a:prstGeom prst="line">
              <a:avLst/>
            </a:prstGeom>
            <a:ln w="28575" cap="flat" cmpd="sng" algn="ctr">
              <a:solidFill>
                <a:schemeClr val="accent3"/>
              </a:solidFill>
              <a:prstDash val="sysDot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BFBFBA67-DED0-4892-A8DE-59A56DCEA93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99526" y="5288654"/>
              <a:ext cx="0" cy="428970"/>
            </a:xfrm>
            <a:prstGeom prst="line">
              <a:avLst/>
            </a:prstGeom>
            <a:ln w="28575" cap="flat" cmpd="sng" algn="ctr">
              <a:solidFill>
                <a:schemeClr val="accent3"/>
              </a:solidFill>
              <a:prstDash val="sysDot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7C71A576-D00F-4F94-A2DB-9C84CA9EE1F6}"/>
                </a:ext>
              </a:extLst>
            </p:cNvPr>
            <p:cNvCxnSpPr>
              <a:cxnSpLocks/>
            </p:cNvCxnSpPr>
            <p:nvPr/>
          </p:nvCxnSpPr>
          <p:spPr>
            <a:xfrm>
              <a:off x="630920" y="5308092"/>
              <a:ext cx="925242" cy="0"/>
            </a:xfrm>
            <a:prstGeom prst="straightConnector1">
              <a:avLst/>
            </a:prstGeom>
            <a:ln w="28575" cap="flat" cmpd="sng" algn="ctr">
              <a:solidFill>
                <a:schemeClr val="accent3"/>
              </a:solidFill>
              <a:prstDash val="sysDot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59820470-8F3D-4043-A5FC-05527376EFE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64659" y="5308092"/>
              <a:ext cx="1056243" cy="0"/>
            </a:xfrm>
            <a:prstGeom prst="straightConnector1">
              <a:avLst/>
            </a:prstGeom>
            <a:ln w="28575" cap="flat" cmpd="sng" algn="ctr">
              <a:solidFill>
                <a:schemeClr val="accent3"/>
              </a:solidFill>
              <a:prstDash val="sysDot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7E7E6736-ABDD-4B39-9640-7882275798A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9169" y="5585053"/>
              <a:ext cx="925241" cy="925241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38C023F-07B2-4DED-A814-2216E14FB411}"/>
                </a:ext>
              </a:extLst>
            </p:cNvPr>
            <p:cNvSpPr txBox="1"/>
            <p:nvPr/>
          </p:nvSpPr>
          <p:spPr>
            <a:xfrm>
              <a:off x="1886132" y="3498851"/>
              <a:ext cx="3844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mn-MN" sz="2400" b="1">
                  <a:solidFill>
                    <a:schemeClr val="bg1"/>
                  </a:solidFill>
                </a:rPr>
                <a:t>+</a:t>
              </a:r>
              <a:endParaRPr lang="en-US" sz="2400" b="1">
                <a:solidFill>
                  <a:schemeClr val="bg1"/>
                </a:solidFill>
              </a:endParaRPr>
            </a:p>
          </p:txBody>
        </p:sp>
      </p:grpSp>
      <p:sp>
        <p:nvSpPr>
          <p:cNvPr id="4" name="Arrow: Bent-Up 3">
            <a:extLst>
              <a:ext uri="{FF2B5EF4-FFF2-40B4-BE49-F238E27FC236}">
                <a16:creationId xmlns:a16="http://schemas.microsoft.com/office/drawing/2014/main" id="{FD5E7052-2441-4587-B6E8-2E958053533C}"/>
              </a:ext>
            </a:extLst>
          </p:cNvPr>
          <p:cNvSpPr/>
          <p:nvPr/>
        </p:nvSpPr>
        <p:spPr>
          <a:xfrm rot="10800000">
            <a:off x="62880" y="4738982"/>
            <a:ext cx="849313" cy="649430"/>
          </a:xfrm>
          <a:prstGeom prst="bentUpArrow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row: Bent 4">
            <a:extLst>
              <a:ext uri="{FF2B5EF4-FFF2-40B4-BE49-F238E27FC236}">
                <a16:creationId xmlns:a16="http://schemas.microsoft.com/office/drawing/2014/main" id="{DFE6AD48-DB3E-4222-8A80-E93DB1D35F9A}"/>
              </a:ext>
            </a:extLst>
          </p:cNvPr>
          <p:cNvSpPr/>
          <p:nvPr/>
        </p:nvSpPr>
        <p:spPr>
          <a:xfrm rot="5400000">
            <a:off x="2798150" y="4759521"/>
            <a:ext cx="659219" cy="739592"/>
          </a:xfrm>
          <a:prstGeom prst="bentArrow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8445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3EBE1CA0-6560-4264-9120-FFF1987A58A4}"/>
              </a:ext>
            </a:extLst>
          </p:cNvPr>
          <p:cNvGrpSpPr/>
          <p:nvPr/>
        </p:nvGrpSpPr>
        <p:grpSpPr>
          <a:xfrm>
            <a:off x="96641" y="2825122"/>
            <a:ext cx="2370333" cy="3970962"/>
            <a:chOff x="15727924" y="2634753"/>
            <a:chExt cx="4805245" cy="8990639"/>
          </a:xfrm>
        </p:grpSpPr>
        <p:sp>
          <p:nvSpPr>
            <p:cNvPr id="28" name="Shape 62387">
              <a:extLst>
                <a:ext uri="{FF2B5EF4-FFF2-40B4-BE49-F238E27FC236}">
                  <a16:creationId xmlns:a16="http://schemas.microsoft.com/office/drawing/2014/main" id="{C057A4BC-6AC3-478D-99C3-2CF5364B75D4}"/>
                </a:ext>
              </a:extLst>
            </p:cNvPr>
            <p:cNvSpPr/>
            <p:nvPr/>
          </p:nvSpPr>
          <p:spPr>
            <a:xfrm rot="660000">
              <a:off x="18014748" y="2634753"/>
              <a:ext cx="1283177" cy="12074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645" y="14308"/>
                  </a:moveTo>
                  <a:cubicBezTo>
                    <a:pt x="11565" y="14356"/>
                    <a:pt x="11512" y="14401"/>
                    <a:pt x="11433" y="14447"/>
                  </a:cubicBezTo>
                  <a:lnTo>
                    <a:pt x="11433" y="12184"/>
                  </a:lnTo>
                  <a:cubicBezTo>
                    <a:pt x="13465" y="12924"/>
                    <a:pt x="12662" y="13715"/>
                    <a:pt x="11645" y="14308"/>
                  </a:cubicBezTo>
                  <a:close/>
                  <a:moveTo>
                    <a:pt x="11406" y="17954"/>
                  </a:moveTo>
                  <a:lnTo>
                    <a:pt x="11433" y="16580"/>
                  </a:lnTo>
                  <a:cubicBezTo>
                    <a:pt x="11837" y="16847"/>
                    <a:pt x="12017" y="17058"/>
                    <a:pt x="12017" y="17261"/>
                  </a:cubicBezTo>
                  <a:cubicBezTo>
                    <a:pt x="12017" y="17502"/>
                    <a:pt x="11768" y="17732"/>
                    <a:pt x="11406" y="17954"/>
                  </a:cubicBezTo>
                  <a:close/>
                  <a:moveTo>
                    <a:pt x="9675" y="17261"/>
                  </a:moveTo>
                  <a:cubicBezTo>
                    <a:pt x="9675" y="17058"/>
                    <a:pt x="9950" y="16847"/>
                    <a:pt x="10354" y="16580"/>
                  </a:cubicBezTo>
                  <a:lnTo>
                    <a:pt x="10354" y="17954"/>
                  </a:lnTo>
                  <a:cubicBezTo>
                    <a:pt x="9993" y="17732"/>
                    <a:pt x="9675" y="17502"/>
                    <a:pt x="9675" y="17261"/>
                  </a:cubicBezTo>
                  <a:close/>
                  <a:moveTo>
                    <a:pt x="10285" y="12184"/>
                  </a:moveTo>
                  <a:lnTo>
                    <a:pt x="10354" y="14447"/>
                  </a:lnTo>
                  <a:cubicBezTo>
                    <a:pt x="10274" y="14401"/>
                    <a:pt x="10127" y="14356"/>
                    <a:pt x="10046" y="14308"/>
                  </a:cubicBezTo>
                  <a:cubicBezTo>
                    <a:pt x="9030" y="13715"/>
                    <a:pt x="8253" y="12924"/>
                    <a:pt x="10285" y="12184"/>
                  </a:cubicBezTo>
                  <a:close/>
                  <a:moveTo>
                    <a:pt x="18892" y="3610"/>
                  </a:moveTo>
                  <a:cubicBezTo>
                    <a:pt x="18134" y="2981"/>
                    <a:pt x="16787" y="465"/>
                    <a:pt x="14862" y="465"/>
                  </a:cubicBezTo>
                  <a:cubicBezTo>
                    <a:pt x="13719" y="465"/>
                    <a:pt x="12253" y="3017"/>
                    <a:pt x="11433" y="4604"/>
                  </a:cubicBezTo>
                  <a:lnTo>
                    <a:pt x="11433" y="2604"/>
                  </a:lnTo>
                  <a:cubicBezTo>
                    <a:pt x="11865" y="2383"/>
                    <a:pt x="12136" y="1915"/>
                    <a:pt x="12136" y="1371"/>
                  </a:cubicBezTo>
                  <a:cubicBezTo>
                    <a:pt x="12136" y="614"/>
                    <a:pt x="11558" y="0"/>
                    <a:pt x="10846" y="0"/>
                  </a:cubicBezTo>
                  <a:cubicBezTo>
                    <a:pt x="10133" y="0"/>
                    <a:pt x="9555" y="614"/>
                    <a:pt x="9555" y="1371"/>
                  </a:cubicBezTo>
                  <a:cubicBezTo>
                    <a:pt x="9555" y="1915"/>
                    <a:pt x="9923" y="2383"/>
                    <a:pt x="10354" y="2604"/>
                  </a:cubicBezTo>
                  <a:lnTo>
                    <a:pt x="10354" y="4784"/>
                  </a:lnTo>
                  <a:cubicBezTo>
                    <a:pt x="9559" y="3217"/>
                    <a:pt x="7925" y="465"/>
                    <a:pt x="6738" y="465"/>
                  </a:cubicBezTo>
                  <a:cubicBezTo>
                    <a:pt x="4812" y="465"/>
                    <a:pt x="3465" y="2981"/>
                    <a:pt x="2707" y="3610"/>
                  </a:cubicBezTo>
                  <a:cubicBezTo>
                    <a:pt x="1951" y="4239"/>
                    <a:pt x="963" y="4645"/>
                    <a:pt x="0" y="4603"/>
                  </a:cubicBezTo>
                  <a:cubicBezTo>
                    <a:pt x="231" y="5069"/>
                    <a:pt x="1244" y="6357"/>
                    <a:pt x="3633" y="6357"/>
                  </a:cubicBezTo>
                  <a:cubicBezTo>
                    <a:pt x="6023" y="6357"/>
                    <a:pt x="6727" y="4308"/>
                    <a:pt x="8120" y="5199"/>
                  </a:cubicBezTo>
                  <a:cubicBezTo>
                    <a:pt x="9200" y="5889"/>
                    <a:pt x="9916" y="6701"/>
                    <a:pt x="10354" y="6897"/>
                  </a:cubicBezTo>
                  <a:lnTo>
                    <a:pt x="10354" y="10580"/>
                  </a:lnTo>
                  <a:cubicBezTo>
                    <a:pt x="10253" y="10553"/>
                    <a:pt x="10085" y="10524"/>
                    <a:pt x="9981" y="10498"/>
                  </a:cubicBezTo>
                  <a:cubicBezTo>
                    <a:pt x="7457" y="9851"/>
                    <a:pt x="5625" y="9013"/>
                    <a:pt x="6925" y="7984"/>
                  </a:cubicBezTo>
                  <a:cubicBezTo>
                    <a:pt x="6925" y="7984"/>
                    <a:pt x="8822" y="8691"/>
                    <a:pt x="9308" y="7984"/>
                  </a:cubicBezTo>
                  <a:cubicBezTo>
                    <a:pt x="9926" y="7089"/>
                    <a:pt x="7738" y="5555"/>
                    <a:pt x="6336" y="6612"/>
                  </a:cubicBezTo>
                  <a:cubicBezTo>
                    <a:pt x="4933" y="7670"/>
                    <a:pt x="4746" y="9746"/>
                    <a:pt x="6710" y="10632"/>
                  </a:cubicBezTo>
                  <a:cubicBezTo>
                    <a:pt x="7587" y="11028"/>
                    <a:pt x="7805" y="11159"/>
                    <a:pt x="8973" y="11493"/>
                  </a:cubicBezTo>
                  <a:cubicBezTo>
                    <a:pt x="8044" y="11981"/>
                    <a:pt x="7503" y="12523"/>
                    <a:pt x="7503" y="13052"/>
                  </a:cubicBezTo>
                  <a:cubicBezTo>
                    <a:pt x="7503" y="13985"/>
                    <a:pt x="7859" y="14575"/>
                    <a:pt x="9507" y="15489"/>
                  </a:cubicBezTo>
                  <a:cubicBezTo>
                    <a:pt x="9539" y="15507"/>
                    <a:pt x="9569" y="15524"/>
                    <a:pt x="9600" y="15541"/>
                  </a:cubicBezTo>
                  <a:cubicBezTo>
                    <a:pt x="8918" y="16038"/>
                    <a:pt x="8461" y="16589"/>
                    <a:pt x="8461" y="17357"/>
                  </a:cubicBezTo>
                  <a:cubicBezTo>
                    <a:pt x="8461" y="18020"/>
                    <a:pt x="9127" y="18418"/>
                    <a:pt x="9912" y="18792"/>
                  </a:cubicBezTo>
                  <a:cubicBezTo>
                    <a:pt x="9377" y="19216"/>
                    <a:pt x="8966" y="19833"/>
                    <a:pt x="8906" y="20481"/>
                  </a:cubicBezTo>
                  <a:cubicBezTo>
                    <a:pt x="8857" y="21006"/>
                    <a:pt x="9224" y="21257"/>
                    <a:pt x="9224" y="21257"/>
                  </a:cubicBezTo>
                  <a:cubicBezTo>
                    <a:pt x="9224" y="21257"/>
                    <a:pt x="9145" y="20876"/>
                    <a:pt x="9463" y="20312"/>
                  </a:cubicBezTo>
                  <a:cubicBezTo>
                    <a:pt x="9636" y="20003"/>
                    <a:pt x="10001" y="19755"/>
                    <a:pt x="10354" y="19537"/>
                  </a:cubicBezTo>
                  <a:lnTo>
                    <a:pt x="10354" y="21004"/>
                  </a:lnTo>
                  <a:cubicBezTo>
                    <a:pt x="10354" y="21333"/>
                    <a:pt x="10536" y="21600"/>
                    <a:pt x="10846" y="21600"/>
                  </a:cubicBezTo>
                  <a:cubicBezTo>
                    <a:pt x="11156" y="21600"/>
                    <a:pt x="11433" y="21333"/>
                    <a:pt x="11433" y="21004"/>
                  </a:cubicBezTo>
                  <a:lnTo>
                    <a:pt x="11433" y="19537"/>
                  </a:lnTo>
                  <a:cubicBezTo>
                    <a:pt x="11785" y="19754"/>
                    <a:pt x="12055" y="20003"/>
                    <a:pt x="12229" y="20312"/>
                  </a:cubicBezTo>
                  <a:cubicBezTo>
                    <a:pt x="12547" y="20876"/>
                    <a:pt x="12467" y="21257"/>
                    <a:pt x="12467" y="21257"/>
                  </a:cubicBezTo>
                  <a:cubicBezTo>
                    <a:pt x="12467" y="21257"/>
                    <a:pt x="12835" y="21006"/>
                    <a:pt x="12786" y="20481"/>
                  </a:cubicBezTo>
                  <a:cubicBezTo>
                    <a:pt x="12726" y="19833"/>
                    <a:pt x="12315" y="19216"/>
                    <a:pt x="11780" y="18792"/>
                  </a:cubicBezTo>
                  <a:cubicBezTo>
                    <a:pt x="12565" y="18418"/>
                    <a:pt x="13231" y="18019"/>
                    <a:pt x="13231" y="17357"/>
                  </a:cubicBezTo>
                  <a:cubicBezTo>
                    <a:pt x="13231" y="16589"/>
                    <a:pt x="12774" y="16038"/>
                    <a:pt x="12092" y="15541"/>
                  </a:cubicBezTo>
                  <a:cubicBezTo>
                    <a:pt x="12123" y="15524"/>
                    <a:pt x="12152" y="15507"/>
                    <a:pt x="12185" y="15489"/>
                  </a:cubicBezTo>
                  <a:cubicBezTo>
                    <a:pt x="13833" y="14575"/>
                    <a:pt x="14188" y="13985"/>
                    <a:pt x="14188" y="13052"/>
                  </a:cubicBezTo>
                  <a:cubicBezTo>
                    <a:pt x="14188" y="12523"/>
                    <a:pt x="13647" y="11981"/>
                    <a:pt x="12718" y="11493"/>
                  </a:cubicBezTo>
                  <a:cubicBezTo>
                    <a:pt x="13887" y="11159"/>
                    <a:pt x="14105" y="11028"/>
                    <a:pt x="14982" y="10632"/>
                  </a:cubicBezTo>
                  <a:cubicBezTo>
                    <a:pt x="16945" y="9746"/>
                    <a:pt x="16759" y="7670"/>
                    <a:pt x="15356" y="6612"/>
                  </a:cubicBezTo>
                  <a:cubicBezTo>
                    <a:pt x="13954" y="5555"/>
                    <a:pt x="11766" y="7089"/>
                    <a:pt x="12383" y="7984"/>
                  </a:cubicBezTo>
                  <a:cubicBezTo>
                    <a:pt x="12870" y="8691"/>
                    <a:pt x="14767" y="7984"/>
                    <a:pt x="14767" y="7984"/>
                  </a:cubicBezTo>
                  <a:cubicBezTo>
                    <a:pt x="16067" y="9013"/>
                    <a:pt x="14234" y="9851"/>
                    <a:pt x="11711" y="10498"/>
                  </a:cubicBezTo>
                  <a:cubicBezTo>
                    <a:pt x="11607" y="10524"/>
                    <a:pt x="11534" y="10553"/>
                    <a:pt x="11433" y="10580"/>
                  </a:cubicBezTo>
                  <a:lnTo>
                    <a:pt x="11433" y="6849"/>
                  </a:lnTo>
                  <a:cubicBezTo>
                    <a:pt x="11869" y="6592"/>
                    <a:pt x="12472" y="5842"/>
                    <a:pt x="13479" y="5199"/>
                  </a:cubicBezTo>
                  <a:cubicBezTo>
                    <a:pt x="14873" y="4308"/>
                    <a:pt x="15576" y="6357"/>
                    <a:pt x="17966" y="6357"/>
                  </a:cubicBezTo>
                  <a:cubicBezTo>
                    <a:pt x="20356" y="6357"/>
                    <a:pt x="21367" y="5069"/>
                    <a:pt x="21600" y="4603"/>
                  </a:cubicBezTo>
                  <a:cubicBezTo>
                    <a:pt x="20637" y="4645"/>
                    <a:pt x="19649" y="4239"/>
                    <a:pt x="18892" y="3610"/>
                  </a:cubicBezTo>
                  <a:close/>
                </a:path>
              </a:pathLst>
            </a:custGeom>
            <a:solidFill>
              <a:srgbClr val="FFFFFF">
                <a:lumMod val="8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5063" b="0" i="0" u="none" strike="noStrike" kern="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Lato Light" panose="020F0502020204030203" pitchFamily="34" charset="0"/>
              </a:endParaRPr>
            </a:p>
          </p:txBody>
        </p:sp>
        <p:sp>
          <p:nvSpPr>
            <p:cNvPr id="29" name="Shape 62388">
              <a:extLst>
                <a:ext uri="{FF2B5EF4-FFF2-40B4-BE49-F238E27FC236}">
                  <a16:creationId xmlns:a16="http://schemas.microsoft.com/office/drawing/2014/main" id="{60C24411-7257-4F89-B7AA-481CD02175EA}"/>
                </a:ext>
              </a:extLst>
            </p:cNvPr>
            <p:cNvSpPr/>
            <p:nvPr/>
          </p:nvSpPr>
          <p:spPr>
            <a:xfrm rot="2640000" flipH="1">
              <a:off x="16523823" y="2689440"/>
              <a:ext cx="632895" cy="13960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07" y="0"/>
                  </a:moveTo>
                  <a:cubicBezTo>
                    <a:pt x="704" y="2762"/>
                    <a:pt x="4641" y="4229"/>
                    <a:pt x="8627" y="5457"/>
                  </a:cubicBezTo>
                  <a:cubicBezTo>
                    <a:pt x="4637" y="6611"/>
                    <a:pt x="733" y="8026"/>
                    <a:pt x="633" y="10731"/>
                  </a:cubicBezTo>
                  <a:cubicBezTo>
                    <a:pt x="534" y="13410"/>
                    <a:pt x="4263" y="14890"/>
                    <a:pt x="8123" y="16097"/>
                  </a:cubicBezTo>
                  <a:cubicBezTo>
                    <a:pt x="4085" y="17258"/>
                    <a:pt x="101" y="18668"/>
                    <a:pt x="0" y="21405"/>
                  </a:cubicBezTo>
                  <a:lnTo>
                    <a:pt x="2677" y="21434"/>
                  </a:lnTo>
                  <a:cubicBezTo>
                    <a:pt x="2763" y="19117"/>
                    <a:pt x="6293" y="18015"/>
                    <a:pt x="10497" y="16841"/>
                  </a:cubicBezTo>
                  <a:cubicBezTo>
                    <a:pt x="14678" y="18096"/>
                    <a:pt x="18213" y="19242"/>
                    <a:pt x="18125" y="21588"/>
                  </a:cubicBezTo>
                  <a:lnTo>
                    <a:pt x="20802" y="21600"/>
                  </a:lnTo>
                  <a:cubicBezTo>
                    <a:pt x="20905" y="18838"/>
                    <a:pt x="16959" y="17358"/>
                    <a:pt x="12973" y="16130"/>
                  </a:cubicBezTo>
                  <a:cubicBezTo>
                    <a:pt x="16960" y="14977"/>
                    <a:pt x="20830" y="13556"/>
                    <a:pt x="20931" y="10852"/>
                  </a:cubicBezTo>
                  <a:cubicBezTo>
                    <a:pt x="21030" y="8168"/>
                    <a:pt x="17308" y="6711"/>
                    <a:pt x="13440" y="5503"/>
                  </a:cubicBezTo>
                  <a:cubicBezTo>
                    <a:pt x="17485" y="4341"/>
                    <a:pt x="21498" y="2924"/>
                    <a:pt x="21600" y="183"/>
                  </a:cubicBezTo>
                  <a:cubicBezTo>
                    <a:pt x="21600" y="183"/>
                    <a:pt x="18923" y="166"/>
                    <a:pt x="18923" y="166"/>
                  </a:cubicBezTo>
                  <a:cubicBezTo>
                    <a:pt x="18837" y="2490"/>
                    <a:pt x="15287" y="3581"/>
                    <a:pt x="11066" y="4759"/>
                  </a:cubicBezTo>
                  <a:cubicBezTo>
                    <a:pt x="6895" y="3507"/>
                    <a:pt x="3388" y="2353"/>
                    <a:pt x="3475" y="12"/>
                  </a:cubicBezTo>
                  <a:lnTo>
                    <a:pt x="807" y="0"/>
                  </a:lnTo>
                  <a:close/>
                  <a:moveTo>
                    <a:pt x="5180" y="241"/>
                  </a:moveTo>
                  <a:cubicBezTo>
                    <a:pt x="5175" y="649"/>
                    <a:pt x="5307" y="1008"/>
                    <a:pt x="5547" y="1338"/>
                  </a:cubicBezTo>
                  <a:cubicBezTo>
                    <a:pt x="5547" y="1338"/>
                    <a:pt x="16814" y="1438"/>
                    <a:pt x="16814" y="1438"/>
                  </a:cubicBezTo>
                  <a:cubicBezTo>
                    <a:pt x="17075" y="1113"/>
                    <a:pt x="17226" y="753"/>
                    <a:pt x="17245" y="345"/>
                  </a:cubicBezTo>
                  <a:lnTo>
                    <a:pt x="5180" y="241"/>
                  </a:lnTo>
                  <a:close/>
                  <a:moveTo>
                    <a:pt x="6876" y="2402"/>
                  </a:moveTo>
                  <a:cubicBezTo>
                    <a:pt x="7495" y="2787"/>
                    <a:pt x="8303" y="3126"/>
                    <a:pt x="9241" y="3454"/>
                  </a:cubicBezTo>
                  <a:lnTo>
                    <a:pt x="13037" y="3491"/>
                  </a:lnTo>
                  <a:cubicBezTo>
                    <a:pt x="13994" y="3181"/>
                    <a:pt x="14826" y="2858"/>
                    <a:pt x="15467" y="2485"/>
                  </a:cubicBezTo>
                  <a:lnTo>
                    <a:pt x="6876" y="2402"/>
                  </a:lnTo>
                  <a:close/>
                  <a:moveTo>
                    <a:pt x="11002" y="6201"/>
                  </a:moveTo>
                  <a:cubicBezTo>
                    <a:pt x="15017" y="7413"/>
                    <a:pt x="18338" y="8564"/>
                    <a:pt x="18254" y="10839"/>
                  </a:cubicBezTo>
                  <a:cubicBezTo>
                    <a:pt x="18169" y="13133"/>
                    <a:pt x="14718" y="14226"/>
                    <a:pt x="10571" y="15386"/>
                  </a:cubicBezTo>
                  <a:cubicBezTo>
                    <a:pt x="6568" y="14178"/>
                    <a:pt x="3225" y="13031"/>
                    <a:pt x="3310" y="10761"/>
                  </a:cubicBezTo>
                  <a:cubicBezTo>
                    <a:pt x="3394" y="8467"/>
                    <a:pt x="6855" y="7361"/>
                    <a:pt x="11002" y="6201"/>
                  </a:cubicBezTo>
                  <a:close/>
                  <a:moveTo>
                    <a:pt x="8535" y="7901"/>
                  </a:moveTo>
                  <a:cubicBezTo>
                    <a:pt x="7420" y="8268"/>
                    <a:pt x="6461" y="8656"/>
                    <a:pt x="5721" y="9098"/>
                  </a:cubicBezTo>
                  <a:lnTo>
                    <a:pt x="16053" y="9173"/>
                  </a:lnTo>
                  <a:cubicBezTo>
                    <a:pt x="15346" y="8720"/>
                    <a:pt x="14408" y="8323"/>
                    <a:pt x="13321" y="7938"/>
                  </a:cubicBezTo>
                  <a:lnTo>
                    <a:pt x="8535" y="7901"/>
                  </a:lnTo>
                  <a:close/>
                  <a:moveTo>
                    <a:pt x="5198" y="10199"/>
                  </a:moveTo>
                  <a:cubicBezTo>
                    <a:pt x="5096" y="10421"/>
                    <a:pt x="5038" y="10654"/>
                    <a:pt x="5033" y="10910"/>
                  </a:cubicBezTo>
                  <a:cubicBezTo>
                    <a:pt x="5031" y="11039"/>
                    <a:pt x="5046" y="11163"/>
                    <a:pt x="5070" y="11284"/>
                  </a:cubicBezTo>
                  <a:lnTo>
                    <a:pt x="16924" y="11421"/>
                  </a:lnTo>
                  <a:cubicBezTo>
                    <a:pt x="16952" y="11301"/>
                    <a:pt x="16968" y="11177"/>
                    <a:pt x="16970" y="11047"/>
                  </a:cubicBezTo>
                  <a:cubicBezTo>
                    <a:pt x="16975" y="10792"/>
                    <a:pt x="16926" y="10556"/>
                    <a:pt x="16833" y="10332"/>
                  </a:cubicBezTo>
                  <a:lnTo>
                    <a:pt x="5198" y="10199"/>
                  </a:lnTo>
                  <a:close/>
                  <a:moveTo>
                    <a:pt x="5308" y="12440"/>
                  </a:moveTo>
                  <a:cubicBezTo>
                    <a:pt x="5817" y="12866"/>
                    <a:pt x="6526" y="13237"/>
                    <a:pt x="7380" y="13587"/>
                  </a:cubicBezTo>
                  <a:lnTo>
                    <a:pt x="13734" y="13653"/>
                  </a:lnTo>
                  <a:cubicBezTo>
                    <a:pt x="14606" y="13321"/>
                    <a:pt x="15331" y="12964"/>
                    <a:pt x="15861" y="12548"/>
                  </a:cubicBezTo>
                  <a:lnTo>
                    <a:pt x="5308" y="12440"/>
                  </a:lnTo>
                  <a:close/>
                  <a:moveTo>
                    <a:pt x="8600" y="18109"/>
                  </a:moveTo>
                  <a:cubicBezTo>
                    <a:pt x="7710" y="18420"/>
                    <a:pt x="6950" y="18742"/>
                    <a:pt x="6372" y="19110"/>
                  </a:cubicBezTo>
                  <a:lnTo>
                    <a:pt x="14651" y="19115"/>
                  </a:lnTo>
                  <a:cubicBezTo>
                    <a:pt x="14013" y="18746"/>
                    <a:pt x="13198" y="18420"/>
                    <a:pt x="12258" y="18109"/>
                  </a:cubicBezTo>
                  <a:lnTo>
                    <a:pt x="8600" y="18109"/>
                  </a:lnTo>
                  <a:close/>
                  <a:moveTo>
                    <a:pt x="5097" y="20436"/>
                  </a:moveTo>
                  <a:cubicBezTo>
                    <a:pt x="4865" y="20751"/>
                    <a:pt x="4737" y="21099"/>
                    <a:pt x="4740" y="21492"/>
                  </a:cubicBezTo>
                  <a:lnTo>
                    <a:pt x="16328" y="21546"/>
                  </a:lnTo>
                  <a:cubicBezTo>
                    <a:pt x="16311" y="21153"/>
                    <a:pt x="16163" y="20803"/>
                    <a:pt x="15916" y="20486"/>
                  </a:cubicBezTo>
                  <a:cubicBezTo>
                    <a:pt x="15916" y="20486"/>
                    <a:pt x="5097" y="20436"/>
                    <a:pt x="5097" y="20436"/>
                  </a:cubicBezTo>
                  <a:close/>
                </a:path>
              </a:pathLst>
            </a:custGeom>
            <a:solidFill>
              <a:srgbClr val="FFFFFF">
                <a:lumMod val="8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3578" tIns="53578" rIns="53578" bIns="53578" numCol="1" anchor="ctr">
              <a:noAutofit/>
            </a:bodyPr>
            <a:lstStyle/>
            <a:p>
              <a:pPr marL="0" marR="0" lvl="0" indent="0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5063" b="0" i="0" u="none" strike="noStrike" kern="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Lato Light" panose="020F0502020204030203" pitchFamily="34" charset="0"/>
              </a:endParaRPr>
            </a:p>
          </p:txBody>
        </p:sp>
        <p:sp>
          <p:nvSpPr>
            <p:cNvPr id="30" name="Shape 62389">
              <a:extLst>
                <a:ext uri="{FF2B5EF4-FFF2-40B4-BE49-F238E27FC236}">
                  <a16:creationId xmlns:a16="http://schemas.microsoft.com/office/drawing/2014/main" id="{D8BFB125-8F93-4D6A-9058-3088A78D07DE}"/>
                </a:ext>
              </a:extLst>
            </p:cNvPr>
            <p:cNvSpPr/>
            <p:nvPr/>
          </p:nvSpPr>
          <p:spPr>
            <a:xfrm rot="2700000">
              <a:off x="15970638" y="6482685"/>
              <a:ext cx="1020643" cy="10311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95" extrusionOk="0">
                  <a:moveTo>
                    <a:pt x="10800" y="0"/>
                  </a:moveTo>
                  <a:cubicBezTo>
                    <a:pt x="8008" y="0"/>
                    <a:pt x="5219" y="1008"/>
                    <a:pt x="3089" y="3018"/>
                  </a:cubicBezTo>
                  <a:cubicBezTo>
                    <a:pt x="1245" y="4758"/>
                    <a:pt x="248" y="6969"/>
                    <a:pt x="0" y="9240"/>
                  </a:cubicBezTo>
                  <a:lnTo>
                    <a:pt x="21600" y="9240"/>
                  </a:lnTo>
                  <a:cubicBezTo>
                    <a:pt x="21352" y="6969"/>
                    <a:pt x="20362" y="4758"/>
                    <a:pt x="18518" y="3018"/>
                  </a:cubicBezTo>
                  <a:cubicBezTo>
                    <a:pt x="16388" y="1008"/>
                    <a:pt x="13592" y="0"/>
                    <a:pt x="10800" y="0"/>
                  </a:cubicBezTo>
                  <a:close/>
                  <a:moveTo>
                    <a:pt x="0" y="11357"/>
                  </a:moveTo>
                  <a:cubicBezTo>
                    <a:pt x="248" y="13627"/>
                    <a:pt x="1246" y="15840"/>
                    <a:pt x="3089" y="17579"/>
                  </a:cubicBezTo>
                  <a:cubicBezTo>
                    <a:pt x="7349" y="21600"/>
                    <a:pt x="14258" y="21600"/>
                    <a:pt x="18518" y="17579"/>
                  </a:cubicBezTo>
                  <a:cubicBezTo>
                    <a:pt x="20361" y="15840"/>
                    <a:pt x="21352" y="13627"/>
                    <a:pt x="21600" y="11357"/>
                  </a:cubicBezTo>
                  <a:lnTo>
                    <a:pt x="0" y="11357"/>
                  </a:lnTo>
                  <a:close/>
                </a:path>
              </a:pathLst>
            </a:custGeom>
            <a:solidFill>
              <a:srgbClr val="FFFFFF">
                <a:lumMod val="8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5063" b="0" i="0" u="none" strike="noStrike" kern="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Lato Light" panose="020F0502020204030203" pitchFamily="34" charset="0"/>
              </a:endParaRPr>
            </a:p>
          </p:txBody>
        </p:sp>
        <p:sp>
          <p:nvSpPr>
            <p:cNvPr id="31" name="Shape 62390">
              <a:extLst>
                <a:ext uri="{FF2B5EF4-FFF2-40B4-BE49-F238E27FC236}">
                  <a16:creationId xmlns:a16="http://schemas.microsoft.com/office/drawing/2014/main" id="{2219E29D-0830-4196-9B0F-38A2ECC86949}"/>
                </a:ext>
              </a:extLst>
            </p:cNvPr>
            <p:cNvSpPr/>
            <p:nvPr/>
          </p:nvSpPr>
          <p:spPr>
            <a:xfrm>
              <a:off x="18879060" y="5913517"/>
              <a:ext cx="1654109" cy="16698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3" h="21600" extrusionOk="0">
                  <a:moveTo>
                    <a:pt x="18918" y="0"/>
                  </a:moveTo>
                  <a:cubicBezTo>
                    <a:pt x="18820" y="0"/>
                    <a:pt x="18720" y="36"/>
                    <a:pt x="18645" y="110"/>
                  </a:cubicBezTo>
                  <a:lnTo>
                    <a:pt x="18262" y="497"/>
                  </a:lnTo>
                  <a:cubicBezTo>
                    <a:pt x="18113" y="645"/>
                    <a:pt x="18113" y="882"/>
                    <a:pt x="18262" y="1030"/>
                  </a:cubicBezTo>
                  <a:lnTo>
                    <a:pt x="18918" y="1681"/>
                  </a:lnTo>
                  <a:lnTo>
                    <a:pt x="17364" y="3222"/>
                  </a:lnTo>
                  <a:lnTo>
                    <a:pt x="16716" y="2579"/>
                  </a:lnTo>
                  <a:cubicBezTo>
                    <a:pt x="16269" y="2136"/>
                    <a:pt x="15536" y="2136"/>
                    <a:pt x="15089" y="2579"/>
                  </a:cubicBezTo>
                  <a:lnTo>
                    <a:pt x="4175" y="13409"/>
                  </a:lnTo>
                  <a:cubicBezTo>
                    <a:pt x="3728" y="13853"/>
                    <a:pt x="3728" y="14580"/>
                    <a:pt x="4175" y="15024"/>
                  </a:cubicBezTo>
                  <a:lnTo>
                    <a:pt x="5030" y="15871"/>
                  </a:lnTo>
                  <a:lnTo>
                    <a:pt x="272" y="20584"/>
                  </a:lnTo>
                  <a:cubicBezTo>
                    <a:pt x="272" y="20584"/>
                    <a:pt x="117" y="21167"/>
                    <a:pt x="0" y="21600"/>
                  </a:cubicBezTo>
                  <a:lnTo>
                    <a:pt x="331" y="21600"/>
                  </a:lnTo>
                  <a:lnTo>
                    <a:pt x="5567" y="16405"/>
                  </a:lnTo>
                  <a:lnTo>
                    <a:pt x="6421" y="17252"/>
                  </a:lnTo>
                  <a:cubicBezTo>
                    <a:pt x="6869" y="17696"/>
                    <a:pt x="7601" y="17696"/>
                    <a:pt x="8049" y="17252"/>
                  </a:cubicBezTo>
                  <a:cubicBezTo>
                    <a:pt x="8049" y="17252"/>
                    <a:pt x="18962" y="6423"/>
                    <a:pt x="18962" y="6423"/>
                  </a:cubicBezTo>
                  <a:cubicBezTo>
                    <a:pt x="19409" y="5979"/>
                    <a:pt x="19409" y="5252"/>
                    <a:pt x="18962" y="4808"/>
                  </a:cubicBezTo>
                  <a:lnTo>
                    <a:pt x="18314" y="4165"/>
                  </a:lnTo>
                  <a:cubicBezTo>
                    <a:pt x="18421" y="4059"/>
                    <a:pt x="19346" y="3141"/>
                    <a:pt x="19868" y="2623"/>
                  </a:cubicBezTo>
                  <a:lnTo>
                    <a:pt x="20523" y="3274"/>
                  </a:lnTo>
                  <a:cubicBezTo>
                    <a:pt x="20672" y="3421"/>
                    <a:pt x="20912" y="3421"/>
                    <a:pt x="21061" y="3274"/>
                  </a:cubicBezTo>
                  <a:cubicBezTo>
                    <a:pt x="21061" y="3274"/>
                    <a:pt x="21451" y="2894"/>
                    <a:pt x="21451" y="2894"/>
                  </a:cubicBezTo>
                  <a:cubicBezTo>
                    <a:pt x="21600" y="2746"/>
                    <a:pt x="21600" y="2501"/>
                    <a:pt x="21451" y="2353"/>
                  </a:cubicBezTo>
                  <a:lnTo>
                    <a:pt x="19190" y="110"/>
                  </a:lnTo>
                  <a:cubicBezTo>
                    <a:pt x="19116" y="36"/>
                    <a:pt x="19016" y="0"/>
                    <a:pt x="18918" y="0"/>
                  </a:cubicBezTo>
                  <a:close/>
                </a:path>
              </a:pathLst>
            </a:custGeom>
            <a:solidFill>
              <a:srgbClr val="FFFFFF">
                <a:lumMod val="8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5063" b="0" i="0" u="none" strike="noStrike" kern="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Lato Light" panose="020F0502020204030203" pitchFamily="34" charset="0"/>
              </a:endParaRPr>
            </a:p>
          </p:txBody>
        </p:sp>
        <p:sp>
          <p:nvSpPr>
            <p:cNvPr id="32" name="Shape 62391">
              <a:extLst>
                <a:ext uri="{FF2B5EF4-FFF2-40B4-BE49-F238E27FC236}">
                  <a16:creationId xmlns:a16="http://schemas.microsoft.com/office/drawing/2014/main" id="{55F554D3-FED3-45E5-B98B-606465E555D7}"/>
                </a:ext>
              </a:extLst>
            </p:cNvPr>
            <p:cNvSpPr/>
            <p:nvPr/>
          </p:nvSpPr>
          <p:spPr>
            <a:xfrm rot="18900000">
              <a:off x="17270781" y="4091596"/>
              <a:ext cx="1125876" cy="11424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209" y="0"/>
                  </a:moveTo>
                  <a:cubicBezTo>
                    <a:pt x="7284" y="0"/>
                    <a:pt x="5709" y="1552"/>
                    <a:pt x="5709" y="3449"/>
                  </a:cubicBezTo>
                  <a:lnTo>
                    <a:pt x="5709" y="18151"/>
                  </a:lnTo>
                  <a:cubicBezTo>
                    <a:pt x="5709" y="20048"/>
                    <a:pt x="7284" y="21600"/>
                    <a:pt x="9209" y="21600"/>
                  </a:cubicBezTo>
                  <a:lnTo>
                    <a:pt x="12402" y="21600"/>
                  </a:lnTo>
                  <a:cubicBezTo>
                    <a:pt x="14327" y="21600"/>
                    <a:pt x="15902" y="20048"/>
                    <a:pt x="15902" y="18151"/>
                  </a:cubicBezTo>
                  <a:lnTo>
                    <a:pt x="15902" y="3449"/>
                  </a:lnTo>
                  <a:cubicBezTo>
                    <a:pt x="15902" y="1552"/>
                    <a:pt x="14327" y="0"/>
                    <a:pt x="12402" y="0"/>
                  </a:cubicBezTo>
                  <a:lnTo>
                    <a:pt x="9209" y="0"/>
                  </a:lnTo>
                  <a:close/>
                  <a:moveTo>
                    <a:pt x="3500" y="5777"/>
                  </a:moveTo>
                  <a:cubicBezTo>
                    <a:pt x="1575" y="5777"/>
                    <a:pt x="0" y="7329"/>
                    <a:pt x="0" y="9226"/>
                  </a:cubicBezTo>
                  <a:lnTo>
                    <a:pt x="0" y="12374"/>
                  </a:lnTo>
                  <a:cubicBezTo>
                    <a:pt x="0" y="14271"/>
                    <a:pt x="1575" y="15823"/>
                    <a:pt x="3500" y="15823"/>
                  </a:cubicBezTo>
                  <a:lnTo>
                    <a:pt x="4812" y="15823"/>
                  </a:lnTo>
                  <a:cubicBezTo>
                    <a:pt x="4812" y="15823"/>
                    <a:pt x="4812" y="5777"/>
                    <a:pt x="4812" y="5777"/>
                  </a:cubicBezTo>
                  <a:lnTo>
                    <a:pt x="3500" y="5777"/>
                  </a:lnTo>
                  <a:close/>
                  <a:moveTo>
                    <a:pt x="16908" y="5777"/>
                  </a:moveTo>
                  <a:lnTo>
                    <a:pt x="16908" y="15823"/>
                  </a:lnTo>
                  <a:lnTo>
                    <a:pt x="18188" y="15823"/>
                  </a:lnTo>
                  <a:cubicBezTo>
                    <a:pt x="20069" y="15823"/>
                    <a:pt x="21600" y="14271"/>
                    <a:pt x="21600" y="12374"/>
                  </a:cubicBezTo>
                  <a:lnTo>
                    <a:pt x="21600" y="9226"/>
                  </a:lnTo>
                  <a:cubicBezTo>
                    <a:pt x="21600" y="7329"/>
                    <a:pt x="20069" y="5777"/>
                    <a:pt x="18188" y="5777"/>
                  </a:cubicBezTo>
                  <a:lnTo>
                    <a:pt x="16908" y="5777"/>
                  </a:lnTo>
                  <a:close/>
                  <a:moveTo>
                    <a:pt x="7984" y="7200"/>
                  </a:moveTo>
                  <a:cubicBezTo>
                    <a:pt x="8451" y="7200"/>
                    <a:pt x="8826" y="7581"/>
                    <a:pt x="8826" y="8041"/>
                  </a:cubicBezTo>
                  <a:cubicBezTo>
                    <a:pt x="8826" y="8501"/>
                    <a:pt x="8451" y="8871"/>
                    <a:pt x="7984" y="8871"/>
                  </a:cubicBezTo>
                  <a:cubicBezTo>
                    <a:pt x="7517" y="8871"/>
                    <a:pt x="7131" y="8501"/>
                    <a:pt x="7131" y="8041"/>
                  </a:cubicBezTo>
                  <a:cubicBezTo>
                    <a:pt x="7131" y="7581"/>
                    <a:pt x="7517" y="7200"/>
                    <a:pt x="7984" y="7200"/>
                  </a:cubicBezTo>
                  <a:close/>
                  <a:moveTo>
                    <a:pt x="10805" y="7200"/>
                  </a:moveTo>
                  <a:cubicBezTo>
                    <a:pt x="11273" y="7200"/>
                    <a:pt x="11648" y="7581"/>
                    <a:pt x="11648" y="8041"/>
                  </a:cubicBezTo>
                  <a:cubicBezTo>
                    <a:pt x="11648" y="8501"/>
                    <a:pt x="11273" y="8871"/>
                    <a:pt x="10805" y="8871"/>
                  </a:cubicBezTo>
                  <a:cubicBezTo>
                    <a:pt x="10339" y="8871"/>
                    <a:pt x="9952" y="8501"/>
                    <a:pt x="9952" y="8041"/>
                  </a:cubicBezTo>
                  <a:cubicBezTo>
                    <a:pt x="9952" y="7581"/>
                    <a:pt x="10339" y="7200"/>
                    <a:pt x="10805" y="7200"/>
                  </a:cubicBezTo>
                  <a:close/>
                  <a:moveTo>
                    <a:pt x="13627" y="7200"/>
                  </a:moveTo>
                  <a:cubicBezTo>
                    <a:pt x="14094" y="7200"/>
                    <a:pt x="14469" y="7581"/>
                    <a:pt x="14469" y="8041"/>
                  </a:cubicBezTo>
                  <a:cubicBezTo>
                    <a:pt x="14469" y="8501"/>
                    <a:pt x="14094" y="8871"/>
                    <a:pt x="13627" y="8871"/>
                  </a:cubicBezTo>
                  <a:cubicBezTo>
                    <a:pt x="13160" y="8871"/>
                    <a:pt x="12774" y="8501"/>
                    <a:pt x="12774" y="8041"/>
                  </a:cubicBezTo>
                  <a:cubicBezTo>
                    <a:pt x="12774" y="7581"/>
                    <a:pt x="13160" y="7200"/>
                    <a:pt x="13627" y="7200"/>
                  </a:cubicBezTo>
                  <a:close/>
                  <a:moveTo>
                    <a:pt x="7984" y="9959"/>
                  </a:moveTo>
                  <a:cubicBezTo>
                    <a:pt x="8451" y="9959"/>
                    <a:pt x="8826" y="10340"/>
                    <a:pt x="8826" y="10800"/>
                  </a:cubicBezTo>
                  <a:cubicBezTo>
                    <a:pt x="8826" y="11260"/>
                    <a:pt x="8451" y="11630"/>
                    <a:pt x="7984" y="11630"/>
                  </a:cubicBezTo>
                  <a:cubicBezTo>
                    <a:pt x="7517" y="11630"/>
                    <a:pt x="7131" y="11260"/>
                    <a:pt x="7131" y="10800"/>
                  </a:cubicBezTo>
                  <a:cubicBezTo>
                    <a:pt x="7131" y="10340"/>
                    <a:pt x="7517" y="9959"/>
                    <a:pt x="7984" y="9959"/>
                  </a:cubicBezTo>
                  <a:close/>
                  <a:moveTo>
                    <a:pt x="10805" y="9959"/>
                  </a:moveTo>
                  <a:cubicBezTo>
                    <a:pt x="11273" y="9959"/>
                    <a:pt x="11648" y="10340"/>
                    <a:pt x="11648" y="10800"/>
                  </a:cubicBezTo>
                  <a:cubicBezTo>
                    <a:pt x="11648" y="11260"/>
                    <a:pt x="11273" y="11630"/>
                    <a:pt x="10805" y="11630"/>
                  </a:cubicBezTo>
                  <a:cubicBezTo>
                    <a:pt x="10339" y="11630"/>
                    <a:pt x="9952" y="11260"/>
                    <a:pt x="9952" y="10800"/>
                  </a:cubicBezTo>
                  <a:cubicBezTo>
                    <a:pt x="9952" y="10340"/>
                    <a:pt x="10339" y="9959"/>
                    <a:pt x="10805" y="9959"/>
                  </a:cubicBezTo>
                  <a:close/>
                  <a:moveTo>
                    <a:pt x="13627" y="9959"/>
                  </a:moveTo>
                  <a:cubicBezTo>
                    <a:pt x="14094" y="9959"/>
                    <a:pt x="14469" y="10340"/>
                    <a:pt x="14469" y="10800"/>
                  </a:cubicBezTo>
                  <a:cubicBezTo>
                    <a:pt x="14469" y="11260"/>
                    <a:pt x="14094" y="11630"/>
                    <a:pt x="13627" y="11630"/>
                  </a:cubicBezTo>
                  <a:cubicBezTo>
                    <a:pt x="13160" y="11630"/>
                    <a:pt x="12774" y="11260"/>
                    <a:pt x="12774" y="10800"/>
                  </a:cubicBezTo>
                  <a:cubicBezTo>
                    <a:pt x="12774" y="10340"/>
                    <a:pt x="13160" y="9959"/>
                    <a:pt x="13627" y="9959"/>
                  </a:cubicBezTo>
                  <a:close/>
                  <a:moveTo>
                    <a:pt x="7984" y="12719"/>
                  </a:moveTo>
                  <a:cubicBezTo>
                    <a:pt x="8451" y="12719"/>
                    <a:pt x="8826" y="13099"/>
                    <a:pt x="8826" y="13559"/>
                  </a:cubicBezTo>
                  <a:cubicBezTo>
                    <a:pt x="8826" y="14020"/>
                    <a:pt x="8451" y="14389"/>
                    <a:pt x="7984" y="14389"/>
                  </a:cubicBezTo>
                  <a:cubicBezTo>
                    <a:pt x="7517" y="14389"/>
                    <a:pt x="7131" y="14020"/>
                    <a:pt x="7131" y="13559"/>
                  </a:cubicBezTo>
                  <a:cubicBezTo>
                    <a:pt x="7131" y="13099"/>
                    <a:pt x="7517" y="12719"/>
                    <a:pt x="7984" y="12719"/>
                  </a:cubicBezTo>
                  <a:close/>
                  <a:moveTo>
                    <a:pt x="10805" y="12719"/>
                  </a:moveTo>
                  <a:cubicBezTo>
                    <a:pt x="11273" y="12719"/>
                    <a:pt x="11648" y="13099"/>
                    <a:pt x="11648" y="13559"/>
                  </a:cubicBezTo>
                  <a:cubicBezTo>
                    <a:pt x="11648" y="14020"/>
                    <a:pt x="11273" y="14389"/>
                    <a:pt x="10805" y="14389"/>
                  </a:cubicBezTo>
                  <a:cubicBezTo>
                    <a:pt x="10339" y="14389"/>
                    <a:pt x="9952" y="14020"/>
                    <a:pt x="9952" y="13559"/>
                  </a:cubicBezTo>
                  <a:cubicBezTo>
                    <a:pt x="9952" y="13099"/>
                    <a:pt x="10339" y="12719"/>
                    <a:pt x="10805" y="12719"/>
                  </a:cubicBezTo>
                  <a:close/>
                  <a:moveTo>
                    <a:pt x="13627" y="12719"/>
                  </a:moveTo>
                  <a:cubicBezTo>
                    <a:pt x="14094" y="12719"/>
                    <a:pt x="14469" y="13099"/>
                    <a:pt x="14469" y="13559"/>
                  </a:cubicBezTo>
                  <a:cubicBezTo>
                    <a:pt x="14469" y="14020"/>
                    <a:pt x="14094" y="14389"/>
                    <a:pt x="13627" y="14389"/>
                  </a:cubicBezTo>
                  <a:cubicBezTo>
                    <a:pt x="13160" y="14389"/>
                    <a:pt x="12774" y="14020"/>
                    <a:pt x="12774" y="13559"/>
                  </a:cubicBezTo>
                  <a:cubicBezTo>
                    <a:pt x="12774" y="13099"/>
                    <a:pt x="13160" y="12719"/>
                    <a:pt x="13627" y="12719"/>
                  </a:cubicBezTo>
                  <a:close/>
                </a:path>
              </a:pathLst>
            </a:custGeom>
            <a:solidFill>
              <a:srgbClr val="FFFFFF">
                <a:lumMod val="8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3578" tIns="53578" rIns="53578" bIns="53578" numCol="1" anchor="ctr">
              <a:noAutofit/>
            </a:bodyPr>
            <a:lstStyle/>
            <a:p>
              <a:pPr marL="0" marR="0" lvl="0" indent="0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5063" b="0" i="0" u="none" strike="noStrike" kern="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Lato Light" panose="020F0502020204030203" pitchFamily="34" charset="0"/>
              </a:endParaRPr>
            </a:p>
          </p:txBody>
        </p:sp>
        <p:sp>
          <p:nvSpPr>
            <p:cNvPr id="33" name="Shape 62392">
              <a:extLst>
                <a:ext uri="{FF2B5EF4-FFF2-40B4-BE49-F238E27FC236}">
                  <a16:creationId xmlns:a16="http://schemas.microsoft.com/office/drawing/2014/main" id="{3A2FEF38-2315-442C-B3DE-CB1F35BDB1C1}"/>
                </a:ext>
              </a:extLst>
            </p:cNvPr>
            <p:cNvSpPr/>
            <p:nvPr/>
          </p:nvSpPr>
          <p:spPr>
            <a:xfrm rot="20700000">
              <a:off x="17628080" y="6046954"/>
              <a:ext cx="763416" cy="1428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695" y="0"/>
                  </a:moveTo>
                  <a:cubicBezTo>
                    <a:pt x="8238" y="0"/>
                    <a:pt x="7822" y="100"/>
                    <a:pt x="7521" y="261"/>
                  </a:cubicBezTo>
                  <a:cubicBezTo>
                    <a:pt x="7220" y="422"/>
                    <a:pt x="7033" y="644"/>
                    <a:pt x="7033" y="889"/>
                  </a:cubicBezTo>
                  <a:lnTo>
                    <a:pt x="7033" y="2565"/>
                  </a:lnTo>
                  <a:cubicBezTo>
                    <a:pt x="5545" y="3330"/>
                    <a:pt x="548" y="5240"/>
                    <a:pt x="139" y="6240"/>
                  </a:cubicBezTo>
                  <a:cubicBezTo>
                    <a:pt x="7" y="6563"/>
                    <a:pt x="0" y="7601"/>
                    <a:pt x="0" y="7601"/>
                  </a:cubicBezTo>
                  <a:lnTo>
                    <a:pt x="0" y="16175"/>
                  </a:lnTo>
                  <a:lnTo>
                    <a:pt x="0" y="20026"/>
                  </a:lnTo>
                  <a:lnTo>
                    <a:pt x="35" y="20026"/>
                  </a:lnTo>
                  <a:cubicBezTo>
                    <a:pt x="119" y="20469"/>
                    <a:pt x="481" y="20862"/>
                    <a:pt x="1015" y="21145"/>
                  </a:cubicBezTo>
                  <a:cubicBezTo>
                    <a:pt x="1549" y="21428"/>
                    <a:pt x="2256" y="21600"/>
                    <a:pt x="3031" y="21600"/>
                  </a:cubicBezTo>
                  <a:lnTo>
                    <a:pt x="18569" y="21600"/>
                  </a:lnTo>
                  <a:cubicBezTo>
                    <a:pt x="19344" y="21600"/>
                    <a:pt x="20055" y="21428"/>
                    <a:pt x="20594" y="21145"/>
                  </a:cubicBezTo>
                  <a:cubicBezTo>
                    <a:pt x="21132" y="20862"/>
                    <a:pt x="21498" y="20469"/>
                    <a:pt x="21583" y="20026"/>
                  </a:cubicBezTo>
                  <a:lnTo>
                    <a:pt x="21600" y="20026"/>
                  </a:lnTo>
                  <a:lnTo>
                    <a:pt x="21600" y="16175"/>
                  </a:lnTo>
                  <a:lnTo>
                    <a:pt x="21600" y="7601"/>
                  </a:lnTo>
                  <a:cubicBezTo>
                    <a:pt x="21600" y="7601"/>
                    <a:pt x="21593" y="6563"/>
                    <a:pt x="21461" y="6240"/>
                  </a:cubicBezTo>
                  <a:cubicBezTo>
                    <a:pt x="21052" y="5240"/>
                    <a:pt x="16067" y="3330"/>
                    <a:pt x="14585" y="2565"/>
                  </a:cubicBezTo>
                  <a:lnTo>
                    <a:pt x="14585" y="889"/>
                  </a:lnTo>
                  <a:cubicBezTo>
                    <a:pt x="14585" y="644"/>
                    <a:pt x="14398" y="422"/>
                    <a:pt x="14096" y="261"/>
                  </a:cubicBezTo>
                  <a:cubicBezTo>
                    <a:pt x="13795" y="100"/>
                    <a:pt x="13379" y="0"/>
                    <a:pt x="12922" y="0"/>
                  </a:cubicBezTo>
                  <a:lnTo>
                    <a:pt x="8695" y="0"/>
                  </a:lnTo>
                  <a:close/>
                  <a:moveTo>
                    <a:pt x="4608" y="9777"/>
                  </a:moveTo>
                  <a:lnTo>
                    <a:pt x="16992" y="9777"/>
                  </a:lnTo>
                  <a:lnTo>
                    <a:pt x="16992" y="15897"/>
                  </a:lnTo>
                  <a:lnTo>
                    <a:pt x="4608" y="15897"/>
                  </a:lnTo>
                  <a:lnTo>
                    <a:pt x="4608" y="9777"/>
                  </a:lnTo>
                  <a:close/>
                </a:path>
              </a:pathLst>
            </a:custGeom>
            <a:solidFill>
              <a:srgbClr val="5CCDB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5063" b="0" i="0" u="none" strike="noStrike" kern="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Lato Light" panose="020F0502020204030203" pitchFamily="34" charset="0"/>
              </a:endParaRPr>
            </a:p>
          </p:txBody>
        </p:sp>
        <p:sp>
          <p:nvSpPr>
            <p:cNvPr id="34" name="Shape 62393">
              <a:extLst>
                <a:ext uri="{FF2B5EF4-FFF2-40B4-BE49-F238E27FC236}">
                  <a16:creationId xmlns:a16="http://schemas.microsoft.com/office/drawing/2014/main" id="{565E66D5-DD94-40BE-A11C-7DCD52BDC9F1}"/>
                </a:ext>
              </a:extLst>
            </p:cNvPr>
            <p:cNvSpPr/>
            <p:nvPr/>
          </p:nvSpPr>
          <p:spPr>
            <a:xfrm rot="2700000">
              <a:off x="15716738" y="4967447"/>
              <a:ext cx="1528875" cy="6735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758" y="0"/>
                  </a:moveTo>
                  <a:cubicBezTo>
                    <a:pt x="2128" y="0"/>
                    <a:pt x="0" y="4814"/>
                    <a:pt x="0" y="10783"/>
                  </a:cubicBezTo>
                  <a:cubicBezTo>
                    <a:pt x="0" y="16753"/>
                    <a:pt x="2128" y="21600"/>
                    <a:pt x="4758" y="21600"/>
                  </a:cubicBezTo>
                  <a:lnTo>
                    <a:pt x="10441" y="21600"/>
                  </a:lnTo>
                  <a:lnTo>
                    <a:pt x="11166" y="21600"/>
                  </a:lnTo>
                  <a:lnTo>
                    <a:pt x="16842" y="21600"/>
                  </a:lnTo>
                  <a:cubicBezTo>
                    <a:pt x="19472" y="21600"/>
                    <a:pt x="21600" y="16753"/>
                    <a:pt x="21600" y="10783"/>
                  </a:cubicBezTo>
                  <a:cubicBezTo>
                    <a:pt x="21600" y="4814"/>
                    <a:pt x="19472" y="0"/>
                    <a:pt x="16842" y="0"/>
                  </a:cubicBezTo>
                  <a:lnTo>
                    <a:pt x="11166" y="0"/>
                  </a:lnTo>
                  <a:lnTo>
                    <a:pt x="10441" y="0"/>
                  </a:lnTo>
                  <a:lnTo>
                    <a:pt x="4758" y="0"/>
                  </a:lnTo>
                  <a:close/>
                  <a:moveTo>
                    <a:pt x="4847" y="1950"/>
                  </a:moveTo>
                  <a:lnTo>
                    <a:pt x="11039" y="1950"/>
                  </a:lnTo>
                  <a:lnTo>
                    <a:pt x="11039" y="19650"/>
                  </a:lnTo>
                  <a:lnTo>
                    <a:pt x="4847" y="19650"/>
                  </a:lnTo>
                  <a:cubicBezTo>
                    <a:pt x="2695" y="19646"/>
                    <a:pt x="955" y="15685"/>
                    <a:pt x="956" y="10800"/>
                  </a:cubicBezTo>
                  <a:cubicBezTo>
                    <a:pt x="957" y="5914"/>
                    <a:pt x="2695" y="1950"/>
                    <a:pt x="4847" y="1950"/>
                  </a:cubicBezTo>
                  <a:close/>
                  <a:moveTo>
                    <a:pt x="12891" y="5714"/>
                  </a:moveTo>
                  <a:lnTo>
                    <a:pt x="17985" y="5714"/>
                  </a:lnTo>
                  <a:cubicBezTo>
                    <a:pt x="18211" y="5714"/>
                    <a:pt x="18396" y="6133"/>
                    <a:pt x="18396" y="6646"/>
                  </a:cubicBezTo>
                  <a:cubicBezTo>
                    <a:pt x="18396" y="7160"/>
                    <a:pt x="18211" y="7579"/>
                    <a:pt x="17985" y="7579"/>
                  </a:cubicBezTo>
                  <a:lnTo>
                    <a:pt x="12891" y="7579"/>
                  </a:lnTo>
                  <a:cubicBezTo>
                    <a:pt x="12665" y="7579"/>
                    <a:pt x="12480" y="7160"/>
                    <a:pt x="12480" y="6646"/>
                  </a:cubicBezTo>
                  <a:cubicBezTo>
                    <a:pt x="12480" y="6133"/>
                    <a:pt x="12665" y="5714"/>
                    <a:pt x="12891" y="5714"/>
                  </a:cubicBezTo>
                  <a:close/>
                </a:path>
              </a:pathLst>
            </a:custGeom>
            <a:solidFill>
              <a:srgbClr val="01B0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5063" b="0" i="0" u="none" strike="noStrike" kern="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Lato Light" panose="020F0502020204030203" pitchFamily="34" charset="0"/>
              </a:endParaRPr>
            </a:p>
          </p:txBody>
        </p:sp>
        <p:sp>
          <p:nvSpPr>
            <p:cNvPr id="35" name="Shape 62394">
              <a:extLst>
                <a:ext uri="{FF2B5EF4-FFF2-40B4-BE49-F238E27FC236}">
                  <a16:creationId xmlns:a16="http://schemas.microsoft.com/office/drawing/2014/main" id="{8C964017-6DE7-42FF-8DB7-8B22801D4D7A}"/>
                </a:ext>
              </a:extLst>
            </p:cNvPr>
            <p:cNvSpPr/>
            <p:nvPr/>
          </p:nvSpPr>
          <p:spPr>
            <a:xfrm rot="2100000">
              <a:off x="18645557" y="4037735"/>
              <a:ext cx="1806555" cy="19332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7" h="21600" extrusionOk="0">
                  <a:moveTo>
                    <a:pt x="3833" y="0"/>
                  </a:moveTo>
                  <a:cubicBezTo>
                    <a:pt x="2937" y="0"/>
                    <a:pt x="2213" y="692"/>
                    <a:pt x="2213" y="1540"/>
                  </a:cubicBezTo>
                  <a:cubicBezTo>
                    <a:pt x="2213" y="1649"/>
                    <a:pt x="2255" y="1743"/>
                    <a:pt x="2278" y="1846"/>
                  </a:cubicBezTo>
                  <a:cubicBezTo>
                    <a:pt x="1614" y="2201"/>
                    <a:pt x="923" y="2729"/>
                    <a:pt x="474" y="3542"/>
                  </a:cubicBezTo>
                  <a:cubicBezTo>
                    <a:pt x="-283" y="4913"/>
                    <a:pt x="-134" y="6672"/>
                    <a:pt x="928" y="8761"/>
                  </a:cubicBezTo>
                  <a:cubicBezTo>
                    <a:pt x="3567" y="13951"/>
                    <a:pt x="4524" y="15027"/>
                    <a:pt x="5736" y="15221"/>
                  </a:cubicBezTo>
                  <a:cubicBezTo>
                    <a:pt x="5805" y="16148"/>
                    <a:pt x="6168" y="19194"/>
                    <a:pt x="8153" y="20746"/>
                  </a:cubicBezTo>
                  <a:cubicBezTo>
                    <a:pt x="8882" y="21316"/>
                    <a:pt x="9741" y="21600"/>
                    <a:pt x="10714" y="21600"/>
                  </a:cubicBezTo>
                  <a:cubicBezTo>
                    <a:pt x="10982" y="21600"/>
                    <a:pt x="11260" y="21575"/>
                    <a:pt x="11544" y="21531"/>
                  </a:cubicBezTo>
                  <a:cubicBezTo>
                    <a:pt x="15796" y="20884"/>
                    <a:pt x="15435" y="17225"/>
                    <a:pt x="15087" y="13687"/>
                  </a:cubicBezTo>
                  <a:lnTo>
                    <a:pt x="15074" y="13606"/>
                  </a:lnTo>
                  <a:cubicBezTo>
                    <a:pt x="14773" y="10545"/>
                    <a:pt x="15272" y="10103"/>
                    <a:pt x="16668" y="9291"/>
                  </a:cubicBezTo>
                  <a:cubicBezTo>
                    <a:pt x="17144" y="9895"/>
                    <a:pt x="17871" y="10307"/>
                    <a:pt x="18716" y="10307"/>
                  </a:cubicBezTo>
                  <a:cubicBezTo>
                    <a:pt x="20147" y="10307"/>
                    <a:pt x="21317" y="9206"/>
                    <a:pt x="21317" y="7851"/>
                  </a:cubicBezTo>
                  <a:cubicBezTo>
                    <a:pt x="21317" y="6495"/>
                    <a:pt x="20147" y="5388"/>
                    <a:pt x="18716" y="5388"/>
                  </a:cubicBezTo>
                  <a:cubicBezTo>
                    <a:pt x="17284" y="5388"/>
                    <a:pt x="16121" y="6495"/>
                    <a:pt x="16121" y="7851"/>
                  </a:cubicBezTo>
                  <a:cubicBezTo>
                    <a:pt x="16121" y="7954"/>
                    <a:pt x="16128" y="8051"/>
                    <a:pt x="16141" y="8150"/>
                  </a:cubicBezTo>
                  <a:cubicBezTo>
                    <a:pt x="16156" y="8267"/>
                    <a:pt x="16221" y="8363"/>
                    <a:pt x="16253" y="8474"/>
                  </a:cubicBezTo>
                  <a:cubicBezTo>
                    <a:pt x="14540" y="9471"/>
                    <a:pt x="13785" y="10151"/>
                    <a:pt x="14132" y="13687"/>
                  </a:cubicBezTo>
                  <a:lnTo>
                    <a:pt x="14145" y="13768"/>
                  </a:lnTo>
                  <a:cubicBezTo>
                    <a:pt x="14533" y="17712"/>
                    <a:pt x="14605" y="20163"/>
                    <a:pt x="11393" y="20652"/>
                  </a:cubicBezTo>
                  <a:cubicBezTo>
                    <a:pt x="10340" y="20812"/>
                    <a:pt x="9479" y="20616"/>
                    <a:pt x="8759" y="20054"/>
                  </a:cubicBezTo>
                  <a:cubicBezTo>
                    <a:pt x="7203" y="18839"/>
                    <a:pt x="6788" y="16260"/>
                    <a:pt x="6684" y="15233"/>
                  </a:cubicBezTo>
                  <a:cubicBezTo>
                    <a:pt x="7927" y="15066"/>
                    <a:pt x="8872" y="14042"/>
                    <a:pt x="11557" y="8761"/>
                  </a:cubicBezTo>
                  <a:cubicBezTo>
                    <a:pt x="12619" y="6673"/>
                    <a:pt x="12769" y="4913"/>
                    <a:pt x="12012" y="3542"/>
                  </a:cubicBezTo>
                  <a:cubicBezTo>
                    <a:pt x="11483" y="2585"/>
                    <a:pt x="10617" y="2009"/>
                    <a:pt x="9858" y="1665"/>
                  </a:cubicBezTo>
                  <a:cubicBezTo>
                    <a:pt x="9862" y="1621"/>
                    <a:pt x="9885" y="1585"/>
                    <a:pt x="9885" y="1540"/>
                  </a:cubicBezTo>
                  <a:cubicBezTo>
                    <a:pt x="9885" y="692"/>
                    <a:pt x="9153" y="0"/>
                    <a:pt x="8258" y="0"/>
                  </a:cubicBezTo>
                  <a:cubicBezTo>
                    <a:pt x="7363" y="0"/>
                    <a:pt x="6638" y="692"/>
                    <a:pt x="6638" y="1540"/>
                  </a:cubicBezTo>
                  <a:cubicBezTo>
                    <a:pt x="6638" y="2388"/>
                    <a:pt x="7363" y="3074"/>
                    <a:pt x="8258" y="3074"/>
                  </a:cubicBezTo>
                  <a:cubicBezTo>
                    <a:pt x="8759" y="3074"/>
                    <a:pt x="9191" y="2846"/>
                    <a:pt x="9489" y="2507"/>
                  </a:cubicBezTo>
                  <a:cubicBezTo>
                    <a:pt x="10095" y="2787"/>
                    <a:pt x="10772" y="3229"/>
                    <a:pt x="11175" y="3960"/>
                  </a:cubicBezTo>
                  <a:cubicBezTo>
                    <a:pt x="11786" y="5065"/>
                    <a:pt x="11626" y="6543"/>
                    <a:pt x="10701" y="8362"/>
                  </a:cubicBezTo>
                  <a:cubicBezTo>
                    <a:pt x="7726" y="14213"/>
                    <a:pt x="7068" y="14351"/>
                    <a:pt x="6243" y="14354"/>
                  </a:cubicBezTo>
                  <a:cubicBezTo>
                    <a:pt x="5420" y="14350"/>
                    <a:pt x="4753" y="14201"/>
                    <a:pt x="1784" y="8362"/>
                  </a:cubicBezTo>
                  <a:cubicBezTo>
                    <a:pt x="861" y="6546"/>
                    <a:pt x="703" y="5071"/>
                    <a:pt x="1310" y="3966"/>
                  </a:cubicBezTo>
                  <a:cubicBezTo>
                    <a:pt x="1656" y="3336"/>
                    <a:pt x="2209" y="2943"/>
                    <a:pt x="2746" y="2656"/>
                  </a:cubicBezTo>
                  <a:cubicBezTo>
                    <a:pt x="3035" y="2909"/>
                    <a:pt x="3409" y="3074"/>
                    <a:pt x="3833" y="3074"/>
                  </a:cubicBezTo>
                  <a:cubicBezTo>
                    <a:pt x="4728" y="3074"/>
                    <a:pt x="5459" y="2388"/>
                    <a:pt x="5459" y="1540"/>
                  </a:cubicBezTo>
                  <a:cubicBezTo>
                    <a:pt x="5459" y="692"/>
                    <a:pt x="4728" y="0"/>
                    <a:pt x="3833" y="0"/>
                  </a:cubicBezTo>
                  <a:close/>
                  <a:moveTo>
                    <a:pt x="18716" y="6285"/>
                  </a:moveTo>
                  <a:cubicBezTo>
                    <a:pt x="19624" y="6285"/>
                    <a:pt x="20362" y="6990"/>
                    <a:pt x="20362" y="7851"/>
                  </a:cubicBezTo>
                  <a:cubicBezTo>
                    <a:pt x="20362" y="8711"/>
                    <a:pt x="19624" y="9409"/>
                    <a:pt x="18716" y="9409"/>
                  </a:cubicBezTo>
                  <a:cubicBezTo>
                    <a:pt x="17886" y="9409"/>
                    <a:pt x="17184" y="8824"/>
                    <a:pt x="17083" y="8044"/>
                  </a:cubicBezTo>
                  <a:cubicBezTo>
                    <a:pt x="17074" y="7980"/>
                    <a:pt x="17069" y="7916"/>
                    <a:pt x="17069" y="7851"/>
                  </a:cubicBezTo>
                  <a:cubicBezTo>
                    <a:pt x="17069" y="6990"/>
                    <a:pt x="17807" y="6285"/>
                    <a:pt x="18716" y="6285"/>
                  </a:cubicBezTo>
                  <a:close/>
                </a:path>
              </a:pathLst>
            </a:custGeom>
            <a:solidFill>
              <a:srgbClr val="61CA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5063" b="0" i="0" u="none" strike="noStrike" kern="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Lato Light" panose="020F0502020204030203" pitchFamily="34" charset="0"/>
              </a:endParaRPr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5E091600-E0BB-4EED-BF2C-0617E1DF1A6B}"/>
                </a:ext>
              </a:extLst>
            </p:cNvPr>
            <p:cNvGrpSpPr/>
            <p:nvPr/>
          </p:nvGrpSpPr>
          <p:grpSpPr>
            <a:xfrm>
              <a:off x="15727924" y="7911070"/>
              <a:ext cx="4659352" cy="3714322"/>
              <a:chOff x="15181158" y="8069560"/>
              <a:chExt cx="5752883" cy="4586061"/>
            </a:xfrm>
          </p:grpSpPr>
          <p:grpSp>
            <p:nvGrpSpPr>
              <p:cNvPr id="37" name="Group 62398">
                <a:extLst>
                  <a:ext uri="{FF2B5EF4-FFF2-40B4-BE49-F238E27FC236}">
                    <a16:creationId xmlns:a16="http://schemas.microsoft.com/office/drawing/2014/main" id="{07413816-9E80-4B3C-998B-61A8F3B61EBD}"/>
                  </a:ext>
                </a:extLst>
              </p:cNvPr>
              <p:cNvGrpSpPr/>
              <p:nvPr/>
            </p:nvGrpSpPr>
            <p:grpSpPr>
              <a:xfrm>
                <a:off x="15181158" y="8069560"/>
                <a:ext cx="5752883" cy="4586061"/>
                <a:chOff x="0" y="25399"/>
                <a:chExt cx="4090932" cy="3261195"/>
              </a:xfrm>
            </p:grpSpPr>
            <p:sp>
              <p:nvSpPr>
                <p:cNvPr id="39" name="Shape 62396">
                  <a:extLst>
                    <a:ext uri="{FF2B5EF4-FFF2-40B4-BE49-F238E27FC236}">
                      <a16:creationId xmlns:a16="http://schemas.microsoft.com/office/drawing/2014/main" id="{1A114F98-F727-4890-97D2-F887B1219D84}"/>
                    </a:ext>
                  </a:extLst>
                </p:cNvPr>
                <p:cNvSpPr/>
                <p:nvPr/>
              </p:nvSpPr>
              <p:spPr>
                <a:xfrm>
                  <a:off x="0" y="25400"/>
                  <a:ext cx="4090933" cy="128614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7447" y="0"/>
                      </a:moveTo>
                      <a:cubicBezTo>
                        <a:pt x="6991" y="0"/>
                        <a:pt x="6578" y="592"/>
                        <a:pt x="6279" y="1541"/>
                      </a:cubicBezTo>
                      <a:cubicBezTo>
                        <a:pt x="5981" y="2490"/>
                        <a:pt x="5798" y="3796"/>
                        <a:pt x="5798" y="5244"/>
                      </a:cubicBezTo>
                      <a:lnTo>
                        <a:pt x="5798" y="7426"/>
                      </a:lnTo>
                      <a:lnTo>
                        <a:pt x="2088" y="7426"/>
                      </a:lnTo>
                      <a:cubicBezTo>
                        <a:pt x="1511" y="7426"/>
                        <a:pt x="989" y="8177"/>
                        <a:pt x="611" y="9379"/>
                      </a:cubicBezTo>
                      <a:cubicBezTo>
                        <a:pt x="233" y="10581"/>
                        <a:pt x="0" y="12243"/>
                        <a:pt x="0" y="14078"/>
                      </a:cubicBezTo>
                      <a:lnTo>
                        <a:pt x="0" y="21600"/>
                      </a:lnTo>
                      <a:lnTo>
                        <a:pt x="21600" y="21600"/>
                      </a:lnTo>
                      <a:lnTo>
                        <a:pt x="21600" y="14078"/>
                      </a:lnTo>
                      <a:cubicBezTo>
                        <a:pt x="21600" y="12243"/>
                        <a:pt x="21367" y="10581"/>
                        <a:pt x="20989" y="9379"/>
                      </a:cubicBezTo>
                      <a:cubicBezTo>
                        <a:pt x="20611" y="8177"/>
                        <a:pt x="20089" y="7427"/>
                        <a:pt x="19512" y="7426"/>
                      </a:cubicBezTo>
                      <a:lnTo>
                        <a:pt x="15802" y="7426"/>
                      </a:lnTo>
                      <a:lnTo>
                        <a:pt x="15802" y="5244"/>
                      </a:lnTo>
                      <a:cubicBezTo>
                        <a:pt x="15802" y="3796"/>
                        <a:pt x="15616" y="2490"/>
                        <a:pt x="15318" y="1541"/>
                      </a:cubicBezTo>
                      <a:cubicBezTo>
                        <a:pt x="15019" y="592"/>
                        <a:pt x="14609" y="0"/>
                        <a:pt x="14153" y="0"/>
                      </a:cubicBezTo>
                      <a:lnTo>
                        <a:pt x="7447" y="0"/>
                      </a:lnTo>
                      <a:close/>
                      <a:moveTo>
                        <a:pt x="7570" y="3493"/>
                      </a:moveTo>
                      <a:lnTo>
                        <a:pt x="14033" y="3493"/>
                      </a:lnTo>
                      <a:cubicBezTo>
                        <a:pt x="14216" y="3493"/>
                        <a:pt x="14379" y="3734"/>
                        <a:pt x="14499" y="4115"/>
                      </a:cubicBezTo>
                      <a:cubicBezTo>
                        <a:pt x="14619" y="4497"/>
                        <a:pt x="14695" y="5026"/>
                        <a:pt x="14695" y="5608"/>
                      </a:cubicBezTo>
                      <a:lnTo>
                        <a:pt x="14695" y="7426"/>
                      </a:lnTo>
                      <a:lnTo>
                        <a:pt x="6908" y="7426"/>
                      </a:lnTo>
                      <a:lnTo>
                        <a:pt x="6908" y="5608"/>
                      </a:lnTo>
                      <a:cubicBezTo>
                        <a:pt x="6908" y="5026"/>
                        <a:pt x="6981" y="4497"/>
                        <a:pt x="7101" y="4115"/>
                      </a:cubicBezTo>
                      <a:cubicBezTo>
                        <a:pt x="7221" y="3734"/>
                        <a:pt x="7387" y="3493"/>
                        <a:pt x="7570" y="3493"/>
                      </a:cubicBezTo>
                      <a:close/>
                    </a:path>
                  </a:pathLst>
                </a:custGeom>
                <a:solidFill>
                  <a:srgbClr val="00809A">
                    <a:lumMod val="60000"/>
                    <a:lumOff val="4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0" marR="0" lvl="0" indent="0" defTabSz="1828434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5063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24242"/>
                    </a:solidFill>
                    <a:effectLst/>
                    <a:uLnTx/>
                    <a:uFillTx/>
                    <a:latin typeface="Lato Light" panose="020F0502020204030203" pitchFamily="34" charset="0"/>
                  </a:endParaRPr>
                </a:p>
              </p:txBody>
            </p:sp>
            <p:sp>
              <p:nvSpPr>
                <p:cNvPr id="43" name="Shape 62397">
                  <a:extLst>
                    <a:ext uri="{FF2B5EF4-FFF2-40B4-BE49-F238E27FC236}">
                      <a16:creationId xmlns:a16="http://schemas.microsoft.com/office/drawing/2014/main" id="{48D42BD0-CC4A-4513-9D9E-30C9039CFBE1}"/>
                    </a:ext>
                  </a:extLst>
                </p:cNvPr>
                <p:cNvSpPr/>
                <p:nvPr/>
              </p:nvSpPr>
              <p:spPr>
                <a:xfrm>
                  <a:off x="174376" y="1382807"/>
                  <a:ext cx="3741861" cy="190378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9" y="0"/>
                      </a:moveTo>
                      <a:cubicBezTo>
                        <a:pt x="16" y="63"/>
                        <a:pt x="10" y="125"/>
                        <a:pt x="7" y="187"/>
                      </a:cubicBezTo>
                      <a:cubicBezTo>
                        <a:pt x="4" y="250"/>
                        <a:pt x="0" y="312"/>
                        <a:pt x="0" y="376"/>
                      </a:cubicBezTo>
                      <a:lnTo>
                        <a:pt x="0" y="17577"/>
                      </a:lnTo>
                      <a:cubicBezTo>
                        <a:pt x="0" y="18688"/>
                        <a:pt x="229" y="19694"/>
                        <a:pt x="599" y="20422"/>
                      </a:cubicBezTo>
                      <a:cubicBezTo>
                        <a:pt x="970" y="21150"/>
                        <a:pt x="1482" y="21600"/>
                        <a:pt x="2047" y="21600"/>
                      </a:cubicBezTo>
                      <a:lnTo>
                        <a:pt x="19553" y="21600"/>
                      </a:lnTo>
                      <a:cubicBezTo>
                        <a:pt x="20118" y="21600"/>
                        <a:pt x="20630" y="21150"/>
                        <a:pt x="21001" y="20422"/>
                      </a:cubicBezTo>
                      <a:cubicBezTo>
                        <a:pt x="21371" y="19694"/>
                        <a:pt x="21600" y="18688"/>
                        <a:pt x="21600" y="17577"/>
                      </a:cubicBezTo>
                      <a:lnTo>
                        <a:pt x="21600" y="376"/>
                      </a:lnTo>
                      <a:cubicBezTo>
                        <a:pt x="21600" y="312"/>
                        <a:pt x="21596" y="250"/>
                        <a:pt x="21593" y="187"/>
                      </a:cubicBezTo>
                      <a:cubicBezTo>
                        <a:pt x="21590" y="125"/>
                        <a:pt x="21584" y="63"/>
                        <a:pt x="21581" y="0"/>
                      </a:cubicBezTo>
                      <a:lnTo>
                        <a:pt x="19" y="0"/>
                      </a:lnTo>
                      <a:close/>
                    </a:path>
                  </a:pathLst>
                </a:custGeom>
                <a:solidFill>
                  <a:srgbClr val="00809A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0" marR="0" lvl="0" indent="0" defTabSz="1828434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5063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24242"/>
                    </a:solidFill>
                    <a:effectLst/>
                    <a:uLnTx/>
                    <a:uFillTx/>
                    <a:latin typeface="Lato Light" panose="020F0502020204030203" pitchFamily="34" charset="0"/>
                  </a:endParaRPr>
                </a:p>
              </p:txBody>
            </p:sp>
          </p:grpSp>
          <p:sp>
            <p:nvSpPr>
              <p:cNvPr id="38" name="Shape 62399">
                <a:extLst>
                  <a:ext uri="{FF2B5EF4-FFF2-40B4-BE49-F238E27FC236}">
                    <a16:creationId xmlns:a16="http://schemas.microsoft.com/office/drawing/2014/main" id="{E1386CCB-A0A0-4916-9321-3C98C3C867E1}"/>
                  </a:ext>
                </a:extLst>
              </p:cNvPr>
              <p:cNvSpPr/>
              <p:nvPr/>
            </p:nvSpPr>
            <p:spPr>
              <a:xfrm>
                <a:off x="17316959" y="10674440"/>
                <a:ext cx="1480832" cy="14772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8731" y="0"/>
                    </a:moveTo>
                    <a:lnTo>
                      <a:pt x="8731" y="8729"/>
                    </a:lnTo>
                    <a:lnTo>
                      <a:pt x="0" y="8729"/>
                    </a:lnTo>
                    <a:lnTo>
                      <a:pt x="0" y="12871"/>
                    </a:lnTo>
                    <a:lnTo>
                      <a:pt x="8731" y="12871"/>
                    </a:lnTo>
                    <a:lnTo>
                      <a:pt x="8731" y="21600"/>
                    </a:lnTo>
                    <a:lnTo>
                      <a:pt x="12869" y="21600"/>
                    </a:lnTo>
                    <a:lnTo>
                      <a:pt x="12869" y="12871"/>
                    </a:lnTo>
                    <a:lnTo>
                      <a:pt x="21600" y="12871"/>
                    </a:lnTo>
                    <a:lnTo>
                      <a:pt x="21600" y="8729"/>
                    </a:lnTo>
                    <a:lnTo>
                      <a:pt x="12869" y="8729"/>
                    </a:lnTo>
                    <a:lnTo>
                      <a:pt x="12869" y="0"/>
                    </a:lnTo>
                    <a:lnTo>
                      <a:pt x="8731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marL="0" marR="0" lvl="0" indent="0" defTabSz="82156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040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kumimoji="0" sz="14626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  <a:sym typeface="Gill Sans"/>
                </a:endParaRPr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ECB4200-6DBF-4FB4-A4BE-7284B6E20B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mn-MN" dirty="0"/>
              <a:t>АНХАН ШАТНЫ ЭМБ</a:t>
            </a:r>
            <a:r>
              <a:rPr lang="en-US" dirty="0"/>
              <a:t>-</a:t>
            </a:r>
            <a:r>
              <a:rPr lang="mn-MN" dirty="0"/>
              <a:t>ЫН ГЭРЭЭНИЙ ШАЛГУУР ҮЗҮҮЛЭЛТ</a:t>
            </a:r>
            <a:endParaRPr lang="en-US" dirty="0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3C085864-78B6-4A27-8750-F85FF9B4862B}"/>
              </a:ext>
            </a:extLst>
          </p:cNvPr>
          <p:cNvGrpSpPr/>
          <p:nvPr/>
        </p:nvGrpSpPr>
        <p:grpSpPr>
          <a:xfrm>
            <a:off x="174401" y="1216401"/>
            <a:ext cx="932733" cy="830997"/>
            <a:chOff x="0" y="1257257"/>
            <a:chExt cx="932733" cy="830997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68BC5E90-9118-4FB3-943D-74D9A25C7EE7}"/>
                </a:ext>
              </a:extLst>
            </p:cNvPr>
            <p:cNvSpPr/>
            <p:nvPr/>
          </p:nvSpPr>
          <p:spPr>
            <a:xfrm>
              <a:off x="0" y="1279366"/>
              <a:ext cx="849030" cy="805929"/>
            </a:xfrm>
            <a:prstGeom prst="ellipse">
              <a:avLst/>
            </a:prstGeom>
            <a:solidFill>
              <a:schemeClr val="bg2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2267C8B5-8374-43E1-AF65-592EFC400D16}"/>
                </a:ext>
              </a:extLst>
            </p:cNvPr>
            <p:cNvSpPr txBox="1"/>
            <p:nvPr/>
          </p:nvSpPr>
          <p:spPr>
            <a:xfrm>
              <a:off x="171591" y="1257257"/>
              <a:ext cx="76114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>
                  <a:solidFill>
                    <a:srgbClr val="002060"/>
                  </a:solidFill>
                </a:rPr>
                <a:t>6</a:t>
              </a:r>
            </a:p>
          </p:txBody>
        </p:sp>
      </p:grpSp>
      <p:graphicFrame>
        <p:nvGraphicFramePr>
          <p:cNvPr id="42" name="Table 42">
            <a:extLst>
              <a:ext uri="{FF2B5EF4-FFF2-40B4-BE49-F238E27FC236}">
                <a16:creationId xmlns:a16="http://schemas.microsoft.com/office/drawing/2014/main" id="{A359F31C-D4F1-4B39-90E8-70086F8782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6652770"/>
              </p:ext>
            </p:extLst>
          </p:nvPr>
        </p:nvGraphicFramePr>
        <p:xfrm>
          <a:off x="3718479" y="1739486"/>
          <a:ext cx="8225870" cy="422148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2545460">
                  <a:extLst>
                    <a:ext uri="{9D8B030D-6E8A-4147-A177-3AD203B41FA5}">
                      <a16:colId xmlns:a16="http://schemas.microsoft.com/office/drawing/2014/main" val="1956425793"/>
                    </a:ext>
                  </a:extLst>
                </a:gridCol>
                <a:gridCol w="5680410">
                  <a:extLst>
                    <a:ext uri="{9D8B030D-6E8A-4147-A177-3AD203B41FA5}">
                      <a16:colId xmlns:a16="http://schemas.microsoft.com/office/drawing/2014/main" val="5964901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err="1">
                          <a:latin typeface="+mn-lt"/>
                        </a:rPr>
                        <a:t>Тодорхойлолт</a:t>
                      </a:r>
                      <a:r>
                        <a:rPr lang="en-US" sz="1800" b="0" dirty="0">
                          <a:latin typeface="+mn-lt"/>
                        </a:rPr>
                        <a:t>/</a:t>
                      </a:r>
                      <a:r>
                        <a:rPr lang="en-US" sz="1800" b="0" dirty="0" err="1">
                          <a:latin typeface="+mn-lt"/>
                        </a:rPr>
                        <a:t>Аргачлал</a:t>
                      </a:r>
                      <a:endPara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+mn-lt"/>
                        <a:ea typeface="League Spartan" charset="0"/>
                        <a:cs typeface="Poppins" pitchFamily="2" charset="77"/>
                      </a:endParaRPr>
                    </a:p>
                    <a:p>
                      <a:pPr algn="l"/>
                      <a:endParaRPr lang="en-US" sz="1800" b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Тухайн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жилдээ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хамгийн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багадаа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нэг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удаа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анхан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шатны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тусламж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үйлчилгээ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авсан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тохиолдлын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тоо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*100%/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тухайн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өрх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сум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тосгоны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эрүүл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мэндийн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төв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бүртгэлтэй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хүн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амын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тоо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Lato Light" panose="020F0502020204030203" pitchFamily="34" charset="0"/>
                        <a:cs typeface="Mukta ExtraLight" panose="020B0000000000000000" pitchFamily="34" charset="7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265708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err="1">
                          <a:latin typeface="+mn-lt"/>
                        </a:rPr>
                        <a:t>Олон</a:t>
                      </a:r>
                      <a:r>
                        <a:rPr lang="en-US" sz="1800" b="0" dirty="0">
                          <a:latin typeface="+mn-lt"/>
                        </a:rPr>
                        <a:t> </a:t>
                      </a:r>
                      <a:r>
                        <a:rPr lang="en-US" sz="1800" b="0" dirty="0" err="1">
                          <a:latin typeface="+mn-lt"/>
                        </a:rPr>
                        <a:t>улсын</a:t>
                      </a:r>
                      <a:r>
                        <a:rPr lang="en-US" sz="1800" b="0" dirty="0">
                          <a:latin typeface="+mn-lt"/>
                        </a:rPr>
                        <a:t> </a:t>
                      </a:r>
                      <a:r>
                        <a:rPr lang="en-US" sz="1800" b="0" dirty="0" err="1">
                          <a:latin typeface="+mn-lt"/>
                        </a:rPr>
                        <a:t>дундаж</a:t>
                      </a:r>
                      <a:r>
                        <a:rPr lang="en-US" sz="1800" b="0" dirty="0">
                          <a:latin typeface="+mn-lt"/>
                        </a:rPr>
                        <a:t> </a:t>
                      </a:r>
                      <a:r>
                        <a:rPr lang="en-US" sz="1800" b="0" dirty="0" err="1">
                          <a:latin typeface="+mn-lt"/>
                        </a:rPr>
                        <a:t>хэмжээ</a:t>
                      </a:r>
                      <a:endPara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+mn-lt"/>
                        <a:ea typeface="League Spartan" charset="0"/>
                        <a:cs typeface="Poppins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≥80%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184110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err="1">
                          <a:latin typeface="+mn-lt"/>
                        </a:rPr>
                        <a:t>Суурь</a:t>
                      </a:r>
                      <a:r>
                        <a:rPr lang="en-US" sz="1800" b="0" dirty="0">
                          <a:latin typeface="+mn-lt"/>
                        </a:rPr>
                        <a:t> </a:t>
                      </a:r>
                      <a:r>
                        <a:rPr lang="en-US" sz="1800" b="0" dirty="0" err="1">
                          <a:latin typeface="+mn-lt"/>
                        </a:rPr>
                        <a:t>түвшин</a:t>
                      </a:r>
                      <a:endPara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+mn-lt"/>
                        <a:ea typeface="League Spartan" charset="0"/>
                        <a:cs typeface="Poppins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Байгууллага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бүрийн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суурь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түвшинг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гэрээнд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тусгана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.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Lato Light" panose="020F0502020204030203" pitchFamily="34" charset="0"/>
                        <a:cs typeface="Mukta ExtraLight" panose="020B0000000000000000" pitchFamily="34" charset="7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824793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err="1">
                          <a:latin typeface="+mn-lt"/>
                        </a:rPr>
                        <a:t>Хүрэх</a:t>
                      </a:r>
                      <a:r>
                        <a:rPr lang="en-US" sz="1800" b="0" dirty="0">
                          <a:latin typeface="+mn-lt"/>
                        </a:rPr>
                        <a:t> </a:t>
                      </a:r>
                      <a:r>
                        <a:rPr lang="en-US" sz="1800" b="0" dirty="0" err="1">
                          <a:latin typeface="+mn-lt"/>
                        </a:rPr>
                        <a:t>түвшин</a:t>
                      </a:r>
                      <a:endPara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+mn-lt"/>
                        <a:ea typeface="League Spartan" charset="0"/>
                        <a:cs typeface="Poppins" pitchFamily="2" charset="77"/>
                      </a:endParaRPr>
                    </a:p>
                    <a:p>
                      <a:pPr algn="l"/>
                      <a:endParaRPr lang="en-US" sz="1800" b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Суурь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түвшинг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сайжруулж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, ОУ-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ын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түвшинд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хүргэхээр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тогтооно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.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Lato Light" panose="020F0502020204030203" pitchFamily="34" charset="0"/>
                        <a:cs typeface="Mukta ExtraLight" panose="020B0000000000000000" pitchFamily="34" charset="7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575722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err="1">
                          <a:latin typeface="+mn-lt"/>
                        </a:rPr>
                        <a:t>Нийт</a:t>
                      </a:r>
                      <a:r>
                        <a:rPr lang="en-US" sz="1800" b="0" dirty="0">
                          <a:latin typeface="+mn-lt"/>
                        </a:rPr>
                        <a:t> </a:t>
                      </a:r>
                      <a:r>
                        <a:rPr lang="en-US" sz="1800" b="0" dirty="0" err="1">
                          <a:latin typeface="+mn-lt"/>
                        </a:rPr>
                        <a:t>гэрээнд</a:t>
                      </a:r>
                      <a:r>
                        <a:rPr lang="en-US" sz="1800" b="0" dirty="0">
                          <a:latin typeface="+mn-lt"/>
                        </a:rPr>
                        <a:t> </a:t>
                      </a:r>
                      <a:r>
                        <a:rPr lang="en-US" sz="1800" b="0" dirty="0" err="1">
                          <a:latin typeface="+mn-lt"/>
                        </a:rPr>
                        <a:t>эзлэх</a:t>
                      </a:r>
                      <a:r>
                        <a:rPr lang="en-US" sz="1800" b="0" dirty="0">
                          <a:latin typeface="+mn-lt"/>
                        </a:rPr>
                        <a:t> </a:t>
                      </a:r>
                      <a:r>
                        <a:rPr lang="en-US" sz="1800" b="0" dirty="0" err="1">
                          <a:latin typeface="+mn-lt"/>
                        </a:rPr>
                        <a:t>хувийн</a:t>
                      </a:r>
                      <a:r>
                        <a:rPr lang="en-US" sz="1800" b="0" dirty="0">
                          <a:latin typeface="+mn-lt"/>
                        </a:rPr>
                        <a:t> </a:t>
                      </a:r>
                      <a:r>
                        <a:rPr lang="en-US" sz="1800" b="0" dirty="0" err="1">
                          <a:latin typeface="+mn-lt"/>
                        </a:rPr>
                        <a:t>жин</a:t>
                      </a:r>
                      <a:r>
                        <a:rPr lang="en-US" sz="1800" b="0" dirty="0">
                          <a:latin typeface="+mn-lt"/>
                        </a:rPr>
                        <a:t> /</a:t>
                      </a:r>
                      <a:r>
                        <a:rPr lang="en-US" sz="1800" b="0" dirty="0" err="1">
                          <a:latin typeface="+mn-lt"/>
                        </a:rPr>
                        <a:t>оноо</a:t>
                      </a:r>
                      <a:endPara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+mn-lt"/>
                        <a:ea typeface="League Spartan" charset="0"/>
                        <a:cs typeface="Poppins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оноо</a:t>
                      </a:r>
                      <a:endParaRPr lang="en-US" sz="1800" dirty="0">
                        <a:effectLst/>
                        <a:latin typeface="+mn-lt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267872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err="1">
                          <a:latin typeface="+mn-lt"/>
                        </a:rPr>
                        <a:t>Үнэлэх</a:t>
                      </a:r>
                      <a:r>
                        <a:rPr lang="en-US" sz="1800" b="0" dirty="0">
                          <a:latin typeface="+mn-lt"/>
                        </a:rPr>
                        <a:t> </a:t>
                      </a:r>
                      <a:r>
                        <a:rPr lang="en-US" sz="1800" b="0" dirty="0" err="1">
                          <a:latin typeface="+mn-lt"/>
                        </a:rPr>
                        <a:t>аргачлал</a:t>
                      </a:r>
                      <a:endPara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+mn-lt"/>
                        <a:ea typeface="League Spartan" charset="0"/>
                        <a:cs typeface="Poppins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Хүрэх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түвшинд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хүрсэн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бол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10 </a:t>
                      </a:r>
                      <a:r>
                        <a:rPr lang="en-US" sz="1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оноо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хүрээгүй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бол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0 </a:t>
                      </a:r>
                      <a:r>
                        <a:rPr lang="en-US" sz="1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оноо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Lato Light" panose="020F0502020204030203" pitchFamily="34" charset="0"/>
                        <a:cs typeface="Mukta ExtraLight" panose="020B0000000000000000" pitchFamily="34" charset="7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370938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err="1">
                          <a:latin typeface="+mn-lt"/>
                        </a:rPr>
                        <a:t>Мэдээллийн</a:t>
                      </a:r>
                      <a:r>
                        <a:rPr lang="en-US" sz="1800" b="0" dirty="0">
                          <a:latin typeface="+mn-lt"/>
                        </a:rPr>
                        <a:t> </a:t>
                      </a:r>
                      <a:r>
                        <a:rPr lang="en-US" sz="1800" b="0" dirty="0" err="1">
                          <a:latin typeface="+mn-lt"/>
                        </a:rPr>
                        <a:t>эх</a:t>
                      </a:r>
                      <a:r>
                        <a:rPr lang="en-US" sz="1800" b="0" dirty="0">
                          <a:latin typeface="+mn-lt"/>
                        </a:rPr>
                        <a:t> </a:t>
                      </a:r>
                      <a:r>
                        <a:rPr lang="en-US" sz="1800" b="0" dirty="0" err="1">
                          <a:latin typeface="+mn-lt"/>
                        </a:rPr>
                        <a:t>сурвалж</a:t>
                      </a:r>
                      <a:endPara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+mn-lt"/>
                        <a:ea typeface="League Spartan" charset="0"/>
                        <a:cs typeface="Poppins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ЭМДЕГ-</a:t>
                      </a:r>
                      <a:r>
                        <a:rPr lang="en-US" sz="1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ын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нэхэмжлэлийн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дата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Lato Light" panose="020F0502020204030203" pitchFamily="34" charset="0"/>
                        <a:cs typeface="Mukta ExtraLight" panose="020B0000000000000000" pitchFamily="34" charset="7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444426"/>
                  </a:ext>
                </a:extLst>
              </a:tr>
            </a:tbl>
          </a:graphicData>
        </a:graphic>
      </p:graphicFrame>
      <p:grpSp>
        <p:nvGrpSpPr>
          <p:cNvPr id="10" name="Group 9">
            <a:extLst>
              <a:ext uri="{FF2B5EF4-FFF2-40B4-BE49-F238E27FC236}">
                <a16:creationId xmlns:a16="http://schemas.microsoft.com/office/drawing/2014/main" id="{7FE8B01D-7A78-43D2-90DB-907DA9055DDC}"/>
              </a:ext>
            </a:extLst>
          </p:cNvPr>
          <p:cNvGrpSpPr/>
          <p:nvPr/>
        </p:nvGrpSpPr>
        <p:grpSpPr>
          <a:xfrm>
            <a:off x="1266397" y="1238509"/>
            <a:ext cx="2213403" cy="2469891"/>
            <a:chOff x="393275" y="2442028"/>
            <a:chExt cx="2655740" cy="1086970"/>
          </a:xfrm>
        </p:grpSpPr>
        <p:sp>
          <p:nvSpPr>
            <p:cNvPr id="11" name="Snip Diagonal Corner Rectangle 5">
              <a:extLst>
                <a:ext uri="{FF2B5EF4-FFF2-40B4-BE49-F238E27FC236}">
                  <a16:creationId xmlns:a16="http://schemas.microsoft.com/office/drawing/2014/main" id="{2ED7E77D-1621-4E6E-84C4-87567DD2E81C}"/>
                </a:ext>
              </a:extLst>
            </p:cNvPr>
            <p:cNvSpPr/>
            <p:nvPr/>
          </p:nvSpPr>
          <p:spPr>
            <a:xfrm>
              <a:off x="393275" y="2442028"/>
              <a:ext cx="2655740" cy="1086970"/>
            </a:xfrm>
            <a:prstGeom prst="snip2DiagRect">
              <a:avLst/>
            </a:prstGeom>
            <a:solidFill>
              <a:srgbClr val="27C7C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17" eaLnBrk="1" fontAlgn="auto" latinLnBrk="0" hangingPunct="1"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</a:endParaRPr>
            </a:p>
          </p:txBody>
        </p:sp>
        <p:sp>
          <p:nvSpPr>
            <p:cNvPr id="12" name="Subtitle 2">
              <a:extLst>
                <a:ext uri="{FF2B5EF4-FFF2-40B4-BE49-F238E27FC236}">
                  <a16:creationId xmlns:a16="http://schemas.microsoft.com/office/drawing/2014/main" id="{DA621FA2-0875-4728-BCB1-C3B280363CBF}"/>
                </a:ext>
              </a:extLst>
            </p:cNvPr>
            <p:cNvSpPr txBox="1">
              <a:spLocks/>
            </p:cNvSpPr>
            <p:nvPr/>
          </p:nvSpPr>
          <p:spPr>
            <a:xfrm>
              <a:off x="488562" y="2492973"/>
              <a:ext cx="2442748" cy="985080"/>
            </a:xfrm>
            <a:prstGeom prst="rect">
              <a:avLst/>
            </a:prstGeom>
          </p:spPr>
          <p:txBody>
            <a:bodyPr vert="horz" wrap="square" lIns="45720" tIns="22860" rIns="45720" bIns="22860" rtlCol="0" anchor="ctr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defTabSz="543818">
                <a:lnSpc>
                  <a:spcPct val="100000"/>
                </a:lnSpc>
                <a:spcBef>
                  <a:spcPts val="0"/>
                </a:spcBef>
              </a:pPr>
              <a:r>
                <a:rPr lang="en-US" sz="1400" b="1" dirty="0">
                  <a:solidFill>
                    <a:srgbClr val="002060"/>
                  </a:solidFill>
                  <a:latin typeface="+mn-lt"/>
                </a:rPr>
                <a:t>ТУХАЙН ӨРХ, СУМ, ТОСГОЫН ЭРҮҮЛ МЭНДИЙН ТӨВД БҮРТГЭЛТЭЙ ХҮН АМААС ХАМГИЙН БАГАДАА НЭГ УДАА АНХАН ШАТНЫ ТУСЛАМЖ, ҮЙЛЧИЛГЭЭ АВСАН ИРГЭДИЙН ЭЗЛЭХ ХУВЬ </a:t>
              </a: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Lato Light" panose="020F0502020204030203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893661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CB4200-6DBF-4FB4-A4BE-7284B6E20B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mn-MN" dirty="0"/>
              <a:t>АНХАН ШАТНЫ ЭМБ</a:t>
            </a:r>
            <a:r>
              <a:rPr lang="en-US" dirty="0"/>
              <a:t>-</a:t>
            </a:r>
            <a:r>
              <a:rPr lang="mn-MN" dirty="0"/>
              <a:t>ЫН ГЭРЭЭНИЙ ШАЛГУУР ҮЗҮҮЛЭЛТ</a:t>
            </a:r>
            <a:endParaRPr lang="en-US" dirty="0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3C085864-78B6-4A27-8750-F85FF9B4862B}"/>
              </a:ext>
            </a:extLst>
          </p:cNvPr>
          <p:cNvGrpSpPr/>
          <p:nvPr/>
        </p:nvGrpSpPr>
        <p:grpSpPr>
          <a:xfrm>
            <a:off x="174401" y="1216401"/>
            <a:ext cx="932733" cy="830997"/>
            <a:chOff x="0" y="1257257"/>
            <a:chExt cx="932733" cy="830997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68BC5E90-9118-4FB3-943D-74D9A25C7EE7}"/>
                </a:ext>
              </a:extLst>
            </p:cNvPr>
            <p:cNvSpPr/>
            <p:nvPr/>
          </p:nvSpPr>
          <p:spPr>
            <a:xfrm>
              <a:off x="0" y="1279366"/>
              <a:ext cx="849030" cy="805929"/>
            </a:xfrm>
            <a:prstGeom prst="ellipse">
              <a:avLst/>
            </a:prstGeom>
            <a:solidFill>
              <a:schemeClr val="bg2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2267C8B5-8374-43E1-AF65-592EFC400D16}"/>
                </a:ext>
              </a:extLst>
            </p:cNvPr>
            <p:cNvSpPr txBox="1"/>
            <p:nvPr/>
          </p:nvSpPr>
          <p:spPr>
            <a:xfrm>
              <a:off x="171591" y="1257257"/>
              <a:ext cx="76114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>
                  <a:solidFill>
                    <a:srgbClr val="002060"/>
                  </a:solidFill>
                </a:rPr>
                <a:t>7</a:t>
              </a:r>
            </a:p>
          </p:txBody>
        </p:sp>
      </p:grpSp>
      <p:graphicFrame>
        <p:nvGraphicFramePr>
          <p:cNvPr id="42" name="Table 42">
            <a:extLst>
              <a:ext uri="{FF2B5EF4-FFF2-40B4-BE49-F238E27FC236}">
                <a16:creationId xmlns:a16="http://schemas.microsoft.com/office/drawing/2014/main" id="{A359F31C-D4F1-4B39-90E8-70086F8782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6322605"/>
              </p:ext>
            </p:extLst>
          </p:nvPr>
        </p:nvGraphicFramePr>
        <p:xfrm>
          <a:off x="3639063" y="2047398"/>
          <a:ext cx="8225870" cy="3960622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2545460">
                  <a:extLst>
                    <a:ext uri="{9D8B030D-6E8A-4147-A177-3AD203B41FA5}">
                      <a16:colId xmlns:a16="http://schemas.microsoft.com/office/drawing/2014/main" val="1956425793"/>
                    </a:ext>
                  </a:extLst>
                </a:gridCol>
                <a:gridCol w="5680410">
                  <a:extLst>
                    <a:ext uri="{9D8B030D-6E8A-4147-A177-3AD203B41FA5}">
                      <a16:colId xmlns:a16="http://schemas.microsoft.com/office/drawing/2014/main" val="5964901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err="1">
                          <a:latin typeface="+mn-lt"/>
                        </a:rPr>
                        <a:t>Тодорхойлолт</a:t>
                      </a:r>
                      <a:r>
                        <a:rPr lang="en-US" sz="1800" b="0" dirty="0">
                          <a:latin typeface="+mn-lt"/>
                        </a:rPr>
                        <a:t>/</a:t>
                      </a:r>
                      <a:r>
                        <a:rPr lang="en-US" sz="1800" b="0" dirty="0" err="1">
                          <a:latin typeface="+mn-lt"/>
                        </a:rPr>
                        <a:t>Аргачлал</a:t>
                      </a:r>
                      <a:endPara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+mn-lt"/>
                        <a:ea typeface="League Spartan" charset="0"/>
                        <a:cs typeface="Poppins" pitchFamily="2" charset="77"/>
                      </a:endParaRPr>
                    </a:p>
                    <a:p>
                      <a:pPr algn="l"/>
                      <a:endParaRPr lang="en-US" sz="1800" b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8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ухайн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жилдээ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нярай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хэвтрийн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хөгжлийн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бэрхшээлтэй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иргэдэд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хийсэн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гэрийн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эргэлтийн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тохиолдлын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тоо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*100%/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тухайн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жилдээ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хийсэн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нийт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үзлэгийн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тоо</a:t>
                      </a:r>
                      <a:endParaRPr lang="en-US" sz="1800" b="0" dirty="0">
                        <a:effectLst/>
                        <a:latin typeface="+mn-lt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265708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err="1">
                          <a:latin typeface="+mn-lt"/>
                        </a:rPr>
                        <a:t>Олон</a:t>
                      </a:r>
                      <a:r>
                        <a:rPr lang="en-US" sz="1800" b="0" dirty="0">
                          <a:latin typeface="+mn-lt"/>
                        </a:rPr>
                        <a:t> </a:t>
                      </a:r>
                      <a:r>
                        <a:rPr lang="en-US" sz="1800" b="0" dirty="0" err="1">
                          <a:latin typeface="+mn-lt"/>
                        </a:rPr>
                        <a:t>улсын</a:t>
                      </a:r>
                      <a:r>
                        <a:rPr lang="en-US" sz="1800" b="0" dirty="0">
                          <a:latin typeface="+mn-lt"/>
                        </a:rPr>
                        <a:t> </a:t>
                      </a:r>
                      <a:r>
                        <a:rPr lang="en-US" sz="1800" b="0" dirty="0" err="1">
                          <a:latin typeface="+mn-lt"/>
                        </a:rPr>
                        <a:t>дундаж</a:t>
                      </a:r>
                      <a:r>
                        <a:rPr lang="en-US" sz="1800" b="0" dirty="0">
                          <a:latin typeface="+mn-lt"/>
                        </a:rPr>
                        <a:t> </a:t>
                      </a:r>
                      <a:r>
                        <a:rPr lang="en-US" sz="1800" b="0" dirty="0" err="1">
                          <a:latin typeface="+mn-lt"/>
                        </a:rPr>
                        <a:t>хэмжээ</a:t>
                      </a:r>
                      <a:endPara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+mn-lt"/>
                        <a:ea typeface="League Spartan" charset="0"/>
                        <a:cs typeface="Poppins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≥30%</a:t>
                      </a:r>
                      <a:endParaRPr lang="en-US" sz="1800" b="0" dirty="0">
                        <a:effectLst/>
                        <a:latin typeface="+mn-lt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184110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err="1">
                          <a:latin typeface="+mn-lt"/>
                        </a:rPr>
                        <a:t>Суурь</a:t>
                      </a:r>
                      <a:r>
                        <a:rPr lang="en-US" sz="1800" b="0" dirty="0">
                          <a:latin typeface="+mn-lt"/>
                        </a:rPr>
                        <a:t> </a:t>
                      </a:r>
                      <a:r>
                        <a:rPr lang="en-US" sz="1800" b="0" dirty="0" err="1">
                          <a:latin typeface="+mn-lt"/>
                        </a:rPr>
                        <a:t>түвшин</a:t>
                      </a:r>
                      <a:endPara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+mn-lt"/>
                        <a:ea typeface="League Spartan" charset="0"/>
                        <a:cs typeface="Poppins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Байгууллага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бүрийн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суурь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түвшинг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гэрээнд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тусгана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.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Lato Light" panose="020F0502020204030203" pitchFamily="34" charset="0"/>
                        <a:cs typeface="Mukta ExtraLight" panose="020B0000000000000000" pitchFamily="34" charset="7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824793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err="1">
                          <a:latin typeface="+mn-lt"/>
                        </a:rPr>
                        <a:t>Хүрэх</a:t>
                      </a:r>
                      <a:r>
                        <a:rPr lang="en-US" sz="1800" b="0" dirty="0">
                          <a:latin typeface="+mn-lt"/>
                        </a:rPr>
                        <a:t> </a:t>
                      </a:r>
                      <a:r>
                        <a:rPr lang="en-US" sz="1800" b="0" dirty="0" err="1">
                          <a:latin typeface="+mn-lt"/>
                        </a:rPr>
                        <a:t>түвшин</a:t>
                      </a:r>
                      <a:endPara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+mn-lt"/>
                        <a:ea typeface="League Spartan" charset="0"/>
                        <a:cs typeface="Poppins" pitchFamily="2" charset="77"/>
                      </a:endParaRPr>
                    </a:p>
                    <a:p>
                      <a:pPr algn="l"/>
                      <a:endParaRPr lang="en-US" sz="1800" b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Суурь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түвшинг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сайжруулж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, ОУ-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ын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түвшинд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хүргэхээр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тогтооно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.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Lato Light" panose="020F0502020204030203" pitchFamily="34" charset="0"/>
                        <a:cs typeface="Mukta ExtraLight" panose="020B0000000000000000" pitchFamily="34" charset="7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575722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err="1">
                          <a:latin typeface="+mn-lt"/>
                        </a:rPr>
                        <a:t>Нийт</a:t>
                      </a:r>
                      <a:r>
                        <a:rPr lang="en-US" sz="1800" b="0" dirty="0">
                          <a:latin typeface="+mn-lt"/>
                        </a:rPr>
                        <a:t> </a:t>
                      </a:r>
                      <a:r>
                        <a:rPr lang="en-US" sz="1800" b="0" dirty="0" err="1">
                          <a:latin typeface="+mn-lt"/>
                        </a:rPr>
                        <a:t>гэрээнд</a:t>
                      </a:r>
                      <a:r>
                        <a:rPr lang="en-US" sz="1800" b="0" dirty="0">
                          <a:latin typeface="+mn-lt"/>
                        </a:rPr>
                        <a:t> </a:t>
                      </a:r>
                      <a:r>
                        <a:rPr lang="en-US" sz="1800" b="0" dirty="0" err="1">
                          <a:latin typeface="+mn-lt"/>
                        </a:rPr>
                        <a:t>эзлэх</a:t>
                      </a:r>
                      <a:r>
                        <a:rPr lang="en-US" sz="1800" b="0" dirty="0">
                          <a:latin typeface="+mn-lt"/>
                        </a:rPr>
                        <a:t> </a:t>
                      </a:r>
                      <a:r>
                        <a:rPr lang="en-US" sz="1800" b="0" dirty="0" err="1">
                          <a:latin typeface="+mn-lt"/>
                        </a:rPr>
                        <a:t>хувийн</a:t>
                      </a:r>
                      <a:r>
                        <a:rPr lang="en-US" sz="1800" b="0" dirty="0">
                          <a:latin typeface="+mn-lt"/>
                        </a:rPr>
                        <a:t> </a:t>
                      </a:r>
                      <a:r>
                        <a:rPr lang="en-US" sz="1800" b="0" dirty="0" err="1">
                          <a:latin typeface="+mn-lt"/>
                        </a:rPr>
                        <a:t>жин</a:t>
                      </a:r>
                      <a:r>
                        <a:rPr lang="en-US" sz="1800" b="0" dirty="0">
                          <a:latin typeface="+mn-lt"/>
                        </a:rPr>
                        <a:t> /</a:t>
                      </a:r>
                      <a:r>
                        <a:rPr lang="en-US" sz="1800" b="0" dirty="0" err="1">
                          <a:latin typeface="+mn-lt"/>
                        </a:rPr>
                        <a:t>оноо</a:t>
                      </a:r>
                      <a:endPara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+mn-lt"/>
                        <a:ea typeface="League Spartan" charset="0"/>
                        <a:cs typeface="Poppins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оноо</a:t>
                      </a:r>
                      <a:endParaRPr lang="en-US" sz="1800" b="0" dirty="0">
                        <a:effectLst/>
                        <a:latin typeface="+mn-lt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267872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err="1">
                          <a:latin typeface="+mn-lt"/>
                        </a:rPr>
                        <a:t>Үнэлэх</a:t>
                      </a:r>
                      <a:r>
                        <a:rPr lang="en-US" sz="1800" b="0" dirty="0">
                          <a:latin typeface="+mn-lt"/>
                        </a:rPr>
                        <a:t> </a:t>
                      </a:r>
                      <a:r>
                        <a:rPr lang="en-US" sz="1800" b="0" dirty="0" err="1">
                          <a:latin typeface="+mn-lt"/>
                        </a:rPr>
                        <a:t>аргачлал</a:t>
                      </a:r>
                      <a:endPara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+mn-lt"/>
                        <a:ea typeface="League Spartan" charset="0"/>
                        <a:cs typeface="Poppins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Хүрэх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түвшинд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хүрсэн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бол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5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оноо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хүрээгүй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бол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0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оноо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Lato Light" panose="020F0502020204030203" pitchFamily="34" charset="0"/>
                        <a:cs typeface="Mukta ExtraLight" panose="020B0000000000000000" pitchFamily="34" charset="7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370938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err="1">
                          <a:latin typeface="+mn-lt"/>
                        </a:rPr>
                        <a:t>Мэдээллийн</a:t>
                      </a:r>
                      <a:r>
                        <a:rPr lang="en-US" sz="1800" b="0" dirty="0">
                          <a:latin typeface="+mn-lt"/>
                        </a:rPr>
                        <a:t> </a:t>
                      </a:r>
                      <a:r>
                        <a:rPr lang="en-US" sz="1800" b="0" dirty="0" err="1">
                          <a:latin typeface="+mn-lt"/>
                        </a:rPr>
                        <a:t>эх</a:t>
                      </a:r>
                      <a:r>
                        <a:rPr lang="en-US" sz="1800" b="0" dirty="0">
                          <a:latin typeface="+mn-lt"/>
                        </a:rPr>
                        <a:t> </a:t>
                      </a:r>
                      <a:r>
                        <a:rPr lang="en-US" sz="1800" b="0" dirty="0" err="1">
                          <a:latin typeface="+mn-lt"/>
                        </a:rPr>
                        <a:t>сурвалж</a:t>
                      </a:r>
                      <a:endPara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+mn-lt"/>
                        <a:ea typeface="League Spartan" charset="0"/>
                        <a:cs typeface="Poppins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ЭМДЕГ-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ын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нэхэмжлэлийн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дата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Lato Light" panose="020F0502020204030203" pitchFamily="34" charset="0"/>
                        <a:cs typeface="Mukta ExtraLight" panose="020B0000000000000000" pitchFamily="34" charset="7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444426"/>
                  </a:ext>
                </a:extLst>
              </a:tr>
            </a:tbl>
          </a:graphicData>
        </a:graphic>
      </p:graphicFrame>
      <p:grpSp>
        <p:nvGrpSpPr>
          <p:cNvPr id="10" name="Group 9">
            <a:extLst>
              <a:ext uri="{FF2B5EF4-FFF2-40B4-BE49-F238E27FC236}">
                <a16:creationId xmlns:a16="http://schemas.microsoft.com/office/drawing/2014/main" id="{7FE8B01D-7A78-43D2-90DB-907DA9055DDC}"/>
              </a:ext>
            </a:extLst>
          </p:cNvPr>
          <p:cNvGrpSpPr/>
          <p:nvPr/>
        </p:nvGrpSpPr>
        <p:grpSpPr>
          <a:xfrm>
            <a:off x="1266397" y="1238509"/>
            <a:ext cx="2213403" cy="1250691"/>
            <a:chOff x="393275" y="2442028"/>
            <a:chExt cx="2655740" cy="1086970"/>
          </a:xfrm>
        </p:grpSpPr>
        <p:sp>
          <p:nvSpPr>
            <p:cNvPr id="11" name="Snip Diagonal Corner Rectangle 5">
              <a:extLst>
                <a:ext uri="{FF2B5EF4-FFF2-40B4-BE49-F238E27FC236}">
                  <a16:creationId xmlns:a16="http://schemas.microsoft.com/office/drawing/2014/main" id="{2ED7E77D-1621-4E6E-84C4-87567DD2E81C}"/>
                </a:ext>
              </a:extLst>
            </p:cNvPr>
            <p:cNvSpPr/>
            <p:nvPr/>
          </p:nvSpPr>
          <p:spPr>
            <a:xfrm>
              <a:off x="393275" y="2442028"/>
              <a:ext cx="2655740" cy="1086970"/>
            </a:xfrm>
            <a:prstGeom prst="snip2DiagRect">
              <a:avLst/>
            </a:prstGeom>
            <a:solidFill>
              <a:srgbClr val="27C7C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17" eaLnBrk="1" fontAlgn="auto" latinLnBrk="0" hangingPunct="1"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</a:endParaRPr>
            </a:p>
          </p:txBody>
        </p:sp>
        <p:sp>
          <p:nvSpPr>
            <p:cNvPr id="12" name="Subtitle 2">
              <a:extLst>
                <a:ext uri="{FF2B5EF4-FFF2-40B4-BE49-F238E27FC236}">
                  <a16:creationId xmlns:a16="http://schemas.microsoft.com/office/drawing/2014/main" id="{DA621FA2-0875-4728-BCB1-C3B280363CBF}"/>
                </a:ext>
              </a:extLst>
            </p:cNvPr>
            <p:cNvSpPr txBox="1">
              <a:spLocks/>
            </p:cNvSpPr>
            <p:nvPr/>
          </p:nvSpPr>
          <p:spPr>
            <a:xfrm>
              <a:off x="488562" y="2833133"/>
              <a:ext cx="2442748" cy="304760"/>
            </a:xfrm>
            <a:prstGeom prst="rect">
              <a:avLst/>
            </a:prstGeom>
          </p:spPr>
          <p:txBody>
            <a:bodyPr vert="horz" wrap="square" lIns="45720" tIns="22860" rIns="45720" bIns="22860" rtlCol="0" anchor="ctr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defTabSz="543818">
                <a:lnSpc>
                  <a:spcPct val="100000"/>
                </a:lnSpc>
                <a:spcBef>
                  <a:spcPts val="0"/>
                </a:spcBef>
              </a:pPr>
              <a:r>
                <a:rPr lang="en-US" sz="1400" b="1" dirty="0">
                  <a:solidFill>
                    <a:srgbClr val="002060"/>
                  </a:solidFill>
                  <a:latin typeface="+mn-lt"/>
                </a:rPr>
                <a:t>НИЙТ ҮЗЛЭГ ДОТОР ЭЗЛЭХ ГЭРИЙН ЭРГЭЛТИЙН ХУВЬ </a:t>
              </a: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Lato Light" panose="020F0502020204030203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4918A7B6-5C0B-4872-BC5C-C7945B553C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27" y="3403043"/>
            <a:ext cx="3366273" cy="260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6811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CB4200-6DBF-4FB4-A4BE-7284B6E20B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mn-MN" dirty="0"/>
              <a:t>АНХАН ШАТНЫ ЭМБ</a:t>
            </a:r>
            <a:r>
              <a:rPr lang="en-US" dirty="0"/>
              <a:t>-</a:t>
            </a:r>
            <a:r>
              <a:rPr lang="mn-MN" dirty="0"/>
              <a:t>ЫН ГЭРЭЭНИЙ ШАЛГУУР ҮЗҮҮЛЭЛТ</a:t>
            </a:r>
            <a:endParaRPr lang="en-US" dirty="0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3C085864-78B6-4A27-8750-F85FF9B4862B}"/>
              </a:ext>
            </a:extLst>
          </p:cNvPr>
          <p:cNvGrpSpPr/>
          <p:nvPr/>
        </p:nvGrpSpPr>
        <p:grpSpPr>
          <a:xfrm>
            <a:off x="174401" y="1216401"/>
            <a:ext cx="932733" cy="830997"/>
            <a:chOff x="0" y="1257257"/>
            <a:chExt cx="932733" cy="830997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68BC5E90-9118-4FB3-943D-74D9A25C7EE7}"/>
                </a:ext>
              </a:extLst>
            </p:cNvPr>
            <p:cNvSpPr/>
            <p:nvPr/>
          </p:nvSpPr>
          <p:spPr>
            <a:xfrm>
              <a:off x="0" y="1279366"/>
              <a:ext cx="849030" cy="805929"/>
            </a:xfrm>
            <a:prstGeom prst="ellipse">
              <a:avLst/>
            </a:prstGeom>
            <a:solidFill>
              <a:schemeClr val="bg2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2267C8B5-8374-43E1-AF65-592EFC400D16}"/>
                </a:ext>
              </a:extLst>
            </p:cNvPr>
            <p:cNvSpPr txBox="1"/>
            <p:nvPr/>
          </p:nvSpPr>
          <p:spPr>
            <a:xfrm>
              <a:off x="171591" y="1257257"/>
              <a:ext cx="76114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>
                  <a:solidFill>
                    <a:srgbClr val="002060"/>
                  </a:solidFill>
                </a:rPr>
                <a:t>8</a:t>
              </a:r>
            </a:p>
          </p:txBody>
        </p:sp>
      </p:grpSp>
      <p:graphicFrame>
        <p:nvGraphicFramePr>
          <p:cNvPr id="42" name="Table 42">
            <a:extLst>
              <a:ext uri="{FF2B5EF4-FFF2-40B4-BE49-F238E27FC236}">
                <a16:creationId xmlns:a16="http://schemas.microsoft.com/office/drawing/2014/main" id="{A359F31C-D4F1-4B39-90E8-70086F8782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1685164"/>
              </p:ext>
            </p:extLst>
          </p:nvPr>
        </p:nvGraphicFramePr>
        <p:xfrm>
          <a:off x="3689412" y="1755434"/>
          <a:ext cx="8225870" cy="3960622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2545460">
                  <a:extLst>
                    <a:ext uri="{9D8B030D-6E8A-4147-A177-3AD203B41FA5}">
                      <a16:colId xmlns:a16="http://schemas.microsoft.com/office/drawing/2014/main" val="1956425793"/>
                    </a:ext>
                  </a:extLst>
                </a:gridCol>
                <a:gridCol w="5680410">
                  <a:extLst>
                    <a:ext uri="{9D8B030D-6E8A-4147-A177-3AD203B41FA5}">
                      <a16:colId xmlns:a16="http://schemas.microsoft.com/office/drawing/2014/main" val="596490181"/>
                    </a:ext>
                  </a:extLst>
                </a:gridCol>
              </a:tblGrid>
              <a:tr h="28136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err="1">
                          <a:latin typeface="+mn-lt"/>
                        </a:rPr>
                        <a:t>Тодорхойлолт</a:t>
                      </a:r>
                      <a:r>
                        <a:rPr lang="en-US" sz="1800" b="0" dirty="0">
                          <a:latin typeface="+mn-lt"/>
                        </a:rPr>
                        <a:t>/</a:t>
                      </a:r>
                      <a:r>
                        <a:rPr lang="en-US" sz="1800" b="0" dirty="0" err="1">
                          <a:latin typeface="+mn-lt"/>
                        </a:rPr>
                        <a:t>Аргачлал</a:t>
                      </a:r>
                      <a:endPara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+mn-lt"/>
                        <a:ea typeface="League Spartan" charset="0"/>
                        <a:cs typeface="Poppins" pitchFamily="2" charset="77"/>
                      </a:endParaRPr>
                    </a:p>
                    <a:p>
                      <a:pPr algn="l"/>
                      <a:endParaRPr lang="en-US" sz="1800" b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Uptodate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mn-MN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сард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ба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түүнээс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дээш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удаа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хандалт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хийж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шаардлагатай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материал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уншсан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эмчийн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тоо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*100% /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Нийт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эмчийн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тоо</a:t>
                      </a:r>
                      <a:endParaRPr lang="en-US" sz="1800" b="0" dirty="0">
                        <a:effectLst/>
                        <a:latin typeface="+mn-lt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265708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err="1">
                          <a:latin typeface="+mn-lt"/>
                        </a:rPr>
                        <a:t>Олон</a:t>
                      </a:r>
                      <a:r>
                        <a:rPr lang="en-US" sz="1800" b="0" dirty="0">
                          <a:latin typeface="+mn-lt"/>
                        </a:rPr>
                        <a:t> </a:t>
                      </a:r>
                      <a:r>
                        <a:rPr lang="en-US" sz="1800" b="0" dirty="0" err="1">
                          <a:latin typeface="+mn-lt"/>
                        </a:rPr>
                        <a:t>улсын</a:t>
                      </a:r>
                      <a:r>
                        <a:rPr lang="en-US" sz="1800" b="0" dirty="0">
                          <a:latin typeface="+mn-lt"/>
                        </a:rPr>
                        <a:t> </a:t>
                      </a:r>
                      <a:r>
                        <a:rPr lang="en-US" sz="1800" b="0" dirty="0" err="1">
                          <a:latin typeface="+mn-lt"/>
                        </a:rPr>
                        <a:t>дундаж</a:t>
                      </a:r>
                      <a:r>
                        <a:rPr lang="en-US" sz="1800" b="0" dirty="0">
                          <a:latin typeface="+mn-lt"/>
                        </a:rPr>
                        <a:t> </a:t>
                      </a:r>
                      <a:r>
                        <a:rPr lang="en-US" sz="1800" b="0" dirty="0" err="1">
                          <a:latin typeface="+mn-lt"/>
                        </a:rPr>
                        <a:t>хэмжээ</a:t>
                      </a:r>
                      <a:endPara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+mn-lt"/>
                        <a:ea typeface="League Spartan" charset="0"/>
                        <a:cs typeface="Poppins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≥ 85% </a:t>
                      </a:r>
                      <a:endParaRPr lang="en-US" sz="1800" b="0" dirty="0">
                        <a:effectLst/>
                        <a:latin typeface="+mn-lt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184110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err="1">
                          <a:latin typeface="+mn-lt"/>
                        </a:rPr>
                        <a:t>Суурь</a:t>
                      </a:r>
                      <a:r>
                        <a:rPr lang="en-US" sz="1800" b="0" dirty="0">
                          <a:latin typeface="+mn-lt"/>
                        </a:rPr>
                        <a:t> </a:t>
                      </a:r>
                      <a:r>
                        <a:rPr lang="en-US" sz="1800" b="0" dirty="0" err="1">
                          <a:latin typeface="+mn-lt"/>
                        </a:rPr>
                        <a:t>түвшин</a:t>
                      </a:r>
                      <a:endPara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+mn-lt"/>
                        <a:ea typeface="League Spartan" charset="0"/>
                        <a:cs typeface="Poppins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40 %≤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Lato Light" panose="020F0502020204030203" pitchFamily="34" charset="0"/>
                        <a:cs typeface="Mukta ExtraLight" panose="020B0000000000000000" pitchFamily="34" charset="7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824793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err="1">
                          <a:latin typeface="+mn-lt"/>
                        </a:rPr>
                        <a:t>Хүрэх</a:t>
                      </a:r>
                      <a:r>
                        <a:rPr lang="en-US" sz="1800" b="0" dirty="0">
                          <a:latin typeface="+mn-lt"/>
                        </a:rPr>
                        <a:t> </a:t>
                      </a:r>
                      <a:r>
                        <a:rPr lang="en-US" sz="1800" b="0" dirty="0" err="1">
                          <a:latin typeface="+mn-lt"/>
                        </a:rPr>
                        <a:t>түвшин</a:t>
                      </a:r>
                      <a:endPara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+mn-lt"/>
                        <a:ea typeface="League Spartan" charset="0"/>
                        <a:cs typeface="Poppins" pitchFamily="2" charset="77"/>
                      </a:endParaRPr>
                    </a:p>
                    <a:p>
                      <a:pPr algn="l"/>
                      <a:endParaRPr lang="en-US" sz="1800" b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Суурь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түвшинг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сайжруулж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, ОУ-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ын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түвшинд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хүргэхээр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тогтооно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.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Lato Light" panose="020F0502020204030203" pitchFamily="34" charset="0"/>
                        <a:cs typeface="Mukta ExtraLight" panose="020B0000000000000000" pitchFamily="34" charset="7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575722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err="1">
                          <a:latin typeface="+mn-lt"/>
                        </a:rPr>
                        <a:t>Нийт</a:t>
                      </a:r>
                      <a:r>
                        <a:rPr lang="en-US" sz="1800" b="0" dirty="0">
                          <a:latin typeface="+mn-lt"/>
                        </a:rPr>
                        <a:t> </a:t>
                      </a:r>
                      <a:r>
                        <a:rPr lang="en-US" sz="1800" b="0" dirty="0" err="1">
                          <a:latin typeface="+mn-lt"/>
                        </a:rPr>
                        <a:t>гэрээнд</a:t>
                      </a:r>
                      <a:r>
                        <a:rPr lang="en-US" sz="1800" b="0" dirty="0">
                          <a:latin typeface="+mn-lt"/>
                        </a:rPr>
                        <a:t> </a:t>
                      </a:r>
                      <a:r>
                        <a:rPr lang="en-US" sz="1800" b="0" dirty="0" err="1">
                          <a:latin typeface="+mn-lt"/>
                        </a:rPr>
                        <a:t>эзлэх</a:t>
                      </a:r>
                      <a:r>
                        <a:rPr lang="en-US" sz="1800" b="0" dirty="0">
                          <a:latin typeface="+mn-lt"/>
                        </a:rPr>
                        <a:t> </a:t>
                      </a:r>
                      <a:r>
                        <a:rPr lang="en-US" sz="1800" b="0" dirty="0" err="1">
                          <a:latin typeface="+mn-lt"/>
                        </a:rPr>
                        <a:t>хувийн</a:t>
                      </a:r>
                      <a:r>
                        <a:rPr lang="en-US" sz="1800" b="0" dirty="0">
                          <a:latin typeface="+mn-lt"/>
                        </a:rPr>
                        <a:t> </a:t>
                      </a:r>
                      <a:r>
                        <a:rPr lang="en-US" sz="1800" b="0" dirty="0" err="1">
                          <a:latin typeface="+mn-lt"/>
                        </a:rPr>
                        <a:t>жин</a:t>
                      </a:r>
                      <a:r>
                        <a:rPr lang="en-US" sz="1800" b="0" dirty="0">
                          <a:latin typeface="+mn-lt"/>
                        </a:rPr>
                        <a:t> /</a:t>
                      </a:r>
                      <a:r>
                        <a:rPr lang="en-US" sz="1800" b="0" dirty="0" err="1">
                          <a:latin typeface="+mn-lt"/>
                        </a:rPr>
                        <a:t>оноо</a:t>
                      </a:r>
                      <a:endPara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+mn-lt"/>
                        <a:ea typeface="League Spartan" charset="0"/>
                        <a:cs typeface="Poppins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оноо</a:t>
                      </a:r>
                      <a:endParaRPr lang="en-US" sz="1800" b="0" dirty="0">
                        <a:effectLst/>
                        <a:latin typeface="+mn-lt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267872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err="1">
                          <a:latin typeface="+mn-lt"/>
                        </a:rPr>
                        <a:t>Үнэлэх</a:t>
                      </a:r>
                      <a:r>
                        <a:rPr lang="en-US" sz="1800" b="0" dirty="0">
                          <a:latin typeface="+mn-lt"/>
                        </a:rPr>
                        <a:t> </a:t>
                      </a:r>
                      <a:r>
                        <a:rPr lang="en-US" sz="1800" b="0" dirty="0" err="1">
                          <a:latin typeface="+mn-lt"/>
                        </a:rPr>
                        <a:t>аргачлал</a:t>
                      </a:r>
                      <a:endPara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+mn-lt"/>
                        <a:ea typeface="League Spartan" charset="0"/>
                        <a:cs typeface="Poppins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Хүрэх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түвшинд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хүрсэн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бол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5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оноо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хүрээгүй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бол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0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оноо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Lato Light" panose="020F0502020204030203" pitchFamily="34" charset="0"/>
                        <a:cs typeface="Mukta ExtraLight" panose="020B0000000000000000" pitchFamily="34" charset="7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370938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err="1">
                          <a:latin typeface="+mn-lt"/>
                        </a:rPr>
                        <a:t>Мэдээллийн</a:t>
                      </a:r>
                      <a:r>
                        <a:rPr lang="en-US" sz="1800" b="0" dirty="0">
                          <a:latin typeface="+mn-lt"/>
                        </a:rPr>
                        <a:t> </a:t>
                      </a:r>
                      <a:r>
                        <a:rPr lang="en-US" sz="1800" b="0" dirty="0" err="1">
                          <a:latin typeface="+mn-lt"/>
                        </a:rPr>
                        <a:t>эх</a:t>
                      </a:r>
                      <a:r>
                        <a:rPr lang="en-US" sz="1800" b="0" dirty="0">
                          <a:latin typeface="+mn-lt"/>
                        </a:rPr>
                        <a:t> </a:t>
                      </a:r>
                      <a:r>
                        <a:rPr lang="en-US" sz="1800" b="0" dirty="0" err="1">
                          <a:latin typeface="+mn-lt"/>
                        </a:rPr>
                        <a:t>сурвалж</a:t>
                      </a:r>
                      <a:endPara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+mn-lt"/>
                        <a:ea typeface="League Spartan" charset="0"/>
                        <a:cs typeface="Poppins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</a:t>
                      </a:r>
                      <a:r>
                        <a:rPr lang="mn-MN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лтерс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клуверийн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тайлан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Lato Light" panose="020F0502020204030203" pitchFamily="34" charset="0"/>
                        <a:cs typeface="Mukta ExtraLight" panose="020B0000000000000000" pitchFamily="34" charset="7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444426"/>
                  </a:ext>
                </a:extLst>
              </a:tr>
            </a:tbl>
          </a:graphicData>
        </a:graphic>
      </p:graphicFrame>
      <p:grpSp>
        <p:nvGrpSpPr>
          <p:cNvPr id="13" name="Group 12">
            <a:extLst>
              <a:ext uri="{FF2B5EF4-FFF2-40B4-BE49-F238E27FC236}">
                <a16:creationId xmlns:a16="http://schemas.microsoft.com/office/drawing/2014/main" id="{5B68752A-D397-4882-9F1A-77BB0FA39D5E}"/>
              </a:ext>
            </a:extLst>
          </p:cNvPr>
          <p:cNvGrpSpPr/>
          <p:nvPr/>
        </p:nvGrpSpPr>
        <p:grpSpPr>
          <a:xfrm>
            <a:off x="1278725" y="1216401"/>
            <a:ext cx="2239096" cy="1080845"/>
            <a:chOff x="287077" y="3916281"/>
            <a:chExt cx="2655740" cy="1080845"/>
          </a:xfrm>
        </p:grpSpPr>
        <p:sp>
          <p:nvSpPr>
            <p:cNvPr id="14" name="Snip Diagonal Corner Rectangle 4">
              <a:extLst>
                <a:ext uri="{FF2B5EF4-FFF2-40B4-BE49-F238E27FC236}">
                  <a16:creationId xmlns:a16="http://schemas.microsoft.com/office/drawing/2014/main" id="{5EA39C89-6C02-46CE-BDAB-89611FFBF180}"/>
                </a:ext>
              </a:extLst>
            </p:cNvPr>
            <p:cNvSpPr/>
            <p:nvPr/>
          </p:nvSpPr>
          <p:spPr>
            <a:xfrm>
              <a:off x="287077" y="3916281"/>
              <a:ext cx="2655740" cy="1080845"/>
            </a:xfrm>
            <a:prstGeom prst="snip2DiagRect">
              <a:avLst/>
            </a:prstGeom>
            <a:solidFill>
              <a:srgbClr val="1B8BCD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17" eaLnBrk="1" fontAlgn="auto" latinLnBrk="0" hangingPunct="1"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</a:endParaRPr>
            </a:p>
          </p:txBody>
        </p:sp>
        <p:sp>
          <p:nvSpPr>
            <p:cNvPr id="15" name="Subtitle 2">
              <a:extLst>
                <a:ext uri="{FF2B5EF4-FFF2-40B4-BE49-F238E27FC236}">
                  <a16:creationId xmlns:a16="http://schemas.microsoft.com/office/drawing/2014/main" id="{CF0297F6-CB5D-41D5-99E7-5602527A0E96}"/>
                </a:ext>
              </a:extLst>
            </p:cNvPr>
            <p:cNvSpPr txBox="1">
              <a:spLocks/>
            </p:cNvSpPr>
            <p:nvPr/>
          </p:nvSpPr>
          <p:spPr>
            <a:xfrm>
              <a:off x="420910" y="4108453"/>
              <a:ext cx="2385271" cy="692497"/>
            </a:xfrm>
            <a:prstGeom prst="rect">
              <a:avLst/>
            </a:prstGeom>
          </p:spPr>
          <p:txBody>
            <a:bodyPr vert="horz" wrap="square" lIns="45720" tIns="22860" rIns="45720" bIns="22860" rtlCol="0" anchor="ctr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defTabSz="543818">
                <a:lnSpc>
                  <a:spcPct val="100000"/>
                </a:lnSpc>
                <a:spcBef>
                  <a:spcPts val="0"/>
                </a:spcBef>
              </a:pPr>
              <a:r>
                <a:rPr lang="en-US" sz="1400" b="1" dirty="0">
                  <a:solidFill>
                    <a:schemeClr val="bg1"/>
                  </a:solidFill>
                  <a:latin typeface="+mn-lt"/>
                  <a:cs typeface="Arial" panose="020B0604020202020204" pitchFamily="34" charset="0"/>
                </a:rPr>
                <a:t>UPTODATE ТОГТМОЛ АШИГЛАДАГ ЭМЧИЙН ХУВЬ</a:t>
              </a: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Lato Light" panose="020F0502020204030203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3314" name="Picture 2" descr="See the source image">
            <a:extLst>
              <a:ext uri="{FF2B5EF4-FFF2-40B4-BE49-F238E27FC236}">
                <a16:creationId xmlns:a16="http://schemas.microsoft.com/office/drawing/2014/main" id="{F8F83512-4C5F-44C2-AE46-46B543FE68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562" y="5937752"/>
            <a:ext cx="2085537" cy="532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E293E18-0F88-45CD-8970-45482CEA1C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7132" y="3051544"/>
            <a:ext cx="3689412" cy="2664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2299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CB4200-6DBF-4FB4-A4BE-7284B6E20B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mn-MN" dirty="0"/>
              <a:t>АНХАН ШАТНЫ ЭМБ</a:t>
            </a:r>
            <a:r>
              <a:rPr lang="en-US" dirty="0"/>
              <a:t>-</a:t>
            </a:r>
            <a:r>
              <a:rPr lang="mn-MN" dirty="0"/>
              <a:t>ЫН ГЭРЭЭНИЙ ШАЛГУУР ҮЗҮҮЛЭЛТ</a:t>
            </a:r>
            <a:endParaRPr lang="en-US" dirty="0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3C085864-78B6-4A27-8750-F85FF9B4862B}"/>
              </a:ext>
            </a:extLst>
          </p:cNvPr>
          <p:cNvGrpSpPr/>
          <p:nvPr/>
        </p:nvGrpSpPr>
        <p:grpSpPr>
          <a:xfrm>
            <a:off x="174401" y="1216401"/>
            <a:ext cx="932733" cy="830997"/>
            <a:chOff x="0" y="1257257"/>
            <a:chExt cx="932733" cy="830997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68BC5E90-9118-4FB3-943D-74D9A25C7EE7}"/>
                </a:ext>
              </a:extLst>
            </p:cNvPr>
            <p:cNvSpPr/>
            <p:nvPr/>
          </p:nvSpPr>
          <p:spPr>
            <a:xfrm>
              <a:off x="0" y="1279366"/>
              <a:ext cx="849030" cy="805929"/>
            </a:xfrm>
            <a:prstGeom prst="ellipse">
              <a:avLst/>
            </a:prstGeom>
            <a:solidFill>
              <a:schemeClr val="bg2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2267C8B5-8374-43E1-AF65-592EFC400D16}"/>
                </a:ext>
              </a:extLst>
            </p:cNvPr>
            <p:cNvSpPr txBox="1"/>
            <p:nvPr/>
          </p:nvSpPr>
          <p:spPr>
            <a:xfrm>
              <a:off x="171591" y="1257257"/>
              <a:ext cx="76114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>
                  <a:solidFill>
                    <a:srgbClr val="002060"/>
                  </a:solidFill>
                </a:rPr>
                <a:t>9</a:t>
              </a:r>
            </a:p>
          </p:txBody>
        </p:sp>
      </p:grpSp>
      <p:graphicFrame>
        <p:nvGraphicFramePr>
          <p:cNvPr id="42" name="Table 42">
            <a:extLst>
              <a:ext uri="{FF2B5EF4-FFF2-40B4-BE49-F238E27FC236}">
                <a16:creationId xmlns:a16="http://schemas.microsoft.com/office/drawing/2014/main" id="{A359F31C-D4F1-4B39-90E8-70086F8782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4252602"/>
              </p:ext>
            </p:extLst>
          </p:nvPr>
        </p:nvGraphicFramePr>
        <p:xfrm>
          <a:off x="3612153" y="2863821"/>
          <a:ext cx="8225870" cy="339852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2545460">
                  <a:extLst>
                    <a:ext uri="{9D8B030D-6E8A-4147-A177-3AD203B41FA5}">
                      <a16:colId xmlns:a16="http://schemas.microsoft.com/office/drawing/2014/main" val="1956425793"/>
                    </a:ext>
                  </a:extLst>
                </a:gridCol>
                <a:gridCol w="5680410">
                  <a:extLst>
                    <a:ext uri="{9D8B030D-6E8A-4147-A177-3AD203B41FA5}">
                      <a16:colId xmlns:a16="http://schemas.microsoft.com/office/drawing/2014/main" val="596490181"/>
                    </a:ext>
                  </a:extLst>
                </a:gridCol>
              </a:tblGrid>
              <a:tr h="28136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Тодорхойлолт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/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Аргачлал</a:t>
                      </a:r>
                      <a:endPara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League Spartan" charset="0"/>
                        <a:cs typeface="Poppins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Амбулаторийн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нэг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үзлэгт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ногдох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дундаж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хугацаа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265708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Олон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улсын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дундаж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хэмжээ</a:t>
                      </a:r>
                      <a:endPara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League Spartan" charset="0"/>
                        <a:cs typeface="Poppins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≥10 </a:t>
                      </a:r>
                      <a:r>
                        <a:rPr lang="en-US" sz="1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минут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Lato Light" panose="020F0502020204030203" pitchFamily="34" charset="0"/>
                        <a:cs typeface="Mukta ExtraLight" panose="020B0000000000000000" pitchFamily="34" charset="77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184110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Суурь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түвшин</a:t>
                      </a:r>
                      <a:endPara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League Spartan" charset="0"/>
                        <a:cs typeface="Poppins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Байгууллага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бүрийн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суурь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түвшинг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гэрээнд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тусгана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Lato Light" panose="020F0502020204030203" pitchFamily="34" charset="0"/>
                        <a:cs typeface="Mukta ExtraLight" panose="020B0000000000000000" pitchFamily="34" charset="7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824793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Хүрэх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түвшин</a:t>
                      </a:r>
                      <a:endPara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League Spartan" charset="0"/>
                        <a:cs typeface="Poppins" pitchFamily="2" charset="77"/>
                      </a:endParaRPr>
                    </a:p>
                    <a:p>
                      <a:pPr algn="l"/>
                      <a:endParaRPr lang="en-US" sz="1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Суурь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түвшинг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сайжруулж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, ОУ-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ын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түвшинд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хүргэхээр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тогтооно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.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Lato Light" panose="020F0502020204030203" pitchFamily="34" charset="0"/>
                        <a:cs typeface="Mukta ExtraLight" panose="020B0000000000000000" pitchFamily="34" charset="7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575722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Нийт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гэрээнд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эзлэх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хувийн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жин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 /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оноо</a:t>
                      </a:r>
                      <a:endPara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League Spartan" charset="0"/>
                        <a:cs typeface="Poppins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оноо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267872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Үнэлэх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аргачлал</a:t>
                      </a:r>
                      <a:endPara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League Spartan" charset="0"/>
                        <a:cs typeface="Poppins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Хүрэх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түвшинд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хүрсэн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бол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5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оноо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хүрээгүй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бол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0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оноо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Lato Light" panose="020F0502020204030203" pitchFamily="34" charset="0"/>
                        <a:cs typeface="Mukta ExtraLight" panose="020B0000000000000000" pitchFamily="34" charset="7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370938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Мэдээллийн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эх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сурвалж</a:t>
                      </a:r>
                      <a:endPara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League Spartan" charset="0"/>
                        <a:cs typeface="Poppins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ЭМДЕГ-</a:t>
                      </a:r>
                      <a:r>
                        <a:rPr lang="en-US" sz="1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ын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нэхэмжлэлийн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дата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Lato Light" panose="020F0502020204030203" pitchFamily="34" charset="0"/>
                        <a:cs typeface="Mukta ExtraLight" panose="020B0000000000000000" pitchFamily="34" charset="7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444426"/>
                  </a:ext>
                </a:extLst>
              </a:tr>
            </a:tbl>
          </a:graphicData>
        </a:graphic>
      </p:graphicFrame>
      <p:grpSp>
        <p:nvGrpSpPr>
          <p:cNvPr id="13" name="Group 12">
            <a:extLst>
              <a:ext uri="{FF2B5EF4-FFF2-40B4-BE49-F238E27FC236}">
                <a16:creationId xmlns:a16="http://schemas.microsoft.com/office/drawing/2014/main" id="{5B68752A-D397-4882-9F1A-77BB0FA39D5E}"/>
              </a:ext>
            </a:extLst>
          </p:cNvPr>
          <p:cNvGrpSpPr/>
          <p:nvPr/>
        </p:nvGrpSpPr>
        <p:grpSpPr>
          <a:xfrm>
            <a:off x="1278725" y="1216401"/>
            <a:ext cx="2239096" cy="1080845"/>
            <a:chOff x="287077" y="3916281"/>
            <a:chExt cx="2655740" cy="1080845"/>
          </a:xfrm>
        </p:grpSpPr>
        <p:sp>
          <p:nvSpPr>
            <p:cNvPr id="14" name="Snip Diagonal Corner Rectangle 4">
              <a:extLst>
                <a:ext uri="{FF2B5EF4-FFF2-40B4-BE49-F238E27FC236}">
                  <a16:creationId xmlns:a16="http://schemas.microsoft.com/office/drawing/2014/main" id="{5EA39C89-6C02-46CE-BDAB-89611FFBF180}"/>
                </a:ext>
              </a:extLst>
            </p:cNvPr>
            <p:cNvSpPr/>
            <p:nvPr/>
          </p:nvSpPr>
          <p:spPr>
            <a:xfrm>
              <a:off x="287077" y="3916281"/>
              <a:ext cx="2655740" cy="1080845"/>
            </a:xfrm>
            <a:prstGeom prst="snip2DiagRect">
              <a:avLst/>
            </a:prstGeom>
            <a:solidFill>
              <a:srgbClr val="1B8BCD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17" eaLnBrk="1" fontAlgn="auto" latinLnBrk="0" hangingPunct="1"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</a:endParaRPr>
            </a:p>
          </p:txBody>
        </p:sp>
        <p:sp>
          <p:nvSpPr>
            <p:cNvPr id="15" name="Subtitle 2">
              <a:extLst>
                <a:ext uri="{FF2B5EF4-FFF2-40B4-BE49-F238E27FC236}">
                  <a16:creationId xmlns:a16="http://schemas.microsoft.com/office/drawing/2014/main" id="{CF0297F6-CB5D-41D5-99E7-5602527A0E96}"/>
                </a:ext>
              </a:extLst>
            </p:cNvPr>
            <p:cNvSpPr txBox="1">
              <a:spLocks/>
            </p:cNvSpPr>
            <p:nvPr/>
          </p:nvSpPr>
          <p:spPr>
            <a:xfrm>
              <a:off x="420910" y="4108453"/>
              <a:ext cx="2385271" cy="692497"/>
            </a:xfrm>
            <a:prstGeom prst="rect">
              <a:avLst/>
            </a:prstGeom>
          </p:spPr>
          <p:txBody>
            <a:bodyPr vert="horz" wrap="square" lIns="45720" tIns="22860" rIns="45720" bIns="22860" rtlCol="0" anchor="ctr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defTabSz="543818">
                <a:lnSpc>
                  <a:spcPct val="100000"/>
                </a:lnSpc>
                <a:spcBef>
                  <a:spcPts val="0"/>
                </a:spcBef>
              </a:pPr>
              <a:r>
                <a:rPr lang="en-US" sz="1400" b="1" dirty="0">
                  <a:solidFill>
                    <a:schemeClr val="bg1"/>
                  </a:solidFill>
                  <a:latin typeface="+mn-lt"/>
                </a:rPr>
                <a:t>АМБУЛАТОРИЙН НЭГ ҮЗЛЭГТ НОГДОХ ДУНДАЖ ХУГАЦАА</a:t>
              </a: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Lato Light" panose="020F0502020204030203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B99C8D27-7D42-40B3-96EE-DB0B24B9C0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2823" y="1003679"/>
            <a:ext cx="2378875" cy="169742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1274009-780B-45BD-B0AB-E0F5A10FD9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825" y="2955852"/>
            <a:ext cx="2846796" cy="2832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3988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CB4200-6DBF-4FB4-A4BE-7284B6E20B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mn-MN" dirty="0"/>
              <a:t>АНХАН ШАТНЫ ЭМБ</a:t>
            </a:r>
            <a:r>
              <a:rPr lang="en-US" dirty="0"/>
              <a:t>-</a:t>
            </a:r>
            <a:r>
              <a:rPr lang="mn-MN" dirty="0"/>
              <a:t>ЫН ГЭРЭЭНИЙ ШАЛГУУР ҮЗҮҮЛЭЛТ</a:t>
            </a:r>
            <a:endParaRPr lang="en-US" dirty="0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3C085864-78B6-4A27-8750-F85FF9B4862B}"/>
              </a:ext>
            </a:extLst>
          </p:cNvPr>
          <p:cNvGrpSpPr/>
          <p:nvPr/>
        </p:nvGrpSpPr>
        <p:grpSpPr>
          <a:xfrm>
            <a:off x="226674" y="1262812"/>
            <a:ext cx="849030" cy="805929"/>
            <a:chOff x="0" y="1279366"/>
            <a:chExt cx="849030" cy="805929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68BC5E90-9118-4FB3-943D-74D9A25C7EE7}"/>
                </a:ext>
              </a:extLst>
            </p:cNvPr>
            <p:cNvSpPr/>
            <p:nvPr/>
          </p:nvSpPr>
          <p:spPr>
            <a:xfrm>
              <a:off x="0" y="1279366"/>
              <a:ext cx="849030" cy="805929"/>
            </a:xfrm>
            <a:prstGeom prst="ellipse">
              <a:avLst/>
            </a:prstGeom>
            <a:solidFill>
              <a:schemeClr val="bg2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2267C8B5-8374-43E1-AF65-592EFC400D16}"/>
                </a:ext>
              </a:extLst>
            </p:cNvPr>
            <p:cNvSpPr txBox="1"/>
            <p:nvPr/>
          </p:nvSpPr>
          <p:spPr>
            <a:xfrm>
              <a:off x="87888" y="1297609"/>
              <a:ext cx="76114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i="1" dirty="0">
                  <a:solidFill>
                    <a:srgbClr val="002060"/>
                  </a:solidFill>
                </a:rPr>
                <a:t>10</a:t>
              </a:r>
            </a:p>
          </p:txBody>
        </p:sp>
      </p:grpSp>
      <p:graphicFrame>
        <p:nvGraphicFramePr>
          <p:cNvPr id="42" name="Table 42">
            <a:extLst>
              <a:ext uri="{FF2B5EF4-FFF2-40B4-BE49-F238E27FC236}">
                <a16:creationId xmlns:a16="http://schemas.microsoft.com/office/drawing/2014/main" id="{A359F31C-D4F1-4B39-90E8-70086F8782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1575234"/>
              </p:ext>
            </p:extLst>
          </p:nvPr>
        </p:nvGraphicFramePr>
        <p:xfrm>
          <a:off x="3718479" y="2044439"/>
          <a:ext cx="8225870" cy="36728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2545460">
                  <a:extLst>
                    <a:ext uri="{9D8B030D-6E8A-4147-A177-3AD203B41FA5}">
                      <a16:colId xmlns:a16="http://schemas.microsoft.com/office/drawing/2014/main" val="1956425793"/>
                    </a:ext>
                  </a:extLst>
                </a:gridCol>
                <a:gridCol w="5680410">
                  <a:extLst>
                    <a:ext uri="{9D8B030D-6E8A-4147-A177-3AD203B41FA5}">
                      <a16:colId xmlns:a16="http://schemas.microsoft.com/office/drawing/2014/main" val="596490181"/>
                    </a:ext>
                  </a:extLst>
                </a:gridCol>
              </a:tblGrid>
              <a:tr h="28136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Тодорхойлолт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/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Аргачлал</a:t>
                      </a:r>
                      <a:endPara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League Spartan" charset="0"/>
                        <a:cs typeface="Poppins" pitchFamily="2" charset="77"/>
                      </a:endParaRPr>
                    </a:p>
                    <a:p>
                      <a:pPr algn="l"/>
                      <a:endParaRPr lang="en-US" sz="1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ухайн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жилдээ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дугаар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эгнээний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антибиотик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бичсэн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жорын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тоо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*100/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антибиотик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бичсэн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нийт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жорын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тоо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265708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Олон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улсын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дундаж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хэмжээ</a:t>
                      </a:r>
                      <a:endPara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League Spartan" charset="0"/>
                        <a:cs typeface="Poppins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30% ≥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184110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Суурь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түвшин</a:t>
                      </a:r>
                      <a:endPara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League Spartan" charset="0"/>
                        <a:cs typeface="Poppins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Байгууллага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бүрийн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суурь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түвшинг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гэрээнд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тусгана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Lato Light" panose="020F0502020204030203" pitchFamily="34" charset="0"/>
                        <a:cs typeface="Mukta ExtraLight" panose="020B0000000000000000" pitchFamily="34" charset="7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824793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Хүрэх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түвшин</a:t>
                      </a:r>
                      <a:endPara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League Spartan" charset="0"/>
                        <a:cs typeface="Poppins" pitchFamily="2" charset="77"/>
                      </a:endParaRPr>
                    </a:p>
                    <a:p>
                      <a:pPr algn="l"/>
                      <a:endParaRPr lang="en-US" sz="1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Суурь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түвшинг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сайжруулж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, ОУ-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ын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түвшинд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хүргэхээр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тогтооно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.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Lato Light" panose="020F0502020204030203" pitchFamily="34" charset="0"/>
                        <a:cs typeface="Mukta ExtraLight" panose="020B0000000000000000" pitchFamily="34" charset="7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575722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Нийт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гэрээнд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эзлэх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хувийн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жин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 /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оноо</a:t>
                      </a:r>
                      <a:endPara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League Spartan" charset="0"/>
                        <a:cs typeface="Poppins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оноо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267872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Үнэлэх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аргачлал</a:t>
                      </a:r>
                      <a:endPara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League Spartan" charset="0"/>
                        <a:cs typeface="Poppins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Хүрэх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түвшинд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хүрсэн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бол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5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оноо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хүрээгүй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бол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0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оноо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Lato Light" panose="020F0502020204030203" pitchFamily="34" charset="0"/>
                        <a:cs typeface="Mukta ExtraLight" panose="020B0000000000000000" pitchFamily="34" charset="7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370938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Мэдээллийн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эх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сурвалж</a:t>
                      </a:r>
                      <a:endPara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League Spartan" charset="0"/>
                        <a:cs typeface="Poppins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ЭМДЕГ-</a:t>
                      </a:r>
                      <a:r>
                        <a:rPr lang="en-US" sz="1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ын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хөнгөлөлттэй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эмийн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дата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Lato Light" panose="020F0502020204030203" pitchFamily="34" charset="0"/>
                        <a:cs typeface="Mukta ExtraLight" panose="020B0000000000000000" pitchFamily="34" charset="7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444426"/>
                  </a:ext>
                </a:extLst>
              </a:tr>
            </a:tbl>
          </a:graphicData>
        </a:graphic>
      </p:graphicFrame>
      <p:grpSp>
        <p:nvGrpSpPr>
          <p:cNvPr id="13" name="Group 12">
            <a:extLst>
              <a:ext uri="{FF2B5EF4-FFF2-40B4-BE49-F238E27FC236}">
                <a16:creationId xmlns:a16="http://schemas.microsoft.com/office/drawing/2014/main" id="{5B68752A-D397-4882-9F1A-77BB0FA39D5E}"/>
              </a:ext>
            </a:extLst>
          </p:cNvPr>
          <p:cNvGrpSpPr/>
          <p:nvPr/>
        </p:nvGrpSpPr>
        <p:grpSpPr>
          <a:xfrm>
            <a:off x="1278725" y="1226554"/>
            <a:ext cx="2239096" cy="1552470"/>
            <a:chOff x="287077" y="3916281"/>
            <a:chExt cx="2655740" cy="1080845"/>
          </a:xfrm>
        </p:grpSpPr>
        <p:sp>
          <p:nvSpPr>
            <p:cNvPr id="14" name="Snip Diagonal Corner Rectangle 4">
              <a:extLst>
                <a:ext uri="{FF2B5EF4-FFF2-40B4-BE49-F238E27FC236}">
                  <a16:creationId xmlns:a16="http://schemas.microsoft.com/office/drawing/2014/main" id="{5EA39C89-6C02-46CE-BDAB-89611FFBF180}"/>
                </a:ext>
              </a:extLst>
            </p:cNvPr>
            <p:cNvSpPr/>
            <p:nvPr/>
          </p:nvSpPr>
          <p:spPr>
            <a:xfrm>
              <a:off x="287077" y="3916281"/>
              <a:ext cx="2655740" cy="1080845"/>
            </a:xfrm>
            <a:prstGeom prst="snip2DiagRect">
              <a:avLst/>
            </a:prstGeom>
            <a:solidFill>
              <a:srgbClr val="1B8BCD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17" eaLnBrk="1" fontAlgn="auto" latinLnBrk="0" hangingPunct="1"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</a:endParaRPr>
            </a:p>
          </p:txBody>
        </p:sp>
        <p:sp>
          <p:nvSpPr>
            <p:cNvPr id="15" name="Subtitle 2">
              <a:extLst>
                <a:ext uri="{FF2B5EF4-FFF2-40B4-BE49-F238E27FC236}">
                  <a16:creationId xmlns:a16="http://schemas.microsoft.com/office/drawing/2014/main" id="{CF0297F6-CB5D-41D5-99E7-5602527A0E96}"/>
                </a:ext>
              </a:extLst>
            </p:cNvPr>
            <p:cNvSpPr txBox="1">
              <a:spLocks/>
            </p:cNvSpPr>
            <p:nvPr/>
          </p:nvSpPr>
          <p:spPr>
            <a:xfrm>
              <a:off x="420910" y="4063645"/>
              <a:ext cx="2385271" cy="782111"/>
            </a:xfrm>
            <a:prstGeom prst="rect">
              <a:avLst/>
            </a:prstGeom>
          </p:spPr>
          <p:txBody>
            <a:bodyPr vert="horz" wrap="square" lIns="45720" tIns="22860" rIns="45720" bIns="22860" rtlCol="0" anchor="ctr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defTabSz="543818">
                <a:lnSpc>
                  <a:spcPct val="100000"/>
                </a:lnSpc>
                <a:spcBef>
                  <a:spcPts val="0"/>
                </a:spcBef>
              </a:pPr>
              <a:r>
                <a:rPr lang="en-US" sz="1400" b="1" dirty="0">
                  <a:solidFill>
                    <a:schemeClr val="bg1"/>
                  </a:solidFill>
                  <a:latin typeface="+mn-lt"/>
                </a:rPr>
                <a:t>ЖОР БИЧСЭН НИЙТ АННТИБИОТИК ДОТОР 2 ДУГААР ЭГНЭЭНИЙ АНТИБИОТИКИЙН ЭЗЛЭХ ХУВЬ ХЭМЖЭЭ </a:t>
              </a:r>
              <a:endPara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Lato Light" panose="020F0502020204030203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8936B3FE-EB31-432C-8EEA-C783B6459A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28" y="3183629"/>
            <a:ext cx="3543722" cy="25336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3B533A4-3D3B-4126-B251-4604B240544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800438" y="814833"/>
            <a:ext cx="899721" cy="1003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7059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See the source image">
            <a:extLst>
              <a:ext uri="{FF2B5EF4-FFF2-40B4-BE49-F238E27FC236}">
                <a16:creationId xmlns:a16="http://schemas.microsoft.com/office/drawing/2014/main" id="{2BB0A08F-3B0F-4CAF-8780-1CB945FAB8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28" y="3306726"/>
            <a:ext cx="6900530" cy="3048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ECB4200-6DBF-4FB4-A4BE-7284B6E20B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mn-MN" dirty="0"/>
              <a:t>АНХАН ШАТНЫ ЭМБ</a:t>
            </a:r>
            <a:r>
              <a:rPr lang="en-US" dirty="0"/>
              <a:t>-</a:t>
            </a:r>
            <a:r>
              <a:rPr lang="mn-MN" dirty="0"/>
              <a:t>ЫН ГЭРЭЭНИЙ ШАЛГУУР ҮЗҮҮЛЭЛТ</a:t>
            </a:r>
            <a:endParaRPr lang="en-US" dirty="0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3C085864-78B6-4A27-8750-F85FF9B4862B}"/>
              </a:ext>
            </a:extLst>
          </p:cNvPr>
          <p:cNvGrpSpPr/>
          <p:nvPr/>
        </p:nvGrpSpPr>
        <p:grpSpPr>
          <a:xfrm>
            <a:off x="1524592" y="1185571"/>
            <a:ext cx="849030" cy="805929"/>
            <a:chOff x="0" y="1279366"/>
            <a:chExt cx="849030" cy="805929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68BC5E90-9118-4FB3-943D-74D9A25C7EE7}"/>
                </a:ext>
              </a:extLst>
            </p:cNvPr>
            <p:cNvSpPr/>
            <p:nvPr/>
          </p:nvSpPr>
          <p:spPr>
            <a:xfrm>
              <a:off x="0" y="1279366"/>
              <a:ext cx="849030" cy="805929"/>
            </a:xfrm>
            <a:prstGeom prst="ellipse">
              <a:avLst/>
            </a:prstGeom>
            <a:solidFill>
              <a:schemeClr val="bg2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2267C8B5-8374-43E1-AF65-592EFC400D16}"/>
                </a:ext>
              </a:extLst>
            </p:cNvPr>
            <p:cNvSpPr txBox="1"/>
            <p:nvPr/>
          </p:nvSpPr>
          <p:spPr>
            <a:xfrm>
              <a:off x="87888" y="1297609"/>
              <a:ext cx="76114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i="1" dirty="0">
                  <a:solidFill>
                    <a:srgbClr val="002060"/>
                  </a:solidFill>
                </a:rPr>
                <a:t>11</a:t>
              </a:r>
            </a:p>
          </p:txBody>
        </p:sp>
      </p:grpSp>
      <p:graphicFrame>
        <p:nvGraphicFramePr>
          <p:cNvPr id="42" name="Table 42">
            <a:extLst>
              <a:ext uri="{FF2B5EF4-FFF2-40B4-BE49-F238E27FC236}">
                <a16:creationId xmlns:a16="http://schemas.microsoft.com/office/drawing/2014/main" id="{A359F31C-D4F1-4B39-90E8-70086F8782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918210"/>
              </p:ext>
            </p:extLst>
          </p:nvPr>
        </p:nvGraphicFramePr>
        <p:xfrm>
          <a:off x="7081284" y="676275"/>
          <a:ext cx="4936315" cy="6187798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574104">
                  <a:extLst>
                    <a:ext uri="{9D8B030D-6E8A-4147-A177-3AD203B41FA5}">
                      <a16:colId xmlns:a16="http://schemas.microsoft.com/office/drawing/2014/main" val="1956425793"/>
                    </a:ext>
                  </a:extLst>
                </a:gridCol>
                <a:gridCol w="3362211">
                  <a:extLst>
                    <a:ext uri="{9D8B030D-6E8A-4147-A177-3AD203B41FA5}">
                      <a16:colId xmlns:a16="http://schemas.microsoft.com/office/drawing/2014/main" val="596490181"/>
                    </a:ext>
                  </a:extLst>
                </a:gridCol>
              </a:tblGrid>
              <a:tr h="133978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Тодорхойлолт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/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Аргачлал</a:t>
                      </a:r>
                      <a:endPara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League Spartan" charset="0"/>
                        <a:cs typeface="Poppins" pitchFamily="2" charset="77"/>
                      </a:endParaRPr>
                    </a:p>
                    <a:p>
                      <a:pPr algn="l"/>
                      <a:endParaRPr lang="en-US" sz="1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Хоёрдугаар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хэв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шинжийн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чихрийн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шижин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өвчний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шинэ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тохиолдлын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тоо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*100 % / 40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ба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түүнээс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дээш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насны,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эрсдэлт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бүлгийн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хүн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амын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тоо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26570812"/>
                  </a:ext>
                </a:extLst>
              </a:tr>
              <a:tr h="74648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Олон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улсын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дундаж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хэмжээ</a:t>
                      </a:r>
                      <a:endPara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League Spartan" charset="0"/>
                        <a:cs typeface="Poppins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30% ≥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18411067"/>
                  </a:ext>
                </a:extLst>
              </a:tr>
              <a:tr h="70407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Суурь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түвшин</a:t>
                      </a:r>
                      <a:endPara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League Spartan" charset="0"/>
                        <a:cs typeface="Poppins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Байгууллага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бүрийн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суурь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түвшинг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гэрээнд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тусгана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Lato Light" panose="020F0502020204030203" pitchFamily="34" charset="0"/>
                        <a:cs typeface="Mukta ExtraLight" panose="020B0000000000000000" pitchFamily="34" charset="7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82479348"/>
                  </a:ext>
                </a:extLst>
              </a:tr>
              <a:tr h="74648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Хүрэх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түвшин</a:t>
                      </a:r>
                      <a:endPara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League Spartan" charset="0"/>
                        <a:cs typeface="Poppins" pitchFamily="2" charset="77"/>
                      </a:endParaRPr>
                    </a:p>
                    <a:p>
                      <a:pPr algn="l"/>
                      <a:endParaRPr lang="en-US" sz="1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Суурь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түвшинг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сайжруулж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, ОУ-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ын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түвшинд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хүргэхээр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тогтооно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.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Lato Light" panose="020F0502020204030203" pitchFamily="34" charset="0"/>
                        <a:cs typeface="Mukta ExtraLight" panose="020B0000000000000000" pitchFamily="34" charset="7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57572241"/>
                  </a:ext>
                </a:extLst>
              </a:tr>
              <a:tr h="74648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Нийт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гэрээнд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эзлэх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хувийн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жин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 /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оноо</a:t>
                      </a:r>
                      <a:endPara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League Spartan" charset="0"/>
                        <a:cs typeface="Poppins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 </a:t>
                      </a:r>
                      <a:r>
                        <a:rPr lang="en-US" sz="1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оноо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26787273"/>
                  </a:ext>
                </a:extLst>
              </a:tr>
              <a:tr h="6599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Үнэлэх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аргачлал</a:t>
                      </a:r>
                      <a:endPara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League Spartan" charset="0"/>
                        <a:cs typeface="Poppins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Хүрэх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түвшинд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хүрсэн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бол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10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оноо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хүрээгүй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бол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0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оноо</a:t>
                      </a:r>
                      <a:endParaRPr lang="en-US" sz="1800" dirty="0">
                        <a:effectLst/>
                        <a:latin typeface="+mn-lt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37093831"/>
                  </a:ext>
                </a:extLst>
              </a:tr>
              <a:tr h="68973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Мэдээллийн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эх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сурвалж</a:t>
                      </a:r>
                      <a:endPara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League Spartan" charset="0"/>
                        <a:cs typeface="Poppins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ЭМДЕГ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Lato Light" panose="020F0502020204030203" pitchFamily="34" charset="0"/>
                        <a:cs typeface="Mukta ExtraLight" panose="020B0000000000000000" pitchFamily="34" charset="7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444426"/>
                  </a:ext>
                </a:extLst>
              </a:tr>
            </a:tbl>
          </a:graphicData>
        </a:graphic>
      </p:graphicFrame>
      <p:grpSp>
        <p:nvGrpSpPr>
          <p:cNvPr id="13" name="Group 12">
            <a:extLst>
              <a:ext uri="{FF2B5EF4-FFF2-40B4-BE49-F238E27FC236}">
                <a16:creationId xmlns:a16="http://schemas.microsoft.com/office/drawing/2014/main" id="{5B68752A-D397-4882-9F1A-77BB0FA39D5E}"/>
              </a:ext>
            </a:extLst>
          </p:cNvPr>
          <p:cNvGrpSpPr/>
          <p:nvPr/>
        </p:nvGrpSpPr>
        <p:grpSpPr>
          <a:xfrm>
            <a:off x="2741718" y="955497"/>
            <a:ext cx="3905662" cy="1500028"/>
            <a:chOff x="287077" y="3916281"/>
            <a:chExt cx="2655740" cy="1080845"/>
          </a:xfrm>
        </p:grpSpPr>
        <p:sp>
          <p:nvSpPr>
            <p:cNvPr id="14" name="Snip Diagonal Corner Rectangle 4">
              <a:extLst>
                <a:ext uri="{FF2B5EF4-FFF2-40B4-BE49-F238E27FC236}">
                  <a16:creationId xmlns:a16="http://schemas.microsoft.com/office/drawing/2014/main" id="{5EA39C89-6C02-46CE-BDAB-89611FFBF180}"/>
                </a:ext>
              </a:extLst>
            </p:cNvPr>
            <p:cNvSpPr/>
            <p:nvPr/>
          </p:nvSpPr>
          <p:spPr>
            <a:xfrm>
              <a:off x="287077" y="3916281"/>
              <a:ext cx="2655740" cy="1080845"/>
            </a:xfrm>
            <a:prstGeom prst="snip2DiagRect">
              <a:avLst/>
            </a:prstGeom>
            <a:solidFill>
              <a:srgbClr val="1B8BCD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17" eaLnBrk="1" fontAlgn="auto" latinLnBrk="0" hangingPunct="1"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</a:endParaRPr>
            </a:p>
          </p:txBody>
        </p:sp>
        <p:sp>
          <p:nvSpPr>
            <p:cNvPr id="15" name="Subtitle 2">
              <a:extLst>
                <a:ext uri="{FF2B5EF4-FFF2-40B4-BE49-F238E27FC236}">
                  <a16:creationId xmlns:a16="http://schemas.microsoft.com/office/drawing/2014/main" id="{CF0297F6-CB5D-41D5-99E7-5602527A0E96}"/>
                </a:ext>
              </a:extLst>
            </p:cNvPr>
            <p:cNvSpPr txBox="1">
              <a:spLocks/>
            </p:cNvSpPr>
            <p:nvPr/>
          </p:nvSpPr>
          <p:spPr>
            <a:xfrm>
              <a:off x="420910" y="4073051"/>
              <a:ext cx="2385271" cy="763303"/>
            </a:xfrm>
            <a:prstGeom prst="rect">
              <a:avLst/>
            </a:prstGeom>
          </p:spPr>
          <p:txBody>
            <a:bodyPr vert="horz" wrap="square" lIns="45720" tIns="22860" rIns="45720" bIns="22860" rtlCol="0" anchor="ctr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defTabSz="543818">
                <a:lnSpc>
                  <a:spcPct val="100000"/>
                </a:lnSpc>
                <a:spcBef>
                  <a:spcPts val="0"/>
                </a:spcBef>
              </a:pPr>
              <a:r>
                <a:rPr lang="en-US" sz="1400" b="1" dirty="0">
                  <a:solidFill>
                    <a:schemeClr val="bg1"/>
                  </a:solidFill>
                  <a:latin typeface="+mn-lt"/>
                </a:rPr>
                <a:t>40 БА ТҮҮНЭЭС ДЭЭШ НАСНЫ ЭРСДЭЛТ БҮЛГИЙН ХҮН АМЫН ДУНД ХОЁРДУГААР ХЭВ ШИНЖИЙН ЧИХРИЙН ШИЖИН ӨВЧНИЙ ИЛРҮҮЛГИЙН ХУВЬ</a:t>
              </a:r>
              <a:endParaRPr kumimoji="0" lang="en-US" sz="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Lato Light" panose="020F0502020204030203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80E45315-F09E-4C3D-91A5-9E412D7F3AB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54130" y="3303928"/>
            <a:ext cx="1572511" cy="1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9438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964F07-1BDC-4646-8084-B81ECD1D4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0879" y="217335"/>
            <a:ext cx="10041121" cy="586531"/>
          </a:xfrm>
        </p:spPr>
        <p:txBody>
          <a:bodyPr>
            <a:normAutofit fontScale="90000"/>
          </a:bodyPr>
          <a:lstStyle/>
          <a:p>
            <a:pPr algn="ctr"/>
            <a:r>
              <a:rPr lang="mn-MN" sz="2200" dirty="0"/>
              <a:t>АНХАН ШАТЫГ БЭХЖҮҮЛЭХ НЬ ДЭЛХИЙН БҮХ УЛС ОРНЫ ЗОРИЛТ БОЛСОН</a:t>
            </a:r>
            <a:br>
              <a:rPr lang="en-US" dirty="0">
                <a:solidFill>
                  <a:srgbClr val="002060"/>
                </a:solidFill>
              </a:rPr>
            </a:br>
            <a:endParaRPr lang="en-US" dirty="0"/>
          </a:p>
        </p:txBody>
      </p:sp>
      <p:grpSp>
        <p:nvGrpSpPr>
          <p:cNvPr id="182" name="Group 181">
            <a:extLst>
              <a:ext uri="{FF2B5EF4-FFF2-40B4-BE49-F238E27FC236}">
                <a16:creationId xmlns:a16="http://schemas.microsoft.com/office/drawing/2014/main" id="{7475B4C8-EE1B-43EB-82A9-E55BB6E01B49}"/>
              </a:ext>
            </a:extLst>
          </p:cNvPr>
          <p:cNvGrpSpPr/>
          <p:nvPr/>
        </p:nvGrpSpPr>
        <p:grpSpPr>
          <a:xfrm>
            <a:off x="4180355" y="1378055"/>
            <a:ext cx="7686297" cy="4801314"/>
            <a:chOff x="4375533" y="2752213"/>
            <a:chExt cx="15553008" cy="7702352"/>
          </a:xfrm>
          <a:solidFill>
            <a:schemeClr val="bg1">
              <a:lumMod val="85000"/>
            </a:schemeClr>
          </a:solidFill>
        </p:grpSpPr>
        <p:sp>
          <p:nvSpPr>
            <p:cNvPr id="183" name="Shape 4043">
              <a:extLst>
                <a:ext uri="{FF2B5EF4-FFF2-40B4-BE49-F238E27FC236}">
                  <a16:creationId xmlns:a16="http://schemas.microsoft.com/office/drawing/2014/main" id="{934D1E97-2721-46E5-92D4-00AB75827616}"/>
                </a:ext>
              </a:extLst>
            </p:cNvPr>
            <p:cNvSpPr/>
            <p:nvPr/>
          </p:nvSpPr>
          <p:spPr>
            <a:xfrm>
              <a:off x="4375533" y="2752213"/>
              <a:ext cx="6859324" cy="40793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6" h="21465" extrusionOk="0">
                  <a:moveTo>
                    <a:pt x="13469" y="3580"/>
                  </a:moveTo>
                  <a:cubicBezTo>
                    <a:pt x="13690" y="3383"/>
                    <a:pt x="13241" y="3198"/>
                    <a:pt x="13219" y="3654"/>
                  </a:cubicBezTo>
                  <a:cubicBezTo>
                    <a:pt x="13301" y="3647"/>
                    <a:pt x="13395" y="3646"/>
                    <a:pt x="13469" y="3580"/>
                  </a:cubicBezTo>
                  <a:cubicBezTo>
                    <a:pt x="13488" y="3563"/>
                    <a:pt x="13429" y="3616"/>
                    <a:pt x="13469" y="3580"/>
                  </a:cubicBezTo>
                  <a:close/>
                  <a:moveTo>
                    <a:pt x="11812" y="960"/>
                  </a:moveTo>
                  <a:cubicBezTo>
                    <a:pt x="11873" y="975"/>
                    <a:pt x="12398" y="1247"/>
                    <a:pt x="12369" y="928"/>
                  </a:cubicBezTo>
                  <a:cubicBezTo>
                    <a:pt x="12352" y="748"/>
                    <a:pt x="11916" y="805"/>
                    <a:pt x="11875" y="809"/>
                  </a:cubicBezTo>
                  <a:cubicBezTo>
                    <a:pt x="11884" y="836"/>
                    <a:pt x="11971" y="855"/>
                    <a:pt x="11950" y="900"/>
                  </a:cubicBezTo>
                  <a:cubicBezTo>
                    <a:pt x="11906" y="934"/>
                    <a:pt x="11860" y="954"/>
                    <a:pt x="11812" y="960"/>
                  </a:cubicBezTo>
                  <a:cubicBezTo>
                    <a:pt x="11855" y="970"/>
                    <a:pt x="11846" y="935"/>
                    <a:pt x="11812" y="960"/>
                  </a:cubicBezTo>
                  <a:close/>
                  <a:moveTo>
                    <a:pt x="11540" y="1517"/>
                  </a:moveTo>
                  <a:cubicBezTo>
                    <a:pt x="11523" y="1533"/>
                    <a:pt x="11515" y="1556"/>
                    <a:pt x="11513" y="1586"/>
                  </a:cubicBezTo>
                  <a:cubicBezTo>
                    <a:pt x="11538" y="1636"/>
                    <a:pt x="11761" y="1589"/>
                    <a:pt x="11799" y="1596"/>
                  </a:cubicBezTo>
                  <a:cubicBezTo>
                    <a:pt x="11765" y="1635"/>
                    <a:pt x="11679" y="1642"/>
                    <a:pt x="11690" y="1736"/>
                  </a:cubicBezTo>
                  <a:cubicBezTo>
                    <a:pt x="11831" y="1761"/>
                    <a:pt x="11923" y="1736"/>
                    <a:pt x="12042" y="1625"/>
                  </a:cubicBezTo>
                  <a:cubicBezTo>
                    <a:pt x="12061" y="1607"/>
                    <a:pt x="12223" y="1391"/>
                    <a:pt x="12222" y="1391"/>
                  </a:cubicBezTo>
                  <a:cubicBezTo>
                    <a:pt x="12126" y="1354"/>
                    <a:pt x="11952" y="1272"/>
                    <a:pt x="11858" y="1369"/>
                  </a:cubicBezTo>
                  <a:cubicBezTo>
                    <a:pt x="11884" y="1388"/>
                    <a:pt x="11887" y="1414"/>
                    <a:pt x="11867" y="1446"/>
                  </a:cubicBezTo>
                  <a:cubicBezTo>
                    <a:pt x="11799" y="1500"/>
                    <a:pt x="11752" y="1289"/>
                    <a:pt x="11704" y="1540"/>
                  </a:cubicBezTo>
                  <a:cubicBezTo>
                    <a:pt x="11678" y="1531"/>
                    <a:pt x="11511" y="1089"/>
                    <a:pt x="11476" y="1479"/>
                  </a:cubicBezTo>
                  <a:cubicBezTo>
                    <a:pt x="11501" y="1477"/>
                    <a:pt x="11546" y="1464"/>
                    <a:pt x="11540" y="1517"/>
                  </a:cubicBezTo>
                  <a:cubicBezTo>
                    <a:pt x="11536" y="1546"/>
                    <a:pt x="11546" y="1464"/>
                    <a:pt x="11540" y="1517"/>
                  </a:cubicBezTo>
                  <a:close/>
                  <a:moveTo>
                    <a:pt x="12343" y="1561"/>
                  </a:moveTo>
                  <a:cubicBezTo>
                    <a:pt x="12265" y="1570"/>
                    <a:pt x="12133" y="1594"/>
                    <a:pt x="12080" y="1710"/>
                  </a:cubicBezTo>
                  <a:cubicBezTo>
                    <a:pt x="12161" y="1774"/>
                    <a:pt x="12265" y="1833"/>
                    <a:pt x="12355" y="1780"/>
                  </a:cubicBezTo>
                  <a:cubicBezTo>
                    <a:pt x="12461" y="1718"/>
                    <a:pt x="12469" y="1547"/>
                    <a:pt x="12343" y="1561"/>
                  </a:cubicBezTo>
                  <a:cubicBezTo>
                    <a:pt x="12307" y="1565"/>
                    <a:pt x="12374" y="1558"/>
                    <a:pt x="12343" y="1561"/>
                  </a:cubicBezTo>
                  <a:close/>
                  <a:moveTo>
                    <a:pt x="12410" y="1343"/>
                  </a:moveTo>
                  <a:cubicBezTo>
                    <a:pt x="12467" y="1514"/>
                    <a:pt x="12652" y="1308"/>
                    <a:pt x="12689" y="1408"/>
                  </a:cubicBezTo>
                  <a:cubicBezTo>
                    <a:pt x="12756" y="1588"/>
                    <a:pt x="12564" y="1588"/>
                    <a:pt x="12560" y="1740"/>
                  </a:cubicBezTo>
                  <a:cubicBezTo>
                    <a:pt x="12559" y="1806"/>
                    <a:pt x="12970" y="1815"/>
                    <a:pt x="12882" y="1823"/>
                  </a:cubicBezTo>
                  <a:cubicBezTo>
                    <a:pt x="13030" y="1809"/>
                    <a:pt x="13368" y="1722"/>
                    <a:pt x="13506" y="1791"/>
                  </a:cubicBezTo>
                  <a:cubicBezTo>
                    <a:pt x="13589" y="1831"/>
                    <a:pt x="13984" y="1801"/>
                    <a:pt x="13919" y="1685"/>
                  </a:cubicBezTo>
                  <a:cubicBezTo>
                    <a:pt x="13920" y="1684"/>
                    <a:pt x="14003" y="1641"/>
                    <a:pt x="13980" y="1596"/>
                  </a:cubicBezTo>
                  <a:cubicBezTo>
                    <a:pt x="13771" y="1178"/>
                    <a:pt x="13157" y="1950"/>
                    <a:pt x="12958" y="1442"/>
                  </a:cubicBezTo>
                  <a:cubicBezTo>
                    <a:pt x="12992" y="1431"/>
                    <a:pt x="13058" y="1449"/>
                    <a:pt x="13081" y="1404"/>
                  </a:cubicBezTo>
                  <a:cubicBezTo>
                    <a:pt x="12885" y="1396"/>
                    <a:pt x="12527" y="1042"/>
                    <a:pt x="12348" y="1306"/>
                  </a:cubicBezTo>
                  <a:cubicBezTo>
                    <a:pt x="12378" y="1305"/>
                    <a:pt x="12395" y="1296"/>
                    <a:pt x="12410" y="1343"/>
                  </a:cubicBezTo>
                  <a:cubicBezTo>
                    <a:pt x="12442" y="1437"/>
                    <a:pt x="12395" y="1296"/>
                    <a:pt x="12410" y="1343"/>
                  </a:cubicBezTo>
                  <a:close/>
                  <a:moveTo>
                    <a:pt x="12979" y="817"/>
                  </a:moveTo>
                  <a:cubicBezTo>
                    <a:pt x="13039" y="880"/>
                    <a:pt x="13140" y="853"/>
                    <a:pt x="13207" y="852"/>
                  </a:cubicBezTo>
                  <a:cubicBezTo>
                    <a:pt x="13084" y="883"/>
                    <a:pt x="12938" y="1062"/>
                    <a:pt x="13163" y="1076"/>
                  </a:cubicBezTo>
                  <a:cubicBezTo>
                    <a:pt x="13377" y="1089"/>
                    <a:pt x="13572" y="1002"/>
                    <a:pt x="13782" y="958"/>
                  </a:cubicBezTo>
                  <a:cubicBezTo>
                    <a:pt x="13737" y="967"/>
                    <a:pt x="13584" y="986"/>
                    <a:pt x="13559" y="1099"/>
                  </a:cubicBezTo>
                  <a:cubicBezTo>
                    <a:pt x="13580" y="1003"/>
                    <a:pt x="13857" y="1306"/>
                    <a:pt x="13649" y="1256"/>
                  </a:cubicBezTo>
                  <a:cubicBezTo>
                    <a:pt x="13603" y="1244"/>
                    <a:pt x="13628" y="1137"/>
                    <a:pt x="13533" y="1140"/>
                  </a:cubicBezTo>
                  <a:cubicBezTo>
                    <a:pt x="13468" y="1141"/>
                    <a:pt x="13398" y="1300"/>
                    <a:pt x="13427" y="1300"/>
                  </a:cubicBezTo>
                  <a:cubicBezTo>
                    <a:pt x="13372" y="1300"/>
                    <a:pt x="13151" y="1319"/>
                    <a:pt x="13130" y="1438"/>
                  </a:cubicBezTo>
                  <a:cubicBezTo>
                    <a:pt x="13122" y="1478"/>
                    <a:pt x="13969" y="1488"/>
                    <a:pt x="13968" y="1499"/>
                  </a:cubicBezTo>
                  <a:cubicBezTo>
                    <a:pt x="13938" y="1648"/>
                    <a:pt x="14311" y="1463"/>
                    <a:pt x="14398" y="1368"/>
                  </a:cubicBezTo>
                  <a:cubicBezTo>
                    <a:pt x="14357" y="1353"/>
                    <a:pt x="14292" y="1384"/>
                    <a:pt x="14260" y="1341"/>
                  </a:cubicBezTo>
                  <a:cubicBezTo>
                    <a:pt x="14328" y="1202"/>
                    <a:pt x="14429" y="1318"/>
                    <a:pt x="14487" y="1150"/>
                  </a:cubicBezTo>
                  <a:cubicBezTo>
                    <a:pt x="14506" y="1095"/>
                    <a:pt x="14889" y="1042"/>
                    <a:pt x="14959" y="976"/>
                  </a:cubicBezTo>
                  <a:cubicBezTo>
                    <a:pt x="14946" y="967"/>
                    <a:pt x="14932" y="942"/>
                    <a:pt x="14913" y="938"/>
                  </a:cubicBezTo>
                  <a:cubicBezTo>
                    <a:pt x="15062" y="776"/>
                    <a:pt x="15306" y="784"/>
                    <a:pt x="15473" y="712"/>
                  </a:cubicBezTo>
                  <a:cubicBezTo>
                    <a:pt x="15689" y="619"/>
                    <a:pt x="15909" y="518"/>
                    <a:pt x="16130" y="463"/>
                  </a:cubicBezTo>
                  <a:cubicBezTo>
                    <a:pt x="16193" y="447"/>
                    <a:pt x="16764" y="265"/>
                    <a:pt x="16765" y="236"/>
                  </a:cubicBezTo>
                  <a:cubicBezTo>
                    <a:pt x="16780" y="-66"/>
                    <a:pt x="13963" y="274"/>
                    <a:pt x="13714" y="383"/>
                  </a:cubicBezTo>
                  <a:cubicBezTo>
                    <a:pt x="13768" y="359"/>
                    <a:pt x="13968" y="567"/>
                    <a:pt x="14046" y="575"/>
                  </a:cubicBezTo>
                  <a:cubicBezTo>
                    <a:pt x="14043" y="577"/>
                    <a:pt x="14036" y="582"/>
                    <a:pt x="14032" y="585"/>
                  </a:cubicBezTo>
                  <a:cubicBezTo>
                    <a:pt x="14084" y="583"/>
                    <a:pt x="14144" y="588"/>
                    <a:pt x="14191" y="615"/>
                  </a:cubicBezTo>
                  <a:cubicBezTo>
                    <a:pt x="14055" y="618"/>
                    <a:pt x="13967" y="761"/>
                    <a:pt x="13851" y="771"/>
                  </a:cubicBezTo>
                  <a:cubicBezTo>
                    <a:pt x="13991" y="759"/>
                    <a:pt x="13756" y="604"/>
                    <a:pt x="13742" y="599"/>
                  </a:cubicBezTo>
                  <a:cubicBezTo>
                    <a:pt x="13560" y="535"/>
                    <a:pt x="13514" y="377"/>
                    <a:pt x="13306" y="485"/>
                  </a:cubicBezTo>
                  <a:cubicBezTo>
                    <a:pt x="13258" y="510"/>
                    <a:pt x="12851" y="682"/>
                    <a:pt x="12979" y="817"/>
                  </a:cubicBezTo>
                  <a:cubicBezTo>
                    <a:pt x="13039" y="880"/>
                    <a:pt x="12960" y="797"/>
                    <a:pt x="12979" y="817"/>
                  </a:cubicBezTo>
                  <a:close/>
                  <a:moveTo>
                    <a:pt x="9956" y="1618"/>
                  </a:moveTo>
                  <a:cubicBezTo>
                    <a:pt x="9927" y="1633"/>
                    <a:pt x="9879" y="1633"/>
                    <a:pt x="9868" y="1692"/>
                  </a:cubicBezTo>
                  <a:cubicBezTo>
                    <a:pt x="10060" y="1776"/>
                    <a:pt x="10254" y="1701"/>
                    <a:pt x="10449" y="1719"/>
                  </a:cubicBezTo>
                  <a:cubicBezTo>
                    <a:pt x="10414" y="1846"/>
                    <a:pt x="10163" y="1702"/>
                    <a:pt x="10102" y="1839"/>
                  </a:cubicBezTo>
                  <a:cubicBezTo>
                    <a:pt x="10212" y="2004"/>
                    <a:pt x="11297" y="1629"/>
                    <a:pt x="11264" y="1523"/>
                  </a:cubicBezTo>
                  <a:cubicBezTo>
                    <a:pt x="11241" y="1448"/>
                    <a:pt x="11154" y="1519"/>
                    <a:pt x="11121" y="1520"/>
                  </a:cubicBezTo>
                  <a:cubicBezTo>
                    <a:pt x="11011" y="1524"/>
                    <a:pt x="11109" y="1406"/>
                    <a:pt x="11112" y="1336"/>
                  </a:cubicBezTo>
                  <a:cubicBezTo>
                    <a:pt x="11026" y="1349"/>
                    <a:pt x="10944" y="1421"/>
                    <a:pt x="10859" y="1426"/>
                  </a:cubicBezTo>
                  <a:cubicBezTo>
                    <a:pt x="10881" y="1445"/>
                    <a:pt x="10896" y="1473"/>
                    <a:pt x="10905" y="1509"/>
                  </a:cubicBezTo>
                  <a:cubicBezTo>
                    <a:pt x="10875" y="1530"/>
                    <a:pt x="10842" y="1541"/>
                    <a:pt x="10809" y="1541"/>
                  </a:cubicBezTo>
                  <a:cubicBezTo>
                    <a:pt x="10841" y="1552"/>
                    <a:pt x="10868" y="1578"/>
                    <a:pt x="10889" y="1621"/>
                  </a:cubicBezTo>
                  <a:cubicBezTo>
                    <a:pt x="10849" y="1635"/>
                    <a:pt x="10644" y="1653"/>
                    <a:pt x="10590" y="1617"/>
                  </a:cubicBezTo>
                  <a:cubicBezTo>
                    <a:pt x="10607" y="1602"/>
                    <a:pt x="10622" y="1580"/>
                    <a:pt x="10634" y="1552"/>
                  </a:cubicBezTo>
                  <a:cubicBezTo>
                    <a:pt x="10580" y="1475"/>
                    <a:pt x="10519" y="1438"/>
                    <a:pt x="10450" y="1441"/>
                  </a:cubicBezTo>
                  <a:cubicBezTo>
                    <a:pt x="10531" y="1424"/>
                    <a:pt x="10345" y="1416"/>
                    <a:pt x="10317" y="1424"/>
                  </a:cubicBezTo>
                  <a:cubicBezTo>
                    <a:pt x="10190" y="1463"/>
                    <a:pt x="10078" y="1555"/>
                    <a:pt x="9956" y="1618"/>
                  </a:cubicBezTo>
                  <a:cubicBezTo>
                    <a:pt x="9927" y="1633"/>
                    <a:pt x="9966" y="1613"/>
                    <a:pt x="9956" y="1618"/>
                  </a:cubicBezTo>
                  <a:close/>
                  <a:moveTo>
                    <a:pt x="9929" y="1543"/>
                  </a:moveTo>
                  <a:cubicBezTo>
                    <a:pt x="9974" y="1525"/>
                    <a:pt x="10014" y="1494"/>
                    <a:pt x="10050" y="1451"/>
                  </a:cubicBezTo>
                  <a:cubicBezTo>
                    <a:pt x="10045" y="1424"/>
                    <a:pt x="9794" y="1559"/>
                    <a:pt x="9801" y="1595"/>
                  </a:cubicBezTo>
                  <a:cubicBezTo>
                    <a:pt x="9845" y="1591"/>
                    <a:pt x="9888" y="1574"/>
                    <a:pt x="9929" y="1543"/>
                  </a:cubicBezTo>
                  <a:cubicBezTo>
                    <a:pt x="9998" y="1504"/>
                    <a:pt x="9860" y="1583"/>
                    <a:pt x="9929" y="1543"/>
                  </a:cubicBezTo>
                  <a:close/>
                  <a:moveTo>
                    <a:pt x="8458" y="2722"/>
                  </a:moveTo>
                  <a:cubicBezTo>
                    <a:pt x="8713" y="2649"/>
                    <a:pt x="8960" y="2539"/>
                    <a:pt x="9190" y="2343"/>
                  </a:cubicBezTo>
                  <a:cubicBezTo>
                    <a:pt x="9189" y="2344"/>
                    <a:pt x="9188" y="2345"/>
                    <a:pt x="9187" y="2346"/>
                  </a:cubicBezTo>
                  <a:cubicBezTo>
                    <a:pt x="9193" y="2361"/>
                    <a:pt x="9203" y="2377"/>
                    <a:pt x="9208" y="2394"/>
                  </a:cubicBezTo>
                  <a:cubicBezTo>
                    <a:pt x="9114" y="2398"/>
                    <a:pt x="9036" y="2443"/>
                    <a:pt x="8963" y="2542"/>
                  </a:cubicBezTo>
                  <a:cubicBezTo>
                    <a:pt x="9074" y="2554"/>
                    <a:pt x="9184" y="2585"/>
                    <a:pt x="9297" y="2599"/>
                  </a:cubicBezTo>
                  <a:cubicBezTo>
                    <a:pt x="9255" y="2594"/>
                    <a:pt x="8938" y="2715"/>
                    <a:pt x="8936" y="2706"/>
                  </a:cubicBezTo>
                  <a:cubicBezTo>
                    <a:pt x="8936" y="2741"/>
                    <a:pt x="8942" y="2774"/>
                    <a:pt x="8956" y="2805"/>
                  </a:cubicBezTo>
                  <a:cubicBezTo>
                    <a:pt x="9103" y="2745"/>
                    <a:pt x="9448" y="2691"/>
                    <a:pt x="9582" y="2849"/>
                  </a:cubicBezTo>
                  <a:cubicBezTo>
                    <a:pt x="9551" y="2913"/>
                    <a:pt x="8856" y="2882"/>
                    <a:pt x="8862" y="2949"/>
                  </a:cubicBezTo>
                  <a:cubicBezTo>
                    <a:pt x="8874" y="3177"/>
                    <a:pt x="9180" y="3102"/>
                    <a:pt x="9149" y="3199"/>
                  </a:cubicBezTo>
                  <a:cubicBezTo>
                    <a:pt x="9065" y="3472"/>
                    <a:pt x="9738" y="3231"/>
                    <a:pt x="9834" y="3203"/>
                  </a:cubicBezTo>
                  <a:cubicBezTo>
                    <a:pt x="9865" y="3194"/>
                    <a:pt x="10026" y="3043"/>
                    <a:pt x="10058" y="3095"/>
                  </a:cubicBezTo>
                  <a:cubicBezTo>
                    <a:pt x="10131" y="3210"/>
                    <a:pt x="10234" y="3208"/>
                    <a:pt x="10328" y="3224"/>
                  </a:cubicBezTo>
                  <a:cubicBezTo>
                    <a:pt x="10400" y="3254"/>
                    <a:pt x="10469" y="3241"/>
                    <a:pt x="10535" y="3183"/>
                  </a:cubicBezTo>
                  <a:cubicBezTo>
                    <a:pt x="10533" y="3091"/>
                    <a:pt x="10553" y="3026"/>
                    <a:pt x="10596" y="2990"/>
                  </a:cubicBezTo>
                  <a:cubicBezTo>
                    <a:pt x="10666" y="2990"/>
                    <a:pt x="10750" y="3100"/>
                    <a:pt x="10786" y="2926"/>
                  </a:cubicBezTo>
                  <a:cubicBezTo>
                    <a:pt x="10764" y="2916"/>
                    <a:pt x="10516" y="2683"/>
                    <a:pt x="10523" y="2679"/>
                  </a:cubicBezTo>
                  <a:cubicBezTo>
                    <a:pt x="10641" y="2630"/>
                    <a:pt x="10784" y="2190"/>
                    <a:pt x="10609" y="2151"/>
                  </a:cubicBezTo>
                  <a:cubicBezTo>
                    <a:pt x="10498" y="2126"/>
                    <a:pt x="10454" y="2148"/>
                    <a:pt x="10396" y="2332"/>
                  </a:cubicBezTo>
                  <a:cubicBezTo>
                    <a:pt x="10338" y="2519"/>
                    <a:pt x="10278" y="2435"/>
                    <a:pt x="10222" y="2522"/>
                  </a:cubicBezTo>
                  <a:cubicBezTo>
                    <a:pt x="10476" y="2095"/>
                    <a:pt x="10069" y="2345"/>
                    <a:pt x="10009" y="2333"/>
                  </a:cubicBezTo>
                  <a:cubicBezTo>
                    <a:pt x="10021" y="2307"/>
                    <a:pt x="10032" y="2281"/>
                    <a:pt x="10044" y="2255"/>
                  </a:cubicBezTo>
                  <a:cubicBezTo>
                    <a:pt x="10057" y="2163"/>
                    <a:pt x="9691" y="2285"/>
                    <a:pt x="9691" y="2285"/>
                  </a:cubicBezTo>
                  <a:cubicBezTo>
                    <a:pt x="9712" y="2219"/>
                    <a:pt x="9831" y="2217"/>
                    <a:pt x="9823" y="2128"/>
                  </a:cubicBezTo>
                  <a:cubicBezTo>
                    <a:pt x="9715" y="2115"/>
                    <a:pt x="9720" y="1894"/>
                    <a:pt x="9581" y="1939"/>
                  </a:cubicBezTo>
                  <a:cubicBezTo>
                    <a:pt x="9442" y="1983"/>
                    <a:pt x="9346" y="1886"/>
                    <a:pt x="9211" y="1897"/>
                  </a:cubicBezTo>
                  <a:cubicBezTo>
                    <a:pt x="9072" y="1909"/>
                    <a:pt x="8936" y="1863"/>
                    <a:pt x="8874" y="2049"/>
                  </a:cubicBezTo>
                  <a:cubicBezTo>
                    <a:pt x="8829" y="2186"/>
                    <a:pt x="8709" y="2205"/>
                    <a:pt x="8630" y="2247"/>
                  </a:cubicBezTo>
                  <a:cubicBezTo>
                    <a:pt x="8639" y="2268"/>
                    <a:pt x="8634" y="2283"/>
                    <a:pt x="8637" y="2305"/>
                  </a:cubicBezTo>
                  <a:cubicBezTo>
                    <a:pt x="8541" y="2315"/>
                    <a:pt x="8399" y="2404"/>
                    <a:pt x="8326" y="2501"/>
                  </a:cubicBezTo>
                  <a:cubicBezTo>
                    <a:pt x="8414" y="2519"/>
                    <a:pt x="8476" y="2553"/>
                    <a:pt x="8458" y="2722"/>
                  </a:cubicBezTo>
                  <a:cubicBezTo>
                    <a:pt x="8561" y="2693"/>
                    <a:pt x="8476" y="2553"/>
                    <a:pt x="8458" y="2722"/>
                  </a:cubicBezTo>
                  <a:close/>
                  <a:moveTo>
                    <a:pt x="10788" y="2920"/>
                  </a:moveTo>
                  <a:cubicBezTo>
                    <a:pt x="10788" y="2922"/>
                    <a:pt x="10787" y="2924"/>
                    <a:pt x="10786" y="2926"/>
                  </a:cubicBezTo>
                  <a:cubicBezTo>
                    <a:pt x="10787" y="2926"/>
                    <a:pt x="10788" y="2927"/>
                    <a:pt x="10788" y="2927"/>
                  </a:cubicBezTo>
                  <a:lnTo>
                    <a:pt x="10788" y="2920"/>
                  </a:lnTo>
                  <a:cubicBezTo>
                    <a:pt x="10788" y="2922"/>
                    <a:pt x="10788" y="2920"/>
                    <a:pt x="10788" y="2920"/>
                  </a:cubicBezTo>
                  <a:close/>
                  <a:moveTo>
                    <a:pt x="14845" y="3703"/>
                  </a:moveTo>
                  <a:cubicBezTo>
                    <a:pt x="14830" y="3644"/>
                    <a:pt x="14818" y="3583"/>
                    <a:pt x="14809" y="3521"/>
                  </a:cubicBezTo>
                  <a:cubicBezTo>
                    <a:pt x="14759" y="3396"/>
                    <a:pt x="14636" y="3491"/>
                    <a:pt x="14569" y="3423"/>
                  </a:cubicBezTo>
                  <a:cubicBezTo>
                    <a:pt x="14417" y="3268"/>
                    <a:pt x="14634" y="3177"/>
                    <a:pt x="14687" y="3172"/>
                  </a:cubicBezTo>
                  <a:cubicBezTo>
                    <a:pt x="14685" y="3065"/>
                    <a:pt x="14562" y="3082"/>
                    <a:pt x="14562" y="3077"/>
                  </a:cubicBezTo>
                  <a:cubicBezTo>
                    <a:pt x="14566" y="2987"/>
                    <a:pt x="14661" y="3020"/>
                    <a:pt x="14691" y="3017"/>
                  </a:cubicBezTo>
                  <a:cubicBezTo>
                    <a:pt x="14715" y="2752"/>
                    <a:pt x="14458" y="2797"/>
                    <a:pt x="14398" y="2674"/>
                  </a:cubicBezTo>
                  <a:cubicBezTo>
                    <a:pt x="14297" y="2466"/>
                    <a:pt x="14274" y="2638"/>
                    <a:pt x="14138" y="2603"/>
                  </a:cubicBezTo>
                  <a:cubicBezTo>
                    <a:pt x="14105" y="2594"/>
                    <a:pt x="14091" y="2278"/>
                    <a:pt x="13930" y="2278"/>
                  </a:cubicBezTo>
                  <a:cubicBezTo>
                    <a:pt x="14160" y="2286"/>
                    <a:pt x="13539" y="1693"/>
                    <a:pt x="13605" y="2213"/>
                  </a:cubicBezTo>
                  <a:cubicBezTo>
                    <a:pt x="13613" y="2280"/>
                    <a:pt x="13730" y="2294"/>
                    <a:pt x="13757" y="2284"/>
                  </a:cubicBezTo>
                  <a:cubicBezTo>
                    <a:pt x="13706" y="2303"/>
                    <a:pt x="13443" y="2317"/>
                    <a:pt x="13420" y="2417"/>
                  </a:cubicBezTo>
                  <a:cubicBezTo>
                    <a:pt x="13454" y="2272"/>
                    <a:pt x="13709" y="1960"/>
                    <a:pt x="13401" y="2025"/>
                  </a:cubicBezTo>
                  <a:cubicBezTo>
                    <a:pt x="13347" y="2036"/>
                    <a:pt x="12807" y="2150"/>
                    <a:pt x="12973" y="2372"/>
                  </a:cubicBezTo>
                  <a:cubicBezTo>
                    <a:pt x="12938" y="2360"/>
                    <a:pt x="12807" y="2406"/>
                    <a:pt x="12832" y="2524"/>
                  </a:cubicBezTo>
                  <a:cubicBezTo>
                    <a:pt x="12710" y="2551"/>
                    <a:pt x="12996" y="2011"/>
                    <a:pt x="13152" y="2009"/>
                  </a:cubicBezTo>
                  <a:cubicBezTo>
                    <a:pt x="12916" y="2012"/>
                    <a:pt x="12718" y="2051"/>
                    <a:pt x="12507" y="2247"/>
                  </a:cubicBezTo>
                  <a:cubicBezTo>
                    <a:pt x="12356" y="2388"/>
                    <a:pt x="12233" y="2628"/>
                    <a:pt x="12496" y="2640"/>
                  </a:cubicBezTo>
                  <a:cubicBezTo>
                    <a:pt x="12501" y="2651"/>
                    <a:pt x="12507" y="2672"/>
                    <a:pt x="12508" y="2684"/>
                  </a:cubicBezTo>
                  <a:cubicBezTo>
                    <a:pt x="12039" y="2720"/>
                    <a:pt x="12531" y="2917"/>
                    <a:pt x="12735" y="2949"/>
                  </a:cubicBezTo>
                  <a:cubicBezTo>
                    <a:pt x="12874" y="2971"/>
                    <a:pt x="13393" y="3167"/>
                    <a:pt x="13399" y="2806"/>
                  </a:cubicBezTo>
                  <a:cubicBezTo>
                    <a:pt x="13466" y="2814"/>
                    <a:pt x="13468" y="2945"/>
                    <a:pt x="13483" y="3002"/>
                  </a:cubicBezTo>
                  <a:cubicBezTo>
                    <a:pt x="13510" y="2983"/>
                    <a:pt x="13523" y="2978"/>
                    <a:pt x="13552" y="3004"/>
                  </a:cubicBezTo>
                  <a:cubicBezTo>
                    <a:pt x="13544" y="3015"/>
                    <a:pt x="13540" y="3024"/>
                    <a:pt x="13526" y="3022"/>
                  </a:cubicBezTo>
                  <a:cubicBezTo>
                    <a:pt x="13583" y="3103"/>
                    <a:pt x="13975" y="3558"/>
                    <a:pt x="13787" y="3676"/>
                  </a:cubicBezTo>
                  <a:cubicBezTo>
                    <a:pt x="13689" y="3737"/>
                    <a:pt x="13620" y="3857"/>
                    <a:pt x="13513" y="3899"/>
                  </a:cubicBezTo>
                  <a:cubicBezTo>
                    <a:pt x="13386" y="3949"/>
                    <a:pt x="13559" y="4129"/>
                    <a:pt x="13451" y="4130"/>
                  </a:cubicBezTo>
                  <a:cubicBezTo>
                    <a:pt x="13251" y="4132"/>
                    <a:pt x="13070" y="4129"/>
                    <a:pt x="12906" y="4244"/>
                  </a:cubicBezTo>
                  <a:cubicBezTo>
                    <a:pt x="12617" y="4449"/>
                    <a:pt x="13323" y="4431"/>
                    <a:pt x="13292" y="4325"/>
                  </a:cubicBezTo>
                  <a:cubicBezTo>
                    <a:pt x="13296" y="4354"/>
                    <a:pt x="13301" y="4384"/>
                    <a:pt x="13305" y="4414"/>
                  </a:cubicBezTo>
                  <a:cubicBezTo>
                    <a:pt x="13334" y="4386"/>
                    <a:pt x="13513" y="4535"/>
                    <a:pt x="13543" y="4612"/>
                  </a:cubicBezTo>
                  <a:cubicBezTo>
                    <a:pt x="13561" y="4658"/>
                    <a:pt x="13446" y="4615"/>
                    <a:pt x="13484" y="4762"/>
                  </a:cubicBezTo>
                  <a:cubicBezTo>
                    <a:pt x="13504" y="4844"/>
                    <a:pt x="13682" y="4932"/>
                    <a:pt x="13705" y="4822"/>
                  </a:cubicBezTo>
                  <a:cubicBezTo>
                    <a:pt x="13671" y="4983"/>
                    <a:pt x="13904" y="5050"/>
                    <a:pt x="13968" y="5073"/>
                  </a:cubicBezTo>
                  <a:cubicBezTo>
                    <a:pt x="14189" y="5151"/>
                    <a:pt x="13892" y="4680"/>
                    <a:pt x="13879" y="4622"/>
                  </a:cubicBezTo>
                  <a:cubicBezTo>
                    <a:pt x="14050" y="4744"/>
                    <a:pt x="14339" y="5017"/>
                    <a:pt x="14391" y="4535"/>
                  </a:cubicBezTo>
                  <a:cubicBezTo>
                    <a:pt x="14398" y="4469"/>
                    <a:pt x="14359" y="4290"/>
                    <a:pt x="14325" y="4275"/>
                  </a:cubicBezTo>
                  <a:cubicBezTo>
                    <a:pt x="14117" y="4185"/>
                    <a:pt x="14320" y="4031"/>
                    <a:pt x="14265" y="3892"/>
                  </a:cubicBezTo>
                  <a:cubicBezTo>
                    <a:pt x="14331" y="3906"/>
                    <a:pt x="14429" y="3807"/>
                    <a:pt x="14451" y="3995"/>
                  </a:cubicBezTo>
                  <a:cubicBezTo>
                    <a:pt x="14473" y="3993"/>
                    <a:pt x="14497" y="3999"/>
                    <a:pt x="14519" y="4006"/>
                  </a:cubicBezTo>
                  <a:cubicBezTo>
                    <a:pt x="14394" y="4217"/>
                    <a:pt x="14802" y="4398"/>
                    <a:pt x="14726" y="4048"/>
                  </a:cubicBezTo>
                  <a:cubicBezTo>
                    <a:pt x="14755" y="4180"/>
                    <a:pt x="14950" y="3962"/>
                    <a:pt x="14989" y="3922"/>
                  </a:cubicBezTo>
                  <a:cubicBezTo>
                    <a:pt x="15173" y="3728"/>
                    <a:pt x="14884" y="3767"/>
                    <a:pt x="14845" y="3703"/>
                  </a:cubicBezTo>
                  <a:cubicBezTo>
                    <a:pt x="14822" y="3666"/>
                    <a:pt x="14895" y="3785"/>
                    <a:pt x="14845" y="3703"/>
                  </a:cubicBezTo>
                  <a:close/>
                  <a:moveTo>
                    <a:pt x="14709" y="9160"/>
                  </a:moveTo>
                  <a:cubicBezTo>
                    <a:pt x="14617" y="9033"/>
                    <a:pt x="14757" y="8993"/>
                    <a:pt x="14735" y="8951"/>
                  </a:cubicBezTo>
                  <a:cubicBezTo>
                    <a:pt x="14705" y="8936"/>
                    <a:pt x="14678" y="8912"/>
                    <a:pt x="14654" y="8877"/>
                  </a:cubicBezTo>
                  <a:cubicBezTo>
                    <a:pt x="14645" y="8834"/>
                    <a:pt x="14712" y="8712"/>
                    <a:pt x="14720" y="8737"/>
                  </a:cubicBezTo>
                  <a:cubicBezTo>
                    <a:pt x="14673" y="8602"/>
                    <a:pt x="14427" y="8759"/>
                    <a:pt x="14423" y="8631"/>
                  </a:cubicBezTo>
                  <a:cubicBezTo>
                    <a:pt x="14420" y="8551"/>
                    <a:pt x="14494" y="8592"/>
                    <a:pt x="14491" y="8520"/>
                  </a:cubicBezTo>
                  <a:cubicBezTo>
                    <a:pt x="14489" y="8427"/>
                    <a:pt x="14265" y="8564"/>
                    <a:pt x="14263" y="8596"/>
                  </a:cubicBezTo>
                  <a:cubicBezTo>
                    <a:pt x="14276" y="8366"/>
                    <a:pt x="14607" y="8284"/>
                    <a:pt x="14588" y="8067"/>
                  </a:cubicBezTo>
                  <a:cubicBezTo>
                    <a:pt x="14565" y="8063"/>
                    <a:pt x="14543" y="8064"/>
                    <a:pt x="14521" y="8070"/>
                  </a:cubicBezTo>
                  <a:cubicBezTo>
                    <a:pt x="14776" y="7847"/>
                    <a:pt x="14659" y="7551"/>
                    <a:pt x="14538" y="7316"/>
                  </a:cubicBezTo>
                  <a:cubicBezTo>
                    <a:pt x="14743" y="7252"/>
                    <a:pt x="14251" y="6972"/>
                    <a:pt x="14256" y="6975"/>
                  </a:cubicBezTo>
                  <a:cubicBezTo>
                    <a:pt x="14276" y="6839"/>
                    <a:pt x="14185" y="6792"/>
                    <a:pt x="14146" y="6708"/>
                  </a:cubicBezTo>
                  <a:cubicBezTo>
                    <a:pt x="14293" y="6548"/>
                    <a:pt x="14221" y="6508"/>
                    <a:pt x="14189" y="6241"/>
                  </a:cubicBezTo>
                  <a:cubicBezTo>
                    <a:pt x="14155" y="6035"/>
                    <a:pt x="14161" y="5747"/>
                    <a:pt x="14078" y="5572"/>
                  </a:cubicBezTo>
                  <a:cubicBezTo>
                    <a:pt x="14009" y="5430"/>
                    <a:pt x="13720" y="5958"/>
                    <a:pt x="13655" y="6014"/>
                  </a:cubicBezTo>
                  <a:cubicBezTo>
                    <a:pt x="13467" y="6177"/>
                    <a:pt x="13538" y="5901"/>
                    <a:pt x="13365" y="5914"/>
                  </a:cubicBezTo>
                  <a:cubicBezTo>
                    <a:pt x="13393" y="5777"/>
                    <a:pt x="13582" y="5311"/>
                    <a:pt x="13382" y="5311"/>
                  </a:cubicBezTo>
                  <a:cubicBezTo>
                    <a:pt x="13337" y="5205"/>
                    <a:pt x="13181" y="4950"/>
                    <a:pt x="13074" y="4950"/>
                  </a:cubicBezTo>
                  <a:cubicBezTo>
                    <a:pt x="12932" y="4950"/>
                    <a:pt x="12559" y="4824"/>
                    <a:pt x="12498" y="5066"/>
                  </a:cubicBezTo>
                  <a:cubicBezTo>
                    <a:pt x="12436" y="5312"/>
                    <a:pt x="12366" y="5348"/>
                    <a:pt x="12232" y="5505"/>
                  </a:cubicBezTo>
                  <a:cubicBezTo>
                    <a:pt x="12278" y="5508"/>
                    <a:pt x="12342" y="5589"/>
                    <a:pt x="12376" y="5589"/>
                  </a:cubicBezTo>
                  <a:cubicBezTo>
                    <a:pt x="12386" y="5589"/>
                    <a:pt x="12082" y="5973"/>
                    <a:pt x="12079" y="5992"/>
                  </a:cubicBezTo>
                  <a:cubicBezTo>
                    <a:pt x="12065" y="6088"/>
                    <a:pt x="12148" y="6179"/>
                    <a:pt x="12170" y="6244"/>
                  </a:cubicBezTo>
                  <a:cubicBezTo>
                    <a:pt x="12230" y="6420"/>
                    <a:pt x="12126" y="6638"/>
                    <a:pt x="12052" y="6744"/>
                  </a:cubicBezTo>
                  <a:cubicBezTo>
                    <a:pt x="11913" y="6941"/>
                    <a:pt x="11636" y="6905"/>
                    <a:pt x="11529" y="7118"/>
                  </a:cubicBezTo>
                  <a:cubicBezTo>
                    <a:pt x="11488" y="7201"/>
                    <a:pt x="11474" y="7527"/>
                    <a:pt x="11462" y="7635"/>
                  </a:cubicBezTo>
                  <a:cubicBezTo>
                    <a:pt x="11441" y="7818"/>
                    <a:pt x="11395" y="7837"/>
                    <a:pt x="11343" y="7990"/>
                  </a:cubicBezTo>
                  <a:cubicBezTo>
                    <a:pt x="11289" y="7895"/>
                    <a:pt x="11238" y="8061"/>
                    <a:pt x="11184" y="8067"/>
                  </a:cubicBezTo>
                  <a:cubicBezTo>
                    <a:pt x="11057" y="8067"/>
                    <a:pt x="11066" y="7164"/>
                    <a:pt x="11251" y="7164"/>
                  </a:cubicBezTo>
                  <a:lnTo>
                    <a:pt x="11266" y="7164"/>
                  </a:lnTo>
                  <a:lnTo>
                    <a:pt x="11283" y="7016"/>
                  </a:lnTo>
                  <a:cubicBezTo>
                    <a:pt x="11094" y="6863"/>
                    <a:pt x="10853" y="6979"/>
                    <a:pt x="10681" y="6719"/>
                  </a:cubicBezTo>
                  <a:cubicBezTo>
                    <a:pt x="10511" y="6465"/>
                    <a:pt x="10435" y="6343"/>
                    <a:pt x="10189" y="6421"/>
                  </a:cubicBezTo>
                  <a:lnTo>
                    <a:pt x="10260" y="5959"/>
                  </a:lnTo>
                  <a:lnTo>
                    <a:pt x="10095" y="5959"/>
                  </a:lnTo>
                  <a:cubicBezTo>
                    <a:pt x="10151" y="5660"/>
                    <a:pt x="10333" y="5500"/>
                    <a:pt x="10477" y="5337"/>
                  </a:cubicBezTo>
                  <a:cubicBezTo>
                    <a:pt x="10523" y="5292"/>
                    <a:pt x="10894" y="4998"/>
                    <a:pt x="10896" y="4941"/>
                  </a:cubicBezTo>
                  <a:cubicBezTo>
                    <a:pt x="10959" y="4928"/>
                    <a:pt x="11163" y="4901"/>
                    <a:pt x="11122" y="4713"/>
                  </a:cubicBezTo>
                  <a:cubicBezTo>
                    <a:pt x="11227" y="4726"/>
                    <a:pt x="11873" y="4466"/>
                    <a:pt x="11831" y="4221"/>
                  </a:cubicBezTo>
                  <a:cubicBezTo>
                    <a:pt x="11864" y="4202"/>
                    <a:pt x="11899" y="4192"/>
                    <a:pt x="11931" y="4166"/>
                  </a:cubicBezTo>
                  <a:cubicBezTo>
                    <a:pt x="11885" y="4242"/>
                    <a:pt x="11632" y="4531"/>
                    <a:pt x="11610" y="4604"/>
                  </a:cubicBezTo>
                  <a:cubicBezTo>
                    <a:pt x="11666" y="4619"/>
                    <a:pt x="11731" y="4582"/>
                    <a:pt x="11790" y="4586"/>
                  </a:cubicBezTo>
                  <a:cubicBezTo>
                    <a:pt x="11799" y="4643"/>
                    <a:pt x="11765" y="4669"/>
                    <a:pt x="11764" y="4719"/>
                  </a:cubicBezTo>
                  <a:cubicBezTo>
                    <a:pt x="11882" y="4755"/>
                    <a:pt x="12100" y="4427"/>
                    <a:pt x="12194" y="4524"/>
                  </a:cubicBezTo>
                  <a:cubicBezTo>
                    <a:pt x="12189" y="4519"/>
                    <a:pt x="12517" y="4797"/>
                    <a:pt x="12468" y="4545"/>
                  </a:cubicBezTo>
                  <a:cubicBezTo>
                    <a:pt x="12458" y="4494"/>
                    <a:pt x="12362" y="4471"/>
                    <a:pt x="12346" y="4511"/>
                  </a:cubicBezTo>
                  <a:cubicBezTo>
                    <a:pt x="12443" y="4268"/>
                    <a:pt x="12176" y="4299"/>
                    <a:pt x="12160" y="4129"/>
                  </a:cubicBezTo>
                  <a:cubicBezTo>
                    <a:pt x="12135" y="4142"/>
                    <a:pt x="12110" y="4155"/>
                    <a:pt x="12086" y="4168"/>
                  </a:cubicBezTo>
                  <a:cubicBezTo>
                    <a:pt x="12088" y="4122"/>
                    <a:pt x="12095" y="4077"/>
                    <a:pt x="12108" y="4035"/>
                  </a:cubicBezTo>
                  <a:cubicBezTo>
                    <a:pt x="12091" y="4025"/>
                    <a:pt x="12073" y="4026"/>
                    <a:pt x="12055" y="4033"/>
                  </a:cubicBezTo>
                  <a:cubicBezTo>
                    <a:pt x="12064" y="4008"/>
                    <a:pt x="12065" y="3982"/>
                    <a:pt x="12058" y="3954"/>
                  </a:cubicBezTo>
                  <a:cubicBezTo>
                    <a:pt x="12123" y="3937"/>
                    <a:pt x="12112" y="4012"/>
                    <a:pt x="12172" y="4034"/>
                  </a:cubicBezTo>
                  <a:cubicBezTo>
                    <a:pt x="12209" y="4153"/>
                    <a:pt x="12359" y="4254"/>
                    <a:pt x="12315" y="4049"/>
                  </a:cubicBezTo>
                  <a:cubicBezTo>
                    <a:pt x="12331" y="4043"/>
                    <a:pt x="12343" y="4028"/>
                    <a:pt x="12350" y="4004"/>
                  </a:cubicBezTo>
                  <a:cubicBezTo>
                    <a:pt x="12448" y="4054"/>
                    <a:pt x="12868" y="3767"/>
                    <a:pt x="12772" y="3542"/>
                  </a:cubicBezTo>
                  <a:lnTo>
                    <a:pt x="12798" y="3528"/>
                  </a:lnTo>
                  <a:cubicBezTo>
                    <a:pt x="12795" y="3501"/>
                    <a:pt x="12790" y="3469"/>
                    <a:pt x="12782" y="3445"/>
                  </a:cubicBezTo>
                  <a:cubicBezTo>
                    <a:pt x="12837" y="3455"/>
                    <a:pt x="12967" y="3438"/>
                    <a:pt x="12958" y="3307"/>
                  </a:cubicBezTo>
                  <a:cubicBezTo>
                    <a:pt x="12957" y="3286"/>
                    <a:pt x="12912" y="3085"/>
                    <a:pt x="12912" y="3127"/>
                  </a:cubicBezTo>
                  <a:cubicBezTo>
                    <a:pt x="12847" y="2986"/>
                    <a:pt x="12622" y="2945"/>
                    <a:pt x="12525" y="3031"/>
                  </a:cubicBezTo>
                  <a:cubicBezTo>
                    <a:pt x="12489" y="3062"/>
                    <a:pt x="12429" y="3255"/>
                    <a:pt x="12447" y="3255"/>
                  </a:cubicBezTo>
                  <a:cubicBezTo>
                    <a:pt x="12403" y="3310"/>
                    <a:pt x="12326" y="3392"/>
                    <a:pt x="12276" y="3456"/>
                  </a:cubicBezTo>
                  <a:cubicBezTo>
                    <a:pt x="12218" y="3448"/>
                    <a:pt x="12089" y="3491"/>
                    <a:pt x="12104" y="3620"/>
                  </a:cubicBezTo>
                  <a:cubicBezTo>
                    <a:pt x="11972" y="3754"/>
                    <a:pt x="12055" y="3511"/>
                    <a:pt x="12053" y="3550"/>
                  </a:cubicBezTo>
                  <a:cubicBezTo>
                    <a:pt x="12194" y="3550"/>
                    <a:pt x="12175" y="2901"/>
                    <a:pt x="11880" y="3290"/>
                  </a:cubicBezTo>
                  <a:cubicBezTo>
                    <a:pt x="11885" y="3266"/>
                    <a:pt x="11886" y="3242"/>
                    <a:pt x="11883" y="3218"/>
                  </a:cubicBezTo>
                  <a:cubicBezTo>
                    <a:pt x="11937" y="3192"/>
                    <a:pt x="11962" y="3160"/>
                    <a:pt x="11962" y="3116"/>
                  </a:cubicBezTo>
                  <a:cubicBezTo>
                    <a:pt x="11960" y="3072"/>
                    <a:pt x="11940" y="3025"/>
                    <a:pt x="11890" y="3023"/>
                  </a:cubicBezTo>
                  <a:cubicBezTo>
                    <a:pt x="11973" y="2946"/>
                    <a:pt x="11928" y="2887"/>
                    <a:pt x="11897" y="2792"/>
                  </a:cubicBezTo>
                  <a:cubicBezTo>
                    <a:pt x="11923" y="2686"/>
                    <a:pt x="11966" y="2648"/>
                    <a:pt x="11896" y="2538"/>
                  </a:cubicBezTo>
                  <a:cubicBezTo>
                    <a:pt x="12155" y="2423"/>
                    <a:pt x="12414" y="2194"/>
                    <a:pt x="12683" y="2064"/>
                  </a:cubicBezTo>
                  <a:cubicBezTo>
                    <a:pt x="12497" y="1923"/>
                    <a:pt x="12275" y="1832"/>
                    <a:pt x="12074" y="1942"/>
                  </a:cubicBezTo>
                  <a:cubicBezTo>
                    <a:pt x="11870" y="2053"/>
                    <a:pt x="11809" y="2410"/>
                    <a:pt x="11617" y="2516"/>
                  </a:cubicBezTo>
                  <a:cubicBezTo>
                    <a:pt x="11637" y="2485"/>
                    <a:pt x="11711" y="2388"/>
                    <a:pt x="11713" y="2336"/>
                  </a:cubicBezTo>
                  <a:cubicBezTo>
                    <a:pt x="11702" y="2340"/>
                    <a:pt x="11686" y="2329"/>
                    <a:pt x="11677" y="2329"/>
                  </a:cubicBezTo>
                  <a:cubicBezTo>
                    <a:pt x="11686" y="2307"/>
                    <a:pt x="11682" y="2293"/>
                    <a:pt x="11685" y="2269"/>
                  </a:cubicBezTo>
                  <a:cubicBezTo>
                    <a:pt x="11662" y="2273"/>
                    <a:pt x="11644" y="2265"/>
                    <a:pt x="11630" y="2243"/>
                  </a:cubicBezTo>
                  <a:cubicBezTo>
                    <a:pt x="11658" y="2212"/>
                    <a:pt x="11851" y="2141"/>
                    <a:pt x="11835" y="2053"/>
                  </a:cubicBezTo>
                  <a:cubicBezTo>
                    <a:pt x="11814" y="1936"/>
                    <a:pt x="11510" y="2066"/>
                    <a:pt x="11468" y="2073"/>
                  </a:cubicBezTo>
                  <a:cubicBezTo>
                    <a:pt x="11212" y="2115"/>
                    <a:pt x="11441" y="2211"/>
                    <a:pt x="11298" y="2321"/>
                  </a:cubicBezTo>
                  <a:cubicBezTo>
                    <a:pt x="11252" y="2357"/>
                    <a:pt x="11067" y="2097"/>
                    <a:pt x="11074" y="2352"/>
                  </a:cubicBezTo>
                  <a:cubicBezTo>
                    <a:pt x="11077" y="2447"/>
                    <a:pt x="11215" y="2513"/>
                    <a:pt x="11244" y="2664"/>
                  </a:cubicBezTo>
                  <a:cubicBezTo>
                    <a:pt x="11346" y="2689"/>
                    <a:pt x="11433" y="2586"/>
                    <a:pt x="11533" y="2565"/>
                  </a:cubicBezTo>
                  <a:cubicBezTo>
                    <a:pt x="11355" y="2678"/>
                    <a:pt x="11253" y="2955"/>
                    <a:pt x="11404" y="3165"/>
                  </a:cubicBezTo>
                  <a:cubicBezTo>
                    <a:pt x="11351" y="3210"/>
                    <a:pt x="11314" y="3245"/>
                    <a:pt x="11310" y="3351"/>
                  </a:cubicBezTo>
                  <a:lnTo>
                    <a:pt x="11336" y="3364"/>
                  </a:lnTo>
                  <a:cubicBezTo>
                    <a:pt x="11179" y="3430"/>
                    <a:pt x="11147" y="3493"/>
                    <a:pt x="11033" y="3630"/>
                  </a:cubicBezTo>
                  <a:cubicBezTo>
                    <a:pt x="11033" y="3630"/>
                    <a:pt x="11033" y="3630"/>
                    <a:pt x="11033" y="3630"/>
                  </a:cubicBezTo>
                  <a:cubicBezTo>
                    <a:pt x="11061" y="3545"/>
                    <a:pt x="11117" y="3452"/>
                    <a:pt x="11050" y="3363"/>
                  </a:cubicBezTo>
                  <a:cubicBezTo>
                    <a:pt x="11125" y="3368"/>
                    <a:pt x="11195" y="3337"/>
                    <a:pt x="11259" y="3272"/>
                  </a:cubicBezTo>
                  <a:cubicBezTo>
                    <a:pt x="11272" y="3258"/>
                    <a:pt x="11117" y="3018"/>
                    <a:pt x="11091" y="3018"/>
                  </a:cubicBezTo>
                  <a:cubicBezTo>
                    <a:pt x="11053" y="3018"/>
                    <a:pt x="10830" y="3190"/>
                    <a:pt x="10806" y="3256"/>
                  </a:cubicBezTo>
                  <a:cubicBezTo>
                    <a:pt x="10845" y="3272"/>
                    <a:pt x="10884" y="3290"/>
                    <a:pt x="10923" y="3309"/>
                  </a:cubicBezTo>
                  <a:cubicBezTo>
                    <a:pt x="10787" y="3310"/>
                    <a:pt x="10724" y="3477"/>
                    <a:pt x="10581" y="3471"/>
                  </a:cubicBezTo>
                  <a:cubicBezTo>
                    <a:pt x="10453" y="3498"/>
                    <a:pt x="10173" y="3554"/>
                    <a:pt x="10078" y="3374"/>
                  </a:cubicBezTo>
                  <a:cubicBezTo>
                    <a:pt x="10185" y="3130"/>
                    <a:pt x="9473" y="3169"/>
                    <a:pt x="9617" y="3516"/>
                  </a:cubicBezTo>
                  <a:cubicBezTo>
                    <a:pt x="9529" y="3631"/>
                    <a:pt x="9460" y="3480"/>
                    <a:pt x="9368" y="3462"/>
                  </a:cubicBezTo>
                  <a:cubicBezTo>
                    <a:pt x="9213" y="3481"/>
                    <a:pt x="9060" y="3554"/>
                    <a:pt x="8904" y="3532"/>
                  </a:cubicBezTo>
                  <a:cubicBezTo>
                    <a:pt x="9137" y="3401"/>
                    <a:pt x="9054" y="3181"/>
                    <a:pt x="8833" y="3214"/>
                  </a:cubicBezTo>
                  <a:cubicBezTo>
                    <a:pt x="8716" y="3230"/>
                    <a:pt x="8605" y="3153"/>
                    <a:pt x="8498" y="3083"/>
                  </a:cubicBezTo>
                  <a:cubicBezTo>
                    <a:pt x="8301" y="2955"/>
                    <a:pt x="8276" y="3049"/>
                    <a:pt x="8098" y="3063"/>
                  </a:cubicBezTo>
                  <a:cubicBezTo>
                    <a:pt x="8243" y="2744"/>
                    <a:pt x="7844" y="3070"/>
                    <a:pt x="7824" y="3072"/>
                  </a:cubicBezTo>
                  <a:cubicBezTo>
                    <a:pt x="7802" y="3026"/>
                    <a:pt x="7857" y="2925"/>
                    <a:pt x="7822" y="2862"/>
                  </a:cubicBezTo>
                  <a:cubicBezTo>
                    <a:pt x="7765" y="2758"/>
                    <a:pt x="7615" y="2889"/>
                    <a:pt x="7553" y="2920"/>
                  </a:cubicBezTo>
                  <a:cubicBezTo>
                    <a:pt x="7482" y="2703"/>
                    <a:pt x="7200" y="3025"/>
                    <a:pt x="7120" y="3025"/>
                  </a:cubicBezTo>
                  <a:cubicBezTo>
                    <a:pt x="7038" y="3025"/>
                    <a:pt x="6962" y="3004"/>
                    <a:pt x="6879" y="3011"/>
                  </a:cubicBezTo>
                  <a:cubicBezTo>
                    <a:pt x="6761" y="3020"/>
                    <a:pt x="6643" y="3147"/>
                    <a:pt x="6540" y="3158"/>
                  </a:cubicBezTo>
                  <a:cubicBezTo>
                    <a:pt x="6435" y="3288"/>
                    <a:pt x="6241" y="2969"/>
                    <a:pt x="6102" y="3002"/>
                  </a:cubicBezTo>
                  <a:cubicBezTo>
                    <a:pt x="5987" y="2699"/>
                    <a:pt x="5301" y="2658"/>
                    <a:pt x="5108" y="2660"/>
                  </a:cubicBezTo>
                  <a:lnTo>
                    <a:pt x="5166" y="2595"/>
                  </a:lnTo>
                  <a:cubicBezTo>
                    <a:pt x="4385" y="2334"/>
                    <a:pt x="3526" y="2801"/>
                    <a:pt x="2781" y="3187"/>
                  </a:cubicBezTo>
                  <a:cubicBezTo>
                    <a:pt x="2790" y="3245"/>
                    <a:pt x="2794" y="3305"/>
                    <a:pt x="2794" y="3364"/>
                  </a:cubicBezTo>
                  <a:cubicBezTo>
                    <a:pt x="2821" y="3360"/>
                    <a:pt x="2846" y="3381"/>
                    <a:pt x="2861" y="3411"/>
                  </a:cubicBezTo>
                  <a:cubicBezTo>
                    <a:pt x="2895" y="3481"/>
                    <a:pt x="2847" y="3560"/>
                    <a:pt x="2808" y="3586"/>
                  </a:cubicBezTo>
                  <a:cubicBezTo>
                    <a:pt x="2807" y="3616"/>
                    <a:pt x="2818" y="3636"/>
                    <a:pt x="2843" y="3646"/>
                  </a:cubicBezTo>
                  <a:cubicBezTo>
                    <a:pt x="2669" y="3610"/>
                    <a:pt x="2511" y="3697"/>
                    <a:pt x="2346" y="3775"/>
                  </a:cubicBezTo>
                  <a:cubicBezTo>
                    <a:pt x="2313" y="3790"/>
                    <a:pt x="1788" y="3962"/>
                    <a:pt x="2020" y="4078"/>
                  </a:cubicBezTo>
                  <a:cubicBezTo>
                    <a:pt x="1791" y="4457"/>
                    <a:pt x="2405" y="4349"/>
                    <a:pt x="2510" y="4285"/>
                  </a:cubicBezTo>
                  <a:cubicBezTo>
                    <a:pt x="2433" y="4611"/>
                    <a:pt x="1900" y="4586"/>
                    <a:pt x="1737" y="4688"/>
                  </a:cubicBezTo>
                  <a:cubicBezTo>
                    <a:pt x="1610" y="4807"/>
                    <a:pt x="1325" y="4847"/>
                    <a:pt x="1294" y="5135"/>
                  </a:cubicBezTo>
                  <a:cubicBezTo>
                    <a:pt x="1271" y="5347"/>
                    <a:pt x="1078" y="5786"/>
                    <a:pt x="1423" y="5569"/>
                  </a:cubicBezTo>
                  <a:cubicBezTo>
                    <a:pt x="1382" y="5665"/>
                    <a:pt x="1288" y="5766"/>
                    <a:pt x="1232" y="5830"/>
                  </a:cubicBezTo>
                  <a:lnTo>
                    <a:pt x="1247" y="5941"/>
                  </a:lnTo>
                  <a:cubicBezTo>
                    <a:pt x="1305" y="5949"/>
                    <a:pt x="1373" y="5942"/>
                    <a:pt x="1427" y="5909"/>
                  </a:cubicBezTo>
                  <a:cubicBezTo>
                    <a:pt x="1582" y="5813"/>
                    <a:pt x="1505" y="5986"/>
                    <a:pt x="1616" y="6015"/>
                  </a:cubicBezTo>
                  <a:cubicBezTo>
                    <a:pt x="1625" y="6015"/>
                    <a:pt x="1632" y="6012"/>
                    <a:pt x="1639" y="6008"/>
                  </a:cubicBezTo>
                  <a:cubicBezTo>
                    <a:pt x="1268" y="6350"/>
                    <a:pt x="877" y="6521"/>
                    <a:pt x="478" y="6743"/>
                  </a:cubicBezTo>
                  <a:cubicBezTo>
                    <a:pt x="343" y="6818"/>
                    <a:pt x="175" y="6809"/>
                    <a:pt x="54" y="6949"/>
                  </a:cubicBezTo>
                  <a:cubicBezTo>
                    <a:pt x="-154" y="7190"/>
                    <a:pt x="297" y="7025"/>
                    <a:pt x="344" y="7001"/>
                  </a:cubicBezTo>
                  <a:cubicBezTo>
                    <a:pt x="703" y="6820"/>
                    <a:pt x="1068" y="6689"/>
                    <a:pt x="1424" y="6508"/>
                  </a:cubicBezTo>
                  <a:cubicBezTo>
                    <a:pt x="1621" y="6408"/>
                    <a:pt x="2420" y="6068"/>
                    <a:pt x="2420" y="5738"/>
                  </a:cubicBezTo>
                  <a:cubicBezTo>
                    <a:pt x="2564" y="5669"/>
                    <a:pt x="2545" y="5757"/>
                    <a:pt x="2664" y="5770"/>
                  </a:cubicBezTo>
                  <a:cubicBezTo>
                    <a:pt x="2775" y="5884"/>
                    <a:pt x="2982" y="5669"/>
                    <a:pt x="3099" y="5636"/>
                  </a:cubicBezTo>
                  <a:cubicBezTo>
                    <a:pt x="3270" y="5586"/>
                    <a:pt x="3354" y="5471"/>
                    <a:pt x="3497" y="5332"/>
                  </a:cubicBezTo>
                  <a:cubicBezTo>
                    <a:pt x="3592" y="5239"/>
                    <a:pt x="3675" y="5420"/>
                    <a:pt x="3762" y="5453"/>
                  </a:cubicBezTo>
                  <a:cubicBezTo>
                    <a:pt x="3787" y="5623"/>
                    <a:pt x="4109" y="5610"/>
                    <a:pt x="4206" y="5651"/>
                  </a:cubicBezTo>
                  <a:cubicBezTo>
                    <a:pt x="4425" y="5745"/>
                    <a:pt x="4511" y="6181"/>
                    <a:pt x="4283" y="6388"/>
                  </a:cubicBezTo>
                  <a:cubicBezTo>
                    <a:pt x="4312" y="6399"/>
                    <a:pt x="4341" y="6409"/>
                    <a:pt x="4370" y="6418"/>
                  </a:cubicBezTo>
                  <a:cubicBezTo>
                    <a:pt x="4406" y="6521"/>
                    <a:pt x="4318" y="6634"/>
                    <a:pt x="4422" y="6661"/>
                  </a:cubicBezTo>
                  <a:cubicBezTo>
                    <a:pt x="4430" y="6629"/>
                    <a:pt x="4441" y="6599"/>
                    <a:pt x="4455" y="6573"/>
                  </a:cubicBezTo>
                  <a:cubicBezTo>
                    <a:pt x="4440" y="6630"/>
                    <a:pt x="4444" y="6678"/>
                    <a:pt x="4466" y="6718"/>
                  </a:cubicBezTo>
                  <a:cubicBezTo>
                    <a:pt x="4402" y="6900"/>
                    <a:pt x="4481" y="7268"/>
                    <a:pt x="4600" y="6983"/>
                  </a:cubicBezTo>
                  <a:cubicBezTo>
                    <a:pt x="4616" y="7025"/>
                    <a:pt x="4647" y="7029"/>
                    <a:pt x="4668" y="7000"/>
                  </a:cubicBezTo>
                  <a:cubicBezTo>
                    <a:pt x="4695" y="7165"/>
                    <a:pt x="4383" y="7512"/>
                    <a:pt x="4572" y="7612"/>
                  </a:cubicBezTo>
                  <a:cubicBezTo>
                    <a:pt x="4561" y="7639"/>
                    <a:pt x="4537" y="8189"/>
                    <a:pt x="4549" y="8218"/>
                  </a:cubicBezTo>
                  <a:cubicBezTo>
                    <a:pt x="4218" y="8052"/>
                    <a:pt x="4499" y="8766"/>
                    <a:pt x="4612" y="8908"/>
                  </a:cubicBezTo>
                  <a:cubicBezTo>
                    <a:pt x="4469" y="9248"/>
                    <a:pt x="4405" y="9703"/>
                    <a:pt x="4249" y="10060"/>
                  </a:cubicBezTo>
                  <a:cubicBezTo>
                    <a:pt x="4231" y="10103"/>
                    <a:pt x="3863" y="10724"/>
                    <a:pt x="3931" y="10838"/>
                  </a:cubicBezTo>
                  <a:cubicBezTo>
                    <a:pt x="3904" y="10875"/>
                    <a:pt x="3884" y="11006"/>
                    <a:pt x="3866" y="11057"/>
                  </a:cubicBezTo>
                  <a:lnTo>
                    <a:pt x="3907" y="11057"/>
                  </a:lnTo>
                  <a:cubicBezTo>
                    <a:pt x="3683" y="11057"/>
                    <a:pt x="3673" y="12226"/>
                    <a:pt x="3784" y="12411"/>
                  </a:cubicBezTo>
                  <a:cubicBezTo>
                    <a:pt x="3713" y="12506"/>
                    <a:pt x="3776" y="12866"/>
                    <a:pt x="3821" y="12952"/>
                  </a:cubicBezTo>
                  <a:cubicBezTo>
                    <a:pt x="3779" y="13102"/>
                    <a:pt x="3952" y="13349"/>
                    <a:pt x="4063" y="13322"/>
                  </a:cubicBezTo>
                  <a:cubicBezTo>
                    <a:pt x="4060" y="13338"/>
                    <a:pt x="4058" y="13354"/>
                    <a:pt x="4057" y="13370"/>
                  </a:cubicBezTo>
                  <a:lnTo>
                    <a:pt x="4087" y="13380"/>
                  </a:lnTo>
                  <a:lnTo>
                    <a:pt x="4093" y="13414"/>
                  </a:lnTo>
                  <a:cubicBezTo>
                    <a:pt x="4290" y="13490"/>
                    <a:pt x="4102" y="14174"/>
                    <a:pt x="4227" y="14378"/>
                  </a:cubicBezTo>
                  <a:cubicBezTo>
                    <a:pt x="4190" y="14488"/>
                    <a:pt x="4544" y="15231"/>
                    <a:pt x="4228" y="15052"/>
                  </a:cubicBezTo>
                  <a:cubicBezTo>
                    <a:pt x="4228" y="15090"/>
                    <a:pt x="4220" y="15124"/>
                    <a:pt x="4204" y="15151"/>
                  </a:cubicBezTo>
                  <a:cubicBezTo>
                    <a:pt x="4266" y="15264"/>
                    <a:pt x="4305" y="15363"/>
                    <a:pt x="4335" y="15505"/>
                  </a:cubicBezTo>
                  <a:lnTo>
                    <a:pt x="4346" y="15505"/>
                  </a:lnTo>
                  <a:cubicBezTo>
                    <a:pt x="4387" y="15457"/>
                    <a:pt x="4394" y="15543"/>
                    <a:pt x="4468" y="15503"/>
                  </a:cubicBezTo>
                  <a:cubicBezTo>
                    <a:pt x="4571" y="15800"/>
                    <a:pt x="4536" y="15834"/>
                    <a:pt x="4468" y="16154"/>
                  </a:cubicBezTo>
                  <a:cubicBezTo>
                    <a:pt x="4643" y="16085"/>
                    <a:pt x="4765" y="16495"/>
                    <a:pt x="4806" y="16709"/>
                  </a:cubicBezTo>
                  <a:cubicBezTo>
                    <a:pt x="5029" y="16623"/>
                    <a:pt x="4935" y="16305"/>
                    <a:pt x="4856" y="16081"/>
                  </a:cubicBezTo>
                  <a:lnTo>
                    <a:pt x="4819" y="16090"/>
                  </a:lnTo>
                  <a:cubicBezTo>
                    <a:pt x="4853" y="16027"/>
                    <a:pt x="4845" y="15950"/>
                    <a:pt x="4813" y="15895"/>
                  </a:cubicBezTo>
                  <a:lnTo>
                    <a:pt x="4799" y="15901"/>
                  </a:lnTo>
                  <a:cubicBezTo>
                    <a:pt x="4773" y="15687"/>
                    <a:pt x="4711" y="15463"/>
                    <a:pt x="4695" y="15267"/>
                  </a:cubicBezTo>
                  <a:cubicBezTo>
                    <a:pt x="4682" y="15104"/>
                    <a:pt x="4607" y="15059"/>
                    <a:pt x="4654" y="14857"/>
                  </a:cubicBezTo>
                  <a:cubicBezTo>
                    <a:pt x="4643" y="14858"/>
                    <a:pt x="4632" y="14860"/>
                    <a:pt x="4621" y="14862"/>
                  </a:cubicBezTo>
                  <a:cubicBezTo>
                    <a:pt x="4621" y="14691"/>
                    <a:pt x="4335" y="14165"/>
                    <a:pt x="4542" y="14004"/>
                  </a:cubicBezTo>
                  <a:cubicBezTo>
                    <a:pt x="4568" y="14048"/>
                    <a:pt x="4597" y="14053"/>
                    <a:pt x="4633" y="14051"/>
                  </a:cubicBezTo>
                  <a:cubicBezTo>
                    <a:pt x="4649" y="14091"/>
                    <a:pt x="4668" y="14112"/>
                    <a:pt x="4694" y="14132"/>
                  </a:cubicBezTo>
                  <a:cubicBezTo>
                    <a:pt x="4606" y="14386"/>
                    <a:pt x="4732" y="15046"/>
                    <a:pt x="4888" y="15146"/>
                  </a:cubicBezTo>
                  <a:cubicBezTo>
                    <a:pt x="4868" y="15243"/>
                    <a:pt x="4898" y="15358"/>
                    <a:pt x="4958" y="15388"/>
                  </a:cubicBezTo>
                  <a:cubicBezTo>
                    <a:pt x="4954" y="15472"/>
                    <a:pt x="4978" y="15520"/>
                    <a:pt x="5030" y="15518"/>
                  </a:cubicBezTo>
                  <a:cubicBezTo>
                    <a:pt x="5042" y="15595"/>
                    <a:pt x="4993" y="15742"/>
                    <a:pt x="4986" y="15835"/>
                  </a:cubicBezTo>
                  <a:cubicBezTo>
                    <a:pt x="5221" y="15896"/>
                    <a:pt x="5644" y="17047"/>
                    <a:pt x="5374" y="17327"/>
                  </a:cubicBezTo>
                  <a:lnTo>
                    <a:pt x="5386" y="17327"/>
                  </a:lnTo>
                  <a:cubicBezTo>
                    <a:pt x="5363" y="17683"/>
                    <a:pt x="5700" y="18230"/>
                    <a:pt x="5921" y="18189"/>
                  </a:cubicBezTo>
                  <a:cubicBezTo>
                    <a:pt x="6093" y="18316"/>
                    <a:pt x="6360" y="18812"/>
                    <a:pt x="6568" y="18812"/>
                  </a:cubicBezTo>
                  <a:cubicBezTo>
                    <a:pt x="6707" y="18812"/>
                    <a:pt x="6794" y="18936"/>
                    <a:pt x="6933" y="18803"/>
                  </a:cubicBezTo>
                  <a:cubicBezTo>
                    <a:pt x="7112" y="18634"/>
                    <a:pt x="7225" y="18901"/>
                    <a:pt x="7338" y="19138"/>
                  </a:cubicBezTo>
                  <a:lnTo>
                    <a:pt x="7320" y="19233"/>
                  </a:lnTo>
                  <a:cubicBezTo>
                    <a:pt x="7452" y="19457"/>
                    <a:pt x="7609" y="19414"/>
                    <a:pt x="7752" y="19578"/>
                  </a:cubicBezTo>
                  <a:lnTo>
                    <a:pt x="7747" y="19554"/>
                  </a:lnTo>
                  <a:cubicBezTo>
                    <a:pt x="7831" y="19616"/>
                    <a:pt x="7966" y="19734"/>
                    <a:pt x="8058" y="19655"/>
                  </a:cubicBezTo>
                  <a:cubicBezTo>
                    <a:pt x="8068" y="19696"/>
                    <a:pt x="8082" y="19732"/>
                    <a:pt x="8102" y="19765"/>
                  </a:cubicBezTo>
                  <a:cubicBezTo>
                    <a:pt x="8201" y="19848"/>
                    <a:pt x="8249" y="20070"/>
                    <a:pt x="8332" y="20197"/>
                  </a:cubicBezTo>
                  <a:cubicBezTo>
                    <a:pt x="8328" y="20204"/>
                    <a:pt x="8318" y="20232"/>
                    <a:pt x="8307" y="20232"/>
                  </a:cubicBezTo>
                  <a:cubicBezTo>
                    <a:pt x="8248" y="20232"/>
                    <a:pt x="8242" y="20374"/>
                    <a:pt x="8290" y="20404"/>
                  </a:cubicBezTo>
                  <a:cubicBezTo>
                    <a:pt x="8224" y="20558"/>
                    <a:pt x="8335" y="20723"/>
                    <a:pt x="8404" y="20797"/>
                  </a:cubicBezTo>
                  <a:lnTo>
                    <a:pt x="8421" y="20768"/>
                  </a:lnTo>
                  <a:lnTo>
                    <a:pt x="8440" y="20786"/>
                  </a:lnTo>
                  <a:cubicBezTo>
                    <a:pt x="8440" y="20786"/>
                    <a:pt x="8460" y="20734"/>
                    <a:pt x="8463" y="20726"/>
                  </a:cubicBezTo>
                  <a:cubicBezTo>
                    <a:pt x="8481" y="20791"/>
                    <a:pt x="8506" y="20812"/>
                    <a:pt x="8544" y="20833"/>
                  </a:cubicBezTo>
                  <a:cubicBezTo>
                    <a:pt x="8631" y="20882"/>
                    <a:pt x="8572" y="21016"/>
                    <a:pt x="8625" y="21113"/>
                  </a:cubicBezTo>
                  <a:cubicBezTo>
                    <a:pt x="8670" y="21195"/>
                    <a:pt x="8728" y="21169"/>
                    <a:pt x="8774" y="21125"/>
                  </a:cubicBezTo>
                  <a:cubicBezTo>
                    <a:pt x="8819" y="21180"/>
                    <a:pt x="8955" y="21104"/>
                    <a:pt x="8977" y="21190"/>
                  </a:cubicBezTo>
                  <a:cubicBezTo>
                    <a:pt x="8994" y="21268"/>
                    <a:pt x="9007" y="21360"/>
                    <a:pt x="9074" y="21327"/>
                  </a:cubicBezTo>
                  <a:cubicBezTo>
                    <a:pt x="9087" y="21499"/>
                    <a:pt x="9387" y="21534"/>
                    <a:pt x="9242" y="21147"/>
                  </a:cubicBezTo>
                  <a:cubicBezTo>
                    <a:pt x="9322" y="21112"/>
                    <a:pt x="9334" y="20930"/>
                    <a:pt x="9399" y="20930"/>
                  </a:cubicBezTo>
                  <a:cubicBezTo>
                    <a:pt x="9476" y="20930"/>
                    <a:pt x="9464" y="21056"/>
                    <a:pt x="9512" y="21099"/>
                  </a:cubicBezTo>
                  <a:cubicBezTo>
                    <a:pt x="9489" y="21140"/>
                    <a:pt x="9481" y="21184"/>
                    <a:pt x="9489" y="21232"/>
                  </a:cubicBezTo>
                  <a:cubicBezTo>
                    <a:pt x="9530" y="21294"/>
                    <a:pt x="9567" y="21378"/>
                    <a:pt x="9594" y="21465"/>
                  </a:cubicBezTo>
                  <a:cubicBezTo>
                    <a:pt x="9613" y="21444"/>
                    <a:pt x="9635" y="21429"/>
                    <a:pt x="9658" y="21420"/>
                  </a:cubicBezTo>
                  <a:cubicBezTo>
                    <a:pt x="9651" y="21406"/>
                    <a:pt x="9651" y="21393"/>
                    <a:pt x="9656" y="21381"/>
                  </a:cubicBezTo>
                  <a:lnTo>
                    <a:pt x="9663" y="21393"/>
                  </a:lnTo>
                  <a:cubicBezTo>
                    <a:pt x="9703" y="21371"/>
                    <a:pt x="9728" y="21327"/>
                    <a:pt x="9733" y="21262"/>
                  </a:cubicBezTo>
                  <a:lnTo>
                    <a:pt x="9788" y="21239"/>
                  </a:lnTo>
                  <a:lnTo>
                    <a:pt x="9727" y="21036"/>
                  </a:lnTo>
                  <a:lnTo>
                    <a:pt x="9751" y="20983"/>
                  </a:lnTo>
                  <a:cubicBezTo>
                    <a:pt x="9690" y="20841"/>
                    <a:pt x="9591" y="20668"/>
                    <a:pt x="9478" y="20685"/>
                  </a:cubicBezTo>
                  <a:cubicBezTo>
                    <a:pt x="9386" y="20387"/>
                    <a:pt x="9023" y="21216"/>
                    <a:pt x="8905" y="20641"/>
                  </a:cubicBezTo>
                  <a:lnTo>
                    <a:pt x="8820" y="20643"/>
                  </a:lnTo>
                  <a:cubicBezTo>
                    <a:pt x="8820" y="20643"/>
                    <a:pt x="8682" y="20417"/>
                    <a:pt x="8717" y="20417"/>
                  </a:cubicBezTo>
                  <a:cubicBezTo>
                    <a:pt x="8717" y="20417"/>
                    <a:pt x="8717" y="20417"/>
                    <a:pt x="8717" y="20417"/>
                  </a:cubicBezTo>
                  <a:cubicBezTo>
                    <a:pt x="8719" y="20417"/>
                    <a:pt x="8885" y="19093"/>
                    <a:pt x="8901" y="18934"/>
                  </a:cubicBezTo>
                  <a:cubicBezTo>
                    <a:pt x="8865" y="18931"/>
                    <a:pt x="8824" y="18936"/>
                    <a:pt x="8790" y="18958"/>
                  </a:cubicBezTo>
                  <a:cubicBezTo>
                    <a:pt x="8665" y="18803"/>
                    <a:pt x="8556" y="18836"/>
                    <a:pt x="8451" y="18742"/>
                  </a:cubicBezTo>
                  <a:cubicBezTo>
                    <a:pt x="8417" y="18712"/>
                    <a:pt x="8071" y="18740"/>
                    <a:pt x="8035" y="18773"/>
                  </a:cubicBezTo>
                  <a:cubicBezTo>
                    <a:pt x="8032" y="18768"/>
                    <a:pt x="8029" y="18763"/>
                    <a:pt x="8025" y="18757"/>
                  </a:cubicBezTo>
                  <a:cubicBezTo>
                    <a:pt x="8109" y="18574"/>
                    <a:pt x="8142" y="18312"/>
                    <a:pt x="8200" y="18110"/>
                  </a:cubicBezTo>
                  <a:cubicBezTo>
                    <a:pt x="8274" y="17968"/>
                    <a:pt x="8508" y="16969"/>
                    <a:pt x="8384" y="16969"/>
                  </a:cubicBezTo>
                  <a:cubicBezTo>
                    <a:pt x="8284" y="16969"/>
                    <a:pt x="8160" y="16997"/>
                    <a:pt x="8055" y="17030"/>
                  </a:cubicBezTo>
                  <a:cubicBezTo>
                    <a:pt x="7708" y="17115"/>
                    <a:pt x="7858" y="17667"/>
                    <a:pt x="7599" y="17812"/>
                  </a:cubicBezTo>
                  <a:cubicBezTo>
                    <a:pt x="7601" y="17840"/>
                    <a:pt x="7595" y="17864"/>
                    <a:pt x="7583" y="17884"/>
                  </a:cubicBezTo>
                  <a:lnTo>
                    <a:pt x="7589" y="17850"/>
                  </a:lnTo>
                  <a:cubicBezTo>
                    <a:pt x="7313" y="17803"/>
                    <a:pt x="7206" y="18092"/>
                    <a:pt x="6955" y="17842"/>
                  </a:cubicBezTo>
                  <a:cubicBezTo>
                    <a:pt x="6928" y="17797"/>
                    <a:pt x="6940" y="17716"/>
                    <a:pt x="6902" y="17678"/>
                  </a:cubicBezTo>
                  <a:cubicBezTo>
                    <a:pt x="6909" y="17285"/>
                    <a:pt x="6745" y="17009"/>
                    <a:pt x="6787" y="16567"/>
                  </a:cubicBezTo>
                  <a:cubicBezTo>
                    <a:pt x="6799" y="16444"/>
                    <a:pt x="6795" y="15988"/>
                    <a:pt x="6892" y="15936"/>
                  </a:cubicBezTo>
                  <a:cubicBezTo>
                    <a:pt x="6964" y="15896"/>
                    <a:pt x="6970" y="15802"/>
                    <a:pt x="6989" y="15695"/>
                  </a:cubicBezTo>
                  <a:cubicBezTo>
                    <a:pt x="6960" y="15291"/>
                    <a:pt x="7099" y="15132"/>
                    <a:pt x="7297" y="14954"/>
                  </a:cubicBezTo>
                  <a:cubicBezTo>
                    <a:pt x="7407" y="14847"/>
                    <a:pt x="7530" y="14681"/>
                    <a:pt x="7658" y="14647"/>
                  </a:cubicBezTo>
                  <a:cubicBezTo>
                    <a:pt x="7726" y="14629"/>
                    <a:pt x="7890" y="14823"/>
                    <a:pt x="7918" y="14651"/>
                  </a:cubicBezTo>
                  <a:cubicBezTo>
                    <a:pt x="7929" y="14662"/>
                    <a:pt x="7940" y="14672"/>
                    <a:pt x="7951" y="14683"/>
                  </a:cubicBezTo>
                  <a:cubicBezTo>
                    <a:pt x="7964" y="14784"/>
                    <a:pt x="8062" y="14913"/>
                    <a:pt x="8119" y="14804"/>
                  </a:cubicBezTo>
                  <a:cubicBezTo>
                    <a:pt x="8158" y="14847"/>
                    <a:pt x="8205" y="14840"/>
                    <a:pt x="8218" y="14755"/>
                  </a:cubicBezTo>
                  <a:cubicBezTo>
                    <a:pt x="8226" y="14760"/>
                    <a:pt x="8233" y="14769"/>
                    <a:pt x="8237" y="14776"/>
                  </a:cubicBezTo>
                  <a:cubicBezTo>
                    <a:pt x="8243" y="14815"/>
                    <a:pt x="8236" y="14869"/>
                    <a:pt x="8238" y="14910"/>
                  </a:cubicBezTo>
                  <a:cubicBezTo>
                    <a:pt x="8321" y="14897"/>
                    <a:pt x="8431" y="14728"/>
                    <a:pt x="8309" y="14652"/>
                  </a:cubicBezTo>
                  <a:cubicBezTo>
                    <a:pt x="8336" y="14621"/>
                    <a:pt x="8354" y="14568"/>
                    <a:pt x="8341" y="14512"/>
                  </a:cubicBezTo>
                  <a:cubicBezTo>
                    <a:pt x="8478" y="14435"/>
                    <a:pt x="8881" y="14341"/>
                    <a:pt x="8891" y="14660"/>
                  </a:cubicBezTo>
                  <a:cubicBezTo>
                    <a:pt x="8953" y="14668"/>
                    <a:pt x="9017" y="14668"/>
                    <a:pt x="9071" y="14607"/>
                  </a:cubicBezTo>
                  <a:cubicBezTo>
                    <a:pt x="9213" y="14442"/>
                    <a:pt x="9157" y="14782"/>
                    <a:pt x="9269" y="14825"/>
                  </a:cubicBezTo>
                  <a:cubicBezTo>
                    <a:pt x="9274" y="14919"/>
                    <a:pt x="9158" y="15202"/>
                    <a:pt x="9231" y="15255"/>
                  </a:cubicBezTo>
                  <a:cubicBezTo>
                    <a:pt x="9194" y="15363"/>
                    <a:pt x="9245" y="15521"/>
                    <a:pt x="9291" y="15598"/>
                  </a:cubicBezTo>
                  <a:cubicBezTo>
                    <a:pt x="9303" y="15683"/>
                    <a:pt x="9312" y="15745"/>
                    <a:pt x="9294" y="15822"/>
                  </a:cubicBezTo>
                  <a:cubicBezTo>
                    <a:pt x="9320" y="15840"/>
                    <a:pt x="9347" y="15858"/>
                    <a:pt x="9373" y="15876"/>
                  </a:cubicBezTo>
                  <a:cubicBezTo>
                    <a:pt x="9376" y="15876"/>
                    <a:pt x="9389" y="16042"/>
                    <a:pt x="9392" y="16062"/>
                  </a:cubicBezTo>
                  <a:cubicBezTo>
                    <a:pt x="9891" y="16160"/>
                    <a:pt x="9504" y="14453"/>
                    <a:pt x="9669" y="14135"/>
                  </a:cubicBezTo>
                  <a:cubicBezTo>
                    <a:pt x="9801" y="13882"/>
                    <a:pt x="9965" y="13656"/>
                    <a:pt x="10125" y="13464"/>
                  </a:cubicBezTo>
                  <a:cubicBezTo>
                    <a:pt x="10212" y="13386"/>
                    <a:pt x="10656" y="13027"/>
                    <a:pt x="10592" y="12952"/>
                  </a:cubicBezTo>
                  <a:cubicBezTo>
                    <a:pt x="10811" y="12978"/>
                    <a:pt x="10712" y="12540"/>
                    <a:pt x="10767" y="12391"/>
                  </a:cubicBezTo>
                  <a:cubicBezTo>
                    <a:pt x="10824" y="12240"/>
                    <a:pt x="11053" y="12010"/>
                    <a:pt x="10986" y="11786"/>
                  </a:cubicBezTo>
                  <a:cubicBezTo>
                    <a:pt x="11080" y="11837"/>
                    <a:pt x="11274" y="11508"/>
                    <a:pt x="11267" y="11344"/>
                  </a:cubicBezTo>
                  <a:cubicBezTo>
                    <a:pt x="11357" y="11366"/>
                    <a:pt x="11513" y="11281"/>
                    <a:pt x="11556" y="11158"/>
                  </a:cubicBezTo>
                  <a:lnTo>
                    <a:pt x="11547" y="11137"/>
                  </a:lnTo>
                  <a:cubicBezTo>
                    <a:pt x="11604" y="11130"/>
                    <a:pt x="11673" y="11149"/>
                    <a:pt x="11708" y="11051"/>
                  </a:cubicBezTo>
                  <a:cubicBezTo>
                    <a:pt x="11862" y="11256"/>
                    <a:pt x="12051" y="10796"/>
                    <a:pt x="11864" y="10786"/>
                  </a:cubicBezTo>
                  <a:cubicBezTo>
                    <a:pt x="11862" y="10777"/>
                    <a:pt x="11858" y="10768"/>
                    <a:pt x="11853" y="10760"/>
                  </a:cubicBezTo>
                  <a:cubicBezTo>
                    <a:pt x="11890" y="10730"/>
                    <a:pt x="11924" y="10692"/>
                    <a:pt x="11955" y="10645"/>
                  </a:cubicBezTo>
                  <a:lnTo>
                    <a:pt x="11897" y="10613"/>
                  </a:lnTo>
                  <a:cubicBezTo>
                    <a:pt x="11984" y="10395"/>
                    <a:pt x="12164" y="10420"/>
                    <a:pt x="12245" y="10219"/>
                  </a:cubicBezTo>
                  <a:cubicBezTo>
                    <a:pt x="12330" y="10329"/>
                    <a:pt x="12661" y="10004"/>
                    <a:pt x="12737" y="9969"/>
                  </a:cubicBezTo>
                  <a:cubicBezTo>
                    <a:pt x="12664" y="10028"/>
                    <a:pt x="12408" y="10465"/>
                    <a:pt x="12631" y="10503"/>
                  </a:cubicBezTo>
                  <a:cubicBezTo>
                    <a:pt x="12789" y="10529"/>
                    <a:pt x="13042" y="10150"/>
                    <a:pt x="13212" y="10091"/>
                  </a:cubicBezTo>
                  <a:cubicBezTo>
                    <a:pt x="13387" y="9998"/>
                    <a:pt x="13656" y="9885"/>
                    <a:pt x="13625" y="9596"/>
                  </a:cubicBezTo>
                  <a:cubicBezTo>
                    <a:pt x="13619" y="9547"/>
                    <a:pt x="13631" y="9416"/>
                    <a:pt x="13642" y="9372"/>
                  </a:cubicBezTo>
                  <a:cubicBezTo>
                    <a:pt x="13542" y="9340"/>
                    <a:pt x="13492" y="9469"/>
                    <a:pt x="13428" y="9577"/>
                  </a:cubicBezTo>
                  <a:cubicBezTo>
                    <a:pt x="13210" y="9948"/>
                    <a:pt x="13126" y="9598"/>
                    <a:pt x="13005" y="9382"/>
                  </a:cubicBezTo>
                  <a:cubicBezTo>
                    <a:pt x="13043" y="9332"/>
                    <a:pt x="13094" y="9211"/>
                    <a:pt x="13035" y="9143"/>
                  </a:cubicBezTo>
                  <a:cubicBezTo>
                    <a:pt x="13114" y="9113"/>
                    <a:pt x="13246" y="8984"/>
                    <a:pt x="13198" y="8817"/>
                  </a:cubicBezTo>
                  <a:cubicBezTo>
                    <a:pt x="13133" y="8591"/>
                    <a:pt x="12921" y="8699"/>
                    <a:pt x="12820" y="8748"/>
                  </a:cubicBezTo>
                  <a:cubicBezTo>
                    <a:pt x="13042" y="8483"/>
                    <a:pt x="13227" y="8473"/>
                    <a:pt x="13514" y="8498"/>
                  </a:cubicBezTo>
                  <a:cubicBezTo>
                    <a:pt x="13879" y="8530"/>
                    <a:pt x="14067" y="8267"/>
                    <a:pt x="14414" y="8134"/>
                  </a:cubicBezTo>
                  <a:cubicBezTo>
                    <a:pt x="14179" y="8347"/>
                    <a:pt x="14080" y="8871"/>
                    <a:pt x="13864" y="9071"/>
                  </a:cubicBezTo>
                  <a:cubicBezTo>
                    <a:pt x="13717" y="9206"/>
                    <a:pt x="14405" y="9317"/>
                    <a:pt x="14423" y="9210"/>
                  </a:cubicBezTo>
                  <a:cubicBezTo>
                    <a:pt x="14405" y="9314"/>
                    <a:pt x="14297" y="9379"/>
                    <a:pt x="14243" y="9402"/>
                  </a:cubicBezTo>
                  <a:cubicBezTo>
                    <a:pt x="14313" y="9418"/>
                    <a:pt x="14553" y="9162"/>
                    <a:pt x="14568" y="9200"/>
                  </a:cubicBezTo>
                  <a:cubicBezTo>
                    <a:pt x="14597" y="9273"/>
                    <a:pt x="14503" y="9384"/>
                    <a:pt x="14488" y="9436"/>
                  </a:cubicBezTo>
                  <a:cubicBezTo>
                    <a:pt x="14575" y="9436"/>
                    <a:pt x="14865" y="9376"/>
                    <a:pt x="14709" y="9160"/>
                  </a:cubicBezTo>
                  <a:cubicBezTo>
                    <a:pt x="14686" y="9129"/>
                    <a:pt x="14726" y="9185"/>
                    <a:pt x="14709" y="9160"/>
                  </a:cubicBezTo>
                  <a:close/>
                  <a:moveTo>
                    <a:pt x="9292" y="15807"/>
                  </a:moveTo>
                  <a:cubicBezTo>
                    <a:pt x="9294" y="15804"/>
                    <a:pt x="9294" y="15801"/>
                    <a:pt x="9294" y="15797"/>
                  </a:cubicBezTo>
                  <a:lnTo>
                    <a:pt x="9292" y="15807"/>
                  </a:lnTo>
                  <a:cubicBezTo>
                    <a:pt x="9292" y="15807"/>
                    <a:pt x="9292" y="15807"/>
                    <a:pt x="9292" y="15807"/>
                  </a:cubicBezTo>
                  <a:close/>
                  <a:moveTo>
                    <a:pt x="10369" y="17468"/>
                  </a:moveTo>
                  <a:cubicBezTo>
                    <a:pt x="10335" y="17379"/>
                    <a:pt x="10167" y="17362"/>
                    <a:pt x="10156" y="17309"/>
                  </a:cubicBezTo>
                  <a:cubicBezTo>
                    <a:pt x="10131" y="17189"/>
                    <a:pt x="9829" y="16896"/>
                    <a:pt x="9715" y="16827"/>
                  </a:cubicBezTo>
                  <a:cubicBezTo>
                    <a:pt x="9533" y="16717"/>
                    <a:pt x="9375" y="16548"/>
                    <a:pt x="9156" y="16596"/>
                  </a:cubicBezTo>
                  <a:cubicBezTo>
                    <a:pt x="9072" y="16614"/>
                    <a:pt x="8717" y="16808"/>
                    <a:pt x="8728" y="16994"/>
                  </a:cubicBezTo>
                  <a:cubicBezTo>
                    <a:pt x="8730" y="17027"/>
                    <a:pt x="9190" y="16568"/>
                    <a:pt x="9247" y="16760"/>
                  </a:cubicBezTo>
                  <a:cubicBezTo>
                    <a:pt x="9236" y="16814"/>
                    <a:pt x="9210" y="16831"/>
                    <a:pt x="9167" y="16810"/>
                  </a:cubicBezTo>
                  <a:cubicBezTo>
                    <a:pt x="9239" y="16755"/>
                    <a:pt x="9536" y="17035"/>
                    <a:pt x="9629" y="17047"/>
                  </a:cubicBezTo>
                  <a:cubicBezTo>
                    <a:pt x="9753" y="17062"/>
                    <a:pt x="9684" y="17348"/>
                    <a:pt x="9814" y="17335"/>
                  </a:cubicBezTo>
                  <a:cubicBezTo>
                    <a:pt x="9981" y="17317"/>
                    <a:pt x="9882" y="17476"/>
                    <a:pt x="9811" y="17585"/>
                  </a:cubicBezTo>
                  <a:cubicBezTo>
                    <a:pt x="9811" y="17585"/>
                    <a:pt x="9811" y="17585"/>
                    <a:pt x="9811" y="17585"/>
                  </a:cubicBezTo>
                  <a:cubicBezTo>
                    <a:pt x="9811" y="17585"/>
                    <a:pt x="9811" y="17585"/>
                    <a:pt x="9811" y="17586"/>
                  </a:cubicBezTo>
                  <a:cubicBezTo>
                    <a:pt x="9831" y="17583"/>
                    <a:pt x="10404" y="17558"/>
                    <a:pt x="10369" y="17468"/>
                  </a:cubicBezTo>
                  <a:cubicBezTo>
                    <a:pt x="10361" y="17446"/>
                    <a:pt x="10394" y="17532"/>
                    <a:pt x="10369" y="17468"/>
                  </a:cubicBezTo>
                  <a:close/>
                  <a:moveTo>
                    <a:pt x="20788" y="376"/>
                  </a:moveTo>
                  <a:cubicBezTo>
                    <a:pt x="20661" y="393"/>
                    <a:pt x="20521" y="488"/>
                    <a:pt x="20397" y="482"/>
                  </a:cubicBezTo>
                  <a:cubicBezTo>
                    <a:pt x="20438" y="401"/>
                    <a:pt x="20552" y="165"/>
                    <a:pt x="20633" y="174"/>
                  </a:cubicBezTo>
                  <a:cubicBezTo>
                    <a:pt x="20175" y="121"/>
                    <a:pt x="19751" y="-20"/>
                    <a:pt x="19284" y="2"/>
                  </a:cubicBezTo>
                  <a:cubicBezTo>
                    <a:pt x="19105" y="10"/>
                    <a:pt x="18902" y="130"/>
                    <a:pt x="18728" y="59"/>
                  </a:cubicBezTo>
                  <a:cubicBezTo>
                    <a:pt x="18578" y="-2"/>
                    <a:pt x="18252" y="-5"/>
                    <a:pt x="18116" y="136"/>
                  </a:cubicBezTo>
                  <a:cubicBezTo>
                    <a:pt x="18175" y="75"/>
                    <a:pt x="18298" y="279"/>
                    <a:pt x="18361" y="285"/>
                  </a:cubicBezTo>
                  <a:cubicBezTo>
                    <a:pt x="18166" y="285"/>
                    <a:pt x="17974" y="110"/>
                    <a:pt x="17776" y="149"/>
                  </a:cubicBezTo>
                  <a:cubicBezTo>
                    <a:pt x="17789" y="245"/>
                    <a:pt x="17791" y="210"/>
                    <a:pt x="17833" y="259"/>
                  </a:cubicBezTo>
                  <a:cubicBezTo>
                    <a:pt x="17695" y="308"/>
                    <a:pt x="17442" y="191"/>
                    <a:pt x="17296" y="183"/>
                  </a:cubicBezTo>
                  <a:cubicBezTo>
                    <a:pt x="17097" y="171"/>
                    <a:pt x="16902" y="273"/>
                    <a:pt x="16703" y="270"/>
                  </a:cubicBezTo>
                  <a:cubicBezTo>
                    <a:pt x="16707" y="477"/>
                    <a:pt x="16045" y="464"/>
                    <a:pt x="15922" y="611"/>
                  </a:cubicBezTo>
                  <a:cubicBezTo>
                    <a:pt x="15984" y="642"/>
                    <a:pt x="16050" y="632"/>
                    <a:pt x="16114" y="633"/>
                  </a:cubicBezTo>
                  <a:cubicBezTo>
                    <a:pt x="16093" y="927"/>
                    <a:pt x="15244" y="969"/>
                    <a:pt x="15099" y="1007"/>
                  </a:cubicBezTo>
                  <a:cubicBezTo>
                    <a:pt x="15125" y="1148"/>
                    <a:pt x="15349" y="1197"/>
                    <a:pt x="15414" y="1212"/>
                  </a:cubicBezTo>
                  <a:cubicBezTo>
                    <a:pt x="15335" y="1285"/>
                    <a:pt x="15187" y="1268"/>
                    <a:pt x="15096" y="1309"/>
                  </a:cubicBezTo>
                  <a:cubicBezTo>
                    <a:pt x="15139" y="1389"/>
                    <a:pt x="15278" y="1390"/>
                    <a:pt x="15337" y="1395"/>
                  </a:cubicBezTo>
                  <a:cubicBezTo>
                    <a:pt x="15292" y="1423"/>
                    <a:pt x="15237" y="1423"/>
                    <a:pt x="15198" y="1474"/>
                  </a:cubicBezTo>
                  <a:cubicBezTo>
                    <a:pt x="15433" y="1544"/>
                    <a:pt x="15645" y="1461"/>
                    <a:pt x="15880" y="1474"/>
                  </a:cubicBezTo>
                  <a:cubicBezTo>
                    <a:pt x="15992" y="1480"/>
                    <a:pt x="16131" y="1500"/>
                    <a:pt x="16237" y="1562"/>
                  </a:cubicBezTo>
                  <a:cubicBezTo>
                    <a:pt x="16344" y="1623"/>
                    <a:pt x="16226" y="1664"/>
                    <a:pt x="16247" y="1717"/>
                  </a:cubicBezTo>
                  <a:cubicBezTo>
                    <a:pt x="16266" y="1765"/>
                    <a:pt x="16487" y="1880"/>
                    <a:pt x="16313" y="1959"/>
                  </a:cubicBezTo>
                  <a:cubicBezTo>
                    <a:pt x="16559" y="1847"/>
                    <a:pt x="16204" y="2758"/>
                    <a:pt x="16179" y="2583"/>
                  </a:cubicBezTo>
                  <a:cubicBezTo>
                    <a:pt x="16203" y="2748"/>
                    <a:pt x="16427" y="2568"/>
                    <a:pt x="16494" y="2630"/>
                  </a:cubicBezTo>
                  <a:cubicBezTo>
                    <a:pt x="16482" y="2669"/>
                    <a:pt x="16425" y="2638"/>
                    <a:pt x="16428" y="2695"/>
                  </a:cubicBezTo>
                  <a:cubicBezTo>
                    <a:pt x="16522" y="2661"/>
                    <a:pt x="16598" y="2870"/>
                    <a:pt x="16593" y="2871"/>
                  </a:cubicBezTo>
                  <a:cubicBezTo>
                    <a:pt x="16581" y="2874"/>
                    <a:pt x="16213" y="2799"/>
                    <a:pt x="16214" y="2802"/>
                  </a:cubicBezTo>
                  <a:cubicBezTo>
                    <a:pt x="16229" y="2835"/>
                    <a:pt x="16243" y="2868"/>
                    <a:pt x="16257" y="2900"/>
                  </a:cubicBezTo>
                  <a:cubicBezTo>
                    <a:pt x="16172" y="2904"/>
                    <a:pt x="16137" y="2977"/>
                    <a:pt x="16095" y="3092"/>
                  </a:cubicBezTo>
                  <a:cubicBezTo>
                    <a:pt x="16186" y="3140"/>
                    <a:pt x="16346" y="3277"/>
                    <a:pt x="16419" y="3092"/>
                  </a:cubicBezTo>
                  <a:cubicBezTo>
                    <a:pt x="16494" y="2902"/>
                    <a:pt x="16546" y="3028"/>
                    <a:pt x="16502" y="3209"/>
                  </a:cubicBezTo>
                  <a:cubicBezTo>
                    <a:pt x="16498" y="3224"/>
                    <a:pt x="15861" y="3720"/>
                    <a:pt x="16084" y="3791"/>
                  </a:cubicBezTo>
                  <a:cubicBezTo>
                    <a:pt x="16081" y="3912"/>
                    <a:pt x="15909" y="3871"/>
                    <a:pt x="15990" y="4074"/>
                  </a:cubicBezTo>
                  <a:cubicBezTo>
                    <a:pt x="16072" y="4282"/>
                    <a:pt x="15977" y="4328"/>
                    <a:pt x="16012" y="4522"/>
                  </a:cubicBezTo>
                  <a:cubicBezTo>
                    <a:pt x="16059" y="4791"/>
                    <a:pt x="16218" y="5190"/>
                    <a:pt x="16217" y="5459"/>
                  </a:cubicBezTo>
                  <a:cubicBezTo>
                    <a:pt x="16477" y="5346"/>
                    <a:pt x="16693" y="5934"/>
                    <a:pt x="16874" y="5492"/>
                  </a:cubicBezTo>
                  <a:cubicBezTo>
                    <a:pt x="16944" y="5323"/>
                    <a:pt x="17078" y="4978"/>
                    <a:pt x="17178" y="4863"/>
                  </a:cubicBezTo>
                  <a:cubicBezTo>
                    <a:pt x="17207" y="4830"/>
                    <a:pt x="17468" y="4537"/>
                    <a:pt x="17336" y="4506"/>
                  </a:cubicBezTo>
                  <a:cubicBezTo>
                    <a:pt x="17352" y="4429"/>
                    <a:pt x="17466" y="4461"/>
                    <a:pt x="17462" y="4414"/>
                  </a:cubicBezTo>
                  <a:cubicBezTo>
                    <a:pt x="17446" y="4185"/>
                    <a:pt x="17478" y="4318"/>
                    <a:pt x="17603" y="4179"/>
                  </a:cubicBezTo>
                  <a:cubicBezTo>
                    <a:pt x="17832" y="3924"/>
                    <a:pt x="18176" y="4100"/>
                    <a:pt x="18404" y="3748"/>
                  </a:cubicBezTo>
                  <a:cubicBezTo>
                    <a:pt x="18623" y="3408"/>
                    <a:pt x="18719" y="3579"/>
                    <a:pt x="18976" y="3474"/>
                  </a:cubicBezTo>
                  <a:cubicBezTo>
                    <a:pt x="19132" y="3410"/>
                    <a:pt x="19315" y="3416"/>
                    <a:pt x="19459" y="3294"/>
                  </a:cubicBezTo>
                  <a:cubicBezTo>
                    <a:pt x="19583" y="3189"/>
                    <a:pt x="19779" y="3004"/>
                    <a:pt x="19921" y="2998"/>
                  </a:cubicBezTo>
                  <a:cubicBezTo>
                    <a:pt x="19863" y="3000"/>
                    <a:pt x="19502" y="2839"/>
                    <a:pt x="19465" y="2948"/>
                  </a:cubicBezTo>
                  <a:cubicBezTo>
                    <a:pt x="19535" y="2744"/>
                    <a:pt x="19616" y="2666"/>
                    <a:pt x="19736" y="2808"/>
                  </a:cubicBezTo>
                  <a:cubicBezTo>
                    <a:pt x="19799" y="2882"/>
                    <a:pt x="20006" y="3044"/>
                    <a:pt x="20008" y="2762"/>
                  </a:cubicBezTo>
                  <a:cubicBezTo>
                    <a:pt x="20009" y="2563"/>
                    <a:pt x="19750" y="2306"/>
                    <a:pt x="19652" y="2240"/>
                  </a:cubicBezTo>
                  <a:cubicBezTo>
                    <a:pt x="19743" y="2177"/>
                    <a:pt x="20272" y="2315"/>
                    <a:pt x="20290" y="2066"/>
                  </a:cubicBezTo>
                  <a:cubicBezTo>
                    <a:pt x="20246" y="2069"/>
                    <a:pt x="20204" y="2042"/>
                    <a:pt x="20162" y="2024"/>
                  </a:cubicBezTo>
                  <a:cubicBezTo>
                    <a:pt x="20196" y="2013"/>
                    <a:pt x="20461" y="2053"/>
                    <a:pt x="20445" y="1920"/>
                  </a:cubicBezTo>
                  <a:cubicBezTo>
                    <a:pt x="20434" y="1826"/>
                    <a:pt x="20316" y="1823"/>
                    <a:pt x="20426" y="1726"/>
                  </a:cubicBezTo>
                  <a:cubicBezTo>
                    <a:pt x="20595" y="1578"/>
                    <a:pt x="20285" y="1472"/>
                    <a:pt x="20249" y="1409"/>
                  </a:cubicBezTo>
                  <a:cubicBezTo>
                    <a:pt x="20284" y="1409"/>
                    <a:pt x="20770" y="1373"/>
                    <a:pt x="20655" y="1204"/>
                  </a:cubicBezTo>
                  <a:cubicBezTo>
                    <a:pt x="20592" y="1111"/>
                    <a:pt x="20396" y="1087"/>
                    <a:pt x="20327" y="1171"/>
                  </a:cubicBezTo>
                  <a:cubicBezTo>
                    <a:pt x="20607" y="695"/>
                    <a:pt x="21060" y="526"/>
                    <a:pt x="21446" y="368"/>
                  </a:cubicBezTo>
                  <a:cubicBezTo>
                    <a:pt x="21259" y="170"/>
                    <a:pt x="20985" y="351"/>
                    <a:pt x="20788" y="376"/>
                  </a:cubicBezTo>
                  <a:cubicBezTo>
                    <a:pt x="20727" y="384"/>
                    <a:pt x="20985" y="351"/>
                    <a:pt x="20788" y="376"/>
                  </a:cubicBezTo>
                  <a:close/>
                  <a:moveTo>
                    <a:pt x="11250" y="17854"/>
                  </a:moveTo>
                  <a:cubicBezTo>
                    <a:pt x="11353" y="18121"/>
                    <a:pt x="10932" y="18149"/>
                    <a:pt x="10851" y="18066"/>
                  </a:cubicBezTo>
                  <a:cubicBezTo>
                    <a:pt x="10834" y="18070"/>
                    <a:pt x="10772" y="18267"/>
                    <a:pt x="10762" y="18295"/>
                  </a:cubicBezTo>
                  <a:lnTo>
                    <a:pt x="10744" y="18285"/>
                  </a:lnTo>
                  <a:lnTo>
                    <a:pt x="10730" y="18323"/>
                  </a:lnTo>
                  <a:cubicBezTo>
                    <a:pt x="10688" y="18281"/>
                    <a:pt x="10661" y="18211"/>
                    <a:pt x="10659" y="18127"/>
                  </a:cubicBezTo>
                  <a:cubicBezTo>
                    <a:pt x="10636" y="18121"/>
                    <a:pt x="10482" y="18109"/>
                    <a:pt x="10449" y="18132"/>
                  </a:cubicBezTo>
                  <a:cubicBezTo>
                    <a:pt x="10400" y="18160"/>
                    <a:pt x="10250" y="18170"/>
                    <a:pt x="10272" y="17972"/>
                  </a:cubicBezTo>
                  <a:cubicBezTo>
                    <a:pt x="10299" y="17723"/>
                    <a:pt x="10501" y="18031"/>
                    <a:pt x="10576" y="17927"/>
                  </a:cubicBezTo>
                  <a:cubicBezTo>
                    <a:pt x="10576" y="17927"/>
                    <a:pt x="10576" y="17927"/>
                    <a:pt x="10576" y="17927"/>
                  </a:cubicBezTo>
                  <a:cubicBezTo>
                    <a:pt x="10555" y="17927"/>
                    <a:pt x="10562" y="17743"/>
                    <a:pt x="10562" y="17738"/>
                  </a:cubicBezTo>
                  <a:lnTo>
                    <a:pt x="10412" y="17627"/>
                  </a:lnTo>
                  <a:cubicBezTo>
                    <a:pt x="10499" y="17485"/>
                    <a:pt x="10669" y="17484"/>
                    <a:pt x="10776" y="17484"/>
                  </a:cubicBezTo>
                  <a:cubicBezTo>
                    <a:pt x="10837" y="17484"/>
                    <a:pt x="10950" y="17493"/>
                    <a:pt x="11001" y="17546"/>
                  </a:cubicBezTo>
                  <a:cubicBezTo>
                    <a:pt x="11036" y="17584"/>
                    <a:pt x="11222" y="17784"/>
                    <a:pt x="11250" y="17854"/>
                  </a:cubicBezTo>
                  <a:cubicBezTo>
                    <a:pt x="11273" y="17915"/>
                    <a:pt x="11228" y="17798"/>
                    <a:pt x="11250" y="17854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defTabSz="1828434" eaLnBrk="1" fontAlgn="auto" latinLnBrk="0" hangingPunct="1"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B4B4B4"/>
                </a:solidFill>
                <a:effectLst/>
                <a:uLnTx/>
                <a:uFillTx/>
              </a:endParaRPr>
            </a:p>
          </p:txBody>
        </p:sp>
        <p:sp>
          <p:nvSpPr>
            <p:cNvPr id="184" name="Shape 4044">
              <a:extLst>
                <a:ext uri="{FF2B5EF4-FFF2-40B4-BE49-F238E27FC236}">
                  <a16:creationId xmlns:a16="http://schemas.microsoft.com/office/drawing/2014/main" id="{17419736-8AD9-4DEC-9DC9-D630E285BEAF}"/>
                </a:ext>
              </a:extLst>
            </p:cNvPr>
            <p:cNvSpPr/>
            <p:nvPr/>
          </p:nvSpPr>
          <p:spPr>
            <a:xfrm>
              <a:off x="7247881" y="6521389"/>
              <a:ext cx="2413718" cy="39331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6" h="21346" extrusionOk="0">
                  <a:moveTo>
                    <a:pt x="14907" y="13611"/>
                  </a:moveTo>
                  <a:cubicBezTo>
                    <a:pt x="14908" y="13576"/>
                    <a:pt x="14915" y="13542"/>
                    <a:pt x="14927" y="13508"/>
                  </a:cubicBezTo>
                  <a:cubicBezTo>
                    <a:pt x="14945" y="13527"/>
                    <a:pt x="14935" y="13561"/>
                    <a:pt x="14907" y="13611"/>
                  </a:cubicBezTo>
                  <a:cubicBezTo>
                    <a:pt x="14911" y="13596"/>
                    <a:pt x="14935" y="13561"/>
                    <a:pt x="14907" y="13611"/>
                  </a:cubicBezTo>
                  <a:close/>
                  <a:moveTo>
                    <a:pt x="13846" y="3906"/>
                  </a:moveTo>
                  <a:cubicBezTo>
                    <a:pt x="13745" y="4068"/>
                    <a:pt x="13727" y="4129"/>
                    <a:pt x="13495" y="4231"/>
                  </a:cubicBezTo>
                  <a:cubicBezTo>
                    <a:pt x="13568" y="4090"/>
                    <a:pt x="13714" y="3995"/>
                    <a:pt x="13864" y="3877"/>
                  </a:cubicBezTo>
                  <a:lnTo>
                    <a:pt x="13846" y="3906"/>
                  </a:lnTo>
                  <a:cubicBezTo>
                    <a:pt x="13827" y="3937"/>
                    <a:pt x="13846" y="3906"/>
                    <a:pt x="13846" y="3906"/>
                  </a:cubicBezTo>
                  <a:close/>
                  <a:moveTo>
                    <a:pt x="12475" y="14778"/>
                  </a:moveTo>
                  <a:cubicBezTo>
                    <a:pt x="12516" y="14778"/>
                    <a:pt x="12564" y="14776"/>
                    <a:pt x="12595" y="14795"/>
                  </a:cubicBezTo>
                  <a:cubicBezTo>
                    <a:pt x="12555" y="14785"/>
                    <a:pt x="12514" y="14778"/>
                    <a:pt x="12475" y="14778"/>
                  </a:cubicBezTo>
                  <a:cubicBezTo>
                    <a:pt x="12476" y="14778"/>
                    <a:pt x="12514" y="14778"/>
                    <a:pt x="12475" y="14778"/>
                  </a:cubicBezTo>
                  <a:close/>
                  <a:moveTo>
                    <a:pt x="7113" y="17141"/>
                  </a:moveTo>
                  <a:cubicBezTo>
                    <a:pt x="7109" y="17139"/>
                    <a:pt x="7101" y="17127"/>
                    <a:pt x="7096" y="17118"/>
                  </a:cubicBezTo>
                  <a:cubicBezTo>
                    <a:pt x="7113" y="17112"/>
                    <a:pt x="7129" y="17104"/>
                    <a:pt x="7143" y="17096"/>
                  </a:cubicBezTo>
                  <a:cubicBezTo>
                    <a:pt x="7135" y="17114"/>
                    <a:pt x="7137" y="17132"/>
                    <a:pt x="7149" y="17150"/>
                  </a:cubicBezTo>
                  <a:lnTo>
                    <a:pt x="7113" y="17141"/>
                  </a:lnTo>
                  <a:cubicBezTo>
                    <a:pt x="7109" y="17139"/>
                    <a:pt x="7113" y="17141"/>
                    <a:pt x="7113" y="17141"/>
                  </a:cubicBezTo>
                  <a:close/>
                  <a:moveTo>
                    <a:pt x="4271" y="153"/>
                  </a:moveTo>
                  <a:cubicBezTo>
                    <a:pt x="4271" y="153"/>
                    <a:pt x="4274" y="153"/>
                    <a:pt x="4271" y="153"/>
                  </a:cubicBezTo>
                  <a:cubicBezTo>
                    <a:pt x="4271" y="153"/>
                    <a:pt x="4271" y="153"/>
                    <a:pt x="4271" y="153"/>
                  </a:cubicBezTo>
                  <a:close/>
                  <a:moveTo>
                    <a:pt x="21083" y="5876"/>
                  </a:moveTo>
                  <a:cubicBezTo>
                    <a:pt x="20878" y="5351"/>
                    <a:pt x="20177" y="5444"/>
                    <a:pt x="19555" y="5083"/>
                  </a:cubicBezTo>
                  <a:cubicBezTo>
                    <a:pt x="19066" y="4799"/>
                    <a:pt x="18685" y="4740"/>
                    <a:pt x="18023" y="4717"/>
                  </a:cubicBezTo>
                  <a:cubicBezTo>
                    <a:pt x="17537" y="4700"/>
                    <a:pt x="17283" y="4482"/>
                    <a:pt x="16812" y="4685"/>
                  </a:cubicBezTo>
                  <a:cubicBezTo>
                    <a:pt x="16950" y="4215"/>
                    <a:pt x="15462" y="3995"/>
                    <a:pt x="14945" y="4103"/>
                  </a:cubicBezTo>
                  <a:cubicBezTo>
                    <a:pt x="14955" y="4083"/>
                    <a:pt x="15053" y="3900"/>
                    <a:pt x="15053" y="3900"/>
                  </a:cubicBezTo>
                  <a:cubicBezTo>
                    <a:pt x="14663" y="3887"/>
                    <a:pt x="14273" y="3873"/>
                    <a:pt x="13883" y="3862"/>
                  </a:cubicBezTo>
                  <a:cubicBezTo>
                    <a:pt x="14117" y="3655"/>
                    <a:pt x="14501" y="3533"/>
                    <a:pt x="14274" y="3246"/>
                  </a:cubicBezTo>
                  <a:cubicBezTo>
                    <a:pt x="13791" y="3298"/>
                    <a:pt x="13738" y="2329"/>
                    <a:pt x="13421" y="2513"/>
                  </a:cubicBezTo>
                  <a:cubicBezTo>
                    <a:pt x="13222" y="2341"/>
                    <a:pt x="12877" y="2206"/>
                    <a:pt x="12575" y="2135"/>
                  </a:cubicBezTo>
                  <a:cubicBezTo>
                    <a:pt x="12586" y="2119"/>
                    <a:pt x="12595" y="2102"/>
                    <a:pt x="12600" y="2085"/>
                  </a:cubicBezTo>
                  <a:cubicBezTo>
                    <a:pt x="12472" y="2018"/>
                    <a:pt x="11718" y="1855"/>
                    <a:pt x="11552" y="2009"/>
                  </a:cubicBezTo>
                  <a:cubicBezTo>
                    <a:pt x="11407" y="1950"/>
                    <a:pt x="11152" y="1951"/>
                    <a:pt x="10982" y="1957"/>
                  </a:cubicBezTo>
                  <a:lnTo>
                    <a:pt x="10971" y="1915"/>
                  </a:lnTo>
                  <a:lnTo>
                    <a:pt x="10942" y="1935"/>
                  </a:lnTo>
                  <a:cubicBezTo>
                    <a:pt x="10847" y="1887"/>
                    <a:pt x="10590" y="1730"/>
                    <a:pt x="10461" y="1730"/>
                  </a:cubicBezTo>
                  <a:cubicBezTo>
                    <a:pt x="10603" y="1730"/>
                    <a:pt x="10202" y="1408"/>
                    <a:pt x="10132" y="1370"/>
                  </a:cubicBezTo>
                  <a:cubicBezTo>
                    <a:pt x="10175" y="1376"/>
                    <a:pt x="10205" y="1380"/>
                    <a:pt x="10205" y="1380"/>
                  </a:cubicBezTo>
                  <a:cubicBezTo>
                    <a:pt x="9946" y="1224"/>
                    <a:pt x="9692" y="1045"/>
                    <a:pt x="9292" y="1115"/>
                  </a:cubicBezTo>
                  <a:cubicBezTo>
                    <a:pt x="9308" y="1100"/>
                    <a:pt x="9312" y="1069"/>
                    <a:pt x="9318" y="1047"/>
                  </a:cubicBezTo>
                  <a:cubicBezTo>
                    <a:pt x="9756" y="901"/>
                    <a:pt x="8958" y="655"/>
                    <a:pt x="8719" y="691"/>
                  </a:cubicBezTo>
                  <a:cubicBezTo>
                    <a:pt x="8697" y="649"/>
                    <a:pt x="8672" y="637"/>
                    <a:pt x="8622" y="605"/>
                  </a:cubicBezTo>
                  <a:cubicBezTo>
                    <a:pt x="8595" y="615"/>
                    <a:pt x="8857" y="603"/>
                    <a:pt x="8946" y="583"/>
                  </a:cubicBezTo>
                  <a:lnTo>
                    <a:pt x="8946" y="424"/>
                  </a:lnTo>
                  <a:cubicBezTo>
                    <a:pt x="8584" y="419"/>
                    <a:pt x="8041" y="370"/>
                    <a:pt x="7753" y="527"/>
                  </a:cubicBezTo>
                  <a:cubicBezTo>
                    <a:pt x="7325" y="761"/>
                    <a:pt x="7238" y="462"/>
                    <a:pt x="6865" y="462"/>
                  </a:cubicBezTo>
                  <a:cubicBezTo>
                    <a:pt x="6651" y="462"/>
                    <a:pt x="6162" y="582"/>
                    <a:pt x="6100" y="423"/>
                  </a:cubicBezTo>
                  <a:cubicBezTo>
                    <a:pt x="6035" y="257"/>
                    <a:pt x="5794" y="173"/>
                    <a:pt x="5530" y="201"/>
                  </a:cubicBezTo>
                  <a:cubicBezTo>
                    <a:pt x="5798" y="201"/>
                    <a:pt x="4516" y="-254"/>
                    <a:pt x="5126" y="246"/>
                  </a:cubicBezTo>
                  <a:cubicBezTo>
                    <a:pt x="4964" y="310"/>
                    <a:pt x="4729" y="281"/>
                    <a:pt x="4573" y="365"/>
                  </a:cubicBezTo>
                  <a:cubicBezTo>
                    <a:pt x="4569" y="357"/>
                    <a:pt x="4565" y="351"/>
                    <a:pt x="4561" y="344"/>
                  </a:cubicBezTo>
                  <a:cubicBezTo>
                    <a:pt x="4686" y="310"/>
                    <a:pt x="4802" y="265"/>
                    <a:pt x="4906" y="212"/>
                  </a:cubicBezTo>
                  <a:cubicBezTo>
                    <a:pt x="4915" y="-229"/>
                    <a:pt x="4397" y="153"/>
                    <a:pt x="4270" y="153"/>
                  </a:cubicBezTo>
                  <a:cubicBezTo>
                    <a:pt x="4167" y="164"/>
                    <a:pt x="3359" y="353"/>
                    <a:pt x="3319" y="417"/>
                  </a:cubicBezTo>
                  <a:lnTo>
                    <a:pt x="3145" y="383"/>
                  </a:lnTo>
                  <a:cubicBezTo>
                    <a:pt x="2836" y="502"/>
                    <a:pt x="2710" y="657"/>
                    <a:pt x="2597" y="861"/>
                  </a:cubicBezTo>
                  <a:lnTo>
                    <a:pt x="2632" y="881"/>
                  </a:lnTo>
                  <a:lnTo>
                    <a:pt x="2609" y="891"/>
                  </a:lnTo>
                  <a:cubicBezTo>
                    <a:pt x="2609" y="891"/>
                    <a:pt x="2630" y="919"/>
                    <a:pt x="2631" y="920"/>
                  </a:cubicBezTo>
                  <a:cubicBezTo>
                    <a:pt x="2441" y="925"/>
                    <a:pt x="2439" y="994"/>
                    <a:pt x="2367" y="1082"/>
                  </a:cubicBezTo>
                  <a:cubicBezTo>
                    <a:pt x="2327" y="1132"/>
                    <a:pt x="2134" y="1188"/>
                    <a:pt x="2046" y="1216"/>
                  </a:cubicBezTo>
                  <a:cubicBezTo>
                    <a:pt x="2006" y="1191"/>
                    <a:pt x="1971" y="1160"/>
                    <a:pt x="1938" y="1132"/>
                  </a:cubicBezTo>
                  <a:lnTo>
                    <a:pt x="1757" y="1278"/>
                  </a:lnTo>
                  <a:lnTo>
                    <a:pt x="1868" y="1415"/>
                  </a:lnTo>
                  <a:lnTo>
                    <a:pt x="1840" y="1419"/>
                  </a:lnTo>
                  <a:lnTo>
                    <a:pt x="1824" y="1473"/>
                  </a:lnTo>
                  <a:lnTo>
                    <a:pt x="1805" y="1460"/>
                  </a:lnTo>
                  <a:cubicBezTo>
                    <a:pt x="1758" y="1481"/>
                    <a:pt x="1709" y="1500"/>
                    <a:pt x="1658" y="1517"/>
                  </a:cubicBezTo>
                  <a:cubicBezTo>
                    <a:pt x="1549" y="1674"/>
                    <a:pt x="1707" y="1979"/>
                    <a:pt x="1798" y="2121"/>
                  </a:cubicBezTo>
                  <a:lnTo>
                    <a:pt x="1623" y="2198"/>
                  </a:lnTo>
                  <a:cubicBezTo>
                    <a:pt x="1623" y="2198"/>
                    <a:pt x="1757" y="2274"/>
                    <a:pt x="1768" y="2279"/>
                  </a:cubicBezTo>
                  <a:cubicBezTo>
                    <a:pt x="1773" y="2424"/>
                    <a:pt x="1650" y="2661"/>
                    <a:pt x="1803" y="2773"/>
                  </a:cubicBezTo>
                  <a:cubicBezTo>
                    <a:pt x="1723" y="2851"/>
                    <a:pt x="1540" y="2983"/>
                    <a:pt x="1532" y="3078"/>
                  </a:cubicBezTo>
                  <a:cubicBezTo>
                    <a:pt x="1139" y="3076"/>
                    <a:pt x="1182" y="3360"/>
                    <a:pt x="947" y="3451"/>
                  </a:cubicBezTo>
                  <a:cubicBezTo>
                    <a:pt x="945" y="3436"/>
                    <a:pt x="951" y="3434"/>
                    <a:pt x="966" y="3447"/>
                  </a:cubicBezTo>
                  <a:cubicBezTo>
                    <a:pt x="608" y="3513"/>
                    <a:pt x="413" y="3554"/>
                    <a:pt x="434" y="3830"/>
                  </a:cubicBezTo>
                  <a:cubicBezTo>
                    <a:pt x="410" y="3843"/>
                    <a:pt x="192" y="4024"/>
                    <a:pt x="245" y="4024"/>
                  </a:cubicBezTo>
                  <a:lnTo>
                    <a:pt x="236" y="4024"/>
                  </a:lnTo>
                  <a:cubicBezTo>
                    <a:pt x="54" y="4141"/>
                    <a:pt x="48" y="4311"/>
                    <a:pt x="120" y="4482"/>
                  </a:cubicBezTo>
                  <a:cubicBezTo>
                    <a:pt x="-250" y="4580"/>
                    <a:pt x="355" y="4716"/>
                    <a:pt x="355" y="4730"/>
                  </a:cubicBezTo>
                  <a:cubicBezTo>
                    <a:pt x="361" y="4790"/>
                    <a:pt x="347" y="4826"/>
                    <a:pt x="446" y="4867"/>
                  </a:cubicBezTo>
                  <a:cubicBezTo>
                    <a:pt x="418" y="4880"/>
                    <a:pt x="385" y="4889"/>
                    <a:pt x="354" y="4898"/>
                  </a:cubicBezTo>
                  <a:lnTo>
                    <a:pt x="401" y="5044"/>
                  </a:lnTo>
                  <a:cubicBezTo>
                    <a:pt x="360" y="5065"/>
                    <a:pt x="295" y="5073"/>
                    <a:pt x="243" y="5074"/>
                  </a:cubicBezTo>
                  <a:cubicBezTo>
                    <a:pt x="-96" y="5327"/>
                    <a:pt x="100" y="5478"/>
                    <a:pt x="253" y="5724"/>
                  </a:cubicBezTo>
                  <a:cubicBezTo>
                    <a:pt x="-131" y="5758"/>
                    <a:pt x="906" y="6336"/>
                    <a:pt x="977" y="6405"/>
                  </a:cubicBezTo>
                  <a:cubicBezTo>
                    <a:pt x="1473" y="6884"/>
                    <a:pt x="1943" y="7410"/>
                    <a:pt x="2366" y="7917"/>
                  </a:cubicBezTo>
                  <a:cubicBezTo>
                    <a:pt x="2792" y="8429"/>
                    <a:pt x="2834" y="8747"/>
                    <a:pt x="3754" y="9047"/>
                  </a:cubicBezTo>
                  <a:cubicBezTo>
                    <a:pt x="4138" y="9172"/>
                    <a:pt x="4518" y="9326"/>
                    <a:pt x="4908" y="9441"/>
                  </a:cubicBezTo>
                  <a:cubicBezTo>
                    <a:pt x="5168" y="9517"/>
                    <a:pt x="5201" y="9759"/>
                    <a:pt x="5520" y="9800"/>
                  </a:cubicBezTo>
                  <a:cubicBezTo>
                    <a:pt x="5673" y="10251"/>
                    <a:pt x="5783" y="10655"/>
                    <a:pt x="5791" y="11117"/>
                  </a:cubicBezTo>
                  <a:cubicBezTo>
                    <a:pt x="5711" y="11122"/>
                    <a:pt x="5913" y="12338"/>
                    <a:pt x="5907" y="12464"/>
                  </a:cubicBezTo>
                  <a:cubicBezTo>
                    <a:pt x="5882" y="13059"/>
                    <a:pt x="5883" y="13548"/>
                    <a:pt x="6193" y="14121"/>
                  </a:cubicBezTo>
                  <a:lnTo>
                    <a:pt x="6225" y="14132"/>
                  </a:lnTo>
                  <a:cubicBezTo>
                    <a:pt x="6430" y="14543"/>
                    <a:pt x="6291" y="15161"/>
                    <a:pt x="6165" y="15567"/>
                  </a:cubicBezTo>
                  <a:lnTo>
                    <a:pt x="5959" y="15469"/>
                  </a:lnTo>
                  <a:cubicBezTo>
                    <a:pt x="6052" y="15704"/>
                    <a:pt x="6153" y="16040"/>
                    <a:pt x="6421" y="16224"/>
                  </a:cubicBezTo>
                  <a:cubicBezTo>
                    <a:pt x="6507" y="16420"/>
                    <a:pt x="6366" y="16837"/>
                    <a:pt x="6657" y="17019"/>
                  </a:cubicBezTo>
                  <a:lnTo>
                    <a:pt x="6608" y="17029"/>
                  </a:lnTo>
                  <a:cubicBezTo>
                    <a:pt x="6637" y="17135"/>
                    <a:pt x="6673" y="17242"/>
                    <a:pt x="6698" y="17348"/>
                  </a:cubicBezTo>
                  <a:cubicBezTo>
                    <a:pt x="6724" y="17460"/>
                    <a:pt x="6961" y="17753"/>
                    <a:pt x="7204" y="17552"/>
                  </a:cubicBezTo>
                  <a:cubicBezTo>
                    <a:pt x="7368" y="17415"/>
                    <a:pt x="7130" y="17379"/>
                    <a:pt x="7104" y="17271"/>
                  </a:cubicBezTo>
                  <a:cubicBezTo>
                    <a:pt x="7153" y="17247"/>
                    <a:pt x="7205" y="17224"/>
                    <a:pt x="7258" y="17204"/>
                  </a:cubicBezTo>
                  <a:cubicBezTo>
                    <a:pt x="7266" y="17207"/>
                    <a:pt x="7274" y="17209"/>
                    <a:pt x="7283" y="17212"/>
                  </a:cubicBezTo>
                  <a:cubicBezTo>
                    <a:pt x="7428" y="17330"/>
                    <a:pt x="7359" y="17669"/>
                    <a:pt x="7457" y="17825"/>
                  </a:cubicBezTo>
                  <a:cubicBezTo>
                    <a:pt x="7064" y="17733"/>
                    <a:pt x="6781" y="17992"/>
                    <a:pt x="7244" y="18037"/>
                  </a:cubicBezTo>
                  <a:cubicBezTo>
                    <a:pt x="7249" y="18089"/>
                    <a:pt x="7372" y="18164"/>
                    <a:pt x="7414" y="18219"/>
                  </a:cubicBezTo>
                  <a:cubicBezTo>
                    <a:pt x="7100" y="18171"/>
                    <a:pt x="6990" y="18391"/>
                    <a:pt x="6948" y="18541"/>
                  </a:cubicBezTo>
                  <a:cubicBezTo>
                    <a:pt x="6858" y="18867"/>
                    <a:pt x="7590" y="18545"/>
                    <a:pt x="7695" y="18694"/>
                  </a:cubicBezTo>
                  <a:cubicBezTo>
                    <a:pt x="7722" y="18862"/>
                    <a:pt x="7638" y="18904"/>
                    <a:pt x="7476" y="18960"/>
                  </a:cubicBezTo>
                  <a:cubicBezTo>
                    <a:pt x="7193" y="19058"/>
                    <a:pt x="7547" y="19380"/>
                    <a:pt x="7676" y="19483"/>
                  </a:cubicBezTo>
                  <a:cubicBezTo>
                    <a:pt x="7806" y="19585"/>
                    <a:pt x="8719" y="19925"/>
                    <a:pt x="8709" y="20034"/>
                  </a:cubicBezTo>
                  <a:cubicBezTo>
                    <a:pt x="8675" y="20055"/>
                    <a:pt x="8539" y="20057"/>
                    <a:pt x="8495" y="20060"/>
                  </a:cubicBezTo>
                  <a:cubicBezTo>
                    <a:pt x="8668" y="20215"/>
                    <a:pt x="8970" y="20245"/>
                    <a:pt x="9155" y="20402"/>
                  </a:cubicBezTo>
                  <a:cubicBezTo>
                    <a:pt x="9472" y="20673"/>
                    <a:pt x="9686" y="20866"/>
                    <a:pt x="10256" y="20922"/>
                  </a:cubicBezTo>
                  <a:cubicBezTo>
                    <a:pt x="10224" y="21093"/>
                    <a:pt x="10989" y="21099"/>
                    <a:pt x="11173" y="21106"/>
                  </a:cubicBezTo>
                  <a:cubicBezTo>
                    <a:pt x="11320" y="21272"/>
                    <a:pt x="11860" y="21266"/>
                    <a:pt x="12121" y="21346"/>
                  </a:cubicBezTo>
                  <a:cubicBezTo>
                    <a:pt x="12171" y="21325"/>
                    <a:pt x="12226" y="21311"/>
                    <a:pt x="12286" y="21303"/>
                  </a:cubicBezTo>
                  <a:cubicBezTo>
                    <a:pt x="12279" y="21275"/>
                    <a:pt x="12265" y="21249"/>
                    <a:pt x="12243" y="21224"/>
                  </a:cubicBezTo>
                  <a:cubicBezTo>
                    <a:pt x="12367" y="21226"/>
                    <a:pt x="12609" y="21245"/>
                    <a:pt x="12688" y="21175"/>
                  </a:cubicBezTo>
                  <a:cubicBezTo>
                    <a:pt x="13408" y="21075"/>
                    <a:pt x="12856" y="20944"/>
                    <a:pt x="12432" y="20879"/>
                  </a:cubicBezTo>
                  <a:cubicBezTo>
                    <a:pt x="12038" y="20820"/>
                    <a:pt x="11669" y="20556"/>
                    <a:pt x="11367" y="20396"/>
                  </a:cubicBezTo>
                  <a:lnTo>
                    <a:pt x="11371" y="20394"/>
                  </a:lnTo>
                  <a:cubicBezTo>
                    <a:pt x="11287" y="20307"/>
                    <a:pt x="11160" y="20275"/>
                    <a:pt x="11013" y="20336"/>
                  </a:cubicBezTo>
                  <a:cubicBezTo>
                    <a:pt x="10986" y="20329"/>
                    <a:pt x="10938" y="20310"/>
                    <a:pt x="10929" y="20303"/>
                  </a:cubicBezTo>
                  <a:cubicBezTo>
                    <a:pt x="10926" y="20288"/>
                    <a:pt x="10923" y="20273"/>
                    <a:pt x="10922" y="20258"/>
                  </a:cubicBezTo>
                  <a:lnTo>
                    <a:pt x="11154" y="20296"/>
                  </a:lnTo>
                  <a:lnTo>
                    <a:pt x="11240" y="20191"/>
                  </a:lnTo>
                  <a:cubicBezTo>
                    <a:pt x="10960" y="20056"/>
                    <a:pt x="10729" y="19885"/>
                    <a:pt x="10600" y="19679"/>
                  </a:cubicBezTo>
                  <a:cubicBezTo>
                    <a:pt x="11043" y="19491"/>
                    <a:pt x="10850" y="19267"/>
                    <a:pt x="11190" y="19008"/>
                  </a:cubicBezTo>
                  <a:cubicBezTo>
                    <a:pt x="11610" y="18689"/>
                    <a:pt x="10881" y="18589"/>
                    <a:pt x="10564" y="18488"/>
                  </a:cubicBezTo>
                  <a:cubicBezTo>
                    <a:pt x="9933" y="18287"/>
                    <a:pt x="10482" y="18110"/>
                    <a:pt x="10762" y="17956"/>
                  </a:cubicBezTo>
                  <a:cubicBezTo>
                    <a:pt x="11082" y="17780"/>
                    <a:pt x="10532" y="17572"/>
                    <a:pt x="10925" y="17461"/>
                  </a:cubicBezTo>
                  <a:cubicBezTo>
                    <a:pt x="11053" y="17363"/>
                    <a:pt x="11542" y="17241"/>
                    <a:pt x="11132" y="17081"/>
                  </a:cubicBezTo>
                  <a:cubicBezTo>
                    <a:pt x="10719" y="16920"/>
                    <a:pt x="10542" y="17195"/>
                    <a:pt x="10370" y="16756"/>
                  </a:cubicBezTo>
                  <a:cubicBezTo>
                    <a:pt x="10280" y="16736"/>
                    <a:pt x="10698" y="16839"/>
                    <a:pt x="10701" y="16840"/>
                  </a:cubicBezTo>
                  <a:cubicBezTo>
                    <a:pt x="10852" y="16881"/>
                    <a:pt x="11044" y="16917"/>
                    <a:pt x="11208" y="16879"/>
                  </a:cubicBezTo>
                  <a:cubicBezTo>
                    <a:pt x="11677" y="16774"/>
                    <a:pt x="11296" y="16620"/>
                    <a:pt x="11327" y="16476"/>
                  </a:cubicBezTo>
                  <a:lnTo>
                    <a:pt x="11391" y="16465"/>
                  </a:lnTo>
                  <a:cubicBezTo>
                    <a:pt x="11399" y="16341"/>
                    <a:pt x="11312" y="16265"/>
                    <a:pt x="11208" y="16169"/>
                  </a:cubicBezTo>
                  <a:cubicBezTo>
                    <a:pt x="11664" y="16259"/>
                    <a:pt x="12455" y="16159"/>
                    <a:pt x="12835" y="15994"/>
                  </a:cubicBezTo>
                  <a:cubicBezTo>
                    <a:pt x="13028" y="15910"/>
                    <a:pt x="13154" y="15698"/>
                    <a:pt x="13228" y="15565"/>
                  </a:cubicBezTo>
                  <a:cubicBezTo>
                    <a:pt x="13402" y="15253"/>
                    <a:pt x="12911" y="15333"/>
                    <a:pt x="12834" y="15144"/>
                  </a:cubicBezTo>
                  <a:cubicBezTo>
                    <a:pt x="12802" y="15022"/>
                    <a:pt x="12963" y="14987"/>
                    <a:pt x="12778" y="14873"/>
                  </a:cubicBezTo>
                  <a:cubicBezTo>
                    <a:pt x="13254" y="14989"/>
                    <a:pt x="14069" y="14954"/>
                    <a:pt x="14075" y="14543"/>
                  </a:cubicBezTo>
                  <a:cubicBezTo>
                    <a:pt x="14715" y="14565"/>
                    <a:pt x="14622" y="13934"/>
                    <a:pt x="14861" y="13689"/>
                  </a:cubicBezTo>
                  <a:cubicBezTo>
                    <a:pt x="14826" y="13753"/>
                    <a:pt x="14779" y="13815"/>
                    <a:pt x="14699" y="13862"/>
                  </a:cubicBezTo>
                  <a:lnTo>
                    <a:pt x="14810" y="13932"/>
                  </a:lnTo>
                  <a:lnTo>
                    <a:pt x="14823" y="13925"/>
                  </a:lnTo>
                  <a:lnTo>
                    <a:pt x="14866" y="13945"/>
                  </a:lnTo>
                  <a:cubicBezTo>
                    <a:pt x="15391" y="13663"/>
                    <a:pt x="15253" y="13268"/>
                    <a:pt x="15713" y="12979"/>
                  </a:cubicBezTo>
                  <a:cubicBezTo>
                    <a:pt x="16218" y="12660"/>
                    <a:pt x="15525" y="12151"/>
                    <a:pt x="15954" y="11777"/>
                  </a:cubicBezTo>
                  <a:cubicBezTo>
                    <a:pt x="16313" y="11463"/>
                    <a:pt x="17360" y="11121"/>
                    <a:pt x="17972" y="11165"/>
                  </a:cubicBezTo>
                  <a:cubicBezTo>
                    <a:pt x="18474" y="11201"/>
                    <a:pt x="18489" y="10927"/>
                    <a:pt x="18940" y="10851"/>
                  </a:cubicBezTo>
                  <a:cubicBezTo>
                    <a:pt x="18679" y="10613"/>
                    <a:pt x="19041" y="10505"/>
                    <a:pt x="19136" y="10300"/>
                  </a:cubicBezTo>
                  <a:cubicBezTo>
                    <a:pt x="19263" y="10026"/>
                    <a:pt x="19440" y="9737"/>
                    <a:pt x="19532" y="9473"/>
                  </a:cubicBezTo>
                  <a:cubicBezTo>
                    <a:pt x="19677" y="9053"/>
                    <a:pt x="19187" y="8394"/>
                    <a:pt x="19505" y="8013"/>
                  </a:cubicBezTo>
                  <a:cubicBezTo>
                    <a:pt x="20005" y="8053"/>
                    <a:pt x="20030" y="7526"/>
                    <a:pt x="20245" y="7340"/>
                  </a:cubicBezTo>
                  <a:cubicBezTo>
                    <a:pt x="20849" y="6817"/>
                    <a:pt x="21350" y="6573"/>
                    <a:pt x="21083" y="5876"/>
                  </a:cubicBezTo>
                  <a:cubicBezTo>
                    <a:pt x="21071" y="5847"/>
                    <a:pt x="21253" y="6319"/>
                    <a:pt x="21083" y="5876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defTabSz="821560" eaLnBrk="1" fontAlgn="auto" latinLnBrk="0" hangingPunct="1">
                <a:spcAft>
                  <a:spcPts val="0"/>
                </a:spcAft>
                <a:buClrTx/>
                <a:buSzTx/>
                <a:buFontTx/>
                <a:buNone/>
                <a:tabLst/>
                <a:defRPr sz="2000">
                  <a:solidFill>
                    <a:srgbClr val="4C4C4C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ea typeface="Lato Light" panose="020F0502020204030203" pitchFamily="34" charset="0"/>
                <a:cs typeface="Lato Light" panose="020F0502020204030203" pitchFamily="34" charset="0"/>
                <a:sym typeface="Helvetica Neue Light"/>
              </a:endParaRPr>
            </a:p>
          </p:txBody>
        </p:sp>
        <p:sp>
          <p:nvSpPr>
            <p:cNvPr id="185" name="Shape 4045">
              <a:extLst>
                <a:ext uri="{FF2B5EF4-FFF2-40B4-BE49-F238E27FC236}">
                  <a16:creationId xmlns:a16="http://schemas.microsoft.com/office/drawing/2014/main" id="{B848E52F-DCF7-4FB3-B0FA-B040E242C593}"/>
                </a:ext>
              </a:extLst>
            </p:cNvPr>
            <p:cNvSpPr/>
            <p:nvPr/>
          </p:nvSpPr>
          <p:spPr>
            <a:xfrm>
              <a:off x="10517559" y="5094740"/>
              <a:ext cx="3538440" cy="41744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4" h="21436" extrusionOk="0">
                  <a:moveTo>
                    <a:pt x="21150" y="15574"/>
                  </a:moveTo>
                  <a:cubicBezTo>
                    <a:pt x="21261" y="15717"/>
                    <a:pt x="21093" y="15952"/>
                    <a:pt x="20924" y="15784"/>
                  </a:cubicBezTo>
                  <a:cubicBezTo>
                    <a:pt x="20982" y="16021"/>
                    <a:pt x="20891" y="16384"/>
                    <a:pt x="20777" y="16596"/>
                  </a:cubicBezTo>
                  <a:cubicBezTo>
                    <a:pt x="20505" y="17107"/>
                    <a:pt x="20399" y="17680"/>
                    <a:pt x="20142" y="18190"/>
                  </a:cubicBezTo>
                  <a:cubicBezTo>
                    <a:pt x="20021" y="18451"/>
                    <a:pt x="19581" y="18883"/>
                    <a:pt x="19210" y="18697"/>
                  </a:cubicBezTo>
                  <a:cubicBezTo>
                    <a:pt x="19055" y="18620"/>
                    <a:pt x="18983" y="18564"/>
                    <a:pt x="18916" y="18429"/>
                  </a:cubicBezTo>
                  <a:cubicBezTo>
                    <a:pt x="18874" y="18346"/>
                    <a:pt x="18895" y="18082"/>
                    <a:pt x="18885" y="18073"/>
                  </a:cubicBezTo>
                  <a:cubicBezTo>
                    <a:pt x="18630" y="17743"/>
                    <a:pt x="18882" y="17612"/>
                    <a:pt x="18985" y="17344"/>
                  </a:cubicBezTo>
                  <a:cubicBezTo>
                    <a:pt x="19114" y="17002"/>
                    <a:pt x="19115" y="16913"/>
                    <a:pt x="19087" y="16545"/>
                  </a:cubicBezTo>
                  <a:cubicBezTo>
                    <a:pt x="19035" y="16414"/>
                    <a:pt x="19148" y="15981"/>
                    <a:pt x="19273" y="15913"/>
                  </a:cubicBezTo>
                  <a:cubicBezTo>
                    <a:pt x="19479" y="15800"/>
                    <a:pt x="19740" y="15772"/>
                    <a:pt x="19957" y="15653"/>
                  </a:cubicBezTo>
                  <a:cubicBezTo>
                    <a:pt x="20082" y="15574"/>
                    <a:pt x="20117" y="15501"/>
                    <a:pt x="20239" y="15479"/>
                  </a:cubicBezTo>
                  <a:cubicBezTo>
                    <a:pt x="20387" y="15448"/>
                    <a:pt x="20295" y="14983"/>
                    <a:pt x="20473" y="15143"/>
                  </a:cubicBezTo>
                  <a:cubicBezTo>
                    <a:pt x="20533" y="15027"/>
                    <a:pt x="20661" y="14865"/>
                    <a:pt x="20739" y="14731"/>
                  </a:cubicBezTo>
                  <a:cubicBezTo>
                    <a:pt x="20722" y="14552"/>
                    <a:pt x="20909" y="14739"/>
                    <a:pt x="20929" y="14819"/>
                  </a:cubicBezTo>
                  <a:cubicBezTo>
                    <a:pt x="20973" y="14985"/>
                    <a:pt x="21061" y="15461"/>
                    <a:pt x="21150" y="15574"/>
                  </a:cubicBezTo>
                  <a:cubicBezTo>
                    <a:pt x="21173" y="15603"/>
                    <a:pt x="21138" y="15559"/>
                    <a:pt x="21150" y="15574"/>
                  </a:cubicBezTo>
                  <a:close/>
                  <a:moveTo>
                    <a:pt x="21449" y="7942"/>
                  </a:moveTo>
                  <a:cubicBezTo>
                    <a:pt x="21344" y="7731"/>
                    <a:pt x="21600" y="7533"/>
                    <a:pt x="21152" y="7539"/>
                  </a:cubicBezTo>
                  <a:cubicBezTo>
                    <a:pt x="21008" y="7541"/>
                    <a:pt x="20754" y="7739"/>
                    <a:pt x="20526" y="7739"/>
                  </a:cubicBezTo>
                  <a:cubicBezTo>
                    <a:pt x="20244" y="7739"/>
                    <a:pt x="20016" y="7865"/>
                    <a:pt x="19729" y="7865"/>
                  </a:cubicBezTo>
                  <a:cubicBezTo>
                    <a:pt x="19565" y="7865"/>
                    <a:pt x="19469" y="8014"/>
                    <a:pt x="19302" y="7993"/>
                  </a:cubicBezTo>
                  <a:cubicBezTo>
                    <a:pt x="19093" y="7930"/>
                    <a:pt x="19070" y="7669"/>
                    <a:pt x="18908" y="7605"/>
                  </a:cubicBezTo>
                  <a:cubicBezTo>
                    <a:pt x="19001" y="7551"/>
                    <a:pt x="19025" y="7458"/>
                    <a:pt x="18981" y="7374"/>
                  </a:cubicBezTo>
                  <a:cubicBezTo>
                    <a:pt x="19062" y="7284"/>
                    <a:pt x="18938" y="7312"/>
                    <a:pt x="18896" y="7232"/>
                  </a:cubicBezTo>
                  <a:cubicBezTo>
                    <a:pt x="18780" y="7074"/>
                    <a:pt x="18298" y="6560"/>
                    <a:pt x="18034" y="6598"/>
                  </a:cubicBezTo>
                  <a:cubicBezTo>
                    <a:pt x="17984" y="6467"/>
                    <a:pt x="17855" y="6463"/>
                    <a:pt x="17803" y="6343"/>
                  </a:cubicBezTo>
                  <a:cubicBezTo>
                    <a:pt x="17753" y="6232"/>
                    <a:pt x="17703" y="5708"/>
                    <a:pt x="17456" y="5708"/>
                  </a:cubicBezTo>
                  <a:lnTo>
                    <a:pt x="17456" y="5708"/>
                  </a:lnTo>
                  <a:cubicBezTo>
                    <a:pt x="17148" y="5708"/>
                    <a:pt x="17061" y="5095"/>
                    <a:pt x="17029" y="4927"/>
                  </a:cubicBezTo>
                  <a:lnTo>
                    <a:pt x="17085" y="4930"/>
                  </a:lnTo>
                  <a:cubicBezTo>
                    <a:pt x="16985" y="4575"/>
                    <a:pt x="16629" y="4445"/>
                    <a:pt x="16480" y="4141"/>
                  </a:cubicBezTo>
                  <a:lnTo>
                    <a:pt x="16435" y="4152"/>
                  </a:lnTo>
                  <a:cubicBezTo>
                    <a:pt x="16428" y="4118"/>
                    <a:pt x="16411" y="4085"/>
                    <a:pt x="16410" y="4050"/>
                  </a:cubicBezTo>
                  <a:cubicBezTo>
                    <a:pt x="16418" y="4049"/>
                    <a:pt x="16577" y="4040"/>
                    <a:pt x="16577" y="4040"/>
                  </a:cubicBezTo>
                  <a:cubicBezTo>
                    <a:pt x="16561" y="4019"/>
                    <a:pt x="16373" y="3888"/>
                    <a:pt x="16373" y="3877"/>
                  </a:cubicBezTo>
                  <a:cubicBezTo>
                    <a:pt x="16140" y="3556"/>
                    <a:pt x="15927" y="3229"/>
                    <a:pt x="15764" y="2884"/>
                  </a:cubicBezTo>
                  <a:cubicBezTo>
                    <a:pt x="15810" y="2908"/>
                    <a:pt x="15860" y="2921"/>
                    <a:pt x="15913" y="2924"/>
                  </a:cubicBezTo>
                  <a:cubicBezTo>
                    <a:pt x="16212" y="2508"/>
                    <a:pt x="16034" y="2139"/>
                    <a:pt x="15828" y="1728"/>
                  </a:cubicBezTo>
                  <a:cubicBezTo>
                    <a:pt x="15663" y="1776"/>
                    <a:pt x="15487" y="1765"/>
                    <a:pt x="15320" y="1792"/>
                  </a:cubicBezTo>
                  <a:cubicBezTo>
                    <a:pt x="15262" y="1792"/>
                    <a:pt x="15004" y="1673"/>
                    <a:pt x="14939" y="1652"/>
                  </a:cubicBezTo>
                  <a:cubicBezTo>
                    <a:pt x="14877" y="1646"/>
                    <a:pt x="14703" y="1675"/>
                    <a:pt x="14673" y="1666"/>
                  </a:cubicBezTo>
                  <a:cubicBezTo>
                    <a:pt x="14649" y="1666"/>
                    <a:pt x="14604" y="1640"/>
                    <a:pt x="14583" y="1631"/>
                  </a:cubicBezTo>
                  <a:cubicBezTo>
                    <a:pt x="14579" y="1638"/>
                    <a:pt x="14541" y="1746"/>
                    <a:pt x="14548" y="1746"/>
                  </a:cubicBezTo>
                  <a:cubicBezTo>
                    <a:pt x="14314" y="1775"/>
                    <a:pt x="14213" y="1915"/>
                    <a:pt x="13949" y="1776"/>
                  </a:cubicBezTo>
                  <a:cubicBezTo>
                    <a:pt x="13737" y="1662"/>
                    <a:pt x="13370" y="1599"/>
                    <a:pt x="13126" y="1666"/>
                  </a:cubicBezTo>
                  <a:cubicBezTo>
                    <a:pt x="13114" y="1631"/>
                    <a:pt x="12362" y="1325"/>
                    <a:pt x="12311" y="1315"/>
                  </a:cubicBezTo>
                  <a:cubicBezTo>
                    <a:pt x="12058" y="1263"/>
                    <a:pt x="11585" y="1295"/>
                    <a:pt x="11468" y="1561"/>
                  </a:cubicBezTo>
                  <a:cubicBezTo>
                    <a:pt x="11405" y="1704"/>
                    <a:pt x="11546" y="1817"/>
                    <a:pt x="11493" y="1940"/>
                  </a:cubicBezTo>
                  <a:cubicBezTo>
                    <a:pt x="11411" y="2129"/>
                    <a:pt x="10260" y="1753"/>
                    <a:pt x="10229" y="1583"/>
                  </a:cubicBezTo>
                  <a:cubicBezTo>
                    <a:pt x="10181" y="1321"/>
                    <a:pt x="9285" y="1213"/>
                    <a:pt x="9029" y="1193"/>
                  </a:cubicBezTo>
                  <a:cubicBezTo>
                    <a:pt x="9018" y="1125"/>
                    <a:pt x="8978" y="1083"/>
                    <a:pt x="8892" y="1075"/>
                  </a:cubicBezTo>
                  <a:lnTo>
                    <a:pt x="8892" y="1071"/>
                  </a:lnTo>
                  <a:cubicBezTo>
                    <a:pt x="8848" y="1075"/>
                    <a:pt x="8690" y="1054"/>
                    <a:pt x="8710" y="986"/>
                  </a:cubicBezTo>
                  <a:cubicBezTo>
                    <a:pt x="8710" y="964"/>
                    <a:pt x="8994" y="767"/>
                    <a:pt x="9016" y="679"/>
                  </a:cubicBezTo>
                  <a:cubicBezTo>
                    <a:pt x="9056" y="517"/>
                    <a:pt x="8891" y="519"/>
                    <a:pt x="8901" y="450"/>
                  </a:cubicBezTo>
                  <a:cubicBezTo>
                    <a:pt x="8820" y="389"/>
                    <a:pt x="9205" y="-90"/>
                    <a:pt x="8780" y="124"/>
                  </a:cubicBezTo>
                  <a:cubicBezTo>
                    <a:pt x="8738" y="-14"/>
                    <a:pt x="7966" y="-25"/>
                    <a:pt x="7786" y="33"/>
                  </a:cubicBezTo>
                  <a:cubicBezTo>
                    <a:pt x="7755" y="33"/>
                    <a:pt x="7236" y="45"/>
                    <a:pt x="7284" y="112"/>
                  </a:cubicBezTo>
                  <a:cubicBezTo>
                    <a:pt x="6980" y="-39"/>
                    <a:pt x="6476" y="127"/>
                    <a:pt x="6182" y="191"/>
                  </a:cubicBezTo>
                  <a:cubicBezTo>
                    <a:pt x="5782" y="191"/>
                    <a:pt x="5357" y="466"/>
                    <a:pt x="4985" y="577"/>
                  </a:cubicBezTo>
                  <a:cubicBezTo>
                    <a:pt x="4968" y="561"/>
                    <a:pt x="4957" y="544"/>
                    <a:pt x="4950" y="523"/>
                  </a:cubicBezTo>
                  <a:lnTo>
                    <a:pt x="4918" y="529"/>
                  </a:lnTo>
                  <a:lnTo>
                    <a:pt x="4905" y="496"/>
                  </a:lnTo>
                  <a:cubicBezTo>
                    <a:pt x="4737" y="581"/>
                    <a:pt x="4445" y="574"/>
                    <a:pt x="4277" y="480"/>
                  </a:cubicBezTo>
                  <a:cubicBezTo>
                    <a:pt x="4282" y="423"/>
                    <a:pt x="4286" y="367"/>
                    <a:pt x="4279" y="311"/>
                  </a:cubicBezTo>
                  <a:cubicBezTo>
                    <a:pt x="3839" y="327"/>
                    <a:pt x="3931" y="706"/>
                    <a:pt x="3692" y="913"/>
                  </a:cubicBezTo>
                  <a:cubicBezTo>
                    <a:pt x="3463" y="1112"/>
                    <a:pt x="3139" y="1114"/>
                    <a:pt x="2935" y="1363"/>
                  </a:cubicBezTo>
                  <a:cubicBezTo>
                    <a:pt x="2899" y="1537"/>
                    <a:pt x="2704" y="1647"/>
                    <a:pt x="2717" y="1829"/>
                  </a:cubicBezTo>
                  <a:cubicBezTo>
                    <a:pt x="2734" y="2071"/>
                    <a:pt x="2718" y="2224"/>
                    <a:pt x="2488" y="2389"/>
                  </a:cubicBezTo>
                  <a:cubicBezTo>
                    <a:pt x="2217" y="2584"/>
                    <a:pt x="1913" y="2731"/>
                    <a:pt x="1546" y="2719"/>
                  </a:cubicBezTo>
                  <a:cubicBezTo>
                    <a:pt x="1507" y="2976"/>
                    <a:pt x="1199" y="3017"/>
                    <a:pt x="1132" y="3212"/>
                  </a:cubicBezTo>
                  <a:cubicBezTo>
                    <a:pt x="1025" y="3521"/>
                    <a:pt x="918" y="3677"/>
                    <a:pt x="641" y="3906"/>
                  </a:cubicBezTo>
                  <a:lnTo>
                    <a:pt x="670" y="3942"/>
                  </a:lnTo>
                  <a:cubicBezTo>
                    <a:pt x="508" y="4166"/>
                    <a:pt x="173" y="4557"/>
                    <a:pt x="339" y="4803"/>
                  </a:cubicBezTo>
                  <a:lnTo>
                    <a:pt x="391" y="4803"/>
                  </a:lnTo>
                  <a:cubicBezTo>
                    <a:pt x="467" y="4803"/>
                    <a:pt x="416" y="5040"/>
                    <a:pt x="558" y="5026"/>
                  </a:cubicBezTo>
                  <a:cubicBezTo>
                    <a:pt x="575" y="5060"/>
                    <a:pt x="612" y="5269"/>
                    <a:pt x="543" y="5269"/>
                  </a:cubicBezTo>
                  <a:lnTo>
                    <a:pt x="456" y="5299"/>
                  </a:lnTo>
                  <a:cubicBezTo>
                    <a:pt x="764" y="5604"/>
                    <a:pt x="582" y="5896"/>
                    <a:pt x="452" y="6228"/>
                  </a:cubicBezTo>
                  <a:cubicBezTo>
                    <a:pt x="401" y="6220"/>
                    <a:pt x="345" y="6229"/>
                    <a:pt x="297" y="6251"/>
                  </a:cubicBezTo>
                  <a:cubicBezTo>
                    <a:pt x="430" y="6424"/>
                    <a:pt x="154" y="6618"/>
                    <a:pt x="0" y="6730"/>
                  </a:cubicBezTo>
                  <a:cubicBezTo>
                    <a:pt x="249" y="6752"/>
                    <a:pt x="299" y="6978"/>
                    <a:pt x="276" y="7155"/>
                  </a:cubicBezTo>
                  <a:lnTo>
                    <a:pt x="307" y="7155"/>
                  </a:lnTo>
                  <a:cubicBezTo>
                    <a:pt x="294" y="7155"/>
                    <a:pt x="281" y="7155"/>
                    <a:pt x="268" y="7155"/>
                  </a:cubicBezTo>
                  <a:cubicBezTo>
                    <a:pt x="265" y="7167"/>
                    <a:pt x="258" y="7174"/>
                    <a:pt x="247" y="7177"/>
                  </a:cubicBezTo>
                  <a:cubicBezTo>
                    <a:pt x="206" y="7341"/>
                    <a:pt x="390" y="7647"/>
                    <a:pt x="654" y="7597"/>
                  </a:cubicBezTo>
                  <a:cubicBezTo>
                    <a:pt x="662" y="7714"/>
                    <a:pt x="780" y="7762"/>
                    <a:pt x="802" y="7878"/>
                  </a:cubicBezTo>
                  <a:cubicBezTo>
                    <a:pt x="873" y="7889"/>
                    <a:pt x="913" y="7864"/>
                    <a:pt x="946" y="7814"/>
                  </a:cubicBezTo>
                  <a:cubicBezTo>
                    <a:pt x="1016" y="8004"/>
                    <a:pt x="1264" y="8051"/>
                    <a:pt x="1309" y="8201"/>
                  </a:cubicBezTo>
                  <a:cubicBezTo>
                    <a:pt x="1426" y="8354"/>
                    <a:pt x="1416" y="8441"/>
                    <a:pt x="1473" y="8622"/>
                  </a:cubicBezTo>
                  <a:lnTo>
                    <a:pt x="1520" y="8622"/>
                  </a:lnTo>
                  <a:cubicBezTo>
                    <a:pt x="1569" y="8710"/>
                    <a:pt x="1975" y="9160"/>
                    <a:pt x="2133" y="9105"/>
                  </a:cubicBezTo>
                  <a:cubicBezTo>
                    <a:pt x="2414" y="9356"/>
                    <a:pt x="2674" y="9574"/>
                    <a:pt x="3086" y="9750"/>
                  </a:cubicBezTo>
                  <a:cubicBezTo>
                    <a:pt x="3082" y="9812"/>
                    <a:pt x="3079" y="9875"/>
                    <a:pt x="3077" y="9937"/>
                  </a:cubicBezTo>
                  <a:cubicBezTo>
                    <a:pt x="3152" y="9898"/>
                    <a:pt x="3229" y="9859"/>
                    <a:pt x="3307" y="9824"/>
                  </a:cubicBezTo>
                  <a:lnTo>
                    <a:pt x="3321" y="9829"/>
                  </a:lnTo>
                  <a:lnTo>
                    <a:pt x="3322" y="9817"/>
                  </a:lnTo>
                  <a:cubicBezTo>
                    <a:pt x="3580" y="9701"/>
                    <a:pt x="3830" y="9612"/>
                    <a:pt x="4125" y="9621"/>
                  </a:cubicBezTo>
                  <a:cubicBezTo>
                    <a:pt x="4261" y="9626"/>
                    <a:pt x="4581" y="9721"/>
                    <a:pt x="4686" y="9617"/>
                  </a:cubicBezTo>
                  <a:cubicBezTo>
                    <a:pt x="4748" y="9641"/>
                    <a:pt x="4808" y="9667"/>
                    <a:pt x="4866" y="9695"/>
                  </a:cubicBezTo>
                  <a:cubicBezTo>
                    <a:pt x="5080" y="9574"/>
                    <a:pt x="5871" y="9431"/>
                    <a:pt x="5918" y="9296"/>
                  </a:cubicBezTo>
                  <a:cubicBezTo>
                    <a:pt x="5972" y="9317"/>
                    <a:pt x="5995" y="9339"/>
                    <a:pt x="6016" y="9264"/>
                  </a:cubicBezTo>
                  <a:cubicBezTo>
                    <a:pt x="6022" y="9261"/>
                    <a:pt x="6045" y="9250"/>
                    <a:pt x="6080" y="9241"/>
                  </a:cubicBezTo>
                  <a:cubicBezTo>
                    <a:pt x="6162" y="9312"/>
                    <a:pt x="6375" y="9249"/>
                    <a:pt x="6476" y="9223"/>
                  </a:cubicBezTo>
                  <a:lnTo>
                    <a:pt x="6476" y="9214"/>
                  </a:lnTo>
                  <a:cubicBezTo>
                    <a:pt x="7144" y="9195"/>
                    <a:pt x="6984" y="9378"/>
                    <a:pt x="7304" y="9739"/>
                  </a:cubicBezTo>
                  <a:cubicBezTo>
                    <a:pt x="7475" y="9932"/>
                    <a:pt x="7980" y="9814"/>
                    <a:pt x="8200" y="9773"/>
                  </a:cubicBezTo>
                  <a:cubicBezTo>
                    <a:pt x="8223" y="9858"/>
                    <a:pt x="8315" y="9945"/>
                    <a:pt x="8426" y="9941"/>
                  </a:cubicBezTo>
                  <a:cubicBezTo>
                    <a:pt x="8418" y="9986"/>
                    <a:pt x="8482" y="10342"/>
                    <a:pt x="8493" y="10381"/>
                  </a:cubicBezTo>
                  <a:lnTo>
                    <a:pt x="8473" y="10381"/>
                  </a:lnTo>
                  <a:cubicBezTo>
                    <a:pt x="8451" y="10590"/>
                    <a:pt x="8231" y="10752"/>
                    <a:pt x="8455" y="10846"/>
                  </a:cubicBezTo>
                  <a:cubicBezTo>
                    <a:pt x="8424" y="11002"/>
                    <a:pt x="8415" y="11164"/>
                    <a:pt x="8205" y="11187"/>
                  </a:cubicBezTo>
                  <a:cubicBezTo>
                    <a:pt x="8322" y="11607"/>
                    <a:pt x="8608" y="11836"/>
                    <a:pt x="8916" y="12161"/>
                  </a:cubicBezTo>
                  <a:cubicBezTo>
                    <a:pt x="8896" y="12195"/>
                    <a:pt x="8883" y="12228"/>
                    <a:pt x="8856" y="12259"/>
                  </a:cubicBezTo>
                  <a:cubicBezTo>
                    <a:pt x="9007" y="12382"/>
                    <a:pt x="9103" y="12537"/>
                    <a:pt x="9233" y="12666"/>
                  </a:cubicBezTo>
                  <a:lnTo>
                    <a:pt x="9303" y="12614"/>
                  </a:lnTo>
                  <a:cubicBezTo>
                    <a:pt x="9334" y="12654"/>
                    <a:pt x="9303" y="12657"/>
                    <a:pt x="9301" y="12701"/>
                  </a:cubicBezTo>
                  <a:lnTo>
                    <a:pt x="9265" y="12704"/>
                  </a:lnTo>
                  <a:cubicBezTo>
                    <a:pt x="9269" y="12865"/>
                    <a:pt x="9736" y="13608"/>
                    <a:pt x="9628" y="13713"/>
                  </a:cubicBezTo>
                  <a:cubicBezTo>
                    <a:pt x="9399" y="13830"/>
                    <a:pt x="9559" y="14066"/>
                    <a:pt x="9672" y="14224"/>
                  </a:cubicBezTo>
                  <a:cubicBezTo>
                    <a:pt x="9958" y="14623"/>
                    <a:pt x="9535" y="14683"/>
                    <a:pt x="9477" y="14929"/>
                  </a:cubicBezTo>
                  <a:cubicBezTo>
                    <a:pt x="9422" y="15139"/>
                    <a:pt x="9270" y="15661"/>
                    <a:pt x="9117" y="15801"/>
                  </a:cubicBezTo>
                  <a:cubicBezTo>
                    <a:pt x="9132" y="15821"/>
                    <a:pt x="9142" y="15843"/>
                    <a:pt x="9148" y="15865"/>
                  </a:cubicBezTo>
                  <a:lnTo>
                    <a:pt x="9127" y="15871"/>
                  </a:lnTo>
                  <a:cubicBezTo>
                    <a:pt x="9147" y="15972"/>
                    <a:pt x="9127" y="16088"/>
                    <a:pt x="9127" y="16190"/>
                  </a:cubicBezTo>
                  <a:lnTo>
                    <a:pt x="9117" y="16197"/>
                  </a:lnTo>
                  <a:cubicBezTo>
                    <a:pt x="9045" y="16880"/>
                    <a:pt x="10051" y="17437"/>
                    <a:pt x="9956" y="18137"/>
                  </a:cubicBezTo>
                  <a:cubicBezTo>
                    <a:pt x="9907" y="18501"/>
                    <a:pt x="10103" y="19517"/>
                    <a:pt x="10608" y="19648"/>
                  </a:cubicBezTo>
                  <a:cubicBezTo>
                    <a:pt x="10711" y="19738"/>
                    <a:pt x="11215" y="20660"/>
                    <a:pt x="11120" y="20764"/>
                  </a:cubicBezTo>
                  <a:cubicBezTo>
                    <a:pt x="10785" y="20848"/>
                    <a:pt x="11116" y="20987"/>
                    <a:pt x="11144" y="21115"/>
                  </a:cubicBezTo>
                  <a:cubicBezTo>
                    <a:pt x="10968" y="21510"/>
                    <a:pt x="11967" y="21476"/>
                    <a:pt x="12221" y="21354"/>
                  </a:cubicBezTo>
                  <a:cubicBezTo>
                    <a:pt x="12519" y="21209"/>
                    <a:pt x="12813" y="21294"/>
                    <a:pt x="13150" y="21319"/>
                  </a:cubicBezTo>
                  <a:cubicBezTo>
                    <a:pt x="13150" y="21319"/>
                    <a:pt x="13164" y="21264"/>
                    <a:pt x="13165" y="21262"/>
                  </a:cubicBezTo>
                  <a:cubicBezTo>
                    <a:pt x="13768" y="21285"/>
                    <a:pt x="14233" y="20805"/>
                    <a:pt x="14641" y="20497"/>
                  </a:cubicBezTo>
                  <a:cubicBezTo>
                    <a:pt x="14854" y="20335"/>
                    <a:pt x="14941" y="20135"/>
                    <a:pt x="15093" y="19938"/>
                  </a:cubicBezTo>
                  <a:cubicBezTo>
                    <a:pt x="15177" y="19827"/>
                    <a:pt x="15387" y="19750"/>
                    <a:pt x="15454" y="19635"/>
                  </a:cubicBezTo>
                  <a:cubicBezTo>
                    <a:pt x="15552" y="19463"/>
                    <a:pt x="15640" y="19307"/>
                    <a:pt x="15688" y="19094"/>
                  </a:cubicBezTo>
                  <a:lnTo>
                    <a:pt x="15697" y="19094"/>
                  </a:lnTo>
                  <a:cubicBezTo>
                    <a:pt x="15716" y="18996"/>
                    <a:pt x="15724" y="18898"/>
                    <a:pt x="15722" y="18799"/>
                  </a:cubicBezTo>
                  <a:lnTo>
                    <a:pt x="15659" y="18795"/>
                  </a:lnTo>
                  <a:cubicBezTo>
                    <a:pt x="15712" y="18611"/>
                    <a:pt x="15867" y="18624"/>
                    <a:pt x="16053" y="18537"/>
                  </a:cubicBezTo>
                  <a:cubicBezTo>
                    <a:pt x="16371" y="18385"/>
                    <a:pt x="16454" y="18365"/>
                    <a:pt x="16521" y="18076"/>
                  </a:cubicBezTo>
                  <a:cubicBezTo>
                    <a:pt x="16544" y="17824"/>
                    <a:pt x="16568" y="17645"/>
                    <a:pt x="16480" y="17400"/>
                  </a:cubicBezTo>
                  <a:cubicBezTo>
                    <a:pt x="16325" y="16977"/>
                    <a:pt x="16456" y="16954"/>
                    <a:pt x="16829" y="16691"/>
                  </a:cubicBezTo>
                  <a:cubicBezTo>
                    <a:pt x="17122" y="16484"/>
                    <a:pt x="17222" y="16348"/>
                    <a:pt x="17594" y="16182"/>
                  </a:cubicBezTo>
                  <a:cubicBezTo>
                    <a:pt x="17872" y="16057"/>
                    <a:pt x="18450" y="15634"/>
                    <a:pt x="18274" y="15310"/>
                  </a:cubicBezTo>
                  <a:cubicBezTo>
                    <a:pt x="18221" y="15211"/>
                    <a:pt x="18282" y="14088"/>
                    <a:pt x="18165" y="14103"/>
                  </a:cubicBezTo>
                  <a:cubicBezTo>
                    <a:pt x="18141" y="14052"/>
                    <a:pt x="18023" y="13987"/>
                    <a:pt x="17958" y="13987"/>
                  </a:cubicBezTo>
                  <a:cubicBezTo>
                    <a:pt x="17817" y="13835"/>
                    <a:pt x="17931" y="13505"/>
                    <a:pt x="17832" y="13353"/>
                  </a:cubicBezTo>
                  <a:cubicBezTo>
                    <a:pt x="17796" y="13301"/>
                    <a:pt x="17878" y="13216"/>
                    <a:pt x="17887" y="13166"/>
                  </a:cubicBezTo>
                  <a:cubicBezTo>
                    <a:pt x="17915" y="13016"/>
                    <a:pt x="17749" y="13031"/>
                    <a:pt x="17690" y="12936"/>
                  </a:cubicBezTo>
                  <a:cubicBezTo>
                    <a:pt x="17639" y="12798"/>
                    <a:pt x="17991" y="12016"/>
                    <a:pt x="18132" y="11894"/>
                  </a:cubicBezTo>
                  <a:cubicBezTo>
                    <a:pt x="18256" y="11861"/>
                    <a:pt x="18334" y="11800"/>
                    <a:pt x="18421" y="11719"/>
                  </a:cubicBezTo>
                  <a:lnTo>
                    <a:pt x="18439" y="11748"/>
                  </a:lnTo>
                  <a:cubicBezTo>
                    <a:pt x="18933" y="11102"/>
                    <a:pt x="19669" y="10727"/>
                    <a:pt x="20222" y="10146"/>
                  </a:cubicBezTo>
                  <a:cubicBezTo>
                    <a:pt x="20487" y="9868"/>
                    <a:pt x="20746" y="9587"/>
                    <a:pt x="20861" y="9234"/>
                  </a:cubicBezTo>
                  <a:cubicBezTo>
                    <a:pt x="20916" y="9067"/>
                    <a:pt x="21026" y="8908"/>
                    <a:pt x="21115" y="8753"/>
                  </a:cubicBezTo>
                  <a:cubicBezTo>
                    <a:pt x="21241" y="8534"/>
                    <a:pt x="21257" y="8322"/>
                    <a:pt x="21357" y="8120"/>
                  </a:cubicBezTo>
                  <a:cubicBezTo>
                    <a:pt x="21369" y="8126"/>
                    <a:pt x="21377" y="8136"/>
                    <a:pt x="21381" y="8150"/>
                  </a:cubicBezTo>
                  <a:cubicBezTo>
                    <a:pt x="21416" y="8150"/>
                    <a:pt x="21450" y="8149"/>
                    <a:pt x="21485" y="8146"/>
                  </a:cubicBezTo>
                  <a:cubicBezTo>
                    <a:pt x="21506" y="8073"/>
                    <a:pt x="21488" y="8022"/>
                    <a:pt x="21449" y="7942"/>
                  </a:cubicBezTo>
                  <a:cubicBezTo>
                    <a:pt x="21441" y="7926"/>
                    <a:pt x="21477" y="7998"/>
                    <a:pt x="21449" y="7942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defTabSz="1828434" eaLnBrk="1" fontAlgn="auto" latinLnBrk="0" hangingPunct="1"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B4B4B4"/>
                </a:solidFill>
                <a:effectLst/>
                <a:uLnTx/>
                <a:uFillTx/>
              </a:endParaRPr>
            </a:p>
          </p:txBody>
        </p:sp>
        <p:sp>
          <p:nvSpPr>
            <p:cNvPr id="186" name="Shape 4046">
              <a:extLst>
                <a:ext uri="{FF2B5EF4-FFF2-40B4-BE49-F238E27FC236}">
                  <a16:creationId xmlns:a16="http://schemas.microsoft.com/office/drawing/2014/main" id="{2A588642-0270-4A74-ABC5-F5ADAA74E5E2}"/>
                </a:ext>
              </a:extLst>
            </p:cNvPr>
            <p:cNvSpPr/>
            <p:nvPr/>
          </p:nvSpPr>
          <p:spPr>
            <a:xfrm>
              <a:off x="12602505" y="2840279"/>
              <a:ext cx="6300226" cy="49742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1" h="21535" extrusionOk="0">
                  <a:moveTo>
                    <a:pt x="16904" y="15081"/>
                  </a:moveTo>
                  <a:cubicBezTo>
                    <a:pt x="16878" y="15144"/>
                    <a:pt x="16987" y="15511"/>
                    <a:pt x="17048" y="15519"/>
                  </a:cubicBezTo>
                  <a:cubicBezTo>
                    <a:pt x="17083" y="15524"/>
                    <a:pt x="17047" y="15382"/>
                    <a:pt x="17101" y="15439"/>
                  </a:cubicBezTo>
                  <a:cubicBezTo>
                    <a:pt x="17151" y="15490"/>
                    <a:pt x="17019" y="15711"/>
                    <a:pt x="17203" y="15682"/>
                  </a:cubicBezTo>
                  <a:cubicBezTo>
                    <a:pt x="17259" y="15674"/>
                    <a:pt x="17432" y="15703"/>
                    <a:pt x="17464" y="15758"/>
                  </a:cubicBezTo>
                  <a:cubicBezTo>
                    <a:pt x="17452" y="15727"/>
                    <a:pt x="17442" y="15696"/>
                    <a:pt x="17435" y="15663"/>
                  </a:cubicBezTo>
                  <a:cubicBezTo>
                    <a:pt x="17516" y="15683"/>
                    <a:pt x="17654" y="15992"/>
                    <a:pt x="17725" y="15946"/>
                  </a:cubicBezTo>
                  <a:cubicBezTo>
                    <a:pt x="17786" y="15905"/>
                    <a:pt x="17633" y="15755"/>
                    <a:pt x="17633" y="15702"/>
                  </a:cubicBezTo>
                  <a:cubicBezTo>
                    <a:pt x="17660" y="15714"/>
                    <a:pt x="17766" y="15737"/>
                    <a:pt x="17745" y="15652"/>
                  </a:cubicBezTo>
                  <a:cubicBezTo>
                    <a:pt x="17729" y="15587"/>
                    <a:pt x="17567" y="15597"/>
                    <a:pt x="17540" y="15580"/>
                  </a:cubicBezTo>
                  <a:cubicBezTo>
                    <a:pt x="17349" y="15455"/>
                    <a:pt x="17283" y="15635"/>
                    <a:pt x="17202" y="15310"/>
                  </a:cubicBezTo>
                  <a:cubicBezTo>
                    <a:pt x="17153" y="15112"/>
                    <a:pt x="17295" y="15098"/>
                    <a:pt x="17324" y="14930"/>
                  </a:cubicBezTo>
                  <a:cubicBezTo>
                    <a:pt x="17333" y="14883"/>
                    <a:pt x="17282" y="14574"/>
                    <a:pt x="17261" y="14508"/>
                  </a:cubicBezTo>
                  <a:cubicBezTo>
                    <a:pt x="17172" y="14517"/>
                    <a:pt x="16955" y="14428"/>
                    <a:pt x="16945" y="14587"/>
                  </a:cubicBezTo>
                  <a:cubicBezTo>
                    <a:pt x="16940" y="14669"/>
                    <a:pt x="17033" y="15040"/>
                    <a:pt x="16988" y="15085"/>
                  </a:cubicBezTo>
                  <a:cubicBezTo>
                    <a:pt x="16958" y="15115"/>
                    <a:pt x="16927" y="15024"/>
                    <a:pt x="16904" y="15081"/>
                  </a:cubicBezTo>
                  <a:close/>
                  <a:moveTo>
                    <a:pt x="16904" y="15081"/>
                  </a:moveTo>
                  <a:cubicBezTo>
                    <a:pt x="16926" y="15025"/>
                    <a:pt x="16888" y="15121"/>
                    <a:pt x="16904" y="15081"/>
                  </a:cubicBezTo>
                  <a:cubicBezTo>
                    <a:pt x="16904" y="15081"/>
                    <a:pt x="16904" y="15081"/>
                    <a:pt x="16904" y="15081"/>
                  </a:cubicBezTo>
                  <a:close/>
                  <a:moveTo>
                    <a:pt x="17709" y="16709"/>
                  </a:moveTo>
                  <a:cubicBezTo>
                    <a:pt x="17708" y="16802"/>
                    <a:pt x="17805" y="16839"/>
                    <a:pt x="17834" y="16746"/>
                  </a:cubicBezTo>
                  <a:cubicBezTo>
                    <a:pt x="17843" y="16718"/>
                    <a:pt x="17726" y="16544"/>
                    <a:pt x="17722" y="16461"/>
                  </a:cubicBezTo>
                  <a:cubicBezTo>
                    <a:pt x="17724" y="16510"/>
                    <a:pt x="17344" y="16224"/>
                    <a:pt x="17341" y="16255"/>
                  </a:cubicBezTo>
                  <a:cubicBezTo>
                    <a:pt x="17337" y="16305"/>
                    <a:pt x="17337" y="16436"/>
                    <a:pt x="17350" y="16498"/>
                  </a:cubicBezTo>
                  <a:cubicBezTo>
                    <a:pt x="17373" y="16614"/>
                    <a:pt x="17515" y="16528"/>
                    <a:pt x="17520" y="16668"/>
                  </a:cubicBezTo>
                  <a:cubicBezTo>
                    <a:pt x="17522" y="16697"/>
                    <a:pt x="17426" y="16700"/>
                    <a:pt x="17444" y="16766"/>
                  </a:cubicBezTo>
                  <a:cubicBezTo>
                    <a:pt x="17455" y="16807"/>
                    <a:pt x="17578" y="16963"/>
                    <a:pt x="17612" y="16917"/>
                  </a:cubicBezTo>
                  <a:cubicBezTo>
                    <a:pt x="17662" y="16850"/>
                    <a:pt x="17544" y="16759"/>
                    <a:pt x="17614" y="16682"/>
                  </a:cubicBezTo>
                  <a:cubicBezTo>
                    <a:pt x="17616" y="16704"/>
                    <a:pt x="17611" y="16808"/>
                    <a:pt x="17633" y="16819"/>
                  </a:cubicBezTo>
                  <a:cubicBezTo>
                    <a:pt x="17628" y="16817"/>
                    <a:pt x="17623" y="16814"/>
                    <a:pt x="17634" y="16819"/>
                  </a:cubicBezTo>
                  <a:cubicBezTo>
                    <a:pt x="17645" y="16824"/>
                    <a:pt x="17640" y="16822"/>
                    <a:pt x="17634" y="16819"/>
                  </a:cubicBezTo>
                  <a:cubicBezTo>
                    <a:pt x="17657" y="16828"/>
                    <a:pt x="17680" y="16724"/>
                    <a:pt x="17709" y="16709"/>
                  </a:cubicBezTo>
                  <a:close/>
                  <a:moveTo>
                    <a:pt x="17710" y="15961"/>
                  </a:moveTo>
                  <a:cubicBezTo>
                    <a:pt x="17692" y="16058"/>
                    <a:pt x="17961" y="16228"/>
                    <a:pt x="17733" y="16237"/>
                  </a:cubicBezTo>
                  <a:cubicBezTo>
                    <a:pt x="17725" y="16290"/>
                    <a:pt x="17863" y="16620"/>
                    <a:pt x="17917" y="16605"/>
                  </a:cubicBezTo>
                  <a:cubicBezTo>
                    <a:pt x="17920" y="16528"/>
                    <a:pt x="17845" y="16422"/>
                    <a:pt x="17860" y="16351"/>
                  </a:cubicBezTo>
                  <a:cubicBezTo>
                    <a:pt x="17876" y="16273"/>
                    <a:pt x="17948" y="16350"/>
                    <a:pt x="17980" y="16311"/>
                  </a:cubicBezTo>
                  <a:cubicBezTo>
                    <a:pt x="17973" y="16319"/>
                    <a:pt x="17965" y="16329"/>
                    <a:pt x="17980" y="16310"/>
                  </a:cubicBezTo>
                  <a:cubicBezTo>
                    <a:pt x="17991" y="16297"/>
                    <a:pt x="17986" y="16303"/>
                    <a:pt x="17980" y="16310"/>
                  </a:cubicBezTo>
                  <a:cubicBezTo>
                    <a:pt x="18077" y="16188"/>
                    <a:pt x="17806" y="15955"/>
                    <a:pt x="17710" y="15961"/>
                  </a:cubicBezTo>
                  <a:close/>
                  <a:moveTo>
                    <a:pt x="18167" y="17453"/>
                  </a:moveTo>
                  <a:cubicBezTo>
                    <a:pt x="18167" y="17440"/>
                    <a:pt x="18167" y="17446"/>
                    <a:pt x="18167" y="17453"/>
                  </a:cubicBezTo>
                  <a:cubicBezTo>
                    <a:pt x="18167" y="17453"/>
                    <a:pt x="18167" y="17453"/>
                    <a:pt x="18167" y="17453"/>
                  </a:cubicBezTo>
                  <a:close/>
                  <a:moveTo>
                    <a:pt x="18083" y="17581"/>
                  </a:moveTo>
                  <a:cubicBezTo>
                    <a:pt x="18118" y="17811"/>
                    <a:pt x="18000" y="17620"/>
                    <a:pt x="18003" y="17620"/>
                  </a:cubicBezTo>
                  <a:cubicBezTo>
                    <a:pt x="17800" y="17636"/>
                    <a:pt x="17817" y="17533"/>
                    <a:pt x="17813" y="17287"/>
                  </a:cubicBezTo>
                  <a:cubicBezTo>
                    <a:pt x="17810" y="17128"/>
                    <a:pt x="17608" y="17239"/>
                    <a:pt x="17535" y="17194"/>
                  </a:cubicBezTo>
                  <a:cubicBezTo>
                    <a:pt x="17492" y="17167"/>
                    <a:pt x="17488" y="17406"/>
                    <a:pt x="17436" y="17391"/>
                  </a:cubicBezTo>
                  <a:cubicBezTo>
                    <a:pt x="17357" y="17368"/>
                    <a:pt x="17569" y="16871"/>
                    <a:pt x="17719" y="16991"/>
                  </a:cubicBezTo>
                  <a:cubicBezTo>
                    <a:pt x="17721" y="16992"/>
                    <a:pt x="17793" y="17215"/>
                    <a:pt x="17812" y="17062"/>
                  </a:cubicBezTo>
                  <a:cubicBezTo>
                    <a:pt x="17825" y="16959"/>
                    <a:pt x="17826" y="16988"/>
                    <a:pt x="17894" y="16996"/>
                  </a:cubicBezTo>
                  <a:cubicBezTo>
                    <a:pt x="17909" y="16893"/>
                    <a:pt x="17880" y="16906"/>
                    <a:pt x="17983" y="16886"/>
                  </a:cubicBezTo>
                  <a:cubicBezTo>
                    <a:pt x="18091" y="16865"/>
                    <a:pt x="17957" y="16726"/>
                    <a:pt x="18000" y="16693"/>
                  </a:cubicBezTo>
                  <a:cubicBezTo>
                    <a:pt x="18101" y="16614"/>
                    <a:pt x="18130" y="16965"/>
                    <a:pt x="18133" y="16978"/>
                  </a:cubicBezTo>
                  <a:cubicBezTo>
                    <a:pt x="18131" y="16970"/>
                    <a:pt x="18211" y="17160"/>
                    <a:pt x="18200" y="17128"/>
                  </a:cubicBezTo>
                  <a:cubicBezTo>
                    <a:pt x="18258" y="17300"/>
                    <a:pt x="18153" y="17341"/>
                    <a:pt x="18174" y="17494"/>
                  </a:cubicBezTo>
                  <a:lnTo>
                    <a:pt x="18168" y="17460"/>
                  </a:lnTo>
                  <a:cubicBezTo>
                    <a:pt x="18167" y="17449"/>
                    <a:pt x="18120" y="17319"/>
                    <a:pt x="18100" y="17304"/>
                  </a:cubicBezTo>
                  <a:cubicBezTo>
                    <a:pt x="17981" y="17215"/>
                    <a:pt x="18085" y="17594"/>
                    <a:pt x="18083" y="17581"/>
                  </a:cubicBezTo>
                  <a:close/>
                  <a:moveTo>
                    <a:pt x="18592" y="19309"/>
                  </a:moveTo>
                  <a:cubicBezTo>
                    <a:pt x="18592" y="19309"/>
                    <a:pt x="18587" y="19307"/>
                    <a:pt x="18585" y="19305"/>
                  </a:cubicBezTo>
                  <a:cubicBezTo>
                    <a:pt x="18586" y="19306"/>
                    <a:pt x="18588" y="19307"/>
                    <a:pt x="18592" y="19309"/>
                  </a:cubicBezTo>
                  <a:close/>
                  <a:moveTo>
                    <a:pt x="18592" y="19309"/>
                  </a:moveTo>
                  <a:lnTo>
                    <a:pt x="18598" y="19309"/>
                  </a:lnTo>
                  <a:cubicBezTo>
                    <a:pt x="18615" y="19134"/>
                    <a:pt x="18425" y="19063"/>
                    <a:pt x="18628" y="18989"/>
                  </a:cubicBezTo>
                  <a:cubicBezTo>
                    <a:pt x="18655" y="18947"/>
                    <a:pt x="18648" y="18911"/>
                    <a:pt x="18607" y="18881"/>
                  </a:cubicBezTo>
                  <a:cubicBezTo>
                    <a:pt x="18642" y="18813"/>
                    <a:pt x="18683" y="18803"/>
                    <a:pt x="18669" y="18696"/>
                  </a:cubicBezTo>
                  <a:cubicBezTo>
                    <a:pt x="18643" y="18690"/>
                    <a:pt x="18459" y="18728"/>
                    <a:pt x="18561" y="18611"/>
                  </a:cubicBezTo>
                  <a:cubicBezTo>
                    <a:pt x="18564" y="18608"/>
                    <a:pt x="18724" y="18381"/>
                    <a:pt x="18601" y="18449"/>
                  </a:cubicBezTo>
                  <a:cubicBezTo>
                    <a:pt x="18400" y="18560"/>
                    <a:pt x="18393" y="19197"/>
                    <a:pt x="18592" y="19309"/>
                  </a:cubicBezTo>
                  <a:close/>
                  <a:moveTo>
                    <a:pt x="18103" y="19991"/>
                  </a:moveTo>
                  <a:cubicBezTo>
                    <a:pt x="18100" y="19960"/>
                    <a:pt x="18096" y="19927"/>
                    <a:pt x="18103" y="19992"/>
                  </a:cubicBezTo>
                  <a:cubicBezTo>
                    <a:pt x="18109" y="20049"/>
                    <a:pt x="18106" y="20022"/>
                    <a:pt x="18103" y="19992"/>
                  </a:cubicBezTo>
                  <a:cubicBezTo>
                    <a:pt x="18116" y="20110"/>
                    <a:pt x="18306" y="20161"/>
                    <a:pt x="18306" y="20039"/>
                  </a:cubicBezTo>
                  <a:lnTo>
                    <a:pt x="18306" y="20017"/>
                  </a:lnTo>
                  <a:cubicBezTo>
                    <a:pt x="18306" y="19930"/>
                    <a:pt x="18091" y="19867"/>
                    <a:pt x="18103" y="19991"/>
                  </a:cubicBezTo>
                  <a:close/>
                  <a:moveTo>
                    <a:pt x="18904" y="19884"/>
                  </a:moveTo>
                  <a:cubicBezTo>
                    <a:pt x="18917" y="19893"/>
                    <a:pt x="18937" y="19906"/>
                    <a:pt x="18903" y="19884"/>
                  </a:cubicBezTo>
                  <a:cubicBezTo>
                    <a:pt x="18890" y="19876"/>
                    <a:pt x="18895" y="19879"/>
                    <a:pt x="18902" y="19883"/>
                  </a:cubicBezTo>
                  <a:cubicBezTo>
                    <a:pt x="18853" y="19853"/>
                    <a:pt x="18538" y="19779"/>
                    <a:pt x="18518" y="19896"/>
                  </a:cubicBezTo>
                  <a:cubicBezTo>
                    <a:pt x="18509" y="19950"/>
                    <a:pt x="18935" y="20067"/>
                    <a:pt x="18988" y="20089"/>
                  </a:cubicBezTo>
                  <a:cubicBezTo>
                    <a:pt x="19014" y="20004"/>
                    <a:pt x="18985" y="19937"/>
                    <a:pt x="18904" y="19884"/>
                  </a:cubicBezTo>
                  <a:close/>
                  <a:moveTo>
                    <a:pt x="16263" y="21201"/>
                  </a:moveTo>
                  <a:cubicBezTo>
                    <a:pt x="16276" y="21209"/>
                    <a:pt x="16293" y="21218"/>
                    <a:pt x="16262" y="21201"/>
                  </a:cubicBezTo>
                  <a:cubicBezTo>
                    <a:pt x="16243" y="21190"/>
                    <a:pt x="16250" y="21195"/>
                    <a:pt x="16261" y="21200"/>
                  </a:cubicBezTo>
                  <a:cubicBezTo>
                    <a:pt x="16178" y="21156"/>
                    <a:pt x="15894" y="21117"/>
                    <a:pt x="15839" y="21038"/>
                  </a:cubicBezTo>
                  <a:cubicBezTo>
                    <a:pt x="15766" y="20931"/>
                    <a:pt x="16060" y="20952"/>
                    <a:pt x="16033" y="20890"/>
                  </a:cubicBezTo>
                  <a:cubicBezTo>
                    <a:pt x="16015" y="20847"/>
                    <a:pt x="15631" y="20892"/>
                    <a:pt x="15548" y="20827"/>
                  </a:cubicBezTo>
                  <a:cubicBezTo>
                    <a:pt x="15431" y="20733"/>
                    <a:pt x="15383" y="20954"/>
                    <a:pt x="15185" y="20881"/>
                  </a:cubicBezTo>
                  <a:cubicBezTo>
                    <a:pt x="15030" y="20824"/>
                    <a:pt x="14638" y="20421"/>
                    <a:pt x="14549" y="20854"/>
                  </a:cubicBezTo>
                  <a:cubicBezTo>
                    <a:pt x="14678" y="20857"/>
                    <a:pt x="14825" y="21025"/>
                    <a:pt x="14961" y="21071"/>
                  </a:cubicBezTo>
                  <a:cubicBezTo>
                    <a:pt x="15189" y="21147"/>
                    <a:pt x="15472" y="21216"/>
                    <a:pt x="15706" y="21244"/>
                  </a:cubicBezTo>
                  <a:cubicBezTo>
                    <a:pt x="15768" y="21252"/>
                    <a:pt x="16095" y="21365"/>
                    <a:pt x="16116" y="21306"/>
                  </a:cubicBezTo>
                  <a:cubicBezTo>
                    <a:pt x="16108" y="21329"/>
                    <a:pt x="16443" y="21301"/>
                    <a:pt x="16263" y="21201"/>
                  </a:cubicBezTo>
                  <a:close/>
                  <a:moveTo>
                    <a:pt x="14587" y="20535"/>
                  </a:moveTo>
                  <a:cubicBezTo>
                    <a:pt x="14613" y="20480"/>
                    <a:pt x="14595" y="20518"/>
                    <a:pt x="14587" y="20535"/>
                  </a:cubicBezTo>
                  <a:cubicBezTo>
                    <a:pt x="14615" y="20477"/>
                    <a:pt x="14667" y="19955"/>
                    <a:pt x="14646" y="19893"/>
                  </a:cubicBezTo>
                  <a:cubicBezTo>
                    <a:pt x="14672" y="19912"/>
                    <a:pt x="14704" y="19916"/>
                    <a:pt x="14725" y="19942"/>
                  </a:cubicBezTo>
                  <a:cubicBezTo>
                    <a:pt x="14719" y="19826"/>
                    <a:pt x="14724" y="19684"/>
                    <a:pt x="14625" y="19570"/>
                  </a:cubicBezTo>
                  <a:cubicBezTo>
                    <a:pt x="14582" y="19521"/>
                    <a:pt x="14466" y="19573"/>
                    <a:pt x="14476" y="19656"/>
                  </a:cubicBezTo>
                  <a:cubicBezTo>
                    <a:pt x="14484" y="19728"/>
                    <a:pt x="14595" y="19726"/>
                    <a:pt x="14612" y="19833"/>
                  </a:cubicBezTo>
                  <a:cubicBezTo>
                    <a:pt x="14544" y="19734"/>
                    <a:pt x="14504" y="19734"/>
                    <a:pt x="14410" y="19686"/>
                  </a:cubicBezTo>
                  <a:cubicBezTo>
                    <a:pt x="14334" y="19438"/>
                    <a:pt x="14184" y="19343"/>
                    <a:pt x="14241" y="19116"/>
                  </a:cubicBezTo>
                  <a:cubicBezTo>
                    <a:pt x="14265" y="19025"/>
                    <a:pt x="13866" y="18581"/>
                    <a:pt x="13773" y="18564"/>
                  </a:cubicBezTo>
                  <a:cubicBezTo>
                    <a:pt x="13610" y="18532"/>
                    <a:pt x="13314" y="18143"/>
                    <a:pt x="13239" y="17978"/>
                  </a:cubicBezTo>
                  <a:cubicBezTo>
                    <a:pt x="13175" y="17835"/>
                    <a:pt x="12614" y="17619"/>
                    <a:pt x="12740" y="17868"/>
                  </a:cubicBezTo>
                  <a:cubicBezTo>
                    <a:pt x="12804" y="17994"/>
                    <a:pt x="12911" y="18099"/>
                    <a:pt x="12993" y="18204"/>
                  </a:cubicBezTo>
                  <a:cubicBezTo>
                    <a:pt x="13074" y="18306"/>
                    <a:pt x="13143" y="18547"/>
                    <a:pt x="13247" y="18604"/>
                  </a:cubicBezTo>
                  <a:cubicBezTo>
                    <a:pt x="13343" y="18657"/>
                    <a:pt x="13391" y="18728"/>
                    <a:pt x="13410" y="18867"/>
                  </a:cubicBezTo>
                  <a:cubicBezTo>
                    <a:pt x="13435" y="19052"/>
                    <a:pt x="13571" y="19187"/>
                    <a:pt x="13642" y="19345"/>
                  </a:cubicBezTo>
                  <a:cubicBezTo>
                    <a:pt x="13726" y="19532"/>
                    <a:pt x="13738" y="19854"/>
                    <a:pt x="13898" y="19967"/>
                  </a:cubicBezTo>
                  <a:cubicBezTo>
                    <a:pt x="13999" y="20039"/>
                    <a:pt x="14049" y="20239"/>
                    <a:pt x="14159" y="20332"/>
                  </a:cubicBezTo>
                  <a:cubicBezTo>
                    <a:pt x="14218" y="20381"/>
                    <a:pt x="14320" y="20591"/>
                    <a:pt x="14373" y="20604"/>
                  </a:cubicBezTo>
                  <a:cubicBezTo>
                    <a:pt x="14369" y="20571"/>
                    <a:pt x="14355" y="20530"/>
                    <a:pt x="14378" y="20503"/>
                  </a:cubicBezTo>
                  <a:cubicBezTo>
                    <a:pt x="14413" y="20525"/>
                    <a:pt x="14560" y="20593"/>
                    <a:pt x="14587" y="20535"/>
                  </a:cubicBezTo>
                  <a:cubicBezTo>
                    <a:pt x="14584" y="20542"/>
                    <a:pt x="14582" y="20546"/>
                    <a:pt x="14587" y="20535"/>
                  </a:cubicBezTo>
                  <a:close/>
                  <a:moveTo>
                    <a:pt x="18008" y="18723"/>
                  </a:moveTo>
                  <a:cubicBezTo>
                    <a:pt x="17983" y="18750"/>
                    <a:pt x="17963" y="18782"/>
                    <a:pt x="17947" y="18819"/>
                  </a:cubicBezTo>
                  <a:cubicBezTo>
                    <a:pt x="17734" y="19148"/>
                    <a:pt x="17442" y="18778"/>
                    <a:pt x="17197" y="18912"/>
                  </a:cubicBezTo>
                  <a:cubicBezTo>
                    <a:pt x="17066" y="18984"/>
                    <a:pt x="16845" y="19897"/>
                    <a:pt x="16936" y="20034"/>
                  </a:cubicBezTo>
                  <a:cubicBezTo>
                    <a:pt x="16988" y="20112"/>
                    <a:pt x="17002" y="20686"/>
                    <a:pt x="17101" y="20570"/>
                  </a:cubicBezTo>
                  <a:cubicBezTo>
                    <a:pt x="17213" y="20440"/>
                    <a:pt x="17177" y="20077"/>
                    <a:pt x="17157" y="19905"/>
                  </a:cubicBezTo>
                  <a:cubicBezTo>
                    <a:pt x="17424" y="19728"/>
                    <a:pt x="17188" y="20552"/>
                    <a:pt x="17558" y="20246"/>
                  </a:cubicBezTo>
                  <a:cubicBezTo>
                    <a:pt x="17629" y="20187"/>
                    <a:pt x="17419" y="19764"/>
                    <a:pt x="17386" y="19700"/>
                  </a:cubicBezTo>
                  <a:cubicBezTo>
                    <a:pt x="17326" y="19586"/>
                    <a:pt x="17694" y="19451"/>
                    <a:pt x="17705" y="19360"/>
                  </a:cubicBezTo>
                  <a:cubicBezTo>
                    <a:pt x="17715" y="19275"/>
                    <a:pt x="16935" y="19751"/>
                    <a:pt x="17124" y="19135"/>
                  </a:cubicBezTo>
                  <a:cubicBezTo>
                    <a:pt x="17171" y="18983"/>
                    <a:pt x="17519" y="19053"/>
                    <a:pt x="17608" y="19065"/>
                  </a:cubicBezTo>
                  <a:cubicBezTo>
                    <a:pt x="17718" y="19079"/>
                    <a:pt x="17835" y="19134"/>
                    <a:pt x="17920" y="19006"/>
                  </a:cubicBezTo>
                  <a:cubicBezTo>
                    <a:pt x="17927" y="18996"/>
                    <a:pt x="18090" y="18686"/>
                    <a:pt x="18008" y="18723"/>
                  </a:cubicBezTo>
                  <a:close/>
                  <a:moveTo>
                    <a:pt x="16704" y="13082"/>
                  </a:moveTo>
                  <a:cubicBezTo>
                    <a:pt x="16613" y="13312"/>
                    <a:pt x="16783" y="13423"/>
                    <a:pt x="16840" y="13609"/>
                  </a:cubicBezTo>
                  <a:cubicBezTo>
                    <a:pt x="16841" y="13609"/>
                    <a:pt x="16850" y="13609"/>
                    <a:pt x="16852" y="13609"/>
                  </a:cubicBezTo>
                  <a:cubicBezTo>
                    <a:pt x="16855" y="13521"/>
                    <a:pt x="17025" y="12818"/>
                    <a:pt x="16888" y="12816"/>
                  </a:cubicBezTo>
                  <a:cubicBezTo>
                    <a:pt x="16888" y="12816"/>
                    <a:pt x="16888" y="12816"/>
                    <a:pt x="16888" y="12816"/>
                  </a:cubicBezTo>
                  <a:cubicBezTo>
                    <a:pt x="16848" y="12816"/>
                    <a:pt x="16878" y="12816"/>
                    <a:pt x="16888" y="12816"/>
                  </a:cubicBezTo>
                  <a:cubicBezTo>
                    <a:pt x="16771" y="12816"/>
                    <a:pt x="16747" y="12972"/>
                    <a:pt x="16704" y="13082"/>
                  </a:cubicBezTo>
                  <a:close/>
                  <a:moveTo>
                    <a:pt x="17712" y="10844"/>
                  </a:moveTo>
                  <a:cubicBezTo>
                    <a:pt x="17703" y="10863"/>
                    <a:pt x="17708" y="10853"/>
                    <a:pt x="17712" y="10844"/>
                  </a:cubicBezTo>
                  <a:cubicBezTo>
                    <a:pt x="17692" y="10887"/>
                    <a:pt x="17822" y="11096"/>
                    <a:pt x="17838" y="11109"/>
                  </a:cubicBezTo>
                  <a:cubicBezTo>
                    <a:pt x="17849" y="11118"/>
                    <a:pt x="17865" y="11124"/>
                    <a:pt x="17877" y="11126"/>
                  </a:cubicBezTo>
                  <a:cubicBezTo>
                    <a:pt x="17878" y="11096"/>
                    <a:pt x="17839" y="10886"/>
                    <a:pt x="17827" y="10899"/>
                  </a:cubicBezTo>
                  <a:cubicBezTo>
                    <a:pt x="17897" y="10821"/>
                    <a:pt x="17903" y="11539"/>
                    <a:pt x="18077" y="11380"/>
                  </a:cubicBezTo>
                  <a:cubicBezTo>
                    <a:pt x="18170" y="11297"/>
                    <a:pt x="18111" y="11168"/>
                    <a:pt x="18118" y="11055"/>
                  </a:cubicBezTo>
                  <a:cubicBezTo>
                    <a:pt x="18128" y="10876"/>
                    <a:pt x="18099" y="10972"/>
                    <a:pt x="18021" y="10859"/>
                  </a:cubicBezTo>
                  <a:cubicBezTo>
                    <a:pt x="18036" y="10845"/>
                    <a:pt x="17825" y="10607"/>
                    <a:pt x="17712" y="10844"/>
                  </a:cubicBezTo>
                  <a:cubicBezTo>
                    <a:pt x="17714" y="10841"/>
                    <a:pt x="17715" y="10839"/>
                    <a:pt x="17716" y="10837"/>
                  </a:cubicBezTo>
                  <a:cubicBezTo>
                    <a:pt x="17715" y="10838"/>
                    <a:pt x="17714" y="10841"/>
                    <a:pt x="17712" y="10844"/>
                  </a:cubicBezTo>
                  <a:close/>
                  <a:moveTo>
                    <a:pt x="18155" y="10981"/>
                  </a:moveTo>
                  <a:cubicBezTo>
                    <a:pt x="18156" y="10983"/>
                    <a:pt x="18156" y="10984"/>
                    <a:pt x="18157" y="10986"/>
                  </a:cubicBezTo>
                  <a:lnTo>
                    <a:pt x="18157" y="10980"/>
                  </a:lnTo>
                  <a:cubicBezTo>
                    <a:pt x="18156" y="10981"/>
                    <a:pt x="18156" y="10981"/>
                    <a:pt x="18155" y="10981"/>
                  </a:cubicBezTo>
                  <a:close/>
                  <a:moveTo>
                    <a:pt x="18494" y="10870"/>
                  </a:moveTo>
                  <a:cubicBezTo>
                    <a:pt x="18495" y="10871"/>
                    <a:pt x="18495" y="10871"/>
                    <a:pt x="18494" y="10870"/>
                  </a:cubicBezTo>
                  <a:cubicBezTo>
                    <a:pt x="18471" y="10838"/>
                    <a:pt x="18547" y="10731"/>
                    <a:pt x="18554" y="10729"/>
                  </a:cubicBezTo>
                  <a:cubicBezTo>
                    <a:pt x="18453" y="10479"/>
                    <a:pt x="18199" y="10696"/>
                    <a:pt x="18150" y="10851"/>
                  </a:cubicBezTo>
                  <a:cubicBezTo>
                    <a:pt x="18209" y="10805"/>
                    <a:pt x="18269" y="11010"/>
                    <a:pt x="18342" y="10999"/>
                  </a:cubicBezTo>
                  <a:cubicBezTo>
                    <a:pt x="18354" y="10871"/>
                    <a:pt x="18377" y="10711"/>
                    <a:pt x="18494" y="10870"/>
                  </a:cubicBezTo>
                  <a:close/>
                  <a:moveTo>
                    <a:pt x="18925" y="10455"/>
                  </a:moveTo>
                  <a:cubicBezTo>
                    <a:pt x="19074" y="10535"/>
                    <a:pt x="18998" y="10353"/>
                    <a:pt x="19082" y="10331"/>
                  </a:cubicBezTo>
                  <a:cubicBezTo>
                    <a:pt x="19143" y="10315"/>
                    <a:pt x="19102" y="10429"/>
                    <a:pt x="19140" y="10453"/>
                  </a:cubicBezTo>
                  <a:cubicBezTo>
                    <a:pt x="19161" y="10466"/>
                    <a:pt x="19182" y="10192"/>
                    <a:pt x="19268" y="10229"/>
                  </a:cubicBezTo>
                  <a:cubicBezTo>
                    <a:pt x="19270" y="10283"/>
                    <a:pt x="19281" y="10332"/>
                    <a:pt x="19303" y="10378"/>
                  </a:cubicBezTo>
                  <a:cubicBezTo>
                    <a:pt x="19331" y="10411"/>
                    <a:pt x="19368" y="10180"/>
                    <a:pt x="19390" y="10163"/>
                  </a:cubicBezTo>
                  <a:cubicBezTo>
                    <a:pt x="19189" y="10042"/>
                    <a:pt x="19220" y="9561"/>
                    <a:pt x="19213" y="9410"/>
                  </a:cubicBezTo>
                  <a:cubicBezTo>
                    <a:pt x="19203" y="9250"/>
                    <a:pt x="18945" y="8663"/>
                    <a:pt x="18789" y="8793"/>
                  </a:cubicBezTo>
                  <a:cubicBezTo>
                    <a:pt x="18688" y="8878"/>
                    <a:pt x="18903" y="9380"/>
                    <a:pt x="18921" y="9513"/>
                  </a:cubicBezTo>
                  <a:cubicBezTo>
                    <a:pt x="18942" y="9666"/>
                    <a:pt x="18831" y="9812"/>
                    <a:pt x="18747" y="9883"/>
                  </a:cubicBezTo>
                  <a:cubicBezTo>
                    <a:pt x="18578" y="10022"/>
                    <a:pt x="18681" y="9752"/>
                    <a:pt x="18616" y="9737"/>
                  </a:cubicBezTo>
                  <a:cubicBezTo>
                    <a:pt x="18570" y="9727"/>
                    <a:pt x="18579" y="10013"/>
                    <a:pt x="18565" y="10058"/>
                  </a:cubicBezTo>
                  <a:cubicBezTo>
                    <a:pt x="18497" y="10271"/>
                    <a:pt x="18631" y="10204"/>
                    <a:pt x="18427" y="10176"/>
                  </a:cubicBezTo>
                  <a:cubicBezTo>
                    <a:pt x="18351" y="10166"/>
                    <a:pt x="18089" y="10234"/>
                    <a:pt x="18044" y="10303"/>
                  </a:cubicBezTo>
                  <a:cubicBezTo>
                    <a:pt x="18047" y="10299"/>
                    <a:pt x="17883" y="10560"/>
                    <a:pt x="17858" y="10523"/>
                  </a:cubicBezTo>
                  <a:cubicBezTo>
                    <a:pt x="17899" y="10754"/>
                    <a:pt x="18464" y="10422"/>
                    <a:pt x="18580" y="10472"/>
                  </a:cubicBezTo>
                  <a:cubicBezTo>
                    <a:pt x="18585" y="10596"/>
                    <a:pt x="18609" y="10680"/>
                    <a:pt x="18703" y="10735"/>
                  </a:cubicBezTo>
                  <a:cubicBezTo>
                    <a:pt x="18753" y="10764"/>
                    <a:pt x="18816" y="10592"/>
                    <a:pt x="18840" y="10543"/>
                  </a:cubicBezTo>
                  <a:cubicBezTo>
                    <a:pt x="18865" y="10494"/>
                    <a:pt x="18720" y="10465"/>
                    <a:pt x="18769" y="10389"/>
                  </a:cubicBezTo>
                  <a:cubicBezTo>
                    <a:pt x="18797" y="10347"/>
                    <a:pt x="18905" y="10444"/>
                    <a:pt x="18925" y="10455"/>
                  </a:cubicBezTo>
                  <a:close/>
                  <a:moveTo>
                    <a:pt x="19160" y="8116"/>
                  </a:moveTo>
                  <a:lnTo>
                    <a:pt x="19146" y="8111"/>
                  </a:lnTo>
                  <a:cubicBezTo>
                    <a:pt x="19036" y="8151"/>
                    <a:pt x="19089" y="8247"/>
                    <a:pt x="18906" y="8142"/>
                  </a:cubicBezTo>
                  <a:cubicBezTo>
                    <a:pt x="18847" y="8108"/>
                    <a:pt x="18485" y="7762"/>
                    <a:pt x="18443" y="7857"/>
                  </a:cubicBezTo>
                  <a:cubicBezTo>
                    <a:pt x="18479" y="7928"/>
                    <a:pt x="18697" y="8296"/>
                    <a:pt x="18646" y="8380"/>
                  </a:cubicBezTo>
                  <a:cubicBezTo>
                    <a:pt x="18629" y="8381"/>
                    <a:pt x="18520" y="8340"/>
                    <a:pt x="18499" y="8358"/>
                  </a:cubicBezTo>
                  <a:cubicBezTo>
                    <a:pt x="18498" y="8393"/>
                    <a:pt x="18522" y="8403"/>
                    <a:pt x="18547" y="8410"/>
                  </a:cubicBezTo>
                  <a:cubicBezTo>
                    <a:pt x="18531" y="8460"/>
                    <a:pt x="18513" y="8509"/>
                    <a:pt x="18493" y="8557"/>
                  </a:cubicBezTo>
                  <a:cubicBezTo>
                    <a:pt x="18527" y="8619"/>
                    <a:pt x="18568" y="8674"/>
                    <a:pt x="18615" y="8721"/>
                  </a:cubicBezTo>
                  <a:cubicBezTo>
                    <a:pt x="18661" y="8865"/>
                    <a:pt x="18800" y="8728"/>
                    <a:pt x="18795" y="8712"/>
                  </a:cubicBezTo>
                  <a:cubicBezTo>
                    <a:pt x="18774" y="8635"/>
                    <a:pt x="18622" y="8687"/>
                    <a:pt x="18587" y="8598"/>
                  </a:cubicBezTo>
                  <a:cubicBezTo>
                    <a:pt x="18565" y="8543"/>
                    <a:pt x="18779" y="8529"/>
                    <a:pt x="18804" y="8536"/>
                  </a:cubicBezTo>
                  <a:cubicBezTo>
                    <a:pt x="18831" y="8543"/>
                    <a:pt x="19142" y="8756"/>
                    <a:pt x="19097" y="8609"/>
                  </a:cubicBezTo>
                  <a:cubicBezTo>
                    <a:pt x="19047" y="8447"/>
                    <a:pt x="19219" y="8414"/>
                    <a:pt x="19316" y="8366"/>
                  </a:cubicBezTo>
                  <a:cubicBezTo>
                    <a:pt x="19247" y="8378"/>
                    <a:pt x="19154" y="8192"/>
                    <a:pt x="19160" y="8116"/>
                  </a:cubicBezTo>
                  <a:close/>
                  <a:moveTo>
                    <a:pt x="17646" y="6274"/>
                  </a:moveTo>
                  <a:cubicBezTo>
                    <a:pt x="17799" y="6419"/>
                    <a:pt x="17943" y="6645"/>
                    <a:pt x="18027" y="6862"/>
                  </a:cubicBezTo>
                  <a:cubicBezTo>
                    <a:pt x="18080" y="6997"/>
                    <a:pt x="18171" y="7189"/>
                    <a:pt x="18248" y="7303"/>
                  </a:cubicBezTo>
                  <a:cubicBezTo>
                    <a:pt x="18298" y="7378"/>
                    <a:pt x="18389" y="7663"/>
                    <a:pt x="18474" y="7676"/>
                  </a:cubicBezTo>
                  <a:cubicBezTo>
                    <a:pt x="18421" y="7470"/>
                    <a:pt x="18534" y="7473"/>
                    <a:pt x="18607" y="7547"/>
                  </a:cubicBezTo>
                  <a:cubicBezTo>
                    <a:pt x="18461" y="7353"/>
                    <a:pt x="18082" y="7060"/>
                    <a:pt x="18198" y="6858"/>
                  </a:cubicBezTo>
                  <a:cubicBezTo>
                    <a:pt x="18255" y="6759"/>
                    <a:pt x="18499" y="7018"/>
                    <a:pt x="18519" y="7049"/>
                  </a:cubicBezTo>
                  <a:cubicBezTo>
                    <a:pt x="18357" y="6801"/>
                    <a:pt x="18126" y="6627"/>
                    <a:pt x="17961" y="6378"/>
                  </a:cubicBezTo>
                  <a:cubicBezTo>
                    <a:pt x="17806" y="6144"/>
                    <a:pt x="17586" y="5734"/>
                    <a:pt x="17350" y="5619"/>
                  </a:cubicBezTo>
                  <a:cubicBezTo>
                    <a:pt x="17325" y="5663"/>
                    <a:pt x="17472" y="5827"/>
                    <a:pt x="17478" y="5878"/>
                  </a:cubicBezTo>
                  <a:cubicBezTo>
                    <a:pt x="17465" y="5877"/>
                    <a:pt x="17376" y="5743"/>
                    <a:pt x="17378" y="5856"/>
                  </a:cubicBezTo>
                  <a:cubicBezTo>
                    <a:pt x="17378" y="5852"/>
                    <a:pt x="17378" y="5849"/>
                    <a:pt x="17378" y="5857"/>
                  </a:cubicBezTo>
                  <a:cubicBezTo>
                    <a:pt x="17378" y="5869"/>
                    <a:pt x="17378" y="5863"/>
                    <a:pt x="17378" y="5857"/>
                  </a:cubicBezTo>
                  <a:cubicBezTo>
                    <a:pt x="17381" y="5928"/>
                    <a:pt x="17603" y="6232"/>
                    <a:pt x="17646" y="6274"/>
                  </a:cubicBezTo>
                  <a:close/>
                  <a:moveTo>
                    <a:pt x="18607" y="7547"/>
                  </a:moveTo>
                  <a:cubicBezTo>
                    <a:pt x="18635" y="7584"/>
                    <a:pt x="18654" y="7616"/>
                    <a:pt x="18660" y="7644"/>
                  </a:cubicBezTo>
                  <a:cubicBezTo>
                    <a:pt x="18653" y="7607"/>
                    <a:pt x="18633" y="7573"/>
                    <a:pt x="18607" y="7547"/>
                  </a:cubicBezTo>
                  <a:close/>
                  <a:moveTo>
                    <a:pt x="12796" y="1135"/>
                  </a:moveTo>
                  <a:cubicBezTo>
                    <a:pt x="12751" y="1122"/>
                    <a:pt x="12895" y="1166"/>
                    <a:pt x="12796" y="1135"/>
                  </a:cubicBezTo>
                  <a:cubicBezTo>
                    <a:pt x="12796" y="1135"/>
                    <a:pt x="12796" y="1135"/>
                    <a:pt x="12796" y="1135"/>
                  </a:cubicBezTo>
                  <a:close/>
                  <a:moveTo>
                    <a:pt x="12796" y="1135"/>
                  </a:moveTo>
                  <a:cubicBezTo>
                    <a:pt x="12907" y="1169"/>
                    <a:pt x="13566" y="1269"/>
                    <a:pt x="13631" y="1102"/>
                  </a:cubicBezTo>
                  <a:cubicBezTo>
                    <a:pt x="13663" y="1018"/>
                    <a:pt x="12743" y="910"/>
                    <a:pt x="12645" y="914"/>
                  </a:cubicBezTo>
                  <a:cubicBezTo>
                    <a:pt x="12600" y="1062"/>
                    <a:pt x="12710" y="1110"/>
                    <a:pt x="12796" y="1135"/>
                  </a:cubicBezTo>
                  <a:close/>
                  <a:moveTo>
                    <a:pt x="6624" y="191"/>
                  </a:moveTo>
                  <a:cubicBezTo>
                    <a:pt x="6624" y="192"/>
                    <a:pt x="6625" y="195"/>
                    <a:pt x="6626" y="199"/>
                  </a:cubicBezTo>
                  <a:cubicBezTo>
                    <a:pt x="6626" y="196"/>
                    <a:pt x="6625" y="194"/>
                    <a:pt x="6624" y="191"/>
                  </a:cubicBezTo>
                  <a:cubicBezTo>
                    <a:pt x="6624" y="191"/>
                    <a:pt x="6624" y="191"/>
                    <a:pt x="6624" y="191"/>
                  </a:cubicBezTo>
                  <a:close/>
                  <a:moveTo>
                    <a:pt x="6637" y="229"/>
                  </a:moveTo>
                  <a:cubicBezTo>
                    <a:pt x="6645" y="251"/>
                    <a:pt x="6651" y="268"/>
                    <a:pt x="6637" y="229"/>
                  </a:cubicBezTo>
                  <a:cubicBezTo>
                    <a:pt x="6637" y="229"/>
                    <a:pt x="6637" y="229"/>
                    <a:pt x="6637" y="229"/>
                  </a:cubicBezTo>
                  <a:close/>
                  <a:moveTo>
                    <a:pt x="6637" y="229"/>
                  </a:moveTo>
                  <a:cubicBezTo>
                    <a:pt x="6637" y="228"/>
                    <a:pt x="6636" y="225"/>
                    <a:pt x="6635" y="224"/>
                  </a:cubicBezTo>
                  <a:cubicBezTo>
                    <a:pt x="6636" y="225"/>
                    <a:pt x="6637" y="227"/>
                    <a:pt x="6637" y="229"/>
                  </a:cubicBezTo>
                  <a:close/>
                  <a:moveTo>
                    <a:pt x="6626" y="199"/>
                  </a:moveTo>
                  <a:cubicBezTo>
                    <a:pt x="6629" y="205"/>
                    <a:pt x="6632" y="215"/>
                    <a:pt x="6635" y="224"/>
                  </a:cubicBezTo>
                  <a:cubicBezTo>
                    <a:pt x="6633" y="217"/>
                    <a:pt x="6630" y="209"/>
                    <a:pt x="6626" y="199"/>
                  </a:cubicBezTo>
                  <a:close/>
                  <a:moveTo>
                    <a:pt x="6639" y="191"/>
                  </a:moveTo>
                  <a:cubicBezTo>
                    <a:pt x="6700" y="344"/>
                    <a:pt x="6882" y="206"/>
                    <a:pt x="6974" y="224"/>
                  </a:cubicBezTo>
                  <a:cubicBezTo>
                    <a:pt x="6891" y="274"/>
                    <a:pt x="7101" y="361"/>
                    <a:pt x="7127" y="364"/>
                  </a:cubicBezTo>
                  <a:cubicBezTo>
                    <a:pt x="7319" y="388"/>
                    <a:pt x="7515" y="426"/>
                    <a:pt x="7709" y="415"/>
                  </a:cubicBezTo>
                  <a:cubicBezTo>
                    <a:pt x="7714" y="407"/>
                    <a:pt x="7716" y="403"/>
                    <a:pt x="7718" y="393"/>
                  </a:cubicBezTo>
                  <a:cubicBezTo>
                    <a:pt x="7615" y="349"/>
                    <a:pt x="7588" y="217"/>
                    <a:pt x="7471" y="203"/>
                  </a:cubicBezTo>
                  <a:cubicBezTo>
                    <a:pt x="7304" y="184"/>
                    <a:pt x="7240" y="132"/>
                    <a:pt x="7094" y="42"/>
                  </a:cubicBezTo>
                  <a:cubicBezTo>
                    <a:pt x="7017" y="-6"/>
                    <a:pt x="6518" y="-65"/>
                    <a:pt x="6639" y="191"/>
                  </a:cubicBezTo>
                  <a:cubicBezTo>
                    <a:pt x="6639" y="191"/>
                    <a:pt x="6639" y="191"/>
                    <a:pt x="6639" y="191"/>
                  </a:cubicBezTo>
                  <a:close/>
                  <a:moveTo>
                    <a:pt x="3049" y="1821"/>
                  </a:moveTo>
                  <a:cubicBezTo>
                    <a:pt x="3097" y="1824"/>
                    <a:pt x="3068" y="1822"/>
                    <a:pt x="3049" y="1821"/>
                  </a:cubicBezTo>
                  <a:cubicBezTo>
                    <a:pt x="3259" y="1833"/>
                    <a:pt x="3444" y="2105"/>
                    <a:pt x="3693" y="1983"/>
                  </a:cubicBezTo>
                  <a:cubicBezTo>
                    <a:pt x="3695" y="1975"/>
                    <a:pt x="3695" y="1959"/>
                    <a:pt x="3693" y="1951"/>
                  </a:cubicBezTo>
                  <a:cubicBezTo>
                    <a:pt x="3378" y="1819"/>
                    <a:pt x="3267" y="1534"/>
                    <a:pt x="3575" y="1251"/>
                  </a:cubicBezTo>
                  <a:cubicBezTo>
                    <a:pt x="3878" y="973"/>
                    <a:pt x="4250" y="1072"/>
                    <a:pt x="4563" y="873"/>
                  </a:cubicBezTo>
                  <a:cubicBezTo>
                    <a:pt x="4434" y="627"/>
                    <a:pt x="4069" y="857"/>
                    <a:pt x="3881" y="855"/>
                  </a:cubicBezTo>
                  <a:cubicBezTo>
                    <a:pt x="3631" y="853"/>
                    <a:pt x="3298" y="977"/>
                    <a:pt x="3102" y="1185"/>
                  </a:cubicBezTo>
                  <a:cubicBezTo>
                    <a:pt x="3040" y="1251"/>
                    <a:pt x="3027" y="1414"/>
                    <a:pt x="3008" y="1500"/>
                  </a:cubicBezTo>
                  <a:cubicBezTo>
                    <a:pt x="2968" y="1677"/>
                    <a:pt x="2751" y="1804"/>
                    <a:pt x="3049" y="1821"/>
                  </a:cubicBezTo>
                  <a:close/>
                  <a:moveTo>
                    <a:pt x="10216" y="16862"/>
                  </a:moveTo>
                  <a:cubicBezTo>
                    <a:pt x="10007" y="16414"/>
                    <a:pt x="9990" y="17186"/>
                    <a:pt x="10036" y="17376"/>
                  </a:cubicBezTo>
                  <a:cubicBezTo>
                    <a:pt x="10092" y="17606"/>
                    <a:pt x="10129" y="17705"/>
                    <a:pt x="10318" y="17537"/>
                  </a:cubicBezTo>
                  <a:cubicBezTo>
                    <a:pt x="10499" y="17376"/>
                    <a:pt x="10291" y="17023"/>
                    <a:pt x="10216" y="16863"/>
                  </a:cubicBezTo>
                  <a:cubicBezTo>
                    <a:pt x="10225" y="16883"/>
                    <a:pt x="10244" y="16922"/>
                    <a:pt x="10216" y="16862"/>
                  </a:cubicBezTo>
                  <a:close/>
                  <a:moveTo>
                    <a:pt x="10216" y="16862"/>
                  </a:moveTo>
                  <a:cubicBezTo>
                    <a:pt x="10216" y="16862"/>
                    <a:pt x="10216" y="16862"/>
                    <a:pt x="10216" y="16863"/>
                  </a:cubicBezTo>
                  <a:cubicBezTo>
                    <a:pt x="10211" y="16852"/>
                    <a:pt x="10209" y="16847"/>
                    <a:pt x="10216" y="16862"/>
                  </a:cubicBezTo>
                  <a:close/>
                  <a:moveTo>
                    <a:pt x="17680" y="20444"/>
                  </a:moveTo>
                  <a:cubicBezTo>
                    <a:pt x="17677" y="20432"/>
                    <a:pt x="17678" y="20435"/>
                    <a:pt x="17679" y="20439"/>
                  </a:cubicBezTo>
                  <a:cubicBezTo>
                    <a:pt x="17647" y="20338"/>
                    <a:pt x="17562" y="20187"/>
                    <a:pt x="17562" y="20438"/>
                  </a:cubicBezTo>
                  <a:cubicBezTo>
                    <a:pt x="17562" y="20640"/>
                    <a:pt x="17719" y="20588"/>
                    <a:pt x="17681" y="20445"/>
                  </a:cubicBezTo>
                  <a:cubicBezTo>
                    <a:pt x="17681" y="20446"/>
                    <a:pt x="17681" y="20446"/>
                    <a:pt x="17680" y="20444"/>
                  </a:cubicBezTo>
                  <a:close/>
                  <a:moveTo>
                    <a:pt x="20845" y="19801"/>
                  </a:moveTo>
                  <a:cubicBezTo>
                    <a:pt x="20845" y="19756"/>
                    <a:pt x="20831" y="19752"/>
                    <a:pt x="20720" y="19722"/>
                  </a:cubicBezTo>
                  <a:cubicBezTo>
                    <a:pt x="20484" y="19667"/>
                    <a:pt x="20309" y="19366"/>
                    <a:pt x="20078" y="19540"/>
                  </a:cubicBezTo>
                  <a:lnTo>
                    <a:pt x="20083" y="19581"/>
                  </a:lnTo>
                  <a:lnTo>
                    <a:pt x="20066" y="19592"/>
                  </a:lnTo>
                  <a:cubicBezTo>
                    <a:pt x="20073" y="19603"/>
                    <a:pt x="20078" y="19616"/>
                    <a:pt x="20080" y="19629"/>
                  </a:cubicBezTo>
                  <a:cubicBezTo>
                    <a:pt x="19967" y="19665"/>
                    <a:pt x="19867" y="19933"/>
                    <a:pt x="19784" y="19933"/>
                  </a:cubicBezTo>
                  <a:cubicBezTo>
                    <a:pt x="19806" y="19933"/>
                    <a:pt x="19649" y="19674"/>
                    <a:pt x="19649" y="19726"/>
                  </a:cubicBezTo>
                  <a:cubicBezTo>
                    <a:pt x="19591" y="19599"/>
                    <a:pt x="19738" y="19263"/>
                    <a:pt x="19533" y="19263"/>
                  </a:cubicBezTo>
                  <a:cubicBezTo>
                    <a:pt x="19510" y="19243"/>
                    <a:pt x="19395" y="19210"/>
                    <a:pt x="19371" y="19200"/>
                  </a:cubicBezTo>
                  <a:cubicBezTo>
                    <a:pt x="19228" y="19141"/>
                    <a:pt x="19205" y="19326"/>
                    <a:pt x="19144" y="19326"/>
                  </a:cubicBezTo>
                  <a:cubicBezTo>
                    <a:pt x="19123" y="19314"/>
                    <a:pt x="19057" y="19299"/>
                    <a:pt x="19047" y="19341"/>
                  </a:cubicBezTo>
                  <a:cubicBezTo>
                    <a:pt x="18878" y="19223"/>
                    <a:pt x="19194" y="19742"/>
                    <a:pt x="19275" y="19766"/>
                  </a:cubicBezTo>
                  <a:cubicBezTo>
                    <a:pt x="19141" y="19798"/>
                    <a:pt x="19298" y="20026"/>
                    <a:pt x="19315" y="20115"/>
                  </a:cubicBezTo>
                  <a:cubicBezTo>
                    <a:pt x="19376" y="20426"/>
                    <a:pt x="19468" y="20101"/>
                    <a:pt x="19519" y="20101"/>
                  </a:cubicBezTo>
                  <a:cubicBezTo>
                    <a:pt x="19605" y="20101"/>
                    <a:pt x="19914" y="20363"/>
                    <a:pt x="20018" y="20411"/>
                  </a:cubicBezTo>
                  <a:cubicBezTo>
                    <a:pt x="20127" y="20461"/>
                    <a:pt x="20181" y="20479"/>
                    <a:pt x="20248" y="20607"/>
                  </a:cubicBezTo>
                  <a:cubicBezTo>
                    <a:pt x="20277" y="20661"/>
                    <a:pt x="20274" y="20778"/>
                    <a:pt x="20326" y="20815"/>
                  </a:cubicBezTo>
                  <a:cubicBezTo>
                    <a:pt x="20319" y="20858"/>
                    <a:pt x="20311" y="20886"/>
                    <a:pt x="20321" y="20928"/>
                  </a:cubicBezTo>
                  <a:cubicBezTo>
                    <a:pt x="20186" y="20961"/>
                    <a:pt x="20099" y="21117"/>
                    <a:pt x="20109" y="21286"/>
                  </a:cubicBezTo>
                  <a:cubicBezTo>
                    <a:pt x="20228" y="21294"/>
                    <a:pt x="20372" y="21234"/>
                    <a:pt x="20433" y="21234"/>
                  </a:cubicBezTo>
                  <a:lnTo>
                    <a:pt x="20433" y="21233"/>
                  </a:lnTo>
                  <a:cubicBezTo>
                    <a:pt x="20433" y="21142"/>
                    <a:pt x="20719" y="21510"/>
                    <a:pt x="20736" y="21535"/>
                  </a:cubicBezTo>
                  <a:cubicBezTo>
                    <a:pt x="20771" y="21316"/>
                    <a:pt x="20771" y="21081"/>
                    <a:pt x="20799" y="20857"/>
                  </a:cubicBezTo>
                  <a:lnTo>
                    <a:pt x="20771" y="20809"/>
                  </a:lnTo>
                  <a:cubicBezTo>
                    <a:pt x="20895" y="20557"/>
                    <a:pt x="20831" y="20091"/>
                    <a:pt x="20845" y="19801"/>
                  </a:cubicBezTo>
                  <a:close/>
                  <a:moveTo>
                    <a:pt x="21482" y="3136"/>
                  </a:moveTo>
                  <a:cubicBezTo>
                    <a:pt x="21484" y="3136"/>
                    <a:pt x="21512" y="3136"/>
                    <a:pt x="21512" y="3136"/>
                  </a:cubicBezTo>
                  <a:cubicBezTo>
                    <a:pt x="21524" y="3110"/>
                    <a:pt x="21544" y="3089"/>
                    <a:pt x="21567" y="3075"/>
                  </a:cubicBezTo>
                  <a:cubicBezTo>
                    <a:pt x="21432" y="2793"/>
                    <a:pt x="21025" y="2732"/>
                    <a:pt x="20788" y="2699"/>
                  </a:cubicBezTo>
                  <a:cubicBezTo>
                    <a:pt x="20424" y="2699"/>
                    <a:pt x="20032" y="2429"/>
                    <a:pt x="19669" y="2355"/>
                  </a:cubicBezTo>
                  <a:cubicBezTo>
                    <a:pt x="19252" y="2271"/>
                    <a:pt x="18850" y="2097"/>
                    <a:pt x="18423" y="2086"/>
                  </a:cubicBezTo>
                  <a:cubicBezTo>
                    <a:pt x="18281" y="2082"/>
                    <a:pt x="18025" y="1964"/>
                    <a:pt x="17928" y="2085"/>
                  </a:cubicBezTo>
                  <a:cubicBezTo>
                    <a:pt x="17787" y="1963"/>
                    <a:pt x="17753" y="2111"/>
                    <a:pt x="17640" y="2116"/>
                  </a:cubicBezTo>
                  <a:cubicBezTo>
                    <a:pt x="17589" y="2193"/>
                    <a:pt x="17369" y="2124"/>
                    <a:pt x="17309" y="2114"/>
                  </a:cubicBezTo>
                  <a:cubicBezTo>
                    <a:pt x="17131" y="2085"/>
                    <a:pt x="16946" y="2126"/>
                    <a:pt x="16770" y="2090"/>
                  </a:cubicBezTo>
                  <a:cubicBezTo>
                    <a:pt x="16661" y="2068"/>
                    <a:pt x="16615" y="1921"/>
                    <a:pt x="16498" y="1897"/>
                  </a:cubicBezTo>
                  <a:cubicBezTo>
                    <a:pt x="16256" y="1847"/>
                    <a:pt x="15932" y="1733"/>
                    <a:pt x="15687" y="1852"/>
                  </a:cubicBezTo>
                  <a:cubicBezTo>
                    <a:pt x="15505" y="1940"/>
                    <a:pt x="15223" y="1766"/>
                    <a:pt x="15033" y="1732"/>
                  </a:cubicBezTo>
                  <a:cubicBezTo>
                    <a:pt x="15028" y="1585"/>
                    <a:pt x="14601" y="1491"/>
                    <a:pt x="14524" y="1604"/>
                  </a:cubicBezTo>
                  <a:cubicBezTo>
                    <a:pt x="14389" y="1489"/>
                    <a:pt x="14096" y="1512"/>
                    <a:pt x="13941" y="1503"/>
                  </a:cubicBezTo>
                  <a:lnTo>
                    <a:pt x="13941" y="1502"/>
                  </a:lnTo>
                  <a:cubicBezTo>
                    <a:pt x="13859" y="1397"/>
                    <a:pt x="13713" y="1363"/>
                    <a:pt x="13601" y="1377"/>
                  </a:cubicBezTo>
                  <a:cubicBezTo>
                    <a:pt x="13463" y="1395"/>
                    <a:pt x="13552" y="1500"/>
                    <a:pt x="13642" y="1496"/>
                  </a:cubicBezTo>
                  <a:cubicBezTo>
                    <a:pt x="13538" y="1516"/>
                    <a:pt x="13426" y="1657"/>
                    <a:pt x="13589" y="1732"/>
                  </a:cubicBezTo>
                  <a:cubicBezTo>
                    <a:pt x="13432" y="1749"/>
                    <a:pt x="13289" y="1736"/>
                    <a:pt x="13132" y="1770"/>
                  </a:cubicBezTo>
                  <a:cubicBezTo>
                    <a:pt x="13010" y="1796"/>
                    <a:pt x="12688" y="1530"/>
                    <a:pt x="12823" y="1894"/>
                  </a:cubicBezTo>
                  <a:cubicBezTo>
                    <a:pt x="12699" y="1866"/>
                    <a:pt x="12578" y="1803"/>
                    <a:pt x="12462" y="1744"/>
                  </a:cubicBezTo>
                  <a:lnTo>
                    <a:pt x="12468" y="1739"/>
                  </a:lnTo>
                  <a:lnTo>
                    <a:pt x="12445" y="1651"/>
                  </a:lnTo>
                  <a:cubicBezTo>
                    <a:pt x="12201" y="1356"/>
                    <a:pt x="11570" y="1196"/>
                    <a:pt x="11249" y="1384"/>
                  </a:cubicBezTo>
                  <a:cubicBezTo>
                    <a:pt x="11292" y="1402"/>
                    <a:pt x="11339" y="1419"/>
                    <a:pt x="11379" y="1446"/>
                  </a:cubicBezTo>
                  <a:cubicBezTo>
                    <a:pt x="11235" y="1453"/>
                    <a:pt x="11040" y="1498"/>
                    <a:pt x="10902" y="1435"/>
                  </a:cubicBezTo>
                  <a:cubicBezTo>
                    <a:pt x="10924" y="1410"/>
                    <a:pt x="10943" y="1372"/>
                    <a:pt x="10960" y="1341"/>
                  </a:cubicBezTo>
                  <a:cubicBezTo>
                    <a:pt x="10707" y="1338"/>
                    <a:pt x="10460" y="1329"/>
                    <a:pt x="10209" y="1352"/>
                  </a:cubicBezTo>
                  <a:cubicBezTo>
                    <a:pt x="10151" y="1292"/>
                    <a:pt x="10082" y="1254"/>
                    <a:pt x="10017" y="1207"/>
                  </a:cubicBezTo>
                  <a:cubicBezTo>
                    <a:pt x="10017" y="1207"/>
                    <a:pt x="10014" y="1302"/>
                    <a:pt x="10014" y="1302"/>
                  </a:cubicBezTo>
                  <a:cubicBezTo>
                    <a:pt x="9917" y="1297"/>
                    <a:pt x="9781" y="1215"/>
                    <a:pt x="9686" y="1274"/>
                  </a:cubicBezTo>
                  <a:cubicBezTo>
                    <a:pt x="10299" y="771"/>
                    <a:pt x="9202" y="741"/>
                    <a:pt x="8912" y="764"/>
                  </a:cubicBezTo>
                  <a:cubicBezTo>
                    <a:pt x="8912" y="763"/>
                    <a:pt x="8942" y="682"/>
                    <a:pt x="8942" y="682"/>
                  </a:cubicBezTo>
                  <a:cubicBezTo>
                    <a:pt x="8857" y="692"/>
                    <a:pt x="8774" y="674"/>
                    <a:pt x="8690" y="667"/>
                  </a:cubicBezTo>
                  <a:cubicBezTo>
                    <a:pt x="8692" y="666"/>
                    <a:pt x="8711" y="652"/>
                    <a:pt x="8711" y="652"/>
                  </a:cubicBezTo>
                  <a:lnTo>
                    <a:pt x="8680" y="562"/>
                  </a:lnTo>
                  <a:cubicBezTo>
                    <a:pt x="8568" y="569"/>
                    <a:pt x="8454" y="542"/>
                    <a:pt x="8339" y="545"/>
                  </a:cubicBezTo>
                  <a:cubicBezTo>
                    <a:pt x="8372" y="543"/>
                    <a:pt x="8389" y="524"/>
                    <a:pt x="8390" y="487"/>
                  </a:cubicBezTo>
                  <a:cubicBezTo>
                    <a:pt x="8348" y="373"/>
                    <a:pt x="8029" y="432"/>
                    <a:pt x="7984" y="380"/>
                  </a:cubicBezTo>
                  <a:cubicBezTo>
                    <a:pt x="7880" y="261"/>
                    <a:pt x="7809" y="457"/>
                    <a:pt x="7733" y="455"/>
                  </a:cubicBezTo>
                  <a:cubicBezTo>
                    <a:pt x="7767" y="710"/>
                    <a:pt x="8058" y="574"/>
                    <a:pt x="8203" y="565"/>
                  </a:cubicBezTo>
                  <a:cubicBezTo>
                    <a:pt x="8141" y="586"/>
                    <a:pt x="8043" y="670"/>
                    <a:pt x="8093" y="768"/>
                  </a:cubicBezTo>
                  <a:cubicBezTo>
                    <a:pt x="8012" y="760"/>
                    <a:pt x="7931" y="780"/>
                    <a:pt x="7859" y="828"/>
                  </a:cubicBezTo>
                  <a:lnTo>
                    <a:pt x="7899" y="850"/>
                  </a:lnTo>
                  <a:cubicBezTo>
                    <a:pt x="7761" y="924"/>
                    <a:pt x="7599" y="792"/>
                    <a:pt x="7453" y="841"/>
                  </a:cubicBezTo>
                  <a:cubicBezTo>
                    <a:pt x="7359" y="872"/>
                    <a:pt x="7267" y="899"/>
                    <a:pt x="7171" y="911"/>
                  </a:cubicBezTo>
                  <a:cubicBezTo>
                    <a:pt x="6973" y="936"/>
                    <a:pt x="6832" y="1042"/>
                    <a:pt x="6697" y="1218"/>
                  </a:cubicBezTo>
                  <a:lnTo>
                    <a:pt x="6715" y="1300"/>
                  </a:lnTo>
                  <a:cubicBezTo>
                    <a:pt x="6595" y="1317"/>
                    <a:pt x="5933" y="1282"/>
                    <a:pt x="6309" y="1601"/>
                  </a:cubicBezTo>
                  <a:cubicBezTo>
                    <a:pt x="6139" y="1560"/>
                    <a:pt x="5956" y="1546"/>
                    <a:pt x="5807" y="1683"/>
                  </a:cubicBezTo>
                  <a:cubicBezTo>
                    <a:pt x="5762" y="1559"/>
                    <a:pt x="5703" y="1466"/>
                    <a:pt x="5588" y="1483"/>
                  </a:cubicBezTo>
                  <a:lnTo>
                    <a:pt x="5593" y="1581"/>
                  </a:lnTo>
                  <a:lnTo>
                    <a:pt x="5611" y="1582"/>
                  </a:lnTo>
                  <a:cubicBezTo>
                    <a:pt x="5618" y="1583"/>
                    <a:pt x="5633" y="1606"/>
                    <a:pt x="5635" y="1626"/>
                  </a:cubicBezTo>
                  <a:cubicBezTo>
                    <a:pt x="5565" y="1686"/>
                    <a:pt x="5488" y="1670"/>
                    <a:pt x="5467" y="1800"/>
                  </a:cubicBezTo>
                  <a:cubicBezTo>
                    <a:pt x="5452" y="1798"/>
                    <a:pt x="5437" y="1795"/>
                    <a:pt x="5422" y="1791"/>
                  </a:cubicBezTo>
                  <a:cubicBezTo>
                    <a:pt x="5363" y="1613"/>
                    <a:pt x="5452" y="1463"/>
                    <a:pt x="5208" y="1445"/>
                  </a:cubicBezTo>
                  <a:cubicBezTo>
                    <a:pt x="5135" y="1440"/>
                    <a:pt x="5060" y="1440"/>
                    <a:pt x="4988" y="1440"/>
                  </a:cubicBezTo>
                  <a:cubicBezTo>
                    <a:pt x="4835" y="1440"/>
                    <a:pt x="4896" y="1580"/>
                    <a:pt x="4862" y="1697"/>
                  </a:cubicBezTo>
                  <a:cubicBezTo>
                    <a:pt x="4835" y="1790"/>
                    <a:pt x="4726" y="1733"/>
                    <a:pt x="4708" y="1846"/>
                  </a:cubicBezTo>
                  <a:cubicBezTo>
                    <a:pt x="4689" y="1970"/>
                    <a:pt x="4799" y="1948"/>
                    <a:pt x="4812" y="1996"/>
                  </a:cubicBezTo>
                  <a:cubicBezTo>
                    <a:pt x="4844" y="2077"/>
                    <a:pt x="4824" y="2151"/>
                    <a:pt x="4867" y="2245"/>
                  </a:cubicBezTo>
                  <a:cubicBezTo>
                    <a:pt x="4713" y="2182"/>
                    <a:pt x="4560" y="2145"/>
                    <a:pt x="4400" y="2112"/>
                  </a:cubicBezTo>
                  <a:cubicBezTo>
                    <a:pt x="4221" y="2086"/>
                    <a:pt x="4015" y="1954"/>
                    <a:pt x="3841" y="1954"/>
                  </a:cubicBezTo>
                  <a:cubicBezTo>
                    <a:pt x="3573" y="1954"/>
                    <a:pt x="4110" y="2290"/>
                    <a:pt x="4127" y="2309"/>
                  </a:cubicBezTo>
                  <a:cubicBezTo>
                    <a:pt x="4105" y="2315"/>
                    <a:pt x="4083" y="2320"/>
                    <a:pt x="4060" y="2324"/>
                  </a:cubicBezTo>
                  <a:lnTo>
                    <a:pt x="4065" y="2298"/>
                  </a:lnTo>
                  <a:cubicBezTo>
                    <a:pt x="3852" y="2201"/>
                    <a:pt x="3571" y="2399"/>
                    <a:pt x="3372" y="2425"/>
                  </a:cubicBezTo>
                  <a:cubicBezTo>
                    <a:pt x="3370" y="2381"/>
                    <a:pt x="3421" y="2299"/>
                    <a:pt x="3432" y="2250"/>
                  </a:cubicBezTo>
                  <a:cubicBezTo>
                    <a:pt x="3242" y="2226"/>
                    <a:pt x="3075" y="2344"/>
                    <a:pt x="2898" y="2413"/>
                  </a:cubicBezTo>
                  <a:cubicBezTo>
                    <a:pt x="2804" y="2450"/>
                    <a:pt x="2559" y="2500"/>
                    <a:pt x="2574" y="2674"/>
                  </a:cubicBezTo>
                  <a:cubicBezTo>
                    <a:pt x="2584" y="2801"/>
                    <a:pt x="2315" y="2630"/>
                    <a:pt x="2302" y="2618"/>
                  </a:cubicBezTo>
                  <a:cubicBezTo>
                    <a:pt x="2377" y="2566"/>
                    <a:pt x="2604" y="2549"/>
                    <a:pt x="2395" y="2412"/>
                  </a:cubicBezTo>
                  <a:cubicBezTo>
                    <a:pt x="2245" y="2314"/>
                    <a:pt x="2091" y="2321"/>
                    <a:pt x="1929" y="2318"/>
                  </a:cubicBezTo>
                  <a:cubicBezTo>
                    <a:pt x="1937" y="2433"/>
                    <a:pt x="1993" y="2432"/>
                    <a:pt x="2055" y="2493"/>
                  </a:cubicBezTo>
                  <a:cubicBezTo>
                    <a:pt x="2046" y="2478"/>
                    <a:pt x="2074" y="2893"/>
                    <a:pt x="2169" y="2758"/>
                  </a:cubicBezTo>
                  <a:cubicBezTo>
                    <a:pt x="2163" y="2794"/>
                    <a:pt x="2158" y="2830"/>
                    <a:pt x="2156" y="2867"/>
                  </a:cubicBezTo>
                  <a:cubicBezTo>
                    <a:pt x="1969" y="2739"/>
                    <a:pt x="1862" y="2828"/>
                    <a:pt x="1686" y="2928"/>
                  </a:cubicBezTo>
                  <a:cubicBezTo>
                    <a:pt x="1500" y="3032"/>
                    <a:pt x="1637" y="3097"/>
                    <a:pt x="1707" y="3188"/>
                  </a:cubicBezTo>
                  <a:cubicBezTo>
                    <a:pt x="1680" y="3244"/>
                    <a:pt x="1425" y="3107"/>
                    <a:pt x="1395" y="3091"/>
                  </a:cubicBezTo>
                  <a:cubicBezTo>
                    <a:pt x="1324" y="3053"/>
                    <a:pt x="1217" y="3102"/>
                    <a:pt x="1148" y="3140"/>
                  </a:cubicBezTo>
                  <a:cubicBezTo>
                    <a:pt x="1225" y="3269"/>
                    <a:pt x="1313" y="3308"/>
                    <a:pt x="1425" y="3357"/>
                  </a:cubicBezTo>
                  <a:cubicBezTo>
                    <a:pt x="1277" y="3479"/>
                    <a:pt x="1067" y="3145"/>
                    <a:pt x="988" y="3080"/>
                  </a:cubicBezTo>
                  <a:cubicBezTo>
                    <a:pt x="1015" y="3019"/>
                    <a:pt x="1044" y="2956"/>
                    <a:pt x="990" y="2892"/>
                  </a:cubicBezTo>
                  <a:cubicBezTo>
                    <a:pt x="1164" y="2934"/>
                    <a:pt x="2149" y="3013"/>
                    <a:pt x="1702" y="2525"/>
                  </a:cubicBezTo>
                  <a:cubicBezTo>
                    <a:pt x="1515" y="2321"/>
                    <a:pt x="920" y="2139"/>
                    <a:pt x="679" y="2180"/>
                  </a:cubicBezTo>
                  <a:cubicBezTo>
                    <a:pt x="673" y="2165"/>
                    <a:pt x="662" y="2161"/>
                    <a:pt x="647" y="2169"/>
                  </a:cubicBezTo>
                  <a:cubicBezTo>
                    <a:pt x="682" y="2169"/>
                    <a:pt x="559" y="2063"/>
                    <a:pt x="524" y="2055"/>
                  </a:cubicBezTo>
                  <a:cubicBezTo>
                    <a:pt x="469" y="2042"/>
                    <a:pt x="389" y="2064"/>
                    <a:pt x="328" y="2064"/>
                  </a:cubicBezTo>
                  <a:cubicBezTo>
                    <a:pt x="303" y="2062"/>
                    <a:pt x="285" y="2082"/>
                    <a:pt x="285" y="2118"/>
                  </a:cubicBezTo>
                  <a:cubicBezTo>
                    <a:pt x="266" y="2111"/>
                    <a:pt x="247" y="2104"/>
                    <a:pt x="228" y="2096"/>
                  </a:cubicBezTo>
                  <a:lnTo>
                    <a:pt x="222" y="2118"/>
                  </a:lnTo>
                  <a:lnTo>
                    <a:pt x="216" y="2112"/>
                  </a:lnTo>
                  <a:cubicBezTo>
                    <a:pt x="127" y="2182"/>
                    <a:pt x="72" y="2289"/>
                    <a:pt x="1" y="2385"/>
                  </a:cubicBezTo>
                  <a:cubicBezTo>
                    <a:pt x="38" y="2448"/>
                    <a:pt x="247" y="2553"/>
                    <a:pt x="193" y="2625"/>
                  </a:cubicBezTo>
                  <a:cubicBezTo>
                    <a:pt x="81" y="2777"/>
                    <a:pt x="241" y="2837"/>
                    <a:pt x="293" y="2954"/>
                  </a:cubicBezTo>
                  <a:cubicBezTo>
                    <a:pt x="170" y="3047"/>
                    <a:pt x="319" y="3299"/>
                    <a:pt x="399" y="3343"/>
                  </a:cubicBezTo>
                  <a:cubicBezTo>
                    <a:pt x="293" y="3475"/>
                    <a:pt x="513" y="3547"/>
                    <a:pt x="565" y="3597"/>
                  </a:cubicBezTo>
                  <a:cubicBezTo>
                    <a:pt x="607" y="3637"/>
                    <a:pt x="411" y="3845"/>
                    <a:pt x="390" y="3866"/>
                  </a:cubicBezTo>
                  <a:cubicBezTo>
                    <a:pt x="245" y="4011"/>
                    <a:pt x="119" y="4126"/>
                    <a:pt x="0" y="4306"/>
                  </a:cubicBezTo>
                  <a:cubicBezTo>
                    <a:pt x="85" y="4284"/>
                    <a:pt x="190" y="4172"/>
                    <a:pt x="266" y="4167"/>
                  </a:cubicBezTo>
                  <a:cubicBezTo>
                    <a:pt x="283" y="4197"/>
                    <a:pt x="302" y="4226"/>
                    <a:pt x="323" y="4253"/>
                  </a:cubicBezTo>
                  <a:cubicBezTo>
                    <a:pt x="222" y="4199"/>
                    <a:pt x="162" y="4293"/>
                    <a:pt x="201" y="4411"/>
                  </a:cubicBezTo>
                  <a:cubicBezTo>
                    <a:pt x="162" y="4553"/>
                    <a:pt x="82" y="4589"/>
                    <a:pt x="175" y="4758"/>
                  </a:cubicBezTo>
                  <a:cubicBezTo>
                    <a:pt x="78" y="4850"/>
                    <a:pt x="345" y="5225"/>
                    <a:pt x="406" y="5296"/>
                  </a:cubicBezTo>
                  <a:cubicBezTo>
                    <a:pt x="430" y="5300"/>
                    <a:pt x="451" y="5290"/>
                    <a:pt x="470" y="5265"/>
                  </a:cubicBezTo>
                  <a:cubicBezTo>
                    <a:pt x="470" y="5264"/>
                    <a:pt x="471" y="5244"/>
                    <a:pt x="471" y="5244"/>
                  </a:cubicBezTo>
                  <a:cubicBezTo>
                    <a:pt x="468" y="5227"/>
                    <a:pt x="693" y="5374"/>
                    <a:pt x="723" y="5409"/>
                  </a:cubicBezTo>
                  <a:cubicBezTo>
                    <a:pt x="683" y="5491"/>
                    <a:pt x="819" y="5677"/>
                    <a:pt x="881" y="5677"/>
                  </a:cubicBezTo>
                  <a:cubicBezTo>
                    <a:pt x="881" y="5776"/>
                    <a:pt x="983" y="5725"/>
                    <a:pt x="1012" y="5801"/>
                  </a:cubicBezTo>
                  <a:cubicBezTo>
                    <a:pt x="1013" y="5803"/>
                    <a:pt x="840" y="5849"/>
                    <a:pt x="814" y="5864"/>
                  </a:cubicBezTo>
                  <a:cubicBezTo>
                    <a:pt x="850" y="5933"/>
                    <a:pt x="902" y="6106"/>
                    <a:pt x="948" y="6152"/>
                  </a:cubicBezTo>
                  <a:cubicBezTo>
                    <a:pt x="1062" y="6265"/>
                    <a:pt x="1164" y="6069"/>
                    <a:pt x="1293" y="6203"/>
                  </a:cubicBezTo>
                  <a:cubicBezTo>
                    <a:pt x="1286" y="6211"/>
                    <a:pt x="1265" y="6237"/>
                    <a:pt x="1265" y="6237"/>
                  </a:cubicBezTo>
                  <a:cubicBezTo>
                    <a:pt x="1317" y="6354"/>
                    <a:pt x="1446" y="6350"/>
                    <a:pt x="1481" y="6450"/>
                  </a:cubicBezTo>
                  <a:cubicBezTo>
                    <a:pt x="1563" y="6681"/>
                    <a:pt x="1653" y="6696"/>
                    <a:pt x="1848" y="6592"/>
                  </a:cubicBezTo>
                  <a:cubicBezTo>
                    <a:pt x="1905" y="6655"/>
                    <a:pt x="1926" y="6720"/>
                    <a:pt x="2004" y="6723"/>
                  </a:cubicBezTo>
                  <a:lnTo>
                    <a:pt x="2009" y="6693"/>
                  </a:lnTo>
                  <a:cubicBezTo>
                    <a:pt x="2095" y="6686"/>
                    <a:pt x="2174" y="6765"/>
                    <a:pt x="2257" y="6780"/>
                  </a:cubicBezTo>
                  <a:cubicBezTo>
                    <a:pt x="2237" y="6906"/>
                    <a:pt x="2273" y="6983"/>
                    <a:pt x="2267" y="7093"/>
                  </a:cubicBezTo>
                  <a:cubicBezTo>
                    <a:pt x="2263" y="7128"/>
                    <a:pt x="2226" y="7132"/>
                    <a:pt x="2204" y="7126"/>
                  </a:cubicBezTo>
                  <a:lnTo>
                    <a:pt x="2204" y="7098"/>
                  </a:lnTo>
                  <a:cubicBezTo>
                    <a:pt x="2092" y="7098"/>
                    <a:pt x="1997" y="7275"/>
                    <a:pt x="2085" y="7391"/>
                  </a:cubicBezTo>
                  <a:cubicBezTo>
                    <a:pt x="2053" y="7403"/>
                    <a:pt x="2020" y="7412"/>
                    <a:pt x="1986" y="7420"/>
                  </a:cubicBezTo>
                  <a:cubicBezTo>
                    <a:pt x="1976" y="7486"/>
                    <a:pt x="2003" y="7524"/>
                    <a:pt x="2047" y="7561"/>
                  </a:cubicBezTo>
                  <a:cubicBezTo>
                    <a:pt x="2027" y="7581"/>
                    <a:pt x="2018" y="7606"/>
                    <a:pt x="2021" y="7635"/>
                  </a:cubicBezTo>
                  <a:cubicBezTo>
                    <a:pt x="2021" y="7661"/>
                    <a:pt x="1989" y="7660"/>
                    <a:pt x="1990" y="7711"/>
                  </a:cubicBezTo>
                  <a:cubicBezTo>
                    <a:pt x="1945" y="7720"/>
                    <a:pt x="1898" y="7715"/>
                    <a:pt x="1853" y="7703"/>
                  </a:cubicBezTo>
                  <a:cubicBezTo>
                    <a:pt x="1856" y="7754"/>
                    <a:pt x="1852" y="7802"/>
                    <a:pt x="1841" y="7849"/>
                  </a:cubicBezTo>
                  <a:cubicBezTo>
                    <a:pt x="2028" y="7973"/>
                    <a:pt x="2205" y="8066"/>
                    <a:pt x="2363" y="8238"/>
                  </a:cubicBezTo>
                  <a:cubicBezTo>
                    <a:pt x="2296" y="8346"/>
                    <a:pt x="2888" y="8477"/>
                    <a:pt x="2736" y="8789"/>
                  </a:cubicBezTo>
                  <a:cubicBezTo>
                    <a:pt x="2487" y="8980"/>
                    <a:pt x="2231" y="8785"/>
                    <a:pt x="1999" y="8788"/>
                  </a:cubicBezTo>
                  <a:cubicBezTo>
                    <a:pt x="1930" y="8781"/>
                    <a:pt x="1954" y="8678"/>
                    <a:pt x="1835" y="8708"/>
                  </a:cubicBezTo>
                  <a:cubicBezTo>
                    <a:pt x="1704" y="8534"/>
                    <a:pt x="1349" y="8634"/>
                    <a:pt x="1224" y="8736"/>
                  </a:cubicBezTo>
                  <a:cubicBezTo>
                    <a:pt x="1102" y="8835"/>
                    <a:pt x="682" y="8887"/>
                    <a:pt x="661" y="8607"/>
                  </a:cubicBezTo>
                  <a:cubicBezTo>
                    <a:pt x="631" y="8603"/>
                    <a:pt x="588" y="8600"/>
                    <a:pt x="561" y="8615"/>
                  </a:cubicBezTo>
                  <a:cubicBezTo>
                    <a:pt x="559" y="8612"/>
                    <a:pt x="535" y="8572"/>
                    <a:pt x="535" y="8572"/>
                  </a:cubicBezTo>
                  <a:cubicBezTo>
                    <a:pt x="414" y="8571"/>
                    <a:pt x="318" y="8636"/>
                    <a:pt x="375" y="8778"/>
                  </a:cubicBezTo>
                  <a:cubicBezTo>
                    <a:pt x="343" y="8806"/>
                    <a:pt x="256" y="9007"/>
                    <a:pt x="329" y="9043"/>
                  </a:cubicBezTo>
                  <a:cubicBezTo>
                    <a:pt x="249" y="9165"/>
                    <a:pt x="305" y="9330"/>
                    <a:pt x="421" y="9335"/>
                  </a:cubicBezTo>
                  <a:cubicBezTo>
                    <a:pt x="437" y="9593"/>
                    <a:pt x="540" y="10027"/>
                    <a:pt x="785" y="10022"/>
                  </a:cubicBezTo>
                  <a:cubicBezTo>
                    <a:pt x="850" y="10027"/>
                    <a:pt x="1167" y="10311"/>
                    <a:pt x="1169" y="10017"/>
                  </a:cubicBezTo>
                  <a:cubicBezTo>
                    <a:pt x="1171" y="9906"/>
                    <a:pt x="1447" y="10181"/>
                    <a:pt x="1452" y="10184"/>
                  </a:cubicBezTo>
                  <a:cubicBezTo>
                    <a:pt x="1603" y="10274"/>
                    <a:pt x="1696" y="10029"/>
                    <a:pt x="1800" y="10012"/>
                  </a:cubicBezTo>
                  <a:cubicBezTo>
                    <a:pt x="1854" y="10012"/>
                    <a:pt x="1899" y="10096"/>
                    <a:pt x="1959" y="10058"/>
                  </a:cubicBezTo>
                  <a:cubicBezTo>
                    <a:pt x="1947" y="10128"/>
                    <a:pt x="1993" y="10195"/>
                    <a:pt x="1984" y="10276"/>
                  </a:cubicBezTo>
                  <a:cubicBezTo>
                    <a:pt x="1984" y="10276"/>
                    <a:pt x="2022" y="10292"/>
                    <a:pt x="2025" y="10293"/>
                  </a:cubicBezTo>
                  <a:cubicBezTo>
                    <a:pt x="2030" y="10351"/>
                    <a:pt x="2017" y="10414"/>
                    <a:pt x="2045" y="10467"/>
                  </a:cubicBezTo>
                  <a:cubicBezTo>
                    <a:pt x="1964" y="10561"/>
                    <a:pt x="1951" y="10674"/>
                    <a:pt x="1927" y="10801"/>
                  </a:cubicBezTo>
                  <a:cubicBezTo>
                    <a:pt x="1848" y="10835"/>
                    <a:pt x="1834" y="11184"/>
                    <a:pt x="1763" y="11286"/>
                  </a:cubicBezTo>
                  <a:cubicBezTo>
                    <a:pt x="1769" y="11302"/>
                    <a:pt x="2052" y="12076"/>
                    <a:pt x="1847" y="12076"/>
                  </a:cubicBezTo>
                  <a:cubicBezTo>
                    <a:pt x="1847" y="12076"/>
                    <a:pt x="1847" y="12076"/>
                    <a:pt x="1847" y="12076"/>
                  </a:cubicBezTo>
                  <a:lnTo>
                    <a:pt x="1837" y="12090"/>
                  </a:lnTo>
                  <a:cubicBezTo>
                    <a:pt x="1850" y="12113"/>
                    <a:pt x="1854" y="12139"/>
                    <a:pt x="1849" y="12168"/>
                  </a:cubicBezTo>
                  <a:lnTo>
                    <a:pt x="1968" y="12175"/>
                  </a:lnTo>
                  <a:cubicBezTo>
                    <a:pt x="2045" y="12306"/>
                    <a:pt x="2361" y="12799"/>
                    <a:pt x="2334" y="12928"/>
                  </a:cubicBezTo>
                  <a:cubicBezTo>
                    <a:pt x="2299" y="13089"/>
                    <a:pt x="2510" y="13140"/>
                    <a:pt x="2556" y="13229"/>
                  </a:cubicBezTo>
                  <a:cubicBezTo>
                    <a:pt x="2628" y="13365"/>
                    <a:pt x="2637" y="13466"/>
                    <a:pt x="2665" y="13606"/>
                  </a:cubicBezTo>
                  <a:cubicBezTo>
                    <a:pt x="2622" y="13995"/>
                    <a:pt x="2974" y="14177"/>
                    <a:pt x="3079" y="14465"/>
                  </a:cubicBezTo>
                  <a:cubicBezTo>
                    <a:pt x="3147" y="14644"/>
                    <a:pt x="3352" y="14818"/>
                    <a:pt x="3369" y="15010"/>
                  </a:cubicBezTo>
                  <a:cubicBezTo>
                    <a:pt x="3389" y="15237"/>
                    <a:pt x="3410" y="15717"/>
                    <a:pt x="3527" y="15914"/>
                  </a:cubicBezTo>
                  <a:cubicBezTo>
                    <a:pt x="3685" y="16178"/>
                    <a:pt x="3909" y="15819"/>
                    <a:pt x="4050" y="15819"/>
                  </a:cubicBezTo>
                  <a:cubicBezTo>
                    <a:pt x="4318" y="15819"/>
                    <a:pt x="4521" y="15540"/>
                    <a:pt x="4746" y="15429"/>
                  </a:cubicBezTo>
                  <a:cubicBezTo>
                    <a:pt x="4904" y="15350"/>
                    <a:pt x="5142" y="15358"/>
                    <a:pt x="5113" y="15092"/>
                  </a:cubicBezTo>
                  <a:cubicBezTo>
                    <a:pt x="5108" y="15051"/>
                    <a:pt x="5191" y="15049"/>
                    <a:pt x="5224" y="15056"/>
                  </a:cubicBezTo>
                  <a:cubicBezTo>
                    <a:pt x="5227" y="15026"/>
                    <a:pt x="5232" y="14996"/>
                    <a:pt x="5238" y="14967"/>
                  </a:cubicBezTo>
                  <a:cubicBezTo>
                    <a:pt x="5244" y="14974"/>
                    <a:pt x="5256" y="14987"/>
                    <a:pt x="5262" y="14995"/>
                  </a:cubicBezTo>
                  <a:cubicBezTo>
                    <a:pt x="5385" y="14964"/>
                    <a:pt x="5690" y="14881"/>
                    <a:pt x="5666" y="14697"/>
                  </a:cubicBezTo>
                  <a:cubicBezTo>
                    <a:pt x="5680" y="14778"/>
                    <a:pt x="5943" y="14440"/>
                    <a:pt x="5924" y="14454"/>
                  </a:cubicBezTo>
                  <a:cubicBezTo>
                    <a:pt x="5959" y="14436"/>
                    <a:pt x="6024" y="14445"/>
                    <a:pt x="6061" y="14446"/>
                  </a:cubicBezTo>
                  <a:lnTo>
                    <a:pt x="6064" y="14398"/>
                  </a:lnTo>
                  <a:lnTo>
                    <a:pt x="6088" y="14378"/>
                  </a:lnTo>
                  <a:cubicBezTo>
                    <a:pt x="6071" y="14281"/>
                    <a:pt x="6052" y="14106"/>
                    <a:pt x="6092" y="14014"/>
                  </a:cubicBezTo>
                  <a:cubicBezTo>
                    <a:pt x="6217" y="14121"/>
                    <a:pt x="6399" y="13516"/>
                    <a:pt x="6416" y="13402"/>
                  </a:cubicBezTo>
                  <a:cubicBezTo>
                    <a:pt x="6337" y="13408"/>
                    <a:pt x="6330" y="13381"/>
                    <a:pt x="6268" y="13333"/>
                  </a:cubicBezTo>
                  <a:cubicBezTo>
                    <a:pt x="6116" y="13110"/>
                    <a:pt x="6087" y="13191"/>
                    <a:pt x="5900" y="13054"/>
                  </a:cubicBezTo>
                  <a:cubicBezTo>
                    <a:pt x="5695" y="12901"/>
                    <a:pt x="5769" y="12651"/>
                    <a:pt x="5663" y="12468"/>
                  </a:cubicBezTo>
                  <a:cubicBezTo>
                    <a:pt x="5681" y="12448"/>
                    <a:pt x="5685" y="12420"/>
                    <a:pt x="5677" y="12383"/>
                  </a:cubicBezTo>
                  <a:cubicBezTo>
                    <a:pt x="5773" y="12362"/>
                    <a:pt x="5783" y="12641"/>
                    <a:pt x="5830" y="12702"/>
                  </a:cubicBezTo>
                  <a:cubicBezTo>
                    <a:pt x="5907" y="12800"/>
                    <a:pt x="6096" y="12798"/>
                    <a:pt x="6204" y="12813"/>
                  </a:cubicBezTo>
                  <a:cubicBezTo>
                    <a:pt x="6343" y="12843"/>
                    <a:pt x="6560" y="12984"/>
                    <a:pt x="6684" y="12921"/>
                  </a:cubicBezTo>
                  <a:cubicBezTo>
                    <a:pt x="6904" y="12809"/>
                    <a:pt x="7142" y="12917"/>
                    <a:pt x="7377" y="12831"/>
                  </a:cubicBezTo>
                  <a:cubicBezTo>
                    <a:pt x="7381" y="12857"/>
                    <a:pt x="7392" y="12874"/>
                    <a:pt x="7409" y="12884"/>
                  </a:cubicBezTo>
                  <a:cubicBezTo>
                    <a:pt x="7402" y="12977"/>
                    <a:pt x="7445" y="12999"/>
                    <a:pt x="7507" y="12996"/>
                  </a:cubicBezTo>
                  <a:cubicBezTo>
                    <a:pt x="7525" y="13107"/>
                    <a:pt x="7595" y="13302"/>
                    <a:pt x="7708" y="13243"/>
                  </a:cubicBezTo>
                  <a:cubicBezTo>
                    <a:pt x="7799" y="13358"/>
                    <a:pt x="7948" y="13516"/>
                    <a:pt x="8082" y="13456"/>
                  </a:cubicBezTo>
                  <a:cubicBezTo>
                    <a:pt x="8040" y="13536"/>
                    <a:pt x="7899" y="13395"/>
                    <a:pt x="7863" y="13512"/>
                  </a:cubicBezTo>
                  <a:cubicBezTo>
                    <a:pt x="7838" y="13591"/>
                    <a:pt x="7985" y="13734"/>
                    <a:pt x="8024" y="13785"/>
                  </a:cubicBezTo>
                  <a:cubicBezTo>
                    <a:pt x="8174" y="13978"/>
                    <a:pt x="8328" y="14099"/>
                    <a:pt x="8506" y="13859"/>
                  </a:cubicBezTo>
                  <a:cubicBezTo>
                    <a:pt x="8506" y="13859"/>
                    <a:pt x="8511" y="13822"/>
                    <a:pt x="8511" y="13821"/>
                  </a:cubicBezTo>
                  <a:cubicBezTo>
                    <a:pt x="8597" y="14372"/>
                    <a:pt x="8658" y="15060"/>
                    <a:pt x="8944" y="15536"/>
                  </a:cubicBezTo>
                  <a:cubicBezTo>
                    <a:pt x="9051" y="15713"/>
                    <a:pt x="9457" y="17441"/>
                    <a:pt x="9713" y="17105"/>
                  </a:cubicBezTo>
                  <a:cubicBezTo>
                    <a:pt x="9784" y="17012"/>
                    <a:pt x="9781" y="16935"/>
                    <a:pt x="9870" y="16876"/>
                  </a:cubicBezTo>
                  <a:cubicBezTo>
                    <a:pt x="9961" y="16816"/>
                    <a:pt x="9845" y="16697"/>
                    <a:pt x="9968" y="16619"/>
                  </a:cubicBezTo>
                  <a:cubicBezTo>
                    <a:pt x="9997" y="16525"/>
                    <a:pt x="10045" y="16545"/>
                    <a:pt x="10043" y="16402"/>
                  </a:cubicBezTo>
                  <a:cubicBezTo>
                    <a:pt x="10042" y="16315"/>
                    <a:pt x="9996" y="16229"/>
                    <a:pt x="10027" y="16148"/>
                  </a:cubicBezTo>
                  <a:cubicBezTo>
                    <a:pt x="10149" y="15836"/>
                    <a:pt x="9994" y="15606"/>
                    <a:pt x="10014" y="15300"/>
                  </a:cubicBezTo>
                  <a:cubicBezTo>
                    <a:pt x="10017" y="15254"/>
                    <a:pt x="10218" y="15132"/>
                    <a:pt x="10207" y="15132"/>
                  </a:cubicBezTo>
                  <a:cubicBezTo>
                    <a:pt x="10321" y="15132"/>
                    <a:pt x="10494" y="14748"/>
                    <a:pt x="10602" y="14634"/>
                  </a:cubicBezTo>
                  <a:cubicBezTo>
                    <a:pt x="10691" y="14538"/>
                    <a:pt x="10737" y="14284"/>
                    <a:pt x="10862" y="14259"/>
                  </a:cubicBezTo>
                  <a:cubicBezTo>
                    <a:pt x="10992" y="14233"/>
                    <a:pt x="11028" y="14088"/>
                    <a:pt x="11120" y="13995"/>
                  </a:cubicBezTo>
                  <a:cubicBezTo>
                    <a:pt x="10889" y="13710"/>
                    <a:pt x="11322" y="13817"/>
                    <a:pt x="11401" y="13792"/>
                  </a:cubicBezTo>
                  <a:lnTo>
                    <a:pt x="11405" y="13809"/>
                  </a:lnTo>
                  <a:cubicBezTo>
                    <a:pt x="11513" y="13796"/>
                    <a:pt x="11840" y="13734"/>
                    <a:pt x="11758" y="13509"/>
                  </a:cubicBezTo>
                  <a:cubicBezTo>
                    <a:pt x="11915" y="13567"/>
                    <a:pt x="11804" y="13766"/>
                    <a:pt x="11804" y="13858"/>
                  </a:cubicBezTo>
                  <a:cubicBezTo>
                    <a:pt x="11855" y="13932"/>
                    <a:pt x="11916" y="14007"/>
                    <a:pt x="11963" y="14088"/>
                  </a:cubicBezTo>
                  <a:cubicBezTo>
                    <a:pt x="12025" y="14193"/>
                    <a:pt x="12122" y="14206"/>
                    <a:pt x="12170" y="14271"/>
                  </a:cubicBezTo>
                  <a:cubicBezTo>
                    <a:pt x="12116" y="14362"/>
                    <a:pt x="12121" y="14561"/>
                    <a:pt x="12259" y="14543"/>
                  </a:cubicBezTo>
                  <a:lnTo>
                    <a:pt x="12265" y="14517"/>
                  </a:lnTo>
                  <a:cubicBezTo>
                    <a:pt x="12405" y="14547"/>
                    <a:pt x="12309" y="15318"/>
                    <a:pt x="12423" y="15210"/>
                  </a:cubicBezTo>
                  <a:cubicBezTo>
                    <a:pt x="12494" y="15441"/>
                    <a:pt x="12802" y="15118"/>
                    <a:pt x="12844" y="14997"/>
                  </a:cubicBezTo>
                  <a:cubicBezTo>
                    <a:pt x="12856" y="15037"/>
                    <a:pt x="12878" y="15060"/>
                    <a:pt x="12911" y="15067"/>
                  </a:cubicBezTo>
                  <a:cubicBezTo>
                    <a:pt x="12902" y="15223"/>
                    <a:pt x="13012" y="15781"/>
                    <a:pt x="13143" y="15859"/>
                  </a:cubicBezTo>
                  <a:lnTo>
                    <a:pt x="13144" y="15854"/>
                  </a:lnTo>
                  <a:cubicBezTo>
                    <a:pt x="13197" y="16052"/>
                    <a:pt x="13142" y="16636"/>
                    <a:pt x="13250" y="16730"/>
                  </a:cubicBezTo>
                  <a:cubicBezTo>
                    <a:pt x="13233" y="16829"/>
                    <a:pt x="13157" y="17177"/>
                    <a:pt x="13261" y="17253"/>
                  </a:cubicBezTo>
                  <a:cubicBezTo>
                    <a:pt x="13268" y="17259"/>
                    <a:pt x="13275" y="17264"/>
                    <a:pt x="13282" y="17267"/>
                  </a:cubicBezTo>
                  <a:cubicBezTo>
                    <a:pt x="13318" y="17267"/>
                    <a:pt x="13328" y="17221"/>
                    <a:pt x="13335" y="17183"/>
                  </a:cubicBezTo>
                  <a:cubicBezTo>
                    <a:pt x="13489" y="17447"/>
                    <a:pt x="13664" y="17696"/>
                    <a:pt x="13664" y="18046"/>
                  </a:cubicBezTo>
                  <a:cubicBezTo>
                    <a:pt x="13665" y="18236"/>
                    <a:pt x="13986" y="18792"/>
                    <a:pt x="14143" y="18792"/>
                  </a:cubicBezTo>
                  <a:lnTo>
                    <a:pt x="14108" y="18792"/>
                  </a:lnTo>
                  <a:lnTo>
                    <a:pt x="14340" y="18993"/>
                  </a:lnTo>
                  <a:cubicBezTo>
                    <a:pt x="14381" y="18801"/>
                    <a:pt x="14438" y="18554"/>
                    <a:pt x="14266" y="18407"/>
                  </a:cubicBezTo>
                  <a:cubicBezTo>
                    <a:pt x="14222" y="18370"/>
                    <a:pt x="14205" y="18151"/>
                    <a:pt x="14226" y="18088"/>
                  </a:cubicBezTo>
                  <a:cubicBezTo>
                    <a:pt x="14290" y="17896"/>
                    <a:pt x="14071" y="17539"/>
                    <a:pt x="13928" y="17499"/>
                  </a:cubicBezTo>
                  <a:cubicBezTo>
                    <a:pt x="13881" y="17415"/>
                    <a:pt x="13661" y="17373"/>
                    <a:pt x="13645" y="17259"/>
                  </a:cubicBezTo>
                  <a:cubicBezTo>
                    <a:pt x="13745" y="17168"/>
                    <a:pt x="13574" y="16889"/>
                    <a:pt x="13559" y="16792"/>
                  </a:cubicBezTo>
                  <a:cubicBezTo>
                    <a:pt x="13529" y="16788"/>
                    <a:pt x="13501" y="16791"/>
                    <a:pt x="13472" y="16803"/>
                  </a:cubicBezTo>
                  <a:cubicBezTo>
                    <a:pt x="13429" y="16495"/>
                    <a:pt x="13632" y="16145"/>
                    <a:pt x="13549" y="15846"/>
                  </a:cubicBezTo>
                  <a:cubicBezTo>
                    <a:pt x="13573" y="15845"/>
                    <a:pt x="13595" y="15843"/>
                    <a:pt x="13619" y="15840"/>
                  </a:cubicBezTo>
                  <a:cubicBezTo>
                    <a:pt x="13609" y="16099"/>
                    <a:pt x="13684" y="15951"/>
                    <a:pt x="13779" y="16047"/>
                  </a:cubicBezTo>
                  <a:cubicBezTo>
                    <a:pt x="13864" y="16023"/>
                    <a:pt x="13870" y="16267"/>
                    <a:pt x="13976" y="16189"/>
                  </a:cubicBezTo>
                  <a:cubicBezTo>
                    <a:pt x="14020" y="16272"/>
                    <a:pt x="14042" y="16563"/>
                    <a:pt x="14148" y="16421"/>
                  </a:cubicBezTo>
                  <a:cubicBezTo>
                    <a:pt x="14160" y="16430"/>
                    <a:pt x="14169" y="16479"/>
                    <a:pt x="14172" y="16497"/>
                  </a:cubicBezTo>
                  <a:cubicBezTo>
                    <a:pt x="14248" y="16535"/>
                    <a:pt x="14324" y="16665"/>
                    <a:pt x="14393" y="16675"/>
                  </a:cubicBezTo>
                  <a:cubicBezTo>
                    <a:pt x="14349" y="16802"/>
                    <a:pt x="14378" y="16936"/>
                    <a:pt x="14328" y="17065"/>
                  </a:cubicBezTo>
                  <a:cubicBezTo>
                    <a:pt x="14423" y="17103"/>
                    <a:pt x="14649" y="16942"/>
                    <a:pt x="14681" y="16817"/>
                  </a:cubicBezTo>
                  <a:cubicBezTo>
                    <a:pt x="14747" y="16823"/>
                    <a:pt x="14771" y="16679"/>
                    <a:pt x="14777" y="16616"/>
                  </a:cubicBezTo>
                  <a:lnTo>
                    <a:pt x="14795" y="16636"/>
                  </a:lnTo>
                  <a:cubicBezTo>
                    <a:pt x="14920" y="16540"/>
                    <a:pt x="15138" y="16456"/>
                    <a:pt x="15162" y="16247"/>
                  </a:cubicBezTo>
                  <a:cubicBezTo>
                    <a:pt x="15186" y="16037"/>
                    <a:pt x="15149" y="15872"/>
                    <a:pt x="15136" y="15668"/>
                  </a:cubicBezTo>
                  <a:cubicBezTo>
                    <a:pt x="15108" y="15228"/>
                    <a:pt x="14762" y="15014"/>
                    <a:pt x="14564" y="14711"/>
                  </a:cubicBezTo>
                  <a:cubicBezTo>
                    <a:pt x="14528" y="14587"/>
                    <a:pt x="14270" y="14343"/>
                    <a:pt x="14428" y="14189"/>
                  </a:cubicBezTo>
                  <a:cubicBezTo>
                    <a:pt x="14501" y="14117"/>
                    <a:pt x="14517" y="14012"/>
                    <a:pt x="14591" y="13938"/>
                  </a:cubicBezTo>
                  <a:cubicBezTo>
                    <a:pt x="14638" y="13892"/>
                    <a:pt x="14715" y="13816"/>
                    <a:pt x="14743" y="13760"/>
                  </a:cubicBezTo>
                  <a:cubicBezTo>
                    <a:pt x="14780" y="13785"/>
                    <a:pt x="14880" y="13924"/>
                    <a:pt x="14917" y="13797"/>
                  </a:cubicBezTo>
                  <a:cubicBezTo>
                    <a:pt x="14919" y="13798"/>
                    <a:pt x="14921" y="13800"/>
                    <a:pt x="14924" y="13802"/>
                  </a:cubicBezTo>
                  <a:cubicBezTo>
                    <a:pt x="14874" y="13903"/>
                    <a:pt x="14944" y="14050"/>
                    <a:pt x="15003" y="14121"/>
                  </a:cubicBezTo>
                  <a:cubicBezTo>
                    <a:pt x="14696" y="14139"/>
                    <a:pt x="14934" y="14721"/>
                    <a:pt x="15063" y="14532"/>
                  </a:cubicBezTo>
                  <a:cubicBezTo>
                    <a:pt x="15168" y="14522"/>
                    <a:pt x="15172" y="14273"/>
                    <a:pt x="15207" y="14188"/>
                  </a:cubicBezTo>
                  <a:cubicBezTo>
                    <a:pt x="15207" y="14093"/>
                    <a:pt x="15157" y="14104"/>
                    <a:pt x="15102" y="14115"/>
                  </a:cubicBezTo>
                  <a:cubicBezTo>
                    <a:pt x="15199" y="14030"/>
                    <a:pt x="15118" y="14016"/>
                    <a:pt x="15104" y="13913"/>
                  </a:cubicBezTo>
                  <a:cubicBezTo>
                    <a:pt x="15092" y="13820"/>
                    <a:pt x="15241" y="13850"/>
                    <a:pt x="15282" y="13822"/>
                  </a:cubicBezTo>
                  <a:cubicBezTo>
                    <a:pt x="15359" y="13767"/>
                    <a:pt x="15439" y="13745"/>
                    <a:pt x="15523" y="13688"/>
                  </a:cubicBezTo>
                  <a:cubicBezTo>
                    <a:pt x="15526" y="13681"/>
                    <a:pt x="15528" y="13675"/>
                    <a:pt x="15529" y="13668"/>
                  </a:cubicBezTo>
                  <a:cubicBezTo>
                    <a:pt x="15564" y="13634"/>
                    <a:pt x="15623" y="13651"/>
                    <a:pt x="15631" y="13574"/>
                  </a:cubicBezTo>
                  <a:cubicBezTo>
                    <a:pt x="15690" y="13627"/>
                    <a:pt x="16074" y="13471"/>
                    <a:pt x="16095" y="13390"/>
                  </a:cubicBezTo>
                  <a:cubicBezTo>
                    <a:pt x="16114" y="13308"/>
                    <a:pt x="16263" y="13203"/>
                    <a:pt x="16314" y="13153"/>
                  </a:cubicBezTo>
                  <a:cubicBezTo>
                    <a:pt x="16369" y="13097"/>
                    <a:pt x="16451" y="12820"/>
                    <a:pt x="16493" y="12794"/>
                  </a:cubicBezTo>
                  <a:lnTo>
                    <a:pt x="16510" y="12781"/>
                  </a:lnTo>
                  <a:cubicBezTo>
                    <a:pt x="16523" y="12573"/>
                    <a:pt x="16584" y="12331"/>
                    <a:pt x="16643" y="12135"/>
                  </a:cubicBezTo>
                  <a:cubicBezTo>
                    <a:pt x="16777" y="12226"/>
                    <a:pt x="16741" y="11976"/>
                    <a:pt x="16718" y="11897"/>
                  </a:cubicBezTo>
                  <a:lnTo>
                    <a:pt x="16759" y="11906"/>
                  </a:lnTo>
                  <a:cubicBezTo>
                    <a:pt x="16726" y="11747"/>
                    <a:pt x="16728" y="11491"/>
                    <a:pt x="16531" y="11506"/>
                  </a:cubicBezTo>
                  <a:cubicBezTo>
                    <a:pt x="16589" y="11423"/>
                    <a:pt x="16734" y="11436"/>
                    <a:pt x="16572" y="11272"/>
                  </a:cubicBezTo>
                  <a:lnTo>
                    <a:pt x="16584" y="11278"/>
                  </a:lnTo>
                  <a:cubicBezTo>
                    <a:pt x="16598" y="11049"/>
                    <a:pt x="16383" y="11061"/>
                    <a:pt x="16346" y="10916"/>
                  </a:cubicBezTo>
                  <a:cubicBezTo>
                    <a:pt x="16216" y="10747"/>
                    <a:pt x="16131" y="10449"/>
                    <a:pt x="15922" y="10393"/>
                  </a:cubicBezTo>
                  <a:cubicBezTo>
                    <a:pt x="15951" y="10281"/>
                    <a:pt x="15996" y="10050"/>
                    <a:pt x="16094" y="10009"/>
                  </a:cubicBezTo>
                  <a:cubicBezTo>
                    <a:pt x="16162" y="9981"/>
                    <a:pt x="16172" y="9976"/>
                    <a:pt x="16241" y="9976"/>
                  </a:cubicBezTo>
                  <a:cubicBezTo>
                    <a:pt x="16389" y="9976"/>
                    <a:pt x="16257" y="9717"/>
                    <a:pt x="16138" y="9717"/>
                  </a:cubicBezTo>
                  <a:cubicBezTo>
                    <a:pt x="16041" y="9717"/>
                    <a:pt x="15947" y="9596"/>
                    <a:pt x="15855" y="9645"/>
                  </a:cubicBezTo>
                  <a:cubicBezTo>
                    <a:pt x="15815" y="9666"/>
                    <a:pt x="15657" y="9959"/>
                    <a:pt x="15665" y="9700"/>
                  </a:cubicBezTo>
                  <a:cubicBezTo>
                    <a:pt x="15671" y="9442"/>
                    <a:pt x="15348" y="9696"/>
                    <a:pt x="15343" y="9394"/>
                  </a:cubicBezTo>
                  <a:cubicBezTo>
                    <a:pt x="15385" y="9432"/>
                    <a:pt x="15449" y="9421"/>
                    <a:pt x="15498" y="9408"/>
                  </a:cubicBezTo>
                  <a:cubicBezTo>
                    <a:pt x="15515" y="9403"/>
                    <a:pt x="15696" y="9022"/>
                    <a:pt x="15716" y="8978"/>
                  </a:cubicBezTo>
                  <a:cubicBezTo>
                    <a:pt x="15802" y="8780"/>
                    <a:pt x="15869" y="9340"/>
                    <a:pt x="15873" y="9343"/>
                  </a:cubicBezTo>
                  <a:cubicBezTo>
                    <a:pt x="15724" y="9412"/>
                    <a:pt x="15962" y="9649"/>
                    <a:pt x="16042" y="9398"/>
                  </a:cubicBezTo>
                  <a:cubicBezTo>
                    <a:pt x="16080" y="9281"/>
                    <a:pt x="16134" y="9226"/>
                    <a:pt x="16255" y="9232"/>
                  </a:cubicBezTo>
                  <a:cubicBezTo>
                    <a:pt x="16563" y="9232"/>
                    <a:pt x="16381" y="9707"/>
                    <a:pt x="16600" y="9725"/>
                  </a:cubicBezTo>
                  <a:cubicBezTo>
                    <a:pt x="16602" y="9756"/>
                    <a:pt x="16619" y="9789"/>
                    <a:pt x="16637" y="9811"/>
                  </a:cubicBezTo>
                  <a:cubicBezTo>
                    <a:pt x="16663" y="9798"/>
                    <a:pt x="16698" y="9771"/>
                    <a:pt x="16709" y="9740"/>
                  </a:cubicBezTo>
                  <a:cubicBezTo>
                    <a:pt x="16725" y="9749"/>
                    <a:pt x="16741" y="9758"/>
                    <a:pt x="16757" y="9767"/>
                  </a:cubicBezTo>
                  <a:cubicBezTo>
                    <a:pt x="16769" y="9767"/>
                    <a:pt x="16778" y="9762"/>
                    <a:pt x="16785" y="9756"/>
                  </a:cubicBezTo>
                  <a:cubicBezTo>
                    <a:pt x="16797" y="9780"/>
                    <a:pt x="16820" y="9802"/>
                    <a:pt x="16840" y="9817"/>
                  </a:cubicBezTo>
                  <a:cubicBezTo>
                    <a:pt x="16852" y="9804"/>
                    <a:pt x="16864" y="9788"/>
                    <a:pt x="16873" y="9771"/>
                  </a:cubicBezTo>
                  <a:cubicBezTo>
                    <a:pt x="16891" y="9805"/>
                    <a:pt x="16902" y="9828"/>
                    <a:pt x="16908" y="9843"/>
                  </a:cubicBezTo>
                  <a:cubicBezTo>
                    <a:pt x="16847" y="9895"/>
                    <a:pt x="17004" y="10307"/>
                    <a:pt x="17021" y="10410"/>
                  </a:cubicBezTo>
                  <a:cubicBezTo>
                    <a:pt x="17070" y="10691"/>
                    <a:pt x="17304" y="10518"/>
                    <a:pt x="17449" y="10518"/>
                  </a:cubicBezTo>
                  <a:cubicBezTo>
                    <a:pt x="17808" y="10215"/>
                    <a:pt x="17261" y="9613"/>
                    <a:pt x="17080" y="9402"/>
                  </a:cubicBezTo>
                  <a:lnTo>
                    <a:pt x="17048" y="9438"/>
                  </a:lnTo>
                  <a:cubicBezTo>
                    <a:pt x="16837" y="9231"/>
                    <a:pt x="16887" y="9348"/>
                    <a:pt x="17005" y="9091"/>
                  </a:cubicBezTo>
                  <a:cubicBezTo>
                    <a:pt x="17099" y="8895"/>
                    <a:pt x="16986" y="8839"/>
                    <a:pt x="17044" y="8633"/>
                  </a:cubicBezTo>
                  <a:cubicBezTo>
                    <a:pt x="17065" y="8626"/>
                    <a:pt x="17115" y="8634"/>
                    <a:pt x="17137" y="8636"/>
                  </a:cubicBezTo>
                  <a:cubicBezTo>
                    <a:pt x="17110" y="8586"/>
                    <a:pt x="17077" y="8532"/>
                    <a:pt x="17040" y="8493"/>
                  </a:cubicBezTo>
                  <a:cubicBezTo>
                    <a:pt x="17041" y="8492"/>
                    <a:pt x="17041" y="8490"/>
                    <a:pt x="17042" y="8488"/>
                  </a:cubicBezTo>
                  <a:cubicBezTo>
                    <a:pt x="17064" y="8487"/>
                    <a:pt x="17086" y="8479"/>
                    <a:pt x="17106" y="8468"/>
                  </a:cubicBezTo>
                  <a:cubicBezTo>
                    <a:pt x="17136" y="8432"/>
                    <a:pt x="17150" y="8393"/>
                    <a:pt x="17159" y="8342"/>
                  </a:cubicBezTo>
                  <a:cubicBezTo>
                    <a:pt x="17315" y="8418"/>
                    <a:pt x="17705" y="8619"/>
                    <a:pt x="17671" y="8117"/>
                  </a:cubicBezTo>
                  <a:cubicBezTo>
                    <a:pt x="17658" y="7925"/>
                    <a:pt x="17808" y="7735"/>
                    <a:pt x="17792" y="7535"/>
                  </a:cubicBezTo>
                  <a:cubicBezTo>
                    <a:pt x="17781" y="7389"/>
                    <a:pt x="17861" y="7091"/>
                    <a:pt x="17823" y="6968"/>
                  </a:cubicBezTo>
                  <a:cubicBezTo>
                    <a:pt x="17754" y="6743"/>
                    <a:pt x="17595" y="6575"/>
                    <a:pt x="17533" y="6355"/>
                  </a:cubicBezTo>
                  <a:cubicBezTo>
                    <a:pt x="17482" y="6176"/>
                    <a:pt x="17477" y="6076"/>
                    <a:pt x="17371" y="5930"/>
                  </a:cubicBezTo>
                  <a:cubicBezTo>
                    <a:pt x="17206" y="5696"/>
                    <a:pt x="16964" y="5566"/>
                    <a:pt x="16701" y="5550"/>
                  </a:cubicBezTo>
                  <a:lnTo>
                    <a:pt x="16702" y="5599"/>
                  </a:lnTo>
                  <a:lnTo>
                    <a:pt x="16682" y="5620"/>
                  </a:lnTo>
                  <a:cubicBezTo>
                    <a:pt x="16715" y="5661"/>
                    <a:pt x="16696" y="5689"/>
                    <a:pt x="16705" y="5735"/>
                  </a:cubicBezTo>
                  <a:cubicBezTo>
                    <a:pt x="16705" y="5735"/>
                    <a:pt x="16701" y="5738"/>
                    <a:pt x="16686" y="5738"/>
                  </a:cubicBezTo>
                  <a:cubicBezTo>
                    <a:pt x="16699" y="5604"/>
                    <a:pt x="16597" y="5649"/>
                    <a:pt x="16543" y="5672"/>
                  </a:cubicBezTo>
                  <a:cubicBezTo>
                    <a:pt x="16464" y="5655"/>
                    <a:pt x="16474" y="5478"/>
                    <a:pt x="16362" y="5478"/>
                  </a:cubicBezTo>
                  <a:cubicBezTo>
                    <a:pt x="16292" y="5478"/>
                    <a:pt x="16248" y="5504"/>
                    <a:pt x="16175" y="5453"/>
                  </a:cubicBezTo>
                  <a:cubicBezTo>
                    <a:pt x="16188" y="5307"/>
                    <a:pt x="16331" y="5234"/>
                    <a:pt x="16320" y="5059"/>
                  </a:cubicBezTo>
                  <a:cubicBezTo>
                    <a:pt x="16316" y="4984"/>
                    <a:pt x="16399" y="4871"/>
                    <a:pt x="16438" y="4830"/>
                  </a:cubicBezTo>
                  <a:cubicBezTo>
                    <a:pt x="16438" y="4780"/>
                    <a:pt x="16419" y="4738"/>
                    <a:pt x="16403" y="4694"/>
                  </a:cubicBezTo>
                  <a:cubicBezTo>
                    <a:pt x="16485" y="4410"/>
                    <a:pt x="16622" y="4513"/>
                    <a:pt x="16822" y="4502"/>
                  </a:cubicBezTo>
                  <a:cubicBezTo>
                    <a:pt x="17017" y="4491"/>
                    <a:pt x="17229" y="4512"/>
                    <a:pt x="17432" y="4486"/>
                  </a:cubicBezTo>
                  <a:cubicBezTo>
                    <a:pt x="17432" y="4486"/>
                    <a:pt x="17380" y="4399"/>
                    <a:pt x="17380" y="4399"/>
                  </a:cubicBezTo>
                  <a:cubicBezTo>
                    <a:pt x="17472" y="4395"/>
                    <a:pt x="17591" y="4417"/>
                    <a:pt x="17675" y="4457"/>
                  </a:cubicBezTo>
                  <a:lnTo>
                    <a:pt x="17587" y="4479"/>
                  </a:lnTo>
                  <a:cubicBezTo>
                    <a:pt x="17820" y="4694"/>
                    <a:pt x="18012" y="4482"/>
                    <a:pt x="18255" y="4567"/>
                  </a:cubicBezTo>
                  <a:lnTo>
                    <a:pt x="18310" y="4498"/>
                  </a:lnTo>
                  <a:cubicBezTo>
                    <a:pt x="18234" y="4374"/>
                    <a:pt x="18125" y="4427"/>
                    <a:pt x="18045" y="4339"/>
                  </a:cubicBezTo>
                  <a:cubicBezTo>
                    <a:pt x="18017" y="4297"/>
                    <a:pt x="18066" y="4003"/>
                    <a:pt x="18073" y="3947"/>
                  </a:cubicBezTo>
                  <a:cubicBezTo>
                    <a:pt x="18187" y="3913"/>
                    <a:pt x="18309" y="3913"/>
                    <a:pt x="18421" y="3949"/>
                  </a:cubicBezTo>
                  <a:cubicBezTo>
                    <a:pt x="18458" y="3949"/>
                    <a:pt x="18515" y="4111"/>
                    <a:pt x="18527" y="4157"/>
                  </a:cubicBezTo>
                  <a:cubicBezTo>
                    <a:pt x="18550" y="4152"/>
                    <a:pt x="18576" y="4143"/>
                    <a:pt x="18595" y="4129"/>
                  </a:cubicBezTo>
                  <a:cubicBezTo>
                    <a:pt x="18617" y="4170"/>
                    <a:pt x="18639" y="4210"/>
                    <a:pt x="18664" y="4248"/>
                  </a:cubicBezTo>
                  <a:cubicBezTo>
                    <a:pt x="18693" y="4222"/>
                    <a:pt x="18724" y="4201"/>
                    <a:pt x="18757" y="4186"/>
                  </a:cubicBezTo>
                  <a:cubicBezTo>
                    <a:pt x="18758" y="4038"/>
                    <a:pt x="18825" y="3956"/>
                    <a:pt x="18932" y="4040"/>
                  </a:cubicBezTo>
                  <a:cubicBezTo>
                    <a:pt x="18932" y="4003"/>
                    <a:pt x="18933" y="3962"/>
                    <a:pt x="18927" y="3925"/>
                  </a:cubicBezTo>
                  <a:cubicBezTo>
                    <a:pt x="18949" y="3962"/>
                    <a:pt x="18974" y="4040"/>
                    <a:pt x="19016" y="4044"/>
                  </a:cubicBezTo>
                  <a:cubicBezTo>
                    <a:pt x="19020" y="4065"/>
                    <a:pt x="19027" y="4085"/>
                    <a:pt x="19036" y="4104"/>
                  </a:cubicBezTo>
                  <a:cubicBezTo>
                    <a:pt x="18991" y="4134"/>
                    <a:pt x="18948" y="4163"/>
                    <a:pt x="18913" y="4209"/>
                  </a:cubicBezTo>
                  <a:lnTo>
                    <a:pt x="18933" y="4227"/>
                  </a:lnTo>
                  <a:lnTo>
                    <a:pt x="18922" y="4242"/>
                  </a:lnTo>
                  <a:cubicBezTo>
                    <a:pt x="18933" y="4251"/>
                    <a:pt x="18941" y="4262"/>
                    <a:pt x="18947" y="4276"/>
                  </a:cubicBezTo>
                  <a:cubicBezTo>
                    <a:pt x="18922" y="4461"/>
                    <a:pt x="18945" y="4782"/>
                    <a:pt x="18746" y="4754"/>
                  </a:cubicBezTo>
                  <a:cubicBezTo>
                    <a:pt x="18747" y="4788"/>
                    <a:pt x="18744" y="4821"/>
                    <a:pt x="18739" y="4854"/>
                  </a:cubicBezTo>
                  <a:cubicBezTo>
                    <a:pt x="18836" y="5008"/>
                    <a:pt x="18864" y="5224"/>
                    <a:pt x="18983" y="5396"/>
                  </a:cubicBezTo>
                  <a:cubicBezTo>
                    <a:pt x="19126" y="5602"/>
                    <a:pt x="19308" y="5753"/>
                    <a:pt x="19457" y="5949"/>
                  </a:cubicBezTo>
                  <a:cubicBezTo>
                    <a:pt x="19532" y="6048"/>
                    <a:pt x="19836" y="6469"/>
                    <a:pt x="19960" y="6469"/>
                  </a:cubicBezTo>
                  <a:cubicBezTo>
                    <a:pt x="20212" y="6469"/>
                    <a:pt x="19956" y="6018"/>
                    <a:pt x="19950" y="5979"/>
                  </a:cubicBezTo>
                  <a:cubicBezTo>
                    <a:pt x="19977" y="5936"/>
                    <a:pt x="20168" y="5982"/>
                    <a:pt x="20211" y="5985"/>
                  </a:cubicBezTo>
                  <a:cubicBezTo>
                    <a:pt x="20174" y="5942"/>
                    <a:pt x="19926" y="5707"/>
                    <a:pt x="19968" y="5649"/>
                  </a:cubicBezTo>
                  <a:cubicBezTo>
                    <a:pt x="19982" y="5630"/>
                    <a:pt x="20101" y="5654"/>
                    <a:pt x="20126" y="5664"/>
                  </a:cubicBezTo>
                  <a:cubicBezTo>
                    <a:pt x="20192" y="5412"/>
                    <a:pt x="19863" y="5420"/>
                    <a:pt x="19903" y="5247"/>
                  </a:cubicBezTo>
                  <a:cubicBezTo>
                    <a:pt x="19934" y="5260"/>
                    <a:pt x="19968" y="5294"/>
                    <a:pt x="19997" y="5315"/>
                  </a:cubicBezTo>
                  <a:cubicBezTo>
                    <a:pt x="20147" y="5117"/>
                    <a:pt x="19645" y="4785"/>
                    <a:pt x="19523" y="4756"/>
                  </a:cubicBezTo>
                  <a:cubicBezTo>
                    <a:pt x="19467" y="4748"/>
                    <a:pt x="19432" y="4643"/>
                    <a:pt x="19443" y="4586"/>
                  </a:cubicBezTo>
                  <a:cubicBezTo>
                    <a:pt x="19470" y="4445"/>
                    <a:pt x="19324" y="4420"/>
                    <a:pt x="19334" y="4366"/>
                  </a:cubicBezTo>
                  <a:cubicBezTo>
                    <a:pt x="19351" y="4272"/>
                    <a:pt x="19470" y="4429"/>
                    <a:pt x="19504" y="4429"/>
                  </a:cubicBezTo>
                  <a:cubicBezTo>
                    <a:pt x="19583" y="4429"/>
                    <a:pt x="19522" y="4292"/>
                    <a:pt x="19560" y="4279"/>
                  </a:cubicBezTo>
                  <a:cubicBezTo>
                    <a:pt x="19779" y="4468"/>
                    <a:pt x="19644" y="4227"/>
                    <a:pt x="19830" y="4227"/>
                  </a:cubicBezTo>
                  <a:cubicBezTo>
                    <a:pt x="19974" y="4180"/>
                    <a:pt x="20153" y="4358"/>
                    <a:pt x="20275" y="4424"/>
                  </a:cubicBezTo>
                  <a:cubicBezTo>
                    <a:pt x="20286" y="4362"/>
                    <a:pt x="20280" y="4286"/>
                    <a:pt x="20244" y="4238"/>
                  </a:cubicBezTo>
                  <a:cubicBezTo>
                    <a:pt x="20487" y="4009"/>
                    <a:pt x="20524" y="3674"/>
                    <a:pt x="20914" y="3862"/>
                  </a:cubicBezTo>
                  <a:cubicBezTo>
                    <a:pt x="20928" y="3840"/>
                    <a:pt x="20946" y="3835"/>
                    <a:pt x="20968" y="3843"/>
                  </a:cubicBezTo>
                  <a:cubicBezTo>
                    <a:pt x="20980" y="3602"/>
                    <a:pt x="20494" y="3359"/>
                    <a:pt x="20326" y="3322"/>
                  </a:cubicBezTo>
                  <a:cubicBezTo>
                    <a:pt x="20400" y="3299"/>
                    <a:pt x="20509" y="3221"/>
                    <a:pt x="20442" y="3106"/>
                  </a:cubicBezTo>
                  <a:cubicBezTo>
                    <a:pt x="20615" y="3209"/>
                    <a:pt x="20796" y="3130"/>
                    <a:pt x="20975" y="3259"/>
                  </a:cubicBezTo>
                  <a:cubicBezTo>
                    <a:pt x="21042" y="3307"/>
                    <a:pt x="21600" y="3507"/>
                    <a:pt x="21591" y="3334"/>
                  </a:cubicBezTo>
                  <a:cubicBezTo>
                    <a:pt x="21518" y="3261"/>
                    <a:pt x="21537" y="3195"/>
                    <a:pt x="21482" y="3136"/>
                  </a:cubicBezTo>
                  <a:close/>
                  <a:moveTo>
                    <a:pt x="16994" y="18909"/>
                  </a:moveTo>
                  <a:cubicBezTo>
                    <a:pt x="16992" y="18916"/>
                    <a:pt x="16986" y="18936"/>
                    <a:pt x="16994" y="18908"/>
                  </a:cubicBezTo>
                  <a:cubicBezTo>
                    <a:pt x="16995" y="18905"/>
                    <a:pt x="16995" y="18906"/>
                    <a:pt x="16994" y="18908"/>
                  </a:cubicBezTo>
                  <a:cubicBezTo>
                    <a:pt x="17025" y="18802"/>
                    <a:pt x="16849" y="18703"/>
                    <a:pt x="16797" y="18645"/>
                  </a:cubicBezTo>
                  <a:cubicBezTo>
                    <a:pt x="16910" y="18509"/>
                    <a:pt x="16724" y="18432"/>
                    <a:pt x="16738" y="18304"/>
                  </a:cubicBezTo>
                  <a:lnTo>
                    <a:pt x="16754" y="18340"/>
                  </a:lnTo>
                  <a:lnTo>
                    <a:pt x="16768" y="18257"/>
                  </a:lnTo>
                  <a:lnTo>
                    <a:pt x="16776" y="18259"/>
                  </a:lnTo>
                  <a:cubicBezTo>
                    <a:pt x="16763" y="18110"/>
                    <a:pt x="16888" y="18117"/>
                    <a:pt x="16947" y="18016"/>
                  </a:cubicBezTo>
                  <a:cubicBezTo>
                    <a:pt x="16932" y="18006"/>
                    <a:pt x="16894" y="17954"/>
                    <a:pt x="16878" y="17954"/>
                  </a:cubicBezTo>
                  <a:cubicBezTo>
                    <a:pt x="17187" y="17954"/>
                    <a:pt x="16910" y="17614"/>
                    <a:pt x="16748" y="17594"/>
                  </a:cubicBezTo>
                  <a:cubicBezTo>
                    <a:pt x="16760" y="17529"/>
                    <a:pt x="16681" y="17426"/>
                    <a:pt x="16659" y="17362"/>
                  </a:cubicBezTo>
                  <a:cubicBezTo>
                    <a:pt x="16473" y="17255"/>
                    <a:pt x="16458" y="17581"/>
                    <a:pt x="16392" y="17697"/>
                  </a:cubicBezTo>
                  <a:lnTo>
                    <a:pt x="16408" y="17712"/>
                  </a:lnTo>
                  <a:cubicBezTo>
                    <a:pt x="16350" y="17704"/>
                    <a:pt x="16222" y="17768"/>
                    <a:pt x="16295" y="17866"/>
                  </a:cubicBezTo>
                  <a:cubicBezTo>
                    <a:pt x="16216" y="17940"/>
                    <a:pt x="16061" y="17932"/>
                    <a:pt x="16023" y="18049"/>
                  </a:cubicBezTo>
                  <a:cubicBezTo>
                    <a:pt x="15957" y="18251"/>
                    <a:pt x="15876" y="18304"/>
                    <a:pt x="15732" y="18363"/>
                  </a:cubicBezTo>
                  <a:cubicBezTo>
                    <a:pt x="15609" y="18415"/>
                    <a:pt x="15571" y="18696"/>
                    <a:pt x="15535" y="18708"/>
                  </a:cubicBezTo>
                  <a:cubicBezTo>
                    <a:pt x="15508" y="18708"/>
                    <a:pt x="15366" y="18659"/>
                    <a:pt x="15367" y="18626"/>
                  </a:cubicBezTo>
                  <a:lnTo>
                    <a:pt x="15369" y="18534"/>
                  </a:lnTo>
                  <a:lnTo>
                    <a:pt x="15311" y="18575"/>
                  </a:lnTo>
                  <a:lnTo>
                    <a:pt x="15306" y="18562"/>
                  </a:lnTo>
                  <a:cubicBezTo>
                    <a:pt x="15117" y="18677"/>
                    <a:pt x="15108" y="18934"/>
                    <a:pt x="15200" y="19136"/>
                  </a:cubicBezTo>
                  <a:cubicBezTo>
                    <a:pt x="15161" y="19181"/>
                    <a:pt x="15164" y="19258"/>
                    <a:pt x="15203" y="19303"/>
                  </a:cubicBezTo>
                  <a:cubicBezTo>
                    <a:pt x="15195" y="19335"/>
                    <a:pt x="15210" y="19374"/>
                    <a:pt x="15235" y="19385"/>
                  </a:cubicBezTo>
                  <a:cubicBezTo>
                    <a:pt x="15225" y="19424"/>
                    <a:pt x="15232" y="19455"/>
                    <a:pt x="15254" y="19479"/>
                  </a:cubicBezTo>
                  <a:cubicBezTo>
                    <a:pt x="15285" y="19481"/>
                    <a:pt x="15311" y="19464"/>
                    <a:pt x="15340" y="19452"/>
                  </a:cubicBezTo>
                  <a:cubicBezTo>
                    <a:pt x="15350" y="19468"/>
                    <a:pt x="15353" y="19488"/>
                    <a:pt x="15347" y="19511"/>
                  </a:cubicBezTo>
                  <a:cubicBezTo>
                    <a:pt x="15325" y="19540"/>
                    <a:pt x="15350" y="19890"/>
                    <a:pt x="15399" y="19920"/>
                  </a:cubicBezTo>
                  <a:cubicBezTo>
                    <a:pt x="15473" y="19966"/>
                    <a:pt x="15568" y="19928"/>
                    <a:pt x="15643" y="19918"/>
                  </a:cubicBezTo>
                  <a:cubicBezTo>
                    <a:pt x="15630" y="20115"/>
                    <a:pt x="15842" y="20079"/>
                    <a:pt x="15913" y="19951"/>
                  </a:cubicBezTo>
                  <a:cubicBezTo>
                    <a:pt x="15943" y="20003"/>
                    <a:pt x="16038" y="20088"/>
                    <a:pt x="16085" y="20029"/>
                  </a:cubicBezTo>
                  <a:cubicBezTo>
                    <a:pt x="16181" y="20173"/>
                    <a:pt x="16201" y="20238"/>
                    <a:pt x="16389" y="20115"/>
                  </a:cubicBezTo>
                  <a:cubicBezTo>
                    <a:pt x="16410" y="20270"/>
                    <a:pt x="16541" y="20049"/>
                    <a:pt x="16499" y="19901"/>
                  </a:cubicBezTo>
                  <a:cubicBezTo>
                    <a:pt x="16526" y="19881"/>
                    <a:pt x="16539" y="19851"/>
                    <a:pt x="16538" y="19809"/>
                  </a:cubicBezTo>
                  <a:lnTo>
                    <a:pt x="16562" y="19798"/>
                  </a:lnTo>
                  <a:cubicBezTo>
                    <a:pt x="16568" y="19733"/>
                    <a:pt x="16573" y="19601"/>
                    <a:pt x="16539" y="19554"/>
                  </a:cubicBezTo>
                  <a:cubicBezTo>
                    <a:pt x="16562" y="19523"/>
                    <a:pt x="16574" y="19505"/>
                    <a:pt x="16597" y="19520"/>
                  </a:cubicBezTo>
                  <a:cubicBezTo>
                    <a:pt x="16644" y="19442"/>
                    <a:pt x="16806" y="19309"/>
                    <a:pt x="16741" y="19205"/>
                  </a:cubicBezTo>
                  <a:cubicBezTo>
                    <a:pt x="16704" y="19144"/>
                    <a:pt x="16767" y="18984"/>
                    <a:pt x="16806" y="18955"/>
                  </a:cubicBezTo>
                  <a:cubicBezTo>
                    <a:pt x="16858" y="18955"/>
                    <a:pt x="16966" y="19000"/>
                    <a:pt x="16994" y="18909"/>
                  </a:cubicBezTo>
                  <a:close/>
                  <a:moveTo>
                    <a:pt x="17082" y="15769"/>
                  </a:moveTo>
                  <a:cubicBezTo>
                    <a:pt x="17065" y="15769"/>
                    <a:pt x="17051" y="15769"/>
                    <a:pt x="17082" y="15769"/>
                  </a:cubicBezTo>
                  <a:cubicBezTo>
                    <a:pt x="17137" y="15769"/>
                    <a:pt x="17106" y="15769"/>
                    <a:pt x="17083" y="15769"/>
                  </a:cubicBezTo>
                  <a:cubicBezTo>
                    <a:pt x="17275" y="15768"/>
                    <a:pt x="17243" y="16089"/>
                    <a:pt x="17193" y="16059"/>
                  </a:cubicBezTo>
                  <a:cubicBezTo>
                    <a:pt x="17151" y="16034"/>
                    <a:pt x="17029" y="15770"/>
                    <a:pt x="17082" y="15769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defTabSz="821560" eaLnBrk="1" fontAlgn="auto" latinLnBrk="0" hangingPunct="1">
                <a:spcAft>
                  <a:spcPts val="0"/>
                </a:spcAft>
                <a:buClrTx/>
                <a:buSzTx/>
                <a:buFontTx/>
                <a:buNone/>
                <a:tabLst/>
                <a:defRPr sz="2000">
                  <a:solidFill>
                    <a:srgbClr val="4C4C4C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ea typeface="Lato Light" panose="020F0502020204030203" pitchFamily="34" charset="0"/>
                <a:cs typeface="Lato Light" panose="020F0502020204030203" pitchFamily="34" charset="0"/>
                <a:sym typeface="Helvetica Neue Light"/>
              </a:endParaRPr>
            </a:p>
          </p:txBody>
        </p:sp>
        <p:sp>
          <p:nvSpPr>
            <p:cNvPr id="187" name="Freeform 38">
              <a:extLst>
                <a:ext uri="{FF2B5EF4-FFF2-40B4-BE49-F238E27FC236}">
                  <a16:creationId xmlns:a16="http://schemas.microsoft.com/office/drawing/2014/main" id="{2401F597-A4E9-40C2-B9D7-9F70CFD6E1FC}"/>
                </a:ext>
              </a:extLst>
            </p:cNvPr>
            <p:cNvSpPr/>
            <p:nvPr/>
          </p:nvSpPr>
          <p:spPr>
            <a:xfrm>
              <a:off x="17052805" y="7384423"/>
              <a:ext cx="2875736" cy="2532252"/>
            </a:xfrm>
            <a:custGeom>
              <a:avLst/>
              <a:gdLst>
                <a:gd name="connsiteX0" fmla="*/ 965983 w 1966017"/>
                <a:gd name="connsiteY0" fmla="*/ 1519201 h 1731192"/>
                <a:gd name="connsiteX1" fmla="*/ 847624 w 1966017"/>
                <a:gd name="connsiteY1" fmla="*/ 1624925 h 1731192"/>
                <a:gd name="connsiteX2" fmla="*/ 844735 w 1966017"/>
                <a:gd name="connsiteY2" fmla="*/ 1546110 h 1731192"/>
                <a:gd name="connsiteX3" fmla="*/ 936014 w 1966017"/>
                <a:gd name="connsiteY3" fmla="*/ 1527839 h 1731192"/>
                <a:gd name="connsiteX4" fmla="*/ 936014 w 1966017"/>
                <a:gd name="connsiteY4" fmla="*/ 1527839 h 1731192"/>
                <a:gd name="connsiteX5" fmla="*/ 965983 w 1966017"/>
                <a:gd name="connsiteY5" fmla="*/ 1519201 h 1731192"/>
                <a:gd name="connsiteX6" fmla="*/ 1846003 w 1966017"/>
                <a:gd name="connsiteY6" fmla="*/ 1213291 h 1731192"/>
                <a:gd name="connsiteX7" fmla="*/ 1850825 w 1966017"/>
                <a:gd name="connsiteY7" fmla="*/ 1219594 h 1731192"/>
                <a:gd name="connsiteX8" fmla="*/ 1857351 w 1966017"/>
                <a:gd name="connsiteY8" fmla="*/ 1235400 h 1731192"/>
                <a:gd name="connsiteX9" fmla="*/ 1879375 w 1966017"/>
                <a:gd name="connsiteY9" fmla="*/ 1259151 h 1731192"/>
                <a:gd name="connsiteX10" fmla="*/ 1866255 w 1966017"/>
                <a:gd name="connsiteY10" fmla="*/ 1297261 h 1731192"/>
                <a:gd name="connsiteX11" fmla="*/ 1865463 w 1966017"/>
                <a:gd name="connsiteY11" fmla="*/ 1314445 h 1731192"/>
                <a:gd name="connsiteX12" fmla="*/ 1879143 w 1966017"/>
                <a:gd name="connsiteY12" fmla="*/ 1316379 h 1731192"/>
                <a:gd name="connsiteX13" fmla="*/ 1886177 w 1966017"/>
                <a:gd name="connsiteY13" fmla="*/ 1299627 h 1731192"/>
                <a:gd name="connsiteX14" fmla="*/ 1891669 w 1966017"/>
                <a:gd name="connsiteY14" fmla="*/ 1316129 h 1731192"/>
                <a:gd name="connsiteX15" fmla="*/ 1884085 w 1966017"/>
                <a:gd name="connsiteY15" fmla="*/ 1339309 h 1731192"/>
                <a:gd name="connsiteX16" fmla="*/ 1896247 w 1966017"/>
                <a:gd name="connsiteY16" fmla="*/ 1356896 h 1731192"/>
                <a:gd name="connsiteX17" fmla="*/ 1933581 w 1966017"/>
                <a:gd name="connsiteY17" fmla="*/ 1354531 h 1731192"/>
                <a:gd name="connsiteX18" fmla="*/ 1966017 w 1966017"/>
                <a:gd name="connsiteY18" fmla="*/ 1351651 h 1731192"/>
                <a:gd name="connsiteX19" fmla="*/ 1946635 w 1966017"/>
                <a:gd name="connsiteY19" fmla="*/ 1373106 h 1731192"/>
                <a:gd name="connsiteX20" fmla="*/ 1924203 w 1966017"/>
                <a:gd name="connsiteY20" fmla="*/ 1394269 h 1731192"/>
                <a:gd name="connsiteX21" fmla="*/ 1871495 w 1966017"/>
                <a:gd name="connsiteY21" fmla="*/ 1417741 h 1731192"/>
                <a:gd name="connsiteX22" fmla="*/ 1863063 w 1966017"/>
                <a:gd name="connsiteY22" fmla="*/ 1424559 h 1731192"/>
                <a:gd name="connsiteX23" fmla="*/ 1861115 w 1966017"/>
                <a:gd name="connsiteY23" fmla="*/ 1435732 h 1731192"/>
                <a:gd name="connsiteX24" fmla="*/ 1840941 w 1966017"/>
                <a:gd name="connsiteY24" fmla="*/ 1451204 h 1731192"/>
                <a:gd name="connsiteX25" fmla="*/ 1820337 w 1966017"/>
                <a:gd name="connsiteY25" fmla="*/ 1469849 h 1731192"/>
                <a:gd name="connsiteX26" fmla="*/ 1792699 w 1966017"/>
                <a:gd name="connsiteY26" fmla="*/ 1486045 h 1731192"/>
                <a:gd name="connsiteX27" fmla="*/ 1750919 w 1966017"/>
                <a:gd name="connsiteY27" fmla="*/ 1510561 h 1731192"/>
                <a:gd name="connsiteX28" fmla="*/ 1730261 w 1966017"/>
                <a:gd name="connsiteY28" fmla="*/ 1502825 h 1731192"/>
                <a:gd name="connsiteX29" fmla="*/ 1732633 w 1966017"/>
                <a:gd name="connsiteY29" fmla="*/ 1498101 h 1731192"/>
                <a:gd name="connsiteX30" fmla="*/ 1720521 w 1966017"/>
                <a:gd name="connsiteY30" fmla="*/ 1508722 h 1731192"/>
                <a:gd name="connsiteX31" fmla="*/ 1712919 w 1966017"/>
                <a:gd name="connsiteY31" fmla="*/ 1522540 h 1731192"/>
                <a:gd name="connsiteX32" fmla="*/ 1707139 w 1966017"/>
                <a:gd name="connsiteY32" fmla="*/ 1529843 h 1731192"/>
                <a:gd name="connsiteX33" fmla="*/ 1674399 w 1966017"/>
                <a:gd name="connsiteY33" fmla="*/ 1552727 h 1731192"/>
                <a:gd name="connsiteX34" fmla="*/ 1608101 w 1966017"/>
                <a:gd name="connsiteY34" fmla="*/ 1599054 h 1731192"/>
                <a:gd name="connsiteX35" fmla="*/ 1614349 w 1966017"/>
                <a:gd name="connsiteY35" fmla="*/ 1606547 h 1731192"/>
                <a:gd name="connsiteX36" fmla="*/ 1607381 w 1966017"/>
                <a:gd name="connsiteY36" fmla="*/ 1613517 h 1731192"/>
                <a:gd name="connsiteX37" fmla="*/ 1591613 w 1966017"/>
                <a:gd name="connsiteY37" fmla="*/ 1616098 h 1731192"/>
                <a:gd name="connsiteX38" fmla="*/ 1568683 w 1966017"/>
                <a:gd name="connsiteY38" fmla="*/ 1621926 h 1731192"/>
                <a:gd name="connsiteX39" fmla="*/ 1531195 w 1966017"/>
                <a:gd name="connsiteY39" fmla="*/ 1636401 h 1731192"/>
                <a:gd name="connsiteX40" fmla="*/ 1498493 w 1966017"/>
                <a:gd name="connsiteY40" fmla="*/ 1668348 h 1731192"/>
                <a:gd name="connsiteX41" fmla="*/ 1412731 w 1966017"/>
                <a:gd name="connsiteY41" fmla="*/ 1723572 h 1731192"/>
                <a:gd name="connsiteX42" fmla="*/ 1368117 w 1966017"/>
                <a:gd name="connsiteY42" fmla="*/ 1728936 h 1731192"/>
                <a:gd name="connsiteX43" fmla="*/ 1350519 w 1966017"/>
                <a:gd name="connsiteY43" fmla="*/ 1719564 h 1731192"/>
                <a:gd name="connsiteX44" fmla="*/ 1350519 w 1966017"/>
                <a:gd name="connsiteY44" fmla="*/ 1711202 h 1731192"/>
                <a:gd name="connsiteX45" fmla="*/ 1312231 w 1966017"/>
                <a:gd name="connsiteY45" fmla="*/ 1712606 h 1731192"/>
                <a:gd name="connsiteX46" fmla="*/ 1321633 w 1966017"/>
                <a:gd name="connsiteY46" fmla="*/ 1700807 h 1731192"/>
                <a:gd name="connsiteX47" fmla="*/ 1341099 w 1966017"/>
                <a:gd name="connsiteY47" fmla="*/ 1685392 h 1731192"/>
                <a:gd name="connsiteX48" fmla="*/ 1368545 w 1966017"/>
                <a:gd name="connsiteY48" fmla="*/ 1668063 h 1731192"/>
                <a:gd name="connsiteX49" fmla="*/ 1402297 w 1966017"/>
                <a:gd name="connsiteY49" fmla="*/ 1647760 h 1731192"/>
                <a:gd name="connsiteX50" fmla="*/ 1429197 w 1966017"/>
                <a:gd name="connsiteY50" fmla="*/ 1631120 h 1731192"/>
                <a:gd name="connsiteX51" fmla="*/ 1460069 w 1966017"/>
                <a:gd name="connsiteY51" fmla="*/ 1619571 h 1731192"/>
                <a:gd name="connsiteX52" fmla="*/ 1531817 w 1966017"/>
                <a:gd name="connsiteY52" fmla="*/ 1588754 h 1731192"/>
                <a:gd name="connsiteX53" fmla="*/ 1556693 w 1966017"/>
                <a:gd name="connsiteY53" fmla="*/ 1576110 h 1731192"/>
                <a:gd name="connsiteX54" fmla="*/ 1577735 w 1966017"/>
                <a:gd name="connsiteY54" fmla="*/ 1566583 h 1731192"/>
                <a:gd name="connsiteX55" fmla="*/ 1587955 w 1966017"/>
                <a:gd name="connsiteY55" fmla="*/ 1558341 h 1731192"/>
                <a:gd name="connsiteX56" fmla="*/ 1605765 w 1966017"/>
                <a:gd name="connsiteY56" fmla="*/ 1538014 h 1731192"/>
                <a:gd name="connsiteX57" fmla="*/ 1630057 w 1966017"/>
                <a:gd name="connsiteY57" fmla="*/ 1525394 h 1731192"/>
                <a:gd name="connsiteX58" fmla="*/ 1650983 w 1966017"/>
                <a:gd name="connsiteY58" fmla="*/ 1510824 h 1731192"/>
                <a:gd name="connsiteX59" fmla="*/ 1665211 w 1966017"/>
                <a:gd name="connsiteY59" fmla="*/ 1491936 h 1731192"/>
                <a:gd name="connsiteX60" fmla="*/ 1696491 w 1966017"/>
                <a:gd name="connsiteY60" fmla="*/ 1476462 h 1731192"/>
                <a:gd name="connsiteX61" fmla="*/ 1688803 w 1966017"/>
                <a:gd name="connsiteY61" fmla="*/ 1508528 h 1731192"/>
                <a:gd name="connsiteX62" fmla="*/ 1713563 w 1966017"/>
                <a:gd name="connsiteY62" fmla="*/ 1497788 h 1731192"/>
                <a:gd name="connsiteX63" fmla="*/ 1723667 w 1966017"/>
                <a:gd name="connsiteY63" fmla="*/ 1493719 h 1731192"/>
                <a:gd name="connsiteX64" fmla="*/ 1732657 w 1966017"/>
                <a:gd name="connsiteY64" fmla="*/ 1498052 h 1731192"/>
                <a:gd name="connsiteX65" fmla="*/ 1733271 w 1966017"/>
                <a:gd name="connsiteY65" fmla="*/ 1496828 h 1731192"/>
                <a:gd name="connsiteX66" fmla="*/ 1758799 w 1966017"/>
                <a:gd name="connsiteY66" fmla="*/ 1479825 h 1731192"/>
                <a:gd name="connsiteX67" fmla="*/ 1782299 w 1966017"/>
                <a:gd name="connsiteY67" fmla="*/ 1453208 h 1731192"/>
                <a:gd name="connsiteX68" fmla="*/ 1757347 w 1966017"/>
                <a:gd name="connsiteY68" fmla="*/ 1417908 h 1731192"/>
                <a:gd name="connsiteX69" fmla="*/ 1788495 w 1966017"/>
                <a:gd name="connsiteY69" fmla="*/ 1402534 h 1731192"/>
                <a:gd name="connsiteX70" fmla="*/ 1819379 w 1966017"/>
                <a:gd name="connsiteY70" fmla="*/ 1374149 h 1731192"/>
                <a:gd name="connsiteX71" fmla="*/ 1841601 w 1966017"/>
                <a:gd name="connsiteY71" fmla="*/ 1280871 h 1731192"/>
                <a:gd name="connsiteX72" fmla="*/ 1841953 w 1966017"/>
                <a:gd name="connsiteY72" fmla="*/ 1239936 h 1731192"/>
                <a:gd name="connsiteX73" fmla="*/ 1841897 w 1966017"/>
                <a:gd name="connsiteY73" fmla="*/ 1216464 h 1731192"/>
                <a:gd name="connsiteX74" fmla="*/ 1846003 w 1966017"/>
                <a:gd name="connsiteY74" fmla="*/ 1213291 h 1731192"/>
                <a:gd name="connsiteX75" fmla="*/ 24165 w 1966017"/>
                <a:gd name="connsiteY75" fmla="*/ 919639 h 1731192"/>
                <a:gd name="connsiteX76" fmla="*/ 26755 w 1966017"/>
                <a:gd name="connsiteY76" fmla="*/ 924505 h 1731192"/>
                <a:gd name="connsiteX77" fmla="*/ 27296 w 1966017"/>
                <a:gd name="connsiteY77" fmla="*/ 926782 h 1731192"/>
                <a:gd name="connsiteX78" fmla="*/ 1378233 w 1966017"/>
                <a:gd name="connsiteY78" fmla="*/ 885150 h 1731192"/>
                <a:gd name="connsiteX79" fmla="*/ 1379555 w 1966017"/>
                <a:gd name="connsiteY79" fmla="*/ 887837 h 1731192"/>
                <a:gd name="connsiteX80" fmla="*/ 1378233 w 1966017"/>
                <a:gd name="connsiteY80" fmla="*/ 885150 h 1731192"/>
                <a:gd name="connsiteX81" fmla="*/ 81202 w 1966017"/>
                <a:gd name="connsiteY81" fmla="*/ 778062 h 1731192"/>
                <a:gd name="connsiteX82" fmla="*/ 86269 w 1966017"/>
                <a:gd name="connsiteY82" fmla="*/ 778062 h 1731192"/>
                <a:gd name="connsiteX83" fmla="*/ 81548 w 1966017"/>
                <a:gd name="connsiteY83" fmla="*/ 781410 h 1731192"/>
                <a:gd name="connsiteX84" fmla="*/ 81322 w 1966017"/>
                <a:gd name="connsiteY84" fmla="*/ 780231 h 1731192"/>
                <a:gd name="connsiteX85" fmla="*/ 80950 w 1966017"/>
                <a:gd name="connsiteY85" fmla="*/ 773524 h 1731192"/>
                <a:gd name="connsiteX86" fmla="*/ 81202 w 1966017"/>
                <a:gd name="connsiteY86" fmla="*/ 778062 h 1731192"/>
                <a:gd name="connsiteX87" fmla="*/ 80781 w 1966017"/>
                <a:gd name="connsiteY87" fmla="*/ 778062 h 1731192"/>
                <a:gd name="connsiteX88" fmla="*/ 80950 w 1966017"/>
                <a:gd name="connsiteY88" fmla="*/ 773524 h 1731192"/>
                <a:gd name="connsiteX89" fmla="*/ 1137981 w 1966017"/>
                <a:gd name="connsiteY89" fmla="*/ 342298 h 1731192"/>
                <a:gd name="connsiteX90" fmla="*/ 1149985 w 1966017"/>
                <a:gd name="connsiteY90" fmla="*/ 383603 h 1731192"/>
                <a:gd name="connsiteX91" fmla="*/ 1161467 w 1966017"/>
                <a:gd name="connsiteY91" fmla="*/ 464788 h 1731192"/>
                <a:gd name="connsiteX92" fmla="*/ 1191869 w 1966017"/>
                <a:gd name="connsiteY92" fmla="*/ 472203 h 1731192"/>
                <a:gd name="connsiteX93" fmla="*/ 1226532 w 1966017"/>
                <a:gd name="connsiteY93" fmla="*/ 666604 h 1731192"/>
                <a:gd name="connsiteX94" fmla="*/ 1293547 w 1966017"/>
                <a:gd name="connsiteY94" fmla="*/ 719810 h 1731192"/>
                <a:gd name="connsiteX95" fmla="*/ 1315933 w 1966017"/>
                <a:gd name="connsiteY95" fmla="*/ 796638 h 1731192"/>
                <a:gd name="connsiteX96" fmla="*/ 1319111 w 1966017"/>
                <a:gd name="connsiteY96" fmla="*/ 783107 h 1731192"/>
                <a:gd name="connsiteX97" fmla="*/ 1341497 w 1966017"/>
                <a:gd name="connsiteY97" fmla="*/ 839524 h 1731192"/>
                <a:gd name="connsiteX98" fmla="*/ 1379555 w 1966017"/>
                <a:gd name="connsiteY98" fmla="*/ 887837 h 1731192"/>
                <a:gd name="connsiteX99" fmla="*/ 1376809 w 1966017"/>
                <a:gd name="connsiteY99" fmla="*/ 982248 h 1731192"/>
                <a:gd name="connsiteX100" fmla="*/ 1378181 w 1966017"/>
                <a:gd name="connsiteY100" fmla="*/ 1036830 h 1731192"/>
                <a:gd name="connsiteX101" fmla="*/ 1322071 w 1966017"/>
                <a:gd name="connsiteY101" fmla="*/ 1127188 h 1731192"/>
                <a:gd name="connsiteX102" fmla="*/ 1259534 w 1966017"/>
                <a:gd name="connsiteY102" fmla="*/ 1204322 h 1731192"/>
                <a:gd name="connsiteX103" fmla="*/ 1099002 w 1966017"/>
                <a:gd name="connsiteY103" fmla="*/ 1384733 h 1731192"/>
                <a:gd name="connsiteX104" fmla="*/ 1009167 w 1966017"/>
                <a:gd name="connsiteY104" fmla="*/ 1416841 h 1731192"/>
                <a:gd name="connsiteX105" fmla="*/ 943163 w 1966017"/>
                <a:gd name="connsiteY105" fmla="*/ 1454299 h 1731192"/>
                <a:gd name="connsiteX106" fmla="*/ 924749 w 1966017"/>
                <a:gd name="connsiteY106" fmla="*/ 1413477 h 1731192"/>
                <a:gd name="connsiteX107" fmla="*/ 858167 w 1966017"/>
                <a:gd name="connsiteY107" fmla="*/ 1443214 h 1731192"/>
                <a:gd name="connsiteX108" fmla="*/ 779526 w 1966017"/>
                <a:gd name="connsiteY108" fmla="*/ 1410954 h 1731192"/>
                <a:gd name="connsiteX109" fmla="*/ 782487 w 1966017"/>
                <a:gd name="connsiteY109" fmla="*/ 1331527 h 1731192"/>
                <a:gd name="connsiteX110" fmla="*/ 747824 w 1966017"/>
                <a:gd name="connsiteY110" fmla="*/ 1316162 h 1731192"/>
                <a:gd name="connsiteX111" fmla="*/ 765805 w 1966017"/>
                <a:gd name="connsiteY111" fmla="*/ 1263185 h 1731192"/>
                <a:gd name="connsiteX112" fmla="*/ 707239 w 1966017"/>
                <a:gd name="connsiteY112" fmla="*/ 1303701 h 1731192"/>
                <a:gd name="connsiteX113" fmla="*/ 754684 w 1966017"/>
                <a:gd name="connsiteY113" fmla="*/ 1252177 h 1731192"/>
                <a:gd name="connsiteX114" fmla="*/ 779309 w 1966017"/>
                <a:gd name="connsiteY114" fmla="*/ 1203481 h 1731192"/>
                <a:gd name="connsiteX115" fmla="*/ 671204 w 1966017"/>
                <a:gd name="connsiteY115" fmla="*/ 1291546 h 1731192"/>
                <a:gd name="connsiteX116" fmla="*/ 665499 w 1966017"/>
                <a:gd name="connsiteY116" fmla="*/ 1222287 h 1731192"/>
                <a:gd name="connsiteX117" fmla="*/ 652934 w 1966017"/>
                <a:gd name="connsiteY117" fmla="*/ 1185363 h 1731192"/>
                <a:gd name="connsiteX118" fmla="*/ 518110 w 1966017"/>
                <a:gd name="connsiteY118" fmla="*/ 1158302 h 1731192"/>
                <a:gd name="connsiteX119" fmla="*/ 336419 w 1966017"/>
                <a:gd name="connsiteY119" fmla="*/ 1207227 h 1731192"/>
                <a:gd name="connsiteX120" fmla="*/ 270704 w 1966017"/>
                <a:gd name="connsiteY120" fmla="*/ 1248966 h 1731192"/>
                <a:gd name="connsiteX121" fmla="*/ 186502 w 1966017"/>
                <a:gd name="connsiteY121" fmla="*/ 1246902 h 1731192"/>
                <a:gd name="connsiteX122" fmla="*/ 55433 w 1966017"/>
                <a:gd name="connsiteY122" fmla="*/ 1295674 h 1731192"/>
                <a:gd name="connsiteX123" fmla="*/ 550 w 1966017"/>
                <a:gd name="connsiteY123" fmla="*/ 1244303 h 1731192"/>
                <a:gd name="connsiteX124" fmla="*/ 33119 w 1966017"/>
                <a:gd name="connsiteY124" fmla="*/ 1219382 h 1731192"/>
                <a:gd name="connsiteX125" fmla="*/ 46262 w 1966017"/>
                <a:gd name="connsiteY125" fmla="*/ 1119162 h 1731192"/>
                <a:gd name="connsiteX126" fmla="*/ 46262 w 1966017"/>
                <a:gd name="connsiteY126" fmla="*/ 1037059 h 1731192"/>
                <a:gd name="connsiteX127" fmla="*/ 29588 w 1966017"/>
                <a:gd name="connsiteY127" fmla="*/ 936427 h 1731192"/>
                <a:gd name="connsiteX128" fmla="*/ 27296 w 1966017"/>
                <a:gd name="connsiteY128" fmla="*/ 926782 h 1731192"/>
                <a:gd name="connsiteX129" fmla="*/ 28245 w 1966017"/>
                <a:gd name="connsiteY129" fmla="*/ 928946 h 1731192"/>
                <a:gd name="connsiteX130" fmla="*/ 33625 w 1966017"/>
                <a:gd name="connsiteY130" fmla="*/ 939744 h 1731192"/>
                <a:gd name="connsiteX131" fmla="*/ 37091 w 1966017"/>
                <a:gd name="connsiteY131" fmla="*/ 922391 h 1731192"/>
                <a:gd name="connsiteX132" fmla="*/ 59261 w 1966017"/>
                <a:gd name="connsiteY132" fmla="*/ 947847 h 1731192"/>
                <a:gd name="connsiteX133" fmla="*/ 61860 w 1966017"/>
                <a:gd name="connsiteY133" fmla="*/ 841817 h 1731192"/>
                <a:gd name="connsiteX134" fmla="*/ 74605 w 1966017"/>
                <a:gd name="connsiteY134" fmla="*/ 786336 h 1731192"/>
                <a:gd name="connsiteX135" fmla="*/ 81548 w 1966017"/>
                <a:gd name="connsiteY135" fmla="*/ 781410 h 1731192"/>
                <a:gd name="connsiteX136" fmla="*/ 83157 w 1966017"/>
                <a:gd name="connsiteY136" fmla="*/ 789790 h 1731192"/>
                <a:gd name="connsiteX137" fmla="*/ 87713 w 1966017"/>
                <a:gd name="connsiteY137" fmla="*/ 793810 h 1731192"/>
                <a:gd name="connsiteX138" fmla="*/ 169749 w 1966017"/>
                <a:gd name="connsiteY138" fmla="*/ 731048 h 1731192"/>
                <a:gd name="connsiteX139" fmla="*/ 231997 w 1966017"/>
                <a:gd name="connsiteY139" fmla="*/ 717364 h 1731192"/>
                <a:gd name="connsiteX140" fmla="*/ 275903 w 1966017"/>
                <a:gd name="connsiteY140" fmla="*/ 698176 h 1731192"/>
                <a:gd name="connsiteX141" fmla="*/ 372237 w 1966017"/>
                <a:gd name="connsiteY141" fmla="*/ 643594 h 1731192"/>
                <a:gd name="connsiteX142" fmla="*/ 427120 w 1966017"/>
                <a:gd name="connsiteY142" fmla="*/ 559198 h 1731192"/>
                <a:gd name="connsiteX143" fmla="*/ 443079 w 1966017"/>
                <a:gd name="connsiteY143" fmla="*/ 598186 h 1731192"/>
                <a:gd name="connsiteX144" fmla="*/ 448351 w 1966017"/>
                <a:gd name="connsiteY144" fmla="*/ 576016 h 1731192"/>
                <a:gd name="connsiteX145" fmla="*/ 464383 w 1966017"/>
                <a:gd name="connsiteY145" fmla="*/ 551095 h 1731192"/>
                <a:gd name="connsiteX146" fmla="*/ 494496 w 1966017"/>
                <a:gd name="connsiteY146" fmla="*/ 512720 h 1731192"/>
                <a:gd name="connsiteX147" fmla="*/ 618632 w 1966017"/>
                <a:gd name="connsiteY147" fmla="*/ 499112 h 1731192"/>
                <a:gd name="connsiteX148" fmla="*/ 672649 w 1966017"/>
                <a:gd name="connsiteY148" fmla="*/ 489098 h 1731192"/>
                <a:gd name="connsiteX149" fmla="*/ 725582 w 1966017"/>
                <a:gd name="connsiteY149" fmla="*/ 398204 h 1731192"/>
                <a:gd name="connsiteX150" fmla="*/ 764216 w 1966017"/>
                <a:gd name="connsiteY150" fmla="*/ 358988 h 1731192"/>
                <a:gd name="connsiteX151" fmla="*/ 789780 w 1966017"/>
                <a:gd name="connsiteY151" fmla="*/ 354554 h 1731192"/>
                <a:gd name="connsiteX152" fmla="*/ 827332 w 1966017"/>
                <a:gd name="connsiteY152" fmla="*/ 378864 h 1731192"/>
                <a:gd name="connsiteX153" fmla="*/ 875137 w 1966017"/>
                <a:gd name="connsiteY153" fmla="*/ 394994 h 1731192"/>
                <a:gd name="connsiteX154" fmla="*/ 931103 w 1966017"/>
                <a:gd name="connsiteY154" fmla="*/ 393082 h 1731192"/>
                <a:gd name="connsiteX155" fmla="*/ 893985 w 1966017"/>
                <a:gd name="connsiteY155" fmla="*/ 450799 h 1731192"/>
                <a:gd name="connsiteX156" fmla="*/ 892397 w 1966017"/>
                <a:gd name="connsiteY156" fmla="*/ 523193 h 1731192"/>
                <a:gd name="connsiteX157" fmla="*/ 958400 w 1966017"/>
                <a:gd name="connsiteY157" fmla="*/ 568372 h 1731192"/>
                <a:gd name="connsiteX158" fmla="*/ 1038125 w 1966017"/>
                <a:gd name="connsiteY158" fmla="*/ 602849 h 1731192"/>
                <a:gd name="connsiteX159" fmla="*/ 1085714 w 1966017"/>
                <a:gd name="connsiteY159" fmla="*/ 459666 h 1731192"/>
                <a:gd name="connsiteX160" fmla="*/ 1106151 w 1966017"/>
                <a:gd name="connsiteY160" fmla="*/ 385438 h 1731192"/>
                <a:gd name="connsiteX161" fmla="*/ 1137981 w 1966017"/>
                <a:gd name="connsiteY161" fmla="*/ 342298 h 1731192"/>
                <a:gd name="connsiteX162" fmla="*/ 1399991 w 1966017"/>
                <a:gd name="connsiteY162" fmla="*/ 146928 h 1731192"/>
                <a:gd name="connsiteX163" fmla="*/ 1399991 w 1966017"/>
                <a:gd name="connsiteY163" fmla="*/ 146928 h 1731192"/>
                <a:gd name="connsiteX164" fmla="*/ 1435593 w 1966017"/>
                <a:gd name="connsiteY164" fmla="*/ 14601 h 1731192"/>
                <a:gd name="connsiteX165" fmla="*/ 1515173 w 1966017"/>
                <a:gd name="connsiteY165" fmla="*/ 107635 h 1731192"/>
                <a:gd name="connsiteX166" fmla="*/ 1508529 w 1966017"/>
                <a:gd name="connsiteY166" fmla="*/ 88141 h 1731192"/>
                <a:gd name="connsiteX167" fmla="*/ 1399991 w 1966017"/>
                <a:gd name="connsiteY167" fmla="*/ 146928 h 1731192"/>
                <a:gd name="connsiteX168" fmla="*/ 1362439 w 1966017"/>
                <a:gd name="connsiteY168" fmla="*/ 126058 h 1731192"/>
                <a:gd name="connsiteX169" fmla="*/ 1471411 w 1966017"/>
                <a:gd name="connsiteY169" fmla="*/ 103813 h 1731192"/>
                <a:gd name="connsiteX170" fmla="*/ 1506073 w 1966017"/>
                <a:gd name="connsiteY170" fmla="*/ 80803 h 1731192"/>
                <a:gd name="connsiteX171" fmla="*/ 1435593 w 1966017"/>
                <a:gd name="connsiteY171" fmla="*/ 14601 h 1731192"/>
                <a:gd name="connsiteX172" fmla="*/ 1102251 w 1966017"/>
                <a:gd name="connsiteY172" fmla="*/ 0 h 1731192"/>
                <a:gd name="connsiteX173" fmla="*/ 1241047 w 1966017"/>
                <a:gd name="connsiteY173" fmla="*/ 59245 h 1731192"/>
                <a:gd name="connsiteX174" fmla="*/ 1281993 w 1966017"/>
                <a:gd name="connsiteY174" fmla="*/ 113215 h 1731192"/>
                <a:gd name="connsiteX175" fmla="*/ 1349441 w 1966017"/>
                <a:gd name="connsiteY175" fmla="*/ 176283 h 1731192"/>
                <a:gd name="connsiteX176" fmla="*/ 1317955 w 1966017"/>
                <a:gd name="connsiteY176" fmla="*/ 177812 h 1731192"/>
                <a:gd name="connsiteX177" fmla="*/ 1366845 w 1966017"/>
                <a:gd name="connsiteY177" fmla="*/ 252881 h 1731192"/>
                <a:gd name="connsiteX178" fmla="*/ 1386197 w 1966017"/>
                <a:gd name="connsiteY178" fmla="*/ 274363 h 1731192"/>
                <a:gd name="connsiteX179" fmla="*/ 1415155 w 1966017"/>
                <a:gd name="connsiteY179" fmla="*/ 334831 h 1731192"/>
                <a:gd name="connsiteX180" fmla="*/ 1291163 w 1966017"/>
                <a:gd name="connsiteY180" fmla="*/ 273063 h 1731192"/>
                <a:gd name="connsiteX181" fmla="*/ 1178654 w 1966017"/>
                <a:gd name="connsiteY181" fmla="*/ 237975 h 1731192"/>
                <a:gd name="connsiteX182" fmla="*/ 1086942 w 1966017"/>
                <a:gd name="connsiteY182" fmla="*/ 267177 h 1731192"/>
                <a:gd name="connsiteX183" fmla="*/ 1083837 w 1966017"/>
                <a:gd name="connsiteY183" fmla="*/ 169862 h 1731192"/>
                <a:gd name="connsiteX184" fmla="*/ 1102251 w 1966017"/>
                <a:gd name="connsiteY184" fmla="*/ 0 h 1731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</a:cxnLst>
              <a:rect l="l" t="t" r="r" b="b"/>
              <a:pathLst>
                <a:path w="1966017" h="1731192">
                  <a:moveTo>
                    <a:pt x="965983" y="1519201"/>
                  </a:moveTo>
                  <a:cubicBezTo>
                    <a:pt x="950601" y="1517443"/>
                    <a:pt x="901929" y="1651222"/>
                    <a:pt x="847624" y="1624925"/>
                  </a:cubicBezTo>
                  <a:cubicBezTo>
                    <a:pt x="823215" y="1613153"/>
                    <a:pt x="841630" y="1564304"/>
                    <a:pt x="844735" y="1546110"/>
                  </a:cubicBezTo>
                  <a:cubicBezTo>
                    <a:pt x="853184" y="1497720"/>
                    <a:pt x="902868" y="1531815"/>
                    <a:pt x="936014" y="1527839"/>
                  </a:cubicBezTo>
                  <a:cubicBezTo>
                    <a:pt x="926698" y="1528986"/>
                    <a:pt x="946557" y="1526616"/>
                    <a:pt x="936014" y="1527839"/>
                  </a:cubicBezTo>
                  <a:cubicBezTo>
                    <a:pt x="945691" y="1523864"/>
                    <a:pt x="955656" y="1520959"/>
                    <a:pt x="965983" y="1519201"/>
                  </a:cubicBezTo>
                  <a:close/>
                  <a:moveTo>
                    <a:pt x="1846003" y="1213291"/>
                  </a:moveTo>
                  <a:cubicBezTo>
                    <a:pt x="1852167" y="1212581"/>
                    <a:pt x="1850901" y="1214697"/>
                    <a:pt x="1850825" y="1219594"/>
                  </a:cubicBezTo>
                  <a:cubicBezTo>
                    <a:pt x="1850703" y="1226162"/>
                    <a:pt x="1851319" y="1231672"/>
                    <a:pt x="1857351" y="1235400"/>
                  </a:cubicBezTo>
                  <a:cubicBezTo>
                    <a:pt x="1867961" y="1241954"/>
                    <a:pt x="1879539" y="1243999"/>
                    <a:pt x="1879375" y="1259151"/>
                  </a:cubicBezTo>
                  <a:cubicBezTo>
                    <a:pt x="1879209" y="1273232"/>
                    <a:pt x="1871791" y="1284878"/>
                    <a:pt x="1866255" y="1297261"/>
                  </a:cubicBezTo>
                  <a:cubicBezTo>
                    <a:pt x="1863779" y="1302813"/>
                    <a:pt x="1861963" y="1308893"/>
                    <a:pt x="1865463" y="1314445"/>
                  </a:cubicBezTo>
                  <a:cubicBezTo>
                    <a:pt x="1868677" y="1319524"/>
                    <a:pt x="1874851" y="1321249"/>
                    <a:pt x="1879143" y="1316379"/>
                  </a:cubicBezTo>
                  <a:cubicBezTo>
                    <a:pt x="1882687" y="1312400"/>
                    <a:pt x="1886693" y="1305137"/>
                    <a:pt x="1886177" y="1299627"/>
                  </a:cubicBezTo>
                  <a:cubicBezTo>
                    <a:pt x="1894035" y="1297289"/>
                    <a:pt x="1892341" y="1311746"/>
                    <a:pt x="1891669" y="1316129"/>
                  </a:cubicBezTo>
                  <a:cubicBezTo>
                    <a:pt x="1890415" y="1324449"/>
                    <a:pt x="1886089" y="1331323"/>
                    <a:pt x="1884085" y="1339309"/>
                  </a:cubicBezTo>
                  <a:cubicBezTo>
                    <a:pt x="1881973" y="1347852"/>
                    <a:pt x="1889545" y="1353459"/>
                    <a:pt x="1896247" y="1356896"/>
                  </a:cubicBezTo>
                  <a:cubicBezTo>
                    <a:pt x="1909973" y="1363937"/>
                    <a:pt x="1920781" y="1362086"/>
                    <a:pt x="1933581" y="1354531"/>
                  </a:cubicBezTo>
                  <a:cubicBezTo>
                    <a:pt x="1944037" y="1348367"/>
                    <a:pt x="1955439" y="1341814"/>
                    <a:pt x="1966017" y="1351651"/>
                  </a:cubicBezTo>
                  <a:cubicBezTo>
                    <a:pt x="1957917" y="1356994"/>
                    <a:pt x="1952545" y="1365648"/>
                    <a:pt x="1946635" y="1373106"/>
                  </a:cubicBezTo>
                  <a:cubicBezTo>
                    <a:pt x="1940263" y="1381176"/>
                    <a:pt x="1932503" y="1388244"/>
                    <a:pt x="1924203" y="1394269"/>
                  </a:cubicBezTo>
                  <a:cubicBezTo>
                    <a:pt x="1908113" y="1405956"/>
                    <a:pt x="1889291" y="1409644"/>
                    <a:pt x="1871495" y="1417741"/>
                  </a:cubicBezTo>
                  <a:cubicBezTo>
                    <a:pt x="1868313" y="1419175"/>
                    <a:pt x="1864043" y="1420705"/>
                    <a:pt x="1863063" y="1424559"/>
                  </a:cubicBezTo>
                  <a:cubicBezTo>
                    <a:pt x="1862083" y="1428399"/>
                    <a:pt x="1863999" y="1432351"/>
                    <a:pt x="1861115" y="1435732"/>
                  </a:cubicBezTo>
                  <a:cubicBezTo>
                    <a:pt x="1855987" y="1441729"/>
                    <a:pt x="1846873" y="1445611"/>
                    <a:pt x="1840941" y="1451204"/>
                  </a:cubicBezTo>
                  <a:cubicBezTo>
                    <a:pt x="1834193" y="1457563"/>
                    <a:pt x="1827831" y="1464367"/>
                    <a:pt x="1820337" y="1469849"/>
                  </a:cubicBezTo>
                  <a:cubicBezTo>
                    <a:pt x="1811751" y="1476096"/>
                    <a:pt x="1801725" y="1480423"/>
                    <a:pt x="1792699" y="1486045"/>
                  </a:cubicBezTo>
                  <a:cubicBezTo>
                    <a:pt x="1779173" y="1494490"/>
                    <a:pt x="1765557" y="1504077"/>
                    <a:pt x="1750919" y="1510561"/>
                  </a:cubicBezTo>
                  <a:cubicBezTo>
                    <a:pt x="1745163" y="1513121"/>
                    <a:pt x="1732395" y="1510116"/>
                    <a:pt x="1730261" y="1502825"/>
                  </a:cubicBezTo>
                  <a:lnTo>
                    <a:pt x="1732633" y="1498101"/>
                  </a:lnTo>
                  <a:lnTo>
                    <a:pt x="1720521" y="1508722"/>
                  </a:lnTo>
                  <a:cubicBezTo>
                    <a:pt x="1717241" y="1512251"/>
                    <a:pt x="1714719" y="1516307"/>
                    <a:pt x="1712919" y="1522540"/>
                  </a:cubicBezTo>
                  <a:cubicBezTo>
                    <a:pt x="1711713" y="1526714"/>
                    <a:pt x="1710371" y="1527583"/>
                    <a:pt x="1707139" y="1529843"/>
                  </a:cubicBezTo>
                  <a:cubicBezTo>
                    <a:pt x="1696199" y="1537467"/>
                    <a:pt x="1685319" y="1545091"/>
                    <a:pt x="1674399" y="1552727"/>
                  </a:cubicBezTo>
                  <a:cubicBezTo>
                    <a:pt x="1652287" y="1568153"/>
                    <a:pt x="1630193" y="1583603"/>
                    <a:pt x="1608101" y="1599054"/>
                  </a:cubicBezTo>
                  <a:cubicBezTo>
                    <a:pt x="1608257" y="1598947"/>
                    <a:pt x="1613745" y="1605833"/>
                    <a:pt x="1614349" y="1606547"/>
                  </a:cubicBezTo>
                  <a:cubicBezTo>
                    <a:pt x="1616763" y="1609437"/>
                    <a:pt x="1608997" y="1612791"/>
                    <a:pt x="1607381" y="1613517"/>
                  </a:cubicBezTo>
                  <a:cubicBezTo>
                    <a:pt x="1602359" y="1615753"/>
                    <a:pt x="1597045" y="1615670"/>
                    <a:pt x="1591613" y="1616098"/>
                  </a:cubicBezTo>
                  <a:cubicBezTo>
                    <a:pt x="1583595" y="1616788"/>
                    <a:pt x="1576255" y="1619369"/>
                    <a:pt x="1568683" y="1621926"/>
                  </a:cubicBezTo>
                  <a:cubicBezTo>
                    <a:pt x="1556597" y="1626029"/>
                    <a:pt x="1541219" y="1627992"/>
                    <a:pt x="1531195" y="1636401"/>
                  </a:cubicBezTo>
                  <a:cubicBezTo>
                    <a:pt x="1519593" y="1646154"/>
                    <a:pt x="1510211" y="1658548"/>
                    <a:pt x="1498493" y="1668348"/>
                  </a:cubicBezTo>
                  <a:cubicBezTo>
                    <a:pt x="1472041" y="1690447"/>
                    <a:pt x="1442629" y="1706825"/>
                    <a:pt x="1412731" y="1723572"/>
                  </a:cubicBezTo>
                  <a:cubicBezTo>
                    <a:pt x="1399261" y="1731101"/>
                    <a:pt x="1383221" y="1733373"/>
                    <a:pt x="1368117" y="1728936"/>
                  </a:cubicBezTo>
                  <a:cubicBezTo>
                    <a:pt x="1361673" y="1727045"/>
                    <a:pt x="1355951" y="1723453"/>
                    <a:pt x="1350519" y="1719564"/>
                  </a:cubicBezTo>
                  <a:cubicBezTo>
                    <a:pt x="1349605" y="1717732"/>
                    <a:pt x="1350519" y="1713320"/>
                    <a:pt x="1350519" y="1711202"/>
                  </a:cubicBezTo>
                  <a:cubicBezTo>
                    <a:pt x="1336913" y="1713593"/>
                    <a:pt x="1326111" y="1713486"/>
                    <a:pt x="1312231" y="1712606"/>
                  </a:cubicBezTo>
                  <a:cubicBezTo>
                    <a:pt x="1312719" y="1712630"/>
                    <a:pt x="1318987" y="1701913"/>
                    <a:pt x="1321633" y="1700807"/>
                  </a:cubicBezTo>
                  <a:cubicBezTo>
                    <a:pt x="1330665" y="1697037"/>
                    <a:pt x="1334539" y="1692243"/>
                    <a:pt x="1341099" y="1685392"/>
                  </a:cubicBezTo>
                  <a:cubicBezTo>
                    <a:pt x="1348515" y="1677649"/>
                    <a:pt x="1359493" y="1673534"/>
                    <a:pt x="1368545" y="1668063"/>
                  </a:cubicBezTo>
                  <a:cubicBezTo>
                    <a:pt x="1379775" y="1661248"/>
                    <a:pt x="1391007" y="1654492"/>
                    <a:pt x="1402297" y="1647760"/>
                  </a:cubicBezTo>
                  <a:cubicBezTo>
                    <a:pt x="1411387" y="1642360"/>
                    <a:pt x="1420457" y="1637067"/>
                    <a:pt x="1429197" y="1631120"/>
                  </a:cubicBezTo>
                  <a:cubicBezTo>
                    <a:pt x="1438483" y="1624828"/>
                    <a:pt x="1449713" y="1623282"/>
                    <a:pt x="1460069" y="1619571"/>
                  </a:cubicBezTo>
                  <a:cubicBezTo>
                    <a:pt x="1484439" y="1610865"/>
                    <a:pt x="1508069" y="1599030"/>
                    <a:pt x="1531817" y="1588754"/>
                  </a:cubicBezTo>
                  <a:cubicBezTo>
                    <a:pt x="1540381" y="1585055"/>
                    <a:pt x="1548615" y="1580785"/>
                    <a:pt x="1556693" y="1576110"/>
                  </a:cubicBezTo>
                  <a:cubicBezTo>
                    <a:pt x="1563233" y="1572328"/>
                    <a:pt x="1571701" y="1570770"/>
                    <a:pt x="1577735" y="1566583"/>
                  </a:cubicBezTo>
                  <a:cubicBezTo>
                    <a:pt x="1581219" y="1564157"/>
                    <a:pt x="1584743" y="1560672"/>
                    <a:pt x="1587955" y="1558341"/>
                  </a:cubicBezTo>
                  <a:cubicBezTo>
                    <a:pt x="1595293" y="1553060"/>
                    <a:pt x="1599205" y="1544044"/>
                    <a:pt x="1605765" y="1538014"/>
                  </a:cubicBezTo>
                  <a:cubicBezTo>
                    <a:pt x="1612403" y="1531865"/>
                    <a:pt x="1621551" y="1528189"/>
                    <a:pt x="1630057" y="1525394"/>
                  </a:cubicBezTo>
                  <a:cubicBezTo>
                    <a:pt x="1638505" y="1522611"/>
                    <a:pt x="1644149" y="1516557"/>
                    <a:pt x="1650983" y="1510824"/>
                  </a:cubicBezTo>
                  <a:cubicBezTo>
                    <a:pt x="1657269" y="1505519"/>
                    <a:pt x="1657911" y="1496825"/>
                    <a:pt x="1665211" y="1491936"/>
                  </a:cubicBezTo>
                  <a:cubicBezTo>
                    <a:pt x="1674711" y="1485573"/>
                    <a:pt x="1686175" y="1481410"/>
                    <a:pt x="1696491" y="1476462"/>
                  </a:cubicBezTo>
                  <a:cubicBezTo>
                    <a:pt x="1693941" y="1487155"/>
                    <a:pt x="1691373" y="1497836"/>
                    <a:pt x="1688803" y="1508528"/>
                  </a:cubicBezTo>
                  <a:cubicBezTo>
                    <a:pt x="1697075" y="1504948"/>
                    <a:pt x="1705309" y="1501356"/>
                    <a:pt x="1713563" y="1497788"/>
                  </a:cubicBezTo>
                  <a:cubicBezTo>
                    <a:pt x="1718565" y="1495606"/>
                    <a:pt x="1721207" y="1493961"/>
                    <a:pt x="1723667" y="1493719"/>
                  </a:cubicBezTo>
                  <a:lnTo>
                    <a:pt x="1732657" y="1498052"/>
                  </a:lnTo>
                  <a:lnTo>
                    <a:pt x="1733271" y="1496828"/>
                  </a:lnTo>
                  <a:cubicBezTo>
                    <a:pt x="1739997" y="1490198"/>
                    <a:pt x="1755531" y="1482382"/>
                    <a:pt x="1758799" y="1479825"/>
                  </a:cubicBezTo>
                  <a:cubicBezTo>
                    <a:pt x="1767319" y="1473174"/>
                    <a:pt x="1782001" y="1465744"/>
                    <a:pt x="1782299" y="1453208"/>
                  </a:cubicBezTo>
                  <a:cubicBezTo>
                    <a:pt x="1782695" y="1438417"/>
                    <a:pt x="1754485" y="1431906"/>
                    <a:pt x="1757347" y="1417908"/>
                  </a:cubicBezTo>
                  <a:cubicBezTo>
                    <a:pt x="1759625" y="1407000"/>
                    <a:pt x="1780713" y="1406680"/>
                    <a:pt x="1788495" y="1402534"/>
                  </a:cubicBezTo>
                  <a:cubicBezTo>
                    <a:pt x="1801757" y="1395451"/>
                    <a:pt x="1809077" y="1384613"/>
                    <a:pt x="1819379" y="1374149"/>
                  </a:cubicBezTo>
                  <a:cubicBezTo>
                    <a:pt x="1845243" y="1347824"/>
                    <a:pt x="1846455" y="1315530"/>
                    <a:pt x="1841601" y="1280871"/>
                  </a:cubicBezTo>
                  <a:cubicBezTo>
                    <a:pt x="1839873" y="1268613"/>
                    <a:pt x="1833015" y="1249815"/>
                    <a:pt x="1841953" y="1239936"/>
                  </a:cubicBezTo>
                  <a:cubicBezTo>
                    <a:pt x="1846587" y="1234788"/>
                    <a:pt x="1842701" y="1222600"/>
                    <a:pt x="1841897" y="1216464"/>
                  </a:cubicBezTo>
                  <a:cubicBezTo>
                    <a:pt x="1841447" y="1212957"/>
                    <a:pt x="1840941" y="1213904"/>
                    <a:pt x="1846003" y="1213291"/>
                  </a:cubicBezTo>
                  <a:close/>
                  <a:moveTo>
                    <a:pt x="24165" y="919639"/>
                  </a:moveTo>
                  <a:cubicBezTo>
                    <a:pt x="24977" y="919849"/>
                    <a:pt x="25846" y="921589"/>
                    <a:pt x="26755" y="924505"/>
                  </a:cubicBezTo>
                  <a:lnTo>
                    <a:pt x="27296" y="926782"/>
                  </a:lnTo>
                  <a:close/>
                  <a:moveTo>
                    <a:pt x="1378233" y="885150"/>
                  </a:moveTo>
                  <a:cubicBezTo>
                    <a:pt x="1378429" y="885530"/>
                    <a:pt x="1382099" y="892940"/>
                    <a:pt x="1379555" y="887837"/>
                  </a:cubicBezTo>
                  <a:cubicBezTo>
                    <a:pt x="1378489" y="885678"/>
                    <a:pt x="1378169" y="885023"/>
                    <a:pt x="1378233" y="885150"/>
                  </a:cubicBezTo>
                  <a:close/>
                  <a:moveTo>
                    <a:pt x="81202" y="778062"/>
                  </a:moveTo>
                  <a:lnTo>
                    <a:pt x="86269" y="778062"/>
                  </a:lnTo>
                  <a:lnTo>
                    <a:pt x="81548" y="781410"/>
                  </a:lnTo>
                  <a:lnTo>
                    <a:pt x="81322" y="780231"/>
                  </a:lnTo>
                  <a:close/>
                  <a:moveTo>
                    <a:pt x="80950" y="773524"/>
                  </a:moveTo>
                  <a:lnTo>
                    <a:pt x="81202" y="778062"/>
                  </a:lnTo>
                  <a:lnTo>
                    <a:pt x="80781" y="778062"/>
                  </a:lnTo>
                  <a:cubicBezTo>
                    <a:pt x="80943" y="773743"/>
                    <a:pt x="80930" y="772696"/>
                    <a:pt x="80950" y="773524"/>
                  </a:cubicBezTo>
                  <a:close/>
                  <a:moveTo>
                    <a:pt x="1137981" y="342298"/>
                  </a:moveTo>
                  <a:cubicBezTo>
                    <a:pt x="1142023" y="344698"/>
                    <a:pt x="1145516" y="356685"/>
                    <a:pt x="1149985" y="383603"/>
                  </a:cubicBezTo>
                  <a:cubicBezTo>
                    <a:pt x="1154390" y="410588"/>
                    <a:pt x="1157062" y="437879"/>
                    <a:pt x="1161467" y="464788"/>
                  </a:cubicBezTo>
                  <a:cubicBezTo>
                    <a:pt x="1166522" y="495672"/>
                    <a:pt x="1175188" y="470827"/>
                    <a:pt x="1191869" y="472203"/>
                  </a:cubicBezTo>
                  <a:cubicBezTo>
                    <a:pt x="1232526" y="475338"/>
                    <a:pt x="1206312" y="640384"/>
                    <a:pt x="1226532" y="666604"/>
                  </a:cubicBezTo>
                  <a:cubicBezTo>
                    <a:pt x="1237147" y="680441"/>
                    <a:pt x="1302357" y="693666"/>
                    <a:pt x="1293547" y="719810"/>
                  </a:cubicBezTo>
                  <a:cubicBezTo>
                    <a:pt x="1289359" y="731965"/>
                    <a:pt x="1317739" y="794727"/>
                    <a:pt x="1315933" y="796638"/>
                  </a:cubicBezTo>
                  <a:cubicBezTo>
                    <a:pt x="1317017" y="792128"/>
                    <a:pt x="1318027" y="787617"/>
                    <a:pt x="1319111" y="783107"/>
                  </a:cubicBezTo>
                  <a:cubicBezTo>
                    <a:pt x="1351029" y="781884"/>
                    <a:pt x="1337381" y="823088"/>
                    <a:pt x="1341497" y="839524"/>
                  </a:cubicBezTo>
                  <a:cubicBezTo>
                    <a:pt x="1347057" y="861617"/>
                    <a:pt x="1370311" y="869108"/>
                    <a:pt x="1379555" y="887837"/>
                  </a:cubicBezTo>
                  <a:cubicBezTo>
                    <a:pt x="1393059" y="915129"/>
                    <a:pt x="1395225" y="956333"/>
                    <a:pt x="1376809" y="982248"/>
                  </a:cubicBezTo>
                  <a:cubicBezTo>
                    <a:pt x="1370599" y="991039"/>
                    <a:pt x="1379409" y="1024828"/>
                    <a:pt x="1378181" y="1036830"/>
                  </a:cubicBezTo>
                  <a:cubicBezTo>
                    <a:pt x="1374499" y="1071536"/>
                    <a:pt x="1327127" y="1092482"/>
                    <a:pt x="1322071" y="1127188"/>
                  </a:cubicBezTo>
                  <a:cubicBezTo>
                    <a:pt x="1318171" y="1154097"/>
                    <a:pt x="1281921" y="1190791"/>
                    <a:pt x="1259534" y="1204322"/>
                  </a:cubicBezTo>
                  <a:cubicBezTo>
                    <a:pt x="1191941" y="1245373"/>
                    <a:pt x="1148396" y="1325335"/>
                    <a:pt x="1099002" y="1384733"/>
                  </a:cubicBezTo>
                  <a:cubicBezTo>
                    <a:pt x="1076543" y="1411719"/>
                    <a:pt x="1040219" y="1403539"/>
                    <a:pt x="1009167" y="1416841"/>
                  </a:cubicBezTo>
                  <a:cubicBezTo>
                    <a:pt x="997613" y="1421810"/>
                    <a:pt x="952551" y="1455216"/>
                    <a:pt x="943163" y="1454299"/>
                  </a:cubicBezTo>
                  <a:cubicBezTo>
                    <a:pt x="922943" y="1452541"/>
                    <a:pt x="926626" y="1420969"/>
                    <a:pt x="924749" y="1413477"/>
                  </a:cubicBezTo>
                  <a:cubicBezTo>
                    <a:pt x="923377" y="1407973"/>
                    <a:pt x="866111" y="1444590"/>
                    <a:pt x="858167" y="1443214"/>
                  </a:cubicBezTo>
                  <a:cubicBezTo>
                    <a:pt x="837586" y="1439621"/>
                    <a:pt x="797146" y="1423186"/>
                    <a:pt x="779526" y="1410954"/>
                  </a:cubicBezTo>
                  <a:cubicBezTo>
                    <a:pt x="753240" y="1392607"/>
                    <a:pt x="788914" y="1355761"/>
                    <a:pt x="782487" y="1331527"/>
                  </a:cubicBezTo>
                  <a:cubicBezTo>
                    <a:pt x="778370" y="1315550"/>
                    <a:pt x="748474" y="1320749"/>
                    <a:pt x="747824" y="1316162"/>
                  </a:cubicBezTo>
                  <a:cubicBezTo>
                    <a:pt x="746957" y="1310123"/>
                    <a:pt x="789708" y="1273811"/>
                    <a:pt x="765805" y="1263185"/>
                  </a:cubicBezTo>
                  <a:cubicBezTo>
                    <a:pt x="769127" y="1264638"/>
                    <a:pt x="723849" y="1304848"/>
                    <a:pt x="707239" y="1303701"/>
                  </a:cubicBezTo>
                  <a:cubicBezTo>
                    <a:pt x="719949" y="1285201"/>
                    <a:pt x="739880" y="1273429"/>
                    <a:pt x="754684" y="1252177"/>
                  </a:cubicBezTo>
                  <a:cubicBezTo>
                    <a:pt x="766166" y="1235818"/>
                    <a:pt x="770716" y="1218159"/>
                    <a:pt x="779309" y="1203481"/>
                  </a:cubicBezTo>
                  <a:cubicBezTo>
                    <a:pt x="756923" y="1242010"/>
                    <a:pt x="703701" y="1262191"/>
                    <a:pt x="671204" y="1291546"/>
                  </a:cubicBezTo>
                  <a:cubicBezTo>
                    <a:pt x="670193" y="1276945"/>
                    <a:pt x="676909" y="1235818"/>
                    <a:pt x="665499" y="1222287"/>
                  </a:cubicBezTo>
                  <a:cubicBezTo>
                    <a:pt x="657411" y="1212578"/>
                    <a:pt x="660878" y="1188880"/>
                    <a:pt x="652934" y="1185363"/>
                  </a:cubicBezTo>
                  <a:cubicBezTo>
                    <a:pt x="608306" y="1165564"/>
                    <a:pt x="566349" y="1155702"/>
                    <a:pt x="518110" y="1158302"/>
                  </a:cubicBezTo>
                  <a:cubicBezTo>
                    <a:pt x="457161" y="1161436"/>
                    <a:pt x="396068" y="1196677"/>
                    <a:pt x="336419" y="1207227"/>
                  </a:cubicBezTo>
                  <a:cubicBezTo>
                    <a:pt x="306522" y="1212578"/>
                    <a:pt x="303489" y="1247743"/>
                    <a:pt x="270704" y="1248966"/>
                  </a:cubicBezTo>
                  <a:cubicBezTo>
                    <a:pt x="242757" y="1250113"/>
                    <a:pt x="214521" y="1245679"/>
                    <a:pt x="186502" y="1246902"/>
                  </a:cubicBezTo>
                  <a:cubicBezTo>
                    <a:pt x="141224" y="1248813"/>
                    <a:pt x="103745" y="1290476"/>
                    <a:pt x="55433" y="1295674"/>
                  </a:cubicBezTo>
                  <a:cubicBezTo>
                    <a:pt x="36946" y="1297662"/>
                    <a:pt x="-5299" y="1263873"/>
                    <a:pt x="550" y="1244303"/>
                  </a:cubicBezTo>
                  <a:cubicBezTo>
                    <a:pt x="4089" y="1232683"/>
                    <a:pt x="24165" y="1236888"/>
                    <a:pt x="33119" y="1219382"/>
                  </a:cubicBezTo>
                  <a:cubicBezTo>
                    <a:pt x="52184" y="1182458"/>
                    <a:pt x="53989" y="1157996"/>
                    <a:pt x="46262" y="1119162"/>
                  </a:cubicBezTo>
                  <a:cubicBezTo>
                    <a:pt x="40557" y="1090877"/>
                    <a:pt x="56083" y="1066261"/>
                    <a:pt x="46262" y="1037059"/>
                  </a:cubicBezTo>
                  <a:cubicBezTo>
                    <a:pt x="42146" y="1024961"/>
                    <a:pt x="35430" y="965907"/>
                    <a:pt x="29588" y="936427"/>
                  </a:cubicBezTo>
                  <a:lnTo>
                    <a:pt x="27296" y="926782"/>
                  </a:lnTo>
                  <a:lnTo>
                    <a:pt x="28245" y="928946"/>
                  </a:lnTo>
                  <a:cubicBezTo>
                    <a:pt x="29743" y="933552"/>
                    <a:pt x="31459" y="938406"/>
                    <a:pt x="33625" y="939744"/>
                  </a:cubicBezTo>
                  <a:cubicBezTo>
                    <a:pt x="39691" y="943490"/>
                    <a:pt x="37163" y="922085"/>
                    <a:pt x="37091" y="922391"/>
                  </a:cubicBezTo>
                  <a:cubicBezTo>
                    <a:pt x="38752" y="914288"/>
                    <a:pt x="50523" y="958320"/>
                    <a:pt x="59261" y="947847"/>
                  </a:cubicBezTo>
                  <a:cubicBezTo>
                    <a:pt x="83452" y="918721"/>
                    <a:pt x="26114" y="878893"/>
                    <a:pt x="61860" y="841817"/>
                  </a:cubicBezTo>
                  <a:cubicBezTo>
                    <a:pt x="70526" y="832816"/>
                    <a:pt x="67290" y="801454"/>
                    <a:pt x="74605" y="786336"/>
                  </a:cubicBezTo>
                  <a:lnTo>
                    <a:pt x="81548" y="781410"/>
                  </a:lnTo>
                  <a:lnTo>
                    <a:pt x="83157" y="789790"/>
                  </a:lnTo>
                  <a:cubicBezTo>
                    <a:pt x="84152" y="792520"/>
                    <a:pt x="85601" y="794326"/>
                    <a:pt x="87713" y="793810"/>
                  </a:cubicBezTo>
                  <a:cubicBezTo>
                    <a:pt x="109450" y="788305"/>
                    <a:pt x="149817" y="745420"/>
                    <a:pt x="169749" y="731048"/>
                  </a:cubicBezTo>
                  <a:cubicBezTo>
                    <a:pt x="188741" y="717441"/>
                    <a:pt x="209755" y="728296"/>
                    <a:pt x="231997" y="717364"/>
                  </a:cubicBezTo>
                  <a:cubicBezTo>
                    <a:pt x="239507" y="713695"/>
                    <a:pt x="267599" y="697565"/>
                    <a:pt x="275903" y="698176"/>
                  </a:cubicBezTo>
                  <a:cubicBezTo>
                    <a:pt x="337430" y="702534"/>
                    <a:pt x="339091" y="674555"/>
                    <a:pt x="372237" y="643594"/>
                  </a:cubicBezTo>
                  <a:cubicBezTo>
                    <a:pt x="376137" y="639925"/>
                    <a:pt x="424159" y="553312"/>
                    <a:pt x="427120" y="559198"/>
                  </a:cubicBezTo>
                  <a:cubicBezTo>
                    <a:pt x="432247" y="572347"/>
                    <a:pt x="437230" y="585343"/>
                    <a:pt x="443079" y="598186"/>
                  </a:cubicBezTo>
                  <a:cubicBezTo>
                    <a:pt x="444885" y="590847"/>
                    <a:pt x="446618" y="583432"/>
                    <a:pt x="448351" y="576016"/>
                  </a:cubicBezTo>
                  <a:cubicBezTo>
                    <a:pt x="458028" y="595816"/>
                    <a:pt x="428781" y="541004"/>
                    <a:pt x="464383" y="551095"/>
                  </a:cubicBezTo>
                  <a:cubicBezTo>
                    <a:pt x="488213" y="557822"/>
                    <a:pt x="474493" y="523422"/>
                    <a:pt x="494496" y="512720"/>
                  </a:cubicBezTo>
                  <a:cubicBezTo>
                    <a:pt x="520060" y="499036"/>
                    <a:pt x="616105" y="400115"/>
                    <a:pt x="618632" y="499112"/>
                  </a:cubicBezTo>
                  <a:cubicBezTo>
                    <a:pt x="618632" y="488869"/>
                    <a:pt x="676765" y="501329"/>
                    <a:pt x="672649" y="489098"/>
                  </a:cubicBezTo>
                  <a:cubicBezTo>
                    <a:pt x="662900" y="459819"/>
                    <a:pt x="697924" y="416551"/>
                    <a:pt x="725582" y="398204"/>
                  </a:cubicBezTo>
                  <a:cubicBezTo>
                    <a:pt x="754323" y="379246"/>
                    <a:pt x="815127" y="400192"/>
                    <a:pt x="764216" y="358988"/>
                  </a:cubicBezTo>
                  <a:cubicBezTo>
                    <a:pt x="757211" y="353331"/>
                    <a:pt x="780537" y="345228"/>
                    <a:pt x="789780" y="354554"/>
                  </a:cubicBezTo>
                  <a:cubicBezTo>
                    <a:pt x="800540" y="365180"/>
                    <a:pt x="813033" y="373283"/>
                    <a:pt x="827332" y="378864"/>
                  </a:cubicBezTo>
                  <a:cubicBezTo>
                    <a:pt x="831015" y="380622"/>
                    <a:pt x="871888" y="395682"/>
                    <a:pt x="875137" y="394994"/>
                  </a:cubicBezTo>
                  <a:cubicBezTo>
                    <a:pt x="896224" y="390177"/>
                    <a:pt x="912689" y="368926"/>
                    <a:pt x="931103" y="393082"/>
                  </a:cubicBezTo>
                  <a:cubicBezTo>
                    <a:pt x="941791" y="407225"/>
                    <a:pt x="893985" y="432452"/>
                    <a:pt x="893985" y="450799"/>
                  </a:cubicBezTo>
                  <a:cubicBezTo>
                    <a:pt x="893985" y="488181"/>
                    <a:pt x="860045" y="486269"/>
                    <a:pt x="892397" y="523193"/>
                  </a:cubicBezTo>
                  <a:cubicBezTo>
                    <a:pt x="902362" y="534583"/>
                    <a:pt x="944535" y="561492"/>
                    <a:pt x="958400" y="568372"/>
                  </a:cubicBezTo>
                  <a:cubicBezTo>
                    <a:pt x="986347" y="582285"/>
                    <a:pt x="999924" y="621349"/>
                    <a:pt x="1038125" y="602849"/>
                  </a:cubicBezTo>
                  <a:cubicBezTo>
                    <a:pt x="1078926" y="583126"/>
                    <a:pt x="1082103" y="497048"/>
                    <a:pt x="1085714" y="459666"/>
                  </a:cubicBezTo>
                  <a:cubicBezTo>
                    <a:pt x="1087447" y="441472"/>
                    <a:pt x="1096474" y="399580"/>
                    <a:pt x="1106151" y="385438"/>
                  </a:cubicBezTo>
                  <a:cubicBezTo>
                    <a:pt x="1122986" y="360927"/>
                    <a:pt x="1131245" y="338298"/>
                    <a:pt x="1137981" y="342298"/>
                  </a:cubicBezTo>
                  <a:close/>
                  <a:moveTo>
                    <a:pt x="1399991" y="146928"/>
                  </a:moveTo>
                  <a:cubicBezTo>
                    <a:pt x="1394141" y="144635"/>
                    <a:pt x="1418261" y="154037"/>
                    <a:pt x="1399991" y="146928"/>
                  </a:cubicBezTo>
                  <a:close/>
                  <a:moveTo>
                    <a:pt x="1435593" y="14601"/>
                  </a:moveTo>
                  <a:cubicBezTo>
                    <a:pt x="1458123" y="24845"/>
                    <a:pt x="1554529" y="72776"/>
                    <a:pt x="1515173" y="107635"/>
                  </a:cubicBezTo>
                  <a:cubicBezTo>
                    <a:pt x="1510189" y="102513"/>
                    <a:pt x="1507951" y="96015"/>
                    <a:pt x="1508529" y="88141"/>
                  </a:cubicBezTo>
                  <a:cubicBezTo>
                    <a:pt x="1509757" y="128734"/>
                    <a:pt x="1430899" y="158930"/>
                    <a:pt x="1399991" y="146928"/>
                  </a:cubicBezTo>
                  <a:cubicBezTo>
                    <a:pt x="1394141" y="144635"/>
                    <a:pt x="1360057" y="132786"/>
                    <a:pt x="1362439" y="126058"/>
                  </a:cubicBezTo>
                  <a:cubicBezTo>
                    <a:pt x="1408007" y="121930"/>
                    <a:pt x="1431837" y="121089"/>
                    <a:pt x="1471411" y="103813"/>
                  </a:cubicBezTo>
                  <a:cubicBezTo>
                    <a:pt x="1478199" y="100831"/>
                    <a:pt x="1481303" y="44950"/>
                    <a:pt x="1506073" y="80803"/>
                  </a:cubicBezTo>
                  <a:cubicBezTo>
                    <a:pt x="1492931" y="45943"/>
                    <a:pt x="1448879" y="46173"/>
                    <a:pt x="1435593" y="14601"/>
                  </a:cubicBezTo>
                  <a:close/>
                  <a:moveTo>
                    <a:pt x="1102251" y="0"/>
                  </a:moveTo>
                  <a:cubicBezTo>
                    <a:pt x="1123771" y="2599"/>
                    <a:pt x="1236642" y="39293"/>
                    <a:pt x="1241047" y="59245"/>
                  </a:cubicBezTo>
                  <a:cubicBezTo>
                    <a:pt x="1259317" y="54200"/>
                    <a:pt x="1291381" y="96474"/>
                    <a:pt x="1281993" y="113215"/>
                  </a:cubicBezTo>
                  <a:cubicBezTo>
                    <a:pt x="1311673" y="110234"/>
                    <a:pt x="1357311" y="144711"/>
                    <a:pt x="1349441" y="176283"/>
                  </a:cubicBezTo>
                  <a:cubicBezTo>
                    <a:pt x="1338969" y="177812"/>
                    <a:pt x="1328209" y="176054"/>
                    <a:pt x="1317955" y="177812"/>
                  </a:cubicBezTo>
                  <a:cubicBezTo>
                    <a:pt x="1321927" y="188973"/>
                    <a:pt x="1362511" y="251811"/>
                    <a:pt x="1366845" y="252881"/>
                  </a:cubicBezTo>
                  <a:cubicBezTo>
                    <a:pt x="1380131" y="251352"/>
                    <a:pt x="1393131" y="257927"/>
                    <a:pt x="1386197" y="274363"/>
                  </a:cubicBezTo>
                  <a:cubicBezTo>
                    <a:pt x="1406273" y="274668"/>
                    <a:pt x="1457617" y="334831"/>
                    <a:pt x="1415155" y="334831"/>
                  </a:cubicBezTo>
                  <a:cubicBezTo>
                    <a:pt x="1376665" y="334831"/>
                    <a:pt x="1309507" y="301654"/>
                    <a:pt x="1291163" y="273063"/>
                  </a:cubicBezTo>
                  <a:cubicBezTo>
                    <a:pt x="1256717" y="229948"/>
                    <a:pt x="1235270" y="198452"/>
                    <a:pt x="1178654" y="237975"/>
                  </a:cubicBezTo>
                  <a:cubicBezTo>
                    <a:pt x="1202268" y="285294"/>
                    <a:pt x="1112361" y="283001"/>
                    <a:pt x="1086942" y="267177"/>
                  </a:cubicBezTo>
                  <a:cubicBezTo>
                    <a:pt x="1092936" y="242408"/>
                    <a:pt x="1104779" y="187903"/>
                    <a:pt x="1083837" y="169862"/>
                  </a:cubicBezTo>
                  <a:cubicBezTo>
                    <a:pt x="1112289" y="128505"/>
                    <a:pt x="1099146" y="49384"/>
                    <a:pt x="1102251" y="0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71438" tIns="71438" rIns="71438" bIns="71438" numCol="1" anchor="ctr">
              <a:noAutofit/>
            </a:bodyPr>
            <a:lstStyle/>
            <a:p>
              <a:pPr marL="0" marR="0" lvl="0" indent="0" defTabSz="1828434" eaLnBrk="1" fontAlgn="auto" latinLnBrk="0" hangingPunct="1"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B4B4B4"/>
                </a:solidFill>
                <a:effectLst/>
                <a:uLnTx/>
                <a:uFillTx/>
              </a:endParaRPr>
            </a:p>
          </p:txBody>
        </p:sp>
        <p:sp>
          <p:nvSpPr>
            <p:cNvPr id="188" name="Shape 4051">
              <a:extLst>
                <a:ext uri="{FF2B5EF4-FFF2-40B4-BE49-F238E27FC236}">
                  <a16:creationId xmlns:a16="http://schemas.microsoft.com/office/drawing/2014/main" id="{094CD23C-A229-43E1-A484-C218DC501657}"/>
                </a:ext>
              </a:extLst>
            </p:cNvPr>
            <p:cNvSpPr/>
            <p:nvPr/>
          </p:nvSpPr>
          <p:spPr>
            <a:xfrm>
              <a:off x="10598953" y="2840279"/>
              <a:ext cx="2684333" cy="2411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9" h="21364" extrusionOk="0">
                  <a:moveTo>
                    <a:pt x="3010" y="6585"/>
                  </a:moveTo>
                  <a:cubicBezTo>
                    <a:pt x="2435" y="7097"/>
                    <a:pt x="992" y="7348"/>
                    <a:pt x="363" y="6890"/>
                  </a:cubicBezTo>
                  <a:cubicBezTo>
                    <a:pt x="444" y="6750"/>
                    <a:pt x="713" y="6786"/>
                    <a:pt x="499" y="6579"/>
                  </a:cubicBezTo>
                  <a:cubicBezTo>
                    <a:pt x="464" y="6545"/>
                    <a:pt x="118" y="6445"/>
                    <a:pt x="106" y="6460"/>
                  </a:cubicBezTo>
                  <a:cubicBezTo>
                    <a:pt x="240" y="6289"/>
                    <a:pt x="512" y="6444"/>
                    <a:pt x="654" y="6279"/>
                  </a:cubicBezTo>
                  <a:cubicBezTo>
                    <a:pt x="796" y="6113"/>
                    <a:pt x="-14" y="6151"/>
                    <a:pt x="0" y="6157"/>
                  </a:cubicBezTo>
                  <a:cubicBezTo>
                    <a:pt x="226" y="5657"/>
                    <a:pt x="953" y="5687"/>
                    <a:pt x="954" y="6266"/>
                  </a:cubicBezTo>
                  <a:cubicBezTo>
                    <a:pt x="1102" y="6190"/>
                    <a:pt x="1215" y="6074"/>
                    <a:pt x="1294" y="5918"/>
                  </a:cubicBezTo>
                  <a:cubicBezTo>
                    <a:pt x="1537" y="5893"/>
                    <a:pt x="2370" y="6107"/>
                    <a:pt x="2491" y="5816"/>
                  </a:cubicBezTo>
                  <a:cubicBezTo>
                    <a:pt x="2514" y="5759"/>
                    <a:pt x="3682" y="5987"/>
                    <a:pt x="3010" y="6585"/>
                  </a:cubicBezTo>
                  <a:cubicBezTo>
                    <a:pt x="2843" y="6734"/>
                    <a:pt x="3142" y="6468"/>
                    <a:pt x="3010" y="6585"/>
                  </a:cubicBezTo>
                  <a:close/>
                  <a:moveTo>
                    <a:pt x="11005" y="300"/>
                  </a:moveTo>
                  <a:cubicBezTo>
                    <a:pt x="11317" y="195"/>
                    <a:pt x="11825" y="280"/>
                    <a:pt x="12088" y="495"/>
                  </a:cubicBezTo>
                  <a:cubicBezTo>
                    <a:pt x="12051" y="428"/>
                    <a:pt x="12017" y="355"/>
                    <a:pt x="12030" y="274"/>
                  </a:cubicBezTo>
                  <a:cubicBezTo>
                    <a:pt x="12514" y="182"/>
                    <a:pt x="14125" y="719"/>
                    <a:pt x="14503" y="1064"/>
                  </a:cubicBezTo>
                  <a:cubicBezTo>
                    <a:pt x="14355" y="1090"/>
                    <a:pt x="13593" y="1487"/>
                    <a:pt x="13494" y="1113"/>
                  </a:cubicBezTo>
                  <a:cubicBezTo>
                    <a:pt x="13514" y="1074"/>
                    <a:pt x="13535" y="1036"/>
                    <a:pt x="13555" y="997"/>
                  </a:cubicBezTo>
                  <a:cubicBezTo>
                    <a:pt x="13092" y="666"/>
                    <a:pt x="12573" y="887"/>
                    <a:pt x="12439" y="1482"/>
                  </a:cubicBezTo>
                  <a:cubicBezTo>
                    <a:pt x="12305" y="1656"/>
                    <a:pt x="11018" y="988"/>
                    <a:pt x="11664" y="897"/>
                  </a:cubicBezTo>
                  <a:cubicBezTo>
                    <a:pt x="11583" y="891"/>
                    <a:pt x="10294" y="541"/>
                    <a:pt x="11005" y="300"/>
                  </a:cubicBezTo>
                  <a:cubicBezTo>
                    <a:pt x="11317" y="195"/>
                    <a:pt x="10790" y="373"/>
                    <a:pt x="11005" y="300"/>
                  </a:cubicBezTo>
                  <a:close/>
                  <a:moveTo>
                    <a:pt x="13416" y="415"/>
                  </a:moveTo>
                  <a:cubicBezTo>
                    <a:pt x="13177" y="380"/>
                    <a:pt x="12943" y="324"/>
                    <a:pt x="12720" y="200"/>
                  </a:cubicBezTo>
                  <a:cubicBezTo>
                    <a:pt x="13106" y="-111"/>
                    <a:pt x="14518" y="-25"/>
                    <a:pt x="14908" y="222"/>
                  </a:cubicBezTo>
                  <a:cubicBezTo>
                    <a:pt x="14603" y="635"/>
                    <a:pt x="13826" y="474"/>
                    <a:pt x="13416" y="415"/>
                  </a:cubicBezTo>
                  <a:cubicBezTo>
                    <a:pt x="13177" y="380"/>
                    <a:pt x="13560" y="435"/>
                    <a:pt x="13416" y="415"/>
                  </a:cubicBezTo>
                  <a:close/>
                  <a:moveTo>
                    <a:pt x="17057" y="21008"/>
                  </a:moveTo>
                  <a:cubicBezTo>
                    <a:pt x="17044" y="21058"/>
                    <a:pt x="17025" y="21102"/>
                    <a:pt x="16998" y="21143"/>
                  </a:cubicBezTo>
                  <a:cubicBezTo>
                    <a:pt x="16638" y="21123"/>
                    <a:pt x="16355" y="21046"/>
                    <a:pt x="15994" y="21031"/>
                  </a:cubicBezTo>
                  <a:cubicBezTo>
                    <a:pt x="15992" y="20975"/>
                    <a:pt x="15985" y="20922"/>
                    <a:pt x="15986" y="20864"/>
                  </a:cubicBezTo>
                  <a:cubicBezTo>
                    <a:pt x="16167" y="20818"/>
                    <a:pt x="16655" y="20912"/>
                    <a:pt x="16834" y="20976"/>
                  </a:cubicBezTo>
                  <a:cubicBezTo>
                    <a:pt x="16831" y="20995"/>
                    <a:pt x="16840" y="21021"/>
                    <a:pt x="16837" y="21040"/>
                  </a:cubicBezTo>
                  <a:cubicBezTo>
                    <a:pt x="16925" y="21067"/>
                    <a:pt x="16976" y="21002"/>
                    <a:pt x="17057" y="21008"/>
                  </a:cubicBezTo>
                  <a:cubicBezTo>
                    <a:pt x="17069" y="21052"/>
                    <a:pt x="16976" y="21002"/>
                    <a:pt x="17057" y="21008"/>
                  </a:cubicBezTo>
                  <a:close/>
                  <a:moveTo>
                    <a:pt x="15035" y="9329"/>
                  </a:moveTo>
                  <a:cubicBezTo>
                    <a:pt x="15040" y="9332"/>
                    <a:pt x="15043" y="9336"/>
                    <a:pt x="15046" y="9340"/>
                  </a:cubicBezTo>
                  <a:cubicBezTo>
                    <a:pt x="15083" y="9411"/>
                    <a:pt x="14747" y="9586"/>
                    <a:pt x="14719" y="9588"/>
                  </a:cubicBezTo>
                  <a:cubicBezTo>
                    <a:pt x="14509" y="9606"/>
                    <a:pt x="14814" y="9185"/>
                    <a:pt x="15035" y="9329"/>
                  </a:cubicBezTo>
                  <a:cubicBezTo>
                    <a:pt x="15040" y="9332"/>
                    <a:pt x="15025" y="9323"/>
                    <a:pt x="15035" y="9329"/>
                  </a:cubicBezTo>
                  <a:close/>
                  <a:moveTo>
                    <a:pt x="10464" y="17106"/>
                  </a:moveTo>
                  <a:lnTo>
                    <a:pt x="10453" y="17083"/>
                  </a:lnTo>
                  <a:cubicBezTo>
                    <a:pt x="10426" y="17405"/>
                    <a:pt x="10539" y="17595"/>
                    <a:pt x="10345" y="17882"/>
                  </a:cubicBezTo>
                  <a:cubicBezTo>
                    <a:pt x="9796" y="17382"/>
                    <a:pt x="10473" y="17289"/>
                    <a:pt x="10464" y="17106"/>
                  </a:cubicBezTo>
                  <a:cubicBezTo>
                    <a:pt x="10464" y="17106"/>
                    <a:pt x="10457" y="16967"/>
                    <a:pt x="10464" y="17106"/>
                  </a:cubicBezTo>
                  <a:close/>
                  <a:moveTo>
                    <a:pt x="10564" y="18237"/>
                  </a:moveTo>
                  <a:cubicBezTo>
                    <a:pt x="10602" y="18346"/>
                    <a:pt x="10551" y="18790"/>
                    <a:pt x="10530" y="18920"/>
                  </a:cubicBezTo>
                  <a:cubicBezTo>
                    <a:pt x="10485" y="19203"/>
                    <a:pt x="10300" y="18856"/>
                    <a:pt x="10290" y="19078"/>
                  </a:cubicBezTo>
                  <a:cubicBezTo>
                    <a:pt x="10271" y="19507"/>
                    <a:pt x="9961" y="18146"/>
                    <a:pt x="9970" y="18150"/>
                  </a:cubicBezTo>
                  <a:cubicBezTo>
                    <a:pt x="10234" y="18257"/>
                    <a:pt x="10411" y="17796"/>
                    <a:pt x="10564" y="18237"/>
                  </a:cubicBezTo>
                  <a:cubicBezTo>
                    <a:pt x="10578" y="18276"/>
                    <a:pt x="10539" y="18164"/>
                    <a:pt x="10564" y="18237"/>
                  </a:cubicBezTo>
                  <a:close/>
                  <a:moveTo>
                    <a:pt x="5029" y="10651"/>
                  </a:moveTo>
                  <a:cubicBezTo>
                    <a:pt x="5077" y="10532"/>
                    <a:pt x="5345" y="10601"/>
                    <a:pt x="5317" y="10393"/>
                  </a:cubicBezTo>
                  <a:cubicBezTo>
                    <a:pt x="5309" y="10405"/>
                    <a:pt x="5301" y="10411"/>
                    <a:pt x="5295" y="10424"/>
                  </a:cubicBezTo>
                  <a:cubicBezTo>
                    <a:pt x="5232" y="10439"/>
                    <a:pt x="5176" y="10423"/>
                    <a:pt x="5111" y="10424"/>
                  </a:cubicBezTo>
                  <a:cubicBezTo>
                    <a:pt x="5102" y="10395"/>
                    <a:pt x="5323" y="9733"/>
                    <a:pt x="5376" y="9698"/>
                  </a:cubicBezTo>
                  <a:cubicBezTo>
                    <a:pt x="5467" y="9638"/>
                    <a:pt x="5548" y="9315"/>
                    <a:pt x="5670" y="9337"/>
                  </a:cubicBezTo>
                  <a:cubicBezTo>
                    <a:pt x="5754" y="9352"/>
                    <a:pt x="6274" y="9294"/>
                    <a:pt x="6258" y="9415"/>
                  </a:cubicBezTo>
                  <a:cubicBezTo>
                    <a:pt x="6253" y="9452"/>
                    <a:pt x="5825" y="9767"/>
                    <a:pt x="5928" y="9811"/>
                  </a:cubicBezTo>
                  <a:cubicBezTo>
                    <a:pt x="5995" y="9839"/>
                    <a:pt x="6642" y="9635"/>
                    <a:pt x="6636" y="9850"/>
                  </a:cubicBezTo>
                  <a:cubicBezTo>
                    <a:pt x="6630" y="10107"/>
                    <a:pt x="6142" y="10320"/>
                    <a:pt x="6302" y="10517"/>
                  </a:cubicBezTo>
                  <a:cubicBezTo>
                    <a:pt x="6401" y="10638"/>
                    <a:pt x="6622" y="10658"/>
                    <a:pt x="6653" y="10846"/>
                  </a:cubicBezTo>
                  <a:cubicBezTo>
                    <a:pt x="6671" y="10958"/>
                    <a:pt x="6675" y="11181"/>
                    <a:pt x="6785" y="11246"/>
                  </a:cubicBezTo>
                  <a:cubicBezTo>
                    <a:pt x="7128" y="11447"/>
                    <a:pt x="7055" y="11926"/>
                    <a:pt x="7226" y="12079"/>
                  </a:cubicBezTo>
                  <a:cubicBezTo>
                    <a:pt x="7345" y="12186"/>
                    <a:pt x="7646" y="11861"/>
                    <a:pt x="7721" y="12232"/>
                  </a:cubicBezTo>
                  <a:cubicBezTo>
                    <a:pt x="7759" y="12416"/>
                    <a:pt x="7449" y="12755"/>
                    <a:pt x="7292" y="12788"/>
                  </a:cubicBezTo>
                  <a:cubicBezTo>
                    <a:pt x="7264" y="12782"/>
                    <a:pt x="7615" y="12821"/>
                    <a:pt x="7617" y="12880"/>
                  </a:cubicBezTo>
                  <a:cubicBezTo>
                    <a:pt x="7622" y="13056"/>
                    <a:pt x="6316" y="13296"/>
                    <a:pt x="6190" y="13215"/>
                  </a:cubicBezTo>
                  <a:cubicBezTo>
                    <a:pt x="5876" y="13016"/>
                    <a:pt x="5422" y="13624"/>
                    <a:pt x="4985" y="13472"/>
                  </a:cubicBezTo>
                  <a:cubicBezTo>
                    <a:pt x="5239" y="13140"/>
                    <a:pt x="5940" y="13044"/>
                    <a:pt x="6110" y="12742"/>
                  </a:cubicBezTo>
                  <a:cubicBezTo>
                    <a:pt x="5925" y="12832"/>
                    <a:pt x="5802" y="12692"/>
                    <a:pt x="5782" y="12693"/>
                  </a:cubicBezTo>
                  <a:cubicBezTo>
                    <a:pt x="5654" y="12701"/>
                    <a:pt x="5527" y="12674"/>
                    <a:pt x="5405" y="12714"/>
                  </a:cubicBezTo>
                  <a:cubicBezTo>
                    <a:pt x="5071" y="12824"/>
                    <a:pt x="5664" y="12288"/>
                    <a:pt x="5650" y="12311"/>
                  </a:cubicBezTo>
                  <a:cubicBezTo>
                    <a:pt x="5754" y="12141"/>
                    <a:pt x="5455" y="11802"/>
                    <a:pt x="5686" y="11851"/>
                  </a:cubicBezTo>
                  <a:cubicBezTo>
                    <a:pt x="5913" y="11898"/>
                    <a:pt x="6249" y="11772"/>
                    <a:pt x="6176" y="11451"/>
                  </a:cubicBezTo>
                  <a:cubicBezTo>
                    <a:pt x="5978" y="11400"/>
                    <a:pt x="5859" y="11364"/>
                    <a:pt x="6069" y="11081"/>
                  </a:cubicBezTo>
                  <a:cubicBezTo>
                    <a:pt x="5935" y="11261"/>
                    <a:pt x="5499" y="11034"/>
                    <a:pt x="5491" y="11228"/>
                  </a:cubicBezTo>
                  <a:cubicBezTo>
                    <a:pt x="5230" y="11183"/>
                    <a:pt x="5585" y="10919"/>
                    <a:pt x="5602" y="10890"/>
                  </a:cubicBezTo>
                  <a:cubicBezTo>
                    <a:pt x="5707" y="10710"/>
                    <a:pt x="5363" y="10523"/>
                    <a:pt x="5390" y="10718"/>
                  </a:cubicBezTo>
                  <a:cubicBezTo>
                    <a:pt x="5581" y="10787"/>
                    <a:pt x="5302" y="10864"/>
                    <a:pt x="5290" y="10905"/>
                  </a:cubicBezTo>
                  <a:cubicBezTo>
                    <a:pt x="5166" y="10939"/>
                    <a:pt x="5297" y="10688"/>
                    <a:pt x="5272" y="10646"/>
                  </a:cubicBezTo>
                  <a:cubicBezTo>
                    <a:pt x="5255" y="10619"/>
                    <a:pt x="4940" y="10871"/>
                    <a:pt x="5029" y="10651"/>
                  </a:cubicBezTo>
                  <a:cubicBezTo>
                    <a:pt x="5047" y="10606"/>
                    <a:pt x="5016" y="10683"/>
                    <a:pt x="5029" y="10651"/>
                  </a:cubicBezTo>
                  <a:close/>
                  <a:moveTo>
                    <a:pt x="19919" y="20951"/>
                  </a:moveTo>
                  <a:cubicBezTo>
                    <a:pt x="19993" y="20920"/>
                    <a:pt x="20069" y="20888"/>
                    <a:pt x="20137" y="20844"/>
                  </a:cubicBezTo>
                  <a:cubicBezTo>
                    <a:pt x="20138" y="20843"/>
                    <a:pt x="19724" y="21347"/>
                    <a:pt x="19988" y="21347"/>
                  </a:cubicBezTo>
                  <a:cubicBezTo>
                    <a:pt x="19707" y="21325"/>
                    <a:pt x="19367" y="21489"/>
                    <a:pt x="19252" y="21103"/>
                  </a:cubicBezTo>
                  <a:cubicBezTo>
                    <a:pt x="19317" y="21150"/>
                    <a:pt x="19414" y="21101"/>
                    <a:pt x="19487" y="21094"/>
                  </a:cubicBezTo>
                  <a:cubicBezTo>
                    <a:pt x="19505" y="21064"/>
                    <a:pt x="19515" y="21012"/>
                    <a:pt x="19515" y="20976"/>
                  </a:cubicBezTo>
                  <a:cubicBezTo>
                    <a:pt x="19659" y="20996"/>
                    <a:pt x="19780" y="21008"/>
                    <a:pt x="19919" y="20951"/>
                  </a:cubicBezTo>
                  <a:cubicBezTo>
                    <a:pt x="19993" y="20920"/>
                    <a:pt x="19780" y="21008"/>
                    <a:pt x="19919" y="20951"/>
                  </a:cubicBezTo>
                  <a:close/>
                  <a:moveTo>
                    <a:pt x="3448" y="12512"/>
                  </a:moveTo>
                  <a:lnTo>
                    <a:pt x="3439" y="12467"/>
                  </a:lnTo>
                  <a:cubicBezTo>
                    <a:pt x="3441" y="12484"/>
                    <a:pt x="3910" y="11973"/>
                    <a:pt x="3927" y="11961"/>
                  </a:cubicBezTo>
                  <a:cubicBezTo>
                    <a:pt x="3801" y="11949"/>
                    <a:pt x="3649" y="11911"/>
                    <a:pt x="3652" y="11769"/>
                  </a:cubicBezTo>
                  <a:lnTo>
                    <a:pt x="3653" y="11732"/>
                  </a:lnTo>
                  <a:cubicBezTo>
                    <a:pt x="3638" y="11187"/>
                    <a:pt x="4036" y="11537"/>
                    <a:pt x="4296" y="11292"/>
                  </a:cubicBezTo>
                  <a:cubicBezTo>
                    <a:pt x="4019" y="11229"/>
                    <a:pt x="4821" y="10776"/>
                    <a:pt x="5082" y="10841"/>
                  </a:cubicBezTo>
                  <a:cubicBezTo>
                    <a:pt x="5103" y="10873"/>
                    <a:pt x="5214" y="11022"/>
                    <a:pt x="5230" y="11072"/>
                  </a:cubicBezTo>
                  <a:cubicBezTo>
                    <a:pt x="5337" y="11212"/>
                    <a:pt x="5329" y="11337"/>
                    <a:pt x="5207" y="11445"/>
                  </a:cubicBezTo>
                  <a:cubicBezTo>
                    <a:pt x="4948" y="11696"/>
                    <a:pt x="5225" y="11803"/>
                    <a:pt x="5096" y="12165"/>
                  </a:cubicBezTo>
                  <a:cubicBezTo>
                    <a:pt x="4944" y="12594"/>
                    <a:pt x="3961" y="12830"/>
                    <a:pt x="3623" y="12797"/>
                  </a:cubicBezTo>
                  <a:lnTo>
                    <a:pt x="3629" y="12759"/>
                  </a:lnTo>
                  <a:cubicBezTo>
                    <a:pt x="3593" y="12765"/>
                    <a:pt x="3565" y="12764"/>
                    <a:pt x="3528" y="12766"/>
                  </a:cubicBezTo>
                  <a:cubicBezTo>
                    <a:pt x="3509" y="12734"/>
                    <a:pt x="3505" y="12702"/>
                    <a:pt x="3523" y="12678"/>
                  </a:cubicBezTo>
                  <a:cubicBezTo>
                    <a:pt x="3435" y="12635"/>
                    <a:pt x="3431" y="12581"/>
                    <a:pt x="3510" y="12516"/>
                  </a:cubicBezTo>
                  <a:cubicBezTo>
                    <a:pt x="3502" y="12515"/>
                    <a:pt x="3448" y="12512"/>
                    <a:pt x="3448" y="12512"/>
                  </a:cubicBezTo>
                  <a:cubicBezTo>
                    <a:pt x="3448" y="12512"/>
                    <a:pt x="3448" y="12512"/>
                    <a:pt x="3448" y="12512"/>
                  </a:cubicBezTo>
                  <a:close/>
                  <a:moveTo>
                    <a:pt x="11104" y="9151"/>
                  </a:moveTo>
                  <a:cubicBezTo>
                    <a:pt x="11102" y="9148"/>
                    <a:pt x="11098" y="9146"/>
                    <a:pt x="11094" y="9143"/>
                  </a:cubicBezTo>
                  <a:cubicBezTo>
                    <a:pt x="11097" y="9141"/>
                    <a:pt x="11101" y="9138"/>
                    <a:pt x="11105" y="9135"/>
                  </a:cubicBezTo>
                  <a:cubicBezTo>
                    <a:pt x="11105" y="9140"/>
                    <a:pt x="11105" y="9147"/>
                    <a:pt x="11104" y="9151"/>
                  </a:cubicBezTo>
                  <a:cubicBezTo>
                    <a:pt x="11102" y="9148"/>
                    <a:pt x="11105" y="9147"/>
                    <a:pt x="11104" y="9151"/>
                  </a:cubicBezTo>
                  <a:close/>
                  <a:moveTo>
                    <a:pt x="21399" y="14198"/>
                  </a:moveTo>
                  <a:cubicBezTo>
                    <a:pt x="21409" y="14173"/>
                    <a:pt x="21499" y="14149"/>
                    <a:pt x="21520" y="14142"/>
                  </a:cubicBezTo>
                  <a:lnTo>
                    <a:pt x="21423" y="14087"/>
                  </a:lnTo>
                  <a:cubicBezTo>
                    <a:pt x="21320" y="14027"/>
                    <a:pt x="21586" y="13723"/>
                    <a:pt x="21296" y="13692"/>
                  </a:cubicBezTo>
                  <a:cubicBezTo>
                    <a:pt x="21112" y="13672"/>
                    <a:pt x="20805" y="13386"/>
                    <a:pt x="20627" y="13557"/>
                  </a:cubicBezTo>
                  <a:cubicBezTo>
                    <a:pt x="20375" y="13291"/>
                    <a:pt x="20136" y="13280"/>
                    <a:pt x="19764" y="13317"/>
                  </a:cubicBezTo>
                  <a:cubicBezTo>
                    <a:pt x="19859" y="13317"/>
                    <a:pt x="19308" y="12896"/>
                    <a:pt x="19323" y="12913"/>
                  </a:cubicBezTo>
                  <a:cubicBezTo>
                    <a:pt x="19229" y="12913"/>
                    <a:pt x="19162" y="12594"/>
                    <a:pt x="19105" y="12495"/>
                  </a:cubicBezTo>
                  <a:cubicBezTo>
                    <a:pt x="18878" y="12097"/>
                    <a:pt x="18551" y="12640"/>
                    <a:pt x="18342" y="12454"/>
                  </a:cubicBezTo>
                  <a:cubicBezTo>
                    <a:pt x="18213" y="12393"/>
                    <a:pt x="18189" y="12168"/>
                    <a:pt x="18086" y="12043"/>
                  </a:cubicBezTo>
                  <a:cubicBezTo>
                    <a:pt x="18386" y="11994"/>
                    <a:pt x="18733" y="11639"/>
                    <a:pt x="18199" y="11620"/>
                  </a:cubicBezTo>
                  <a:cubicBezTo>
                    <a:pt x="18172" y="11530"/>
                    <a:pt x="17896" y="11200"/>
                    <a:pt x="17799" y="11143"/>
                  </a:cubicBezTo>
                  <a:cubicBezTo>
                    <a:pt x="17967" y="10775"/>
                    <a:pt x="17329" y="10571"/>
                    <a:pt x="17149" y="10533"/>
                  </a:cubicBezTo>
                  <a:cubicBezTo>
                    <a:pt x="16689" y="10533"/>
                    <a:pt x="16796" y="10101"/>
                    <a:pt x="16546" y="9833"/>
                  </a:cubicBezTo>
                  <a:cubicBezTo>
                    <a:pt x="16590" y="9843"/>
                    <a:pt x="16633" y="9860"/>
                    <a:pt x="16674" y="9878"/>
                  </a:cubicBezTo>
                  <a:lnTo>
                    <a:pt x="16626" y="9776"/>
                  </a:lnTo>
                  <a:cubicBezTo>
                    <a:pt x="16769" y="9537"/>
                    <a:pt x="16634" y="9167"/>
                    <a:pt x="16725" y="8824"/>
                  </a:cubicBezTo>
                  <a:cubicBezTo>
                    <a:pt x="16306" y="8876"/>
                    <a:pt x="15803" y="8638"/>
                    <a:pt x="15397" y="8843"/>
                  </a:cubicBezTo>
                  <a:cubicBezTo>
                    <a:pt x="14990" y="9046"/>
                    <a:pt x="15218" y="9655"/>
                    <a:pt x="15490" y="9475"/>
                  </a:cubicBezTo>
                  <a:cubicBezTo>
                    <a:pt x="15446" y="9559"/>
                    <a:pt x="15400" y="9612"/>
                    <a:pt x="15302" y="9624"/>
                  </a:cubicBezTo>
                  <a:cubicBezTo>
                    <a:pt x="15527" y="10138"/>
                    <a:pt x="15043" y="10023"/>
                    <a:pt x="14840" y="9709"/>
                  </a:cubicBezTo>
                  <a:lnTo>
                    <a:pt x="14842" y="9700"/>
                  </a:lnTo>
                  <a:cubicBezTo>
                    <a:pt x="14833" y="9734"/>
                    <a:pt x="14822" y="9767"/>
                    <a:pt x="14810" y="9799"/>
                  </a:cubicBezTo>
                  <a:cubicBezTo>
                    <a:pt x="14723" y="9791"/>
                    <a:pt x="14635" y="9776"/>
                    <a:pt x="14548" y="9751"/>
                  </a:cubicBezTo>
                  <a:cubicBezTo>
                    <a:pt x="14418" y="9770"/>
                    <a:pt x="14357" y="9921"/>
                    <a:pt x="14366" y="10048"/>
                  </a:cubicBezTo>
                  <a:lnTo>
                    <a:pt x="14272" y="10101"/>
                  </a:lnTo>
                  <a:cubicBezTo>
                    <a:pt x="14229" y="10390"/>
                    <a:pt x="14291" y="10708"/>
                    <a:pt x="14374" y="10979"/>
                  </a:cubicBezTo>
                  <a:cubicBezTo>
                    <a:pt x="14374" y="10980"/>
                    <a:pt x="14706" y="11039"/>
                    <a:pt x="14271" y="10982"/>
                  </a:cubicBezTo>
                  <a:cubicBezTo>
                    <a:pt x="14155" y="10964"/>
                    <a:pt x="14030" y="11072"/>
                    <a:pt x="14169" y="11177"/>
                  </a:cubicBezTo>
                  <a:cubicBezTo>
                    <a:pt x="14151" y="11181"/>
                    <a:pt x="14133" y="11186"/>
                    <a:pt x="14115" y="11190"/>
                  </a:cubicBezTo>
                  <a:cubicBezTo>
                    <a:pt x="14118" y="11235"/>
                    <a:pt x="14112" y="11279"/>
                    <a:pt x="14095" y="11321"/>
                  </a:cubicBezTo>
                  <a:cubicBezTo>
                    <a:pt x="14319" y="11407"/>
                    <a:pt x="14597" y="11381"/>
                    <a:pt x="14839" y="11383"/>
                  </a:cubicBezTo>
                  <a:lnTo>
                    <a:pt x="14792" y="11431"/>
                  </a:lnTo>
                  <a:cubicBezTo>
                    <a:pt x="14873" y="11397"/>
                    <a:pt x="15020" y="11368"/>
                    <a:pt x="15097" y="11423"/>
                  </a:cubicBezTo>
                  <a:cubicBezTo>
                    <a:pt x="14771" y="11469"/>
                    <a:pt x="14345" y="11485"/>
                    <a:pt x="14023" y="11419"/>
                  </a:cubicBezTo>
                  <a:cubicBezTo>
                    <a:pt x="13755" y="11424"/>
                    <a:pt x="13655" y="11208"/>
                    <a:pt x="13442" y="11208"/>
                  </a:cubicBezTo>
                  <a:cubicBezTo>
                    <a:pt x="13013" y="11208"/>
                    <a:pt x="12497" y="11570"/>
                    <a:pt x="12077" y="11683"/>
                  </a:cubicBezTo>
                  <a:cubicBezTo>
                    <a:pt x="12021" y="11598"/>
                    <a:pt x="11938" y="11539"/>
                    <a:pt x="11850" y="11498"/>
                  </a:cubicBezTo>
                  <a:cubicBezTo>
                    <a:pt x="11906" y="11380"/>
                    <a:pt x="11866" y="11334"/>
                    <a:pt x="11769" y="11310"/>
                  </a:cubicBezTo>
                  <a:lnTo>
                    <a:pt x="11748" y="11359"/>
                  </a:lnTo>
                  <a:cubicBezTo>
                    <a:pt x="11689" y="11359"/>
                    <a:pt x="11635" y="11383"/>
                    <a:pt x="11585" y="11434"/>
                  </a:cubicBezTo>
                  <a:cubicBezTo>
                    <a:pt x="11468" y="11434"/>
                    <a:pt x="11068" y="11450"/>
                    <a:pt x="10966" y="11574"/>
                  </a:cubicBezTo>
                  <a:cubicBezTo>
                    <a:pt x="11003" y="11493"/>
                    <a:pt x="11068" y="11431"/>
                    <a:pt x="11053" y="11329"/>
                  </a:cubicBezTo>
                  <a:cubicBezTo>
                    <a:pt x="11360" y="11511"/>
                    <a:pt x="11588" y="10834"/>
                    <a:pt x="11473" y="10674"/>
                  </a:cubicBezTo>
                  <a:cubicBezTo>
                    <a:pt x="11548" y="11455"/>
                    <a:pt x="12215" y="10595"/>
                    <a:pt x="12459" y="10590"/>
                  </a:cubicBezTo>
                  <a:cubicBezTo>
                    <a:pt x="12794" y="10584"/>
                    <a:pt x="12838" y="10062"/>
                    <a:pt x="12863" y="9783"/>
                  </a:cubicBezTo>
                  <a:cubicBezTo>
                    <a:pt x="12881" y="9580"/>
                    <a:pt x="13458" y="9031"/>
                    <a:pt x="13427" y="8990"/>
                  </a:cubicBezTo>
                  <a:cubicBezTo>
                    <a:pt x="13815" y="8727"/>
                    <a:pt x="12477" y="8225"/>
                    <a:pt x="13133" y="7551"/>
                  </a:cubicBezTo>
                  <a:cubicBezTo>
                    <a:pt x="13342" y="7340"/>
                    <a:pt x="13527" y="7230"/>
                    <a:pt x="13796" y="7110"/>
                  </a:cubicBezTo>
                  <a:cubicBezTo>
                    <a:pt x="13875" y="7074"/>
                    <a:pt x="14210" y="6821"/>
                    <a:pt x="14230" y="6703"/>
                  </a:cubicBezTo>
                  <a:cubicBezTo>
                    <a:pt x="14239" y="6653"/>
                    <a:pt x="14134" y="6487"/>
                    <a:pt x="14081" y="6528"/>
                  </a:cubicBezTo>
                  <a:cubicBezTo>
                    <a:pt x="14339" y="5989"/>
                    <a:pt x="15221" y="5978"/>
                    <a:pt x="15459" y="6484"/>
                  </a:cubicBezTo>
                  <a:cubicBezTo>
                    <a:pt x="15284" y="6479"/>
                    <a:pt x="14555" y="7035"/>
                    <a:pt x="14534" y="7238"/>
                  </a:cubicBezTo>
                  <a:cubicBezTo>
                    <a:pt x="14055" y="7196"/>
                    <a:pt x="14378" y="8563"/>
                    <a:pt x="14576" y="8615"/>
                  </a:cubicBezTo>
                  <a:cubicBezTo>
                    <a:pt x="14918" y="8705"/>
                    <a:pt x="14912" y="8954"/>
                    <a:pt x="15299" y="8832"/>
                  </a:cubicBezTo>
                  <a:cubicBezTo>
                    <a:pt x="16051" y="8597"/>
                    <a:pt x="16518" y="8623"/>
                    <a:pt x="17126" y="8089"/>
                  </a:cubicBezTo>
                  <a:cubicBezTo>
                    <a:pt x="17989" y="7332"/>
                    <a:pt x="17131" y="7189"/>
                    <a:pt x="16960" y="6564"/>
                  </a:cubicBezTo>
                  <a:cubicBezTo>
                    <a:pt x="16891" y="6310"/>
                    <a:pt x="16962" y="6056"/>
                    <a:pt x="16770" y="5802"/>
                  </a:cubicBezTo>
                  <a:cubicBezTo>
                    <a:pt x="16593" y="5570"/>
                    <a:pt x="16691" y="5715"/>
                    <a:pt x="16751" y="5394"/>
                  </a:cubicBezTo>
                  <a:cubicBezTo>
                    <a:pt x="16807" y="5092"/>
                    <a:pt x="16443" y="5099"/>
                    <a:pt x="16319" y="4939"/>
                  </a:cubicBezTo>
                  <a:cubicBezTo>
                    <a:pt x="16366" y="4885"/>
                    <a:pt x="16402" y="4805"/>
                    <a:pt x="16433" y="4739"/>
                  </a:cubicBezTo>
                  <a:cubicBezTo>
                    <a:pt x="16397" y="4728"/>
                    <a:pt x="16370" y="4705"/>
                    <a:pt x="16352" y="4670"/>
                  </a:cubicBezTo>
                  <a:cubicBezTo>
                    <a:pt x="16486" y="4552"/>
                    <a:pt x="16818" y="4457"/>
                    <a:pt x="16818" y="4297"/>
                  </a:cubicBezTo>
                  <a:lnTo>
                    <a:pt x="16777" y="4292"/>
                  </a:lnTo>
                  <a:lnTo>
                    <a:pt x="16781" y="4239"/>
                  </a:lnTo>
                  <a:cubicBezTo>
                    <a:pt x="16681" y="4213"/>
                    <a:pt x="16582" y="4186"/>
                    <a:pt x="16483" y="4156"/>
                  </a:cubicBezTo>
                  <a:cubicBezTo>
                    <a:pt x="16600" y="4125"/>
                    <a:pt x="16712" y="4098"/>
                    <a:pt x="16819" y="4044"/>
                  </a:cubicBezTo>
                  <a:lnTo>
                    <a:pt x="16812" y="4008"/>
                  </a:lnTo>
                  <a:cubicBezTo>
                    <a:pt x="16788" y="3879"/>
                    <a:pt x="16102" y="3767"/>
                    <a:pt x="16024" y="3831"/>
                  </a:cubicBezTo>
                  <a:cubicBezTo>
                    <a:pt x="16035" y="3485"/>
                    <a:pt x="15559" y="3828"/>
                    <a:pt x="15481" y="3933"/>
                  </a:cubicBezTo>
                  <a:cubicBezTo>
                    <a:pt x="15481" y="3810"/>
                    <a:pt x="15465" y="3728"/>
                    <a:pt x="15353" y="3712"/>
                  </a:cubicBezTo>
                  <a:cubicBezTo>
                    <a:pt x="15350" y="3712"/>
                    <a:pt x="15455" y="3766"/>
                    <a:pt x="15313" y="3766"/>
                  </a:cubicBezTo>
                  <a:lnTo>
                    <a:pt x="15313" y="3708"/>
                  </a:lnTo>
                  <a:cubicBezTo>
                    <a:pt x="14920" y="3686"/>
                    <a:pt x="14462" y="3793"/>
                    <a:pt x="14080" y="3879"/>
                  </a:cubicBezTo>
                  <a:lnTo>
                    <a:pt x="14055" y="3979"/>
                  </a:lnTo>
                  <a:cubicBezTo>
                    <a:pt x="14083" y="3996"/>
                    <a:pt x="14112" y="4012"/>
                    <a:pt x="14141" y="4027"/>
                  </a:cubicBezTo>
                  <a:cubicBezTo>
                    <a:pt x="14126" y="4044"/>
                    <a:pt x="13707" y="4059"/>
                    <a:pt x="13848" y="4178"/>
                  </a:cubicBezTo>
                  <a:cubicBezTo>
                    <a:pt x="13839" y="4188"/>
                    <a:pt x="13730" y="4250"/>
                    <a:pt x="13705" y="4250"/>
                  </a:cubicBezTo>
                  <a:cubicBezTo>
                    <a:pt x="13546" y="4221"/>
                    <a:pt x="13373" y="4049"/>
                    <a:pt x="13215" y="4159"/>
                  </a:cubicBezTo>
                  <a:cubicBezTo>
                    <a:pt x="13149" y="4204"/>
                    <a:pt x="12175" y="4604"/>
                    <a:pt x="12746" y="4666"/>
                  </a:cubicBezTo>
                  <a:cubicBezTo>
                    <a:pt x="12622" y="4865"/>
                    <a:pt x="12457" y="4653"/>
                    <a:pt x="12460" y="4524"/>
                  </a:cubicBezTo>
                  <a:cubicBezTo>
                    <a:pt x="12221" y="4504"/>
                    <a:pt x="11580" y="4848"/>
                    <a:pt x="11551" y="5086"/>
                  </a:cubicBezTo>
                  <a:cubicBezTo>
                    <a:pt x="11780" y="5070"/>
                    <a:pt x="12010" y="5019"/>
                    <a:pt x="12238" y="4987"/>
                  </a:cubicBezTo>
                  <a:cubicBezTo>
                    <a:pt x="11896" y="5054"/>
                    <a:pt x="11014" y="6216"/>
                    <a:pt x="10964" y="6583"/>
                  </a:cubicBezTo>
                  <a:cubicBezTo>
                    <a:pt x="10736" y="6624"/>
                    <a:pt x="10558" y="6970"/>
                    <a:pt x="10381" y="6977"/>
                  </a:cubicBezTo>
                  <a:cubicBezTo>
                    <a:pt x="10180" y="6977"/>
                    <a:pt x="10128" y="6767"/>
                    <a:pt x="10029" y="7058"/>
                  </a:cubicBezTo>
                  <a:cubicBezTo>
                    <a:pt x="9982" y="7191"/>
                    <a:pt x="9499" y="7414"/>
                    <a:pt x="9402" y="7408"/>
                  </a:cubicBezTo>
                  <a:cubicBezTo>
                    <a:pt x="9414" y="7463"/>
                    <a:pt x="9398" y="7484"/>
                    <a:pt x="9354" y="7470"/>
                  </a:cubicBezTo>
                  <a:cubicBezTo>
                    <a:pt x="9353" y="7486"/>
                    <a:pt x="9333" y="7546"/>
                    <a:pt x="9329" y="7554"/>
                  </a:cubicBezTo>
                  <a:cubicBezTo>
                    <a:pt x="9181" y="7675"/>
                    <a:pt x="8893" y="7604"/>
                    <a:pt x="8949" y="7955"/>
                  </a:cubicBezTo>
                  <a:cubicBezTo>
                    <a:pt x="8986" y="8192"/>
                    <a:pt x="8876" y="8784"/>
                    <a:pt x="8991" y="8987"/>
                  </a:cubicBezTo>
                  <a:cubicBezTo>
                    <a:pt x="9205" y="9365"/>
                    <a:pt x="9340" y="9782"/>
                    <a:pt x="9892" y="9648"/>
                  </a:cubicBezTo>
                  <a:cubicBezTo>
                    <a:pt x="10114" y="9595"/>
                    <a:pt x="10749" y="9192"/>
                    <a:pt x="10777" y="8955"/>
                  </a:cubicBezTo>
                  <a:cubicBezTo>
                    <a:pt x="10817" y="9053"/>
                    <a:pt x="10800" y="9070"/>
                    <a:pt x="10918" y="9140"/>
                  </a:cubicBezTo>
                  <a:cubicBezTo>
                    <a:pt x="10889" y="9162"/>
                    <a:pt x="10862" y="9182"/>
                    <a:pt x="10829" y="9197"/>
                  </a:cubicBezTo>
                  <a:cubicBezTo>
                    <a:pt x="11004" y="9640"/>
                    <a:pt x="11181" y="10022"/>
                    <a:pt x="11497" y="10369"/>
                  </a:cubicBezTo>
                  <a:cubicBezTo>
                    <a:pt x="11390" y="10425"/>
                    <a:pt x="11363" y="10548"/>
                    <a:pt x="11450" y="10649"/>
                  </a:cubicBezTo>
                  <a:cubicBezTo>
                    <a:pt x="11391" y="10614"/>
                    <a:pt x="11149" y="10769"/>
                    <a:pt x="11098" y="10800"/>
                  </a:cubicBezTo>
                  <a:cubicBezTo>
                    <a:pt x="10812" y="10969"/>
                    <a:pt x="11257" y="11023"/>
                    <a:pt x="11209" y="11174"/>
                  </a:cubicBezTo>
                  <a:cubicBezTo>
                    <a:pt x="11154" y="11353"/>
                    <a:pt x="10994" y="11044"/>
                    <a:pt x="11012" y="11359"/>
                  </a:cubicBezTo>
                  <a:cubicBezTo>
                    <a:pt x="10937" y="11384"/>
                    <a:pt x="10752" y="11439"/>
                    <a:pt x="10683" y="11373"/>
                  </a:cubicBezTo>
                  <a:cubicBezTo>
                    <a:pt x="10699" y="11309"/>
                    <a:pt x="10743" y="11117"/>
                    <a:pt x="10714" y="11059"/>
                  </a:cubicBezTo>
                  <a:cubicBezTo>
                    <a:pt x="10772" y="11086"/>
                    <a:pt x="10965" y="11220"/>
                    <a:pt x="10955" y="11230"/>
                  </a:cubicBezTo>
                  <a:cubicBezTo>
                    <a:pt x="11264" y="10919"/>
                    <a:pt x="10514" y="10683"/>
                    <a:pt x="10674" y="11018"/>
                  </a:cubicBezTo>
                  <a:cubicBezTo>
                    <a:pt x="10644" y="11008"/>
                    <a:pt x="10613" y="11003"/>
                    <a:pt x="10583" y="11002"/>
                  </a:cubicBezTo>
                  <a:cubicBezTo>
                    <a:pt x="10613" y="10960"/>
                    <a:pt x="10785" y="10573"/>
                    <a:pt x="10785" y="10566"/>
                  </a:cubicBezTo>
                  <a:cubicBezTo>
                    <a:pt x="10800" y="10576"/>
                    <a:pt x="10821" y="10590"/>
                    <a:pt x="10853" y="10592"/>
                  </a:cubicBezTo>
                  <a:cubicBezTo>
                    <a:pt x="10863" y="10592"/>
                    <a:pt x="10848" y="9927"/>
                    <a:pt x="10934" y="9698"/>
                  </a:cubicBezTo>
                  <a:cubicBezTo>
                    <a:pt x="10675" y="9764"/>
                    <a:pt x="10420" y="9916"/>
                    <a:pt x="10181" y="10042"/>
                  </a:cubicBezTo>
                  <a:cubicBezTo>
                    <a:pt x="9963" y="10157"/>
                    <a:pt x="9886" y="10826"/>
                    <a:pt x="10149" y="10909"/>
                  </a:cubicBezTo>
                  <a:cubicBezTo>
                    <a:pt x="10138" y="10964"/>
                    <a:pt x="10090" y="11008"/>
                    <a:pt x="10090" y="11067"/>
                  </a:cubicBezTo>
                  <a:cubicBezTo>
                    <a:pt x="10053" y="11050"/>
                    <a:pt x="10016" y="11033"/>
                    <a:pt x="9978" y="11019"/>
                  </a:cubicBezTo>
                  <a:cubicBezTo>
                    <a:pt x="10028" y="11079"/>
                    <a:pt x="10066" y="11359"/>
                    <a:pt x="10163" y="11359"/>
                  </a:cubicBezTo>
                  <a:cubicBezTo>
                    <a:pt x="10073" y="11359"/>
                    <a:pt x="10093" y="11378"/>
                    <a:pt x="10048" y="11394"/>
                  </a:cubicBezTo>
                  <a:cubicBezTo>
                    <a:pt x="10043" y="11379"/>
                    <a:pt x="10156" y="11600"/>
                    <a:pt x="10151" y="11616"/>
                  </a:cubicBezTo>
                  <a:cubicBezTo>
                    <a:pt x="10064" y="11619"/>
                    <a:pt x="9974" y="11681"/>
                    <a:pt x="10004" y="11789"/>
                  </a:cubicBezTo>
                  <a:cubicBezTo>
                    <a:pt x="9806" y="11773"/>
                    <a:pt x="8782" y="11721"/>
                    <a:pt x="9003" y="12226"/>
                  </a:cubicBezTo>
                  <a:cubicBezTo>
                    <a:pt x="8695" y="11907"/>
                    <a:pt x="8967" y="11872"/>
                    <a:pt x="8720" y="12293"/>
                  </a:cubicBezTo>
                  <a:cubicBezTo>
                    <a:pt x="8561" y="12563"/>
                    <a:pt x="8330" y="12770"/>
                    <a:pt x="8088" y="12915"/>
                  </a:cubicBezTo>
                  <a:lnTo>
                    <a:pt x="8082" y="12908"/>
                  </a:lnTo>
                  <a:cubicBezTo>
                    <a:pt x="7634" y="12869"/>
                    <a:pt x="7779" y="13179"/>
                    <a:pt x="7606" y="13396"/>
                  </a:cubicBezTo>
                  <a:cubicBezTo>
                    <a:pt x="7588" y="13419"/>
                    <a:pt x="7002" y="13803"/>
                    <a:pt x="7051" y="13801"/>
                  </a:cubicBezTo>
                  <a:cubicBezTo>
                    <a:pt x="6841" y="13801"/>
                    <a:pt x="6602" y="13612"/>
                    <a:pt x="6400" y="13559"/>
                  </a:cubicBezTo>
                  <a:cubicBezTo>
                    <a:pt x="6489" y="14164"/>
                    <a:pt x="6519" y="13881"/>
                    <a:pt x="6154" y="14145"/>
                  </a:cubicBezTo>
                  <a:cubicBezTo>
                    <a:pt x="5934" y="14026"/>
                    <a:pt x="5898" y="14077"/>
                    <a:pt x="5673" y="14077"/>
                  </a:cubicBezTo>
                  <a:cubicBezTo>
                    <a:pt x="5381" y="14162"/>
                    <a:pt x="5116" y="14590"/>
                    <a:pt x="5629" y="14617"/>
                  </a:cubicBezTo>
                  <a:cubicBezTo>
                    <a:pt x="5897" y="14801"/>
                    <a:pt x="6092" y="14655"/>
                    <a:pt x="6255" y="15020"/>
                  </a:cubicBezTo>
                  <a:cubicBezTo>
                    <a:pt x="6320" y="15168"/>
                    <a:pt x="6390" y="15262"/>
                    <a:pt x="6508" y="15350"/>
                  </a:cubicBezTo>
                  <a:cubicBezTo>
                    <a:pt x="6728" y="15390"/>
                    <a:pt x="6465" y="16646"/>
                    <a:pt x="6350" y="16730"/>
                  </a:cubicBezTo>
                  <a:cubicBezTo>
                    <a:pt x="6365" y="16739"/>
                    <a:pt x="5826" y="16663"/>
                    <a:pt x="5785" y="16667"/>
                  </a:cubicBezTo>
                  <a:cubicBezTo>
                    <a:pt x="5650" y="16689"/>
                    <a:pt x="5391" y="16822"/>
                    <a:pt x="5281" y="16822"/>
                  </a:cubicBezTo>
                  <a:cubicBezTo>
                    <a:pt x="5108" y="16822"/>
                    <a:pt x="3913" y="16170"/>
                    <a:pt x="3821" y="16687"/>
                  </a:cubicBezTo>
                  <a:cubicBezTo>
                    <a:pt x="3737" y="16815"/>
                    <a:pt x="3377" y="16828"/>
                    <a:pt x="3449" y="17021"/>
                  </a:cubicBezTo>
                  <a:cubicBezTo>
                    <a:pt x="3530" y="17238"/>
                    <a:pt x="3616" y="17337"/>
                    <a:pt x="3535" y="17599"/>
                  </a:cubicBezTo>
                  <a:cubicBezTo>
                    <a:pt x="3600" y="17542"/>
                    <a:pt x="3710" y="17444"/>
                    <a:pt x="3784" y="17425"/>
                  </a:cubicBezTo>
                  <a:cubicBezTo>
                    <a:pt x="3784" y="17438"/>
                    <a:pt x="3787" y="17450"/>
                    <a:pt x="3789" y="17462"/>
                  </a:cubicBezTo>
                  <a:cubicBezTo>
                    <a:pt x="3726" y="17490"/>
                    <a:pt x="3651" y="17551"/>
                    <a:pt x="3593" y="17601"/>
                  </a:cubicBezTo>
                  <a:cubicBezTo>
                    <a:pt x="3653" y="18066"/>
                    <a:pt x="3066" y="19278"/>
                    <a:pt x="3496" y="19389"/>
                  </a:cubicBezTo>
                  <a:cubicBezTo>
                    <a:pt x="3578" y="19503"/>
                    <a:pt x="3431" y="20005"/>
                    <a:pt x="3411" y="20118"/>
                  </a:cubicBezTo>
                  <a:cubicBezTo>
                    <a:pt x="3635" y="20121"/>
                    <a:pt x="3877" y="20136"/>
                    <a:pt x="4087" y="20055"/>
                  </a:cubicBezTo>
                  <a:cubicBezTo>
                    <a:pt x="4100" y="20019"/>
                    <a:pt x="4106" y="19981"/>
                    <a:pt x="4104" y="19942"/>
                  </a:cubicBezTo>
                  <a:cubicBezTo>
                    <a:pt x="4297" y="19997"/>
                    <a:pt x="4530" y="20799"/>
                    <a:pt x="4764" y="20513"/>
                  </a:cubicBezTo>
                  <a:cubicBezTo>
                    <a:pt x="4977" y="20254"/>
                    <a:pt x="5179" y="20132"/>
                    <a:pt x="5537" y="20162"/>
                  </a:cubicBezTo>
                  <a:cubicBezTo>
                    <a:pt x="5614" y="20159"/>
                    <a:pt x="5904" y="20198"/>
                    <a:pt x="5920" y="20206"/>
                  </a:cubicBezTo>
                  <a:cubicBezTo>
                    <a:pt x="6029" y="20263"/>
                    <a:pt x="6288" y="19747"/>
                    <a:pt x="6500" y="19720"/>
                  </a:cubicBezTo>
                  <a:cubicBezTo>
                    <a:pt x="6516" y="19542"/>
                    <a:pt x="6994" y="19064"/>
                    <a:pt x="6943" y="19014"/>
                  </a:cubicBezTo>
                  <a:cubicBezTo>
                    <a:pt x="6523" y="18603"/>
                    <a:pt x="7185" y="18457"/>
                    <a:pt x="7212" y="18069"/>
                  </a:cubicBezTo>
                  <a:cubicBezTo>
                    <a:pt x="7226" y="17872"/>
                    <a:pt x="8104" y="17676"/>
                    <a:pt x="8191" y="17252"/>
                  </a:cubicBezTo>
                  <a:cubicBezTo>
                    <a:pt x="7967" y="16762"/>
                    <a:pt x="8592" y="16828"/>
                    <a:pt x="8806" y="16828"/>
                  </a:cubicBezTo>
                  <a:cubicBezTo>
                    <a:pt x="9295" y="16828"/>
                    <a:pt x="9285" y="17028"/>
                    <a:pt x="9719" y="16681"/>
                  </a:cubicBezTo>
                  <a:cubicBezTo>
                    <a:pt x="10053" y="16798"/>
                    <a:pt x="10062" y="16395"/>
                    <a:pt x="10290" y="16395"/>
                  </a:cubicBezTo>
                  <a:cubicBezTo>
                    <a:pt x="10831" y="16420"/>
                    <a:pt x="10690" y="16988"/>
                    <a:pt x="11024" y="17234"/>
                  </a:cubicBezTo>
                  <a:cubicBezTo>
                    <a:pt x="11260" y="17408"/>
                    <a:pt x="11458" y="17785"/>
                    <a:pt x="11701" y="17900"/>
                  </a:cubicBezTo>
                  <a:cubicBezTo>
                    <a:pt x="11758" y="17927"/>
                    <a:pt x="12171" y="18115"/>
                    <a:pt x="12175" y="18125"/>
                  </a:cubicBezTo>
                  <a:cubicBezTo>
                    <a:pt x="12200" y="18189"/>
                    <a:pt x="12697" y="18605"/>
                    <a:pt x="12766" y="18619"/>
                  </a:cubicBezTo>
                  <a:cubicBezTo>
                    <a:pt x="12961" y="18658"/>
                    <a:pt x="13173" y="19418"/>
                    <a:pt x="12855" y="19436"/>
                  </a:cubicBezTo>
                  <a:cubicBezTo>
                    <a:pt x="12711" y="19427"/>
                    <a:pt x="12614" y="19631"/>
                    <a:pt x="12536" y="19631"/>
                  </a:cubicBezTo>
                  <a:cubicBezTo>
                    <a:pt x="12338" y="19631"/>
                    <a:pt x="11750" y="19355"/>
                    <a:pt x="11649" y="19598"/>
                  </a:cubicBezTo>
                  <a:cubicBezTo>
                    <a:pt x="11548" y="19838"/>
                    <a:pt x="12500" y="20365"/>
                    <a:pt x="12643" y="20365"/>
                  </a:cubicBezTo>
                  <a:cubicBezTo>
                    <a:pt x="12872" y="20365"/>
                    <a:pt x="12768" y="19773"/>
                    <a:pt x="12861" y="19652"/>
                  </a:cubicBezTo>
                  <a:cubicBezTo>
                    <a:pt x="12937" y="19784"/>
                    <a:pt x="13907" y="18987"/>
                    <a:pt x="13268" y="18723"/>
                  </a:cubicBezTo>
                  <a:cubicBezTo>
                    <a:pt x="13262" y="18582"/>
                    <a:pt x="13314" y="18477"/>
                    <a:pt x="13424" y="18409"/>
                  </a:cubicBezTo>
                  <a:cubicBezTo>
                    <a:pt x="13567" y="18409"/>
                    <a:pt x="13727" y="18623"/>
                    <a:pt x="13787" y="18743"/>
                  </a:cubicBezTo>
                  <a:cubicBezTo>
                    <a:pt x="14586" y="18482"/>
                    <a:pt x="13011" y="17868"/>
                    <a:pt x="13024" y="17811"/>
                  </a:cubicBezTo>
                  <a:cubicBezTo>
                    <a:pt x="13147" y="17540"/>
                    <a:pt x="12981" y="17586"/>
                    <a:pt x="12787" y="17586"/>
                  </a:cubicBezTo>
                  <a:cubicBezTo>
                    <a:pt x="12361" y="17586"/>
                    <a:pt x="12347" y="17113"/>
                    <a:pt x="12152" y="16852"/>
                  </a:cubicBezTo>
                  <a:cubicBezTo>
                    <a:pt x="11986" y="16631"/>
                    <a:pt x="11693" y="16567"/>
                    <a:pt x="11625" y="16266"/>
                  </a:cubicBezTo>
                  <a:cubicBezTo>
                    <a:pt x="11495" y="15947"/>
                    <a:pt x="11716" y="15939"/>
                    <a:pt x="11865" y="15798"/>
                  </a:cubicBezTo>
                  <a:cubicBezTo>
                    <a:pt x="11841" y="15934"/>
                    <a:pt x="11936" y="16125"/>
                    <a:pt x="12008" y="16225"/>
                  </a:cubicBezTo>
                  <a:cubicBezTo>
                    <a:pt x="12087" y="16161"/>
                    <a:pt x="12165" y="16158"/>
                    <a:pt x="12238" y="16230"/>
                  </a:cubicBezTo>
                  <a:cubicBezTo>
                    <a:pt x="12254" y="16203"/>
                    <a:pt x="12301" y="16084"/>
                    <a:pt x="12329" y="16084"/>
                  </a:cubicBezTo>
                  <a:cubicBezTo>
                    <a:pt x="12326" y="16084"/>
                    <a:pt x="12736" y="16816"/>
                    <a:pt x="12978" y="16874"/>
                  </a:cubicBezTo>
                  <a:cubicBezTo>
                    <a:pt x="13227" y="16935"/>
                    <a:pt x="13439" y="17177"/>
                    <a:pt x="13668" y="17310"/>
                  </a:cubicBezTo>
                  <a:lnTo>
                    <a:pt x="13669" y="17307"/>
                  </a:lnTo>
                  <a:cubicBezTo>
                    <a:pt x="13733" y="17355"/>
                    <a:pt x="13798" y="17401"/>
                    <a:pt x="13864" y="17445"/>
                  </a:cubicBezTo>
                  <a:cubicBezTo>
                    <a:pt x="13864" y="17445"/>
                    <a:pt x="13885" y="17398"/>
                    <a:pt x="13900" y="17364"/>
                  </a:cubicBezTo>
                  <a:cubicBezTo>
                    <a:pt x="13996" y="17452"/>
                    <a:pt x="14062" y="17548"/>
                    <a:pt x="14179" y="17579"/>
                  </a:cubicBezTo>
                  <a:cubicBezTo>
                    <a:pt x="14188" y="18042"/>
                    <a:pt x="14082" y="18142"/>
                    <a:pt x="14348" y="18508"/>
                  </a:cubicBezTo>
                  <a:cubicBezTo>
                    <a:pt x="14118" y="18572"/>
                    <a:pt x="14350" y="18860"/>
                    <a:pt x="14440" y="18766"/>
                  </a:cubicBezTo>
                  <a:cubicBezTo>
                    <a:pt x="14548" y="18913"/>
                    <a:pt x="14606" y="19070"/>
                    <a:pt x="14601" y="19267"/>
                  </a:cubicBezTo>
                  <a:cubicBezTo>
                    <a:pt x="14744" y="19281"/>
                    <a:pt x="14884" y="19339"/>
                    <a:pt x="15005" y="19427"/>
                  </a:cubicBezTo>
                  <a:cubicBezTo>
                    <a:pt x="14917" y="19488"/>
                    <a:pt x="14849" y="19566"/>
                    <a:pt x="14799" y="19661"/>
                  </a:cubicBezTo>
                  <a:cubicBezTo>
                    <a:pt x="15088" y="19884"/>
                    <a:pt x="14876" y="20093"/>
                    <a:pt x="15189" y="20301"/>
                  </a:cubicBezTo>
                  <a:cubicBezTo>
                    <a:pt x="15191" y="20250"/>
                    <a:pt x="15226" y="20114"/>
                    <a:pt x="15288" y="20127"/>
                  </a:cubicBezTo>
                  <a:cubicBezTo>
                    <a:pt x="15355" y="20187"/>
                    <a:pt x="15355" y="20379"/>
                    <a:pt x="15421" y="20470"/>
                  </a:cubicBezTo>
                  <a:cubicBezTo>
                    <a:pt x="15434" y="20425"/>
                    <a:pt x="15471" y="20268"/>
                    <a:pt x="15516" y="20268"/>
                  </a:cubicBezTo>
                  <a:cubicBezTo>
                    <a:pt x="15547" y="20268"/>
                    <a:pt x="15717" y="20454"/>
                    <a:pt x="15743" y="20497"/>
                  </a:cubicBezTo>
                  <a:cubicBezTo>
                    <a:pt x="15738" y="20305"/>
                    <a:pt x="15706" y="20091"/>
                    <a:pt x="15617" y="19924"/>
                  </a:cubicBezTo>
                  <a:cubicBezTo>
                    <a:pt x="15719" y="19942"/>
                    <a:pt x="15823" y="19903"/>
                    <a:pt x="15832" y="19775"/>
                  </a:cubicBezTo>
                  <a:cubicBezTo>
                    <a:pt x="15922" y="19798"/>
                    <a:pt x="16115" y="19795"/>
                    <a:pt x="16041" y="19632"/>
                  </a:cubicBezTo>
                  <a:cubicBezTo>
                    <a:pt x="16106" y="19623"/>
                    <a:pt x="16168" y="19588"/>
                    <a:pt x="16210" y="19533"/>
                  </a:cubicBezTo>
                  <a:cubicBezTo>
                    <a:pt x="16138" y="19390"/>
                    <a:pt x="15206" y="18490"/>
                    <a:pt x="15434" y="18346"/>
                  </a:cubicBezTo>
                  <a:cubicBezTo>
                    <a:pt x="15434" y="18538"/>
                    <a:pt x="16064" y="18478"/>
                    <a:pt x="15848" y="18241"/>
                  </a:cubicBezTo>
                  <a:cubicBezTo>
                    <a:pt x="16147" y="18267"/>
                    <a:pt x="16258" y="18137"/>
                    <a:pt x="16617" y="18242"/>
                  </a:cubicBezTo>
                  <a:cubicBezTo>
                    <a:pt x="16734" y="18192"/>
                    <a:pt x="16850" y="18068"/>
                    <a:pt x="16906" y="17901"/>
                  </a:cubicBezTo>
                  <a:cubicBezTo>
                    <a:pt x="16903" y="17828"/>
                    <a:pt x="16902" y="17625"/>
                    <a:pt x="16866" y="17758"/>
                  </a:cubicBezTo>
                  <a:cubicBezTo>
                    <a:pt x="16932" y="17767"/>
                    <a:pt x="16992" y="17749"/>
                    <a:pt x="17046" y="17705"/>
                  </a:cubicBezTo>
                  <a:lnTo>
                    <a:pt x="16983" y="17599"/>
                  </a:lnTo>
                  <a:cubicBezTo>
                    <a:pt x="17041" y="17536"/>
                    <a:pt x="17165" y="17507"/>
                    <a:pt x="17236" y="17493"/>
                  </a:cubicBezTo>
                  <a:cubicBezTo>
                    <a:pt x="17318" y="17587"/>
                    <a:pt x="17416" y="17601"/>
                    <a:pt x="17530" y="17550"/>
                  </a:cubicBezTo>
                  <a:cubicBezTo>
                    <a:pt x="17577" y="17423"/>
                    <a:pt x="17512" y="17280"/>
                    <a:pt x="17384" y="17221"/>
                  </a:cubicBezTo>
                  <a:cubicBezTo>
                    <a:pt x="17687" y="16967"/>
                    <a:pt x="17565" y="16430"/>
                    <a:pt x="17781" y="16125"/>
                  </a:cubicBezTo>
                  <a:cubicBezTo>
                    <a:pt x="17837" y="16046"/>
                    <a:pt x="18329" y="15957"/>
                    <a:pt x="17971" y="15701"/>
                  </a:cubicBezTo>
                  <a:cubicBezTo>
                    <a:pt x="18121" y="15585"/>
                    <a:pt x="18165" y="15400"/>
                    <a:pt x="18293" y="15287"/>
                  </a:cubicBezTo>
                  <a:cubicBezTo>
                    <a:pt x="18372" y="15279"/>
                    <a:pt x="18564" y="15290"/>
                    <a:pt x="18635" y="15243"/>
                  </a:cubicBezTo>
                  <a:cubicBezTo>
                    <a:pt x="18639" y="15249"/>
                    <a:pt x="18650" y="15264"/>
                    <a:pt x="18652" y="15266"/>
                  </a:cubicBezTo>
                  <a:cubicBezTo>
                    <a:pt x="18287" y="15517"/>
                    <a:pt x="19128" y="15507"/>
                    <a:pt x="19226" y="15549"/>
                  </a:cubicBezTo>
                  <a:cubicBezTo>
                    <a:pt x="19228" y="15542"/>
                    <a:pt x="18587" y="15928"/>
                    <a:pt x="18950" y="15928"/>
                  </a:cubicBezTo>
                  <a:cubicBezTo>
                    <a:pt x="19011" y="15928"/>
                    <a:pt x="19283" y="15953"/>
                    <a:pt x="19298" y="16033"/>
                  </a:cubicBezTo>
                  <a:cubicBezTo>
                    <a:pt x="19302" y="16103"/>
                    <a:pt x="19240" y="16207"/>
                    <a:pt x="19205" y="16258"/>
                  </a:cubicBezTo>
                  <a:cubicBezTo>
                    <a:pt x="19386" y="16473"/>
                    <a:pt x="20060" y="16208"/>
                    <a:pt x="20085" y="16168"/>
                  </a:cubicBezTo>
                  <a:cubicBezTo>
                    <a:pt x="20101" y="16142"/>
                    <a:pt x="20747" y="15587"/>
                    <a:pt x="20176" y="15813"/>
                  </a:cubicBezTo>
                  <a:cubicBezTo>
                    <a:pt x="19948" y="15902"/>
                    <a:pt x="19869" y="15644"/>
                    <a:pt x="19761" y="15477"/>
                  </a:cubicBezTo>
                  <a:cubicBezTo>
                    <a:pt x="19950" y="15446"/>
                    <a:pt x="20140" y="15270"/>
                    <a:pt x="20317" y="15219"/>
                  </a:cubicBezTo>
                  <a:cubicBezTo>
                    <a:pt x="20455" y="15239"/>
                    <a:pt x="21096" y="15033"/>
                    <a:pt x="20948" y="14830"/>
                  </a:cubicBezTo>
                  <a:cubicBezTo>
                    <a:pt x="21018" y="14787"/>
                    <a:pt x="21111" y="14689"/>
                    <a:pt x="21196" y="14689"/>
                  </a:cubicBezTo>
                  <a:cubicBezTo>
                    <a:pt x="21540" y="14453"/>
                    <a:pt x="21283" y="14523"/>
                    <a:pt x="21399" y="14198"/>
                  </a:cubicBezTo>
                  <a:cubicBezTo>
                    <a:pt x="21401" y="14194"/>
                    <a:pt x="21392" y="14218"/>
                    <a:pt x="21399" y="14198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defTabSz="821560" eaLnBrk="1" fontAlgn="auto" latinLnBrk="0" hangingPunct="1">
                <a:spcAft>
                  <a:spcPts val="0"/>
                </a:spcAft>
                <a:buClrTx/>
                <a:buSzTx/>
                <a:buFontTx/>
                <a:buNone/>
                <a:tabLst/>
                <a:defRPr sz="2000">
                  <a:solidFill>
                    <a:srgbClr val="4C4C4C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ea typeface="Lato Light" panose="020F0502020204030203" pitchFamily="34" charset="0"/>
                <a:cs typeface="Lato Light" panose="020F0502020204030203" pitchFamily="34" charset="0"/>
                <a:sym typeface="Helvetica Neue Light"/>
              </a:endParaRPr>
            </a:p>
          </p:txBody>
        </p:sp>
        <p:sp>
          <p:nvSpPr>
            <p:cNvPr id="189" name="Shape 4052">
              <a:extLst>
                <a:ext uri="{FF2B5EF4-FFF2-40B4-BE49-F238E27FC236}">
                  <a16:creationId xmlns:a16="http://schemas.microsoft.com/office/drawing/2014/main" id="{B9B035C1-966B-4341-8713-179D8A31070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505744" y="5037730"/>
              <a:ext cx="557298" cy="557784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defTabSz="1828434" eaLnBrk="1" fontAlgn="auto" latinLnBrk="0" hangingPunct="1"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B4B4B4"/>
                </a:solidFill>
                <a:effectLst/>
                <a:uLnTx/>
                <a:uFillTx/>
              </a:endParaRPr>
            </a:p>
          </p:txBody>
        </p:sp>
        <p:sp>
          <p:nvSpPr>
            <p:cNvPr id="190" name="Shape 4053">
              <a:extLst>
                <a:ext uri="{FF2B5EF4-FFF2-40B4-BE49-F238E27FC236}">
                  <a16:creationId xmlns:a16="http://schemas.microsoft.com/office/drawing/2014/main" id="{DCBAE390-C1DA-47F7-8559-C2F89CE9CE6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995469" y="3755948"/>
              <a:ext cx="822960" cy="822960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defTabSz="1828434" eaLnBrk="1" fontAlgn="auto" latinLnBrk="0" hangingPunct="1"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B4B4B4"/>
                </a:solidFill>
                <a:effectLst/>
                <a:uLnTx/>
                <a:uFillTx/>
              </a:endParaRPr>
            </a:p>
          </p:txBody>
        </p:sp>
        <p:sp>
          <p:nvSpPr>
            <p:cNvPr id="191" name="Shape 4054">
              <a:extLst>
                <a:ext uri="{FF2B5EF4-FFF2-40B4-BE49-F238E27FC236}">
                  <a16:creationId xmlns:a16="http://schemas.microsoft.com/office/drawing/2014/main" id="{11C661EE-83C7-4BF1-BE81-B033393A475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6404737" y="4111224"/>
              <a:ext cx="822960" cy="822960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defTabSz="1828434" eaLnBrk="1" fontAlgn="auto" latinLnBrk="0" hangingPunct="1"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B4B4B4"/>
                </a:solidFill>
                <a:effectLst/>
                <a:uLnTx/>
                <a:uFillTx/>
              </a:endParaRPr>
            </a:p>
          </p:txBody>
        </p:sp>
        <p:sp>
          <p:nvSpPr>
            <p:cNvPr id="192" name="Shape 4055">
              <a:extLst>
                <a:ext uri="{FF2B5EF4-FFF2-40B4-BE49-F238E27FC236}">
                  <a16:creationId xmlns:a16="http://schemas.microsoft.com/office/drawing/2014/main" id="{447EFC1E-AA93-4B4F-AF4F-8022556CE0C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5791709" y="4180885"/>
              <a:ext cx="365760" cy="365760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defTabSz="1828434" eaLnBrk="1" fontAlgn="auto" latinLnBrk="0" hangingPunct="1"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B4B4B4"/>
                </a:solidFill>
                <a:effectLst/>
                <a:uLnTx/>
                <a:uFillTx/>
              </a:endParaRPr>
            </a:p>
          </p:txBody>
        </p:sp>
        <p:sp>
          <p:nvSpPr>
            <p:cNvPr id="193" name="Shape 4056">
              <a:extLst>
                <a:ext uri="{FF2B5EF4-FFF2-40B4-BE49-F238E27FC236}">
                  <a16:creationId xmlns:a16="http://schemas.microsoft.com/office/drawing/2014/main" id="{F2AB05C2-58EF-4C0E-BA5A-4AE99341741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834900" y="4471726"/>
              <a:ext cx="365760" cy="365760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defTabSz="1828434" eaLnBrk="1" fontAlgn="auto" latinLnBrk="0" hangingPunct="1"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B4B4B4"/>
                </a:solidFill>
                <a:effectLst/>
                <a:uLnTx/>
                <a:uFillTx/>
              </a:endParaRPr>
            </a:p>
          </p:txBody>
        </p:sp>
        <p:sp>
          <p:nvSpPr>
            <p:cNvPr id="194" name="Shape 4057">
              <a:extLst>
                <a:ext uri="{FF2B5EF4-FFF2-40B4-BE49-F238E27FC236}">
                  <a16:creationId xmlns:a16="http://schemas.microsoft.com/office/drawing/2014/main" id="{16C00D1B-DEB1-40C3-AEC8-3F7B72078AE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02574" y="6953442"/>
              <a:ext cx="557298" cy="557784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defTabSz="1828434" eaLnBrk="1" fontAlgn="auto" latinLnBrk="0" hangingPunct="1"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B4B4B4"/>
                </a:solidFill>
                <a:effectLst/>
                <a:uLnTx/>
                <a:uFillTx/>
              </a:endParaRPr>
            </a:p>
          </p:txBody>
        </p:sp>
        <p:sp>
          <p:nvSpPr>
            <p:cNvPr id="195" name="Shape 4058">
              <a:extLst>
                <a:ext uri="{FF2B5EF4-FFF2-40B4-BE49-F238E27FC236}">
                  <a16:creationId xmlns:a16="http://schemas.microsoft.com/office/drawing/2014/main" id="{4AE876BB-045B-4C36-826F-E292415C2B0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3506792" y="4933238"/>
              <a:ext cx="557298" cy="557784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defTabSz="1828434" eaLnBrk="1" fontAlgn="auto" latinLnBrk="0" hangingPunct="1"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B4B4B4"/>
                </a:solidFill>
                <a:effectLst/>
                <a:uLnTx/>
                <a:uFillTx/>
              </a:endParaRPr>
            </a:p>
          </p:txBody>
        </p:sp>
        <p:sp>
          <p:nvSpPr>
            <p:cNvPr id="196" name="Shape 4059">
              <a:extLst>
                <a:ext uri="{FF2B5EF4-FFF2-40B4-BE49-F238E27FC236}">
                  <a16:creationId xmlns:a16="http://schemas.microsoft.com/office/drawing/2014/main" id="{D8D0C93F-0684-4B33-927D-2DA167999F9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8089" y="4313243"/>
              <a:ext cx="822960" cy="822960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defTabSz="1828434" eaLnBrk="1" fontAlgn="auto" latinLnBrk="0" hangingPunct="1"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B4B4B4"/>
                </a:solidFill>
                <a:effectLst/>
                <a:uLnTx/>
                <a:uFillTx/>
              </a:endParaRPr>
            </a:p>
          </p:txBody>
        </p:sp>
        <p:sp>
          <p:nvSpPr>
            <p:cNvPr id="197" name="Shape 4060">
              <a:extLst>
                <a:ext uri="{FF2B5EF4-FFF2-40B4-BE49-F238E27FC236}">
                  <a16:creationId xmlns:a16="http://schemas.microsoft.com/office/drawing/2014/main" id="{540374EB-7884-47DA-A78A-FAF31CB63DE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5425984" y="6331705"/>
              <a:ext cx="365760" cy="365760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defTabSz="1828434" eaLnBrk="1" fontAlgn="auto" latinLnBrk="0" hangingPunct="1"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B4B4B4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07" name="TextBox 206">
            <a:extLst>
              <a:ext uri="{FF2B5EF4-FFF2-40B4-BE49-F238E27FC236}">
                <a16:creationId xmlns:a16="http://schemas.microsoft.com/office/drawing/2014/main" id="{17C12B67-F583-4D3A-AE6D-0A25E03763AC}"/>
              </a:ext>
            </a:extLst>
          </p:cNvPr>
          <p:cNvSpPr txBox="1"/>
          <p:nvPr/>
        </p:nvSpPr>
        <p:spPr>
          <a:xfrm>
            <a:off x="543793" y="1517935"/>
            <a:ext cx="7127047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mn-MN" b="1" dirty="0">
                <a:solidFill>
                  <a:srgbClr val="002060"/>
                </a:solidFill>
              </a:rPr>
              <a:t>ЭРҮҮЛ МЭНДИЙН АНХАН ШАТ ТУСЛАМЖ, ҮЙЛЧИЛГЭЭ НЬ БҮХ НИЙТИЙН ЭРҮҮЛ МЭНДИЙН ХАМРАЛТАД ХҮРГЭХ ГАЛТ ТЭРЭГ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mn-MN" b="1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mn-MN" b="1" dirty="0">
                <a:solidFill>
                  <a:srgbClr val="002060"/>
                </a:solidFill>
                <a:cs typeface="Arial" panose="020B0604020202020204" pitchFamily="34" charset="0"/>
              </a:rPr>
              <a:t>ИРГЭНД ХАМГИЙН ОЙР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mn-MN" b="1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mn-MN" b="1" dirty="0">
                <a:solidFill>
                  <a:srgbClr val="002060"/>
                </a:solidFill>
                <a:cs typeface="Arial" panose="020B0604020202020204" pitchFamily="34" charset="0"/>
              </a:rPr>
              <a:t>ИРГЭНЭЭС ТӨЛБӨР АВАХГҮЙ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mn-MN" b="1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mn-MN" b="1" dirty="0">
                <a:solidFill>
                  <a:srgbClr val="002060"/>
                </a:solidFill>
                <a:cs typeface="Arial" panose="020B0604020202020204" pitchFamily="34" charset="0"/>
              </a:rPr>
              <a:t>ТУСЛАМЖ, ҮЙЛЧИЛГЭЭНИЙ ТАСРАЛТГҮЙ БАЙДЛЫГ ХАНГАНА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mn-MN" b="1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mn-MN" b="1" dirty="0">
                <a:solidFill>
                  <a:srgbClr val="002060"/>
                </a:solidFill>
                <a:cs typeface="Arial" panose="020B0604020202020204" pitchFamily="34" charset="0"/>
              </a:rPr>
              <a:t>ХЭЗЭЭ, ХЭНЭЭС, ЯМАР ТУСЛАМЖ, ҮЙЛЧИЛГЭЭ АВАХЫГ ИРГЭНД ЗӨВЛӨЖ ЧИГЛҮҮЛНЭ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mn-MN" b="1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mn-MN" b="1" dirty="0">
                <a:solidFill>
                  <a:srgbClr val="002060"/>
                </a:solidFill>
                <a:cs typeface="Arial" panose="020B0604020202020204" pitchFamily="34" charset="0"/>
              </a:rPr>
              <a:t>ТУСЛАМЖ, ҮЙЛЧИЛГЭЭНИЙ ЦОГЦ БАЙДЛЫГ ХАНГАНА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mn-MN" b="1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mn-MN" b="1" dirty="0">
                <a:solidFill>
                  <a:srgbClr val="002060"/>
                </a:solidFill>
                <a:cs typeface="Arial" panose="020B0604020202020204" pitchFamily="34" charset="0"/>
              </a:rPr>
              <a:t>ӨВЧТӨН БОЛОН ГЭР БҮЛИЙН НӨХЦӨЛ БАЙДЛЫГ ХАМГИЙН САЙН МЭДЭХ ЭМЧ</a:t>
            </a:r>
          </a:p>
          <a:p>
            <a:endParaRPr lang="mn-MN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28789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CB4200-6DBF-4FB4-A4BE-7284B6E20B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mn-MN" dirty="0"/>
              <a:t>АНХАН ШАТНЫ ЭМБ</a:t>
            </a:r>
            <a:r>
              <a:rPr lang="en-US" dirty="0"/>
              <a:t>-</a:t>
            </a:r>
            <a:r>
              <a:rPr lang="mn-MN" dirty="0"/>
              <a:t>ЫН ГЭРЭЭНИЙ ШАЛГУУР ҮЗҮҮЛЭЛТ</a:t>
            </a:r>
            <a:endParaRPr lang="en-US" dirty="0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3C085864-78B6-4A27-8750-F85FF9B4862B}"/>
              </a:ext>
            </a:extLst>
          </p:cNvPr>
          <p:cNvGrpSpPr/>
          <p:nvPr/>
        </p:nvGrpSpPr>
        <p:grpSpPr>
          <a:xfrm>
            <a:off x="174400" y="1475124"/>
            <a:ext cx="849030" cy="805929"/>
            <a:chOff x="0" y="1279366"/>
            <a:chExt cx="849030" cy="805929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68BC5E90-9118-4FB3-943D-74D9A25C7EE7}"/>
                </a:ext>
              </a:extLst>
            </p:cNvPr>
            <p:cNvSpPr/>
            <p:nvPr/>
          </p:nvSpPr>
          <p:spPr>
            <a:xfrm>
              <a:off x="0" y="1279366"/>
              <a:ext cx="849030" cy="805929"/>
            </a:xfrm>
            <a:prstGeom prst="ellipse">
              <a:avLst/>
            </a:prstGeom>
            <a:solidFill>
              <a:schemeClr val="bg2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2267C8B5-8374-43E1-AF65-592EFC400D16}"/>
                </a:ext>
              </a:extLst>
            </p:cNvPr>
            <p:cNvSpPr txBox="1"/>
            <p:nvPr/>
          </p:nvSpPr>
          <p:spPr>
            <a:xfrm>
              <a:off x="87888" y="1297609"/>
              <a:ext cx="76114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i="1" dirty="0">
                  <a:solidFill>
                    <a:srgbClr val="002060"/>
                  </a:solidFill>
                </a:rPr>
                <a:t>12</a:t>
              </a:r>
            </a:p>
          </p:txBody>
        </p:sp>
      </p:grpSp>
      <p:graphicFrame>
        <p:nvGraphicFramePr>
          <p:cNvPr id="42" name="Table 42">
            <a:extLst>
              <a:ext uri="{FF2B5EF4-FFF2-40B4-BE49-F238E27FC236}">
                <a16:creationId xmlns:a16="http://schemas.microsoft.com/office/drawing/2014/main" id="{A359F31C-D4F1-4B39-90E8-70086F8782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1945537"/>
              </p:ext>
            </p:extLst>
          </p:nvPr>
        </p:nvGraphicFramePr>
        <p:xfrm>
          <a:off x="3767417" y="860424"/>
          <a:ext cx="8225870" cy="5763388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2545460">
                  <a:extLst>
                    <a:ext uri="{9D8B030D-6E8A-4147-A177-3AD203B41FA5}">
                      <a16:colId xmlns:a16="http://schemas.microsoft.com/office/drawing/2014/main" val="1956425793"/>
                    </a:ext>
                  </a:extLst>
                </a:gridCol>
                <a:gridCol w="5680410">
                  <a:extLst>
                    <a:ext uri="{9D8B030D-6E8A-4147-A177-3AD203B41FA5}">
                      <a16:colId xmlns:a16="http://schemas.microsoft.com/office/drawing/2014/main" val="596490181"/>
                    </a:ext>
                  </a:extLst>
                </a:gridCol>
              </a:tblGrid>
              <a:tr h="100419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Тодорхойлолт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/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Аргачлал</a:t>
                      </a:r>
                      <a:endPara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League Spartan" charset="0"/>
                        <a:cs typeface="Poppins" pitchFamily="2" charset="77"/>
                      </a:endParaRPr>
                    </a:p>
                    <a:p>
                      <a:pPr algn="l"/>
                      <a:endParaRPr lang="en-US" sz="1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Хоёрдугаар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хэв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шинжийн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чихрийн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шижин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өвч</a:t>
                      </a:r>
                      <a:r>
                        <a:rPr lang="mn-MN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ний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өлөн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үеийн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венийн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судасны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глюкозжсон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гемоглобин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(HbA1c)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нь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7 %-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аас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дээш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)-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тэй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иргэдийн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өлөн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үеийн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венийн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судасны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глюкозжсон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гемоглобин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(HbA1c) -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ийн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хэмжээг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хувиар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бууруулсан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тохиолдлын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тоо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*100%/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Тухайн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жилд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хоёрдугаар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хэв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шинжийн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чихрийн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шижинтэй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нийт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хүний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тоо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26570812"/>
                  </a:ext>
                </a:extLst>
              </a:tr>
              <a:tr h="69273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Олон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улсын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дундаж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хэмжээ</a:t>
                      </a:r>
                      <a:endPara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League Spartan" charset="0"/>
                        <a:cs typeface="Poppins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≥80%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18411067"/>
                  </a:ext>
                </a:extLst>
              </a:tr>
              <a:tr h="69273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Суурь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түвшин</a:t>
                      </a:r>
                      <a:endPara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League Spartan" charset="0"/>
                        <a:cs typeface="Poppins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Байгууллага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бүрийн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суурь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түвшинг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гэрээнд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тусгана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Lato Light" panose="020F0502020204030203" pitchFamily="34" charset="0"/>
                        <a:cs typeface="Mukta ExtraLight" panose="020B0000000000000000" pitchFamily="34" charset="7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82479348"/>
                  </a:ext>
                </a:extLst>
              </a:tr>
              <a:tr h="69273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Хүрэх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түвшин</a:t>
                      </a:r>
                      <a:endPara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League Spartan" charset="0"/>
                        <a:cs typeface="Poppins" pitchFamily="2" charset="77"/>
                      </a:endParaRPr>
                    </a:p>
                    <a:p>
                      <a:pPr algn="l"/>
                      <a:endParaRPr lang="en-US" sz="1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Суурь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түвшинг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сайжруулж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, ОУ-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ын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түвшинд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хүргэхээр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тогтооно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.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Lato Light" panose="020F0502020204030203" pitchFamily="34" charset="0"/>
                        <a:cs typeface="Mukta ExtraLight" panose="020B0000000000000000" pitchFamily="34" charset="7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57572241"/>
                  </a:ext>
                </a:extLst>
              </a:tr>
              <a:tr h="69273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Нийт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гэрээнд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эзлэх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хувийн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жин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 /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оноо</a:t>
                      </a:r>
                      <a:endPara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League Spartan" charset="0"/>
                        <a:cs typeface="Poppins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 </a:t>
                      </a:r>
                      <a:r>
                        <a:rPr lang="en-US" sz="1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оноо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26787273"/>
                  </a:ext>
                </a:extLst>
              </a:tr>
              <a:tr h="40134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Үнэлэх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аргачлал</a:t>
                      </a:r>
                      <a:endPara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League Spartan" charset="0"/>
                        <a:cs typeface="Poppins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Хүрэх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түвшинд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хүрсэн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бол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10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оноо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хүрээгүй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бол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0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оноо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37093831"/>
                  </a:ext>
                </a:extLst>
              </a:tr>
              <a:tr h="40134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Мэдээллийн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эх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сурвалж</a:t>
                      </a:r>
                      <a:endPara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League Spartan" charset="0"/>
                        <a:cs typeface="Poppins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ЭМДЕГ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Lato Light" panose="020F0502020204030203" pitchFamily="34" charset="0"/>
                        <a:cs typeface="Mukta ExtraLight" panose="020B0000000000000000" pitchFamily="34" charset="7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444426"/>
                  </a:ext>
                </a:extLst>
              </a:tr>
            </a:tbl>
          </a:graphicData>
        </a:graphic>
      </p:graphicFrame>
      <p:grpSp>
        <p:nvGrpSpPr>
          <p:cNvPr id="10" name="Group 9">
            <a:extLst>
              <a:ext uri="{FF2B5EF4-FFF2-40B4-BE49-F238E27FC236}">
                <a16:creationId xmlns:a16="http://schemas.microsoft.com/office/drawing/2014/main" id="{EA413D1E-C515-498F-A6F9-B5D28D52B93D}"/>
              </a:ext>
            </a:extLst>
          </p:cNvPr>
          <p:cNvGrpSpPr/>
          <p:nvPr/>
        </p:nvGrpSpPr>
        <p:grpSpPr>
          <a:xfrm>
            <a:off x="1181373" y="917714"/>
            <a:ext cx="2428100" cy="3274142"/>
            <a:chOff x="287077" y="5399003"/>
            <a:chExt cx="2655740" cy="1080845"/>
          </a:xfrm>
        </p:grpSpPr>
        <p:sp>
          <p:nvSpPr>
            <p:cNvPr id="11" name="Snip Diagonal Corner Rectangle 3">
              <a:extLst>
                <a:ext uri="{FF2B5EF4-FFF2-40B4-BE49-F238E27FC236}">
                  <a16:creationId xmlns:a16="http://schemas.microsoft.com/office/drawing/2014/main" id="{6AF21B9C-42C7-4061-A698-E77163C244CD}"/>
                </a:ext>
              </a:extLst>
            </p:cNvPr>
            <p:cNvSpPr/>
            <p:nvPr/>
          </p:nvSpPr>
          <p:spPr>
            <a:xfrm>
              <a:off x="287077" y="5399003"/>
              <a:ext cx="2655740" cy="1080845"/>
            </a:xfrm>
            <a:prstGeom prst="snip2DiagRect">
              <a:avLst/>
            </a:prstGeom>
            <a:solidFill>
              <a:srgbClr val="165AB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17" eaLnBrk="1" fontAlgn="auto" latinLnBrk="0" hangingPunct="1"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anose="020B0604020202020204" pitchFamily="34" charset="0"/>
              </a:endParaRPr>
            </a:p>
          </p:txBody>
        </p:sp>
        <p:sp>
          <p:nvSpPr>
            <p:cNvPr id="12" name="Subtitle 2">
              <a:extLst>
                <a:ext uri="{FF2B5EF4-FFF2-40B4-BE49-F238E27FC236}">
                  <a16:creationId xmlns:a16="http://schemas.microsoft.com/office/drawing/2014/main" id="{B98FCF34-EFE8-412C-BB3A-64413CAF3756}"/>
                </a:ext>
              </a:extLst>
            </p:cNvPr>
            <p:cNvSpPr txBox="1">
              <a:spLocks/>
            </p:cNvSpPr>
            <p:nvPr/>
          </p:nvSpPr>
          <p:spPr>
            <a:xfrm>
              <a:off x="287077" y="5555875"/>
              <a:ext cx="2655740" cy="798240"/>
            </a:xfrm>
            <a:prstGeom prst="rect">
              <a:avLst/>
            </a:prstGeom>
          </p:spPr>
          <p:txBody>
            <a:bodyPr vert="horz" wrap="square" lIns="45720" tIns="22860" rIns="45720" bIns="22860" rtlCol="0" anchor="ctr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defTabSz="543818">
                <a:lnSpc>
                  <a:spcPct val="100000"/>
                </a:lnSpc>
                <a:spcBef>
                  <a:spcPts val="0"/>
                </a:spcBef>
              </a:pPr>
              <a:r>
                <a:rPr lang="en-US" sz="1400" b="1" dirty="0">
                  <a:solidFill>
                    <a:schemeClr val="bg1"/>
                  </a:solidFill>
                  <a:latin typeface="+mn-lt"/>
                  <a:cs typeface="Arial" panose="020B0604020202020204" pitchFamily="34" charset="0"/>
                </a:rPr>
                <a:t>ХОЁРДУГААР ХЭВ ШИНЖИЙН ЧИХРИЙН ШИЖИН ӨВЧИН ОНОШИЛОГДСОН (ӨЛӨН ҮЕИЙН ВЕНИЙН СУДАСНЫ ГЛЮКОЗЖСОН ГЕМОГЛОБИН НЬ 7 %-ААС ДЭЭШ) НИЙТ ТОХИОЛДОЛД HBA1C -ИЙН ХЭМЖЭЭГ 1 ХУВИАР БУУРУУЛСАН ТОХИОЛДЛЫН ЭЗЛЭХ ХУВЬ</a:t>
              </a: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Lato Light" panose="020F0502020204030203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B53BEC85-3EEE-42B8-AC3C-BA90B688926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4400" y="4594426"/>
            <a:ext cx="3435073" cy="2029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8476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CB4200-6DBF-4FB4-A4BE-7284B6E20B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mn-MN" dirty="0"/>
              <a:t>АНХАН ШАТНЫ ЭМБ</a:t>
            </a:r>
            <a:r>
              <a:rPr lang="en-US" dirty="0"/>
              <a:t>-</a:t>
            </a:r>
            <a:r>
              <a:rPr lang="mn-MN" dirty="0"/>
              <a:t>ЫН ГЭРЭЭНИЙ ШАЛГУУР ҮЗҮҮЛЭЛТ</a:t>
            </a:r>
            <a:endParaRPr lang="en-US" dirty="0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3C085864-78B6-4A27-8750-F85FF9B4862B}"/>
              </a:ext>
            </a:extLst>
          </p:cNvPr>
          <p:cNvGrpSpPr/>
          <p:nvPr/>
        </p:nvGrpSpPr>
        <p:grpSpPr>
          <a:xfrm>
            <a:off x="174401" y="1582434"/>
            <a:ext cx="849030" cy="805929"/>
            <a:chOff x="0" y="1279366"/>
            <a:chExt cx="849030" cy="805929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68BC5E90-9118-4FB3-943D-74D9A25C7EE7}"/>
                </a:ext>
              </a:extLst>
            </p:cNvPr>
            <p:cNvSpPr/>
            <p:nvPr/>
          </p:nvSpPr>
          <p:spPr>
            <a:xfrm>
              <a:off x="0" y="1279366"/>
              <a:ext cx="849030" cy="805929"/>
            </a:xfrm>
            <a:prstGeom prst="ellipse">
              <a:avLst/>
            </a:prstGeom>
            <a:solidFill>
              <a:schemeClr val="bg2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2267C8B5-8374-43E1-AF65-592EFC400D16}"/>
                </a:ext>
              </a:extLst>
            </p:cNvPr>
            <p:cNvSpPr txBox="1"/>
            <p:nvPr/>
          </p:nvSpPr>
          <p:spPr>
            <a:xfrm>
              <a:off x="87888" y="1297609"/>
              <a:ext cx="76114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i="1" dirty="0">
                  <a:solidFill>
                    <a:srgbClr val="002060"/>
                  </a:solidFill>
                </a:rPr>
                <a:t>13</a:t>
              </a:r>
            </a:p>
          </p:txBody>
        </p:sp>
      </p:grpSp>
      <p:graphicFrame>
        <p:nvGraphicFramePr>
          <p:cNvPr id="42" name="Table 42">
            <a:extLst>
              <a:ext uri="{FF2B5EF4-FFF2-40B4-BE49-F238E27FC236}">
                <a16:creationId xmlns:a16="http://schemas.microsoft.com/office/drawing/2014/main" id="{A359F31C-D4F1-4B39-90E8-70086F8782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9847521"/>
              </p:ext>
            </p:extLst>
          </p:nvPr>
        </p:nvGraphicFramePr>
        <p:xfrm>
          <a:off x="3791729" y="1475125"/>
          <a:ext cx="8225870" cy="4577851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2545460">
                  <a:extLst>
                    <a:ext uri="{9D8B030D-6E8A-4147-A177-3AD203B41FA5}">
                      <a16:colId xmlns:a16="http://schemas.microsoft.com/office/drawing/2014/main" val="1956425793"/>
                    </a:ext>
                  </a:extLst>
                </a:gridCol>
                <a:gridCol w="5680410">
                  <a:extLst>
                    <a:ext uri="{9D8B030D-6E8A-4147-A177-3AD203B41FA5}">
                      <a16:colId xmlns:a16="http://schemas.microsoft.com/office/drawing/2014/main" val="596490181"/>
                    </a:ext>
                  </a:extLst>
                </a:gridCol>
              </a:tblGrid>
              <a:tr h="100419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Тодорхойлолт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/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Аргачлал</a:t>
                      </a:r>
                      <a:endPara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League Spartan" charset="0"/>
                        <a:cs typeface="Poppins" pitchFamily="2" charset="77"/>
                      </a:endParaRPr>
                    </a:p>
                    <a:p>
                      <a:pPr algn="l"/>
                      <a:endParaRPr lang="en-US" sz="1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Хяналтад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авч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тусламж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үйлчилгээг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үргэлж</a:t>
                      </a:r>
                      <a:r>
                        <a:rPr lang="mn-MN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үүлэн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үзүүлсэн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иргэний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тоо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*100% /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Лавлагаа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шатлалд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илгээсэн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иргэний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тоо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26570812"/>
                  </a:ext>
                </a:extLst>
              </a:tr>
              <a:tr h="69273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Олон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улсын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дундаж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хэмжээ</a:t>
                      </a:r>
                      <a:endPara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League Spartan" charset="0"/>
                        <a:cs typeface="Poppins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≥80%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18411067"/>
                  </a:ext>
                </a:extLst>
              </a:tr>
              <a:tr h="69273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Суурь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түвшин</a:t>
                      </a:r>
                      <a:endPara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League Spartan" charset="0"/>
                        <a:cs typeface="Poppins" pitchFamily="2" charset="77"/>
                      </a:endParaRPr>
                    </a:p>
                    <a:p>
                      <a:pPr algn="l"/>
                      <a:endParaRPr lang="en-US" sz="1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Байгууллага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бүрийн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суурь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түвшинг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гэрээнд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тусгана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Lato Light" panose="020F0502020204030203" pitchFamily="34" charset="0"/>
                        <a:cs typeface="Mukta ExtraLight" panose="020B0000000000000000" pitchFamily="34" charset="7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82479348"/>
                  </a:ext>
                </a:extLst>
              </a:tr>
              <a:tr h="69273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Хүрэх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түвшин</a:t>
                      </a:r>
                      <a:endPara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League Spartan" charset="0"/>
                        <a:cs typeface="Poppins" pitchFamily="2" charset="77"/>
                      </a:endParaRPr>
                    </a:p>
                    <a:p>
                      <a:pPr algn="l"/>
                      <a:endParaRPr lang="en-US" sz="1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Суурь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түвшинг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сайжруулж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, ОУ-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ын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түвшинд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хүргэхээр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тогтооно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.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Lato Light" panose="020F0502020204030203" pitchFamily="34" charset="0"/>
                        <a:cs typeface="Mukta ExtraLight" panose="020B0000000000000000" pitchFamily="34" charset="7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57572241"/>
                  </a:ext>
                </a:extLst>
              </a:tr>
              <a:tr h="69273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Нийт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гэрээнд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эзлэх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хувийн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жин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 /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оноо</a:t>
                      </a:r>
                      <a:endPara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League Spartan" charset="0"/>
                        <a:cs typeface="Poppins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 </a:t>
                      </a:r>
                      <a:r>
                        <a:rPr lang="en-US" sz="1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оноо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26787273"/>
                  </a:ext>
                </a:extLst>
              </a:tr>
              <a:tr h="40134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Үнэлэх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аргачлал</a:t>
                      </a:r>
                      <a:endPara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League Spartan" charset="0"/>
                        <a:cs typeface="Poppins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Хүрэх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түвшинд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хүрсэн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бол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5 </a:t>
                      </a:r>
                      <a:r>
                        <a:rPr lang="en-US" sz="1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оноо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хүрээгүй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бол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0 </a:t>
                      </a:r>
                      <a:r>
                        <a:rPr lang="en-US" sz="1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оноо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37093831"/>
                  </a:ext>
                </a:extLst>
              </a:tr>
              <a:tr h="40134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Мэдээллийн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эх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сурвалж</a:t>
                      </a:r>
                      <a:endPara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League Spartan" charset="0"/>
                        <a:cs typeface="Poppins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ЭМДЕГ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Lato Light" panose="020F0502020204030203" pitchFamily="34" charset="0"/>
                        <a:cs typeface="Mukta ExtraLight" panose="020B0000000000000000" pitchFamily="34" charset="7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444426"/>
                  </a:ext>
                </a:extLst>
              </a:tr>
            </a:tbl>
          </a:graphicData>
        </a:graphic>
      </p:graphicFrame>
      <p:grpSp>
        <p:nvGrpSpPr>
          <p:cNvPr id="10" name="Group 9">
            <a:extLst>
              <a:ext uri="{FF2B5EF4-FFF2-40B4-BE49-F238E27FC236}">
                <a16:creationId xmlns:a16="http://schemas.microsoft.com/office/drawing/2014/main" id="{EA413D1E-C515-498F-A6F9-B5D28D52B93D}"/>
              </a:ext>
            </a:extLst>
          </p:cNvPr>
          <p:cNvGrpSpPr/>
          <p:nvPr/>
        </p:nvGrpSpPr>
        <p:grpSpPr>
          <a:xfrm>
            <a:off x="1111320" y="1475125"/>
            <a:ext cx="2450028" cy="1316202"/>
            <a:chOff x="210454" y="5399003"/>
            <a:chExt cx="2732363" cy="1080845"/>
          </a:xfrm>
        </p:grpSpPr>
        <p:sp>
          <p:nvSpPr>
            <p:cNvPr id="11" name="Snip Diagonal Corner Rectangle 3">
              <a:extLst>
                <a:ext uri="{FF2B5EF4-FFF2-40B4-BE49-F238E27FC236}">
                  <a16:creationId xmlns:a16="http://schemas.microsoft.com/office/drawing/2014/main" id="{6AF21B9C-42C7-4061-A698-E77163C244CD}"/>
                </a:ext>
              </a:extLst>
            </p:cNvPr>
            <p:cNvSpPr/>
            <p:nvPr/>
          </p:nvSpPr>
          <p:spPr>
            <a:xfrm>
              <a:off x="287077" y="5399003"/>
              <a:ext cx="2655740" cy="1080845"/>
            </a:xfrm>
            <a:prstGeom prst="snip2DiagRect">
              <a:avLst/>
            </a:prstGeom>
            <a:solidFill>
              <a:srgbClr val="165AB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17" eaLnBrk="1" fontAlgn="auto" latinLnBrk="0" hangingPunct="1"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anose="020B0604020202020204" pitchFamily="34" charset="0"/>
              </a:endParaRPr>
            </a:p>
          </p:txBody>
        </p:sp>
        <p:sp>
          <p:nvSpPr>
            <p:cNvPr id="12" name="Subtitle 2">
              <a:extLst>
                <a:ext uri="{FF2B5EF4-FFF2-40B4-BE49-F238E27FC236}">
                  <a16:creationId xmlns:a16="http://schemas.microsoft.com/office/drawing/2014/main" id="{B98FCF34-EFE8-412C-BB3A-64413CAF3756}"/>
                </a:ext>
              </a:extLst>
            </p:cNvPr>
            <p:cNvSpPr txBox="1">
              <a:spLocks/>
            </p:cNvSpPr>
            <p:nvPr/>
          </p:nvSpPr>
          <p:spPr>
            <a:xfrm>
              <a:off x="210454" y="5774753"/>
              <a:ext cx="2655740" cy="329344"/>
            </a:xfrm>
            <a:prstGeom prst="rect">
              <a:avLst/>
            </a:prstGeom>
          </p:spPr>
          <p:txBody>
            <a:bodyPr vert="horz" wrap="square" lIns="45720" tIns="22860" rIns="45720" bIns="22860" rtlCol="0" anchor="ctr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defTabSz="543818">
                <a:lnSpc>
                  <a:spcPct val="100000"/>
                </a:lnSpc>
                <a:spcBef>
                  <a:spcPts val="0"/>
                </a:spcBef>
              </a:pPr>
              <a:r>
                <a:rPr lang="en-US" sz="1400" b="1" dirty="0">
                  <a:solidFill>
                    <a:schemeClr val="bg1"/>
                  </a:solidFill>
                  <a:latin typeface="+mn-lt"/>
                </a:rPr>
                <a:t>ЛАВЛАГАА ШАТЛАЛД ИЛГЭЭСЭН ИРГЭНИЙГ ЭРГҮҮЛЭН ХЯНАЛТАНД АВСАН ХУВЬ</a:t>
              </a:r>
              <a:endPara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Lato Light" panose="020F0502020204030203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DA2FFE40-1981-45F0-BA64-BFD732B8E1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401" y="3248898"/>
            <a:ext cx="3285655" cy="3285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3826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CB4200-6DBF-4FB4-A4BE-7284B6E20B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mn-MN" dirty="0"/>
              <a:t>АНХАН ШАТНЫ ЭМБ</a:t>
            </a:r>
            <a:r>
              <a:rPr lang="en-US" dirty="0"/>
              <a:t>-</a:t>
            </a:r>
            <a:r>
              <a:rPr lang="mn-MN" dirty="0"/>
              <a:t>ЫН ГЭРЭЭНИЙ ШАЛГУУР ҮЗҮҮЛЭЛТ</a:t>
            </a:r>
            <a:endParaRPr lang="en-US" dirty="0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3C085864-78B6-4A27-8750-F85FF9B4862B}"/>
              </a:ext>
            </a:extLst>
          </p:cNvPr>
          <p:cNvGrpSpPr/>
          <p:nvPr/>
        </p:nvGrpSpPr>
        <p:grpSpPr>
          <a:xfrm>
            <a:off x="1264157" y="1084383"/>
            <a:ext cx="849030" cy="805929"/>
            <a:chOff x="0" y="1279366"/>
            <a:chExt cx="849030" cy="805929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68BC5E90-9118-4FB3-943D-74D9A25C7EE7}"/>
                </a:ext>
              </a:extLst>
            </p:cNvPr>
            <p:cNvSpPr/>
            <p:nvPr/>
          </p:nvSpPr>
          <p:spPr>
            <a:xfrm>
              <a:off x="0" y="1279366"/>
              <a:ext cx="849030" cy="805929"/>
            </a:xfrm>
            <a:prstGeom prst="ellipse">
              <a:avLst/>
            </a:prstGeom>
            <a:solidFill>
              <a:schemeClr val="bg2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2267C8B5-8374-43E1-AF65-592EFC400D16}"/>
                </a:ext>
              </a:extLst>
            </p:cNvPr>
            <p:cNvSpPr txBox="1"/>
            <p:nvPr/>
          </p:nvSpPr>
          <p:spPr>
            <a:xfrm>
              <a:off x="87888" y="1297609"/>
              <a:ext cx="76114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i="1" dirty="0">
                  <a:solidFill>
                    <a:srgbClr val="002060"/>
                  </a:solidFill>
                </a:rPr>
                <a:t>14</a:t>
              </a:r>
            </a:p>
          </p:txBody>
        </p:sp>
      </p:grpSp>
      <p:graphicFrame>
        <p:nvGraphicFramePr>
          <p:cNvPr id="42" name="Table 42">
            <a:extLst>
              <a:ext uri="{FF2B5EF4-FFF2-40B4-BE49-F238E27FC236}">
                <a16:creationId xmlns:a16="http://schemas.microsoft.com/office/drawing/2014/main" id="{A359F31C-D4F1-4B39-90E8-70086F8782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5492904"/>
              </p:ext>
            </p:extLst>
          </p:nvPr>
        </p:nvGraphicFramePr>
        <p:xfrm>
          <a:off x="5858539" y="925033"/>
          <a:ext cx="6085273" cy="5656605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883061">
                  <a:extLst>
                    <a:ext uri="{9D8B030D-6E8A-4147-A177-3AD203B41FA5}">
                      <a16:colId xmlns:a16="http://schemas.microsoft.com/office/drawing/2014/main" val="1956425793"/>
                    </a:ext>
                  </a:extLst>
                </a:gridCol>
                <a:gridCol w="4202212">
                  <a:extLst>
                    <a:ext uri="{9D8B030D-6E8A-4147-A177-3AD203B41FA5}">
                      <a16:colId xmlns:a16="http://schemas.microsoft.com/office/drawing/2014/main" val="596490181"/>
                    </a:ext>
                  </a:extLst>
                </a:gridCol>
              </a:tblGrid>
              <a:tr h="116135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Тодорхойлолт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/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Аргачлал</a:t>
                      </a:r>
                      <a:endPara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League Spartan" charset="0"/>
                        <a:cs typeface="Poppins" pitchFamily="2" charset="77"/>
                      </a:endParaRPr>
                    </a:p>
                    <a:p>
                      <a:pPr algn="l"/>
                      <a:endParaRPr lang="en-US" sz="1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1, 2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дугаар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үе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шатанд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илрүүлсэн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хорт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хавдартай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иргэний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тоо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*100% / 40-өөс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дээш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насны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эрсдэлт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бүлгийн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хүн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амын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тоо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26570812"/>
                  </a:ext>
                </a:extLst>
              </a:tr>
              <a:tr h="80115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Олон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улсын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дундаж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хэмжээ</a:t>
                      </a:r>
                      <a:endPara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League Spartan" charset="0"/>
                        <a:cs typeface="Poppins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≥50%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18411067"/>
                  </a:ext>
                </a:extLst>
              </a:tr>
              <a:tr h="64555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Суурь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түвшин</a:t>
                      </a:r>
                      <a:endPara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League Spartan" charset="0"/>
                        <a:cs typeface="Poppins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Байгууллага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бүрийн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суурь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түвшинг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гэрээнд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тусгана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Lato Light" panose="020F0502020204030203" pitchFamily="34" charset="0"/>
                        <a:cs typeface="Mukta ExtraLight" panose="020B0000000000000000" pitchFamily="34" charset="7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82479348"/>
                  </a:ext>
                </a:extLst>
              </a:tr>
              <a:tr h="80115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Хүрэх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түвшин</a:t>
                      </a:r>
                      <a:endPara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League Spartan" charset="0"/>
                        <a:cs typeface="Poppins" pitchFamily="2" charset="77"/>
                      </a:endParaRPr>
                    </a:p>
                    <a:p>
                      <a:pPr algn="l"/>
                      <a:endParaRPr lang="en-US" sz="1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Суурь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түвшинг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сайжруулж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, ОУ-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ын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түвшинд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хүргэхээр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тогтооно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.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Lato Light" panose="020F0502020204030203" pitchFamily="34" charset="0"/>
                        <a:cs typeface="Mukta ExtraLight" panose="020B0000000000000000" pitchFamily="34" charset="7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57572241"/>
                  </a:ext>
                </a:extLst>
              </a:tr>
              <a:tr h="80115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Нийт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гэрээнд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эзлэх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хувийн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жин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 /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оноо</a:t>
                      </a:r>
                      <a:endPara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League Spartan" charset="0"/>
                        <a:cs typeface="Poppins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 </a:t>
                      </a:r>
                      <a:r>
                        <a:rPr lang="en-US" sz="1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оноо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26787273"/>
                  </a:ext>
                </a:extLst>
              </a:tr>
              <a:tr h="4641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Үнэлэх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аргачлал</a:t>
                      </a:r>
                      <a:endPara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League Spartan" charset="0"/>
                        <a:cs typeface="Poppins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Хүрэх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түвшинд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хүрсэн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бол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5 </a:t>
                      </a:r>
                      <a:r>
                        <a:rPr lang="en-US" sz="1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оноо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хүрээгүй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бол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0 </a:t>
                      </a:r>
                      <a:r>
                        <a:rPr lang="en-US" sz="1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оноо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37093831"/>
                  </a:ext>
                </a:extLst>
              </a:tr>
              <a:tr h="4641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Мэдээллийн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эх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сурвалж</a:t>
                      </a:r>
                      <a:endPara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League Spartan" charset="0"/>
                        <a:cs typeface="Poppins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ЭМДЕГ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Lato Light" panose="020F0502020204030203" pitchFamily="34" charset="0"/>
                        <a:cs typeface="Mukta ExtraLight" panose="020B0000000000000000" pitchFamily="34" charset="7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444426"/>
                  </a:ext>
                </a:extLst>
              </a:tr>
            </a:tbl>
          </a:graphicData>
        </a:graphic>
      </p:graphicFrame>
      <p:grpSp>
        <p:nvGrpSpPr>
          <p:cNvPr id="10" name="Group 9">
            <a:extLst>
              <a:ext uri="{FF2B5EF4-FFF2-40B4-BE49-F238E27FC236}">
                <a16:creationId xmlns:a16="http://schemas.microsoft.com/office/drawing/2014/main" id="{EA413D1E-C515-498F-A6F9-B5D28D52B93D}"/>
              </a:ext>
            </a:extLst>
          </p:cNvPr>
          <p:cNvGrpSpPr/>
          <p:nvPr/>
        </p:nvGrpSpPr>
        <p:grpSpPr>
          <a:xfrm>
            <a:off x="2336334" y="972096"/>
            <a:ext cx="3026776" cy="1316203"/>
            <a:chOff x="210454" y="5399003"/>
            <a:chExt cx="2732363" cy="1080845"/>
          </a:xfrm>
        </p:grpSpPr>
        <p:sp>
          <p:nvSpPr>
            <p:cNvPr id="11" name="Snip Diagonal Corner Rectangle 3">
              <a:extLst>
                <a:ext uri="{FF2B5EF4-FFF2-40B4-BE49-F238E27FC236}">
                  <a16:creationId xmlns:a16="http://schemas.microsoft.com/office/drawing/2014/main" id="{6AF21B9C-42C7-4061-A698-E77163C244CD}"/>
                </a:ext>
              </a:extLst>
            </p:cNvPr>
            <p:cNvSpPr/>
            <p:nvPr/>
          </p:nvSpPr>
          <p:spPr>
            <a:xfrm>
              <a:off x="287077" y="5399003"/>
              <a:ext cx="2655740" cy="1080845"/>
            </a:xfrm>
            <a:prstGeom prst="snip2DiagRect">
              <a:avLst/>
            </a:prstGeom>
            <a:solidFill>
              <a:srgbClr val="165AB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17" eaLnBrk="1" fontAlgn="auto" latinLnBrk="0" hangingPunct="1"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anose="020B0604020202020204" pitchFamily="34" charset="0"/>
              </a:endParaRPr>
            </a:p>
          </p:txBody>
        </p:sp>
        <p:sp>
          <p:nvSpPr>
            <p:cNvPr id="12" name="Subtitle 2">
              <a:extLst>
                <a:ext uri="{FF2B5EF4-FFF2-40B4-BE49-F238E27FC236}">
                  <a16:creationId xmlns:a16="http://schemas.microsoft.com/office/drawing/2014/main" id="{B98FCF34-EFE8-412C-BB3A-64413CAF3756}"/>
                </a:ext>
              </a:extLst>
            </p:cNvPr>
            <p:cNvSpPr txBox="1">
              <a:spLocks/>
            </p:cNvSpPr>
            <p:nvPr/>
          </p:nvSpPr>
          <p:spPr>
            <a:xfrm>
              <a:off x="210454" y="5478171"/>
              <a:ext cx="2655739" cy="922505"/>
            </a:xfrm>
            <a:prstGeom prst="rect">
              <a:avLst/>
            </a:prstGeom>
          </p:spPr>
          <p:txBody>
            <a:bodyPr vert="horz" wrap="square" lIns="45720" tIns="22860" rIns="45720" bIns="22860" rtlCol="0" anchor="ctr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defTabSz="543818">
                <a:lnSpc>
                  <a:spcPct val="100000"/>
                </a:lnSpc>
                <a:spcBef>
                  <a:spcPts val="0"/>
                </a:spcBef>
              </a:pPr>
              <a:r>
                <a:rPr lang="en-US" sz="1400" b="1" dirty="0">
                  <a:solidFill>
                    <a:schemeClr val="bg1"/>
                  </a:solidFill>
                  <a:latin typeface="+mn-lt"/>
                </a:rPr>
                <a:t>40-ӨӨС ДЭЭШ НАСНЫ ЭРСДЭЛТ БҮЛГИЙН ХҮН АМЫН ДУНД 1, 2 ДУГААР ҮЕ ШАТНЫ ХОРТ ХАВДРЫН ИЛРҮҮЛГИЙН ХУВЬ</a:t>
              </a:r>
              <a:endParaRPr kumimoji="0" lang="en-US" sz="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Lato Light" panose="020F0502020204030203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DDAC395F-DC17-4FBA-AA90-A7EC9AE043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6999" y="3429000"/>
            <a:ext cx="6901270" cy="305436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B71FEB5-1B45-4C90-83E4-3C9E45C2FB5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84649" y="3645513"/>
            <a:ext cx="1500645" cy="1500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6070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9C283C-6B33-4EFD-828D-7B25EA3C48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8139" y="119651"/>
            <a:ext cx="9477375" cy="586531"/>
          </a:xfrm>
        </p:spPr>
        <p:txBody>
          <a:bodyPr/>
          <a:lstStyle/>
          <a:p>
            <a:pPr algn="ctr"/>
            <a:r>
              <a:rPr lang="mn-MN" dirty="0"/>
              <a:t>АНХАН ШАТНЫ ЭМБ</a:t>
            </a:r>
            <a:r>
              <a:rPr lang="en-US" dirty="0"/>
              <a:t>-</a:t>
            </a:r>
            <a:r>
              <a:rPr lang="mn-MN" dirty="0"/>
              <a:t>ЫН ГЭРЭЭНИЙ ШАЛГУУР ҮЗҮҮЛЭЛТ</a:t>
            </a:r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7DBF345-BEBB-4238-846F-E512E6C90E3F}"/>
              </a:ext>
            </a:extLst>
          </p:cNvPr>
          <p:cNvGrpSpPr/>
          <p:nvPr/>
        </p:nvGrpSpPr>
        <p:grpSpPr>
          <a:xfrm>
            <a:off x="210454" y="950834"/>
            <a:ext cx="11644847" cy="5529014"/>
            <a:chOff x="210454" y="950834"/>
            <a:chExt cx="11644847" cy="5529014"/>
          </a:xfrm>
        </p:grpSpPr>
        <p:sp>
          <p:nvSpPr>
            <p:cNvPr id="9" name="Snip Diagonal Corner Rectangle 9">
              <a:extLst>
                <a:ext uri="{FF2B5EF4-FFF2-40B4-BE49-F238E27FC236}">
                  <a16:creationId xmlns:a16="http://schemas.microsoft.com/office/drawing/2014/main" id="{674F464E-1D4B-4C77-AF9A-B9519534E431}"/>
                </a:ext>
              </a:extLst>
            </p:cNvPr>
            <p:cNvSpPr/>
            <p:nvPr/>
          </p:nvSpPr>
          <p:spPr>
            <a:xfrm>
              <a:off x="3257906" y="5399003"/>
              <a:ext cx="2655740" cy="1080845"/>
            </a:xfrm>
            <a:prstGeom prst="snip2DiagRect">
              <a:avLst/>
            </a:prstGeom>
            <a:solidFill>
              <a:srgbClr val="165AB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17" eaLnBrk="1" fontAlgn="auto" latinLnBrk="0" hangingPunct="1"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</a:endParaRPr>
            </a:p>
          </p:txBody>
        </p:sp>
        <p:sp>
          <p:nvSpPr>
            <p:cNvPr id="10" name="Snip Diagonal Corner Rectangle 10">
              <a:extLst>
                <a:ext uri="{FF2B5EF4-FFF2-40B4-BE49-F238E27FC236}">
                  <a16:creationId xmlns:a16="http://schemas.microsoft.com/office/drawing/2014/main" id="{2D42F292-113F-4233-853C-37FB2CEE3E73}"/>
                </a:ext>
              </a:extLst>
            </p:cNvPr>
            <p:cNvSpPr/>
            <p:nvPr/>
          </p:nvSpPr>
          <p:spPr>
            <a:xfrm>
              <a:off x="3257906" y="3916281"/>
              <a:ext cx="2655740" cy="1080845"/>
            </a:xfrm>
            <a:prstGeom prst="snip2DiagRect">
              <a:avLst/>
            </a:prstGeom>
            <a:solidFill>
              <a:srgbClr val="1B8BCD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17" eaLnBrk="1" fontAlgn="auto" latinLnBrk="0" hangingPunct="1"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</a:endParaRPr>
            </a:p>
          </p:txBody>
        </p:sp>
        <p:sp>
          <p:nvSpPr>
            <p:cNvPr id="11" name="Snip Diagonal Corner Rectangle 11">
              <a:extLst>
                <a:ext uri="{FF2B5EF4-FFF2-40B4-BE49-F238E27FC236}">
                  <a16:creationId xmlns:a16="http://schemas.microsoft.com/office/drawing/2014/main" id="{9B66D559-46DE-41B3-BDAA-D7A1550D8646}"/>
                </a:ext>
              </a:extLst>
            </p:cNvPr>
            <p:cNvSpPr/>
            <p:nvPr/>
          </p:nvSpPr>
          <p:spPr>
            <a:xfrm>
              <a:off x="3257906" y="2433561"/>
              <a:ext cx="2655740" cy="1080845"/>
            </a:xfrm>
            <a:prstGeom prst="snip2DiagRect">
              <a:avLst/>
            </a:prstGeom>
            <a:solidFill>
              <a:srgbClr val="27C7C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17" eaLnBrk="1" fontAlgn="auto" latinLnBrk="0" hangingPunct="1"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</a:endParaRPr>
            </a:p>
          </p:txBody>
        </p:sp>
        <p:sp>
          <p:nvSpPr>
            <p:cNvPr id="12" name="Snip Diagonal Corner Rectangle 12">
              <a:extLst>
                <a:ext uri="{FF2B5EF4-FFF2-40B4-BE49-F238E27FC236}">
                  <a16:creationId xmlns:a16="http://schemas.microsoft.com/office/drawing/2014/main" id="{BC4FA00B-92B6-4881-873E-F3A9079BEA2A}"/>
                </a:ext>
              </a:extLst>
            </p:cNvPr>
            <p:cNvSpPr/>
            <p:nvPr/>
          </p:nvSpPr>
          <p:spPr>
            <a:xfrm>
              <a:off x="3229895" y="950834"/>
              <a:ext cx="2655740" cy="1080845"/>
            </a:xfrm>
            <a:prstGeom prst="snip2DiagRect">
              <a:avLst/>
            </a:prstGeom>
            <a:solidFill>
              <a:srgbClr val="27C78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17" eaLnBrk="1" fontAlgn="auto" latinLnBrk="0" hangingPunct="1"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</a:endParaRPr>
            </a:p>
          </p:txBody>
        </p:sp>
        <p:sp>
          <p:nvSpPr>
            <p:cNvPr id="13" name="Snip Diagonal Corner Rectangle 14">
              <a:extLst>
                <a:ext uri="{FF2B5EF4-FFF2-40B4-BE49-F238E27FC236}">
                  <a16:creationId xmlns:a16="http://schemas.microsoft.com/office/drawing/2014/main" id="{5E6EB944-5A99-4DEC-818E-D9263D05378D}"/>
                </a:ext>
              </a:extLst>
            </p:cNvPr>
            <p:cNvSpPr/>
            <p:nvPr/>
          </p:nvSpPr>
          <p:spPr>
            <a:xfrm>
              <a:off x="6228734" y="5399003"/>
              <a:ext cx="2655740" cy="1080845"/>
            </a:xfrm>
            <a:prstGeom prst="snip2DiagRect">
              <a:avLst/>
            </a:prstGeom>
            <a:solidFill>
              <a:srgbClr val="165AB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17" eaLnBrk="1" fontAlgn="auto" latinLnBrk="0" hangingPunct="1"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</a:endParaRPr>
            </a:p>
          </p:txBody>
        </p:sp>
        <p:sp>
          <p:nvSpPr>
            <p:cNvPr id="14" name="Snip Diagonal Corner Rectangle 15">
              <a:extLst>
                <a:ext uri="{FF2B5EF4-FFF2-40B4-BE49-F238E27FC236}">
                  <a16:creationId xmlns:a16="http://schemas.microsoft.com/office/drawing/2014/main" id="{8AA7BE2D-B0D0-4BB3-AF3F-4BB27927AF89}"/>
                </a:ext>
              </a:extLst>
            </p:cNvPr>
            <p:cNvSpPr/>
            <p:nvPr/>
          </p:nvSpPr>
          <p:spPr>
            <a:xfrm>
              <a:off x="6278356" y="3916276"/>
              <a:ext cx="2655740" cy="1080845"/>
            </a:xfrm>
            <a:prstGeom prst="snip2DiagRect">
              <a:avLst/>
            </a:prstGeom>
            <a:solidFill>
              <a:srgbClr val="1B8BCD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17" eaLnBrk="1" fontAlgn="auto" latinLnBrk="0" hangingPunct="1"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</a:endParaRPr>
            </a:p>
          </p:txBody>
        </p:sp>
        <p:sp>
          <p:nvSpPr>
            <p:cNvPr id="15" name="Snip Diagonal Corner Rectangle 16">
              <a:extLst>
                <a:ext uri="{FF2B5EF4-FFF2-40B4-BE49-F238E27FC236}">
                  <a16:creationId xmlns:a16="http://schemas.microsoft.com/office/drawing/2014/main" id="{56E4018B-EEC3-438D-A89F-1C8DA6439113}"/>
                </a:ext>
              </a:extLst>
            </p:cNvPr>
            <p:cNvSpPr/>
            <p:nvPr/>
          </p:nvSpPr>
          <p:spPr>
            <a:xfrm>
              <a:off x="6228732" y="2433556"/>
              <a:ext cx="2655740" cy="1080845"/>
            </a:xfrm>
            <a:prstGeom prst="snip2DiagRect">
              <a:avLst/>
            </a:prstGeom>
            <a:solidFill>
              <a:srgbClr val="27C7C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17" eaLnBrk="1" fontAlgn="auto" latinLnBrk="0" hangingPunct="1"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</a:endParaRPr>
            </a:p>
          </p:txBody>
        </p:sp>
        <p:sp>
          <p:nvSpPr>
            <p:cNvPr id="16" name="Snip Diagonal Corner Rectangle 17">
              <a:extLst>
                <a:ext uri="{FF2B5EF4-FFF2-40B4-BE49-F238E27FC236}">
                  <a16:creationId xmlns:a16="http://schemas.microsoft.com/office/drawing/2014/main" id="{C39EBE2D-3499-4BFB-9689-204EE2984482}"/>
                </a:ext>
              </a:extLst>
            </p:cNvPr>
            <p:cNvSpPr/>
            <p:nvPr/>
          </p:nvSpPr>
          <p:spPr>
            <a:xfrm>
              <a:off x="6228734" y="950837"/>
              <a:ext cx="2655740" cy="1080845"/>
            </a:xfrm>
            <a:prstGeom prst="snip2DiagRect">
              <a:avLst/>
            </a:prstGeom>
            <a:solidFill>
              <a:srgbClr val="27C78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17" eaLnBrk="1" fontAlgn="auto" latinLnBrk="0" hangingPunct="1"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</a:endParaRPr>
            </a:p>
          </p:txBody>
        </p: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99EF561A-5D2D-4265-996F-01D20A2911B8}"/>
                </a:ext>
              </a:extLst>
            </p:cNvPr>
            <p:cNvGrpSpPr/>
            <p:nvPr/>
          </p:nvGrpSpPr>
          <p:grpSpPr>
            <a:xfrm>
              <a:off x="287077" y="950837"/>
              <a:ext cx="2655740" cy="1080845"/>
              <a:chOff x="287077" y="950837"/>
              <a:chExt cx="2655740" cy="1080845"/>
            </a:xfrm>
          </p:grpSpPr>
          <p:sp>
            <p:nvSpPr>
              <p:cNvPr id="8" name="Snip Diagonal Corner Rectangle 6">
                <a:extLst>
                  <a:ext uri="{FF2B5EF4-FFF2-40B4-BE49-F238E27FC236}">
                    <a16:creationId xmlns:a16="http://schemas.microsoft.com/office/drawing/2014/main" id="{97627C8B-54C2-495A-8788-E4287F94845C}"/>
                  </a:ext>
                </a:extLst>
              </p:cNvPr>
              <p:cNvSpPr/>
              <p:nvPr/>
            </p:nvSpPr>
            <p:spPr>
              <a:xfrm>
                <a:off x="287077" y="950837"/>
                <a:ext cx="2655740" cy="1080845"/>
              </a:xfrm>
              <a:prstGeom prst="snip2DiagRect">
                <a:avLst/>
              </a:prstGeom>
              <a:solidFill>
                <a:srgbClr val="27C78A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17" eaLnBrk="1" fontAlgn="auto" latinLnBrk="0" hangingPunct="1"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cs typeface="Arial" panose="020B0604020202020204" pitchFamily="34" charset="0"/>
                </a:endParaRPr>
              </a:p>
            </p:txBody>
          </p:sp>
          <p:sp>
            <p:nvSpPr>
              <p:cNvPr id="31" name="Subtitle 2">
                <a:extLst>
                  <a:ext uri="{FF2B5EF4-FFF2-40B4-BE49-F238E27FC236}">
                    <a16:creationId xmlns:a16="http://schemas.microsoft.com/office/drawing/2014/main" id="{4310B932-1E6B-4A97-B3AA-8B1F63E0E34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20910" y="1314286"/>
                <a:ext cx="2385271" cy="353943"/>
              </a:xfrm>
              <a:prstGeom prst="rect">
                <a:avLst/>
              </a:prstGeom>
            </p:spPr>
            <p:txBody>
              <a:bodyPr vert="horz" wrap="square" lIns="45720" tIns="22860" rIns="45720" bIns="22860" rtlCol="0" anchor="ctr">
                <a:spAutoFit/>
              </a:bodyPr>
              <a:lstStyle>
                <a:lvl1pPr marL="0" indent="0" algn="ctr" defTabSz="1087636" rtl="0" eaLnBrk="1" latinLnBrk="0" hangingPunct="1">
                  <a:lnSpc>
                    <a:spcPct val="120000"/>
                  </a:lnSpc>
                  <a:spcBef>
                    <a:spcPct val="20000"/>
                  </a:spcBef>
                  <a:buFont typeface="Arial"/>
                  <a:buNone/>
                  <a:defRPr sz="2400" kern="1200">
                    <a:solidFill>
                      <a:schemeClr val="tx2"/>
                    </a:solidFill>
                    <a:latin typeface="Open Sans Light"/>
                    <a:ea typeface="+mn-ea"/>
                    <a:cs typeface="Open Sans Light"/>
                  </a:defRPr>
                </a:lvl1pPr>
                <a:lvl2pPr marL="1087636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2pPr>
                <a:lvl3pPr marL="2175271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3pPr>
                <a:lvl4pPr marL="3262912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4pPr>
                <a:lvl5pPr marL="4350546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5pPr>
                <a:lvl6pPr marL="5438184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6525820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7613455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8701091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defTabSz="543818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1000" b="1" dirty="0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НЭГ ХҮРТЛЭХ НАСНЫ ХҮҮХДИЙН БҮРЭН ТУНГИЙН ХАМРАЛТЫН ХУВЬ</a:t>
                </a:r>
                <a:endPara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Lato Light" panose="020F0502020204030203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EADBB6F4-A486-4FF5-8586-E62453BA39E2}"/>
                </a:ext>
              </a:extLst>
            </p:cNvPr>
            <p:cNvGrpSpPr/>
            <p:nvPr/>
          </p:nvGrpSpPr>
          <p:grpSpPr>
            <a:xfrm>
              <a:off x="210454" y="2433561"/>
              <a:ext cx="2806180" cy="1080845"/>
              <a:chOff x="210454" y="2433561"/>
              <a:chExt cx="2806180" cy="1080845"/>
            </a:xfrm>
          </p:grpSpPr>
          <p:sp>
            <p:nvSpPr>
              <p:cNvPr id="7" name="Snip Diagonal Corner Rectangle 5">
                <a:extLst>
                  <a:ext uri="{FF2B5EF4-FFF2-40B4-BE49-F238E27FC236}">
                    <a16:creationId xmlns:a16="http://schemas.microsoft.com/office/drawing/2014/main" id="{72273A0F-12CB-4042-BCD2-F85E3BFA6FE1}"/>
                  </a:ext>
                </a:extLst>
              </p:cNvPr>
              <p:cNvSpPr/>
              <p:nvPr/>
            </p:nvSpPr>
            <p:spPr>
              <a:xfrm>
                <a:off x="287077" y="2433561"/>
                <a:ext cx="2655740" cy="1080845"/>
              </a:xfrm>
              <a:prstGeom prst="snip2DiagRect">
                <a:avLst/>
              </a:prstGeom>
              <a:solidFill>
                <a:srgbClr val="27C7C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17" eaLnBrk="1" fontAlgn="auto" latinLnBrk="0" hangingPunct="1"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cs typeface="Arial" panose="020B0604020202020204" pitchFamily="34" charset="0"/>
                </a:endParaRPr>
              </a:p>
            </p:txBody>
          </p:sp>
          <p:sp>
            <p:nvSpPr>
              <p:cNvPr id="32" name="Subtitle 2">
                <a:extLst>
                  <a:ext uri="{FF2B5EF4-FFF2-40B4-BE49-F238E27FC236}">
                    <a16:creationId xmlns:a16="http://schemas.microsoft.com/office/drawing/2014/main" id="{A7E4300A-05F8-4F27-85E8-31127485BB5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10454" y="2451785"/>
                <a:ext cx="2806180" cy="1015663"/>
              </a:xfrm>
              <a:prstGeom prst="rect">
                <a:avLst/>
              </a:prstGeom>
            </p:spPr>
            <p:txBody>
              <a:bodyPr vert="horz" wrap="square" lIns="45720" tIns="22860" rIns="45720" bIns="22860" rtlCol="0" anchor="ctr">
                <a:spAutoFit/>
              </a:bodyPr>
              <a:lstStyle>
                <a:lvl1pPr marL="0" indent="0" algn="ctr" defTabSz="1087636" rtl="0" eaLnBrk="1" latinLnBrk="0" hangingPunct="1">
                  <a:lnSpc>
                    <a:spcPct val="120000"/>
                  </a:lnSpc>
                  <a:spcBef>
                    <a:spcPct val="20000"/>
                  </a:spcBef>
                  <a:buFont typeface="Arial"/>
                  <a:buNone/>
                  <a:defRPr sz="2400" kern="1200">
                    <a:solidFill>
                      <a:schemeClr val="tx2"/>
                    </a:solidFill>
                    <a:latin typeface="Open Sans Light"/>
                    <a:ea typeface="+mn-ea"/>
                    <a:cs typeface="Open Sans Light"/>
                  </a:defRPr>
                </a:lvl1pPr>
                <a:lvl2pPr marL="1087636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2pPr>
                <a:lvl3pPr marL="2175271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3pPr>
                <a:lvl4pPr marL="3262912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4pPr>
                <a:lvl5pPr marL="4350546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5pPr>
                <a:lvl6pPr marL="5438184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6525820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7613455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8701091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defTabSz="543818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900" b="1" dirty="0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ӨРХ, СУМ, ТОСГОНЫ ЭРҮҮЛ МЭНДИЙН ТӨВӨӨС ЛАВЛАГАА ШАТЛАЛЫН ЭРҮҮЛ МЭНДИЙН БАЙГУУЛЛАГА РУУ ӨВЧТӨН ШИЛЖҮҮЛСЭН ТОО БОЛОН ЛАВЛАГАА ШАТЛАЛЫН БАЙГУУЛЛАГАД ӨРХИЙН ЭРҮҮЛ МЭНДИЙН ТӨВӨӨС ОЧСОН ӨВЧТӨНИЙ ТООНЫ ЗӨРҮҮНИЙ ХУВЬ ХЭМЖЭЭ 5 ХУВИАС ИХГҮЙ БАЙХ</a:t>
                </a:r>
                <a:endPara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Lato Light" panose="020F0502020204030203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13560208-01A8-4807-8311-7A4A881143B0}"/>
                </a:ext>
              </a:extLst>
            </p:cNvPr>
            <p:cNvGrpSpPr/>
            <p:nvPr/>
          </p:nvGrpSpPr>
          <p:grpSpPr>
            <a:xfrm>
              <a:off x="287077" y="3916281"/>
              <a:ext cx="2655740" cy="1080845"/>
              <a:chOff x="287077" y="3916281"/>
              <a:chExt cx="2655740" cy="1080845"/>
            </a:xfrm>
          </p:grpSpPr>
          <p:sp>
            <p:nvSpPr>
              <p:cNvPr id="6" name="Snip Diagonal Corner Rectangle 4">
                <a:extLst>
                  <a:ext uri="{FF2B5EF4-FFF2-40B4-BE49-F238E27FC236}">
                    <a16:creationId xmlns:a16="http://schemas.microsoft.com/office/drawing/2014/main" id="{DBE3BD23-5B57-40F0-9714-4BE9AACCFF8C}"/>
                  </a:ext>
                </a:extLst>
              </p:cNvPr>
              <p:cNvSpPr/>
              <p:nvPr/>
            </p:nvSpPr>
            <p:spPr>
              <a:xfrm>
                <a:off x="287077" y="3916281"/>
                <a:ext cx="2655740" cy="1080845"/>
              </a:xfrm>
              <a:prstGeom prst="snip2DiagRect">
                <a:avLst/>
              </a:prstGeom>
              <a:solidFill>
                <a:srgbClr val="1B8BCD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17" eaLnBrk="1" fontAlgn="auto" latinLnBrk="0" hangingPunct="1"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cs typeface="Arial" panose="020B0604020202020204" pitchFamily="34" charset="0"/>
                </a:endParaRPr>
              </a:p>
            </p:txBody>
          </p:sp>
          <p:sp>
            <p:nvSpPr>
              <p:cNvPr id="33" name="Subtitle 2">
                <a:extLst>
                  <a:ext uri="{FF2B5EF4-FFF2-40B4-BE49-F238E27FC236}">
                    <a16:creationId xmlns:a16="http://schemas.microsoft.com/office/drawing/2014/main" id="{773C4011-82F3-4E82-8476-D4112D522D1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20910" y="4277728"/>
                <a:ext cx="2385271" cy="353943"/>
              </a:xfrm>
              <a:prstGeom prst="rect">
                <a:avLst/>
              </a:prstGeom>
            </p:spPr>
            <p:txBody>
              <a:bodyPr vert="horz" wrap="square" lIns="45720" tIns="22860" rIns="45720" bIns="22860" rtlCol="0" anchor="ctr">
                <a:spAutoFit/>
              </a:bodyPr>
              <a:lstStyle>
                <a:lvl1pPr marL="0" indent="0" algn="ctr" defTabSz="1087636" rtl="0" eaLnBrk="1" latinLnBrk="0" hangingPunct="1">
                  <a:lnSpc>
                    <a:spcPct val="120000"/>
                  </a:lnSpc>
                  <a:spcBef>
                    <a:spcPct val="20000"/>
                  </a:spcBef>
                  <a:buFont typeface="Arial"/>
                  <a:buNone/>
                  <a:defRPr sz="2400" kern="1200">
                    <a:solidFill>
                      <a:schemeClr val="tx2"/>
                    </a:solidFill>
                    <a:latin typeface="Open Sans Light"/>
                    <a:ea typeface="+mn-ea"/>
                    <a:cs typeface="Open Sans Light"/>
                  </a:defRPr>
                </a:lvl1pPr>
                <a:lvl2pPr marL="1087636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2pPr>
                <a:lvl3pPr marL="2175271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3pPr>
                <a:lvl4pPr marL="3262912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4pPr>
                <a:lvl5pPr marL="4350546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5pPr>
                <a:lvl6pPr marL="5438184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6525820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7613455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8701091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defTabSz="543818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1000" b="1" dirty="0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UPTODATE ТОГТМОЛ АШИГЛАДАГ ЭМЧИЙН ХУВЬ</a:t>
                </a:r>
                <a:endPara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Lato Light" panose="020F0502020204030203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66F24F7A-2669-41B5-B235-55FF620CB661}"/>
                </a:ext>
              </a:extLst>
            </p:cNvPr>
            <p:cNvGrpSpPr/>
            <p:nvPr/>
          </p:nvGrpSpPr>
          <p:grpSpPr>
            <a:xfrm>
              <a:off x="210454" y="5399003"/>
              <a:ext cx="2732363" cy="1080845"/>
              <a:chOff x="210454" y="5399003"/>
              <a:chExt cx="2732363" cy="1080845"/>
            </a:xfrm>
          </p:grpSpPr>
          <p:sp>
            <p:nvSpPr>
              <p:cNvPr id="5" name="Snip Diagonal Corner Rectangle 3">
                <a:extLst>
                  <a:ext uri="{FF2B5EF4-FFF2-40B4-BE49-F238E27FC236}">
                    <a16:creationId xmlns:a16="http://schemas.microsoft.com/office/drawing/2014/main" id="{E1ACA76E-C1A8-4E03-8C40-136D0F82D326}"/>
                  </a:ext>
                </a:extLst>
              </p:cNvPr>
              <p:cNvSpPr/>
              <p:nvPr/>
            </p:nvSpPr>
            <p:spPr>
              <a:xfrm>
                <a:off x="287077" y="5399003"/>
                <a:ext cx="2655740" cy="1080845"/>
              </a:xfrm>
              <a:prstGeom prst="snip2DiagRect">
                <a:avLst/>
              </a:prstGeom>
              <a:solidFill>
                <a:srgbClr val="165AB6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17" eaLnBrk="1" fontAlgn="auto" latinLnBrk="0" hangingPunct="1"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cs typeface="Arial" panose="020B0604020202020204" pitchFamily="34" charset="0"/>
                </a:endParaRPr>
              </a:p>
            </p:txBody>
          </p:sp>
          <p:sp>
            <p:nvSpPr>
              <p:cNvPr id="34" name="Subtitle 2">
                <a:extLst>
                  <a:ext uri="{FF2B5EF4-FFF2-40B4-BE49-F238E27FC236}">
                    <a16:creationId xmlns:a16="http://schemas.microsoft.com/office/drawing/2014/main" id="{DC6731CF-4454-4A66-8ABE-DCB61C5326D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10454" y="5454676"/>
                <a:ext cx="2730959" cy="969497"/>
              </a:xfrm>
              <a:prstGeom prst="rect">
                <a:avLst/>
              </a:prstGeom>
            </p:spPr>
            <p:txBody>
              <a:bodyPr vert="horz" wrap="square" lIns="45720" tIns="22860" rIns="45720" bIns="22860" rtlCol="0" anchor="ctr">
                <a:spAutoFit/>
              </a:bodyPr>
              <a:lstStyle>
                <a:lvl1pPr marL="0" indent="0" algn="ctr" defTabSz="1087636" rtl="0" eaLnBrk="1" latinLnBrk="0" hangingPunct="1">
                  <a:lnSpc>
                    <a:spcPct val="120000"/>
                  </a:lnSpc>
                  <a:spcBef>
                    <a:spcPct val="20000"/>
                  </a:spcBef>
                  <a:buFont typeface="Arial"/>
                  <a:buNone/>
                  <a:defRPr sz="2400" kern="1200">
                    <a:solidFill>
                      <a:schemeClr val="tx2"/>
                    </a:solidFill>
                    <a:latin typeface="Open Sans Light"/>
                    <a:ea typeface="+mn-ea"/>
                    <a:cs typeface="Open Sans Light"/>
                  </a:defRPr>
                </a:lvl1pPr>
                <a:lvl2pPr marL="1087636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2pPr>
                <a:lvl3pPr marL="2175271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3pPr>
                <a:lvl4pPr marL="3262912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4pPr>
                <a:lvl5pPr marL="4350546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5pPr>
                <a:lvl6pPr marL="5438184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6525820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7613455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8701091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defTabSz="543818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1000" b="1" dirty="0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ХОЁРДУГААР ХЭВ ШИНЖИЙН ЧИХРИЙН ШИЖИН ӨВЧИН ОНОШИЛОГДСОН (ӨЛӨН ҮЕИЙН ВЕНИЙН СУДАСНЫ ГЛЮКОЗЖСОН ГЕМОГЛОБИН НЬ 7 %-ААС ДЭЭШ) НИЙТ ТОХИОЛДОЛД HBA1C -ИЙН ХЭМЖЭЭГ 1 ХУВИАР БУУРУУЛСАН ТОХИОЛДЛЫН ЭЗЛЭХ ХУВЬ</a:t>
                </a:r>
                <a:endPara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Lato Light" panose="020F0502020204030203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5" name="Subtitle 2">
              <a:extLst>
                <a:ext uri="{FF2B5EF4-FFF2-40B4-BE49-F238E27FC236}">
                  <a16:creationId xmlns:a16="http://schemas.microsoft.com/office/drawing/2014/main" id="{A519C6B2-E03C-48AA-B3A7-E07CF64573A7}"/>
                </a:ext>
              </a:extLst>
            </p:cNvPr>
            <p:cNvSpPr txBox="1">
              <a:spLocks/>
            </p:cNvSpPr>
            <p:nvPr/>
          </p:nvSpPr>
          <p:spPr>
            <a:xfrm>
              <a:off x="3393140" y="1237344"/>
              <a:ext cx="2385271" cy="507831"/>
            </a:xfrm>
            <a:prstGeom prst="rect">
              <a:avLst/>
            </a:prstGeom>
          </p:spPr>
          <p:txBody>
            <a:bodyPr vert="horz" wrap="square" lIns="45720" tIns="22860" rIns="45720" bIns="22860" rtlCol="0" anchor="ctr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defTabSz="543818">
                <a:lnSpc>
                  <a:spcPct val="100000"/>
                </a:lnSpc>
                <a:spcBef>
                  <a:spcPts val="0"/>
                </a:spcBef>
              </a:pPr>
              <a:r>
                <a:rPr lang="en-US" sz="1000" b="1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ЖИРЭМСНИЙ ХЯНАЛТАД ДӨРӨВ БА ТҮҮНЭЭС ДЭЭШ УДАА ХАМРАГДСАН ЭХИЙН ХУВЬ</a:t>
              </a:r>
              <a:endPara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Lato Light" panose="020F0502020204030203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Subtitle 2">
              <a:extLst>
                <a:ext uri="{FF2B5EF4-FFF2-40B4-BE49-F238E27FC236}">
                  <a16:creationId xmlns:a16="http://schemas.microsoft.com/office/drawing/2014/main" id="{26453858-CEB1-4B20-A116-E7398455E0BF}"/>
                </a:ext>
              </a:extLst>
            </p:cNvPr>
            <p:cNvSpPr txBox="1">
              <a:spLocks/>
            </p:cNvSpPr>
            <p:nvPr/>
          </p:nvSpPr>
          <p:spPr>
            <a:xfrm>
              <a:off x="3229895" y="2505816"/>
              <a:ext cx="2655740" cy="969496"/>
            </a:xfrm>
            <a:prstGeom prst="rect">
              <a:avLst/>
            </a:prstGeom>
          </p:spPr>
          <p:txBody>
            <a:bodyPr vert="horz" wrap="square" lIns="45720" tIns="22860" rIns="45720" bIns="22860" rtlCol="0" anchor="ctr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defTabSz="543818">
                <a:lnSpc>
                  <a:spcPct val="100000"/>
                </a:lnSpc>
                <a:spcBef>
                  <a:spcPts val="0"/>
                </a:spcBef>
              </a:pPr>
              <a:r>
                <a:rPr lang="en-US" sz="1000" b="1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ТУХАЙН ӨРХ, СУМ, ТОСГОНЫ ЭРҮҮЛ МЭНДИЙН ТӨВИЙН БҮРТГЭЛТЭЙ ХҮН АМЫН ИРГЭДЭЭС ӨВЧНИЙ УЧИР ҮЗҮҮЛСЭН ӨВЧТӨНӨӨС ЛАВЛАГАА ШАТЛАЛЫН ЭРҮҮЛ МЭНДИЙН БАЙГУУЛЛАГАД ИЛГЭЭСЭН ТОХИОЛДЛЫН ТОО</a:t>
              </a:r>
              <a:endPara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Lato Light" panose="020F0502020204030203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Subtitle 2">
              <a:extLst>
                <a:ext uri="{FF2B5EF4-FFF2-40B4-BE49-F238E27FC236}">
                  <a16:creationId xmlns:a16="http://schemas.microsoft.com/office/drawing/2014/main" id="{E7AC1EA4-A4C4-408B-8652-E0FBF8CE986F}"/>
                </a:ext>
              </a:extLst>
            </p:cNvPr>
            <p:cNvSpPr txBox="1">
              <a:spLocks/>
            </p:cNvSpPr>
            <p:nvPr/>
          </p:nvSpPr>
          <p:spPr>
            <a:xfrm>
              <a:off x="3393140" y="4277729"/>
              <a:ext cx="2385271" cy="353943"/>
            </a:xfrm>
            <a:prstGeom prst="rect">
              <a:avLst/>
            </a:prstGeom>
          </p:spPr>
          <p:txBody>
            <a:bodyPr vert="horz" wrap="square" lIns="45720" tIns="22860" rIns="45720" bIns="22860" rtlCol="0" anchor="ctr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defTabSz="543818">
                <a:lnSpc>
                  <a:spcPct val="100000"/>
                </a:lnSpc>
                <a:spcBef>
                  <a:spcPts val="0"/>
                </a:spcBef>
              </a:pPr>
              <a:r>
                <a:rPr lang="en-US" sz="1000" b="1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АМБУЛАТОРИЙН НЭГ ҮЗЛЭГТ НОГДОХ ДУНДАЖ ХУГАЦАА</a:t>
              </a:r>
              <a:endPara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Lato Light" panose="020F0502020204030203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Subtitle 2">
              <a:extLst>
                <a:ext uri="{FF2B5EF4-FFF2-40B4-BE49-F238E27FC236}">
                  <a16:creationId xmlns:a16="http://schemas.microsoft.com/office/drawing/2014/main" id="{181E5764-9ADF-43C0-A4BE-91411F39A1A0}"/>
                </a:ext>
              </a:extLst>
            </p:cNvPr>
            <p:cNvSpPr txBox="1">
              <a:spLocks/>
            </p:cNvSpPr>
            <p:nvPr/>
          </p:nvSpPr>
          <p:spPr>
            <a:xfrm>
              <a:off x="3393140" y="5685511"/>
              <a:ext cx="2385271" cy="507831"/>
            </a:xfrm>
            <a:prstGeom prst="rect">
              <a:avLst/>
            </a:prstGeom>
          </p:spPr>
          <p:txBody>
            <a:bodyPr vert="horz" wrap="square" lIns="45720" tIns="22860" rIns="45720" bIns="22860" rtlCol="0" anchor="ctr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defTabSz="543818">
                <a:lnSpc>
                  <a:spcPct val="100000"/>
                </a:lnSpc>
                <a:spcBef>
                  <a:spcPts val="0"/>
                </a:spcBef>
              </a:pPr>
              <a:r>
                <a:rPr lang="en-US" sz="1000" b="1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ЛАВЛАГАА ШАТЛАЛД ИЛГЭЭСЭН ИРГЭНИЙГ ЭРГҮҮЛЭН ХЯНАЛТАНД АВСАН ХУВЬ</a:t>
              </a:r>
              <a:endPara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Lato Light" panose="020F0502020204030203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Subtitle 2">
              <a:extLst>
                <a:ext uri="{FF2B5EF4-FFF2-40B4-BE49-F238E27FC236}">
                  <a16:creationId xmlns:a16="http://schemas.microsoft.com/office/drawing/2014/main" id="{78864AE7-1E7F-4330-A30F-E22F731816E4}"/>
                </a:ext>
              </a:extLst>
            </p:cNvPr>
            <p:cNvSpPr txBox="1">
              <a:spLocks/>
            </p:cNvSpPr>
            <p:nvPr/>
          </p:nvSpPr>
          <p:spPr>
            <a:xfrm>
              <a:off x="6228734" y="1109034"/>
              <a:ext cx="2655740" cy="815608"/>
            </a:xfrm>
            <a:prstGeom prst="rect">
              <a:avLst/>
            </a:prstGeom>
          </p:spPr>
          <p:txBody>
            <a:bodyPr vert="horz" wrap="square" lIns="45720" tIns="22860" rIns="45720" bIns="22860" rtlCol="0" anchor="ctr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defTabSz="543818">
                <a:lnSpc>
                  <a:spcPct val="100000"/>
                </a:lnSpc>
                <a:spcBef>
                  <a:spcPts val="0"/>
                </a:spcBef>
              </a:pPr>
              <a:r>
                <a:rPr lang="en-US" sz="1000" b="1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АНХДАГЧ АРТЕРИЙН ДАРАЛТ ИХСЭХ ӨВЧИН БҮРТГЭГДСЭН (130/80-ААС ДЭЭШ) НИЙТ ТОХИОЛДОЛД АРТЕРИЙН ДАРАЛТЫГ ХЭВИЙН ХЭМЖЭЭНД БУУЛГАСАН (130/80-ААС ДООШ) ТОХИОЛДЛЫН ЭЗЛЭХ ХУВЬ</a:t>
              </a:r>
              <a:endPara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Lato Light" panose="020F0502020204030203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Subtitle 2">
              <a:extLst>
                <a:ext uri="{FF2B5EF4-FFF2-40B4-BE49-F238E27FC236}">
                  <a16:creationId xmlns:a16="http://schemas.microsoft.com/office/drawing/2014/main" id="{569BD7D1-303F-4F67-910B-F9178F5BE153}"/>
                </a:ext>
              </a:extLst>
            </p:cNvPr>
            <p:cNvSpPr txBox="1">
              <a:spLocks/>
            </p:cNvSpPr>
            <p:nvPr/>
          </p:nvSpPr>
          <p:spPr>
            <a:xfrm>
              <a:off x="6363968" y="2561885"/>
              <a:ext cx="2385271" cy="815608"/>
            </a:xfrm>
            <a:prstGeom prst="rect">
              <a:avLst/>
            </a:prstGeom>
          </p:spPr>
          <p:txBody>
            <a:bodyPr vert="horz" wrap="square" lIns="45720" tIns="22860" rIns="45720" bIns="22860" rtlCol="0" anchor="ctr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defTabSz="543818">
                <a:lnSpc>
                  <a:spcPct val="100000"/>
                </a:lnSpc>
                <a:spcBef>
                  <a:spcPts val="0"/>
                </a:spcBef>
              </a:pPr>
              <a:r>
                <a:rPr lang="en-US" sz="1000" b="1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ТУХАЙН ӨРХ, СУМ, ТОСГОЫН ЭРҮҮЛ МЭНДИЙН ТӨВД БҮРТГЭЛТЭЙ ХҮН АМААС ХАМГИЙН БАГАДАА НЭГ УДАА АНХАН ШАТНЫ ТУСЛАМЖ, ҮЙЛЧИЛГЭЭ АВСАН ИРГЭДИЙН ЭЗЛЭХ ХУВЬ</a:t>
              </a:r>
              <a:endPara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Lato Light" panose="020F0502020204030203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Subtitle 2">
              <a:extLst>
                <a:ext uri="{FF2B5EF4-FFF2-40B4-BE49-F238E27FC236}">
                  <a16:creationId xmlns:a16="http://schemas.microsoft.com/office/drawing/2014/main" id="{7186163D-DA2C-4A43-8C73-1FFB244B284E}"/>
                </a:ext>
              </a:extLst>
            </p:cNvPr>
            <p:cNvSpPr txBox="1">
              <a:spLocks/>
            </p:cNvSpPr>
            <p:nvPr/>
          </p:nvSpPr>
          <p:spPr>
            <a:xfrm>
              <a:off x="6363968" y="4200787"/>
              <a:ext cx="2385271" cy="507831"/>
            </a:xfrm>
            <a:prstGeom prst="rect">
              <a:avLst/>
            </a:prstGeom>
          </p:spPr>
          <p:txBody>
            <a:bodyPr vert="horz" wrap="square" lIns="45720" tIns="22860" rIns="45720" bIns="22860" rtlCol="0" anchor="ctr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defTabSz="543818">
                <a:lnSpc>
                  <a:spcPct val="100000"/>
                </a:lnSpc>
                <a:spcBef>
                  <a:spcPts val="0"/>
                </a:spcBef>
              </a:pPr>
              <a:r>
                <a:rPr lang="en-US" sz="1000" b="1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ЖОР БИЧСЭН НИЙТ АНТИБИОТИК ДОТОР 2 ДУГААР ЭГНЭЭНИЙ АНТИБИОТИКИЙН ЭЗЛЭХ ХУВЬ ХЭМЖЭЭ</a:t>
              </a:r>
              <a:endPara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Lato Light" panose="020F0502020204030203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Subtitle 2">
              <a:extLst>
                <a:ext uri="{FF2B5EF4-FFF2-40B4-BE49-F238E27FC236}">
                  <a16:creationId xmlns:a16="http://schemas.microsoft.com/office/drawing/2014/main" id="{F697DF7C-B20B-43D3-BAF4-34E6674EC1BC}"/>
                </a:ext>
              </a:extLst>
            </p:cNvPr>
            <p:cNvSpPr txBox="1">
              <a:spLocks/>
            </p:cNvSpPr>
            <p:nvPr/>
          </p:nvSpPr>
          <p:spPr>
            <a:xfrm>
              <a:off x="6363968" y="5685512"/>
              <a:ext cx="2385271" cy="507831"/>
            </a:xfrm>
            <a:prstGeom prst="rect">
              <a:avLst/>
            </a:prstGeom>
          </p:spPr>
          <p:txBody>
            <a:bodyPr vert="horz" wrap="square" lIns="45720" tIns="22860" rIns="45720" bIns="22860" rtlCol="0" anchor="ctr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defTabSz="543818">
                <a:lnSpc>
                  <a:spcPct val="100000"/>
                </a:lnSpc>
                <a:spcBef>
                  <a:spcPts val="0"/>
                </a:spcBef>
              </a:pPr>
              <a:r>
                <a:rPr lang="en-US" sz="1000" b="1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40-ӨӨС ДЭЭШ НАСНЫ ЭРСДЭЛТ БҮЛГИЙН ХҮН АМЫН ДУНД 1, 2 ДУГААР ҮЕ ШАТНЫ ХОРТ ХАВДРЫН ИЛРҮҮЛГИЙН ХУВЬ</a:t>
              </a:r>
              <a:endPara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Lato Light" panose="020F0502020204030203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Snip Diagonal Corner Rectangle 20">
              <a:extLst>
                <a:ext uri="{FF2B5EF4-FFF2-40B4-BE49-F238E27FC236}">
                  <a16:creationId xmlns:a16="http://schemas.microsoft.com/office/drawing/2014/main" id="{3BFD5EE7-2649-4820-AFB7-8631C3351DD1}"/>
                </a:ext>
              </a:extLst>
            </p:cNvPr>
            <p:cNvSpPr/>
            <p:nvPr/>
          </p:nvSpPr>
          <p:spPr>
            <a:xfrm>
              <a:off x="9199561" y="3916281"/>
              <a:ext cx="2655740" cy="1080845"/>
            </a:xfrm>
            <a:prstGeom prst="snip2DiagRect">
              <a:avLst/>
            </a:prstGeom>
            <a:solidFill>
              <a:srgbClr val="1B8BCD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17" eaLnBrk="1" fontAlgn="auto" latinLnBrk="0" hangingPunct="1"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</a:endParaRPr>
            </a:p>
          </p:txBody>
        </p:sp>
        <p:sp>
          <p:nvSpPr>
            <p:cNvPr id="19" name="Snip Diagonal Corner Rectangle 21">
              <a:extLst>
                <a:ext uri="{FF2B5EF4-FFF2-40B4-BE49-F238E27FC236}">
                  <a16:creationId xmlns:a16="http://schemas.microsoft.com/office/drawing/2014/main" id="{9EDA3F4D-83B3-40D4-B90A-CC506D48B316}"/>
                </a:ext>
              </a:extLst>
            </p:cNvPr>
            <p:cNvSpPr/>
            <p:nvPr/>
          </p:nvSpPr>
          <p:spPr>
            <a:xfrm>
              <a:off x="9199561" y="2433561"/>
              <a:ext cx="2655740" cy="1080845"/>
            </a:xfrm>
            <a:prstGeom prst="snip2DiagRect">
              <a:avLst/>
            </a:prstGeom>
            <a:solidFill>
              <a:srgbClr val="27C7C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17" eaLnBrk="1" fontAlgn="auto" latinLnBrk="0" hangingPunct="1"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</a:endParaRPr>
            </a:p>
          </p:txBody>
        </p:sp>
        <p:sp>
          <p:nvSpPr>
            <p:cNvPr id="44" name="Subtitle 2">
              <a:extLst>
                <a:ext uri="{FF2B5EF4-FFF2-40B4-BE49-F238E27FC236}">
                  <a16:creationId xmlns:a16="http://schemas.microsoft.com/office/drawing/2014/main" id="{AF164F9B-EF53-487A-A2A8-596D61B1E8DB}"/>
                </a:ext>
              </a:extLst>
            </p:cNvPr>
            <p:cNvSpPr txBox="1">
              <a:spLocks/>
            </p:cNvSpPr>
            <p:nvPr/>
          </p:nvSpPr>
          <p:spPr>
            <a:xfrm>
              <a:off x="9334795" y="2792718"/>
              <a:ext cx="2385271" cy="353943"/>
            </a:xfrm>
            <a:prstGeom prst="rect">
              <a:avLst/>
            </a:prstGeom>
          </p:spPr>
          <p:txBody>
            <a:bodyPr vert="horz" wrap="square" lIns="45720" tIns="22860" rIns="45720" bIns="22860" rtlCol="0" anchor="ctr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defTabSz="543818">
                <a:lnSpc>
                  <a:spcPct val="100000"/>
                </a:lnSpc>
                <a:spcBef>
                  <a:spcPts val="0"/>
                </a:spcBef>
              </a:pPr>
              <a:r>
                <a:rPr lang="en-US" sz="1000" b="1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НИЙТ ҮЗЛЭГ ДОТОР ЭЗЛЭХ ГЭРИЙН ЭРГЭЛТИЙН ХУВЬ</a:t>
              </a:r>
              <a:endPara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Lato Light" panose="020F0502020204030203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Subtitle 2">
              <a:extLst>
                <a:ext uri="{FF2B5EF4-FFF2-40B4-BE49-F238E27FC236}">
                  <a16:creationId xmlns:a16="http://schemas.microsoft.com/office/drawing/2014/main" id="{B932E828-4070-4B15-92DD-797903787D71}"/>
                </a:ext>
              </a:extLst>
            </p:cNvPr>
            <p:cNvSpPr txBox="1">
              <a:spLocks/>
            </p:cNvSpPr>
            <p:nvPr/>
          </p:nvSpPr>
          <p:spPr>
            <a:xfrm>
              <a:off x="9334795" y="4123840"/>
              <a:ext cx="2385271" cy="661720"/>
            </a:xfrm>
            <a:prstGeom prst="rect">
              <a:avLst/>
            </a:prstGeom>
          </p:spPr>
          <p:txBody>
            <a:bodyPr vert="horz" wrap="square" lIns="45720" tIns="22860" rIns="45720" bIns="22860" rtlCol="0" anchor="ctr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defTabSz="543818">
                <a:lnSpc>
                  <a:spcPct val="100000"/>
                </a:lnSpc>
                <a:spcBef>
                  <a:spcPts val="0"/>
                </a:spcBef>
              </a:pPr>
              <a:r>
                <a:rPr lang="en-US" sz="1000" b="1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40 БА ТҮҮНЭЭС ДЭЭШ НАСНЫ ЭРСДЭЛТ БҮЛГИЙН ХҮН АМЫН ДУНД ХОЁРДУГААР ХЭВ ШИНЖИЙН ЧИХРИЙН ШИЖИН ӨВЧНИЙ ИЛРҮҮЛГИЙН ХУВЬ</a:t>
              </a:r>
              <a:endPara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Lato Light" panose="020F0502020204030203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D5AC70B7-E911-4771-B90D-2F7CA512EE8A}"/>
                </a:ext>
              </a:extLst>
            </p:cNvPr>
            <p:cNvSpPr/>
            <p:nvPr/>
          </p:nvSpPr>
          <p:spPr>
            <a:xfrm>
              <a:off x="9939550" y="1029449"/>
              <a:ext cx="1175760" cy="1080845"/>
            </a:xfrm>
            <a:prstGeom prst="ellipse">
              <a:avLst/>
            </a:prstGeom>
            <a:solidFill>
              <a:schemeClr val="bg2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3AEDAF56-49FC-4109-8063-BAE279EF6787}"/>
                </a:ext>
              </a:extLst>
            </p:cNvPr>
            <p:cNvSpPr txBox="1"/>
            <p:nvPr/>
          </p:nvSpPr>
          <p:spPr>
            <a:xfrm>
              <a:off x="10118060" y="1102424"/>
              <a:ext cx="94629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>
                  <a:solidFill>
                    <a:srgbClr val="002060"/>
                  </a:solidFill>
                </a:rPr>
                <a:t>14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BA6B035A-F13D-41DC-8F2E-B07FE9529974}"/>
              </a:ext>
            </a:extLst>
          </p:cNvPr>
          <p:cNvSpPr txBox="1"/>
          <p:nvPr/>
        </p:nvSpPr>
        <p:spPr>
          <a:xfrm>
            <a:off x="396700" y="2008856"/>
            <a:ext cx="29136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1600" b="1" dirty="0">
                <a:solidFill>
                  <a:srgbClr val="FF0000"/>
                </a:solidFill>
              </a:rPr>
              <a:t>УРЬДЧИЛАН СЭРГИЙЛЭХ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BE3759C-3A4B-4C4D-9070-0271AA074FA0}"/>
              </a:ext>
            </a:extLst>
          </p:cNvPr>
          <p:cNvSpPr txBox="1"/>
          <p:nvPr/>
        </p:nvSpPr>
        <p:spPr>
          <a:xfrm>
            <a:off x="3393140" y="2034644"/>
            <a:ext cx="2461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b="1" dirty="0">
                <a:solidFill>
                  <a:schemeClr val="accent6"/>
                </a:solidFill>
              </a:rPr>
              <a:t>ЖИРЭМСНИЙ ХЯНАЛТ</a:t>
            </a:r>
            <a:endParaRPr lang="en-US" b="1" dirty="0">
              <a:solidFill>
                <a:schemeClr val="accent6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78728B5-B921-4D98-9EC6-9ACE088919F0}"/>
              </a:ext>
            </a:extLst>
          </p:cNvPr>
          <p:cNvSpPr txBox="1"/>
          <p:nvPr/>
        </p:nvSpPr>
        <p:spPr>
          <a:xfrm>
            <a:off x="6746323" y="2049366"/>
            <a:ext cx="2275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b="1" dirty="0">
                <a:solidFill>
                  <a:schemeClr val="accent5"/>
                </a:solidFill>
              </a:rPr>
              <a:t>ХБӨ МЕНЕЖМЕНТ</a:t>
            </a:r>
            <a:endParaRPr lang="en-US" b="1" dirty="0">
              <a:solidFill>
                <a:schemeClr val="accent5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DA594BE-8CF2-4D3C-B148-4A162884FB3F}"/>
              </a:ext>
            </a:extLst>
          </p:cNvPr>
          <p:cNvSpPr txBox="1"/>
          <p:nvPr/>
        </p:nvSpPr>
        <p:spPr>
          <a:xfrm>
            <a:off x="767703" y="3503110"/>
            <a:ext cx="2248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b="1" dirty="0">
                <a:solidFill>
                  <a:srgbClr val="7030A0"/>
                </a:solidFill>
              </a:rPr>
              <a:t>ХААЛГА БАРИХ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6B3A29D-B8C1-4BEC-A810-FE987A0CA681}"/>
              </a:ext>
            </a:extLst>
          </p:cNvPr>
          <p:cNvSpPr txBox="1"/>
          <p:nvPr/>
        </p:nvSpPr>
        <p:spPr>
          <a:xfrm>
            <a:off x="3714338" y="3503110"/>
            <a:ext cx="2248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b="1" dirty="0">
                <a:solidFill>
                  <a:srgbClr val="7030A0"/>
                </a:solidFill>
              </a:rPr>
              <a:t>ХААЛГА БАРИХ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17233D7A-FB1F-4554-B293-EB802B0C5AAD}"/>
              </a:ext>
            </a:extLst>
          </p:cNvPr>
          <p:cNvSpPr txBox="1"/>
          <p:nvPr/>
        </p:nvSpPr>
        <p:spPr>
          <a:xfrm>
            <a:off x="6363968" y="3516070"/>
            <a:ext cx="2655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b="1" dirty="0">
                <a:solidFill>
                  <a:schemeClr val="accent4"/>
                </a:solidFill>
              </a:rPr>
              <a:t>Т.Ү ХҮРТЭЭМЖ</a:t>
            </a:r>
            <a:endParaRPr lang="en-US" b="1" dirty="0">
              <a:solidFill>
                <a:schemeClr val="accent4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4DE6F54-4433-4491-B39A-15A22963C828}"/>
              </a:ext>
            </a:extLst>
          </p:cNvPr>
          <p:cNvSpPr txBox="1"/>
          <p:nvPr/>
        </p:nvSpPr>
        <p:spPr>
          <a:xfrm>
            <a:off x="9855162" y="3553571"/>
            <a:ext cx="1780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b="1" dirty="0">
                <a:solidFill>
                  <a:schemeClr val="accent4"/>
                </a:solidFill>
              </a:rPr>
              <a:t>Т.Ү ХҮРТЭЭМЖ</a:t>
            </a:r>
            <a:endParaRPr lang="en-US" b="1" dirty="0">
              <a:solidFill>
                <a:schemeClr val="accent4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CDCD07E-0447-4E0B-BDB8-356268F6387A}"/>
              </a:ext>
            </a:extLst>
          </p:cNvPr>
          <p:cNvSpPr txBox="1"/>
          <p:nvPr/>
        </p:nvSpPr>
        <p:spPr>
          <a:xfrm>
            <a:off x="-70600" y="5029669"/>
            <a:ext cx="3368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b="1" dirty="0">
                <a:solidFill>
                  <a:schemeClr val="accent2"/>
                </a:solidFill>
              </a:rPr>
              <a:t>Т.Ү ЧАНАР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F4A75155-2DF6-4685-A6B6-F0BB52E2C331}"/>
              </a:ext>
            </a:extLst>
          </p:cNvPr>
          <p:cNvSpPr txBox="1"/>
          <p:nvPr/>
        </p:nvSpPr>
        <p:spPr>
          <a:xfrm>
            <a:off x="3510933" y="6468927"/>
            <a:ext cx="2655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b="1" dirty="0">
                <a:solidFill>
                  <a:schemeClr val="accent4">
                    <a:lumMod val="75000"/>
                  </a:schemeClr>
                </a:solidFill>
              </a:rPr>
              <a:t>ТАСРАЛТГҮЙ БАЙДАЛ</a:t>
            </a:r>
            <a:endParaRPr lang="en-US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57A325EE-23AB-45B7-8C69-EBC45D778FDF}"/>
              </a:ext>
            </a:extLst>
          </p:cNvPr>
          <p:cNvSpPr txBox="1"/>
          <p:nvPr/>
        </p:nvSpPr>
        <p:spPr>
          <a:xfrm>
            <a:off x="6625213" y="6479848"/>
            <a:ext cx="25177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b="1" dirty="0">
                <a:solidFill>
                  <a:srgbClr val="002060"/>
                </a:solidFill>
              </a:rPr>
              <a:t>ХБӨ ЭРТ ИЛРҮҮЛЭГ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CBBA8667-DDD2-4200-975B-A80DB9C452A0}"/>
              </a:ext>
            </a:extLst>
          </p:cNvPr>
          <p:cNvSpPr txBox="1"/>
          <p:nvPr/>
        </p:nvSpPr>
        <p:spPr>
          <a:xfrm>
            <a:off x="5913646" y="4988260"/>
            <a:ext cx="3368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b="1" dirty="0">
                <a:solidFill>
                  <a:schemeClr val="accent2"/>
                </a:solidFill>
              </a:rPr>
              <a:t>Т.Ү ЧАНАР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735AA7E7-7C99-4969-8604-CFA55847D05F}"/>
              </a:ext>
            </a:extLst>
          </p:cNvPr>
          <p:cNvSpPr txBox="1"/>
          <p:nvPr/>
        </p:nvSpPr>
        <p:spPr>
          <a:xfrm>
            <a:off x="9545327" y="5008091"/>
            <a:ext cx="24001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b="1" dirty="0">
                <a:solidFill>
                  <a:srgbClr val="002060"/>
                </a:solidFill>
              </a:rPr>
              <a:t>ХБӨ ЭРТ ИЛРҮҮЛЭГ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5A3DB6F2-5254-4E6F-8872-E0EBECF85DE7}"/>
              </a:ext>
            </a:extLst>
          </p:cNvPr>
          <p:cNvSpPr txBox="1"/>
          <p:nvPr/>
        </p:nvSpPr>
        <p:spPr>
          <a:xfrm>
            <a:off x="648842" y="6511082"/>
            <a:ext cx="2275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b="1" dirty="0">
                <a:solidFill>
                  <a:schemeClr val="accent5"/>
                </a:solidFill>
              </a:rPr>
              <a:t>ХБӨ МЕНЕЖМЕНТ</a:t>
            </a:r>
            <a:endParaRPr lang="en-US" b="1" dirty="0">
              <a:solidFill>
                <a:schemeClr val="accent5"/>
              </a:solidFill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087D8368-B491-432C-B017-EC4D653BBC8C}"/>
              </a:ext>
            </a:extLst>
          </p:cNvPr>
          <p:cNvSpPr txBox="1"/>
          <p:nvPr/>
        </p:nvSpPr>
        <p:spPr>
          <a:xfrm>
            <a:off x="2965597" y="5006539"/>
            <a:ext cx="3368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b="1" dirty="0">
                <a:solidFill>
                  <a:schemeClr val="accent2"/>
                </a:solidFill>
              </a:rPr>
              <a:t>Т.Ү ЧАНАР</a:t>
            </a:r>
            <a:endParaRPr lang="en-US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1938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90D880-24F0-49CB-9E7E-EA7DA20D8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mn-MN" dirty="0"/>
              <a:t>ГЭРЭЭНИЙ ШАЛГУУР ҮЗҮҮЛЭЛТИЙГ ҮНЭЛЭХ ЖИШЭЭ</a:t>
            </a:r>
            <a:endParaRPr lang="en-US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6631ACB-945F-402D-9938-C22A53DC9C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5481807"/>
              </p:ext>
            </p:extLst>
          </p:nvPr>
        </p:nvGraphicFramePr>
        <p:xfrm>
          <a:off x="216753" y="917007"/>
          <a:ext cx="11758494" cy="2355711"/>
        </p:xfrm>
        <a:graphic>
          <a:graphicData uri="http://schemas.openxmlformats.org/drawingml/2006/table">
            <a:tbl>
              <a:tblPr firstRow="1" firstCol="1" bandRow="1"/>
              <a:tblGrid>
                <a:gridCol w="368758">
                  <a:extLst>
                    <a:ext uri="{9D8B030D-6E8A-4147-A177-3AD203B41FA5}">
                      <a16:colId xmlns:a16="http://schemas.microsoft.com/office/drawing/2014/main" val="4167848758"/>
                    </a:ext>
                  </a:extLst>
                </a:gridCol>
                <a:gridCol w="1500143">
                  <a:extLst>
                    <a:ext uri="{9D8B030D-6E8A-4147-A177-3AD203B41FA5}">
                      <a16:colId xmlns:a16="http://schemas.microsoft.com/office/drawing/2014/main" val="3576235127"/>
                    </a:ext>
                  </a:extLst>
                </a:gridCol>
                <a:gridCol w="2630184">
                  <a:extLst>
                    <a:ext uri="{9D8B030D-6E8A-4147-A177-3AD203B41FA5}">
                      <a16:colId xmlns:a16="http://schemas.microsoft.com/office/drawing/2014/main" val="3720861378"/>
                    </a:ext>
                  </a:extLst>
                </a:gridCol>
                <a:gridCol w="1413905">
                  <a:extLst>
                    <a:ext uri="{9D8B030D-6E8A-4147-A177-3AD203B41FA5}">
                      <a16:colId xmlns:a16="http://schemas.microsoft.com/office/drawing/2014/main" val="2969677708"/>
                    </a:ext>
                  </a:extLst>
                </a:gridCol>
                <a:gridCol w="1137018">
                  <a:extLst>
                    <a:ext uri="{9D8B030D-6E8A-4147-A177-3AD203B41FA5}">
                      <a16:colId xmlns:a16="http://schemas.microsoft.com/office/drawing/2014/main" val="2287138198"/>
                    </a:ext>
                  </a:extLst>
                </a:gridCol>
                <a:gridCol w="1343601">
                  <a:extLst>
                    <a:ext uri="{9D8B030D-6E8A-4147-A177-3AD203B41FA5}">
                      <a16:colId xmlns:a16="http://schemas.microsoft.com/office/drawing/2014/main" val="2368041689"/>
                    </a:ext>
                  </a:extLst>
                </a:gridCol>
                <a:gridCol w="997174">
                  <a:extLst>
                    <a:ext uri="{9D8B030D-6E8A-4147-A177-3AD203B41FA5}">
                      <a16:colId xmlns:a16="http://schemas.microsoft.com/office/drawing/2014/main" val="245871423"/>
                    </a:ext>
                  </a:extLst>
                </a:gridCol>
                <a:gridCol w="1171400">
                  <a:extLst>
                    <a:ext uri="{9D8B030D-6E8A-4147-A177-3AD203B41FA5}">
                      <a16:colId xmlns:a16="http://schemas.microsoft.com/office/drawing/2014/main" val="4222886743"/>
                    </a:ext>
                  </a:extLst>
                </a:gridCol>
                <a:gridCol w="1196311">
                  <a:extLst>
                    <a:ext uri="{9D8B030D-6E8A-4147-A177-3AD203B41FA5}">
                      <a16:colId xmlns:a16="http://schemas.microsoft.com/office/drawing/2014/main" val="3495150031"/>
                    </a:ext>
                  </a:extLst>
                </a:gridCol>
              </a:tblGrid>
              <a:tr h="79798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10908" marR="109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Шалгуур үзүүлэлт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10908" marR="109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Тодорхойлолт/Аргачлал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10908" marR="109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Yu Mincho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mn-MN" sz="11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Yu Mincho"/>
                          <a:cs typeface="Times New Roman" panose="02020603050405020304" pitchFamily="18" charset="0"/>
                        </a:rPr>
                        <a:t>А</a:t>
                      </a: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Yu Mincho"/>
                          <a:cs typeface="Times New Roman" panose="02020603050405020304" pitchFamily="18" charset="0"/>
                        </a:rPr>
                        <a:t>” </a:t>
                      </a:r>
                      <a:r>
                        <a:rPr lang="mn-MN" sz="11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Yu Mincho"/>
                          <a:cs typeface="Times New Roman" panose="02020603050405020304" pitchFamily="18" charset="0"/>
                        </a:rPr>
                        <a:t>ӨЭМТ</a:t>
                      </a: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Yu Mincho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mn-MN" sz="11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Yu Mincho"/>
                          <a:cs typeface="Times New Roman" panose="02020603050405020304" pitchFamily="18" charset="0"/>
                        </a:rPr>
                        <a:t>ийн хүрэх түвшин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10908" marR="109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1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1-р сар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10908" marR="109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1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Yu Mincho"/>
                          <a:cs typeface="Times New Roman" panose="02020603050405020304" pitchFamily="18" charset="0"/>
                        </a:rPr>
                        <a:t>2-р сар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10908" marR="109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Yu Mincho"/>
                          <a:cs typeface="Times New Roman" panose="02020603050405020304" pitchFamily="18" charset="0"/>
                        </a:rPr>
                        <a:t>....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10908" marR="109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1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 сар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10908" marR="109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1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Жилийн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1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үнэлгээ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10908" marR="109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9178686"/>
                  </a:ext>
                </a:extLst>
              </a:tr>
              <a:tr h="545325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10908" marR="109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Нэг хүртлэх насны хүүхдийн бүрэн тунгийн хамралтын хувь 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10908" marR="109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33020" marR="0" indent="-10795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Тухайн жилд дархлаажуулалтын бүрэн тунд хамрагдсан 1 хүртэ</a:t>
                      </a:r>
                      <a:r>
                        <a:rPr lang="mn-MN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 насны бүртгэлтэй хүүхдийн тоо*100%/Нэг хүртэ</a:t>
                      </a:r>
                      <a:r>
                        <a:rPr lang="mn-MN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 насны дархлаажуулалтын бүрэн тунд хамрагдвал зохих бүртгэлтэй хүүхдийн нийт тоо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10908" marR="109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≥80%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10908" marR="109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7%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10908" marR="109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7%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10908" marR="109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100" dirty="0">
                          <a:effectLst/>
                          <a:latin typeface="Times New Roman" panose="02020603050405020304" pitchFamily="18" charset="0"/>
                          <a:ea typeface="Yu Mincho"/>
                          <a:cs typeface="Times New Roman" panose="02020603050405020304" pitchFamily="18" charset="0"/>
                        </a:rPr>
                        <a:t>...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10908" marR="109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7%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10908" marR="109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≥80%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10908" marR="109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4791738"/>
                  </a:ext>
                </a:extLst>
              </a:tr>
              <a:tr h="550065"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 panose="02020603050405020304" pitchFamily="18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10908" marR="109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 panose="02020603050405020304" pitchFamily="18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10908" marR="109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33020" marR="0" indent="-10795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 panose="02020603050405020304" pitchFamily="18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10908" marR="109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≥</a:t>
                      </a: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Yu Mincho"/>
                          <a:cs typeface="Arial" panose="020B0604020202020204" pitchFamily="34" charset="0"/>
                        </a:rPr>
                        <a:t>2000</a:t>
                      </a:r>
                    </a:p>
                  </a:txBody>
                  <a:tcPr marL="10908" marR="109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Yu Mincho"/>
                          <a:cs typeface="Arial" panose="020B0604020202020204" pitchFamily="34" charset="0"/>
                        </a:rPr>
                        <a:t>175</a:t>
                      </a:r>
                    </a:p>
                  </a:txBody>
                  <a:tcPr marL="10908" marR="109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Yu Mincho"/>
                          <a:cs typeface="Arial" panose="020B0604020202020204" pitchFamily="34" charset="0"/>
                        </a:rPr>
                        <a:t>175</a:t>
                      </a:r>
                    </a:p>
                  </a:txBody>
                  <a:tcPr marL="10908" marR="109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Yu Mincho"/>
                          <a:cs typeface="Arial" panose="020B0604020202020204" pitchFamily="34" charset="0"/>
                        </a:rPr>
                        <a:t>…</a:t>
                      </a:r>
                    </a:p>
                  </a:txBody>
                  <a:tcPr marL="10908" marR="109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Yu Mincho"/>
                          <a:cs typeface="Arial" panose="020B0604020202020204" pitchFamily="34" charset="0"/>
                        </a:rPr>
                        <a:t>175</a:t>
                      </a:r>
                    </a:p>
                  </a:txBody>
                  <a:tcPr marL="10908" marR="109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Yu Mincho"/>
                          <a:cs typeface="Arial" panose="020B0604020202020204" pitchFamily="34" charset="0"/>
                        </a:rPr>
                        <a:t>2300</a:t>
                      </a:r>
                    </a:p>
                  </a:txBody>
                  <a:tcPr marL="10908" marR="109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970686"/>
                  </a:ext>
                </a:extLst>
              </a:tr>
              <a:tr h="462338"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 panose="02020603050405020304" pitchFamily="18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10908" marR="109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 panose="02020603050405020304" pitchFamily="18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10908" marR="109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33020" marR="0" indent="-10795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 panose="02020603050405020304" pitchFamily="18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10908" marR="109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Yu Mincho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10908" marR="109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Yu Mincho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10908" marR="109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Yu Mincho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10908" marR="109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Yu Mincho"/>
                          <a:cs typeface="Arial" panose="020B0604020202020204" pitchFamily="34" charset="0"/>
                        </a:rPr>
                        <a:t>….</a:t>
                      </a:r>
                    </a:p>
                  </a:txBody>
                  <a:tcPr marL="10908" marR="109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Yu Mincho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10908" marR="109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Yu Mincho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10908" marR="109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3582436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5B4956BB-443B-480E-9A8C-F6CD58B4A6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0779" y="3418414"/>
            <a:ext cx="5981432" cy="335411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9457A8F-A655-4584-82BD-A8A85C8FF260}"/>
              </a:ext>
            </a:extLst>
          </p:cNvPr>
          <p:cNvSpPr/>
          <p:nvPr/>
        </p:nvSpPr>
        <p:spPr>
          <a:xfrm>
            <a:off x="4070118" y="3708658"/>
            <a:ext cx="2844389" cy="2394191"/>
          </a:xfrm>
          <a:prstGeom prst="rect">
            <a:avLst/>
          </a:prstGeom>
          <a:solidFill>
            <a:schemeClr val="accent2">
              <a:lumMod val="75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A21DAF3-4394-4989-9A5C-B615719D7E1F}"/>
              </a:ext>
            </a:extLst>
          </p:cNvPr>
          <p:cNvSpPr txBox="1"/>
          <p:nvPr/>
        </p:nvSpPr>
        <p:spPr>
          <a:xfrm>
            <a:off x="8887147" y="4350650"/>
            <a:ext cx="2938407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sz="1400" i="1" dirty="0">
                <a:latin typeface="Arial" panose="020B0604020202020204" pitchFamily="34" charset="0"/>
                <a:cs typeface="Arial" panose="020B0604020202020204" pitchFamily="34" charset="0"/>
              </a:rPr>
              <a:t>Заавал хийх дархлаажуулалтын үндэсний товлолын дагуу дархлаажуулалтад хамрагдсан тохиолдлыг бүрэн тунгийн хамралтын нэг тохиолдол гэнэ. </a:t>
            </a:r>
          </a:p>
          <a:p>
            <a:pPr algn="ctr"/>
            <a:endParaRPr lang="mn-MN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3E9B49A-4579-4321-A7B8-BBF04382D608}"/>
              </a:ext>
            </a:extLst>
          </p:cNvPr>
          <p:cNvSpPr txBox="1"/>
          <p:nvPr/>
        </p:nvSpPr>
        <p:spPr>
          <a:xfrm>
            <a:off x="588730" y="4479917"/>
            <a:ext cx="169368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Arial" panose="020B0604020202020204" pitchFamily="34" charset="0"/>
                <a:ea typeface="Yu Mincho"/>
                <a:cs typeface="Times New Roman" panose="02020603050405020304" pitchFamily="18" charset="0"/>
              </a:rPr>
              <a:t>“</a:t>
            </a:r>
            <a:r>
              <a:rPr lang="mn-MN" sz="1400" b="1" dirty="0">
                <a:latin typeface="Arial" panose="020B0604020202020204" pitchFamily="34" charset="0"/>
                <a:ea typeface="Yu Mincho"/>
                <a:cs typeface="Times New Roman" panose="02020603050405020304" pitchFamily="18" charset="0"/>
              </a:rPr>
              <a:t>А</a:t>
            </a:r>
            <a:r>
              <a:rPr lang="en-US" sz="1400" b="1" dirty="0">
                <a:latin typeface="Arial" panose="020B0604020202020204" pitchFamily="34" charset="0"/>
                <a:ea typeface="Yu Mincho"/>
                <a:cs typeface="Times New Roman" panose="02020603050405020304" pitchFamily="18" charset="0"/>
              </a:rPr>
              <a:t>” </a:t>
            </a:r>
            <a:r>
              <a:rPr lang="mn-MN" sz="1400" b="1" dirty="0">
                <a:latin typeface="Arial" panose="020B0604020202020204" pitchFamily="34" charset="0"/>
                <a:ea typeface="Yu Mincho"/>
                <a:cs typeface="Times New Roman" panose="02020603050405020304" pitchFamily="18" charset="0"/>
              </a:rPr>
              <a:t>ӨЭМТ</a:t>
            </a:r>
            <a:endParaRPr lang="mn-MN" sz="1400" dirty="0">
              <a:latin typeface="Arial" panose="020B0604020202020204" pitchFamily="34" charset="0"/>
              <a:ea typeface="Yu Mincho"/>
              <a:cs typeface="Times New Roman" panose="02020603050405020304" pitchFamily="18" charset="0"/>
            </a:endParaRPr>
          </a:p>
          <a:p>
            <a:pPr algn="ctr"/>
            <a:r>
              <a:rPr lang="mn-MN" sz="1400" dirty="0">
                <a:latin typeface="Arial" panose="020B0604020202020204" pitchFamily="34" charset="0"/>
                <a:ea typeface="Yu Mincho"/>
                <a:cs typeface="Times New Roman" panose="02020603050405020304" pitchFamily="18" charset="0"/>
              </a:rPr>
              <a:t>Нийт нэг хүртэлх насны хүүхэд </a:t>
            </a:r>
            <a:r>
              <a:rPr lang="en-US" sz="1400" dirty="0">
                <a:latin typeface="Arial" panose="020B0604020202020204" pitchFamily="34" charset="0"/>
                <a:ea typeface="Yu Mincho"/>
                <a:cs typeface="Times New Roman" panose="02020603050405020304" pitchFamily="18" charset="0"/>
              </a:rPr>
              <a:t>2500</a:t>
            </a:r>
            <a:endParaRPr lang="en-US" sz="1400" dirty="0">
              <a:latin typeface="Times New Roman" panose="02020603050405020304" pitchFamily="18" charset="0"/>
              <a:ea typeface="Yu Mincho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43828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F3ED9F-4915-4005-8032-1E147516E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mn-MN" dirty="0"/>
              <a:t>ГЭРЭЭНИЙ ШАЛГУУР ҮЗҮҮЛЭЛТИЙГ ҮНЭЛЭХ ЖИШЭЭ</a:t>
            </a:r>
            <a:endParaRPr lang="en-US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A45D4EF-398B-4176-B519-5333CD9B86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5206513"/>
              </p:ext>
            </p:extLst>
          </p:nvPr>
        </p:nvGraphicFramePr>
        <p:xfrm>
          <a:off x="216753" y="917007"/>
          <a:ext cx="11758494" cy="2355711"/>
        </p:xfrm>
        <a:graphic>
          <a:graphicData uri="http://schemas.openxmlformats.org/drawingml/2006/table">
            <a:tbl>
              <a:tblPr firstRow="1" firstCol="1" bandRow="1"/>
              <a:tblGrid>
                <a:gridCol w="368758">
                  <a:extLst>
                    <a:ext uri="{9D8B030D-6E8A-4147-A177-3AD203B41FA5}">
                      <a16:colId xmlns:a16="http://schemas.microsoft.com/office/drawing/2014/main" val="4167848758"/>
                    </a:ext>
                  </a:extLst>
                </a:gridCol>
                <a:gridCol w="1828916">
                  <a:extLst>
                    <a:ext uri="{9D8B030D-6E8A-4147-A177-3AD203B41FA5}">
                      <a16:colId xmlns:a16="http://schemas.microsoft.com/office/drawing/2014/main" val="3576235127"/>
                    </a:ext>
                  </a:extLst>
                </a:gridCol>
                <a:gridCol w="2301411">
                  <a:extLst>
                    <a:ext uri="{9D8B030D-6E8A-4147-A177-3AD203B41FA5}">
                      <a16:colId xmlns:a16="http://schemas.microsoft.com/office/drawing/2014/main" val="3720861378"/>
                    </a:ext>
                  </a:extLst>
                </a:gridCol>
                <a:gridCol w="1413905">
                  <a:extLst>
                    <a:ext uri="{9D8B030D-6E8A-4147-A177-3AD203B41FA5}">
                      <a16:colId xmlns:a16="http://schemas.microsoft.com/office/drawing/2014/main" val="2969677708"/>
                    </a:ext>
                  </a:extLst>
                </a:gridCol>
                <a:gridCol w="1137018">
                  <a:extLst>
                    <a:ext uri="{9D8B030D-6E8A-4147-A177-3AD203B41FA5}">
                      <a16:colId xmlns:a16="http://schemas.microsoft.com/office/drawing/2014/main" val="2287138198"/>
                    </a:ext>
                  </a:extLst>
                </a:gridCol>
                <a:gridCol w="1343601">
                  <a:extLst>
                    <a:ext uri="{9D8B030D-6E8A-4147-A177-3AD203B41FA5}">
                      <a16:colId xmlns:a16="http://schemas.microsoft.com/office/drawing/2014/main" val="2368041689"/>
                    </a:ext>
                  </a:extLst>
                </a:gridCol>
                <a:gridCol w="997174">
                  <a:extLst>
                    <a:ext uri="{9D8B030D-6E8A-4147-A177-3AD203B41FA5}">
                      <a16:colId xmlns:a16="http://schemas.microsoft.com/office/drawing/2014/main" val="245871423"/>
                    </a:ext>
                  </a:extLst>
                </a:gridCol>
                <a:gridCol w="1171400">
                  <a:extLst>
                    <a:ext uri="{9D8B030D-6E8A-4147-A177-3AD203B41FA5}">
                      <a16:colId xmlns:a16="http://schemas.microsoft.com/office/drawing/2014/main" val="4222886743"/>
                    </a:ext>
                  </a:extLst>
                </a:gridCol>
                <a:gridCol w="1196311">
                  <a:extLst>
                    <a:ext uri="{9D8B030D-6E8A-4147-A177-3AD203B41FA5}">
                      <a16:colId xmlns:a16="http://schemas.microsoft.com/office/drawing/2014/main" val="3495150031"/>
                    </a:ext>
                  </a:extLst>
                </a:gridCol>
              </a:tblGrid>
              <a:tr h="79798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10908" marR="109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Шалгуур үзүүлэлт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10908" marR="109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Тодорхойлолт/Аргачлал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10908" marR="109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Yu Mincho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mn-MN" sz="11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Yu Mincho"/>
                          <a:cs typeface="Times New Roman" panose="02020603050405020304" pitchFamily="18" charset="0"/>
                        </a:rPr>
                        <a:t>Б</a:t>
                      </a: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Yu Mincho"/>
                          <a:cs typeface="Times New Roman" panose="02020603050405020304" pitchFamily="18" charset="0"/>
                        </a:rPr>
                        <a:t>” </a:t>
                      </a:r>
                      <a:r>
                        <a:rPr lang="mn-MN" sz="11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Yu Mincho"/>
                          <a:cs typeface="Times New Roman" panose="02020603050405020304" pitchFamily="18" charset="0"/>
                        </a:rPr>
                        <a:t>СТЭМТ</a:t>
                      </a: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Yu Mincho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mn-MN" sz="11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Yu Mincho"/>
                          <a:cs typeface="Times New Roman" panose="02020603050405020304" pitchFamily="18" charset="0"/>
                        </a:rPr>
                        <a:t>ийн хүрэх түвшин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10908" marR="109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1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1-р сар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10908" marR="109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1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Yu Mincho"/>
                          <a:cs typeface="Times New Roman" panose="02020603050405020304" pitchFamily="18" charset="0"/>
                        </a:rPr>
                        <a:t>2-р сар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10908" marR="109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Yu Mincho"/>
                          <a:cs typeface="Times New Roman" panose="02020603050405020304" pitchFamily="18" charset="0"/>
                        </a:rPr>
                        <a:t>....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10908" marR="109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1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 сар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10908" marR="109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1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Жилийн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1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үнэлгээ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10908" marR="109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9178686"/>
                  </a:ext>
                </a:extLst>
              </a:tr>
              <a:tr h="545325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10908" marR="109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lvl="0" algn="ctr" defTabSz="543818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1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Тухайн</a:t>
                      </a:r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өрх</a:t>
                      </a:r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1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сум</a:t>
                      </a:r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1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тосгоны</a:t>
                      </a:r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эрүүл</a:t>
                      </a:r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мэндийн</a:t>
                      </a:r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төвийн</a:t>
                      </a:r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бүртгэлтэй</a:t>
                      </a:r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хүн</a:t>
                      </a:r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амын</a:t>
                      </a:r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иргэдээс</a:t>
                      </a:r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өвчний</a:t>
                      </a:r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учир</a:t>
                      </a:r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үзүүлсэн</a:t>
                      </a:r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өвчтөнөөс</a:t>
                      </a:r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лавлагаа</a:t>
                      </a:r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шатлалын</a:t>
                      </a:r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эрүүл</a:t>
                      </a:r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мэндийн</a:t>
                      </a:r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байгууллагад</a:t>
                      </a:r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илгээсэн</a:t>
                      </a:r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тохиолдлын</a:t>
                      </a:r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тоо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Lato Light" panose="020F0502020204030203" pitchFamily="34" charset="0"/>
                        <a:cs typeface="Arial" panose="020B0604020202020204" pitchFamily="34" charset="0"/>
                      </a:endParaRPr>
                    </a:p>
                  </a:txBody>
                  <a:tcPr marL="10908" marR="109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Тухайн</a:t>
                      </a:r>
                      <a:r>
                        <a:rPr lang="en-US" sz="11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b="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жилдээ</a:t>
                      </a:r>
                      <a:r>
                        <a:rPr lang="en-US" sz="11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b="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лавлагаа</a:t>
                      </a:r>
                      <a:r>
                        <a:rPr lang="en-US" sz="11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b="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шатлалын</a:t>
                      </a:r>
                      <a:r>
                        <a:rPr lang="en-US" sz="11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b="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эрүүл</a:t>
                      </a:r>
                      <a:r>
                        <a:rPr lang="en-US" sz="11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b="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мэндийн</a:t>
                      </a:r>
                      <a:r>
                        <a:rPr lang="en-US" sz="11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b="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байгууллагад</a:t>
                      </a:r>
                      <a:r>
                        <a:rPr lang="en-US" sz="11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b="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шилжүүлэх</a:t>
                      </a:r>
                      <a:r>
                        <a:rPr lang="en-US" sz="11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b="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бичгээр</a:t>
                      </a:r>
                      <a:r>
                        <a:rPr lang="en-US" sz="11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b="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илгээсэн</a:t>
                      </a:r>
                      <a:r>
                        <a:rPr lang="en-US" sz="11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b="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тохиолдлын</a:t>
                      </a:r>
                      <a:r>
                        <a:rPr lang="en-US" sz="11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b="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тоо</a:t>
                      </a:r>
                      <a:r>
                        <a:rPr lang="en-US" sz="11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*100%/</a:t>
                      </a:r>
                      <a:r>
                        <a:rPr lang="en-US" sz="1100" b="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тухайн</a:t>
                      </a:r>
                      <a:r>
                        <a:rPr lang="en-US" sz="11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b="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өрх</a:t>
                      </a:r>
                      <a:r>
                        <a:rPr lang="en-US" sz="11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100" b="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сум</a:t>
                      </a:r>
                      <a:r>
                        <a:rPr lang="en-US" sz="11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100" b="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тосгоны</a:t>
                      </a:r>
                      <a:r>
                        <a:rPr lang="en-US" sz="11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b="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эрүүл</a:t>
                      </a:r>
                      <a:r>
                        <a:rPr lang="en-US" sz="11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b="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мэндийн</a:t>
                      </a:r>
                      <a:r>
                        <a:rPr lang="en-US" sz="11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b="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төвд</a:t>
                      </a:r>
                      <a:r>
                        <a:rPr lang="en-US" sz="11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b="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өвчний</a:t>
                      </a:r>
                      <a:r>
                        <a:rPr lang="en-US" sz="11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b="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учир</a:t>
                      </a:r>
                      <a:r>
                        <a:rPr lang="en-US" sz="11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b="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үзүүлсэн</a:t>
                      </a:r>
                      <a:r>
                        <a:rPr lang="en-US" sz="11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b="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нийт</a:t>
                      </a:r>
                      <a:r>
                        <a:rPr lang="en-US" sz="11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b="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тохиолдол</a:t>
                      </a:r>
                      <a:r>
                        <a:rPr lang="en-US" sz="11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Lato Light" panose="020F0502020204030203" pitchFamily="34" charset="0"/>
                        <a:cs typeface="Arial" panose="020B0604020202020204" pitchFamily="34" charset="0"/>
                      </a:endParaRPr>
                    </a:p>
                  </a:txBody>
                  <a:tcPr marL="10908" marR="109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≤25%</a:t>
                      </a:r>
                      <a:endParaRPr lang="en-US" sz="9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10908" marR="109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≤25%</a:t>
                      </a:r>
                      <a:endParaRPr lang="en-US" sz="9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10908" marR="109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≤25%</a:t>
                      </a:r>
                      <a:endParaRPr lang="en-US" sz="9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10908" marR="109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1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Yu Mincho"/>
                          <a:cs typeface="Arial" panose="020B0604020202020204" pitchFamily="34" charset="0"/>
                        </a:rPr>
                        <a:t>...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Yu Mincho"/>
                        <a:cs typeface="Arial" panose="020B0604020202020204" pitchFamily="34" charset="0"/>
                      </a:endParaRPr>
                    </a:p>
                  </a:txBody>
                  <a:tcPr marL="10908" marR="109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≤25%</a:t>
                      </a:r>
                      <a:endParaRPr lang="en-US" sz="9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10908" marR="109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≤25%</a:t>
                      </a:r>
                      <a:endParaRPr lang="en-US" sz="9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10908" marR="109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4791738"/>
                  </a:ext>
                </a:extLst>
              </a:tr>
              <a:tr h="550065"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 panose="02020603050405020304" pitchFamily="18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10908" marR="109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 panose="02020603050405020304" pitchFamily="18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10908" marR="109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33020" marR="0" indent="-10795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 panose="02020603050405020304" pitchFamily="18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10908" marR="109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1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Yu Mincho"/>
                          <a:cs typeface="Arial" panose="020B0604020202020204" pitchFamily="34" charset="0"/>
                        </a:rPr>
                        <a:t>....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Yu Mincho"/>
                        <a:cs typeface="Arial" panose="020B0604020202020204" pitchFamily="34" charset="0"/>
                      </a:endParaRPr>
                    </a:p>
                  </a:txBody>
                  <a:tcPr marL="10908" marR="109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Yu Mincho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marL="10908" marR="109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Yu Mincho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10908" marR="109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Yu Mincho"/>
                          <a:cs typeface="Arial" panose="020B0604020202020204" pitchFamily="34" charset="0"/>
                        </a:rPr>
                        <a:t>…</a:t>
                      </a:r>
                    </a:p>
                  </a:txBody>
                  <a:tcPr marL="10908" marR="109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Yu Mincho"/>
                          <a:cs typeface="Arial" panose="020B0604020202020204" pitchFamily="34" charset="0"/>
                        </a:rPr>
                        <a:t>23</a:t>
                      </a:r>
                    </a:p>
                  </a:txBody>
                  <a:tcPr marL="10908" marR="109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1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Yu Mincho"/>
                          <a:cs typeface="Arial" panose="020B0604020202020204" pitchFamily="34" charset="0"/>
                        </a:rPr>
                        <a:t>......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Yu Mincho"/>
                        <a:cs typeface="Arial" panose="020B0604020202020204" pitchFamily="34" charset="0"/>
                      </a:endParaRPr>
                    </a:p>
                  </a:txBody>
                  <a:tcPr marL="10908" marR="109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970686"/>
                  </a:ext>
                </a:extLst>
              </a:tr>
              <a:tr h="462338"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 panose="02020603050405020304" pitchFamily="18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10908" marR="109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 panose="02020603050405020304" pitchFamily="18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10908" marR="109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33020" marR="0" indent="-10795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 panose="02020603050405020304" pitchFamily="18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10908" marR="109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Yu Mincho"/>
                        <a:cs typeface="Arial" panose="020B0604020202020204" pitchFamily="34" charset="0"/>
                      </a:endParaRPr>
                    </a:p>
                  </a:txBody>
                  <a:tcPr marL="10908" marR="109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Yu Mincho"/>
                        <a:cs typeface="Arial" panose="020B0604020202020204" pitchFamily="34" charset="0"/>
                      </a:endParaRPr>
                    </a:p>
                  </a:txBody>
                  <a:tcPr marL="10908" marR="109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Yu Mincho"/>
                        <a:cs typeface="Arial" panose="020B0604020202020204" pitchFamily="34" charset="0"/>
                      </a:endParaRPr>
                    </a:p>
                  </a:txBody>
                  <a:tcPr marL="10908" marR="109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Yu Mincho"/>
                          <a:cs typeface="Arial" panose="020B0604020202020204" pitchFamily="34" charset="0"/>
                        </a:rPr>
                        <a:t>….</a:t>
                      </a:r>
                    </a:p>
                  </a:txBody>
                  <a:tcPr marL="10908" marR="109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Yu Mincho"/>
                        <a:cs typeface="Arial" panose="020B0604020202020204" pitchFamily="34" charset="0"/>
                      </a:endParaRPr>
                    </a:p>
                  </a:txBody>
                  <a:tcPr marL="10908" marR="109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Yu Mincho"/>
                        <a:cs typeface="Arial" panose="020B0604020202020204" pitchFamily="34" charset="0"/>
                      </a:endParaRPr>
                    </a:p>
                  </a:txBody>
                  <a:tcPr marL="10908" marR="109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3582436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E4EFF1F1-E384-44F1-9519-33015DA407FA}"/>
              </a:ext>
            </a:extLst>
          </p:cNvPr>
          <p:cNvSpPr txBox="1"/>
          <p:nvPr/>
        </p:nvSpPr>
        <p:spPr>
          <a:xfrm>
            <a:off x="1141759" y="3668700"/>
            <a:ext cx="365886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Arial" panose="020B0604020202020204" pitchFamily="34" charset="0"/>
                <a:ea typeface="Yu Mincho"/>
                <a:cs typeface="Times New Roman" panose="02020603050405020304" pitchFamily="18" charset="0"/>
              </a:rPr>
              <a:t>“</a:t>
            </a:r>
            <a:r>
              <a:rPr lang="mn-MN" sz="1600" b="1" dirty="0">
                <a:latin typeface="Arial" panose="020B0604020202020204" pitchFamily="34" charset="0"/>
                <a:ea typeface="Yu Mincho"/>
                <a:cs typeface="Times New Roman" panose="02020603050405020304" pitchFamily="18" charset="0"/>
              </a:rPr>
              <a:t>Б</a:t>
            </a:r>
            <a:r>
              <a:rPr lang="en-US" sz="1600" b="1" dirty="0">
                <a:latin typeface="Arial" panose="020B0604020202020204" pitchFamily="34" charset="0"/>
                <a:ea typeface="Yu Mincho"/>
                <a:cs typeface="Times New Roman" panose="02020603050405020304" pitchFamily="18" charset="0"/>
              </a:rPr>
              <a:t>” </a:t>
            </a:r>
            <a:r>
              <a:rPr lang="mn-MN" sz="1600" b="1" dirty="0">
                <a:latin typeface="Arial" panose="020B0604020202020204" pitchFamily="34" charset="0"/>
                <a:ea typeface="Yu Mincho"/>
                <a:cs typeface="Times New Roman" panose="02020603050405020304" pitchFamily="18" charset="0"/>
              </a:rPr>
              <a:t>СТЭМТ</a:t>
            </a:r>
          </a:p>
          <a:p>
            <a:pPr algn="ctr"/>
            <a:endParaRPr lang="mn-MN" sz="1600" b="1" dirty="0">
              <a:latin typeface="Arial" panose="020B0604020202020204" pitchFamily="34" charset="0"/>
              <a:ea typeface="Yu Mincho"/>
              <a:cs typeface="Times New Roman" panose="02020603050405020304" pitchFamily="18" charset="0"/>
            </a:endParaRPr>
          </a:p>
          <a:p>
            <a:pPr algn="ctr"/>
            <a:r>
              <a:rPr lang="en-US" sz="1600" dirty="0">
                <a:latin typeface="Arial" panose="020B0604020202020204" pitchFamily="34" charset="0"/>
                <a:ea typeface="Yu Mincho"/>
                <a:cs typeface="Times New Roman" panose="02020603050405020304" pitchFamily="18" charset="0"/>
              </a:rPr>
              <a:t>1 </a:t>
            </a:r>
            <a:r>
              <a:rPr lang="mn-MN" sz="1600" dirty="0">
                <a:latin typeface="Arial" panose="020B0604020202020204" pitchFamily="34" charset="0"/>
                <a:ea typeface="Yu Mincho"/>
                <a:cs typeface="Times New Roman" panose="02020603050405020304" pitchFamily="18" charset="0"/>
              </a:rPr>
              <a:t>дүгээр сард нийт өвчний  учир үзлэгийн тоо </a:t>
            </a:r>
            <a:r>
              <a:rPr lang="en-US" sz="1600" b="1" dirty="0">
                <a:latin typeface="Arial" panose="020B0604020202020204" pitchFamily="34" charset="0"/>
                <a:ea typeface="Yu Mincho"/>
                <a:cs typeface="Times New Roman" panose="02020603050405020304" pitchFamily="18" charset="0"/>
              </a:rPr>
              <a:t>100</a:t>
            </a:r>
          </a:p>
          <a:p>
            <a:pPr algn="ctr"/>
            <a:endParaRPr lang="en-US" sz="1600" dirty="0">
              <a:latin typeface="Arial" panose="020B0604020202020204" pitchFamily="34" charset="0"/>
              <a:ea typeface="Yu Mincho"/>
              <a:cs typeface="Times New Roman" panose="02020603050405020304" pitchFamily="18" charset="0"/>
            </a:endParaRPr>
          </a:p>
          <a:p>
            <a:pPr algn="ctr"/>
            <a:r>
              <a:rPr lang="en-US" sz="1600" dirty="0">
                <a:latin typeface="Arial" panose="020B0604020202020204" pitchFamily="34" charset="0"/>
                <a:ea typeface="Yu Mincho"/>
                <a:cs typeface="Times New Roman" panose="02020603050405020304" pitchFamily="18" charset="0"/>
              </a:rPr>
              <a:t>2 </a:t>
            </a:r>
            <a:r>
              <a:rPr lang="mn-MN" sz="1600" dirty="0">
                <a:latin typeface="Arial" panose="020B0604020202020204" pitchFamily="34" charset="0"/>
                <a:ea typeface="Yu Mincho"/>
                <a:cs typeface="Times New Roman" panose="02020603050405020304" pitchFamily="18" charset="0"/>
              </a:rPr>
              <a:t>дугаар сард нийт өвчний  учир үзлэгийн тоо </a:t>
            </a:r>
            <a:r>
              <a:rPr lang="en-US" sz="1600" b="1" dirty="0">
                <a:latin typeface="Arial" panose="020B0604020202020204" pitchFamily="34" charset="0"/>
                <a:ea typeface="Yu Mincho"/>
                <a:cs typeface="Times New Roman" panose="02020603050405020304" pitchFamily="18" charset="0"/>
              </a:rPr>
              <a:t>120</a:t>
            </a:r>
          </a:p>
          <a:p>
            <a:pPr algn="ctr"/>
            <a:endParaRPr lang="en-US" sz="1600" dirty="0">
              <a:latin typeface="Arial" panose="020B0604020202020204" pitchFamily="34" charset="0"/>
              <a:ea typeface="Yu Mincho"/>
              <a:cs typeface="Times New Roman" panose="02020603050405020304" pitchFamily="18" charset="0"/>
            </a:endParaRPr>
          </a:p>
          <a:p>
            <a:pPr algn="ctr"/>
            <a:r>
              <a:rPr lang="en-US" sz="1600" dirty="0">
                <a:latin typeface="Arial" panose="020B0604020202020204" pitchFamily="34" charset="0"/>
                <a:ea typeface="Yu Mincho"/>
                <a:cs typeface="Times New Roman" panose="02020603050405020304" pitchFamily="18" charset="0"/>
              </a:rPr>
              <a:t>12 </a:t>
            </a:r>
            <a:r>
              <a:rPr lang="mn-MN" sz="1600" dirty="0">
                <a:latin typeface="Arial" panose="020B0604020202020204" pitchFamily="34" charset="0"/>
                <a:ea typeface="Yu Mincho"/>
                <a:cs typeface="Times New Roman" panose="02020603050405020304" pitchFamily="18" charset="0"/>
              </a:rPr>
              <a:t>дугаар сард нийт өвчний  учир үзлэгийн тоо </a:t>
            </a:r>
            <a:r>
              <a:rPr lang="en-US" sz="1600" b="1" dirty="0">
                <a:latin typeface="Arial" panose="020B0604020202020204" pitchFamily="34" charset="0"/>
                <a:ea typeface="Yu Mincho"/>
                <a:cs typeface="Times New Roman" panose="02020603050405020304" pitchFamily="18" charset="0"/>
              </a:rPr>
              <a:t>90</a:t>
            </a:r>
          </a:p>
          <a:p>
            <a:pPr algn="ctr"/>
            <a:endParaRPr lang="en-US" sz="1400" dirty="0">
              <a:latin typeface="Arial" panose="020B0604020202020204" pitchFamily="34" charset="0"/>
              <a:ea typeface="Yu Mincho"/>
              <a:cs typeface="Times New Roman" panose="02020603050405020304" pitchFamily="18" charset="0"/>
            </a:endParaRPr>
          </a:p>
          <a:p>
            <a:pPr algn="ctr"/>
            <a:endParaRPr lang="en-US" sz="1400" dirty="0">
              <a:latin typeface="Arial" panose="020B0604020202020204" pitchFamily="34" charset="0"/>
              <a:ea typeface="Yu Mincho"/>
              <a:cs typeface="Times New Roman" panose="02020603050405020304" pitchFamily="18" charset="0"/>
            </a:endParaRPr>
          </a:p>
          <a:p>
            <a:pPr algn="ctr"/>
            <a:endParaRPr lang="en-US" sz="1400" dirty="0">
              <a:latin typeface="Arial" panose="020B0604020202020204" pitchFamily="34" charset="0"/>
              <a:ea typeface="Yu Mincho"/>
              <a:cs typeface="Times New Roman" panose="02020603050405020304" pitchFamily="18" charset="0"/>
            </a:endParaRPr>
          </a:p>
          <a:p>
            <a:pPr algn="ctr"/>
            <a:endParaRPr lang="en-US" sz="1400" dirty="0">
              <a:latin typeface="Times New Roman" panose="02020603050405020304" pitchFamily="18" charset="0"/>
              <a:ea typeface="Yu Mincho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57ED2EA-8AAA-4709-933F-14A88D897944}"/>
              </a:ext>
            </a:extLst>
          </p:cNvPr>
          <p:cNvGrpSpPr/>
          <p:nvPr/>
        </p:nvGrpSpPr>
        <p:grpSpPr>
          <a:xfrm>
            <a:off x="6290440" y="3113068"/>
            <a:ext cx="3818562" cy="3607981"/>
            <a:chOff x="297069" y="3498851"/>
            <a:chExt cx="3465886" cy="2997807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C0A8717-E79F-4841-B68D-0D63F3FD181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069" y="6002266"/>
              <a:ext cx="648625" cy="494392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3116940-766F-4CF1-B07A-49E609C7BBB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755" t="17835" r="14449" b="17553"/>
            <a:stretch/>
          </p:blipFill>
          <p:spPr>
            <a:xfrm>
              <a:off x="1607360" y="5034662"/>
              <a:ext cx="686867" cy="428971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9682438F-5DEE-44D0-B907-6082D5748E9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6097" y="5862492"/>
              <a:ext cx="926858" cy="634166"/>
            </a:xfrm>
            <a:prstGeom prst="rect">
              <a:avLst/>
            </a:prstGeom>
          </p:spPr>
        </p:pic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1895D181-EA4C-4526-BBFC-9CB4C1E8D4A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21381" y="5288654"/>
              <a:ext cx="0" cy="581992"/>
            </a:xfrm>
            <a:prstGeom prst="line">
              <a:avLst/>
            </a:prstGeom>
            <a:ln w="28575" cap="flat" cmpd="sng" algn="ctr">
              <a:solidFill>
                <a:schemeClr val="accent3"/>
              </a:solidFill>
              <a:prstDash val="sysDot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E2C8E26-3BDE-4C83-A2A3-57B2E40DCDF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99526" y="5288654"/>
              <a:ext cx="0" cy="428970"/>
            </a:xfrm>
            <a:prstGeom prst="line">
              <a:avLst/>
            </a:prstGeom>
            <a:ln w="28575" cap="flat" cmpd="sng" algn="ctr">
              <a:solidFill>
                <a:schemeClr val="accent3"/>
              </a:solidFill>
              <a:prstDash val="sysDot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61BD1107-300B-4A21-8F77-B74FF4A27B6C}"/>
                </a:ext>
              </a:extLst>
            </p:cNvPr>
            <p:cNvCxnSpPr>
              <a:cxnSpLocks/>
            </p:cNvCxnSpPr>
            <p:nvPr/>
          </p:nvCxnSpPr>
          <p:spPr>
            <a:xfrm>
              <a:off x="630920" y="5308092"/>
              <a:ext cx="925242" cy="0"/>
            </a:xfrm>
            <a:prstGeom prst="straightConnector1">
              <a:avLst/>
            </a:prstGeom>
            <a:ln w="28575" cap="flat" cmpd="sng" algn="ctr">
              <a:solidFill>
                <a:schemeClr val="accent3"/>
              </a:solidFill>
              <a:prstDash val="sysDot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221E274D-D39A-47A8-B21E-E50581B0469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64659" y="5308092"/>
              <a:ext cx="1056243" cy="0"/>
            </a:xfrm>
            <a:prstGeom prst="straightConnector1">
              <a:avLst/>
            </a:prstGeom>
            <a:ln w="28575" cap="flat" cmpd="sng" algn="ctr">
              <a:solidFill>
                <a:schemeClr val="accent3"/>
              </a:solidFill>
              <a:prstDash val="sysDot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994F9F81-AF8F-4442-BE95-B5B07991E05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9655" y="4084057"/>
              <a:ext cx="697265" cy="697265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7939C8A-2F45-48B1-994D-59D31654054B}"/>
                </a:ext>
              </a:extLst>
            </p:cNvPr>
            <p:cNvSpPr txBox="1"/>
            <p:nvPr/>
          </p:nvSpPr>
          <p:spPr>
            <a:xfrm>
              <a:off x="1886132" y="3498851"/>
              <a:ext cx="3844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mn-MN" sz="2400" b="1">
                  <a:solidFill>
                    <a:schemeClr val="bg1"/>
                  </a:solidFill>
                </a:rPr>
                <a:t>+</a:t>
              </a:r>
              <a:endParaRPr lang="en-US" sz="2400" b="1">
                <a:solidFill>
                  <a:schemeClr val="bg1"/>
                </a:solidFill>
              </a:endParaRP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D098A9D9-F1E0-4D65-89D7-F7BB50A9A45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49266" y="4142438"/>
            <a:ext cx="1698850" cy="159282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FFDC24D-5178-45B7-A518-105F0901FED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71114" y="5822437"/>
            <a:ext cx="745481" cy="81244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C08BBF2-3A75-4482-9D1E-44B8A417150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54770" y="3788096"/>
            <a:ext cx="768163" cy="83522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88CC666-A84D-4F3C-9948-AF22BC0480B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22933" y="3808824"/>
            <a:ext cx="768163" cy="83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5079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A0216B-D9F0-4F8C-B41D-E7D0A63D4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mn-MN" dirty="0"/>
              <a:t>ГЭРЭЭНИЙ ШАЛГУУР ҮЗҮҮЛЭЛТИЙГ ҮНЭЛЭХ ЖИШЭЭ</a:t>
            </a:r>
            <a:endParaRPr lang="en-US" dirty="0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442EBDA0-AB62-4942-9593-A45C4B770D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8036631"/>
              </p:ext>
            </p:extLst>
          </p:nvPr>
        </p:nvGraphicFramePr>
        <p:xfrm>
          <a:off x="185855" y="4824694"/>
          <a:ext cx="8783484" cy="1894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90882">
                  <a:extLst>
                    <a:ext uri="{9D8B030D-6E8A-4147-A177-3AD203B41FA5}">
                      <a16:colId xmlns:a16="http://schemas.microsoft.com/office/drawing/2014/main" val="68014666"/>
                    </a:ext>
                  </a:extLst>
                </a:gridCol>
                <a:gridCol w="1294544">
                  <a:extLst>
                    <a:ext uri="{9D8B030D-6E8A-4147-A177-3AD203B41FA5}">
                      <a16:colId xmlns:a16="http://schemas.microsoft.com/office/drawing/2014/main" val="839190242"/>
                    </a:ext>
                  </a:extLst>
                </a:gridCol>
                <a:gridCol w="390418">
                  <a:extLst>
                    <a:ext uri="{9D8B030D-6E8A-4147-A177-3AD203B41FA5}">
                      <a16:colId xmlns:a16="http://schemas.microsoft.com/office/drawing/2014/main" val="2934008670"/>
                    </a:ext>
                  </a:extLst>
                </a:gridCol>
                <a:gridCol w="441789">
                  <a:extLst>
                    <a:ext uri="{9D8B030D-6E8A-4147-A177-3AD203B41FA5}">
                      <a16:colId xmlns:a16="http://schemas.microsoft.com/office/drawing/2014/main" val="578187773"/>
                    </a:ext>
                  </a:extLst>
                </a:gridCol>
                <a:gridCol w="390418">
                  <a:extLst>
                    <a:ext uri="{9D8B030D-6E8A-4147-A177-3AD203B41FA5}">
                      <a16:colId xmlns:a16="http://schemas.microsoft.com/office/drawing/2014/main" val="2361552689"/>
                    </a:ext>
                  </a:extLst>
                </a:gridCol>
                <a:gridCol w="421240">
                  <a:extLst>
                    <a:ext uri="{9D8B030D-6E8A-4147-A177-3AD203B41FA5}">
                      <a16:colId xmlns:a16="http://schemas.microsoft.com/office/drawing/2014/main" val="2717970204"/>
                    </a:ext>
                  </a:extLst>
                </a:gridCol>
                <a:gridCol w="390418">
                  <a:extLst>
                    <a:ext uri="{9D8B030D-6E8A-4147-A177-3AD203B41FA5}">
                      <a16:colId xmlns:a16="http://schemas.microsoft.com/office/drawing/2014/main" val="2891947413"/>
                    </a:ext>
                  </a:extLst>
                </a:gridCol>
                <a:gridCol w="410966">
                  <a:extLst>
                    <a:ext uri="{9D8B030D-6E8A-4147-A177-3AD203B41FA5}">
                      <a16:colId xmlns:a16="http://schemas.microsoft.com/office/drawing/2014/main" val="3284953117"/>
                    </a:ext>
                  </a:extLst>
                </a:gridCol>
                <a:gridCol w="380144">
                  <a:extLst>
                    <a:ext uri="{9D8B030D-6E8A-4147-A177-3AD203B41FA5}">
                      <a16:colId xmlns:a16="http://schemas.microsoft.com/office/drawing/2014/main" val="3342389226"/>
                    </a:ext>
                  </a:extLst>
                </a:gridCol>
                <a:gridCol w="421241">
                  <a:extLst>
                    <a:ext uri="{9D8B030D-6E8A-4147-A177-3AD203B41FA5}">
                      <a16:colId xmlns:a16="http://schemas.microsoft.com/office/drawing/2014/main" val="279818156"/>
                    </a:ext>
                  </a:extLst>
                </a:gridCol>
                <a:gridCol w="431514">
                  <a:extLst>
                    <a:ext uri="{9D8B030D-6E8A-4147-A177-3AD203B41FA5}">
                      <a16:colId xmlns:a16="http://schemas.microsoft.com/office/drawing/2014/main" val="965966370"/>
                    </a:ext>
                  </a:extLst>
                </a:gridCol>
                <a:gridCol w="482886">
                  <a:extLst>
                    <a:ext uri="{9D8B030D-6E8A-4147-A177-3AD203B41FA5}">
                      <a16:colId xmlns:a16="http://schemas.microsoft.com/office/drawing/2014/main" val="1026472471"/>
                    </a:ext>
                  </a:extLst>
                </a:gridCol>
                <a:gridCol w="472611">
                  <a:extLst>
                    <a:ext uri="{9D8B030D-6E8A-4147-A177-3AD203B41FA5}">
                      <a16:colId xmlns:a16="http://schemas.microsoft.com/office/drawing/2014/main" val="883747569"/>
                    </a:ext>
                  </a:extLst>
                </a:gridCol>
                <a:gridCol w="493159">
                  <a:extLst>
                    <a:ext uri="{9D8B030D-6E8A-4147-A177-3AD203B41FA5}">
                      <a16:colId xmlns:a16="http://schemas.microsoft.com/office/drawing/2014/main" val="804032402"/>
                    </a:ext>
                  </a:extLst>
                </a:gridCol>
                <a:gridCol w="523982">
                  <a:extLst>
                    <a:ext uri="{9D8B030D-6E8A-4147-A177-3AD203B41FA5}">
                      <a16:colId xmlns:a16="http://schemas.microsoft.com/office/drawing/2014/main" val="3243530525"/>
                    </a:ext>
                  </a:extLst>
                </a:gridCol>
                <a:gridCol w="647272">
                  <a:extLst>
                    <a:ext uri="{9D8B030D-6E8A-4147-A177-3AD203B41FA5}">
                      <a16:colId xmlns:a16="http://schemas.microsoft.com/office/drawing/2014/main" val="2077841336"/>
                    </a:ext>
                  </a:extLst>
                </a:gridCol>
              </a:tblGrid>
              <a:tr h="370840">
                <a:tc gridSpan="16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Yu Mincho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mn-MN" sz="11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Yu Mincho"/>
                          <a:cs typeface="Times New Roman" panose="02020603050405020304" pitchFamily="18" charset="0"/>
                        </a:rPr>
                        <a:t>А</a:t>
                      </a: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Yu Mincho"/>
                          <a:cs typeface="Times New Roman" panose="02020603050405020304" pitchFamily="18" charset="0"/>
                        </a:rPr>
                        <a:t>” </a:t>
                      </a:r>
                      <a:r>
                        <a:rPr lang="mn-MN" sz="11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Yu Mincho"/>
                          <a:cs typeface="Times New Roman" panose="02020603050405020304" pitchFamily="18" charset="0"/>
                        </a:rPr>
                        <a:t>ӨЭМТ</a:t>
                      </a: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Yu Mincho"/>
                          <a:cs typeface="Times New Roman" panose="02020603050405020304" pitchFamily="18" charset="0"/>
                        </a:rPr>
                        <a:t>         </a:t>
                      </a:r>
                      <a:r>
                        <a:rPr lang="mn-MN" sz="11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1-р сар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Yu Mincho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Yu Mincho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Yu Mincho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9838389"/>
                  </a:ext>
                </a:extLst>
              </a:tr>
              <a:tr h="234118"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11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Шалгуур</a:t>
                      </a: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үзүүлэлт</a:t>
                      </a:r>
                      <a:r>
                        <a:rPr lang="mn-MN" sz="11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Нэг</a:t>
                      </a:r>
                      <a:r>
                        <a:rPr lang="en-US" sz="11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b="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хүртлэх</a:t>
                      </a:r>
                      <a:r>
                        <a:rPr lang="en-US" sz="11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насны </a:t>
                      </a:r>
                      <a:r>
                        <a:rPr lang="en-US" sz="1100" b="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хүүхдийн</a:t>
                      </a:r>
                      <a:r>
                        <a:rPr lang="en-US" sz="11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b="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бүрэн</a:t>
                      </a:r>
                      <a:r>
                        <a:rPr lang="en-US" sz="11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b="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тунгийн</a:t>
                      </a:r>
                      <a:r>
                        <a:rPr lang="en-US" sz="11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b="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хамралтын</a:t>
                      </a:r>
                      <a:r>
                        <a:rPr lang="en-US" sz="11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b="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хувь</a:t>
                      </a:r>
                      <a:r>
                        <a:rPr lang="en-US" sz="11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endParaRPr lang="en-US" sz="1100" b="0" dirty="0">
                        <a:effectLst/>
                        <a:latin typeface="Arial" panose="020B0604020202020204" pitchFamily="34" charset="0"/>
                        <a:ea typeface="Yu Mincho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n-US" sz="11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11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Нийт оноо</a:t>
                      </a:r>
                      <a:endParaRPr lang="en-US" sz="11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13646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mn-MN" sz="11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Гэрээнд эзлэх жин</a:t>
                      </a:r>
                      <a:endParaRPr lang="en-US" sz="11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1868915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CC0E8F1F-8B85-4A47-9769-15E9D70E11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4317929"/>
              </p:ext>
            </p:extLst>
          </p:nvPr>
        </p:nvGraphicFramePr>
        <p:xfrm>
          <a:off x="185855" y="834814"/>
          <a:ext cx="11758494" cy="3778284"/>
        </p:xfrm>
        <a:graphic>
          <a:graphicData uri="http://schemas.openxmlformats.org/drawingml/2006/table">
            <a:tbl>
              <a:tblPr firstRow="1" firstCol="1" bandRow="1"/>
              <a:tblGrid>
                <a:gridCol w="368758">
                  <a:extLst>
                    <a:ext uri="{9D8B030D-6E8A-4147-A177-3AD203B41FA5}">
                      <a16:colId xmlns:a16="http://schemas.microsoft.com/office/drawing/2014/main" val="4167848758"/>
                    </a:ext>
                  </a:extLst>
                </a:gridCol>
                <a:gridCol w="3041267">
                  <a:extLst>
                    <a:ext uri="{9D8B030D-6E8A-4147-A177-3AD203B41FA5}">
                      <a16:colId xmlns:a16="http://schemas.microsoft.com/office/drawing/2014/main" val="3576235127"/>
                    </a:ext>
                  </a:extLst>
                </a:gridCol>
                <a:gridCol w="3328826">
                  <a:extLst>
                    <a:ext uri="{9D8B030D-6E8A-4147-A177-3AD203B41FA5}">
                      <a16:colId xmlns:a16="http://schemas.microsoft.com/office/drawing/2014/main" val="3720861378"/>
                    </a:ext>
                  </a:extLst>
                </a:gridCol>
                <a:gridCol w="764443">
                  <a:extLst>
                    <a:ext uri="{9D8B030D-6E8A-4147-A177-3AD203B41FA5}">
                      <a16:colId xmlns:a16="http://schemas.microsoft.com/office/drawing/2014/main" val="2969677708"/>
                    </a:ext>
                  </a:extLst>
                </a:gridCol>
                <a:gridCol w="622569">
                  <a:extLst>
                    <a:ext uri="{9D8B030D-6E8A-4147-A177-3AD203B41FA5}">
                      <a16:colId xmlns:a16="http://schemas.microsoft.com/office/drawing/2014/main" val="2287138198"/>
                    </a:ext>
                  </a:extLst>
                </a:gridCol>
                <a:gridCol w="606175">
                  <a:extLst>
                    <a:ext uri="{9D8B030D-6E8A-4147-A177-3AD203B41FA5}">
                      <a16:colId xmlns:a16="http://schemas.microsoft.com/office/drawing/2014/main" val="2368041689"/>
                    </a:ext>
                  </a:extLst>
                </a:gridCol>
                <a:gridCol w="658745">
                  <a:extLst>
                    <a:ext uri="{9D8B030D-6E8A-4147-A177-3AD203B41FA5}">
                      <a16:colId xmlns:a16="http://schemas.microsoft.com/office/drawing/2014/main" val="245871423"/>
                    </a:ext>
                  </a:extLst>
                </a:gridCol>
                <a:gridCol w="1171400">
                  <a:extLst>
                    <a:ext uri="{9D8B030D-6E8A-4147-A177-3AD203B41FA5}">
                      <a16:colId xmlns:a16="http://schemas.microsoft.com/office/drawing/2014/main" val="4222886743"/>
                    </a:ext>
                  </a:extLst>
                </a:gridCol>
                <a:gridCol w="1196311">
                  <a:extLst>
                    <a:ext uri="{9D8B030D-6E8A-4147-A177-3AD203B41FA5}">
                      <a16:colId xmlns:a16="http://schemas.microsoft.com/office/drawing/2014/main" val="3495150031"/>
                    </a:ext>
                  </a:extLst>
                </a:gridCol>
              </a:tblGrid>
              <a:tr h="76844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10908" marR="109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Шалгуур үзүүлэлт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10908" marR="109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Тодорхойлолт/Аргачлал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10908" marR="109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Олон улсын дундаж хэмжээ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10908" marR="109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1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1-р сар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10908" marR="109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1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Yu Mincho"/>
                          <a:cs typeface="Times New Roman" panose="02020603050405020304" pitchFamily="18" charset="0"/>
                        </a:rPr>
                        <a:t>2-р сар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10908" marR="109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Yu Mincho"/>
                          <a:cs typeface="Times New Roman" panose="02020603050405020304" pitchFamily="18" charset="0"/>
                        </a:rPr>
                        <a:t>....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10908" marR="109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1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 сар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10908" marR="109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1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Жилийн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1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үнэлгээ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10908" marR="109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9178686"/>
                  </a:ext>
                </a:extLst>
              </a:tr>
              <a:tr h="95513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10908" marR="109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Нэг хүртлэх насны хүүхдийн бүрэн тунгийн хамралтын хувь 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10908" marR="109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3020" marR="0" indent="-10795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Тухайн жилд дархлаажуулалтын бүрэн тунд хамрагдсан 1 хүртэ</a:t>
                      </a:r>
                      <a:r>
                        <a:rPr lang="mn-MN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 насны бүртгэлтэй хүүхдийн тоо*100%/Нэг хүртэ</a:t>
                      </a:r>
                      <a:r>
                        <a:rPr lang="mn-MN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 насны дархлаажуулалтын бүрэн тунд хамрагдвал зохих бүртгэлтэй хүүхдийн нийт тоо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10908" marR="109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≥80%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10908" marR="109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7%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10908" marR="109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7%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10908" marR="109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100" dirty="0">
                          <a:effectLst/>
                          <a:latin typeface="Times New Roman" panose="02020603050405020304" pitchFamily="18" charset="0"/>
                          <a:ea typeface="Yu Mincho"/>
                          <a:cs typeface="Times New Roman" panose="02020603050405020304" pitchFamily="18" charset="0"/>
                        </a:rPr>
                        <a:t>...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10908" marR="109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7%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10908" marR="109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≥80%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10908" marR="109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4791738"/>
                  </a:ext>
                </a:extLst>
              </a:tr>
              <a:tr h="77683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10908" marR="109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Жирэмсний хяналтад дөрөв ба түүнээс дээш удаа хамрагдсан эхийн хувь  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10908" marR="109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Тухайн жилд жирэмсний хяналтад дөрөв ба түүнээс дээш удаа хамрагдсан эхийн тоо *100%/Нийт жирэмсний хяналтад хамрагдвал зохих эхийн тоо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10908" marR="109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≥85%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10908" marR="109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7%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10908" marR="109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7%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10908" marR="109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100" dirty="0">
                          <a:effectLst/>
                          <a:latin typeface="Times New Roman" panose="02020603050405020304" pitchFamily="18" charset="0"/>
                          <a:ea typeface="Yu Mincho"/>
                          <a:cs typeface="Times New Roman" panose="02020603050405020304" pitchFamily="18" charset="0"/>
                        </a:rPr>
                        <a:t>...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10908" marR="109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7%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10908" marR="109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≥80%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10908" marR="109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267124"/>
                  </a:ext>
                </a:extLst>
              </a:tr>
              <a:tr h="127787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10908" marR="109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Тухайн өрх, сум, тосгоны эрүүл мэндийн төвийн бүртгэлтэй хүн амын иргэдээс өвчний учир үзүүлсэн өвчтөнөөс лавлагаа шатлалын эрүүл мэндийн байгууллагад илгээсэн тохиолдлын тоо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10908" marR="109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Тухайн жилдээ лавлагаа шатлалын эрүүл мэндийн байгууллагад шилжүүлэх бичгээр илгээсэн тохиолдлын тоо*100%/тухайн өрх, сум, тосгоны эрүүл мэндийн төвд өвчний учир үзүүлсэн нийт тохиолдол 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10908" marR="109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≤25%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10908" marR="109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2%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10908" marR="109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2%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10908" marR="109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mn-MN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Yu Mincho"/>
                          <a:cs typeface="Times New Roman" panose="02020603050405020304" pitchFamily="18" charset="0"/>
                        </a:rPr>
                        <a:t>…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10908" marR="109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2%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10908" marR="109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≤25%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10908" marR="109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3307184"/>
                  </a:ext>
                </a:extLst>
              </a:tr>
            </a:tbl>
          </a:graphicData>
        </a:graphic>
      </p:graphicFrame>
      <p:grpSp>
        <p:nvGrpSpPr>
          <p:cNvPr id="26" name="Group 25">
            <a:extLst>
              <a:ext uri="{FF2B5EF4-FFF2-40B4-BE49-F238E27FC236}">
                <a16:creationId xmlns:a16="http://schemas.microsoft.com/office/drawing/2014/main" id="{BAE2FC11-E499-446C-BBA3-91ED09E6ED85}"/>
              </a:ext>
            </a:extLst>
          </p:cNvPr>
          <p:cNvGrpSpPr/>
          <p:nvPr/>
        </p:nvGrpSpPr>
        <p:grpSpPr>
          <a:xfrm>
            <a:off x="8969339" y="4817496"/>
            <a:ext cx="3222660" cy="2177964"/>
            <a:chOff x="4957904" y="1161138"/>
            <a:chExt cx="6119004" cy="3394944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6A9F36AB-DE2F-44B8-B2CC-F194925A7BC7}"/>
                </a:ext>
              </a:extLst>
            </p:cNvPr>
            <p:cNvGrpSpPr/>
            <p:nvPr/>
          </p:nvGrpSpPr>
          <p:grpSpPr>
            <a:xfrm>
              <a:off x="9725812" y="1161138"/>
              <a:ext cx="1351096" cy="1215508"/>
              <a:chOff x="4300330" y="1902685"/>
              <a:chExt cx="2179982" cy="2179982"/>
            </a:xfrm>
            <a:solidFill>
              <a:srgbClr val="008000"/>
            </a:solidFill>
          </p:grpSpPr>
          <p:pic>
            <p:nvPicPr>
              <p:cNvPr id="40" name="Graphic 39" descr="ыбйы&#10;">
                <a:extLst>
                  <a:ext uri="{FF2B5EF4-FFF2-40B4-BE49-F238E27FC236}">
                    <a16:creationId xmlns:a16="http://schemas.microsoft.com/office/drawing/2014/main" id="{F890E95C-1345-48D2-BC43-5EBB8C4B6B2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4300330" y="1902685"/>
                <a:ext cx="2179982" cy="2179982"/>
              </a:xfrm>
              <a:prstGeom prst="rect">
                <a:avLst/>
              </a:prstGeom>
            </p:spPr>
          </p:pic>
          <p:pic>
            <p:nvPicPr>
              <p:cNvPr id="41" name="Graphic 40" descr="Medical">
                <a:extLst>
                  <a:ext uri="{FF2B5EF4-FFF2-40B4-BE49-F238E27FC236}">
                    <a16:creationId xmlns:a16="http://schemas.microsoft.com/office/drawing/2014/main" id="{2E6B0AD0-DDE9-4428-BE4E-6A438111D22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5715000" y="2662645"/>
                <a:ext cx="323564" cy="309155"/>
              </a:xfrm>
              <a:prstGeom prst="rect">
                <a:avLst/>
              </a:prstGeom>
            </p:spPr>
          </p:pic>
        </p:grp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960B1D11-A14A-4954-9CDC-D46A14F70EF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7904" y="1181889"/>
              <a:ext cx="1463828" cy="1094009"/>
            </a:xfrm>
            <a:prstGeom prst="rect">
              <a:avLst/>
            </a:prstGeom>
          </p:spPr>
        </p:pic>
        <p:pic>
          <p:nvPicPr>
            <p:cNvPr id="31" name="Picture 2">
              <a:extLst>
                <a:ext uri="{FF2B5EF4-FFF2-40B4-BE49-F238E27FC236}">
                  <a16:creationId xmlns:a16="http://schemas.microsoft.com/office/drawing/2014/main" id="{5AE1B221-9BDA-4A6E-A1F9-38D4C49AE0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4547" y="2554793"/>
              <a:ext cx="981075" cy="9810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Arrow: Right 31">
              <a:extLst>
                <a:ext uri="{FF2B5EF4-FFF2-40B4-BE49-F238E27FC236}">
                  <a16:creationId xmlns:a16="http://schemas.microsoft.com/office/drawing/2014/main" id="{4EE8FA80-81D9-4574-8DE5-811D69D32D67}"/>
                </a:ext>
              </a:extLst>
            </p:cNvPr>
            <p:cNvSpPr/>
            <p:nvPr/>
          </p:nvSpPr>
          <p:spPr>
            <a:xfrm>
              <a:off x="6452947" y="1723700"/>
              <a:ext cx="2924175" cy="208404"/>
            </a:xfrm>
            <a:prstGeom prst="rightArrow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866CE6C2-D309-40F7-8DF9-32F0B05C5FA6}"/>
                </a:ext>
              </a:extLst>
            </p:cNvPr>
            <p:cNvSpPr txBox="1"/>
            <p:nvPr/>
          </p:nvSpPr>
          <p:spPr>
            <a:xfrm>
              <a:off x="7005139" y="1366336"/>
              <a:ext cx="1819791" cy="4411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1400" b="1"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en-US" sz="1200" dirty="0">
                  <a:latin typeface="+mn-lt"/>
                </a:rPr>
                <a:t>80%</a:t>
              </a:r>
              <a:endParaRPr lang="en-US" sz="1200" dirty="0">
                <a:solidFill>
                  <a:srgbClr val="FF0000"/>
                </a:solidFill>
                <a:latin typeface="+mn-lt"/>
              </a:endParaRPr>
            </a:p>
          </p:txBody>
        </p:sp>
        <p:sp>
          <p:nvSpPr>
            <p:cNvPr id="34" name="Arrow: Bent-Up 33">
              <a:extLst>
                <a:ext uri="{FF2B5EF4-FFF2-40B4-BE49-F238E27FC236}">
                  <a16:creationId xmlns:a16="http://schemas.microsoft.com/office/drawing/2014/main" id="{4C71F8DE-B5B5-44AF-8FCF-19228290F198}"/>
                </a:ext>
              </a:extLst>
            </p:cNvPr>
            <p:cNvSpPr/>
            <p:nvPr/>
          </p:nvSpPr>
          <p:spPr>
            <a:xfrm rot="5400000">
              <a:off x="6281614" y="2153042"/>
              <a:ext cx="607484" cy="1983463"/>
            </a:xfrm>
            <a:prstGeom prst="bentUpArrow">
              <a:avLst>
                <a:gd name="adj1" fmla="val 15679"/>
                <a:gd name="adj2" fmla="val 16455"/>
                <a:gd name="adj3" fmla="val 15583"/>
              </a:avLst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35" name="Arrow: Bent-Up 34">
              <a:extLst>
                <a:ext uri="{FF2B5EF4-FFF2-40B4-BE49-F238E27FC236}">
                  <a16:creationId xmlns:a16="http://schemas.microsoft.com/office/drawing/2014/main" id="{7EB8A85A-184D-4AF5-982D-3021C00B8CB1}"/>
                </a:ext>
              </a:extLst>
            </p:cNvPr>
            <p:cNvSpPr/>
            <p:nvPr/>
          </p:nvSpPr>
          <p:spPr>
            <a:xfrm>
              <a:off x="9136254" y="2376646"/>
              <a:ext cx="1466335" cy="1019850"/>
            </a:xfrm>
            <a:prstGeom prst="bentUpArrow">
              <a:avLst>
                <a:gd name="adj1" fmla="val 10057"/>
                <a:gd name="adj2" fmla="val 10663"/>
                <a:gd name="adj3" fmla="val 14726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43275188-F149-4853-A2CD-9AE9DF9FB194}"/>
                </a:ext>
              </a:extLst>
            </p:cNvPr>
            <p:cNvSpPr txBox="1"/>
            <p:nvPr/>
          </p:nvSpPr>
          <p:spPr>
            <a:xfrm>
              <a:off x="5363420" y="3548601"/>
              <a:ext cx="2179053" cy="10074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mn-MN" sz="1200" b="1" dirty="0">
                  <a:cs typeface="Arial" panose="020B0604020202020204" pitchFamily="34" charset="0"/>
                </a:rPr>
                <a:t>Жилд </a:t>
              </a:r>
              <a:r>
                <a:rPr lang="mn-MN" sz="1200" b="1" dirty="0">
                  <a:solidFill>
                    <a:srgbClr val="FF0000"/>
                  </a:solidFill>
                  <a:cs typeface="Arial" panose="020B0604020202020204" pitchFamily="34" charset="0"/>
                </a:rPr>
                <a:t>12 удаа</a:t>
              </a:r>
              <a:r>
                <a:rPr lang="mn-MN" sz="1200" b="1" dirty="0">
                  <a:cs typeface="Arial" panose="020B0604020202020204" pitchFamily="34" charset="0"/>
                </a:rPr>
                <a:t> үнэлнэ</a:t>
              </a:r>
              <a:endParaRPr lang="en-US" sz="1200" b="1" dirty="0">
                <a:cs typeface="Arial" panose="020B0604020202020204" pitchFamily="34" charset="0"/>
              </a:endParaRPr>
            </a:p>
            <a:p>
              <a:pPr algn="ctr"/>
              <a:endParaRPr lang="en-US" sz="1200" b="1" dirty="0">
                <a:cs typeface="Arial" panose="020B0604020202020204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7A4617DB-5DC2-4FDB-B8F6-EB56C176CE26}"/>
                </a:ext>
              </a:extLst>
            </p:cNvPr>
            <p:cNvSpPr txBox="1"/>
            <p:nvPr/>
          </p:nvSpPr>
          <p:spPr>
            <a:xfrm>
              <a:off x="7553634" y="3547150"/>
              <a:ext cx="1552575" cy="4411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mn-MN" sz="1200" b="1" dirty="0">
                  <a:cs typeface="Arial" panose="020B0604020202020204" pitchFamily="34" charset="0"/>
                </a:rPr>
                <a:t>ЭМД</a:t>
              </a:r>
              <a:endParaRPr lang="en-US" sz="1200" b="1" dirty="0">
                <a:cs typeface="Arial" panose="020B0604020202020204" pitchFamily="34" charset="0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07D0CE30-BB33-4BAC-8538-0D029BDD9E2C}"/>
              </a:ext>
            </a:extLst>
          </p:cNvPr>
          <p:cNvGrpSpPr/>
          <p:nvPr/>
        </p:nvGrpSpPr>
        <p:grpSpPr>
          <a:xfrm>
            <a:off x="8914841" y="4597556"/>
            <a:ext cx="2919931" cy="2242855"/>
            <a:chOff x="8915106" y="4639494"/>
            <a:chExt cx="2919931" cy="2242855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71907BE-45F1-47D9-9757-0EA6E6AA2D6E}"/>
                </a:ext>
              </a:extLst>
            </p:cNvPr>
            <p:cNvSpPr txBox="1"/>
            <p:nvPr/>
          </p:nvSpPr>
          <p:spPr>
            <a:xfrm>
              <a:off x="11273286" y="6389906"/>
              <a:ext cx="561751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1400" b="1"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en-US" dirty="0">
                  <a:solidFill>
                    <a:srgbClr val="FF0000"/>
                  </a:solidFill>
                  <a:latin typeface="+mn-lt"/>
                </a:rPr>
                <a:t>2</a:t>
              </a:r>
              <a:r>
                <a:rPr lang="mn-MN" dirty="0">
                  <a:solidFill>
                    <a:srgbClr val="FF0000"/>
                  </a:solidFill>
                  <a:latin typeface="+mn-lt"/>
                </a:rPr>
                <a:t>0</a:t>
              </a:r>
              <a:r>
                <a:rPr lang="en-US" dirty="0">
                  <a:solidFill>
                    <a:srgbClr val="FF0000"/>
                  </a:solidFill>
                  <a:latin typeface="+mn-lt"/>
                </a:rPr>
                <a:t>%</a:t>
              </a:r>
              <a:endParaRPr lang="mn-MN" dirty="0">
                <a:solidFill>
                  <a:srgbClr val="FF0000"/>
                </a:solidFill>
                <a:latin typeface="+mn-lt"/>
              </a:endParaRPr>
            </a:p>
            <a:p>
              <a:endParaRPr lang="en-US" sz="1200" dirty="0">
                <a:solidFill>
                  <a:srgbClr val="FF0000"/>
                </a:solidFill>
                <a:latin typeface="+mn-lt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65D2030-2A78-4CDD-8ECB-DD56F4136BBC}"/>
                </a:ext>
              </a:extLst>
            </p:cNvPr>
            <p:cNvSpPr txBox="1"/>
            <p:nvPr/>
          </p:nvSpPr>
          <p:spPr>
            <a:xfrm>
              <a:off x="8915106" y="5554342"/>
              <a:ext cx="99249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mn-MN" sz="1200" b="1" dirty="0">
                  <a:cs typeface="Arial" panose="020B0604020202020204" pitchFamily="34" charset="0"/>
                </a:rPr>
                <a:t>Нийт төсөв</a:t>
              </a:r>
              <a:endParaRPr lang="en-US" sz="1200" b="1" dirty="0">
                <a:cs typeface="Arial" panose="020B0604020202020204" pitchFamily="34" charset="0"/>
              </a:endParaRPr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4CBF6066-DA21-4926-BAE5-5F14E2376496}"/>
                </a:ext>
              </a:extLst>
            </p:cNvPr>
            <p:cNvSpPr/>
            <p:nvPr/>
          </p:nvSpPr>
          <p:spPr>
            <a:xfrm>
              <a:off x="9644036" y="4639494"/>
              <a:ext cx="1827142" cy="4154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mn-MN" sz="1050" b="1" dirty="0">
                  <a:latin typeface="Arial" panose="020B0604020202020204" pitchFamily="34" charset="0"/>
                  <a:cs typeface="Arial" panose="020B0604020202020204" pitchFamily="34" charset="0"/>
                </a:rPr>
                <a:t>Нэг иргэнээр тооцсон</a:t>
              </a:r>
              <a:endParaRPr lang="en-US" sz="105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mn-MN" sz="1050" b="1" dirty="0">
                  <a:latin typeface="Arial" panose="020B0604020202020204" pitchFamily="34" charset="0"/>
                  <a:cs typeface="Arial" panose="020B0604020202020204" pitchFamily="34" charset="0"/>
                </a:rPr>
                <a:t> санхүүжилт </a:t>
              </a:r>
              <a:endParaRPr lang="en-US" sz="1050" dirty="0"/>
            </a:p>
          </p:txBody>
        </p:sp>
      </p:grpSp>
    </p:spTree>
    <p:extLst>
      <p:ext uri="{BB962C8B-B14F-4D97-AF65-F5344CB8AC3E}">
        <p14:creationId xmlns:p14="http://schemas.microsoft.com/office/powerpoint/2010/main" val="8080944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802085D-D967-45AD-ADA6-08319D0F4404}"/>
              </a:ext>
            </a:extLst>
          </p:cNvPr>
          <p:cNvSpPr txBox="1"/>
          <p:nvPr/>
        </p:nvSpPr>
        <p:spPr>
          <a:xfrm>
            <a:off x="5040476" y="2241667"/>
            <a:ext cx="47731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n-MN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АНХААРАЛ ХАНДУУЛСАНД БАЯРЛАЛАА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74993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43DD6F-3C02-4AAD-8066-58B48955D5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mn-MN" dirty="0"/>
              <a:t>ЭРҮҮЛ МЭНДИЙН ЗАРИМ ҮЗҮҮЛЭЛТҮҮД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BF2845D-017A-4143-9BEA-579D84CF86AA}"/>
              </a:ext>
            </a:extLst>
          </p:cNvPr>
          <p:cNvSpPr/>
          <p:nvPr/>
        </p:nvSpPr>
        <p:spPr>
          <a:xfrm>
            <a:off x="128857" y="5313831"/>
            <a:ext cx="6096000" cy="138499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/>
            <a:r>
              <a:rPr lang="mn-MN" dirty="0">
                <a:ea typeface="Calibri" panose="020F0502020204030204" pitchFamily="34" charset="0"/>
              </a:rPr>
              <a:t>Жирэмсэн үеийн тусламж, үйлчилгээний чанар муутай холбоотой эх, хүүхдийн эрүүл мэндийн асуудал төдийлөн сайжрахгүй байна...</a:t>
            </a:r>
            <a:r>
              <a:rPr lang="en-US" dirty="0">
                <a:ea typeface="Calibri" panose="020F0502020204030204" pitchFamily="34" charset="0"/>
              </a:rPr>
              <a:t> </a:t>
            </a:r>
          </a:p>
          <a:p>
            <a:endParaRPr lang="en-US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ctr"/>
            <a:r>
              <a:rPr lang="en-US" sz="1200" i="1" dirty="0"/>
              <a:t>UNICEF (2009) Situation analysis of children and women in Mongolia. Ulaanbaatar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2AAF341-83D9-4B9F-8943-0BD84E7C9A48}"/>
              </a:ext>
            </a:extLst>
          </p:cNvPr>
          <p:cNvSpPr/>
          <p:nvPr/>
        </p:nvSpPr>
        <p:spPr>
          <a:xfrm>
            <a:off x="6378989" y="5295374"/>
            <a:ext cx="5684154" cy="13849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endParaRPr lang="mn-MN" dirty="0"/>
          </a:p>
          <a:p>
            <a:pPr algn="ctr"/>
            <a:r>
              <a:rPr lang="mn-MN" dirty="0"/>
              <a:t>Нийт хорт хавдрын дарамт дэлхийд </a:t>
            </a:r>
            <a:r>
              <a:rPr lang="en-US" dirty="0"/>
              <a:t>2 </a:t>
            </a:r>
            <a:r>
              <a:rPr lang="mn-MN" dirty="0"/>
              <a:t>дугаар байрт </a:t>
            </a:r>
            <a:endParaRPr lang="en-US" dirty="0"/>
          </a:p>
          <a:p>
            <a:pPr algn="ctr"/>
            <a:endParaRPr lang="mn-MN" sz="1200" i="1" dirty="0"/>
          </a:p>
          <a:p>
            <a:pPr algn="ctr"/>
            <a:endParaRPr lang="en-US" sz="1200" i="1" dirty="0"/>
          </a:p>
          <a:p>
            <a:pPr algn="ctr"/>
            <a:r>
              <a:rPr lang="en-US" sz="1200" i="1" dirty="0"/>
              <a:t>Pooja </a:t>
            </a:r>
            <a:r>
              <a:rPr lang="en-US" sz="1200" i="1" dirty="0" err="1"/>
              <a:t>yerramilli</a:t>
            </a:r>
            <a:r>
              <a:rPr lang="mn-MN" sz="1200" i="1" dirty="0"/>
              <a:t>, </a:t>
            </a:r>
            <a:r>
              <a:rPr lang="en-US" sz="1200" i="1" dirty="0"/>
              <a:t>exploring knowledge, attitudes, and practices related to breast and cervical cancers in Mongolia: a national population-based survey</a:t>
            </a:r>
            <a:endParaRPr lang="mn-MN" sz="1200" i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041C2E6-8CF0-4F92-9F1D-F97A18DA91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56" y="861269"/>
            <a:ext cx="6399507" cy="397785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7AF97D6-56FC-43CA-8CC0-F709D3F5A10B}"/>
              </a:ext>
            </a:extLst>
          </p:cNvPr>
          <p:cNvSpPr txBox="1"/>
          <p:nvPr/>
        </p:nvSpPr>
        <p:spPr>
          <a:xfrm>
            <a:off x="1312737" y="4885622"/>
            <a:ext cx="34726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sz="1200" i="1" dirty="0"/>
              <a:t>Эрүүл мэндийн үзүүлэлт, </a:t>
            </a:r>
            <a:r>
              <a:rPr lang="en-US" sz="1200" i="1" dirty="0"/>
              <a:t>2020, </a:t>
            </a:r>
            <a:r>
              <a:rPr lang="mn-MN" sz="1200" i="1" dirty="0"/>
              <a:t>ЭМХТ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34964001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E76BA1-14CE-41BA-90BA-305FA993B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4625" y="79470"/>
            <a:ext cx="9477375" cy="586531"/>
          </a:xfrm>
        </p:spPr>
        <p:txBody>
          <a:bodyPr/>
          <a:lstStyle/>
          <a:p>
            <a:r>
              <a:rPr lang="mn-MN" dirty="0"/>
              <a:t>ЭРҮҮЛ МЭНДИЙН АНХАН ШАТНЫ ТУСЛАМЖ, ҮЙЛЧИЛГЭЭ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F6BC46-E873-4366-905E-D0550014D6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9" y="944079"/>
            <a:ext cx="5720196" cy="56300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088DCF2-7D18-482C-8D06-B6EB8716910D}"/>
              </a:ext>
            </a:extLst>
          </p:cNvPr>
          <p:cNvSpPr/>
          <p:nvPr/>
        </p:nvSpPr>
        <p:spPr>
          <a:xfrm>
            <a:off x="6030978" y="944079"/>
            <a:ext cx="5983033" cy="5724644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mn-MN" dirty="0"/>
              <a:t>Дөнгөж </a:t>
            </a:r>
            <a:r>
              <a:rPr lang="mn-MN" b="1" dirty="0">
                <a:solidFill>
                  <a:schemeClr val="accent2"/>
                </a:solidFill>
              </a:rPr>
              <a:t>5</a:t>
            </a:r>
            <a:r>
              <a:rPr lang="en-US" b="1" dirty="0">
                <a:solidFill>
                  <a:schemeClr val="accent2"/>
                </a:solidFill>
              </a:rPr>
              <a:t>0%</a:t>
            </a:r>
            <a:r>
              <a:rPr lang="mn-MN" b="1" dirty="0">
                <a:solidFill>
                  <a:schemeClr val="accent2"/>
                </a:solidFill>
              </a:rPr>
              <a:t> </a:t>
            </a:r>
            <a:r>
              <a:rPr lang="mn-MN" dirty="0"/>
              <a:t>нь халдварт бус өвчний болон хөнгөвчлөх тусламж, үйлчилгээний </a:t>
            </a:r>
            <a:r>
              <a:rPr lang="mn-MN" b="1" dirty="0">
                <a:solidFill>
                  <a:schemeClr val="accent2"/>
                </a:solidFill>
              </a:rPr>
              <a:t>УДИРДАМЖУУД</a:t>
            </a:r>
            <a:r>
              <a:rPr lang="mn-MN" dirty="0"/>
              <a:t> бэлэн </a:t>
            </a:r>
            <a:endParaRPr lang="en-US" dirty="0"/>
          </a:p>
          <a:p>
            <a:pPr algn="just"/>
            <a:endParaRPr lang="en-US" dirty="0"/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mn-MN" dirty="0"/>
              <a:t>Жилд нэг үйлчлүүлэгчид ногдох амбулаторийн үзлэгийн </a:t>
            </a:r>
            <a:r>
              <a:rPr lang="mn-MN" b="1" dirty="0">
                <a:solidFill>
                  <a:srgbClr val="0070C0"/>
                </a:solidFill>
              </a:rPr>
              <a:t>ТОО</a:t>
            </a:r>
            <a:r>
              <a:rPr lang="mn-MN" dirty="0"/>
              <a:t>  ДЭМБ-ын зорилтот</a:t>
            </a:r>
            <a:r>
              <a:rPr lang="en-US" dirty="0"/>
              <a:t> </a:t>
            </a:r>
            <a:r>
              <a:rPr lang="mn-MN" dirty="0"/>
              <a:t>түвшингээс </a:t>
            </a:r>
            <a:r>
              <a:rPr lang="mn-MN" b="1" dirty="0">
                <a:solidFill>
                  <a:srgbClr val="0070C0"/>
                </a:solidFill>
              </a:rPr>
              <a:t>2 ДАХИН БАГА </a:t>
            </a:r>
            <a:endParaRPr lang="en-US" b="1" dirty="0">
              <a:solidFill>
                <a:srgbClr val="0070C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mn-MN" dirty="0"/>
              <a:t>“Хүлээн зөвшөөрөгдөхүйц байдал” буюу ЭМТ-үүдийн үзүүлж буй тусламж үйлчилгээ нь үйлчлүүлэгчдийн </a:t>
            </a:r>
            <a:r>
              <a:rPr lang="mn-MN" b="1" dirty="0">
                <a:solidFill>
                  <a:schemeClr val="accent4"/>
                </a:solidFill>
              </a:rPr>
              <a:t>ХЭРЭГЦЭЭ, ШААРДЛАГАД НИЙЦЭЖ БАЙГАА </a:t>
            </a:r>
            <a:r>
              <a:rPr lang="mn-MN" dirty="0"/>
              <a:t>байдал нь </a:t>
            </a:r>
            <a:r>
              <a:rPr lang="mn-MN" b="1" dirty="0">
                <a:solidFill>
                  <a:schemeClr val="accent4"/>
                </a:solidFill>
              </a:rPr>
              <a:t>ДУНДААС ДООШ </a:t>
            </a:r>
            <a:r>
              <a:rPr lang="mn-MN" dirty="0"/>
              <a:t>буюу бусад хүртээмжийн үзүүлэлтүүдтэй харьцуулахад хамгийн доогуур үнэлгээтэй </a:t>
            </a:r>
            <a:endParaRPr lang="en-US" dirty="0"/>
          </a:p>
          <a:p>
            <a:pPr algn="just"/>
            <a:endParaRPr lang="en-US" dirty="0"/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mn-MN" dirty="0"/>
              <a:t>ЭМАШТҮ-ний мэдрэгдэх байдал болон </a:t>
            </a:r>
            <a:r>
              <a:rPr lang="mn-MN" b="1" dirty="0">
                <a:solidFill>
                  <a:schemeClr val="accent2">
                    <a:lumMod val="75000"/>
                  </a:schemeClr>
                </a:solidFill>
              </a:rPr>
              <a:t>НАЙДВАРТАЙ</a:t>
            </a:r>
            <a:r>
              <a:rPr lang="mn-MN" dirty="0"/>
              <a:t> байдлын үзүүлэлтүүд нь </a:t>
            </a:r>
            <a:r>
              <a:rPr lang="mn-MN" b="1" dirty="0">
                <a:solidFill>
                  <a:schemeClr val="accent2">
                    <a:lumMod val="75000"/>
                  </a:schemeClr>
                </a:solidFill>
              </a:rPr>
              <a:t>ХҮЛЭЭЛТЭЭС ДООГУУР </a:t>
            </a:r>
            <a:r>
              <a:rPr lang="mn-MN" dirty="0"/>
              <a:t>байгаа бол </a:t>
            </a:r>
            <a:r>
              <a:rPr lang="mn-MN" b="1" dirty="0">
                <a:solidFill>
                  <a:srgbClr val="7030A0"/>
                </a:solidFill>
              </a:rPr>
              <a:t>БАТАЛГААТ БАЙДАЛ, ХАРИУ ҮЙЛДЭЛ, ҮЙЛЧЛҮҮЛЭГЧЭЭ ОЙЛГОХ </a:t>
            </a:r>
            <a:r>
              <a:rPr lang="mn-MN" dirty="0"/>
              <a:t>байдал нь хүлээлтээс </a:t>
            </a:r>
            <a:r>
              <a:rPr lang="mn-MN" b="1" dirty="0">
                <a:solidFill>
                  <a:srgbClr val="7030A0"/>
                </a:solidFill>
              </a:rPr>
              <a:t>МАШ ДООГУУР </a:t>
            </a:r>
            <a:endParaRPr lang="en-US" b="1" dirty="0">
              <a:solidFill>
                <a:srgbClr val="7030A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en-US" b="1" dirty="0">
              <a:solidFill>
                <a:srgbClr val="7030A0"/>
              </a:solidFill>
            </a:endParaRPr>
          </a:p>
          <a:p>
            <a:pPr algn="ctr"/>
            <a:r>
              <a:rPr lang="mn-MN" sz="1200" i="1" dirty="0"/>
              <a:t>Эрүүл мэндийн анхан шатны тусламж үйлчилгээний чанар хүртээмжийн судалгааны тайлан, </a:t>
            </a:r>
            <a:r>
              <a:rPr lang="en-US" sz="1200" i="1" dirty="0"/>
              <a:t>2020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D08C92-B8A3-4060-9AA3-1E372FE3D204}"/>
              </a:ext>
            </a:extLst>
          </p:cNvPr>
          <p:cNvSpPr txBox="1"/>
          <p:nvPr/>
        </p:nvSpPr>
        <p:spPr>
          <a:xfrm>
            <a:off x="2610146" y="2705950"/>
            <a:ext cx="3184479" cy="295465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mn-MN" dirty="0"/>
              <a:t>Иргэдийн хэрэгцээ шаардлагад нийцсэн тусламж үйлчилгээ тодорхойгүй,  лавлагаа шатлалд илгээхэд эргэлзээ төрүүлдэг, лавлагаа шатлалд анхан шатны тусламжыг үргэлжлүүлэн үзүүлдэг</a:t>
            </a:r>
            <a:endParaRPr lang="en-US" dirty="0"/>
          </a:p>
          <a:p>
            <a:endParaRPr lang="en-US" dirty="0"/>
          </a:p>
          <a:p>
            <a:pPr algn="ctr"/>
            <a:r>
              <a:rPr lang="mn-MN" sz="1200" i="1" dirty="0"/>
              <a:t>А</a:t>
            </a:r>
            <a:r>
              <a:rPr lang="en-US" sz="1200" i="1" dirty="0" err="1"/>
              <a:t>ltantuya</a:t>
            </a:r>
            <a:r>
              <a:rPr lang="en-US" sz="1200" i="1" dirty="0"/>
              <a:t> et al , Supporting primary health care in Mongolia, 2021</a:t>
            </a:r>
          </a:p>
        </p:txBody>
      </p:sp>
    </p:spTree>
    <p:extLst>
      <p:ext uri="{BB962C8B-B14F-4D97-AF65-F5344CB8AC3E}">
        <p14:creationId xmlns:p14="http://schemas.microsoft.com/office/powerpoint/2010/main" val="3623916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B2EAF1-3086-4D29-BB77-96DA7D96A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mn-MN" dirty="0"/>
              <a:t>ЭРҮҮЛ МЭНДИЙН АНХАН ШАТНЫ БАЙГУУЛЛАГЫН ХААЛГА БАРИГЧИЙН ҮҮРЭГ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F92D9EE-1152-4E18-92E1-8A31FF30A1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1" y="818706"/>
            <a:ext cx="5433958" cy="5917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3B67D90-E261-4067-B077-8B70E15B51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1164" y="726936"/>
            <a:ext cx="5433958" cy="51886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11EBA01-E4FA-479C-BDF8-AC52CC8695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813" y="2693475"/>
            <a:ext cx="5041187" cy="40428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807812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5538F-D580-4A68-A79C-2A25C3750C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mn-MN" dirty="0"/>
              <a:t>ТУСЛАМЖ, ҮЙЛЧИЛГЭЭНИЙ ТЭГШ БАЙДАЛ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A7E178C-9559-4269-8797-A10BF787CA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90" y="797441"/>
            <a:ext cx="5856270" cy="56855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DD8A46B-5A71-4B7E-8E13-76EA5BA780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7174" y="797442"/>
            <a:ext cx="6187175" cy="56855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255488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5C4EDD-CC0C-4358-9315-FF877EEE2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mn-MN" dirty="0"/>
              <a:t>АНХАН ШАТНЫ АМИН ҮЗҮҮЛЭЛТҮҮД</a:t>
            </a:r>
            <a:endParaRPr lang="en-US" dirty="0"/>
          </a:p>
        </p:txBody>
      </p:sp>
      <p:pic>
        <p:nvPicPr>
          <p:cNvPr id="123" name="Picture 122">
            <a:extLst>
              <a:ext uri="{FF2B5EF4-FFF2-40B4-BE49-F238E27FC236}">
                <a16:creationId xmlns:a16="http://schemas.microsoft.com/office/drawing/2014/main" id="{47C09BBF-4E60-4EF1-91FA-AAF45C0CDC4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335580" y="4485138"/>
            <a:ext cx="1986541" cy="1635825"/>
          </a:xfrm>
          <a:prstGeom prst="rect">
            <a:avLst/>
          </a:prstGeom>
        </p:spPr>
      </p:pic>
      <p:sp>
        <p:nvSpPr>
          <p:cNvPr id="124" name="TextBox 123">
            <a:extLst>
              <a:ext uri="{FF2B5EF4-FFF2-40B4-BE49-F238E27FC236}">
                <a16:creationId xmlns:a16="http://schemas.microsoft.com/office/drawing/2014/main" id="{03FF28EF-216B-4629-9038-6D23097896A2}"/>
              </a:ext>
            </a:extLst>
          </p:cNvPr>
          <p:cNvSpPr txBox="1"/>
          <p:nvPr/>
        </p:nvSpPr>
        <p:spPr>
          <a:xfrm>
            <a:off x="9202016" y="6120963"/>
            <a:ext cx="24988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b="1" dirty="0">
                <a:solidFill>
                  <a:srgbClr val="002060"/>
                </a:solidFill>
              </a:rPr>
              <a:t>ГҮЙЦЭТГЭЛИЙГ ҮНЭЛЭХ, САЙЖРУУЛАХ</a:t>
            </a:r>
            <a:endParaRPr lang="en-US" b="1" dirty="0">
              <a:solidFill>
                <a:srgbClr val="002060"/>
              </a:solidFill>
            </a:endParaRPr>
          </a:p>
        </p:txBody>
      </p: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F195C658-A937-4AFE-9DC3-AF76CBF97F93}"/>
              </a:ext>
            </a:extLst>
          </p:cNvPr>
          <p:cNvGrpSpPr/>
          <p:nvPr/>
        </p:nvGrpSpPr>
        <p:grpSpPr>
          <a:xfrm>
            <a:off x="261019" y="1167580"/>
            <a:ext cx="8161415" cy="4555176"/>
            <a:chOff x="1807823" y="2999666"/>
            <a:chExt cx="15948840" cy="9954334"/>
          </a:xfrm>
        </p:grpSpPr>
        <p:sp>
          <p:nvSpPr>
            <p:cNvPr id="126" name="Freeform 2">
              <a:extLst>
                <a:ext uri="{FF2B5EF4-FFF2-40B4-BE49-F238E27FC236}">
                  <a16:creationId xmlns:a16="http://schemas.microsoft.com/office/drawing/2014/main" id="{506ADFBF-AAA9-431F-ADA9-2F329326A9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7824" y="2999666"/>
              <a:ext cx="4813163" cy="9954334"/>
            </a:xfrm>
            <a:custGeom>
              <a:avLst/>
              <a:gdLst>
                <a:gd name="T0" fmla="*/ 81 w 5952"/>
                <a:gd name="T1" fmla="*/ 12231 h 12313"/>
                <a:gd name="T2" fmla="*/ 5870 w 5952"/>
                <a:gd name="T3" fmla="*/ 12231 h 12313"/>
                <a:gd name="T4" fmla="*/ 5870 w 5952"/>
                <a:gd name="T5" fmla="*/ 83 h 12313"/>
                <a:gd name="T6" fmla="*/ 81 w 5952"/>
                <a:gd name="T7" fmla="*/ 83 h 12313"/>
                <a:gd name="T8" fmla="*/ 81 w 5952"/>
                <a:gd name="T9" fmla="*/ 12231 h 12313"/>
                <a:gd name="T10" fmla="*/ 5951 w 5952"/>
                <a:gd name="T11" fmla="*/ 12312 h 12313"/>
                <a:gd name="T12" fmla="*/ 0 w 5952"/>
                <a:gd name="T13" fmla="*/ 12312 h 12313"/>
                <a:gd name="T14" fmla="*/ 0 w 5952"/>
                <a:gd name="T15" fmla="*/ 2 h 12313"/>
                <a:gd name="T16" fmla="*/ 5951 w 5952"/>
                <a:gd name="T17" fmla="*/ 0 h 12313"/>
                <a:gd name="T18" fmla="*/ 5951 w 5952"/>
                <a:gd name="T19" fmla="*/ 12312 h 12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52" h="12313">
                  <a:moveTo>
                    <a:pt x="81" y="12231"/>
                  </a:moveTo>
                  <a:lnTo>
                    <a:pt x="5870" y="12231"/>
                  </a:lnTo>
                  <a:lnTo>
                    <a:pt x="5870" y="83"/>
                  </a:lnTo>
                  <a:lnTo>
                    <a:pt x="81" y="83"/>
                  </a:lnTo>
                  <a:lnTo>
                    <a:pt x="81" y="12231"/>
                  </a:lnTo>
                  <a:close/>
                  <a:moveTo>
                    <a:pt x="5951" y="12312"/>
                  </a:moveTo>
                  <a:lnTo>
                    <a:pt x="0" y="12312"/>
                  </a:lnTo>
                  <a:lnTo>
                    <a:pt x="0" y="2"/>
                  </a:lnTo>
                  <a:lnTo>
                    <a:pt x="5951" y="0"/>
                  </a:lnTo>
                  <a:lnTo>
                    <a:pt x="5951" y="12312"/>
                  </a:lnTo>
                  <a:close/>
                </a:path>
              </a:pathLst>
            </a:custGeom>
            <a:solidFill>
              <a:srgbClr val="1373BF"/>
            </a:solidFill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defTabSz="1828434" eaLnBrk="1" fontAlgn="auto" latinLnBrk="0" hangingPunct="1"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none" strike="noStrike" kern="0" cap="none" spc="0" normalizeH="0" baseline="0" noProof="0">
                <a:ln>
                  <a:noFill/>
                </a:ln>
                <a:solidFill>
                  <a:srgbClr val="AAAAAA"/>
                </a:solidFill>
                <a:effectLst/>
                <a:uLnTx/>
                <a:uFillTx/>
              </a:endParaRPr>
            </a:p>
          </p:txBody>
        </p:sp>
        <p:sp>
          <p:nvSpPr>
            <p:cNvPr id="127" name="Freeform 3">
              <a:extLst>
                <a:ext uri="{FF2B5EF4-FFF2-40B4-BE49-F238E27FC236}">
                  <a16:creationId xmlns:a16="http://schemas.microsoft.com/office/drawing/2014/main" id="{2BF9AA76-85E8-4B8B-BD9E-862CD1769C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8369" y="11720405"/>
              <a:ext cx="2952073" cy="723755"/>
            </a:xfrm>
            <a:prstGeom prst="roundRect">
              <a:avLst>
                <a:gd name="adj" fmla="val 50000"/>
              </a:avLst>
            </a:prstGeom>
            <a:solidFill>
              <a:srgbClr val="1373BF"/>
            </a:solidFill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defTabSz="1828434" eaLnBrk="1" fontAlgn="auto" latinLnBrk="0" hangingPunct="1"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none" strike="noStrike" kern="0" cap="none" spc="0" normalizeH="0" baseline="0" noProof="0">
                <a:ln>
                  <a:noFill/>
                </a:ln>
                <a:solidFill>
                  <a:srgbClr val="AAAAAA"/>
                </a:solidFill>
                <a:effectLst/>
                <a:uLnTx/>
                <a:uFillTx/>
              </a:endParaRPr>
            </a:p>
          </p:txBody>
        </p:sp>
        <p:sp>
          <p:nvSpPr>
            <p:cNvPr id="128" name="Freeform 4">
              <a:extLst>
                <a:ext uri="{FF2B5EF4-FFF2-40B4-BE49-F238E27FC236}">
                  <a16:creationId xmlns:a16="http://schemas.microsoft.com/office/drawing/2014/main" id="{148AD8F4-D10C-412F-A0F7-90F805F92C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10441" y="7686029"/>
              <a:ext cx="3607928" cy="54864"/>
            </a:xfrm>
            <a:custGeom>
              <a:avLst/>
              <a:gdLst>
                <a:gd name="T0" fmla="*/ 3633 w 3634"/>
                <a:gd name="T1" fmla="*/ 21 h 22"/>
                <a:gd name="T2" fmla="*/ 0 w 3634"/>
                <a:gd name="T3" fmla="*/ 21 h 22"/>
                <a:gd name="T4" fmla="*/ 0 w 3634"/>
                <a:gd name="T5" fmla="*/ 0 h 22"/>
                <a:gd name="T6" fmla="*/ 3633 w 3634"/>
                <a:gd name="T7" fmla="*/ 0 h 22"/>
                <a:gd name="T8" fmla="*/ 3633 w 3634"/>
                <a:gd name="T9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34" h="22">
                  <a:moveTo>
                    <a:pt x="3633" y="21"/>
                  </a:moveTo>
                  <a:lnTo>
                    <a:pt x="0" y="21"/>
                  </a:lnTo>
                  <a:lnTo>
                    <a:pt x="0" y="0"/>
                  </a:lnTo>
                  <a:lnTo>
                    <a:pt x="3633" y="0"/>
                  </a:lnTo>
                  <a:lnTo>
                    <a:pt x="3633" y="21"/>
                  </a:lnTo>
                </a:path>
              </a:pathLst>
            </a:custGeom>
            <a:solidFill>
              <a:srgbClr val="1373B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1828434" eaLnBrk="1" fontAlgn="auto" latinLnBrk="0" hangingPunct="1"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none" strike="noStrike" kern="0" cap="none" spc="0" normalizeH="0" baseline="0" noProof="0">
                <a:ln>
                  <a:noFill/>
                </a:ln>
                <a:solidFill>
                  <a:srgbClr val="AAAAAA"/>
                </a:solidFill>
                <a:effectLst/>
                <a:uLnTx/>
                <a:uFillTx/>
              </a:endParaRPr>
            </a:p>
          </p:txBody>
        </p:sp>
        <p:sp>
          <p:nvSpPr>
            <p:cNvPr id="129" name="Freeform 7">
              <a:extLst>
                <a:ext uri="{FF2B5EF4-FFF2-40B4-BE49-F238E27FC236}">
                  <a16:creationId xmlns:a16="http://schemas.microsoft.com/office/drawing/2014/main" id="{156160BC-4373-45CD-9CD2-88FF74494A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00625" y="7594023"/>
              <a:ext cx="237744" cy="238876"/>
            </a:xfrm>
            <a:custGeom>
              <a:avLst/>
              <a:gdLst>
                <a:gd name="T0" fmla="*/ 295 w 296"/>
                <a:gd name="T1" fmla="*/ 294 h 295"/>
                <a:gd name="T2" fmla="*/ 0 w 296"/>
                <a:gd name="T3" fmla="*/ 294 h 295"/>
                <a:gd name="T4" fmla="*/ 0 w 296"/>
                <a:gd name="T5" fmla="*/ 0 h 295"/>
                <a:gd name="T6" fmla="*/ 295 w 296"/>
                <a:gd name="T7" fmla="*/ 0 h 295"/>
                <a:gd name="T8" fmla="*/ 295 w 296"/>
                <a:gd name="T9" fmla="*/ 294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6" h="295">
                  <a:moveTo>
                    <a:pt x="295" y="294"/>
                  </a:moveTo>
                  <a:lnTo>
                    <a:pt x="0" y="294"/>
                  </a:lnTo>
                  <a:lnTo>
                    <a:pt x="0" y="0"/>
                  </a:lnTo>
                  <a:lnTo>
                    <a:pt x="295" y="0"/>
                  </a:lnTo>
                  <a:lnTo>
                    <a:pt x="295" y="294"/>
                  </a:lnTo>
                </a:path>
              </a:pathLst>
            </a:custGeom>
            <a:solidFill>
              <a:srgbClr val="1373B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1828434" eaLnBrk="1" fontAlgn="auto" latinLnBrk="0" hangingPunct="1"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none" strike="noStrike" kern="0" cap="none" spc="0" normalizeH="0" baseline="0" noProof="0">
                <a:ln>
                  <a:noFill/>
                </a:ln>
                <a:solidFill>
                  <a:srgbClr val="AAAAAA"/>
                </a:solidFill>
                <a:effectLst/>
                <a:uLnTx/>
                <a:uFillTx/>
              </a:endParaRPr>
            </a:p>
          </p:txBody>
        </p:sp>
        <p:sp>
          <p:nvSpPr>
            <p:cNvPr id="130" name="Freeform 5">
              <a:extLst>
                <a:ext uri="{FF2B5EF4-FFF2-40B4-BE49-F238E27FC236}">
                  <a16:creationId xmlns:a16="http://schemas.microsoft.com/office/drawing/2014/main" id="{42046CC8-543B-4271-A941-628679C92E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10441" y="8870037"/>
              <a:ext cx="3607928" cy="54864"/>
            </a:xfrm>
            <a:custGeom>
              <a:avLst/>
              <a:gdLst>
                <a:gd name="T0" fmla="*/ 3633 w 3634"/>
                <a:gd name="T1" fmla="*/ 21 h 22"/>
                <a:gd name="T2" fmla="*/ 0 w 3634"/>
                <a:gd name="T3" fmla="*/ 21 h 22"/>
                <a:gd name="T4" fmla="*/ 0 w 3634"/>
                <a:gd name="T5" fmla="*/ 0 h 22"/>
                <a:gd name="T6" fmla="*/ 3633 w 3634"/>
                <a:gd name="T7" fmla="*/ 0 h 22"/>
                <a:gd name="T8" fmla="*/ 3633 w 3634"/>
                <a:gd name="T9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34" h="22">
                  <a:moveTo>
                    <a:pt x="3633" y="21"/>
                  </a:moveTo>
                  <a:lnTo>
                    <a:pt x="0" y="21"/>
                  </a:lnTo>
                  <a:lnTo>
                    <a:pt x="0" y="0"/>
                  </a:lnTo>
                  <a:lnTo>
                    <a:pt x="3633" y="0"/>
                  </a:lnTo>
                  <a:lnTo>
                    <a:pt x="3633" y="21"/>
                  </a:lnTo>
                </a:path>
              </a:pathLst>
            </a:custGeom>
            <a:solidFill>
              <a:srgbClr val="1373B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1828434" eaLnBrk="1" fontAlgn="auto" latinLnBrk="0" hangingPunct="1"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none" strike="noStrike" kern="0" cap="none" spc="0" normalizeH="0" baseline="0" noProof="0">
                <a:ln>
                  <a:noFill/>
                </a:ln>
                <a:solidFill>
                  <a:srgbClr val="AAAAAA"/>
                </a:solidFill>
                <a:effectLst/>
                <a:uLnTx/>
                <a:uFillTx/>
              </a:endParaRPr>
            </a:p>
          </p:txBody>
        </p:sp>
        <p:sp>
          <p:nvSpPr>
            <p:cNvPr id="131" name="Freeform 8">
              <a:extLst>
                <a:ext uri="{FF2B5EF4-FFF2-40B4-BE49-F238E27FC236}">
                  <a16:creationId xmlns:a16="http://schemas.microsoft.com/office/drawing/2014/main" id="{A1DDF497-E084-4994-BD58-D66F6133A5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00625" y="8778031"/>
              <a:ext cx="237744" cy="238876"/>
            </a:xfrm>
            <a:custGeom>
              <a:avLst/>
              <a:gdLst>
                <a:gd name="T0" fmla="*/ 294 w 295"/>
                <a:gd name="T1" fmla="*/ 294 h 295"/>
                <a:gd name="T2" fmla="*/ 0 w 295"/>
                <a:gd name="T3" fmla="*/ 294 h 295"/>
                <a:gd name="T4" fmla="*/ 0 w 295"/>
                <a:gd name="T5" fmla="*/ 0 h 295"/>
                <a:gd name="T6" fmla="*/ 294 w 295"/>
                <a:gd name="T7" fmla="*/ 0 h 295"/>
                <a:gd name="T8" fmla="*/ 294 w 295"/>
                <a:gd name="T9" fmla="*/ 294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5" h="295">
                  <a:moveTo>
                    <a:pt x="294" y="294"/>
                  </a:moveTo>
                  <a:lnTo>
                    <a:pt x="0" y="294"/>
                  </a:lnTo>
                  <a:lnTo>
                    <a:pt x="0" y="0"/>
                  </a:lnTo>
                  <a:lnTo>
                    <a:pt x="294" y="0"/>
                  </a:lnTo>
                  <a:lnTo>
                    <a:pt x="294" y="294"/>
                  </a:lnTo>
                </a:path>
              </a:pathLst>
            </a:custGeom>
            <a:solidFill>
              <a:srgbClr val="1373B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1828434" eaLnBrk="1" fontAlgn="auto" latinLnBrk="0" hangingPunct="1"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none" strike="noStrike" kern="0" cap="none" spc="0" normalizeH="0" baseline="0" noProof="0">
                <a:ln>
                  <a:noFill/>
                </a:ln>
                <a:solidFill>
                  <a:srgbClr val="AAAAAA"/>
                </a:solidFill>
                <a:effectLst/>
                <a:uLnTx/>
                <a:uFillTx/>
              </a:endParaRPr>
            </a:p>
          </p:txBody>
        </p:sp>
        <p:sp>
          <p:nvSpPr>
            <p:cNvPr id="132" name="Freeform 6">
              <a:extLst>
                <a:ext uri="{FF2B5EF4-FFF2-40B4-BE49-F238E27FC236}">
                  <a16:creationId xmlns:a16="http://schemas.microsoft.com/office/drawing/2014/main" id="{67152429-F506-474C-BCD9-174AD34798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10441" y="10054045"/>
              <a:ext cx="3607928" cy="54864"/>
            </a:xfrm>
            <a:custGeom>
              <a:avLst/>
              <a:gdLst>
                <a:gd name="T0" fmla="*/ 3633 w 3634"/>
                <a:gd name="T1" fmla="*/ 0 h 30"/>
                <a:gd name="T2" fmla="*/ 0 w 3634"/>
                <a:gd name="T3" fmla="*/ 0 h 30"/>
                <a:gd name="T4" fmla="*/ 0 w 3634"/>
                <a:gd name="T5" fmla="*/ 29 h 30"/>
                <a:gd name="T6" fmla="*/ 3633 w 3634"/>
                <a:gd name="T7" fmla="*/ 29 h 30"/>
                <a:gd name="T8" fmla="*/ 3633 w 3634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34" h="30">
                  <a:moveTo>
                    <a:pt x="3633" y="0"/>
                  </a:moveTo>
                  <a:lnTo>
                    <a:pt x="0" y="0"/>
                  </a:lnTo>
                  <a:lnTo>
                    <a:pt x="0" y="29"/>
                  </a:lnTo>
                  <a:lnTo>
                    <a:pt x="3633" y="29"/>
                  </a:lnTo>
                  <a:lnTo>
                    <a:pt x="3633" y="0"/>
                  </a:lnTo>
                </a:path>
              </a:pathLst>
            </a:custGeom>
            <a:solidFill>
              <a:srgbClr val="1373B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1828434" eaLnBrk="1" fontAlgn="auto" latinLnBrk="0" hangingPunct="1"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none" strike="noStrike" kern="0" cap="none" spc="0" normalizeH="0" baseline="0" noProof="0">
                <a:ln>
                  <a:noFill/>
                </a:ln>
                <a:solidFill>
                  <a:srgbClr val="AAAAAA"/>
                </a:solidFill>
                <a:effectLst/>
                <a:uLnTx/>
                <a:uFillTx/>
              </a:endParaRPr>
            </a:p>
          </p:txBody>
        </p:sp>
        <p:sp>
          <p:nvSpPr>
            <p:cNvPr id="133" name="Freeform 9">
              <a:extLst>
                <a:ext uri="{FF2B5EF4-FFF2-40B4-BE49-F238E27FC236}">
                  <a16:creationId xmlns:a16="http://schemas.microsoft.com/office/drawing/2014/main" id="{1482E678-6791-482D-B0E5-C5C0F615A6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6322" y="9962039"/>
              <a:ext cx="237744" cy="238876"/>
            </a:xfrm>
            <a:custGeom>
              <a:avLst/>
              <a:gdLst>
                <a:gd name="T0" fmla="*/ 294 w 295"/>
                <a:gd name="T1" fmla="*/ 294 h 295"/>
                <a:gd name="T2" fmla="*/ 0 w 295"/>
                <a:gd name="T3" fmla="*/ 294 h 295"/>
                <a:gd name="T4" fmla="*/ 0 w 295"/>
                <a:gd name="T5" fmla="*/ 0 h 295"/>
                <a:gd name="T6" fmla="*/ 294 w 295"/>
                <a:gd name="T7" fmla="*/ 0 h 295"/>
                <a:gd name="T8" fmla="*/ 294 w 295"/>
                <a:gd name="T9" fmla="*/ 294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5" h="295">
                  <a:moveTo>
                    <a:pt x="294" y="294"/>
                  </a:moveTo>
                  <a:lnTo>
                    <a:pt x="0" y="294"/>
                  </a:lnTo>
                  <a:lnTo>
                    <a:pt x="0" y="0"/>
                  </a:lnTo>
                  <a:lnTo>
                    <a:pt x="294" y="0"/>
                  </a:lnTo>
                  <a:lnTo>
                    <a:pt x="294" y="294"/>
                  </a:lnTo>
                </a:path>
              </a:pathLst>
            </a:custGeom>
            <a:solidFill>
              <a:srgbClr val="1373B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1828434" eaLnBrk="1" fontAlgn="auto" latinLnBrk="0" hangingPunct="1"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none" strike="noStrike" kern="0" cap="none" spc="0" normalizeH="0" baseline="0" noProof="0">
                <a:ln>
                  <a:noFill/>
                </a:ln>
                <a:solidFill>
                  <a:srgbClr val="AAAAAA"/>
                </a:solidFill>
                <a:effectLst/>
                <a:uLnTx/>
                <a:uFillTx/>
              </a:endParaRPr>
            </a:p>
          </p:txBody>
        </p:sp>
        <p:sp>
          <p:nvSpPr>
            <p:cNvPr id="134" name="Freeform 34">
              <a:extLst>
                <a:ext uri="{FF2B5EF4-FFF2-40B4-BE49-F238E27FC236}">
                  <a16:creationId xmlns:a16="http://schemas.microsoft.com/office/drawing/2014/main" id="{FF4B4883-8C57-47D2-96BD-C2EB5B3D18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11389" y="2999667"/>
              <a:ext cx="4805225" cy="3658841"/>
            </a:xfrm>
            <a:custGeom>
              <a:avLst/>
              <a:gdLst>
                <a:gd name="connsiteX0" fmla="*/ 0 w 4805225"/>
                <a:gd name="connsiteY0" fmla="*/ 0 h 3658841"/>
                <a:gd name="connsiteX1" fmla="*/ 4805225 w 4805225"/>
                <a:gd name="connsiteY1" fmla="*/ 0 h 3658841"/>
                <a:gd name="connsiteX2" fmla="*/ 4805225 w 4805225"/>
                <a:gd name="connsiteY2" fmla="*/ 2737573 h 3658841"/>
                <a:gd name="connsiteX3" fmla="*/ 3436807 w 4805225"/>
                <a:gd name="connsiteY3" fmla="*/ 2737573 h 3658841"/>
                <a:gd name="connsiteX4" fmla="*/ 2377152 w 4805225"/>
                <a:gd name="connsiteY4" fmla="*/ 3658841 h 3658841"/>
                <a:gd name="connsiteX5" fmla="*/ 1316688 w 4805225"/>
                <a:gd name="connsiteY5" fmla="*/ 2737573 h 3658841"/>
                <a:gd name="connsiteX6" fmla="*/ 0 w 4805225"/>
                <a:gd name="connsiteY6" fmla="*/ 2737573 h 3658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05225" h="3658841">
                  <a:moveTo>
                    <a:pt x="0" y="0"/>
                  </a:moveTo>
                  <a:lnTo>
                    <a:pt x="4805225" y="0"/>
                  </a:lnTo>
                  <a:lnTo>
                    <a:pt x="4805225" y="2737573"/>
                  </a:lnTo>
                  <a:lnTo>
                    <a:pt x="3436807" y="2737573"/>
                  </a:lnTo>
                  <a:cubicBezTo>
                    <a:pt x="3364062" y="3257657"/>
                    <a:pt x="2917083" y="3658841"/>
                    <a:pt x="2377152" y="3658841"/>
                  </a:cubicBezTo>
                  <a:cubicBezTo>
                    <a:pt x="1836412" y="3658841"/>
                    <a:pt x="1389434" y="3257657"/>
                    <a:pt x="1316688" y="2737573"/>
                  </a:cubicBezTo>
                  <a:lnTo>
                    <a:pt x="0" y="2737573"/>
                  </a:lnTo>
                  <a:close/>
                </a:path>
              </a:pathLst>
            </a:custGeom>
            <a:solidFill>
              <a:srgbClr val="1373BF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pPr marL="0" marR="0" lvl="0" indent="0" defTabSz="1828434" eaLnBrk="1" fontAlgn="auto" latinLnBrk="0" hangingPunct="1"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none" strike="noStrike" kern="0" cap="none" spc="0" normalizeH="0" baseline="0" noProof="0">
                <a:ln>
                  <a:noFill/>
                </a:ln>
                <a:solidFill>
                  <a:srgbClr val="AAAAAA"/>
                </a:solidFill>
                <a:effectLst/>
                <a:uLnTx/>
                <a:uFillTx/>
              </a:endParaRPr>
            </a:p>
          </p:txBody>
        </p:sp>
        <p:sp>
          <p:nvSpPr>
            <p:cNvPr id="135" name="Freeform 36">
              <a:extLst>
                <a:ext uri="{FF2B5EF4-FFF2-40B4-BE49-F238E27FC236}">
                  <a16:creationId xmlns:a16="http://schemas.microsoft.com/office/drawing/2014/main" id="{7BFD5314-2D0C-4D99-876A-14873905B8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7824" y="2999666"/>
              <a:ext cx="4805225" cy="3658842"/>
            </a:xfrm>
            <a:custGeom>
              <a:avLst/>
              <a:gdLst>
                <a:gd name="connsiteX0" fmla="*/ 0 w 4805225"/>
                <a:gd name="connsiteY0" fmla="*/ 0 h 3658842"/>
                <a:gd name="connsiteX1" fmla="*/ 1094014 w 4805225"/>
                <a:gd name="connsiteY1" fmla="*/ 0 h 3658842"/>
                <a:gd name="connsiteX2" fmla="*/ 4805225 w 4805225"/>
                <a:gd name="connsiteY2" fmla="*/ 2701549 h 3658842"/>
                <a:gd name="connsiteX3" fmla="*/ 4805225 w 4805225"/>
                <a:gd name="connsiteY3" fmla="*/ 2737573 h 3658842"/>
                <a:gd name="connsiteX4" fmla="*/ 3436807 w 4805225"/>
                <a:gd name="connsiteY4" fmla="*/ 2737573 h 3658842"/>
                <a:gd name="connsiteX5" fmla="*/ 2377152 w 4805225"/>
                <a:gd name="connsiteY5" fmla="*/ 3658842 h 3658842"/>
                <a:gd name="connsiteX6" fmla="*/ 1316689 w 4805225"/>
                <a:gd name="connsiteY6" fmla="*/ 2737573 h 3658842"/>
                <a:gd name="connsiteX7" fmla="*/ 0 w 4805225"/>
                <a:gd name="connsiteY7" fmla="*/ 2737573 h 3658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05225" h="3658842">
                  <a:moveTo>
                    <a:pt x="0" y="0"/>
                  </a:moveTo>
                  <a:lnTo>
                    <a:pt x="1094014" y="0"/>
                  </a:lnTo>
                  <a:lnTo>
                    <a:pt x="4805225" y="2701549"/>
                  </a:lnTo>
                  <a:lnTo>
                    <a:pt x="4805225" y="2737573"/>
                  </a:lnTo>
                  <a:lnTo>
                    <a:pt x="3436807" y="2737573"/>
                  </a:lnTo>
                  <a:cubicBezTo>
                    <a:pt x="3364062" y="3257657"/>
                    <a:pt x="2917082" y="3658842"/>
                    <a:pt x="2377152" y="3658842"/>
                  </a:cubicBezTo>
                  <a:cubicBezTo>
                    <a:pt x="1836413" y="3658842"/>
                    <a:pt x="1389434" y="3257657"/>
                    <a:pt x="1316689" y="2737573"/>
                  </a:cubicBezTo>
                  <a:lnTo>
                    <a:pt x="0" y="2737573"/>
                  </a:lnTo>
                  <a:close/>
                </a:path>
              </a:pathLst>
            </a:custGeom>
            <a:solidFill>
              <a:srgbClr val="DCDCDC">
                <a:lumMod val="10000"/>
                <a:alpha val="10000"/>
              </a:srgbClr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pPr marL="0" marR="0" lvl="0" indent="0" defTabSz="1828434" eaLnBrk="1" fontAlgn="auto" latinLnBrk="0" hangingPunct="1"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none" strike="noStrike" kern="0" cap="none" spc="0" normalizeH="0" baseline="0" noProof="0">
                <a:ln>
                  <a:noFill/>
                </a:ln>
                <a:solidFill>
                  <a:srgbClr val="AAAAAA"/>
                </a:solidFill>
                <a:effectLst/>
                <a:uLnTx/>
                <a:uFillTx/>
              </a:endParaRPr>
            </a:p>
          </p:txBody>
        </p:sp>
        <p:sp>
          <p:nvSpPr>
            <p:cNvPr id="136" name="Freeform 38">
              <a:extLst>
                <a:ext uri="{FF2B5EF4-FFF2-40B4-BE49-F238E27FC236}">
                  <a16:creationId xmlns:a16="http://schemas.microsoft.com/office/drawing/2014/main" id="{A908F30A-4A55-4EB6-9EB1-2DF4B82715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7823" y="2999666"/>
              <a:ext cx="3482775" cy="3658842"/>
            </a:xfrm>
            <a:custGeom>
              <a:avLst/>
              <a:gdLst>
                <a:gd name="connsiteX0" fmla="*/ 0 w 3482775"/>
                <a:gd name="connsiteY0" fmla="*/ 0 h 3658842"/>
                <a:gd name="connsiteX1" fmla="*/ 631249 w 3482775"/>
                <a:gd name="connsiteY1" fmla="*/ 0 h 3658842"/>
                <a:gd name="connsiteX2" fmla="*/ 3482775 w 3482775"/>
                <a:gd name="connsiteY2" fmla="*/ 2737573 h 3658842"/>
                <a:gd name="connsiteX3" fmla="*/ 3436807 w 3482775"/>
                <a:gd name="connsiteY3" fmla="*/ 2737573 h 3658842"/>
                <a:gd name="connsiteX4" fmla="*/ 2377152 w 3482775"/>
                <a:gd name="connsiteY4" fmla="*/ 3658842 h 3658842"/>
                <a:gd name="connsiteX5" fmla="*/ 1316689 w 3482775"/>
                <a:gd name="connsiteY5" fmla="*/ 2737573 h 3658842"/>
                <a:gd name="connsiteX6" fmla="*/ 0 w 3482775"/>
                <a:gd name="connsiteY6" fmla="*/ 2737573 h 3658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82775" h="3658842">
                  <a:moveTo>
                    <a:pt x="0" y="0"/>
                  </a:moveTo>
                  <a:lnTo>
                    <a:pt x="631249" y="0"/>
                  </a:lnTo>
                  <a:lnTo>
                    <a:pt x="3482775" y="2737573"/>
                  </a:lnTo>
                  <a:lnTo>
                    <a:pt x="3436807" y="2737573"/>
                  </a:lnTo>
                  <a:cubicBezTo>
                    <a:pt x="3364062" y="3257657"/>
                    <a:pt x="2917082" y="3658842"/>
                    <a:pt x="2377152" y="3658842"/>
                  </a:cubicBezTo>
                  <a:cubicBezTo>
                    <a:pt x="1836413" y="3658842"/>
                    <a:pt x="1389434" y="3257657"/>
                    <a:pt x="1316689" y="2737573"/>
                  </a:cubicBezTo>
                  <a:lnTo>
                    <a:pt x="0" y="2737573"/>
                  </a:lnTo>
                  <a:close/>
                </a:path>
              </a:pathLst>
            </a:custGeom>
            <a:solidFill>
              <a:srgbClr val="DCDCDC">
                <a:lumMod val="10000"/>
                <a:alpha val="10000"/>
              </a:srgbClr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pPr marL="0" marR="0" lvl="0" indent="0" defTabSz="1828434" eaLnBrk="1" fontAlgn="auto" latinLnBrk="0" hangingPunct="1"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none" strike="noStrike" kern="0" cap="none" spc="0" normalizeH="0" baseline="0" noProof="0">
                <a:ln>
                  <a:noFill/>
                </a:ln>
                <a:solidFill>
                  <a:srgbClr val="AAAAAA"/>
                </a:solidFill>
                <a:effectLst/>
                <a:uLnTx/>
                <a:uFillTx/>
              </a:endParaRPr>
            </a:p>
          </p:txBody>
        </p:sp>
        <p:sp>
          <p:nvSpPr>
            <p:cNvPr id="137" name="Freeform 40">
              <a:extLst>
                <a:ext uri="{FF2B5EF4-FFF2-40B4-BE49-F238E27FC236}">
                  <a16:creationId xmlns:a16="http://schemas.microsoft.com/office/drawing/2014/main" id="{AFDFA1CC-C102-4BC3-8031-C701E84B39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7824" y="2999666"/>
              <a:ext cx="2557359" cy="3658842"/>
            </a:xfrm>
            <a:custGeom>
              <a:avLst/>
              <a:gdLst>
                <a:gd name="connsiteX0" fmla="*/ 0 w 2557359"/>
                <a:gd name="connsiteY0" fmla="*/ 0 h 3658842"/>
                <a:gd name="connsiteX1" fmla="*/ 223645 w 2557359"/>
                <a:gd name="connsiteY1" fmla="*/ 0 h 3658842"/>
                <a:gd name="connsiteX2" fmla="*/ 2557359 w 2557359"/>
                <a:gd name="connsiteY2" fmla="*/ 3643013 h 3658842"/>
                <a:gd name="connsiteX3" fmla="*/ 2477231 w 2557359"/>
                <a:gd name="connsiteY3" fmla="*/ 3654209 h 3658842"/>
                <a:gd name="connsiteX4" fmla="*/ 2377152 w 2557359"/>
                <a:gd name="connsiteY4" fmla="*/ 3658842 h 3658842"/>
                <a:gd name="connsiteX5" fmla="*/ 1316689 w 2557359"/>
                <a:gd name="connsiteY5" fmla="*/ 2737573 h 3658842"/>
                <a:gd name="connsiteX6" fmla="*/ 0 w 2557359"/>
                <a:gd name="connsiteY6" fmla="*/ 2737573 h 3658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57359" h="3658842">
                  <a:moveTo>
                    <a:pt x="0" y="0"/>
                  </a:moveTo>
                  <a:lnTo>
                    <a:pt x="223645" y="0"/>
                  </a:lnTo>
                  <a:lnTo>
                    <a:pt x="2557359" y="3643013"/>
                  </a:lnTo>
                  <a:lnTo>
                    <a:pt x="2477231" y="3654209"/>
                  </a:lnTo>
                  <a:cubicBezTo>
                    <a:pt x="2444280" y="3657275"/>
                    <a:pt x="2410897" y="3658842"/>
                    <a:pt x="2377152" y="3658842"/>
                  </a:cubicBezTo>
                  <a:cubicBezTo>
                    <a:pt x="1836413" y="3658842"/>
                    <a:pt x="1389433" y="3257657"/>
                    <a:pt x="1316689" y="2737573"/>
                  </a:cubicBezTo>
                  <a:lnTo>
                    <a:pt x="0" y="2737573"/>
                  </a:lnTo>
                  <a:close/>
                </a:path>
              </a:pathLst>
            </a:custGeom>
            <a:solidFill>
              <a:srgbClr val="DCDCDC">
                <a:lumMod val="10000"/>
                <a:alpha val="10000"/>
              </a:srgbClr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pPr marL="0" marR="0" lvl="0" indent="0" defTabSz="1828434" eaLnBrk="1" fontAlgn="auto" latinLnBrk="0" hangingPunct="1"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none" strike="noStrike" kern="0" cap="none" spc="0" normalizeH="0" baseline="0" noProof="0">
                <a:ln>
                  <a:noFill/>
                </a:ln>
                <a:solidFill>
                  <a:srgbClr val="AAAAAA"/>
                </a:solidFill>
                <a:effectLst/>
                <a:uLnTx/>
                <a:uFillTx/>
              </a:endParaRPr>
            </a:p>
          </p:txBody>
        </p:sp>
        <p:sp>
          <p:nvSpPr>
            <p:cNvPr id="138" name="Freeform 14">
              <a:extLst>
                <a:ext uri="{FF2B5EF4-FFF2-40B4-BE49-F238E27FC236}">
                  <a16:creationId xmlns:a16="http://schemas.microsoft.com/office/drawing/2014/main" id="{DBA50C6B-E3D6-4E07-B74C-FDBA844595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9326" y="4351593"/>
              <a:ext cx="4010159" cy="241638"/>
            </a:xfrm>
            <a:custGeom>
              <a:avLst/>
              <a:gdLst>
                <a:gd name="connsiteX0" fmla="*/ 0 w 3239686"/>
                <a:gd name="connsiteY0" fmla="*/ 0 h 195212"/>
                <a:gd name="connsiteX1" fmla="*/ 3239686 w 3239686"/>
                <a:gd name="connsiteY1" fmla="*/ 0 h 195212"/>
                <a:gd name="connsiteX2" fmla="*/ 3239686 w 3239686"/>
                <a:gd name="connsiteY2" fmla="*/ 62707 h 195212"/>
                <a:gd name="connsiteX3" fmla="*/ 1743585 w 3239686"/>
                <a:gd name="connsiteY3" fmla="*/ 62707 h 195212"/>
                <a:gd name="connsiteX4" fmla="*/ 1619844 w 3239686"/>
                <a:gd name="connsiteY4" fmla="*/ 195212 h 195212"/>
                <a:gd name="connsiteX5" fmla="*/ 1496104 w 3239686"/>
                <a:gd name="connsiteY5" fmla="*/ 62707 h 195212"/>
                <a:gd name="connsiteX6" fmla="*/ 0 w 3239686"/>
                <a:gd name="connsiteY6" fmla="*/ 62707 h 195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39686" h="195212">
                  <a:moveTo>
                    <a:pt x="0" y="0"/>
                  </a:moveTo>
                  <a:lnTo>
                    <a:pt x="3239686" y="0"/>
                  </a:lnTo>
                  <a:lnTo>
                    <a:pt x="3239686" y="62707"/>
                  </a:lnTo>
                  <a:lnTo>
                    <a:pt x="1743585" y="62707"/>
                  </a:lnTo>
                  <a:lnTo>
                    <a:pt x="1619844" y="195212"/>
                  </a:lnTo>
                  <a:lnTo>
                    <a:pt x="1496104" y="62707"/>
                  </a:lnTo>
                  <a:lnTo>
                    <a:pt x="0" y="627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pPr marL="0" marR="0" lvl="0" indent="0" defTabSz="1828434" eaLnBrk="1" fontAlgn="auto" latinLnBrk="0" hangingPunct="1"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none" strike="noStrike" kern="0" cap="none" spc="0" normalizeH="0" baseline="0" noProof="0">
                <a:ln>
                  <a:noFill/>
                </a:ln>
                <a:solidFill>
                  <a:srgbClr val="AAAAAA"/>
                </a:solidFill>
                <a:effectLst/>
                <a:uLnTx/>
                <a:uFillTx/>
              </a:endParaRPr>
            </a:p>
          </p:txBody>
        </p:sp>
        <p:sp>
          <p:nvSpPr>
            <p:cNvPr id="139" name="TextBox 138">
              <a:extLst>
                <a:ext uri="{FF2B5EF4-FFF2-40B4-BE49-F238E27FC236}">
                  <a16:creationId xmlns:a16="http://schemas.microsoft.com/office/drawing/2014/main" id="{844E45E7-B6CF-4CF5-9F3A-F80024796E16}"/>
                </a:ext>
              </a:extLst>
            </p:cNvPr>
            <p:cNvSpPr txBox="1"/>
            <p:nvPr/>
          </p:nvSpPr>
          <p:spPr>
            <a:xfrm>
              <a:off x="3064064" y="3278052"/>
              <a:ext cx="2300687" cy="85945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ctr" anchorCtr="0">
              <a:spAutoFit/>
            </a:bodyPr>
            <a:lstStyle/>
            <a:p>
              <a:pPr marL="0" marR="0" lvl="0" indent="0" algn="ctr" defTabSz="1828434" eaLnBrk="1" fontAlgn="auto" latinLnBrk="0" hangingPunct="1"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mn-MN" sz="2000" b="1" kern="0" dirty="0">
                  <a:solidFill>
                    <a:srgbClr val="FFFFFF"/>
                  </a:solidFill>
                  <a:ea typeface="League Spartan" charset="0"/>
                  <a:cs typeface="Poppins" pitchFamily="2" charset="77"/>
                </a:rPr>
                <a:t>ЧАДАВХИ</a:t>
              </a:r>
              <a:endPara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League Spartan" charset="0"/>
                <a:cs typeface="Poppins" pitchFamily="2" charset="77"/>
              </a:endParaRPr>
            </a:p>
          </p:txBody>
        </p:sp>
        <p:sp>
          <p:nvSpPr>
            <p:cNvPr id="140" name="Subtitle 2">
              <a:extLst>
                <a:ext uri="{FF2B5EF4-FFF2-40B4-BE49-F238E27FC236}">
                  <a16:creationId xmlns:a16="http://schemas.microsoft.com/office/drawing/2014/main" id="{2D8D2A12-F1D6-4A5A-9DB4-8FD94267D8DD}"/>
                </a:ext>
              </a:extLst>
            </p:cNvPr>
            <p:cNvSpPr txBox="1">
              <a:spLocks/>
            </p:cNvSpPr>
            <p:nvPr/>
          </p:nvSpPr>
          <p:spPr>
            <a:xfrm>
              <a:off x="2410442" y="6741384"/>
              <a:ext cx="3600799" cy="760143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08763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mn-M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8204C"/>
                  </a:solidFill>
                  <a:effectLst/>
                  <a:uLnTx/>
                  <a:uFillTx/>
                  <a:latin typeface="+mn-lt"/>
                  <a:ea typeface="Lato Light" panose="020F0502020204030203" pitchFamily="34" charset="0"/>
                  <a:cs typeface="Mukta ExtraLight" panose="020B0000000000000000" pitchFamily="34" charset="77"/>
                </a:rPr>
                <a:t>Засаглал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8204C"/>
                </a:solidFill>
                <a:effectLst/>
                <a:uLnTx/>
                <a:uFillTx/>
                <a:latin typeface="+mn-lt"/>
                <a:ea typeface="Lato Light" panose="020F0502020204030203" pitchFamily="34" charset="0"/>
                <a:cs typeface="Mukta ExtraLight" panose="020B0000000000000000" pitchFamily="34" charset="77"/>
              </a:endParaRPr>
            </a:p>
          </p:txBody>
        </p:sp>
        <p:sp>
          <p:nvSpPr>
            <p:cNvPr id="141" name="Subtitle 2">
              <a:extLst>
                <a:ext uri="{FF2B5EF4-FFF2-40B4-BE49-F238E27FC236}">
                  <a16:creationId xmlns:a16="http://schemas.microsoft.com/office/drawing/2014/main" id="{D4F48E68-75AD-4091-9D35-34D83C0D637E}"/>
                </a:ext>
              </a:extLst>
            </p:cNvPr>
            <p:cNvSpPr txBox="1">
              <a:spLocks/>
            </p:cNvSpPr>
            <p:nvPr/>
          </p:nvSpPr>
          <p:spPr>
            <a:xfrm>
              <a:off x="2417569" y="7925393"/>
              <a:ext cx="3600799" cy="760143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08763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mn-M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8204C"/>
                  </a:solidFill>
                  <a:effectLst/>
                  <a:uLnTx/>
                  <a:uFillTx/>
                  <a:latin typeface="+mn-lt"/>
                  <a:ea typeface="Lato Light" panose="020F0502020204030203" pitchFamily="34" charset="0"/>
                  <a:cs typeface="Mukta ExtraLight" panose="020B0000000000000000" pitchFamily="34" charset="77"/>
                </a:rPr>
                <a:t>Санхүүжилт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8204C"/>
                </a:solidFill>
                <a:effectLst/>
                <a:uLnTx/>
                <a:uFillTx/>
                <a:latin typeface="+mn-lt"/>
                <a:ea typeface="Lato Light" panose="020F0502020204030203" pitchFamily="34" charset="0"/>
                <a:cs typeface="Mukta ExtraLight" panose="020B0000000000000000" pitchFamily="34" charset="77"/>
              </a:endParaRPr>
            </a:p>
          </p:txBody>
        </p:sp>
        <p:sp>
          <p:nvSpPr>
            <p:cNvPr id="142" name="Subtitle 2">
              <a:extLst>
                <a:ext uri="{FF2B5EF4-FFF2-40B4-BE49-F238E27FC236}">
                  <a16:creationId xmlns:a16="http://schemas.microsoft.com/office/drawing/2014/main" id="{DCF720C7-25F3-4A95-A95E-EC7956189DD9}"/>
                </a:ext>
              </a:extLst>
            </p:cNvPr>
            <p:cNvSpPr txBox="1">
              <a:spLocks/>
            </p:cNvSpPr>
            <p:nvPr/>
          </p:nvSpPr>
          <p:spPr>
            <a:xfrm>
              <a:off x="2417569" y="9109401"/>
              <a:ext cx="3592081" cy="760143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08763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mn-M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8204C"/>
                  </a:solidFill>
                  <a:effectLst/>
                  <a:uLnTx/>
                  <a:uFillTx/>
                  <a:latin typeface="+mn-lt"/>
                  <a:ea typeface="Lato Light" panose="020F0502020204030203" pitchFamily="34" charset="0"/>
                  <a:cs typeface="Mukta ExtraLight" panose="020B0000000000000000" pitchFamily="34" charset="77"/>
                </a:rPr>
                <a:t>Нөөц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8204C"/>
                </a:solidFill>
                <a:effectLst/>
                <a:uLnTx/>
                <a:uFillTx/>
                <a:latin typeface="+mn-lt"/>
                <a:ea typeface="Lato Light" panose="020F0502020204030203" pitchFamily="34" charset="0"/>
                <a:cs typeface="Mukta ExtraLight" panose="020B0000000000000000" pitchFamily="34" charset="77"/>
              </a:endParaRPr>
            </a:p>
          </p:txBody>
        </p:sp>
        <p:sp>
          <p:nvSpPr>
            <p:cNvPr id="145" name="Subtitle 2">
              <a:extLst>
                <a:ext uri="{FF2B5EF4-FFF2-40B4-BE49-F238E27FC236}">
                  <a16:creationId xmlns:a16="http://schemas.microsoft.com/office/drawing/2014/main" id="{0E1A3263-F682-463D-B136-73635022B22B}"/>
                </a:ext>
              </a:extLst>
            </p:cNvPr>
            <p:cNvSpPr txBox="1">
              <a:spLocks/>
            </p:cNvSpPr>
            <p:nvPr/>
          </p:nvSpPr>
          <p:spPr>
            <a:xfrm>
              <a:off x="2417569" y="10293409"/>
              <a:ext cx="3592081" cy="760143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08763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8204C"/>
                </a:solidFill>
                <a:effectLst/>
                <a:uLnTx/>
                <a:uFillTx/>
                <a:latin typeface="+mn-lt"/>
                <a:ea typeface="Lato Light" panose="020F0502020204030203" pitchFamily="34" charset="0"/>
                <a:cs typeface="Mukta ExtraLight" panose="020B0000000000000000" pitchFamily="34" charset="77"/>
              </a:endParaRPr>
            </a:p>
          </p:txBody>
        </p:sp>
        <p:sp>
          <p:nvSpPr>
            <p:cNvPr id="148" name="TextBox 147">
              <a:extLst>
                <a:ext uri="{FF2B5EF4-FFF2-40B4-BE49-F238E27FC236}">
                  <a16:creationId xmlns:a16="http://schemas.microsoft.com/office/drawing/2014/main" id="{41B4323C-0676-462E-874D-4BBEACF2E2B5}"/>
                </a:ext>
              </a:extLst>
            </p:cNvPr>
            <p:cNvSpPr txBox="1"/>
            <p:nvPr/>
          </p:nvSpPr>
          <p:spPr>
            <a:xfrm>
              <a:off x="4042673" y="11685612"/>
              <a:ext cx="335524" cy="79333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ctr" anchorCtr="0">
              <a:spAutoFit/>
            </a:bodyPr>
            <a:lstStyle/>
            <a:p>
              <a:pPr marL="0" marR="0" lvl="0" indent="0" algn="ctr" defTabSz="1828434" eaLnBrk="1" fontAlgn="auto" latinLnBrk="0" hangingPunct="1"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League Spartan" charset="0"/>
                <a:cs typeface="Poppins" pitchFamily="2" charset="77"/>
              </a:endParaRPr>
            </a:p>
          </p:txBody>
        </p:sp>
        <p:sp>
          <p:nvSpPr>
            <p:cNvPr id="149" name="Freeform 58">
              <a:extLst>
                <a:ext uri="{FF2B5EF4-FFF2-40B4-BE49-F238E27FC236}">
                  <a16:creationId xmlns:a16="http://schemas.microsoft.com/office/drawing/2014/main" id="{3D1022D2-A8C0-47DD-BE86-96897F613A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24103" y="2999666"/>
              <a:ext cx="4813163" cy="9954334"/>
            </a:xfrm>
            <a:custGeom>
              <a:avLst/>
              <a:gdLst>
                <a:gd name="T0" fmla="*/ 81 w 5952"/>
                <a:gd name="T1" fmla="*/ 12231 h 12313"/>
                <a:gd name="T2" fmla="*/ 5870 w 5952"/>
                <a:gd name="T3" fmla="*/ 12231 h 12313"/>
                <a:gd name="T4" fmla="*/ 5870 w 5952"/>
                <a:gd name="T5" fmla="*/ 83 h 12313"/>
                <a:gd name="T6" fmla="*/ 81 w 5952"/>
                <a:gd name="T7" fmla="*/ 83 h 12313"/>
                <a:gd name="T8" fmla="*/ 81 w 5952"/>
                <a:gd name="T9" fmla="*/ 12231 h 12313"/>
                <a:gd name="T10" fmla="*/ 5951 w 5952"/>
                <a:gd name="T11" fmla="*/ 12312 h 12313"/>
                <a:gd name="T12" fmla="*/ 0 w 5952"/>
                <a:gd name="T13" fmla="*/ 12312 h 12313"/>
                <a:gd name="T14" fmla="*/ 0 w 5952"/>
                <a:gd name="T15" fmla="*/ 2 h 12313"/>
                <a:gd name="T16" fmla="*/ 5951 w 5952"/>
                <a:gd name="T17" fmla="*/ 0 h 12313"/>
                <a:gd name="T18" fmla="*/ 5951 w 5952"/>
                <a:gd name="T19" fmla="*/ 12312 h 12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52" h="12313">
                  <a:moveTo>
                    <a:pt x="81" y="12231"/>
                  </a:moveTo>
                  <a:lnTo>
                    <a:pt x="5870" y="12231"/>
                  </a:lnTo>
                  <a:lnTo>
                    <a:pt x="5870" y="83"/>
                  </a:lnTo>
                  <a:lnTo>
                    <a:pt x="81" y="83"/>
                  </a:lnTo>
                  <a:lnTo>
                    <a:pt x="81" y="12231"/>
                  </a:lnTo>
                  <a:close/>
                  <a:moveTo>
                    <a:pt x="5951" y="12312"/>
                  </a:moveTo>
                  <a:lnTo>
                    <a:pt x="0" y="12312"/>
                  </a:lnTo>
                  <a:lnTo>
                    <a:pt x="0" y="2"/>
                  </a:lnTo>
                  <a:lnTo>
                    <a:pt x="5951" y="0"/>
                  </a:lnTo>
                  <a:lnTo>
                    <a:pt x="5951" y="12312"/>
                  </a:lnTo>
                  <a:close/>
                </a:path>
              </a:pathLst>
            </a:custGeom>
            <a:solidFill>
              <a:srgbClr val="00A79D"/>
            </a:solidFill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defTabSz="1828434" eaLnBrk="1" fontAlgn="auto" latinLnBrk="0" hangingPunct="1"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none" strike="noStrike" kern="0" cap="none" spc="0" normalizeH="0" baseline="0" noProof="0">
                <a:ln>
                  <a:noFill/>
                </a:ln>
                <a:solidFill>
                  <a:srgbClr val="AAAAAA"/>
                </a:solidFill>
                <a:effectLst/>
                <a:uLnTx/>
                <a:uFillTx/>
              </a:endParaRPr>
            </a:p>
          </p:txBody>
        </p:sp>
        <p:sp>
          <p:nvSpPr>
            <p:cNvPr id="150" name="Freeform 3">
              <a:extLst>
                <a:ext uri="{FF2B5EF4-FFF2-40B4-BE49-F238E27FC236}">
                  <a16:creationId xmlns:a16="http://schemas.microsoft.com/office/drawing/2014/main" id="{347A99FA-49D5-4D3A-8A21-31CBD09238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54648" y="11720405"/>
              <a:ext cx="2952073" cy="723755"/>
            </a:xfrm>
            <a:prstGeom prst="roundRect">
              <a:avLst>
                <a:gd name="adj" fmla="val 50000"/>
              </a:avLst>
            </a:prstGeom>
            <a:solidFill>
              <a:srgbClr val="00A79D"/>
            </a:solidFill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defTabSz="1828434" eaLnBrk="1" fontAlgn="auto" latinLnBrk="0" hangingPunct="1"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none" strike="noStrike" kern="0" cap="none" spc="0" normalizeH="0" baseline="0" noProof="0">
                <a:ln>
                  <a:noFill/>
                </a:ln>
                <a:solidFill>
                  <a:srgbClr val="AAAAAA"/>
                </a:solidFill>
                <a:effectLst/>
                <a:uLnTx/>
                <a:uFillTx/>
              </a:endParaRPr>
            </a:p>
          </p:txBody>
        </p:sp>
        <p:sp>
          <p:nvSpPr>
            <p:cNvPr id="151" name="Freeform 60">
              <a:extLst>
                <a:ext uri="{FF2B5EF4-FFF2-40B4-BE49-F238E27FC236}">
                  <a16:creationId xmlns:a16="http://schemas.microsoft.com/office/drawing/2014/main" id="{6D2E51A2-9E41-45B5-95C4-F146908B07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26720" y="7686029"/>
              <a:ext cx="3607928" cy="54864"/>
            </a:xfrm>
            <a:custGeom>
              <a:avLst/>
              <a:gdLst>
                <a:gd name="T0" fmla="*/ 3633 w 3634"/>
                <a:gd name="T1" fmla="*/ 21 h 22"/>
                <a:gd name="T2" fmla="*/ 0 w 3634"/>
                <a:gd name="T3" fmla="*/ 21 h 22"/>
                <a:gd name="T4" fmla="*/ 0 w 3634"/>
                <a:gd name="T5" fmla="*/ 0 h 22"/>
                <a:gd name="T6" fmla="*/ 3633 w 3634"/>
                <a:gd name="T7" fmla="*/ 0 h 22"/>
                <a:gd name="T8" fmla="*/ 3633 w 3634"/>
                <a:gd name="T9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34" h="22">
                  <a:moveTo>
                    <a:pt x="3633" y="21"/>
                  </a:moveTo>
                  <a:lnTo>
                    <a:pt x="0" y="21"/>
                  </a:lnTo>
                  <a:lnTo>
                    <a:pt x="0" y="0"/>
                  </a:lnTo>
                  <a:lnTo>
                    <a:pt x="3633" y="0"/>
                  </a:lnTo>
                  <a:lnTo>
                    <a:pt x="3633" y="21"/>
                  </a:lnTo>
                </a:path>
              </a:pathLst>
            </a:custGeom>
            <a:solidFill>
              <a:srgbClr val="00A79D"/>
            </a:solidFill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defTabSz="1828434" eaLnBrk="1" fontAlgn="auto" latinLnBrk="0" hangingPunct="1"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none" strike="noStrike" kern="0" cap="none" spc="0" normalizeH="0" baseline="0" noProof="0">
                <a:ln>
                  <a:noFill/>
                </a:ln>
                <a:solidFill>
                  <a:srgbClr val="AAAAAA"/>
                </a:solidFill>
                <a:effectLst/>
                <a:uLnTx/>
                <a:uFillTx/>
              </a:endParaRPr>
            </a:p>
          </p:txBody>
        </p:sp>
        <p:sp>
          <p:nvSpPr>
            <p:cNvPr id="152" name="Freeform 61">
              <a:extLst>
                <a:ext uri="{FF2B5EF4-FFF2-40B4-BE49-F238E27FC236}">
                  <a16:creationId xmlns:a16="http://schemas.microsoft.com/office/drawing/2014/main" id="{A3227449-5017-4445-A44A-21DA00B28F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46617" y="7594023"/>
              <a:ext cx="237744" cy="238876"/>
            </a:xfrm>
            <a:custGeom>
              <a:avLst/>
              <a:gdLst>
                <a:gd name="T0" fmla="*/ 295 w 296"/>
                <a:gd name="T1" fmla="*/ 294 h 295"/>
                <a:gd name="T2" fmla="*/ 0 w 296"/>
                <a:gd name="T3" fmla="*/ 294 h 295"/>
                <a:gd name="T4" fmla="*/ 0 w 296"/>
                <a:gd name="T5" fmla="*/ 0 h 295"/>
                <a:gd name="T6" fmla="*/ 295 w 296"/>
                <a:gd name="T7" fmla="*/ 0 h 295"/>
                <a:gd name="T8" fmla="*/ 295 w 296"/>
                <a:gd name="T9" fmla="*/ 294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6" h="295">
                  <a:moveTo>
                    <a:pt x="295" y="294"/>
                  </a:moveTo>
                  <a:lnTo>
                    <a:pt x="0" y="294"/>
                  </a:lnTo>
                  <a:lnTo>
                    <a:pt x="0" y="0"/>
                  </a:lnTo>
                  <a:lnTo>
                    <a:pt x="295" y="0"/>
                  </a:lnTo>
                  <a:lnTo>
                    <a:pt x="295" y="294"/>
                  </a:lnTo>
                </a:path>
              </a:pathLst>
            </a:custGeom>
            <a:solidFill>
              <a:srgbClr val="00A79D"/>
            </a:solidFill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defTabSz="1828434" eaLnBrk="1" fontAlgn="auto" latinLnBrk="0" hangingPunct="1"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none" strike="noStrike" kern="0" cap="none" spc="0" normalizeH="0" baseline="0" noProof="0">
                <a:ln>
                  <a:noFill/>
                </a:ln>
                <a:solidFill>
                  <a:srgbClr val="AAAAAA"/>
                </a:solidFill>
                <a:effectLst/>
                <a:uLnTx/>
                <a:uFillTx/>
              </a:endParaRPr>
            </a:p>
          </p:txBody>
        </p:sp>
        <p:sp>
          <p:nvSpPr>
            <p:cNvPr id="153" name="Freeform 62">
              <a:extLst>
                <a:ext uri="{FF2B5EF4-FFF2-40B4-BE49-F238E27FC236}">
                  <a16:creationId xmlns:a16="http://schemas.microsoft.com/office/drawing/2014/main" id="{440B8052-7604-47FE-9879-629A7163EC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26720" y="8870037"/>
              <a:ext cx="3607928" cy="54864"/>
            </a:xfrm>
            <a:custGeom>
              <a:avLst/>
              <a:gdLst>
                <a:gd name="T0" fmla="*/ 3633 w 3634"/>
                <a:gd name="T1" fmla="*/ 21 h 22"/>
                <a:gd name="T2" fmla="*/ 0 w 3634"/>
                <a:gd name="T3" fmla="*/ 21 h 22"/>
                <a:gd name="T4" fmla="*/ 0 w 3634"/>
                <a:gd name="T5" fmla="*/ 0 h 22"/>
                <a:gd name="T6" fmla="*/ 3633 w 3634"/>
                <a:gd name="T7" fmla="*/ 0 h 22"/>
                <a:gd name="T8" fmla="*/ 3633 w 3634"/>
                <a:gd name="T9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34" h="22">
                  <a:moveTo>
                    <a:pt x="3633" y="21"/>
                  </a:moveTo>
                  <a:lnTo>
                    <a:pt x="0" y="21"/>
                  </a:lnTo>
                  <a:lnTo>
                    <a:pt x="0" y="0"/>
                  </a:lnTo>
                  <a:lnTo>
                    <a:pt x="3633" y="0"/>
                  </a:lnTo>
                  <a:lnTo>
                    <a:pt x="3633" y="21"/>
                  </a:lnTo>
                </a:path>
              </a:pathLst>
            </a:custGeom>
            <a:solidFill>
              <a:srgbClr val="00A79D"/>
            </a:solidFill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defTabSz="1828434" eaLnBrk="1" fontAlgn="auto" latinLnBrk="0" hangingPunct="1"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none" strike="noStrike" kern="0" cap="none" spc="0" normalizeH="0" baseline="0" noProof="0">
                <a:ln>
                  <a:noFill/>
                </a:ln>
                <a:solidFill>
                  <a:srgbClr val="AAAAAA"/>
                </a:solidFill>
                <a:effectLst/>
                <a:uLnTx/>
                <a:uFillTx/>
              </a:endParaRPr>
            </a:p>
          </p:txBody>
        </p:sp>
        <p:sp>
          <p:nvSpPr>
            <p:cNvPr id="154" name="Freeform 63">
              <a:extLst>
                <a:ext uri="{FF2B5EF4-FFF2-40B4-BE49-F238E27FC236}">
                  <a16:creationId xmlns:a16="http://schemas.microsoft.com/office/drawing/2014/main" id="{C50FE15D-4236-4E76-8A8B-D35EA992BD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46617" y="8778031"/>
              <a:ext cx="237744" cy="238876"/>
            </a:xfrm>
            <a:custGeom>
              <a:avLst/>
              <a:gdLst>
                <a:gd name="T0" fmla="*/ 294 w 295"/>
                <a:gd name="T1" fmla="*/ 294 h 295"/>
                <a:gd name="T2" fmla="*/ 0 w 295"/>
                <a:gd name="T3" fmla="*/ 294 h 295"/>
                <a:gd name="T4" fmla="*/ 0 w 295"/>
                <a:gd name="T5" fmla="*/ 0 h 295"/>
                <a:gd name="T6" fmla="*/ 294 w 295"/>
                <a:gd name="T7" fmla="*/ 0 h 295"/>
                <a:gd name="T8" fmla="*/ 294 w 295"/>
                <a:gd name="T9" fmla="*/ 294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5" h="295">
                  <a:moveTo>
                    <a:pt x="294" y="294"/>
                  </a:moveTo>
                  <a:lnTo>
                    <a:pt x="0" y="294"/>
                  </a:lnTo>
                  <a:lnTo>
                    <a:pt x="0" y="0"/>
                  </a:lnTo>
                  <a:lnTo>
                    <a:pt x="294" y="0"/>
                  </a:lnTo>
                  <a:lnTo>
                    <a:pt x="294" y="294"/>
                  </a:lnTo>
                </a:path>
              </a:pathLst>
            </a:custGeom>
            <a:solidFill>
              <a:srgbClr val="00A79D"/>
            </a:solidFill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defTabSz="1828434" eaLnBrk="1" fontAlgn="auto" latinLnBrk="0" hangingPunct="1"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none" strike="noStrike" kern="0" cap="none" spc="0" normalizeH="0" baseline="0" noProof="0">
                <a:ln>
                  <a:noFill/>
                </a:ln>
                <a:solidFill>
                  <a:srgbClr val="AAAAAA"/>
                </a:solidFill>
                <a:effectLst/>
                <a:uLnTx/>
                <a:uFillTx/>
              </a:endParaRPr>
            </a:p>
          </p:txBody>
        </p:sp>
        <p:sp>
          <p:nvSpPr>
            <p:cNvPr id="155" name="Freeform 64">
              <a:extLst>
                <a:ext uri="{FF2B5EF4-FFF2-40B4-BE49-F238E27FC236}">
                  <a16:creationId xmlns:a16="http://schemas.microsoft.com/office/drawing/2014/main" id="{6C8DD3D8-67B9-42C1-B74E-03228EF886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26720" y="10054045"/>
              <a:ext cx="3607928" cy="54864"/>
            </a:xfrm>
            <a:custGeom>
              <a:avLst/>
              <a:gdLst>
                <a:gd name="T0" fmla="*/ 3633 w 3634"/>
                <a:gd name="T1" fmla="*/ 0 h 30"/>
                <a:gd name="T2" fmla="*/ 0 w 3634"/>
                <a:gd name="T3" fmla="*/ 0 h 30"/>
                <a:gd name="T4" fmla="*/ 0 w 3634"/>
                <a:gd name="T5" fmla="*/ 29 h 30"/>
                <a:gd name="T6" fmla="*/ 3633 w 3634"/>
                <a:gd name="T7" fmla="*/ 29 h 30"/>
                <a:gd name="T8" fmla="*/ 3633 w 3634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34" h="30">
                  <a:moveTo>
                    <a:pt x="3633" y="0"/>
                  </a:moveTo>
                  <a:lnTo>
                    <a:pt x="0" y="0"/>
                  </a:lnTo>
                  <a:lnTo>
                    <a:pt x="0" y="29"/>
                  </a:lnTo>
                  <a:lnTo>
                    <a:pt x="3633" y="29"/>
                  </a:lnTo>
                  <a:lnTo>
                    <a:pt x="3633" y="0"/>
                  </a:lnTo>
                </a:path>
              </a:pathLst>
            </a:custGeom>
            <a:solidFill>
              <a:srgbClr val="00A79D"/>
            </a:solidFill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defTabSz="1828434" eaLnBrk="1" fontAlgn="auto" latinLnBrk="0" hangingPunct="1"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none" strike="noStrike" kern="0" cap="none" spc="0" normalizeH="0" baseline="0" noProof="0">
                <a:ln>
                  <a:noFill/>
                </a:ln>
                <a:solidFill>
                  <a:srgbClr val="AAAAAA"/>
                </a:solidFill>
                <a:effectLst/>
                <a:uLnTx/>
                <a:uFillTx/>
              </a:endParaRPr>
            </a:p>
          </p:txBody>
        </p:sp>
        <p:sp>
          <p:nvSpPr>
            <p:cNvPr id="156" name="Freeform 65">
              <a:extLst>
                <a:ext uri="{FF2B5EF4-FFF2-40B4-BE49-F238E27FC236}">
                  <a16:creationId xmlns:a16="http://schemas.microsoft.com/office/drawing/2014/main" id="{E04D42BB-7B35-4362-8B00-0521614B21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02445" y="9962039"/>
              <a:ext cx="237744" cy="238876"/>
            </a:xfrm>
            <a:custGeom>
              <a:avLst/>
              <a:gdLst>
                <a:gd name="T0" fmla="*/ 294 w 295"/>
                <a:gd name="T1" fmla="*/ 294 h 295"/>
                <a:gd name="T2" fmla="*/ 0 w 295"/>
                <a:gd name="T3" fmla="*/ 294 h 295"/>
                <a:gd name="T4" fmla="*/ 0 w 295"/>
                <a:gd name="T5" fmla="*/ 0 h 295"/>
                <a:gd name="T6" fmla="*/ 294 w 295"/>
                <a:gd name="T7" fmla="*/ 0 h 295"/>
                <a:gd name="T8" fmla="*/ 294 w 295"/>
                <a:gd name="T9" fmla="*/ 294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5" h="295">
                  <a:moveTo>
                    <a:pt x="294" y="294"/>
                  </a:moveTo>
                  <a:lnTo>
                    <a:pt x="0" y="294"/>
                  </a:lnTo>
                  <a:lnTo>
                    <a:pt x="0" y="0"/>
                  </a:lnTo>
                  <a:lnTo>
                    <a:pt x="294" y="0"/>
                  </a:lnTo>
                  <a:lnTo>
                    <a:pt x="294" y="294"/>
                  </a:lnTo>
                </a:path>
              </a:pathLst>
            </a:custGeom>
            <a:solidFill>
              <a:srgbClr val="00A79D"/>
            </a:solidFill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defTabSz="1828434" eaLnBrk="1" fontAlgn="auto" latinLnBrk="0" hangingPunct="1"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none" strike="noStrike" kern="0" cap="none" spc="0" normalizeH="0" baseline="0" noProof="0">
                <a:ln>
                  <a:noFill/>
                </a:ln>
                <a:solidFill>
                  <a:srgbClr val="AAAAAA"/>
                </a:solidFill>
                <a:effectLst/>
                <a:uLnTx/>
                <a:uFillTx/>
              </a:endParaRPr>
            </a:p>
          </p:txBody>
        </p:sp>
        <p:sp>
          <p:nvSpPr>
            <p:cNvPr id="157" name="Freeform 66">
              <a:extLst>
                <a:ext uri="{FF2B5EF4-FFF2-40B4-BE49-F238E27FC236}">
                  <a16:creationId xmlns:a16="http://schemas.microsoft.com/office/drawing/2014/main" id="{3CBD0816-3C99-4FA5-937E-D9888210EF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27668" y="2999667"/>
              <a:ext cx="4805225" cy="3658841"/>
            </a:xfrm>
            <a:custGeom>
              <a:avLst/>
              <a:gdLst>
                <a:gd name="connsiteX0" fmla="*/ 0 w 4805225"/>
                <a:gd name="connsiteY0" fmla="*/ 0 h 3658841"/>
                <a:gd name="connsiteX1" fmla="*/ 4805225 w 4805225"/>
                <a:gd name="connsiteY1" fmla="*/ 0 h 3658841"/>
                <a:gd name="connsiteX2" fmla="*/ 4805225 w 4805225"/>
                <a:gd name="connsiteY2" fmla="*/ 2737573 h 3658841"/>
                <a:gd name="connsiteX3" fmla="*/ 3436807 w 4805225"/>
                <a:gd name="connsiteY3" fmla="*/ 2737573 h 3658841"/>
                <a:gd name="connsiteX4" fmla="*/ 2377152 w 4805225"/>
                <a:gd name="connsiteY4" fmla="*/ 3658841 h 3658841"/>
                <a:gd name="connsiteX5" fmla="*/ 1316688 w 4805225"/>
                <a:gd name="connsiteY5" fmla="*/ 2737573 h 3658841"/>
                <a:gd name="connsiteX6" fmla="*/ 0 w 4805225"/>
                <a:gd name="connsiteY6" fmla="*/ 2737573 h 3658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05225" h="3658841">
                  <a:moveTo>
                    <a:pt x="0" y="0"/>
                  </a:moveTo>
                  <a:lnTo>
                    <a:pt x="4805225" y="0"/>
                  </a:lnTo>
                  <a:lnTo>
                    <a:pt x="4805225" y="2737573"/>
                  </a:lnTo>
                  <a:lnTo>
                    <a:pt x="3436807" y="2737573"/>
                  </a:lnTo>
                  <a:cubicBezTo>
                    <a:pt x="3364062" y="3257657"/>
                    <a:pt x="2917083" y="3658841"/>
                    <a:pt x="2377152" y="3658841"/>
                  </a:cubicBezTo>
                  <a:cubicBezTo>
                    <a:pt x="1836412" y="3658841"/>
                    <a:pt x="1389434" y="3257657"/>
                    <a:pt x="1316688" y="2737573"/>
                  </a:cubicBezTo>
                  <a:lnTo>
                    <a:pt x="0" y="2737573"/>
                  </a:lnTo>
                  <a:close/>
                </a:path>
              </a:pathLst>
            </a:custGeom>
            <a:solidFill>
              <a:srgbClr val="00A79D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pPr marL="0" marR="0" lvl="0" indent="0" defTabSz="1828434" eaLnBrk="1" fontAlgn="auto" latinLnBrk="0" hangingPunct="1"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none" strike="noStrike" kern="0" cap="none" spc="0" normalizeH="0" baseline="0" noProof="0">
                <a:ln>
                  <a:noFill/>
                </a:ln>
                <a:solidFill>
                  <a:srgbClr val="AAAAAA"/>
                </a:solidFill>
                <a:effectLst/>
                <a:uLnTx/>
                <a:uFillTx/>
              </a:endParaRPr>
            </a:p>
          </p:txBody>
        </p:sp>
        <p:sp>
          <p:nvSpPr>
            <p:cNvPr id="158" name="Freeform 67">
              <a:extLst>
                <a:ext uri="{FF2B5EF4-FFF2-40B4-BE49-F238E27FC236}">
                  <a16:creationId xmlns:a16="http://schemas.microsoft.com/office/drawing/2014/main" id="{56282D5A-A537-40BC-B452-8A6C3A57D8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24103" y="2999666"/>
              <a:ext cx="4805225" cy="3658842"/>
            </a:xfrm>
            <a:custGeom>
              <a:avLst/>
              <a:gdLst>
                <a:gd name="connsiteX0" fmla="*/ 0 w 4805225"/>
                <a:gd name="connsiteY0" fmla="*/ 0 h 3658842"/>
                <a:gd name="connsiteX1" fmla="*/ 1094014 w 4805225"/>
                <a:gd name="connsiteY1" fmla="*/ 0 h 3658842"/>
                <a:gd name="connsiteX2" fmla="*/ 4805225 w 4805225"/>
                <a:gd name="connsiteY2" fmla="*/ 2701549 h 3658842"/>
                <a:gd name="connsiteX3" fmla="*/ 4805225 w 4805225"/>
                <a:gd name="connsiteY3" fmla="*/ 2737573 h 3658842"/>
                <a:gd name="connsiteX4" fmla="*/ 3436807 w 4805225"/>
                <a:gd name="connsiteY4" fmla="*/ 2737573 h 3658842"/>
                <a:gd name="connsiteX5" fmla="*/ 2377152 w 4805225"/>
                <a:gd name="connsiteY5" fmla="*/ 3658842 h 3658842"/>
                <a:gd name="connsiteX6" fmla="*/ 1316689 w 4805225"/>
                <a:gd name="connsiteY6" fmla="*/ 2737573 h 3658842"/>
                <a:gd name="connsiteX7" fmla="*/ 0 w 4805225"/>
                <a:gd name="connsiteY7" fmla="*/ 2737573 h 3658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05225" h="3658842">
                  <a:moveTo>
                    <a:pt x="0" y="0"/>
                  </a:moveTo>
                  <a:lnTo>
                    <a:pt x="1094014" y="0"/>
                  </a:lnTo>
                  <a:lnTo>
                    <a:pt x="4805225" y="2701549"/>
                  </a:lnTo>
                  <a:lnTo>
                    <a:pt x="4805225" y="2737573"/>
                  </a:lnTo>
                  <a:lnTo>
                    <a:pt x="3436807" y="2737573"/>
                  </a:lnTo>
                  <a:cubicBezTo>
                    <a:pt x="3364062" y="3257657"/>
                    <a:pt x="2917082" y="3658842"/>
                    <a:pt x="2377152" y="3658842"/>
                  </a:cubicBezTo>
                  <a:cubicBezTo>
                    <a:pt x="1836413" y="3658842"/>
                    <a:pt x="1389434" y="3257657"/>
                    <a:pt x="1316689" y="2737573"/>
                  </a:cubicBezTo>
                  <a:lnTo>
                    <a:pt x="0" y="2737573"/>
                  </a:lnTo>
                  <a:close/>
                </a:path>
              </a:pathLst>
            </a:custGeom>
            <a:solidFill>
              <a:srgbClr val="DCDCDC">
                <a:lumMod val="10000"/>
                <a:alpha val="10000"/>
              </a:srgbClr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pPr marL="0" marR="0" lvl="0" indent="0" defTabSz="1828434" eaLnBrk="1" fontAlgn="auto" latinLnBrk="0" hangingPunct="1"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none" strike="noStrike" kern="0" cap="none" spc="0" normalizeH="0" baseline="0" noProof="0">
                <a:ln>
                  <a:noFill/>
                </a:ln>
                <a:solidFill>
                  <a:srgbClr val="AAAAAA"/>
                </a:solidFill>
                <a:effectLst/>
                <a:uLnTx/>
                <a:uFillTx/>
              </a:endParaRPr>
            </a:p>
          </p:txBody>
        </p:sp>
        <p:sp>
          <p:nvSpPr>
            <p:cNvPr id="159" name="Freeform 68">
              <a:extLst>
                <a:ext uri="{FF2B5EF4-FFF2-40B4-BE49-F238E27FC236}">
                  <a16:creationId xmlns:a16="http://schemas.microsoft.com/office/drawing/2014/main" id="{86F7548B-A97B-4B33-BE47-0643504EC8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24102" y="2999666"/>
              <a:ext cx="3482775" cy="3658842"/>
            </a:xfrm>
            <a:custGeom>
              <a:avLst/>
              <a:gdLst>
                <a:gd name="connsiteX0" fmla="*/ 0 w 3482775"/>
                <a:gd name="connsiteY0" fmla="*/ 0 h 3658842"/>
                <a:gd name="connsiteX1" fmla="*/ 631249 w 3482775"/>
                <a:gd name="connsiteY1" fmla="*/ 0 h 3658842"/>
                <a:gd name="connsiteX2" fmla="*/ 3482775 w 3482775"/>
                <a:gd name="connsiteY2" fmla="*/ 2737573 h 3658842"/>
                <a:gd name="connsiteX3" fmla="*/ 3436807 w 3482775"/>
                <a:gd name="connsiteY3" fmla="*/ 2737573 h 3658842"/>
                <a:gd name="connsiteX4" fmla="*/ 2377152 w 3482775"/>
                <a:gd name="connsiteY4" fmla="*/ 3658842 h 3658842"/>
                <a:gd name="connsiteX5" fmla="*/ 1316689 w 3482775"/>
                <a:gd name="connsiteY5" fmla="*/ 2737573 h 3658842"/>
                <a:gd name="connsiteX6" fmla="*/ 0 w 3482775"/>
                <a:gd name="connsiteY6" fmla="*/ 2737573 h 3658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82775" h="3658842">
                  <a:moveTo>
                    <a:pt x="0" y="0"/>
                  </a:moveTo>
                  <a:lnTo>
                    <a:pt x="631249" y="0"/>
                  </a:lnTo>
                  <a:lnTo>
                    <a:pt x="3482775" y="2737573"/>
                  </a:lnTo>
                  <a:lnTo>
                    <a:pt x="3436807" y="2737573"/>
                  </a:lnTo>
                  <a:cubicBezTo>
                    <a:pt x="3364062" y="3257657"/>
                    <a:pt x="2917082" y="3658842"/>
                    <a:pt x="2377152" y="3658842"/>
                  </a:cubicBezTo>
                  <a:cubicBezTo>
                    <a:pt x="1836413" y="3658842"/>
                    <a:pt x="1389434" y="3257657"/>
                    <a:pt x="1316689" y="2737573"/>
                  </a:cubicBezTo>
                  <a:lnTo>
                    <a:pt x="0" y="2737573"/>
                  </a:lnTo>
                  <a:close/>
                </a:path>
              </a:pathLst>
            </a:custGeom>
            <a:solidFill>
              <a:srgbClr val="DCDCDC">
                <a:lumMod val="10000"/>
                <a:alpha val="10000"/>
              </a:srgbClr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pPr marL="0" marR="0" lvl="0" indent="0" defTabSz="1828434" eaLnBrk="1" fontAlgn="auto" latinLnBrk="0" hangingPunct="1"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none" strike="noStrike" kern="0" cap="none" spc="0" normalizeH="0" baseline="0" noProof="0">
                <a:ln>
                  <a:noFill/>
                </a:ln>
                <a:solidFill>
                  <a:srgbClr val="AAAAAA"/>
                </a:solidFill>
                <a:effectLst/>
                <a:uLnTx/>
                <a:uFillTx/>
              </a:endParaRPr>
            </a:p>
          </p:txBody>
        </p:sp>
        <p:sp>
          <p:nvSpPr>
            <p:cNvPr id="160" name="Freeform 69">
              <a:extLst>
                <a:ext uri="{FF2B5EF4-FFF2-40B4-BE49-F238E27FC236}">
                  <a16:creationId xmlns:a16="http://schemas.microsoft.com/office/drawing/2014/main" id="{1DC9EC5B-D5D2-48FB-AC55-56FB136A3D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24103" y="2999666"/>
              <a:ext cx="2557359" cy="3658842"/>
            </a:xfrm>
            <a:custGeom>
              <a:avLst/>
              <a:gdLst>
                <a:gd name="connsiteX0" fmla="*/ 0 w 2557359"/>
                <a:gd name="connsiteY0" fmla="*/ 0 h 3658842"/>
                <a:gd name="connsiteX1" fmla="*/ 223645 w 2557359"/>
                <a:gd name="connsiteY1" fmla="*/ 0 h 3658842"/>
                <a:gd name="connsiteX2" fmla="*/ 2557359 w 2557359"/>
                <a:gd name="connsiteY2" fmla="*/ 3643013 h 3658842"/>
                <a:gd name="connsiteX3" fmla="*/ 2477231 w 2557359"/>
                <a:gd name="connsiteY3" fmla="*/ 3654209 h 3658842"/>
                <a:gd name="connsiteX4" fmla="*/ 2377152 w 2557359"/>
                <a:gd name="connsiteY4" fmla="*/ 3658842 h 3658842"/>
                <a:gd name="connsiteX5" fmla="*/ 1316689 w 2557359"/>
                <a:gd name="connsiteY5" fmla="*/ 2737573 h 3658842"/>
                <a:gd name="connsiteX6" fmla="*/ 0 w 2557359"/>
                <a:gd name="connsiteY6" fmla="*/ 2737573 h 3658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57359" h="3658842">
                  <a:moveTo>
                    <a:pt x="0" y="0"/>
                  </a:moveTo>
                  <a:lnTo>
                    <a:pt x="223645" y="0"/>
                  </a:lnTo>
                  <a:lnTo>
                    <a:pt x="2557359" y="3643013"/>
                  </a:lnTo>
                  <a:lnTo>
                    <a:pt x="2477231" y="3654209"/>
                  </a:lnTo>
                  <a:cubicBezTo>
                    <a:pt x="2444280" y="3657275"/>
                    <a:pt x="2410897" y="3658842"/>
                    <a:pt x="2377152" y="3658842"/>
                  </a:cubicBezTo>
                  <a:cubicBezTo>
                    <a:pt x="1836413" y="3658842"/>
                    <a:pt x="1389433" y="3257657"/>
                    <a:pt x="1316689" y="2737573"/>
                  </a:cubicBezTo>
                  <a:lnTo>
                    <a:pt x="0" y="2737573"/>
                  </a:lnTo>
                  <a:close/>
                </a:path>
              </a:pathLst>
            </a:custGeom>
            <a:solidFill>
              <a:srgbClr val="DCDCDC">
                <a:lumMod val="10000"/>
                <a:alpha val="10000"/>
              </a:srgbClr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pPr marL="0" marR="0" lvl="0" indent="0" defTabSz="1828434" eaLnBrk="1" fontAlgn="auto" latinLnBrk="0" hangingPunct="1"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none" strike="noStrike" kern="0" cap="none" spc="0" normalizeH="0" baseline="0" noProof="0">
                <a:ln>
                  <a:noFill/>
                </a:ln>
                <a:solidFill>
                  <a:srgbClr val="AAAAAA"/>
                </a:solidFill>
                <a:effectLst/>
                <a:uLnTx/>
                <a:uFillTx/>
              </a:endParaRPr>
            </a:p>
          </p:txBody>
        </p:sp>
        <p:sp>
          <p:nvSpPr>
            <p:cNvPr id="161" name="Freeform 70">
              <a:extLst>
                <a:ext uri="{FF2B5EF4-FFF2-40B4-BE49-F238E27FC236}">
                  <a16:creationId xmlns:a16="http://schemas.microsoft.com/office/drawing/2014/main" id="{85CB9A68-4EB6-4733-A1FC-A294979F40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25605" y="4351593"/>
              <a:ext cx="4010159" cy="241638"/>
            </a:xfrm>
            <a:custGeom>
              <a:avLst/>
              <a:gdLst>
                <a:gd name="connsiteX0" fmla="*/ 0 w 3239686"/>
                <a:gd name="connsiteY0" fmla="*/ 0 h 195212"/>
                <a:gd name="connsiteX1" fmla="*/ 3239686 w 3239686"/>
                <a:gd name="connsiteY1" fmla="*/ 0 h 195212"/>
                <a:gd name="connsiteX2" fmla="*/ 3239686 w 3239686"/>
                <a:gd name="connsiteY2" fmla="*/ 62707 h 195212"/>
                <a:gd name="connsiteX3" fmla="*/ 1743585 w 3239686"/>
                <a:gd name="connsiteY3" fmla="*/ 62707 h 195212"/>
                <a:gd name="connsiteX4" fmla="*/ 1619844 w 3239686"/>
                <a:gd name="connsiteY4" fmla="*/ 195212 h 195212"/>
                <a:gd name="connsiteX5" fmla="*/ 1496104 w 3239686"/>
                <a:gd name="connsiteY5" fmla="*/ 62707 h 195212"/>
                <a:gd name="connsiteX6" fmla="*/ 0 w 3239686"/>
                <a:gd name="connsiteY6" fmla="*/ 62707 h 195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39686" h="195212">
                  <a:moveTo>
                    <a:pt x="0" y="0"/>
                  </a:moveTo>
                  <a:lnTo>
                    <a:pt x="3239686" y="0"/>
                  </a:lnTo>
                  <a:lnTo>
                    <a:pt x="3239686" y="62707"/>
                  </a:lnTo>
                  <a:lnTo>
                    <a:pt x="1743585" y="62707"/>
                  </a:lnTo>
                  <a:lnTo>
                    <a:pt x="1619844" y="195212"/>
                  </a:lnTo>
                  <a:lnTo>
                    <a:pt x="1496104" y="62707"/>
                  </a:lnTo>
                  <a:lnTo>
                    <a:pt x="0" y="627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pPr marL="0" marR="0" lvl="0" indent="0" defTabSz="1828434" eaLnBrk="1" fontAlgn="auto" latinLnBrk="0" hangingPunct="1"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none" strike="noStrike" kern="0" cap="none" spc="0" normalizeH="0" baseline="0" noProof="0">
                <a:ln>
                  <a:noFill/>
                </a:ln>
                <a:solidFill>
                  <a:srgbClr val="AAAAAA"/>
                </a:solidFill>
                <a:effectLst/>
                <a:uLnTx/>
                <a:uFillTx/>
              </a:endParaRPr>
            </a:p>
          </p:txBody>
        </p:sp>
        <p:sp>
          <p:nvSpPr>
            <p:cNvPr id="162" name="TextBox 161">
              <a:extLst>
                <a:ext uri="{FF2B5EF4-FFF2-40B4-BE49-F238E27FC236}">
                  <a16:creationId xmlns:a16="http://schemas.microsoft.com/office/drawing/2014/main" id="{6F4C8DED-C332-4A5F-BD59-29E092DCC76D}"/>
                </a:ext>
              </a:extLst>
            </p:cNvPr>
            <p:cNvSpPr txBox="1"/>
            <p:nvPr/>
          </p:nvSpPr>
          <p:spPr>
            <a:xfrm>
              <a:off x="8224578" y="3278052"/>
              <a:ext cx="2612221" cy="85945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ctr" anchorCtr="0">
              <a:spAutoFit/>
            </a:bodyPr>
            <a:lstStyle/>
            <a:p>
              <a:pPr marL="0" marR="0" lvl="0" indent="0" algn="ctr" defTabSz="1828434" eaLnBrk="1" fontAlgn="auto" latinLnBrk="0" hangingPunct="1"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mn-MN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League Spartan" charset="0"/>
                  <a:cs typeface="Poppins" pitchFamily="2" charset="77"/>
                </a:rPr>
                <a:t>ГҮЙЦЭТГЭЛ</a:t>
              </a:r>
              <a:endPara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League Spartan" charset="0"/>
                <a:cs typeface="Poppins" pitchFamily="2" charset="77"/>
              </a:endParaRPr>
            </a:p>
          </p:txBody>
        </p:sp>
        <p:sp>
          <p:nvSpPr>
            <p:cNvPr id="163" name="Subtitle 2">
              <a:extLst>
                <a:ext uri="{FF2B5EF4-FFF2-40B4-BE49-F238E27FC236}">
                  <a16:creationId xmlns:a16="http://schemas.microsoft.com/office/drawing/2014/main" id="{4F5853A8-F2BA-4E2D-AE35-E376FE413083}"/>
                </a:ext>
              </a:extLst>
            </p:cNvPr>
            <p:cNvSpPr txBox="1">
              <a:spLocks/>
            </p:cNvSpPr>
            <p:nvPr/>
          </p:nvSpPr>
          <p:spPr>
            <a:xfrm>
              <a:off x="7726720" y="6741384"/>
              <a:ext cx="3600799" cy="760143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08763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mn-M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8204C"/>
                  </a:solidFill>
                  <a:effectLst/>
                  <a:uLnTx/>
                  <a:uFillTx/>
                  <a:latin typeface="+mn-lt"/>
                  <a:ea typeface="Lato Light" panose="020F0502020204030203" pitchFamily="34" charset="0"/>
                  <a:cs typeface="Mukta ExtraLight" panose="020B0000000000000000" pitchFamily="34" charset="77"/>
                </a:rPr>
                <a:t>Менежмент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8204C"/>
                </a:solidFill>
                <a:effectLst/>
                <a:uLnTx/>
                <a:uFillTx/>
                <a:latin typeface="+mn-lt"/>
                <a:ea typeface="Lato Light" panose="020F0502020204030203" pitchFamily="34" charset="0"/>
                <a:cs typeface="Mukta ExtraLight" panose="020B0000000000000000" pitchFamily="34" charset="77"/>
              </a:endParaRPr>
            </a:p>
          </p:txBody>
        </p:sp>
        <p:sp>
          <p:nvSpPr>
            <p:cNvPr id="164" name="Subtitle 2">
              <a:extLst>
                <a:ext uri="{FF2B5EF4-FFF2-40B4-BE49-F238E27FC236}">
                  <a16:creationId xmlns:a16="http://schemas.microsoft.com/office/drawing/2014/main" id="{82799295-824D-4C8E-B24C-AD5B48596DE5}"/>
                </a:ext>
              </a:extLst>
            </p:cNvPr>
            <p:cNvSpPr txBox="1">
              <a:spLocks/>
            </p:cNvSpPr>
            <p:nvPr/>
          </p:nvSpPr>
          <p:spPr>
            <a:xfrm>
              <a:off x="7733849" y="7611293"/>
              <a:ext cx="5093031" cy="1388343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l">
                <a:lnSpc>
                  <a:spcPct val="100000"/>
                </a:lnSpc>
                <a:spcBef>
                  <a:spcPts val="600"/>
                </a:spcBef>
              </a:pPr>
              <a:r>
                <a:rPr lang="mn-MN" sz="1800" dirty="0">
                  <a:solidFill>
                    <a:srgbClr val="002060"/>
                  </a:solidFill>
                  <a:latin typeface="+mn-lt"/>
                </a:rPr>
                <a:t>Хүлээн зөвшөөрөгдөх байдал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Lato Light" panose="020F0502020204030203" pitchFamily="34" charset="0"/>
                <a:cs typeface="Mukta ExtraLight" panose="020B0000000000000000" pitchFamily="34" charset="77"/>
              </a:endParaRPr>
            </a:p>
          </p:txBody>
        </p:sp>
        <p:sp>
          <p:nvSpPr>
            <p:cNvPr id="165" name="Subtitle 2">
              <a:extLst>
                <a:ext uri="{FF2B5EF4-FFF2-40B4-BE49-F238E27FC236}">
                  <a16:creationId xmlns:a16="http://schemas.microsoft.com/office/drawing/2014/main" id="{1A89B512-FBD0-4337-97A7-A3B4EEFE36A6}"/>
                </a:ext>
              </a:extLst>
            </p:cNvPr>
            <p:cNvSpPr txBox="1">
              <a:spLocks/>
            </p:cNvSpPr>
            <p:nvPr/>
          </p:nvSpPr>
          <p:spPr>
            <a:xfrm>
              <a:off x="7733849" y="9080097"/>
              <a:ext cx="5637079" cy="818752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08763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mn-M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8204C"/>
                  </a:solidFill>
                  <a:effectLst/>
                  <a:uLnTx/>
                  <a:uFillTx/>
                  <a:latin typeface="+mn-lt"/>
                  <a:ea typeface="Lato Light" panose="020F0502020204030203" pitchFamily="34" charset="0"/>
                  <a:cs typeface="Mukta ExtraLight" panose="020B0000000000000000" pitchFamily="34" charset="77"/>
                </a:rPr>
                <a:t>Анхан шатны үүрэг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8204C"/>
                </a:solidFill>
                <a:effectLst/>
                <a:uLnTx/>
                <a:uFillTx/>
                <a:latin typeface="+mn-lt"/>
                <a:ea typeface="Lato Light" panose="020F0502020204030203" pitchFamily="34" charset="0"/>
                <a:cs typeface="Mukta ExtraLight" panose="020B0000000000000000" pitchFamily="34" charset="77"/>
              </a:endParaRPr>
            </a:p>
          </p:txBody>
        </p:sp>
        <p:sp>
          <p:nvSpPr>
            <p:cNvPr id="166" name="Freeform 75">
              <a:extLst>
                <a:ext uri="{FF2B5EF4-FFF2-40B4-BE49-F238E27FC236}">
                  <a16:creationId xmlns:a16="http://schemas.microsoft.com/office/drawing/2014/main" id="{5EA2BE03-DA1D-4423-AEC8-E5DBB7593B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26720" y="11238051"/>
              <a:ext cx="3607928" cy="54864"/>
            </a:xfrm>
            <a:custGeom>
              <a:avLst/>
              <a:gdLst>
                <a:gd name="T0" fmla="*/ 3633 w 3634"/>
                <a:gd name="T1" fmla="*/ 0 h 30"/>
                <a:gd name="T2" fmla="*/ 0 w 3634"/>
                <a:gd name="T3" fmla="*/ 0 h 30"/>
                <a:gd name="T4" fmla="*/ 0 w 3634"/>
                <a:gd name="T5" fmla="*/ 29 h 30"/>
                <a:gd name="T6" fmla="*/ 3633 w 3634"/>
                <a:gd name="T7" fmla="*/ 29 h 30"/>
                <a:gd name="T8" fmla="*/ 3633 w 3634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34" h="30">
                  <a:moveTo>
                    <a:pt x="3633" y="0"/>
                  </a:moveTo>
                  <a:lnTo>
                    <a:pt x="0" y="0"/>
                  </a:lnTo>
                  <a:lnTo>
                    <a:pt x="0" y="29"/>
                  </a:lnTo>
                  <a:lnTo>
                    <a:pt x="3633" y="29"/>
                  </a:lnTo>
                  <a:lnTo>
                    <a:pt x="3633" y="0"/>
                  </a:lnTo>
                </a:path>
              </a:pathLst>
            </a:custGeom>
            <a:solidFill>
              <a:srgbClr val="00A79D"/>
            </a:solidFill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defTabSz="1828434" eaLnBrk="1" fontAlgn="auto" latinLnBrk="0" hangingPunct="1"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none" strike="noStrike" kern="0" cap="none" spc="0" normalizeH="0" baseline="0" noProof="0">
                <a:ln>
                  <a:noFill/>
                </a:ln>
                <a:solidFill>
                  <a:srgbClr val="AAAAAA"/>
                </a:solidFill>
                <a:effectLst/>
                <a:uLnTx/>
                <a:uFillTx/>
              </a:endParaRPr>
            </a:p>
          </p:txBody>
        </p:sp>
        <p:sp>
          <p:nvSpPr>
            <p:cNvPr id="167" name="Freeform 76">
              <a:extLst>
                <a:ext uri="{FF2B5EF4-FFF2-40B4-BE49-F238E27FC236}">
                  <a16:creationId xmlns:a16="http://schemas.microsoft.com/office/drawing/2014/main" id="{B89F26F3-F4F6-42CE-B029-74E1A0F18C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12601" y="11146045"/>
              <a:ext cx="237744" cy="238876"/>
            </a:xfrm>
            <a:custGeom>
              <a:avLst/>
              <a:gdLst>
                <a:gd name="T0" fmla="*/ 294 w 295"/>
                <a:gd name="T1" fmla="*/ 294 h 295"/>
                <a:gd name="T2" fmla="*/ 0 w 295"/>
                <a:gd name="T3" fmla="*/ 294 h 295"/>
                <a:gd name="T4" fmla="*/ 0 w 295"/>
                <a:gd name="T5" fmla="*/ 0 h 295"/>
                <a:gd name="T6" fmla="*/ 294 w 295"/>
                <a:gd name="T7" fmla="*/ 0 h 295"/>
                <a:gd name="T8" fmla="*/ 294 w 295"/>
                <a:gd name="T9" fmla="*/ 294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5" h="295">
                  <a:moveTo>
                    <a:pt x="294" y="294"/>
                  </a:moveTo>
                  <a:lnTo>
                    <a:pt x="0" y="294"/>
                  </a:lnTo>
                  <a:lnTo>
                    <a:pt x="0" y="0"/>
                  </a:lnTo>
                  <a:lnTo>
                    <a:pt x="294" y="0"/>
                  </a:lnTo>
                  <a:lnTo>
                    <a:pt x="294" y="294"/>
                  </a:lnTo>
                </a:path>
              </a:pathLst>
            </a:custGeom>
            <a:solidFill>
              <a:srgbClr val="00A79D"/>
            </a:solidFill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defTabSz="1828434" eaLnBrk="1" fontAlgn="auto" latinLnBrk="0" hangingPunct="1"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none" strike="noStrike" kern="0" cap="none" spc="0" normalizeH="0" baseline="0" noProof="0">
                <a:ln>
                  <a:noFill/>
                </a:ln>
                <a:solidFill>
                  <a:srgbClr val="AAAAAA"/>
                </a:solidFill>
                <a:effectLst/>
                <a:uLnTx/>
                <a:uFillTx/>
              </a:endParaRPr>
            </a:p>
          </p:txBody>
        </p:sp>
        <p:sp>
          <p:nvSpPr>
            <p:cNvPr id="168" name="Subtitle 2">
              <a:extLst>
                <a:ext uri="{FF2B5EF4-FFF2-40B4-BE49-F238E27FC236}">
                  <a16:creationId xmlns:a16="http://schemas.microsoft.com/office/drawing/2014/main" id="{754C8D0A-2CE7-48E7-B2A9-E3491746E069}"/>
                </a:ext>
              </a:extLst>
            </p:cNvPr>
            <p:cNvSpPr txBox="1">
              <a:spLocks/>
            </p:cNvSpPr>
            <p:nvPr/>
          </p:nvSpPr>
          <p:spPr>
            <a:xfrm>
              <a:off x="7733849" y="10264105"/>
              <a:ext cx="5637079" cy="818752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08763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mn-M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8204C"/>
                  </a:solidFill>
                  <a:effectLst/>
                  <a:uLnTx/>
                  <a:uFillTx/>
                  <a:latin typeface="+mn-lt"/>
                  <a:ea typeface="Lato Light" panose="020F0502020204030203" pitchFamily="34" charset="0"/>
                  <a:cs typeface="Mukta ExtraLight" panose="020B0000000000000000" pitchFamily="34" charset="77"/>
                </a:rPr>
                <a:t>Тусламжийн чанар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8204C"/>
                </a:solidFill>
                <a:effectLst/>
                <a:uLnTx/>
                <a:uFillTx/>
                <a:latin typeface="+mn-lt"/>
                <a:ea typeface="Lato Light" panose="020F0502020204030203" pitchFamily="34" charset="0"/>
                <a:cs typeface="Mukta ExtraLight" panose="020B0000000000000000" pitchFamily="34" charset="77"/>
              </a:endParaRPr>
            </a:p>
          </p:txBody>
        </p:sp>
        <p:sp>
          <p:nvSpPr>
            <p:cNvPr id="171" name="TextBox 170">
              <a:extLst>
                <a:ext uri="{FF2B5EF4-FFF2-40B4-BE49-F238E27FC236}">
                  <a16:creationId xmlns:a16="http://schemas.microsoft.com/office/drawing/2014/main" id="{F40AC988-D3C5-4FE3-B1B8-13AB6FABBAC6}"/>
                </a:ext>
              </a:extLst>
            </p:cNvPr>
            <p:cNvSpPr txBox="1"/>
            <p:nvPr/>
          </p:nvSpPr>
          <p:spPr>
            <a:xfrm>
              <a:off x="9358952" y="11685612"/>
              <a:ext cx="335524" cy="79333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ctr" anchorCtr="0">
              <a:spAutoFit/>
            </a:bodyPr>
            <a:lstStyle/>
            <a:p>
              <a:pPr marL="0" marR="0" lvl="0" indent="0" algn="ctr" defTabSz="1828434" eaLnBrk="1" fontAlgn="auto" latinLnBrk="0" hangingPunct="1"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League Spartan" charset="0"/>
                <a:cs typeface="Poppins" pitchFamily="2" charset="77"/>
              </a:endParaRPr>
            </a:p>
          </p:txBody>
        </p:sp>
        <p:sp>
          <p:nvSpPr>
            <p:cNvPr id="172" name="Freeform 82">
              <a:extLst>
                <a:ext uri="{FF2B5EF4-FFF2-40B4-BE49-F238E27FC236}">
                  <a16:creationId xmlns:a16="http://schemas.microsoft.com/office/drawing/2014/main" id="{581FAB88-C787-46A8-88DC-A513BDE786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40383" y="2999666"/>
              <a:ext cx="4813163" cy="9954334"/>
            </a:xfrm>
            <a:custGeom>
              <a:avLst/>
              <a:gdLst>
                <a:gd name="T0" fmla="*/ 81 w 5952"/>
                <a:gd name="T1" fmla="*/ 12231 h 12313"/>
                <a:gd name="T2" fmla="*/ 5870 w 5952"/>
                <a:gd name="T3" fmla="*/ 12231 h 12313"/>
                <a:gd name="T4" fmla="*/ 5870 w 5952"/>
                <a:gd name="T5" fmla="*/ 83 h 12313"/>
                <a:gd name="T6" fmla="*/ 81 w 5952"/>
                <a:gd name="T7" fmla="*/ 83 h 12313"/>
                <a:gd name="T8" fmla="*/ 81 w 5952"/>
                <a:gd name="T9" fmla="*/ 12231 h 12313"/>
                <a:gd name="T10" fmla="*/ 5951 w 5952"/>
                <a:gd name="T11" fmla="*/ 12312 h 12313"/>
                <a:gd name="T12" fmla="*/ 0 w 5952"/>
                <a:gd name="T13" fmla="*/ 12312 h 12313"/>
                <a:gd name="T14" fmla="*/ 0 w 5952"/>
                <a:gd name="T15" fmla="*/ 2 h 12313"/>
                <a:gd name="T16" fmla="*/ 5951 w 5952"/>
                <a:gd name="T17" fmla="*/ 0 h 12313"/>
                <a:gd name="T18" fmla="*/ 5951 w 5952"/>
                <a:gd name="T19" fmla="*/ 12312 h 12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52" h="12313">
                  <a:moveTo>
                    <a:pt x="81" y="12231"/>
                  </a:moveTo>
                  <a:lnTo>
                    <a:pt x="5870" y="12231"/>
                  </a:lnTo>
                  <a:lnTo>
                    <a:pt x="5870" y="83"/>
                  </a:lnTo>
                  <a:lnTo>
                    <a:pt x="81" y="83"/>
                  </a:lnTo>
                  <a:lnTo>
                    <a:pt x="81" y="12231"/>
                  </a:lnTo>
                  <a:close/>
                  <a:moveTo>
                    <a:pt x="5951" y="12312"/>
                  </a:moveTo>
                  <a:lnTo>
                    <a:pt x="0" y="12312"/>
                  </a:lnTo>
                  <a:lnTo>
                    <a:pt x="0" y="2"/>
                  </a:lnTo>
                  <a:lnTo>
                    <a:pt x="5951" y="0"/>
                  </a:lnTo>
                  <a:lnTo>
                    <a:pt x="5951" y="12312"/>
                  </a:lnTo>
                  <a:close/>
                </a:path>
              </a:pathLst>
            </a:custGeom>
            <a:solidFill>
              <a:srgbClr val="8CC731"/>
            </a:solidFill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defTabSz="1828434" eaLnBrk="1" fontAlgn="auto" latinLnBrk="0" hangingPunct="1"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none" strike="noStrike" kern="0" cap="none" spc="0" normalizeH="0" baseline="0" noProof="0">
                <a:ln>
                  <a:noFill/>
                </a:ln>
                <a:solidFill>
                  <a:srgbClr val="AAAAAA"/>
                </a:solidFill>
                <a:effectLst/>
                <a:uLnTx/>
                <a:uFillTx/>
              </a:endParaRPr>
            </a:p>
          </p:txBody>
        </p:sp>
        <p:sp>
          <p:nvSpPr>
            <p:cNvPr id="173" name="Freeform 3">
              <a:extLst>
                <a:ext uri="{FF2B5EF4-FFF2-40B4-BE49-F238E27FC236}">
                  <a16:creationId xmlns:a16="http://schemas.microsoft.com/office/drawing/2014/main" id="{86ABC6C4-6905-4CF1-9FAF-D27051C838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70928" y="11720405"/>
              <a:ext cx="2952073" cy="723755"/>
            </a:xfrm>
            <a:prstGeom prst="roundRect">
              <a:avLst>
                <a:gd name="adj" fmla="val 50000"/>
              </a:avLst>
            </a:prstGeom>
            <a:solidFill>
              <a:srgbClr val="8CC731"/>
            </a:solidFill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defTabSz="1828434" eaLnBrk="1" fontAlgn="auto" latinLnBrk="0" hangingPunct="1"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none" strike="noStrike" kern="0" cap="none" spc="0" normalizeH="0" baseline="0" noProof="0">
                <a:ln>
                  <a:noFill/>
                </a:ln>
                <a:solidFill>
                  <a:srgbClr val="AAAAAA"/>
                </a:solidFill>
                <a:effectLst/>
                <a:uLnTx/>
                <a:uFillTx/>
              </a:endParaRPr>
            </a:p>
          </p:txBody>
        </p:sp>
        <p:sp>
          <p:nvSpPr>
            <p:cNvPr id="174" name="Freeform 84">
              <a:extLst>
                <a:ext uri="{FF2B5EF4-FFF2-40B4-BE49-F238E27FC236}">
                  <a16:creationId xmlns:a16="http://schemas.microsoft.com/office/drawing/2014/main" id="{73AA9C2B-A568-4FC2-ADE4-3092E99333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43000" y="7686029"/>
              <a:ext cx="3607928" cy="54864"/>
            </a:xfrm>
            <a:custGeom>
              <a:avLst/>
              <a:gdLst>
                <a:gd name="T0" fmla="*/ 3633 w 3634"/>
                <a:gd name="T1" fmla="*/ 21 h 22"/>
                <a:gd name="T2" fmla="*/ 0 w 3634"/>
                <a:gd name="T3" fmla="*/ 21 h 22"/>
                <a:gd name="T4" fmla="*/ 0 w 3634"/>
                <a:gd name="T5" fmla="*/ 0 h 22"/>
                <a:gd name="T6" fmla="*/ 3633 w 3634"/>
                <a:gd name="T7" fmla="*/ 0 h 22"/>
                <a:gd name="T8" fmla="*/ 3633 w 3634"/>
                <a:gd name="T9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34" h="22">
                  <a:moveTo>
                    <a:pt x="3633" y="21"/>
                  </a:moveTo>
                  <a:lnTo>
                    <a:pt x="0" y="21"/>
                  </a:lnTo>
                  <a:lnTo>
                    <a:pt x="0" y="0"/>
                  </a:lnTo>
                  <a:lnTo>
                    <a:pt x="3633" y="0"/>
                  </a:lnTo>
                  <a:lnTo>
                    <a:pt x="3633" y="21"/>
                  </a:lnTo>
                </a:path>
              </a:pathLst>
            </a:custGeom>
            <a:solidFill>
              <a:srgbClr val="8CC731"/>
            </a:solidFill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defTabSz="1828434" eaLnBrk="1" fontAlgn="auto" latinLnBrk="0" hangingPunct="1"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none" strike="noStrike" kern="0" cap="none" spc="0" normalizeH="0" baseline="0" noProof="0">
                <a:ln>
                  <a:noFill/>
                </a:ln>
                <a:solidFill>
                  <a:srgbClr val="AAAAAA"/>
                </a:solidFill>
                <a:effectLst/>
                <a:uLnTx/>
                <a:uFillTx/>
              </a:endParaRPr>
            </a:p>
          </p:txBody>
        </p:sp>
        <p:sp>
          <p:nvSpPr>
            <p:cNvPr id="175" name="Freeform 85">
              <a:extLst>
                <a:ext uri="{FF2B5EF4-FFF2-40B4-BE49-F238E27FC236}">
                  <a16:creationId xmlns:a16="http://schemas.microsoft.com/office/drawing/2014/main" id="{A11B9F4C-CD4E-45E0-97AD-395F518FCC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98785" y="7594023"/>
              <a:ext cx="237744" cy="238876"/>
            </a:xfrm>
            <a:custGeom>
              <a:avLst/>
              <a:gdLst>
                <a:gd name="T0" fmla="*/ 295 w 296"/>
                <a:gd name="T1" fmla="*/ 294 h 295"/>
                <a:gd name="T2" fmla="*/ 0 w 296"/>
                <a:gd name="T3" fmla="*/ 294 h 295"/>
                <a:gd name="T4" fmla="*/ 0 w 296"/>
                <a:gd name="T5" fmla="*/ 0 h 295"/>
                <a:gd name="T6" fmla="*/ 295 w 296"/>
                <a:gd name="T7" fmla="*/ 0 h 295"/>
                <a:gd name="T8" fmla="*/ 295 w 296"/>
                <a:gd name="T9" fmla="*/ 294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6" h="295">
                  <a:moveTo>
                    <a:pt x="295" y="294"/>
                  </a:moveTo>
                  <a:lnTo>
                    <a:pt x="0" y="294"/>
                  </a:lnTo>
                  <a:lnTo>
                    <a:pt x="0" y="0"/>
                  </a:lnTo>
                  <a:lnTo>
                    <a:pt x="295" y="0"/>
                  </a:lnTo>
                  <a:lnTo>
                    <a:pt x="295" y="294"/>
                  </a:lnTo>
                </a:path>
              </a:pathLst>
            </a:custGeom>
            <a:solidFill>
              <a:srgbClr val="8CC731"/>
            </a:solidFill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defTabSz="1828434" eaLnBrk="1" fontAlgn="auto" latinLnBrk="0" hangingPunct="1"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none" strike="noStrike" kern="0" cap="none" spc="0" normalizeH="0" baseline="0" noProof="0">
                <a:ln>
                  <a:noFill/>
                </a:ln>
                <a:solidFill>
                  <a:srgbClr val="AAAAAA"/>
                </a:solidFill>
                <a:effectLst/>
                <a:uLnTx/>
                <a:uFillTx/>
              </a:endParaRPr>
            </a:p>
          </p:txBody>
        </p:sp>
        <p:sp>
          <p:nvSpPr>
            <p:cNvPr id="176" name="Freeform 86">
              <a:extLst>
                <a:ext uri="{FF2B5EF4-FFF2-40B4-BE49-F238E27FC236}">
                  <a16:creationId xmlns:a16="http://schemas.microsoft.com/office/drawing/2014/main" id="{877DAC59-8E73-4086-A1E2-84EB0D04DB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43000" y="8870037"/>
              <a:ext cx="3607928" cy="54864"/>
            </a:xfrm>
            <a:custGeom>
              <a:avLst/>
              <a:gdLst>
                <a:gd name="T0" fmla="*/ 3633 w 3634"/>
                <a:gd name="T1" fmla="*/ 21 h 22"/>
                <a:gd name="T2" fmla="*/ 0 w 3634"/>
                <a:gd name="T3" fmla="*/ 21 h 22"/>
                <a:gd name="T4" fmla="*/ 0 w 3634"/>
                <a:gd name="T5" fmla="*/ 0 h 22"/>
                <a:gd name="T6" fmla="*/ 3633 w 3634"/>
                <a:gd name="T7" fmla="*/ 0 h 22"/>
                <a:gd name="T8" fmla="*/ 3633 w 3634"/>
                <a:gd name="T9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34" h="22">
                  <a:moveTo>
                    <a:pt x="3633" y="21"/>
                  </a:moveTo>
                  <a:lnTo>
                    <a:pt x="0" y="21"/>
                  </a:lnTo>
                  <a:lnTo>
                    <a:pt x="0" y="0"/>
                  </a:lnTo>
                  <a:lnTo>
                    <a:pt x="3633" y="0"/>
                  </a:lnTo>
                  <a:lnTo>
                    <a:pt x="3633" y="21"/>
                  </a:lnTo>
                </a:path>
              </a:pathLst>
            </a:custGeom>
            <a:solidFill>
              <a:srgbClr val="8CC731"/>
            </a:solidFill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defTabSz="1828434" eaLnBrk="1" fontAlgn="auto" latinLnBrk="0" hangingPunct="1"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none" strike="noStrike" kern="0" cap="none" spc="0" normalizeH="0" baseline="0" noProof="0">
                <a:ln>
                  <a:noFill/>
                </a:ln>
                <a:solidFill>
                  <a:srgbClr val="AAAAAA"/>
                </a:solidFill>
                <a:effectLst/>
                <a:uLnTx/>
                <a:uFillTx/>
              </a:endParaRPr>
            </a:p>
          </p:txBody>
        </p:sp>
        <p:sp>
          <p:nvSpPr>
            <p:cNvPr id="177" name="Freeform 87">
              <a:extLst>
                <a:ext uri="{FF2B5EF4-FFF2-40B4-BE49-F238E27FC236}">
                  <a16:creationId xmlns:a16="http://schemas.microsoft.com/office/drawing/2014/main" id="{52F23BC7-4557-4957-8EF8-E0ACAB94F6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62897" y="8778031"/>
              <a:ext cx="237744" cy="238876"/>
            </a:xfrm>
            <a:custGeom>
              <a:avLst/>
              <a:gdLst>
                <a:gd name="T0" fmla="*/ 294 w 295"/>
                <a:gd name="T1" fmla="*/ 294 h 295"/>
                <a:gd name="T2" fmla="*/ 0 w 295"/>
                <a:gd name="T3" fmla="*/ 294 h 295"/>
                <a:gd name="T4" fmla="*/ 0 w 295"/>
                <a:gd name="T5" fmla="*/ 0 h 295"/>
                <a:gd name="T6" fmla="*/ 294 w 295"/>
                <a:gd name="T7" fmla="*/ 0 h 295"/>
                <a:gd name="T8" fmla="*/ 294 w 295"/>
                <a:gd name="T9" fmla="*/ 294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5" h="295">
                  <a:moveTo>
                    <a:pt x="294" y="294"/>
                  </a:moveTo>
                  <a:lnTo>
                    <a:pt x="0" y="294"/>
                  </a:lnTo>
                  <a:lnTo>
                    <a:pt x="0" y="0"/>
                  </a:lnTo>
                  <a:lnTo>
                    <a:pt x="294" y="0"/>
                  </a:lnTo>
                  <a:lnTo>
                    <a:pt x="294" y="294"/>
                  </a:lnTo>
                </a:path>
              </a:pathLst>
            </a:custGeom>
            <a:solidFill>
              <a:srgbClr val="8CC731"/>
            </a:solidFill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defTabSz="1828434" eaLnBrk="1" fontAlgn="auto" latinLnBrk="0" hangingPunct="1"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none" strike="noStrike" kern="0" cap="none" spc="0" normalizeH="0" baseline="0" noProof="0">
                <a:ln>
                  <a:noFill/>
                </a:ln>
                <a:solidFill>
                  <a:srgbClr val="AAAAAA"/>
                </a:solidFill>
                <a:effectLst/>
                <a:uLnTx/>
                <a:uFillTx/>
              </a:endParaRPr>
            </a:p>
          </p:txBody>
        </p:sp>
        <p:sp>
          <p:nvSpPr>
            <p:cNvPr id="178" name="Freeform 88">
              <a:extLst>
                <a:ext uri="{FF2B5EF4-FFF2-40B4-BE49-F238E27FC236}">
                  <a16:creationId xmlns:a16="http://schemas.microsoft.com/office/drawing/2014/main" id="{3FB8B1DE-9297-4856-9C6D-CE169470D7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43000" y="10054045"/>
              <a:ext cx="3607928" cy="54864"/>
            </a:xfrm>
            <a:custGeom>
              <a:avLst/>
              <a:gdLst>
                <a:gd name="T0" fmla="*/ 3633 w 3634"/>
                <a:gd name="T1" fmla="*/ 0 h 30"/>
                <a:gd name="T2" fmla="*/ 0 w 3634"/>
                <a:gd name="T3" fmla="*/ 0 h 30"/>
                <a:gd name="T4" fmla="*/ 0 w 3634"/>
                <a:gd name="T5" fmla="*/ 29 h 30"/>
                <a:gd name="T6" fmla="*/ 3633 w 3634"/>
                <a:gd name="T7" fmla="*/ 29 h 30"/>
                <a:gd name="T8" fmla="*/ 3633 w 3634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34" h="30">
                  <a:moveTo>
                    <a:pt x="3633" y="0"/>
                  </a:moveTo>
                  <a:lnTo>
                    <a:pt x="0" y="0"/>
                  </a:lnTo>
                  <a:lnTo>
                    <a:pt x="0" y="29"/>
                  </a:lnTo>
                  <a:lnTo>
                    <a:pt x="3633" y="29"/>
                  </a:lnTo>
                  <a:lnTo>
                    <a:pt x="3633" y="0"/>
                  </a:lnTo>
                </a:path>
              </a:pathLst>
            </a:custGeom>
            <a:solidFill>
              <a:srgbClr val="8CC731"/>
            </a:solidFill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defTabSz="1828434" eaLnBrk="1" fontAlgn="auto" latinLnBrk="0" hangingPunct="1"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none" strike="noStrike" kern="0" cap="none" spc="0" normalizeH="0" baseline="0" noProof="0">
                <a:ln>
                  <a:noFill/>
                </a:ln>
                <a:solidFill>
                  <a:srgbClr val="AAAAAA"/>
                </a:solidFill>
                <a:effectLst/>
                <a:uLnTx/>
                <a:uFillTx/>
              </a:endParaRPr>
            </a:p>
          </p:txBody>
        </p:sp>
        <p:sp>
          <p:nvSpPr>
            <p:cNvPr id="179" name="Freeform 89">
              <a:extLst>
                <a:ext uri="{FF2B5EF4-FFF2-40B4-BE49-F238E27FC236}">
                  <a16:creationId xmlns:a16="http://schemas.microsoft.com/office/drawing/2014/main" id="{68BDD8BE-F084-4EA6-802D-7A2C0E54FA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23266" y="9962039"/>
              <a:ext cx="237744" cy="238876"/>
            </a:xfrm>
            <a:custGeom>
              <a:avLst/>
              <a:gdLst>
                <a:gd name="T0" fmla="*/ 294 w 295"/>
                <a:gd name="T1" fmla="*/ 294 h 295"/>
                <a:gd name="T2" fmla="*/ 0 w 295"/>
                <a:gd name="T3" fmla="*/ 294 h 295"/>
                <a:gd name="T4" fmla="*/ 0 w 295"/>
                <a:gd name="T5" fmla="*/ 0 h 295"/>
                <a:gd name="T6" fmla="*/ 294 w 295"/>
                <a:gd name="T7" fmla="*/ 0 h 295"/>
                <a:gd name="T8" fmla="*/ 294 w 295"/>
                <a:gd name="T9" fmla="*/ 294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5" h="295">
                  <a:moveTo>
                    <a:pt x="294" y="294"/>
                  </a:moveTo>
                  <a:lnTo>
                    <a:pt x="0" y="294"/>
                  </a:lnTo>
                  <a:lnTo>
                    <a:pt x="0" y="0"/>
                  </a:lnTo>
                  <a:lnTo>
                    <a:pt x="294" y="0"/>
                  </a:lnTo>
                  <a:lnTo>
                    <a:pt x="294" y="294"/>
                  </a:lnTo>
                </a:path>
              </a:pathLst>
            </a:custGeom>
            <a:solidFill>
              <a:srgbClr val="8CC731"/>
            </a:solidFill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defTabSz="1828434" eaLnBrk="1" fontAlgn="auto" latinLnBrk="0" hangingPunct="1"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none" strike="noStrike" kern="0" cap="none" spc="0" normalizeH="0" baseline="0" noProof="0">
                <a:ln>
                  <a:noFill/>
                </a:ln>
                <a:solidFill>
                  <a:srgbClr val="AAAAAA"/>
                </a:solidFill>
                <a:effectLst/>
                <a:uLnTx/>
                <a:uFillTx/>
              </a:endParaRPr>
            </a:p>
          </p:txBody>
        </p:sp>
        <p:sp>
          <p:nvSpPr>
            <p:cNvPr id="180" name="Freeform 90">
              <a:extLst>
                <a:ext uri="{FF2B5EF4-FFF2-40B4-BE49-F238E27FC236}">
                  <a16:creationId xmlns:a16="http://schemas.microsoft.com/office/drawing/2014/main" id="{BFC729A3-036C-4A03-B96D-B1FBB91F6A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43948" y="2999667"/>
              <a:ext cx="4805225" cy="3658841"/>
            </a:xfrm>
            <a:custGeom>
              <a:avLst/>
              <a:gdLst>
                <a:gd name="connsiteX0" fmla="*/ 0 w 4805225"/>
                <a:gd name="connsiteY0" fmla="*/ 0 h 3658841"/>
                <a:gd name="connsiteX1" fmla="*/ 4805225 w 4805225"/>
                <a:gd name="connsiteY1" fmla="*/ 0 h 3658841"/>
                <a:gd name="connsiteX2" fmla="*/ 4805225 w 4805225"/>
                <a:gd name="connsiteY2" fmla="*/ 2737573 h 3658841"/>
                <a:gd name="connsiteX3" fmla="*/ 3436807 w 4805225"/>
                <a:gd name="connsiteY3" fmla="*/ 2737573 h 3658841"/>
                <a:gd name="connsiteX4" fmla="*/ 2377152 w 4805225"/>
                <a:gd name="connsiteY4" fmla="*/ 3658841 h 3658841"/>
                <a:gd name="connsiteX5" fmla="*/ 1316688 w 4805225"/>
                <a:gd name="connsiteY5" fmla="*/ 2737573 h 3658841"/>
                <a:gd name="connsiteX6" fmla="*/ 0 w 4805225"/>
                <a:gd name="connsiteY6" fmla="*/ 2737573 h 3658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05225" h="3658841">
                  <a:moveTo>
                    <a:pt x="0" y="0"/>
                  </a:moveTo>
                  <a:lnTo>
                    <a:pt x="4805225" y="0"/>
                  </a:lnTo>
                  <a:lnTo>
                    <a:pt x="4805225" y="2737573"/>
                  </a:lnTo>
                  <a:lnTo>
                    <a:pt x="3436807" y="2737573"/>
                  </a:lnTo>
                  <a:cubicBezTo>
                    <a:pt x="3364062" y="3257657"/>
                    <a:pt x="2917083" y="3658841"/>
                    <a:pt x="2377152" y="3658841"/>
                  </a:cubicBezTo>
                  <a:cubicBezTo>
                    <a:pt x="1836412" y="3658841"/>
                    <a:pt x="1389434" y="3257657"/>
                    <a:pt x="1316688" y="2737573"/>
                  </a:cubicBezTo>
                  <a:lnTo>
                    <a:pt x="0" y="2737573"/>
                  </a:lnTo>
                  <a:close/>
                </a:path>
              </a:pathLst>
            </a:custGeom>
            <a:solidFill>
              <a:srgbClr val="8CC731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pPr marL="0" marR="0" lvl="0" indent="0" defTabSz="1828434" eaLnBrk="1" fontAlgn="auto" latinLnBrk="0" hangingPunct="1"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none" strike="noStrike" kern="0" cap="none" spc="0" normalizeH="0" baseline="0" noProof="0">
                <a:ln>
                  <a:noFill/>
                </a:ln>
                <a:solidFill>
                  <a:srgbClr val="AAAAAA"/>
                </a:solidFill>
                <a:effectLst/>
                <a:uLnTx/>
                <a:uFillTx/>
              </a:endParaRPr>
            </a:p>
          </p:txBody>
        </p:sp>
        <p:sp>
          <p:nvSpPr>
            <p:cNvPr id="181" name="Freeform 91">
              <a:extLst>
                <a:ext uri="{FF2B5EF4-FFF2-40B4-BE49-F238E27FC236}">
                  <a16:creationId xmlns:a16="http://schemas.microsoft.com/office/drawing/2014/main" id="{39107E21-408E-480C-A0C9-532EF8DBEC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40383" y="2999666"/>
              <a:ext cx="4805225" cy="3658842"/>
            </a:xfrm>
            <a:custGeom>
              <a:avLst/>
              <a:gdLst>
                <a:gd name="connsiteX0" fmla="*/ 0 w 4805225"/>
                <a:gd name="connsiteY0" fmla="*/ 0 h 3658842"/>
                <a:gd name="connsiteX1" fmla="*/ 1094014 w 4805225"/>
                <a:gd name="connsiteY1" fmla="*/ 0 h 3658842"/>
                <a:gd name="connsiteX2" fmla="*/ 4805225 w 4805225"/>
                <a:gd name="connsiteY2" fmla="*/ 2701549 h 3658842"/>
                <a:gd name="connsiteX3" fmla="*/ 4805225 w 4805225"/>
                <a:gd name="connsiteY3" fmla="*/ 2737573 h 3658842"/>
                <a:gd name="connsiteX4" fmla="*/ 3436807 w 4805225"/>
                <a:gd name="connsiteY4" fmla="*/ 2737573 h 3658842"/>
                <a:gd name="connsiteX5" fmla="*/ 2377152 w 4805225"/>
                <a:gd name="connsiteY5" fmla="*/ 3658842 h 3658842"/>
                <a:gd name="connsiteX6" fmla="*/ 1316689 w 4805225"/>
                <a:gd name="connsiteY6" fmla="*/ 2737573 h 3658842"/>
                <a:gd name="connsiteX7" fmla="*/ 0 w 4805225"/>
                <a:gd name="connsiteY7" fmla="*/ 2737573 h 3658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05225" h="3658842">
                  <a:moveTo>
                    <a:pt x="0" y="0"/>
                  </a:moveTo>
                  <a:lnTo>
                    <a:pt x="1094014" y="0"/>
                  </a:lnTo>
                  <a:lnTo>
                    <a:pt x="4805225" y="2701549"/>
                  </a:lnTo>
                  <a:lnTo>
                    <a:pt x="4805225" y="2737573"/>
                  </a:lnTo>
                  <a:lnTo>
                    <a:pt x="3436807" y="2737573"/>
                  </a:lnTo>
                  <a:cubicBezTo>
                    <a:pt x="3364062" y="3257657"/>
                    <a:pt x="2917082" y="3658842"/>
                    <a:pt x="2377152" y="3658842"/>
                  </a:cubicBezTo>
                  <a:cubicBezTo>
                    <a:pt x="1836413" y="3658842"/>
                    <a:pt x="1389434" y="3257657"/>
                    <a:pt x="1316689" y="2737573"/>
                  </a:cubicBezTo>
                  <a:lnTo>
                    <a:pt x="0" y="2737573"/>
                  </a:lnTo>
                  <a:close/>
                </a:path>
              </a:pathLst>
            </a:custGeom>
            <a:solidFill>
              <a:srgbClr val="DCDCDC">
                <a:lumMod val="10000"/>
                <a:alpha val="10000"/>
              </a:srgbClr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pPr marL="0" marR="0" lvl="0" indent="0" defTabSz="1828434" eaLnBrk="1" fontAlgn="auto" latinLnBrk="0" hangingPunct="1"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none" strike="noStrike" kern="0" cap="none" spc="0" normalizeH="0" baseline="0" noProof="0">
                <a:ln>
                  <a:noFill/>
                </a:ln>
                <a:solidFill>
                  <a:srgbClr val="AAAAAA"/>
                </a:solidFill>
                <a:effectLst/>
                <a:uLnTx/>
                <a:uFillTx/>
              </a:endParaRPr>
            </a:p>
          </p:txBody>
        </p:sp>
        <p:sp>
          <p:nvSpPr>
            <p:cNvPr id="182" name="Freeform 92">
              <a:extLst>
                <a:ext uri="{FF2B5EF4-FFF2-40B4-BE49-F238E27FC236}">
                  <a16:creationId xmlns:a16="http://schemas.microsoft.com/office/drawing/2014/main" id="{2C8706CF-42C9-4EB4-859C-3BC1AEA078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40382" y="2999666"/>
              <a:ext cx="3482775" cy="3658842"/>
            </a:xfrm>
            <a:custGeom>
              <a:avLst/>
              <a:gdLst>
                <a:gd name="connsiteX0" fmla="*/ 0 w 3482775"/>
                <a:gd name="connsiteY0" fmla="*/ 0 h 3658842"/>
                <a:gd name="connsiteX1" fmla="*/ 631249 w 3482775"/>
                <a:gd name="connsiteY1" fmla="*/ 0 h 3658842"/>
                <a:gd name="connsiteX2" fmla="*/ 3482775 w 3482775"/>
                <a:gd name="connsiteY2" fmla="*/ 2737573 h 3658842"/>
                <a:gd name="connsiteX3" fmla="*/ 3436807 w 3482775"/>
                <a:gd name="connsiteY3" fmla="*/ 2737573 h 3658842"/>
                <a:gd name="connsiteX4" fmla="*/ 2377152 w 3482775"/>
                <a:gd name="connsiteY4" fmla="*/ 3658842 h 3658842"/>
                <a:gd name="connsiteX5" fmla="*/ 1316689 w 3482775"/>
                <a:gd name="connsiteY5" fmla="*/ 2737573 h 3658842"/>
                <a:gd name="connsiteX6" fmla="*/ 0 w 3482775"/>
                <a:gd name="connsiteY6" fmla="*/ 2737573 h 3658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82775" h="3658842">
                  <a:moveTo>
                    <a:pt x="0" y="0"/>
                  </a:moveTo>
                  <a:lnTo>
                    <a:pt x="631249" y="0"/>
                  </a:lnTo>
                  <a:lnTo>
                    <a:pt x="3482775" y="2737573"/>
                  </a:lnTo>
                  <a:lnTo>
                    <a:pt x="3436807" y="2737573"/>
                  </a:lnTo>
                  <a:cubicBezTo>
                    <a:pt x="3364062" y="3257657"/>
                    <a:pt x="2917082" y="3658842"/>
                    <a:pt x="2377152" y="3658842"/>
                  </a:cubicBezTo>
                  <a:cubicBezTo>
                    <a:pt x="1836413" y="3658842"/>
                    <a:pt x="1389434" y="3257657"/>
                    <a:pt x="1316689" y="2737573"/>
                  </a:cubicBezTo>
                  <a:lnTo>
                    <a:pt x="0" y="2737573"/>
                  </a:lnTo>
                  <a:close/>
                </a:path>
              </a:pathLst>
            </a:custGeom>
            <a:solidFill>
              <a:srgbClr val="DCDCDC">
                <a:lumMod val="10000"/>
                <a:alpha val="10000"/>
              </a:srgbClr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pPr marL="0" marR="0" lvl="0" indent="0" defTabSz="1828434" eaLnBrk="1" fontAlgn="auto" latinLnBrk="0" hangingPunct="1"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none" strike="noStrike" kern="0" cap="none" spc="0" normalizeH="0" baseline="0" noProof="0">
                <a:ln>
                  <a:noFill/>
                </a:ln>
                <a:solidFill>
                  <a:srgbClr val="AAAAAA"/>
                </a:solidFill>
                <a:effectLst/>
                <a:uLnTx/>
                <a:uFillTx/>
              </a:endParaRPr>
            </a:p>
          </p:txBody>
        </p:sp>
        <p:sp>
          <p:nvSpPr>
            <p:cNvPr id="183" name="Freeform 93">
              <a:extLst>
                <a:ext uri="{FF2B5EF4-FFF2-40B4-BE49-F238E27FC236}">
                  <a16:creationId xmlns:a16="http://schemas.microsoft.com/office/drawing/2014/main" id="{7D17DC56-E934-4A09-81E7-1AEC603E22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40383" y="2999666"/>
              <a:ext cx="2557359" cy="3658842"/>
            </a:xfrm>
            <a:custGeom>
              <a:avLst/>
              <a:gdLst>
                <a:gd name="connsiteX0" fmla="*/ 0 w 2557359"/>
                <a:gd name="connsiteY0" fmla="*/ 0 h 3658842"/>
                <a:gd name="connsiteX1" fmla="*/ 223645 w 2557359"/>
                <a:gd name="connsiteY1" fmla="*/ 0 h 3658842"/>
                <a:gd name="connsiteX2" fmla="*/ 2557359 w 2557359"/>
                <a:gd name="connsiteY2" fmla="*/ 3643013 h 3658842"/>
                <a:gd name="connsiteX3" fmla="*/ 2477231 w 2557359"/>
                <a:gd name="connsiteY3" fmla="*/ 3654209 h 3658842"/>
                <a:gd name="connsiteX4" fmla="*/ 2377152 w 2557359"/>
                <a:gd name="connsiteY4" fmla="*/ 3658842 h 3658842"/>
                <a:gd name="connsiteX5" fmla="*/ 1316689 w 2557359"/>
                <a:gd name="connsiteY5" fmla="*/ 2737573 h 3658842"/>
                <a:gd name="connsiteX6" fmla="*/ 0 w 2557359"/>
                <a:gd name="connsiteY6" fmla="*/ 2737573 h 3658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57359" h="3658842">
                  <a:moveTo>
                    <a:pt x="0" y="0"/>
                  </a:moveTo>
                  <a:lnTo>
                    <a:pt x="223645" y="0"/>
                  </a:lnTo>
                  <a:lnTo>
                    <a:pt x="2557359" y="3643013"/>
                  </a:lnTo>
                  <a:lnTo>
                    <a:pt x="2477231" y="3654209"/>
                  </a:lnTo>
                  <a:cubicBezTo>
                    <a:pt x="2444280" y="3657275"/>
                    <a:pt x="2410897" y="3658842"/>
                    <a:pt x="2377152" y="3658842"/>
                  </a:cubicBezTo>
                  <a:cubicBezTo>
                    <a:pt x="1836413" y="3658842"/>
                    <a:pt x="1389433" y="3257657"/>
                    <a:pt x="1316689" y="2737573"/>
                  </a:cubicBezTo>
                  <a:lnTo>
                    <a:pt x="0" y="2737573"/>
                  </a:lnTo>
                  <a:close/>
                </a:path>
              </a:pathLst>
            </a:custGeom>
            <a:solidFill>
              <a:srgbClr val="DCDCDC">
                <a:lumMod val="10000"/>
                <a:alpha val="10000"/>
              </a:srgbClr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pPr marL="0" marR="0" lvl="0" indent="0" defTabSz="1828434" eaLnBrk="1" fontAlgn="auto" latinLnBrk="0" hangingPunct="1"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none" strike="noStrike" kern="0" cap="none" spc="0" normalizeH="0" baseline="0" noProof="0">
                <a:ln>
                  <a:noFill/>
                </a:ln>
                <a:solidFill>
                  <a:srgbClr val="AAAAAA"/>
                </a:solidFill>
                <a:effectLst/>
                <a:uLnTx/>
                <a:uFillTx/>
              </a:endParaRPr>
            </a:p>
          </p:txBody>
        </p:sp>
        <p:sp>
          <p:nvSpPr>
            <p:cNvPr id="184" name="Freeform 94">
              <a:extLst>
                <a:ext uri="{FF2B5EF4-FFF2-40B4-BE49-F238E27FC236}">
                  <a16:creationId xmlns:a16="http://schemas.microsoft.com/office/drawing/2014/main" id="{EF9AD23D-D81B-4524-8865-8333EB3881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41885" y="4351593"/>
              <a:ext cx="4010159" cy="241638"/>
            </a:xfrm>
            <a:custGeom>
              <a:avLst/>
              <a:gdLst>
                <a:gd name="connsiteX0" fmla="*/ 0 w 3239686"/>
                <a:gd name="connsiteY0" fmla="*/ 0 h 195212"/>
                <a:gd name="connsiteX1" fmla="*/ 3239686 w 3239686"/>
                <a:gd name="connsiteY1" fmla="*/ 0 h 195212"/>
                <a:gd name="connsiteX2" fmla="*/ 3239686 w 3239686"/>
                <a:gd name="connsiteY2" fmla="*/ 62707 h 195212"/>
                <a:gd name="connsiteX3" fmla="*/ 1743585 w 3239686"/>
                <a:gd name="connsiteY3" fmla="*/ 62707 h 195212"/>
                <a:gd name="connsiteX4" fmla="*/ 1619844 w 3239686"/>
                <a:gd name="connsiteY4" fmla="*/ 195212 h 195212"/>
                <a:gd name="connsiteX5" fmla="*/ 1496104 w 3239686"/>
                <a:gd name="connsiteY5" fmla="*/ 62707 h 195212"/>
                <a:gd name="connsiteX6" fmla="*/ 0 w 3239686"/>
                <a:gd name="connsiteY6" fmla="*/ 62707 h 195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39686" h="195212">
                  <a:moveTo>
                    <a:pt x="0" y="0"/>
                  </a:moveTo>
                  <a:lnTo>
                    <a:pt x="3239686" y="0"/>
                  </a:lnTo>
                  <a:lnTo>
                    <a:pt x="3239686" y="62707"/>
                  </a:lnTo>
                  <a:lnTo>
                    <a:pt x="1743585" y="62707"/>
                  </a:lnTo>
                  <a:lnTo>
                    <a:pt x="1619844" y="195212"/>
                  </a:lnTo>
                  <a:lnTo>
                    <a:pt x="1496104" y="62707"/>
                  </a:lnTo>
                  <a:lnTo>
                    <a:pt x="0" y="627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pPr marL="0" marR="0" lvl="0" indent="0" defTabSz="1828434" eaLnBrk="1" fontAlgn="auto" latinLnBrk="0" hangingPunct="1"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none" strike="noStrike" kern="0" cap="none" spc="0" normalizeH="0" baseline="0" noProof="0">
                <a:ln>
                  <a:noFill/>
                </a:ln>
                <a:solidFill>
                  <a:srgbClr val="AAAAAA"/>
                </a:solidFill>
                <a:effectLst/>
                <a:uLnTx/>
                <a:uFillTx/>
              </a:endParaRPr>
            </a:p>
          </p:txBody>
        </p:sp>
        <p:sp>
          <p:nvSpPr>
            <p:cNvPr id="185" name="TextBox 184">
              <a:extLst>
                <a:ext uri="{FF2B5EF4-FFF2-40B4-BE49-F238E27FC236}">
                  <a16:creationId xmlns:a16="http://schemas.microsoft.com/office/drawing/2014/main" id="{C926F1A6-21BC-4FD4-9B30-C6D35F71FA1E}"/>
                </a:ext>
              </a:extLst>
            </p:cNvPr>
            <p:cNvSpPr txBox="1"/>
            <p:nvPr/>
          </p:nvSpPr>
          <p:spPr>
            <a:xfrm>
              <a:off x="13462249" y="3278052"/>
              <a:ext cx="2769441" cy="85945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ctr" anchorCtr="0">
              <a:spAutoFit/>
            </a:bodyPr>
            <a:lstStyle/>
            <a:p>
              <a:pPr marL="0" marR="0" lvl="0" indent="0" algn="ctr" defTabSz="1828434" eaLnBrk="1" fontAlgn="auto" latinLnBrk="0" hangingPunct="1"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mn-MN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League Spartan" charset="0"/>
                  <a:cs typeface="Poppins" pitchFamily="2" charset="77"/>
                </a:rPr>
                <a:t>НӨЛӨӨЛӨЛ</a:t>
              </a:r>
              <a:endPara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League Spartan" charset="0"/>
                <a:cs typeface="Poppins" pitchFamily="2" charset="77"/>
              </a:endParaRPr>
            </a:p>
          </p:txBody>
        </p:sp>
        <p:sp>
          <p:nvSpPr>
            <p:cNvPr id="186" name="Subtitle 2">
              <a:extLst>
                <a:ext uri="{FF2B5EF4-FFF2-40B4-BE49-F238E27FC236}">
                  <a16:creationId xmlns:a16="http://schemas.microsoft.com/office/drawing/2014/main" id="{17B2AA7B-BDBE-4F42-BAE1-46046DCC618C}"/>
                </a:ext>
              </a:extLst>
            </p:cNvPr>
            <p:cNvSpPr txBox="1">
              <a:spLocks/>
            </p:cNvSpPr>
            <p:nvPr/>
          </p:nvSpPr>
          <p:spPr>
            <a:xfrm>
              <a:off x="13042998" y="6405050"/>
              <a:ext cx="4713665" cy="1432816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08763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mn-M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8204C"/>
                  </a:solidFill>
                  <a:effectLst/>
                  <a:uLnTx/>
                  <a:uFillTx/>
                  <a:latin typeface="+mn-lt"/>
                  <a:ea typeface="Lato Light" panose="020F0502020204030203" pitchFamily="34" charset="0"/>
                  <a:cs typeface="Mukta ExtraLight" panose="020B0000000000000000" pitchFamily="34" charset="77"/>
                </a:rPr>
                <a:t>Бүх нийтийн эрүүл мэндийн хамралт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8204C"/>
                </a:solidFill>
                <a:effectLst/>
                <a:uLnTx/>
                <a:uFillTx/>
                <a:latin typeface="+mn-lt"/>
                <a:ea typeface="Lato Light" panose="020F0502020204030203" pitchFamily="34" charset="0"/>
                <a:cs typeface="Mukta ExtraLight" panose="020B0000000000000000" pitchFamily="34" charset="77"/>
              </a:endParaRPr>
            </a:p>
          </p:txBody>
        </p:sp>
        <p:sp>
          <p:nvSpPr>
            <p:cNvPr id="187" name="Subtitle 2">
              <a:extLst>
                <a:ext uri="{FF2B5EF4-FFF2-40B4-BE49-F238E27FC236}">
                  <a16:creationId xmlns:a16="http://schemas.microsoft.com/office/drawing/2014/main" id="{0BCF32EB-24F0-4044-9E2C-920645793D36}"/>
                </a:ext>
              </a:extLst>
            </p:cNvPr>
            <p:cNvSpPr txBox="1">
              <a:spLocks/>
            </p:cNvSpPr>
            <p:nvPr/>
          </p:nvSpPr>
          <p:spPr>
            <a:xfrm>
              <a:off x="13050129" y="7925392"/>
              <a:ext cx="3600799" cy="760143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08763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mn-M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8204C"/>
                  </a:solidFill>
                  <a:effectLst/>
                  <a:uLnTx/>
                  <a:uFillTx/>
                  <a:latin typeface="+mn-lt"/>
                  <a:ea typeface="Lato Light" panose="020F0502020204030203" pitchFamily="34" charset="0"/>
                  <a:cs typeface="Mukta ExtraLight" panose="020B0000000000000000" pitchFamily="34" charset="77"/>
                </a:rPr>
                <a:t>Хариу үйлдэл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8204C"/>
                </a:solidFill>
                <a:effectLst/>
                <a:uLnTx/>
                <a:uFillTx/>
                <a:latin typeface="+mn-lt"/>
                <a:ea typeface="Lato Light" panose="020F0502020204030203" pitchFamily="34" charset="0"/>
                <a:cs typeface="Mukta ExtraLight" panose="020B0000000000000000" pitchFamily="34" charset="77"/>
              </a:endParaRPr>
            </a:p>
          </p:txBody>
        </p:sp>
        <p:sp>
          <p:nvSpPr>
            <p:cNvPr id="188" name="Subtitle 2">
              <a:extLst>
                <a:ext uri="{FF2B5EF4-FFF2-40B4-BE49-F238E27FC236}">
                  <a16:creationId xmlns:a16="http://schemas.microsoft.com/office/drawing/2014/main" id="{293D8A74-8E31-4277-AA00-EF544DE2BEB2}"/>
                </a:ext>
              </a:extLst>
            </p:cNvPr>
            <p:cNvSpPr txBox="1">
              <a:spLocks/>
            </p:cNvSpPr>
            <p:nvPr/>
          </p:nvSpPr>
          <p:spPr>
            <a:xfrm>
              <a:off x="13050129" y="8824348"/>
              <a:ext cx="3592081" cy="1330250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08763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mn-M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8204C"/>
                  </a:solidFill>
                  <a:effectLst/>
                  <a:uLnTx/>
                  <a:uFillTx/>
                  <a:latin typeface="+mn-lt"/>
                  <a:ea typeface="Lato Light" panose="020F0502020204030203" pitchFamily="34" charset="0"/>
                  <a:cs typeface="Mukta ExtraLight" panose="020B0000000000000000" pitchFamily="34" charset="77"/>
                </a:rPr>
                <a:t>Эрүүл мэндийн байдал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8204C"/>
                </a:solidFill>
                <a:effectLst/>
                <a:uLnTx/>
                <a:uFillTx/>
                <a:latin typeface="+mn-lt"/>
                <a:ea typeface="Lato Light" panose="020F0502020204030203" pitchFamily="34" charset="0"/>
                <a:cs typeface="Mukta ExtraLight" panose="020B0000000000000000" pitchFamily="34" charset="77"/>
              </a:endParaRPr>
            </a:p>
          </p:txBody>
        </p:sp>
        <p:sp>
          <p:nvSpPr>
            <p:cNvPr id="189" name="Freeform 99">
              <a:extLst>
                <a:ext uri="{FF2B5EF4-FFF2-40B4-BE49-F238E27FC236}">
                  <a16:creationId xmlns:a16="http://schemas.microsoft.com/office/drawing/2014/main" id="{502F296B-5F94-492C-B848-7047B60747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43000" y="11238051"/>
              <a:ext cx="3607928" cy="54864"/>
            </a:xfrm>
            <a:custGeom>
              <a:avLst/>
              <a:gdLst>
                <a:gd name="T0" fmla="*/ 3633 w 3634"/>
                <a:gd name="T1" fmla="*/ 0 h 30"/>
                <a:gd name="T2" fmla="*/ 0 w 3634"/>
                <a:gd name="T3" fmla="*/ 0 h 30"/>
                <a:gd name="T4" fmla="*/ 0 w 3634"/>
                <a:gd name="T5" fmla="*/ 29 h 30"/>
                <a:gd name="T6" fmla="*/ 3633 w 3634"/>
                <a:gd name="T7" fmla="*/ 29 h 30"/>
                <a:gd name="T8" fmla="*/ 3633 w 3634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34" h="30">
                  <a:moveTo>
                    <a:pt x="3633" y="0"/>
                  </a:moveTo>
                  <a:lnTo>
                    <a:pt x="0" y="0"/>
                  </a:lnTo>
                  <a:lnTo>
                    <a:pt x="0" y="29"/>
                  </a:lnTo>
                  <a:lnTo>
                    <a:pt x="3633" y="29"/>
                  </a:lnTo>
                  <a:lnTo>
                    <a:pt x="3633" y="0"/>
                  </a:lnTo>
                </a:path>
              </a:pathLst>
            </a:custGeom>
            <a:solidFill>
              <a:srgbClr val="8CC731"/>
            </a:solidFill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defTabSz="1828434" eaLnBrk="1" fontAlgn="auto" latinLnBrk="0" hangingPunct="1"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none" strike="noStrike" kern="0" cap="none" spc="0" normalizeH="0" baseline="0" noProof="0">
                <a:ln>
                  <a:noFill/>
                </a:ln>
                <a:solidFill>
                  <a:srgbClr val="AAAAAA"/>
                </a:solidFill>
                <a:effectLst/>
                <a:uLnTx/>
                <a:uFillTx/>
              </a:endParaRPr>
            </a:p>
          </p:txBody>
        </p:sp>
        <p:sp>
          <p:nvSpPr>
            <p:cNvPr id="190" name="Freeform 100">
              <a:extLst>
                <a:ext uri="{FF2B5EF4-FFF2-40B4-BE49-F238E27FC236}">
                  <a16:creationId xmlns:a16="http://schemas.microsoft.com/office/drawing/2014/main" id="{E6521416-60B5-4DC1-93D2-991B0CF179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271696" y="11146045"/>
              <a:ext cx="237744" cy="238876"/>
            </a:xfrm>
            <a:custGeom>
              <a:avLst/>
              <a:gdLst>
                <a:gd name="T0" fmla="*/ 294 w 295"/>
                <a:gd name="T1" fmla="*/ 294 h 295"/>
                <a:gd name="T2" fmla="*/ 0 w 295"/>
                <a:gd name="T3" fmla="*/ 294 h 295"/>
                <a:gd name="T4" fmla="*/ 0 w 295"/>
                <a:gd name="T5" fmla="*/ 0 h 295"/>
                <a:gd name="T6" fmla="*/ 294 w 295"/>
                <a:gd name="T7" fmla="*/ 0 h 295"/>
                <a:gd name="T8" fmla="*/ 294 w 295"/>
                <a:gd name="T9" fmla="*/ 294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5" h="295">
                  <a:moveTo>
                    <a:pt x="294" y="294"/>
                  </a:moveTo>
                  <a:lnTo>
                    <a:pt x="0" y="294"/>
                  </a:lnTo>
                  <a:lnTo>
                    <a:pt x="0" y="0"/>
                  </a:lnTo>
                  <a:lnTo>
                    <a:pt x="294" y="0"/>
                  </a:lnTo>
                  <a:lnTo>
                    <a:pt x="294" y="294"/>
                  </a:lnTo>
                </a:path>
              </a:pathLst>
            </a:custGeom>
            <a:solidFill>
              <a:srgbClr val="8CC731"/>
            </a:solidFill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defTabSz="1828434" eaLnBrk="1" fontAlgn="auto" latinLnBrk="0" hangingPunct="1"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none" strike="noStrike" kern="0" cap="none" spc="0" normalizeH="0" baseline="0" noProof="0">
                <a:ln>
                  <a:noFill/>
                </a:ln>
                <a:solidFill>
                  <a:srgbClr val="AAAAAA"/>
                </a:solidFill>
                <a:effectLst/>
                <a:uLnTx/>
                <a:uFillTx/>
              </a:endParaRPr>
            </a:p>
          </p:txBody>
        </p:sp>
        <p:sp>
          <p:nvSpPr>
            <p:cNvPr id="191" name="Subtitle 2">
              <a:extLst>
                <a:ext uri="{FF2B5EF4-FFF2-40B4-BE49-F238E27FC236}">
                  <a16:creationId xmlns:a16="http://schemas.microsoft.com/office/drawing/2014/main" id="{7303C4BE-82FE-42A0-BED0-13AB45BB4FB7}"/>
                </a:ext>
              </a:extLst>
            </p:cNvPr>
            <p:cNvSpPr txBox="1">
              <a:spLocks/>
            </p:cNvSpPr>
            <p:nvPr/>
          </p:nvSpPr>
          <p:spPr>
            <a:xfrm>
              <a:off x="13050129" y="10293409"/>
              <a:ext cx="3592081" cy="760143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08763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lang="mn-MN" sz="1800" dirty="0">
                  <a:solidFill>
                    <a:srgbClr val="08204C"/>
                  </a:solidFill>
                  <a:latin typeface="+mn-lt"/>
                  <a:ea typeface="Lato Light" panose="020F0502020204030203" pitchFamily="34" charset="0"/>
                  <a:cs typeface="Mukta ExtraLight" panose="020B0000000000000000" pitchFamily="34" charset="77"/>
                </a:rPr>
                <a:t>Тэгш байдал 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8204C"/>
                </a:solidFill>
                <a:effectLst/>
                <a:uLnTx/>
                <a:uFillTx/>
                <a:latin typeface="+mn-lt"/>
                <a:ea typeface="Lato Light" panose="020F0502020204030203" pitchFamily="34" charset="0"/>
                <a:cs typeface="Mukta ExtraLight" panose="020B0000000000000000" pitchFamily="34" charset="77"/>
              </a:endParaRPr>
            </a:p>
          </p:txBody>
        </p:sp>
        <p:sp>
          <p:nvSpPr>
            <p:cNvPr id="194" name="TextBox 193">
              <a:extLst>
                <a:ext uri="{FF2B5EF4-FFF2-40B4-BE49-F238E27FC236}">
                  <a16:creationId xmlns:a16="http://schemas.microsoft.com/office/drawing/2014/main" id="{3F9CCB38-0664-4FDC-8DAF-07D5A275DA7E}"/>
                </a:ext>
              </a:extLst>
            </p:cNvPr>
            <p:cNvSpPr txBox="1"/>
            <p:nvPr/>
          </p:nvSpPr>
          <p:spPr>
            <a:xfrm>
              <a:off x="14675233" y="11685612"/>
              <a:ext cx="335524" cy="79333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ctr" anchorCtr="0">
              <a:spAutoFit/>
            </a:bodyPr>
            <a:lstStyle/>
            <a:p>
              <a:pPr marL="0" marR="0" lvl="0" indent="0" algn="ctr" defTabSz="1828434" eaLnBrk="1" fontAlgn="auto" latinLnBrk="0" hangingPunct="1"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League Spartan" charset="0"/>
                <a:cs typeface="Poppins" pitchFamily="2" charset="77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0E544E12-EBD0-4A75-AF4B-192FC00CAFF0}"/>
              </a:ext>
            </a:extLst>
          </p:cNvPr>
          <p:cNvSpPr txBox="1"/>
          <p:nvPr/>
        </p:nvSpPr>
        <p:spPr>
          <a:xfrm>
            <a:off x="1850113" y="6043423"/>
            <a:ext cx="48800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Primary health care measurement framework and indicators</a:t>
            </a:r>
            <a:r>
              <a:rPr lang="mn-MN" sz="1200" i="1" dirty="0"/>
              <a:t>, </a:t>
            </a:r>
            <a:r>
              <a:rPr lang="en-US" sz="1200" i="1" dirty="0"/>
              <a:t>WHO, 2022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AC54631-C2D0-4B51-BECF-C3EF56CB86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2434" y="1167580"/>
            <a:ext cx="3584456" cy="3145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3582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9C283C-6B33-4EFD-828D-7B25EA3C48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8139" y="119651"/>
            <a:ext cx="9477375" cy="586531"/>
          </a:xfrm>
        </p:spPr>
        <p:txBody>
          <a:bodyPr>
            <a:normAutofit fontScale="90000"/>
          </a:bodyPr>
          <a:lstStyle/>
          <a:p>
            <a:pPr algn="ctr"/>
            <a:r>
              <a:rPr lang="mn-MN" dirty="0"/>
              <a:t>ЭРҮҮЛ МЭНДИЙН АНХАН ШАТНЫ БАЙГУУЛЛАГЫН ГЭРЭЭНИЙ ШАЛГУУР ҮЗҮҮЛЭЛТ</a:t>
            </a:r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7DBF345-BEBB-4238-846F-E512E6C90E3F}"/>
              </a:ext>
            </a:extLst>
          </p:cNvPr>
          <p:cNvGrpSpPr/>
          <p:nvPr/>
        </p:nvGrpSpPr>
        <p:grpSpPr>
          <a:xfrm>
            <a:off x="210454" y="950834"/>
            <a:ext cx="11644847" cy="5529014"/>
            <a:chOff x="210454" y="950834"/>
            <a:chExt cx="11644847" cy="5529014"/>
          </a:xfrm>
        </p:grpSpPr>
        <p:sp>
          <p:nvSpPr>
            <p:cNvPr id="9" name="Snip Diagonal Corner Rectangle 9">
              <a:extLst>
                <a:ext uri="{FF2B5EF4-FFF2-40B4-BE49-F238E27FC236}">
                  <a16:creationId xmlns:a16="http://schemas.microsoft.com/office/drawing/2014/main" id="{674F464E-1D4B-4C77-AF9A-B9519534E431}"/>
                </a:ext>
              </a:extLst>
            </p:cNvPr>
            <p:cNvSpPr/>
            <p:nvPr/>
          </p:nvSpPr>
          <p:spPr>
            <a:xfrm>
              <a:off x="3257906" y="5399003"/>
              <a:ext cx="2655740" cy="1080845"/>
            </a:xfrm>
            <a:prstGeom prst="snip2DiagRect">
              <a:avLst/>
            </a:prstGeom>
            <a:solidFill>
              <a:srgbClr val="165AB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17" eaLnBrk="1" fontAlgn="auto" latinLnBrk="0" hangingPunct="1"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</a:endParaRPr>
            </a:p>
          </p:txBody>
        </p:sp>
        <p:sp>
          <p:nvSpPr>
            <p:cNvPr id="10" name="Snip Diagonal Corner Rectangle 10">
              <a:extLst>
                <a:ext uri="{FF2B5EF4-FFF2-40B4-BE49-F238E27FC236}">
                  <a16:creationId xmlns:a16="http://schemas.microsoft.com/office/drawing/2014/main" id="{2D42F292-113F-4233-853C-37FB2CEE3E73}"/>
                </a:ext>
              </a:extLst>
            </p:cNvPr>
            <p:cNvSpPr/>
            <p:nvPr/>
          </p:nvSpPr>
          <p:spPr>
            <a:xfrm>
              <a:off x="3257906" y="3916281"/>
              <a:ext cx="2655740" cy="1080845"/>
            </a:xfrm>
            <a:prstGeom prst="snip2DiagRect">
              <a:avLst/>
            </a:prstGeom>
            <a:solidFill>
              <a:srgbClr val="1B8BCD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17" eaLnBrk="1" fontAlgn="auto" latinLnBrk="0" hangingPunct="1"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</a:endParaRPr>
            </a:p>
          </p:txBody>
        </p:sp>
        <p:sp>
          <p:nvSpPr>
            <p:cNvPr id="11" name="Snip Diagonal Corner Rectangle 11">
              <a:extLst>
                <a:ext uri="{FF2B5EF4-FFF2-40B4-BE49-F238E27FC236}">
                  <a16:creationId xmlns:a16="http://schemas.microsoft.com/office/drawing/2014/main" id="{9B66D559-46DE-41B3-BDAA-D7A1550D8646}"/>
                </a:ext>
              </a:extLst>
            </p:cNvPr>
            <p:cNvSpPr/>
            <p:nvPr/>
          </p:nvSpPr>
          <p:spPr>
            <a:xfrm>
              <a:off x="3257906" y="2433561"/>
              <a:ext cx="2655740" cy="1080845"/>
            </a:xfrm>
            <a:prstGeom prst="snip2DiagRect">
              <a:avLst/>
            </a:prstGeom>
            <a:solidFill>
              <a:srgbClr val="27C7C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17" eaLnBrk="1" fontAlgn="auto" latinLnBrk="0" hangingPunct="1"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</a:endParaRPr>
            </a:p>
          </p:txBody>
        </p:sp>
        <p:sp>
          <p:nvSpPr>
            <p:cNvPr id="12" name="Snip Diagonal Corner Rectangle 12">
              <a:extLst>
                <a:ext uri="{FF2B5EF4-FFF2-40B4-BE49-F238E27FC236}">
                  <a16:creationId xmlns:a16="http://schemas.microsoft.com/office/drawing/2014/main" id="{BC4FA00B-92B6-4881-873E-F3A9079BEA2A}"/>
                </a:ext>
              </a:extLst>
            </p:cNvPr>
            <p:cNvSpPr/>
            <p:nvPr/>
          </p:nvSpPr>
          <p:spPr>
            <a:xfrm>
              <a:off x="3229895" y="950834"/>
              <a:ext cx="2655740" cy="1080845"/>
            </a:xfrm>
            <a:prstGeom prst="snip2DiagRect">
              <a:avLst/>
            </a:prstGeom>
            <a:solidFill>
              <a:srgbClr val="27C78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17" eaLnBrk="1" fontAlgn="auto" latinLnBrk="0" hangingPunct="1"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</a:endParaRPr>
            </a:p>
          </p:txBody>
        </p:sp>
        <p:sp>
          <p:nvSpPr>
            <p:cNvPr id="13" name="Snip Diagonal Corner Rectangle 14">
              <a:extLst>
                <a:ext uri="{FF2B5EF4-FFF2-40B4-BE49-F238E27FC236}">
                  <a16:creationId xmlns:a16="http://schemas.microsoft.com/office/drawing/2014/main" id="{5E6EB944-5A99-4DEC-818E-D9263D05378D}"/>
                </a:ext>
              </a:extLst>
            </p:cNvPr>
            <p:cNvSpPr/>
            <p:nvPr/>
          </p:nvSpPr>
          <p:spPr>
            <a:xfrm>
              <a:off x="6228734" y="5399003"/>
              <a:ext cx="2655740" cy="1080845"/>
            </a:xfrm>
            <a:prstGeom prst="snip2DiagRect">
              <a:avLst/>
            </a:prstGeom>
            <a:solidFill>
              <a:srgbClr val="165AB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17" eaLnBrk="1" fontAlgn="auto" latinLnBrk="0" hangingPunct="1"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</a:endParaRPr>
            </a:p>
          </p:txBody>
        </p:sp>
        <p:sp>
          <p:nvSpPr>
            <p:cNvPr id="14" name="Snip Diagonal Corner Rectangle 15">
              <a:extLst>
                <a:ext uri="{FF2B5EF4-FFF2-40B4-BE49-F238E27FC236}">
                  <a16:creationId xmlns:a16="http://schemas.microsoft.com/office/drawing/2014/main" id="{8AA7BE2D-B0D0-4BB3-AF3F-4BB27927AF89}"/>
                </a:ext>
              </a:extLst>
            </p:cNvPr>
            <p:cNvSpPr/>
            <p:nvPr/>
          </p:nvSpPr>
          <p:spPr>
            <a:xfrm>
              <a:off x="6278356" y="3916276"/>
              <a:ext cx="2655740" cy="1080845"/>
            </a:xfrm>
            <a:prstGeom prst="snip2DiagRect">
              <a:avLst/>
            </a:prstGeom>
            <a:solidFill>
              <a:srgbClr val="1B8BCD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17" eaLnBrk="1" fontAlgn="auto" latinLnBrk="0" hangingPunct="1"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</a:endParaRPr>
            </a:p>
          </p:txBody>
        </p:sp>
        <p:sp>
          <p:nvSpPr>
            <p:cNvPr id="15" name="Snip Diagonal Corner Rectangle 16">
              <a:extLst>
                <a:ext uri="{FF2B5EF4-FFF2-40B4-BE49-F238E27FC236}">
                  <a16:creationId xmlns:a16="http://schemas.microsoft.com/office/drawing/2014/main" id="{56E4018B-EEC3-438D-A89F-1C8DA6439113}"/>
                </a:ext>
              </a:extLst>
            </p:cNvPr>
            <p:cNvSpPr/>
            <p:nvPr/>
          </p:nvSpPr>
          <p:spPr>
            <a:xfrm>
              <a:off x="6228732" y="2433556"/>
              <a:ext cx="2655740" cy="1080845"/>
            </a:xfrm>
            <a:prstGeom prst="snip2DiagRect">
              <a:avLst/>
            </a:prstGeom>
            <a:solidFill>
              <a:srgbClr val="27C7C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17" eaLnBrk="1" fontAlgn="auto" latinLnBrk="0" hangingPunct="1"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</a:endParaRPr>
            </a:p>
          </p:txBody>
        </p:sp>
        <p:sp>
          <p:nvSpPr>
            <p:cNvPr id="16" name="Snip Diagonal Corner Rectangle 17">
              <a:extLst>
                <a:ext uri="{FF2B5EF4-FFF2-40B4-BE49-F238E27FC236}">
                  <a16:creationId xmlns:a16="http://schemas.microsoft.com/office/drawing/2014/main" id="{C39EBE2D-3499-4BFB-9689-204EE2984482}"/>
                </a:ext>
              </a:extLst>
            </p:cNvPr>
            <p:cNvSpPr/>
            <p:nvPr/>
          </p:nvSpPr>
          <p:spPr>
            <a:xfrm>
              <a:off x="6228734" y="950837"/>
              <a:ext cx="2655740" cy="1080845"/>
            </a:xfrm>
            <a:prstGeom prst="snip2DiagRect">
              <a:avLst/>
            </a:prstGeom>
            <a:solidFill>
              <a:srgbClr val="27C78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17" eaLnBrk="1" fontAlgn="auto" latinLnBrk="0" hangingPunct="1"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</a:endParaRPr>
            </a:p>
          </p:txBody>
        </p: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99EF561A-5D2D-4265-996F-01D20A2911B8}"/>
                </a:ext>
              </a:extLst>
            </p:cNvPr>
            <p:cNvGrpSpPr/>
            <p:nvPr/>
          </p:nvGrpSpPr>
          <p:grpSpPr>
            <a:xfrm>
              <a:off x="287077" y="950837"/>
              <a:ext cx="2655740" cy="1080845"/>
              <a:chOff x="287077" y="950837"/>
              <a:chExt cx="2655740" cy="1080845"/>
            </a:xfrm>
          </p:grpSpPr>
          <p:sp>
            <p:nvSpPr>
              <p:cNvPr id="8" name="Snip Diagonal Corner Rectangle 6">
                <a:extLst>
                  <a:ext uri="{FF2B5EF4-FFF2-40B4-BE49-F238E27FC236}">
                    <a16:creationId xmlns:a16="http://schemas.microsoft.com/office/drawing/2014/main" id="{97627C8B-54C2-495A-8788-E4287F94845C}"/>
                  </a:ext>
                </a:extLst>
              </p:cNvPr>
              <p:cNvSpPr/>
              <p:nvPr/>
            </p:nvSpPr>
            <p:spPr>
              <a:xfrm>
                <a:off x="287077" y="950837"/>
                <a:ext cx="2655740" cy="1080845"/>
              </a:xfrm>
              <a:prstGeom prst="snip2DiagRect">
                <a:avLst/>
              </a:prstGeom>
              <a:solidFill>
                <a:srgbClr val="27C78A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17" eaLnBrk="1" fontAlgn="auto" latinLnBrk="0" hangingPunct="1"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cs typeface="Arial" panose="020B0604020202020204" pitchFamily="34" charset="0"/>
                </a:endParaRPr>
              </a:p>
            </p:txBody>
          </p:sp>
          <p:sp>
            <p:nvSpPr>
              <p:cNvPr id="31" name="Subtitle 2">
                <a:extLst>
                  <a:ext uri="{FF2B5EF4-FFF2-40B4-BE49-F238E27FC236}">
                    <a16:creationId xmlns:a16="http://schemas.microsoft.com/office/drawing/2014/main" id="{4310B932-1E6B-4A97-B3AA-8B1F63E0E34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20910" y="1314286"/>
                <a:ext cx="2385271" cy="353943"/>
              </a:xfrm>
              <a:prstGeom prst="rect">
                <a:avLst/>
              </a:prstGeom>
            </p:spPr>
            <p:txBody>
              <a:bodyPr vert="horz" wrap="square" lIns="45720" tIns="22860" rIns="45720" bIns="22860" rtlCol="0" anchor="ctr">
                <a:spAutoFit/>
              </a:bodyPr>
              <a:lstStyle>
                <a:lvl1pPr marL="0" indent="0" algn="ctr" defTabSz="1087636" rtl="0" eaLnBrk="1" latinLnBrk="0" hangingPunct="1">
                  <a:lnSpc>
                    <a:spcPct val="120000"/>
                  </a:lnSpc>
                  <a:spcBef>
                    <a:spcPct val="20000"/>
                  </a:spcBef>
                  <a:buFont typeface="Arial"/>
                  <a:buNone/>
                  <a:defRPr sz="2400" kern="1200">
                    <a:solidFill>
                      <a:schemeClr val="tx2"/>
                    </a:solidFill>
                    <a:latin typeface="Open Sans Light"/>
                    <a:ea typeface="+mn-ea"/>
                    <a:cs typeface="Open Sans Light"/>
                  </a:defRPr>
                </a:lvl1pPr>
                <a:lvl2pPr marL="1087636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2pPr>
                <a:lvl3pPr marL="2175271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3pPr>
                <a:lvl4pPr marL="3262912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4pPr>
                <a:lvl5pPr marL="4350546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5pPr>
                <a:lvl6pPr marL="5438184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6525820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7613455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8701091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defTabSz="543818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1000" b="1" dirty="0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НЭГ ХҮРТЛЭХ НАСНЫ ХҮҮХДИЙН БҮРЭН ТУНГИЙН ХАМРАЛТЫН ХУВЬ</a:t>
                </a:r>
                <a:endPara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Lato Light" panose="020F0502020204030203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EADBB6F4-A486-4FF5-8586-E62453BA39E2}"/>
                </a:ext>
              </a:extLst>
            </p:cNvPr>
            <p:cNvGrpSpPr/>
            <p:nvPr/>
          </p:nvGrpSpPr>
          <p:grpSpPr>
            <a:xfrm>
              <a:off x="210454" y="2433561"/>
              <a:ext cx="2806180" cy="1080845"/>
              <a:chOff x="210454" y="2433561"/>
              <a:chExt cx="2806180" cy="1080845"/>
            </a:xfrm>
          </p:grpSpPr>
          <p:sp>
            <p:nvSpPr>
              <p:cNvPr id="7" name="Snip Diagonal Corner Rectangle 5">
                <a:extLst>
                  <a:ext uri="{FF2B5EF4-FFF2-40B4-BE49-F238E27FC236}">
                    <a16:creationId xmlns:a16="http://schemas.microsoft.com/office/drawing/2014/main" id="{72273A0F-12CB-4042-BCD2-F85E3BFA6FE1}"/>
                  </a:ext>
                </a:extLst>
              </p:cNvPr>
              <p:cNvSpPr/>
              <p:nvPr/>
            </p:nvSpPr>
            <p:spPr>
              <a:xfrm>
                <a:off x="287077" y="2433561"/>
                <a:ext cx="2655740" cy="1080845"/>
              </a:xfrm>
              <a:prstGeom prst="snip2DiagRect">
                <a:avLst/>
              </a:prstGeom>
              <a:solidFill>
                <a:srgbClr val="27C7C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17" eaLnBrk="1" fontAlgn="auto" latinLnBrk="0" hangingPunct="1"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cs typeface="Arial" panose="020B0604020202020204" pitchFamily="34" charset="0"/>
                </a:endParaRPr>
              </a:p>
            </p:txBody>
          </p:sp>
          <p:sp>
            <p:nvSpPr>
              <p:cNvPr id="32" name="Subtitle 2">
                <a:extLst>
                  <a:ext uri="{FF2B5EF4-FFF2-40B4-BE49-F238E27FC236}">
                    <a16:creationId xmlns:a16="http://schemas.microsoft.com/office/drawing/2014/main" id="{A7E4300A-05F8-4F27-85E8-31127485BB5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10454" y="2451785"/>
                <a:ext cx="2806180" cy="1015663"/>
              </a:xfrm>
              <a:prstGeom prst="rect">
                <a:avLst/>
              </a:prstGeom>
            </p:spPr>
            <p:txBody>
              <a:bodyPr vert="horz" wrap="square" lIns="45720" tIns="22860" rIns="45720" bIns="22860" rtlCol="0" anchor="ctr">
                <a:spAutoFit/>
              </a:bodyPr>
              <a:lstStyle>
                <a:lvl1pPr marL="0" indent="0" algn="ctr" defTabSz="1087636" rtl="0" eaLnBrk="1" latinLnBrk="0" hangingPunct="1">
                  <a:lnSpc>
                    <a:spcPct val="120000"/>
                  </a:lnSpc>
                  <a:spcBef>
                    <a:spcPct val="20000"/>
                  </a:spcBef>
                  <a:buFont typeface="Arial"/>
                  <a:buNone/>
                  <a:defRPr sz="2400" kern="1200">
                    <a:solidFill>
                      <a:schemeClr val="tx2"/>
                    </a:solidFill>
                    <a:latin typeface="Open Sans Light"/>
                    <a:ea typeface="+mn-ea"/>
                    <a:cs typeface="Open Sans Light"/>
                  </a:defRPr>
                </a:lvl1pPr>
                <a:lvl2pPr marL="1087636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2pPr>
                <a:lvl3pPr marL="2175271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3pPr>
                <a:lvl4pPr marL="3262912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4pPr>
                <a:lvl5pPr marL="4350546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5pPr>
                <a:lvl6pPr marL="5438184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6525820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7613455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8701091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defTabSz="543818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900" b="1" dirty="0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ӨРХ, СУМ, ТОСГОНЫ ЭРҮҮЛ МЭНДИЙН ТӨВӨӨС ЛАВЛАГАА ШАТЛАЛЫН ЭРҮҮЛ МЭНДИЙН БАЙГУУЛЛАГА РУУ ӨВЧТӨН ШИЛЖҮҮЛСЭН ТОО БОЛОН ЛАВЛАГАА ШАТЛАЛЫН БАЙГУУЛЛАГАД ӨРХИЙН ЭРҮҮЛ МЭНДИЙН ТӨВӨӨС ОЧСОН ӨВЧТӨНИЙ ТООНЫ ЗӨРҮҮНИЙ ХУВЬ ХЭМЖЭЭ 5 ХУВИАС ИХГҮЙ БАЙХ</a:t>
                </a:r>
                <a:endPara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Lato Light" panose="020F0502020204030203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13560208-01A8-4807-8311-7A4A881143B0}"/>
                </a:ext>
              </a:extLst>
            </p:cNvPr>
            <p:cNvGrpSpPr/>
            <p:nvPr/>
          </p:nvGrpSpPr>
          <p:grpSpPr>
            <a:xfrm>
              <a:off x="287077" y="3916281"/>
              <a:ext cx="2655740" cy="1080845"/>
              <a:chOff x="287077" y="3916281"/>
              <a:chExt cx="2655740" cy="1080845"/>
            </a:xfrm>
          </p:grpSpPr>
          <p:sp>
            <p:nvSpPr>
              <p:cNvPr id="6" name="Snip Diagonal Corner Rectangle 4">
                <a:extLst>
                  <a:ext uri="{FF2B5EF4-FFF2-40B4-BE49-F238E27FC236}">
                    <a16:creationId xmlns:a16="http://schemas.microsoft.com/office/drawing/2014/main" id="{DBE3BD23-5B57-40F0-9714-4BE9AACCFF8C}"/>
                  </a:ext>
                </a:extLst>
              </p:cNvPr>
              <p:cNvSpPr/>
              <p:nvPr/>
            </p:nvSpPr>
            <p:spPr>
              <a:xfrm>
                <a:off x="287077" y="3916281"/>
                <a:ext cx="2655740" cy="1080845"/>
              </a:xfrm>
              <a:prstGeom prst="snip2DiagRect">
                <a:avLst/>
              </a:prstGeom>
              <a:solidFill>
                <a:srgbClr val="1B8BCD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17" eaLnBrk="1" fontAlgn="auto" latinLnBrk="0" hangingPunct="1"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cs typeface="Arial" panose="020B0604020202020204" pitchFamily="34" charset="0"/>
                </a:endParaRPr>
              </a:p>
            </p:txBody>
          </p:sp>
          <p:sp>
            <p:nvSpPr>
              <p:cNvPr id="33" name="Subtitle 2">
                <a:extLst>
                  <a:ext uri="{FF2B5EF4-FFF2-40B4-BE49-F238E27FC236}">
                    <a16:creationId xmlns:a16="http://schemas.microsoft.com/office/drawing/2014/main" id="{773C4011-82F3-4E82-8476-D4112D522D1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20910" y="4277728"/>
                <a:ext cx="2385271" cy="353943"/>
              </a:xfrm>
              <a:prstGeom prst="rect">
                <a:avLst/>
              </a:prstGeom>
            </p:spPr>
            <p:txBody>
              <a:bodyPr vert="horz" wrap="square" lIns="45720" tIns="22860" rIns="45720" bIns="22860" rtlCol="0" anchor="ctr">
                <a:spAutoFit/>
              </a:bodyPr>
              <a:lstStyle>
                <a:lvl1pPr marL="0" indent="0" algn="ctr" defTabSz="1087636" rtl="0" eaLnBrk="1" latinLnBrk="0" hangingPunct="1">
                  <a:lnSpc>
                    <a:spcPct val="120000"/>
                  </a:lnSpc>
                  <a:spcBef>
                    <a:spcPct val="20000"/>
                  </a:spcBef>
                  <a:buFont typeface="Arial"/>
                  <a:buNone/>
                  <a:defRPr sz="2400" kern="1200">
                    <a:solidFill>
                      <a:schemeClr val="tx2"/>
                    </a:solidFill>
                    <a:latin typeface="Open Sans Light"/>
                    <a:ea typeface="+mn-ea"/>
                    <a:cs typeface="Open Sans Light"/>
                  </a:defRPr>
                </a:lvl1pPr>
                <a:lvl2pPr marL="1087636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2pPr>
                <a:lvl3pPr marL="2175271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3pPr>
                <a:lvl4pPr marL="3262912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4pPr>
                <a:lvl5pPr marL="4350546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5pPr>
                <a:lvl6pPr marL="5438184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6525820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7613455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8701091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defTabSz="543818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1000" b="1" dirty="0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UPTODATE ТОГТМОЛ АШИГЛАДАГ ЭМЧИЙН ХУВЬ</a:t>
                </a:r>
                <a:endPara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Lato Light" panose="020F0502020204030203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66F24F7A-2669-41B5-B235-55FF620CB661}"/>
                </a:ext>
              </a:extLst>
            </p:cNvPr>
            <p:cNvGrpSpPr/>
            <p:nvPr/>
          </p:nvGrpSpPr>
          <p:grpSpPr>
            <a:xfrm>
              <a:off x="210454" y="5399003"/>
              <a:ext cx="2732363" cy="1080845"/>
              <a:chOff x="210454" y="5399003"/>
              <a:chExt cx="2732363" cy="1080845"/>
            </a:xfrm>
          </p:grpSpPr>
          <p:sp>
            <p:nvSpPr>
              <p:cNvPr id="5" name="Snip Diagonal Corner Rectangle 3">
                <a:extLst>
                  <a:ext uri="{FF2B5EF4-FFF2-40B4-BE49-F238E27FC236}">
                    <a16:creationId xmlns:a16="http://schemas.microsoft.com/office/drawing/2014/main" id="{E1ACA76E-C1A8-4E03-8C40-136D0F82D326}"/>
                  </a:ext>
                </a:extLst>
              </p:cNvPr>
              <p:cNvSpPr/>
              <p:nvPr/>
            </p:nvSpPr>
            <p:spPr>
              <a:xfrm>
                <a:off x="287077" y="5399003"/>
                <a:ext cx="2655740" cy="1080845"/>
              </a:xfrm>
              <a:prstGeom prst="snip2DiagRect">
                <a:avLst/>
              </a:prstGeom>
              <a:solidFill>
                <a:srgbClr val="165AB6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17" eaLnBrk="1" fontAlgn="auto" latinLnBrk="0" hangingPunct="1"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cs typeface="Arial" panose="020B0604020202020204" pitchFamily="34" charset="0"/>
                </a:endParaRPr>
              </a:p>
            </p:txBody>
          </p:sp>
          <p:sp>
            <p:nvSpPr>
              <p:cNvPr id="34" name="Subtitle 2">
                <a:extLst>
                  <a:ext uri="{FF2B5EF4-FFF2-40B4-BE49-F238E27FC236}">
                    <a16:creationId xmlns:a16="http://schemas.microsoft.com/office/drawing/2014/main" id="{DC6731CF-4454-4A66-8ABE-DCB61C5326D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10454" y="5454676"/>
                <a:ext cx="2730959" cy="969497"/>
              </a:xfrm>
              <a:prstGeom prst="rect">
                <a:avLst/>
              </a:prstGeom>
            </p:spPr>
            <p:txBody>
              <a:bodyPr vert="horz" wrap="square" lIns="45720" tIns="22860" rIns="45720" bIns="22860" rtlCol="0" anchor="ctr">
                <a:spAutoFit/>
              </a:bodyPr>
              <a:lstStyle>
                <a:lvl1pPr marL="0" indent="0" algn="ctr" defTabSz="1087636" rtl="0" eaLnBrk="1" latinLnBrk="0" hangingPunct="1">
                  <a:lnSpc>
                    <a:spcPct val="120000"/>
                  </a:lnSpc>
                  <a:spcBef>
                    <a:spcPct val="20000"/>
                  </a:spcBef>
                  <a:buFont typeface="Arial"/>
                  <a:buNone/>
                  <a:defRPr sz="2400" kern="1200">
                    <a:solidFill>
                      <a:schemeClr val="tx2"/>
                    </a:solidFill>
                    <a:latin typeface="Open Sans Light"/>
                    <a:ea typeface="+mn-ea"/>
                    <a:cs typeface="Open Sans Light"/>
                  </a:defRPr>
                </a:lvl1pPr>
                <a:lvl2pPr marL="1087636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2pPr>
                <a:lvl3pPr marL="2175271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3pPr>
                <a:lvl4pPr marL="3262912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4pPr>
                <a:lvl5pPr marL="4350546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5pPr>
                <a:lvl6pPr marL="5438184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6525820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7613455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8701091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defTabSz="543818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1000" b="1" dirty="0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ХОЁРДУГААР ХЭВ ШИНЖИЙН ЧИХРИЙН ШИЖИН ӨВЧИН ОНОШИЛОГДСОН (ӨЛӨН ҮЕИЙН ВЕНИЙН СУДАСНЫ ГЛЮКОЗЖСОН ГЕМОГЛОБИН НЬ 7 %-ААС ДЭЭШ) НИЙТ ТОХИОЛДОЛД HBA1C -ИЙН ХЭМЖЭЭГ 1 ХУВИАР БУУРУУЛСАН ТОХИОЛДЛЫН ЭЗЛЭХ ХУВЬ</a:t>
                </a:r>
                <a:endPara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Lato Light" panose="020F0502020204030203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5" name="Subtitle 2">
              <a:extLst>
                <a:ext uri="{FF2B5EF4-FFF2-40B4-BE49-F238E27FC236}">
                  <a16:creationId xmlns:a16="http://schemas.microsoft.com/office/drawing/2014/main" id="{A519C6B2-E03C-48AA-B3A7-E07CF64573A7}"/>
                </a:ext>
              </a:extLst>
            </p:cNvPr>
            <p:cNvSpPr txBox="1">
              <a:spLocks/>
            </p:cNvSpPr>
            <p:nvPr/>
          </p:nvSpPr>
          <p:spPr>
            <a:xfrm>
              <a:off x="3393140" y="1237344"/>
              <a:ext cx="2385271" cy="507831"/>
            </a:xfrm>
            <a:prstGeom prst="rect">
              <a:avLst/>
            </a:prstGeom>
          </p:spPr>
          <p:txBody>
            <a:bodyPr vert="horz" wrap="square" lIns="45720" tIns="22860" rIns="45720" bIns="22860" rtlCol="0" anchor="ctr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defTabSz="543818">
                <a:lnSpc>
                  <a:spcPct val="100000"/>
                </a:lnSpc>
                <a:spcBef>
                  <a:spcPts val="0"/>
                </a:spcBef>
              </a:pPr>
              <a:r>
                <a:rPr lang="en-US" sz="1000" b="1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ЖИРЭМСНИЙ ХЯНАЛТАД ДӨРӨВ БА ТҮҮНЭЭС ДЭЭШ УДАА ХАМРАГДСАН ЭХИЙН ХУВЬ</a:t>
              </a:r>
              <a:endPara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Lato Light" panose="020F0502020204030203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Subtitle 2">
              <a:extLst>
                <a:ext uri="{FF2B5EF4-FFF2-40B4-BE49-F238E27FC236}">
                  <a16:creationId xmlns:a16="http://schemas.microsoft.com/office/drawing/2014/main" id="{26453858-CEB1-4B20-A116-E7398455E0BF}"/>
                </a:ext>
              </a:extLst>
            </p:cNvPr>
            <p:cNvSpPr txBox="1">
              <a:spLocks/>
            </p:cNvSpPr>
            <p:nvPr/>
          </p:nvSpPr>
          <p:spPr>
            <a:xfrm>
              <a:off x="3229895" y="2505816"/>
              <a:ext cx="2655740" cy="969496"/>
            </a:xfrm>
            <a:prstGeom prst="rect">
              <a:avLst/>
            </a:prstGeom>
          </p:spPr>
          <p:txBody>
            <a:bodyPr vert="horz" wrap="square" lIns="45720" tIns="22860" rIns="45720" bIns="22860" rtlCol="0" anchor="ctr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defTabSz="543818">
                <a:lnSpc>
                  <a:spcPct val="100000"/>
                </a:lnSpc>
                <a:spcBef>
                  <a:spcPts val="0"/>
                </a:spcBef>
              </a:pPr>
              <a:r>
                <a:rPr lang="en-US" sz="1000" b="1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ТУХАЙН ӨРХ, СУМ, ТОСГОНЫ ЭРҮҮЛ МЭНДИЙН ТӨВИЙН БҮРТГЭЛТЭЙ ХҮН АМЫН ИРГЭДЭЭС ӨВЧНИЙ УЧИР ҮЗҮҮЛСЭН ӨВЧТӨНӨӨС ЛАВЛАГАА ШАТЛАЛЫН ЭРҮҮЛ МЭНДИЙН БАЙГУУЛЛАГАД ИЛГЭЭСЭН ТОХИОЛДЛЫН ТОО</a:t>
              </a:r>
              <a:endPara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Lato Light" panose="020F0502020204030203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Subtitle 2">
              <a:extLst>
                <a:ext uri="{FF2B5EF4-FFF2-40B4-BE49-F238E27FC236}">
                  <a16:creationId xmlns:a16="http://schemas.microsoft.com/office/drawing/2014/main" id="{E7AC1EA4-A4C4-408B-8652-E0FBF8CE986F}"/>
                </a:ext>
              </a:extLst>
            </p:cNvPr>
            <p:cNvSpPr txBox="1">
              <a:spLocks/>
            </p:cNvSpPr>
            <p:nvPr/>
          </p:nvSpPr>
          <p:spPr>
            <a:xfrm>
              <a:off x="3393140" y="4277729"/>
              <a:ext cx="2385271" cy="353943"/>
            </a:xfrm>
            <a:prstGeom prst="rect">
              <a:avLst/>
            </a:prstGeom>
          </p:spPr>
          <p:txBody>
            <a:bodyPr vert="horz" wrap="square" lIns="45720" tIns="22860" rIns="45720" bIns="22860" rtlCol="0" anchor="ctr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defTabSz="543818">
                <a:lnSpc>
                  <a:spcPct val="100000"/>
                </a:lnSpc>
                <a:spcBef>
                  <a:spcPts val="0"/>
                </a:spcBef>
              </a:pPr>
              <a:r>
                <a:rPr lang="en-US" sz="1000" b="1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АМБУЛАТОРИЙН НЭГ ҮЗЛЭГТ НОГДОХ ДУНДАЖ ХУГАЦАА</a:t>
              </a:r>
              <a:endPara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Lato Light" panose="020F0502020204030203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Subtitle 2">
              <a:extLst>
                <a:ext uri="{FF2B5EF4-FFF2-40B4-BE49-F238E27FC236}">
                  <a16:creationId xmlns:a16="http://schemas.microsoft.com/office/drawing/2014/main" id="{181E5764-9ADF-43C0-A4BE-91411F39A1A0}"/>
                </a:ext>
              </a:extLst>
            </p:cNvPr>
            <p:cNvSpPr txBox="1">
              <a:spLocks/>
            </p:cNvSpPr>
            <p:nvPr/>
          </p:nvSpPr>
          <p:spPr>
            <a:xfrm>
              <a:off x="3393140" y="5685511"/>
              <a:ext cx="2385271" cy="507831"/>
            </a:xfrm>
            <a:prstGeom prst="rect">
              <a:avLst/>
            </a:prstGeom>
          </p:spPr>
          <p:txBody>
            <a:bodyPr vert="horz" wrap="square" lIns="45720" tIns="22860" rIns="45720" bIns="22860" rtlCol="0" anchor="ctr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defTabSz="543818">
                <a:lnSpc>
                  <a:spcPct val="100000"/>
                </a:lnSpc>
                <a:spcBef>
                  <a:spcPts val="0"/>
                </a:spcBef>
              </a:pPr>
              <a:r>
                <a:rPr lang="en-US" sz="1000" b="1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ЛАВЛАГАА ШАТЛАЛД ИЛГЭЭСЭН ИРГЭНИЙГ ЭРГҮҮЛЭН ХЯНАЛТАНД АВСАН ХУВЬ</a:t>
              </a:r>
              <a:endPara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Lato Light" panose="020F0502020204030203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Subtitle 2">
              <a:extLst>
                <a:ext uri="{FF2B5EF4-FFF2-40B4-BE49-F238E27FC236}">
                  <a16:creationId xmlns:a16="http://schemas.microsoft.com/office/drawing/2014/main" id="{78864AE7-1E7F-4330-A30F-E22F731816E4}"/>
                </a:ext>
              </a:extLst>
            </p:cNvPr>
            <p:cNvSpPr txBox="1">
              <a:spLocks/>
            </p:cNvSpPr>
            <p:nvPr/>
          </p:nvSpPr>
          <p:spPr>
            <a:xfrm>
              <a:off x="6228734" y="1109034"/>
              <a:ext cx="2655740" cy="815608"/>
            </a:xfrm>
            <a:prstGeom prst="rect">
              <a:avLst/>
            </a:prstGeom>
          </p:spPr>
          <p:txBody>
            <a:bodyPr vert="horz" wrap="square" lIns="45720" tIns="22860" rIns="45720" bIns="22860" rtlCol="0" anchor="ctr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defTabSz="543818">
                <a:lnSpc>
                  <a:spcPct val="100000"/>
                </a:lnSpc>
                <a:spcBef>
                  <a:spcPts val="0"/>
                </a:spcBef>
              </a:pPr>
              <a:r>
                <a:rPr lang="en-US" sz="1000" b="1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АНХДАГЧ АРТЕРИЙН ДАРАЛТ ИХСЭХ ӨВЧИН БҮРТГЭГДСЭН (130/80-ААС ДЭЭШ) НИЙТ ТОХИОЛДОЛД АРТЕРИЙН ДАРАЛТЫГ ХЭВИЙН ХЭМЖЭЭНД БУУЛГАСАН (130/80-ААС ДООШ) ТОХИОЛДЛЫН ЭЗЛЭХ ХУВЬ</a:t>
              </a:r>
              <a:endPara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Lato Light" panose="020F0502020204030203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Subtitle 2">
              <a:extLst>
                <a:ext uri="{FF2B5EF4-FFF2-40B4-BE49-F238E27FC236}">
                  <a16:creationId xmlns:a16="http://schemas.microsoft.com/office/drawing/2014/main" id="{569BD7D1-303F-4F67-910B-F9178F5BE153}"/>
                </a:ext>
              </a:extLst>
            </p:cNvPr>
            <p:cNvSpPr txBox="1">
              <a:spLocks/>
            </p:cNvSpPr>
            <p:nvPr/>
          </p:nvSpPr>
          <p:spPr>
            <a:xfrm>
              <a:off x="6363968" y="2561885"/>
              <a:ext cx="2385271" cy="815608"/>
            </a:xfrm>
            <a:prstGeom prst="rect">
              <a:avLst/>
            </a:prstGeom>
          </p:spPr>
          <p:txBody>
            <a:bodyPr vert="horz" wrap="square" lIns="45720" tIns="22860" rIns="45720" bIns="22860" rtlCol="0" anchor="ctr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defTabSz="543818">
                <a:lnSpc>
                  <a:spcPct val="100000"/>
                </a:lnSpc>
                <a:spcBef>
                  <a:spcPts val="0"/>
                </a:spcBef>
              </a:pPr>
              <a:r>
                <a:rPr lang="en-US" sz="1000" b="1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ТУХАЙН ӨРХ, СУМ, ТОСГОЫН ЭРҮҮЛ МЭНДИЙН ТӨВД БҮРТГЭЛТЭЙ ХҮН АМААС ХАМГИЙН БАГАДАА НЭГ УДАА АНХАН ШАТНЫ ТУСЛАМЖ, ҮЙЛЧИЛГЭЭ АВСАН ИРГЭДИЙН ЭЗЛЭХ ХУВЬ</a:t>
              </a:r>
              <a:endPara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Lato Light" panose="020F0502020204030203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Subtitle 2">
              <a:extLst>
                <a:ext uri="{FF2B5EF4-FFF2-40B4-BE49-F238E27FC236}">
                  <a16:creationId xmlns:a16="http://schemas.microsoft.com/office/drawing/2014/main" id="{7186163D-DA2C-4A43-8C73-1FFB244B284E}"/>
                </a:ext>
              </a:extLst>
            </p:cNvPr>
            <p:cNvSpPr txBox="1">
              <a:spLocks/>
            </p:cNvSpPr>
            <p:nvPr/>
          </p:nvSpPr>
          <p:spPr>
            <a:xfrm>
              <a:off x="6363968" y="4200787"/>
              <a:ext cx="2385271" cy="507831"/>
            </a:xfrm>
            <a:prstGeom prst="rect">
              <a:avLst/>
            </a:prstGeom>
          </p:spPr>
          <p:txBody>
            <a:bodyPr vert="horz" wrap="square" lIns="45720" tIns="22860" rIns="45720" bIns="22860" rtlCol="0" anchor="ctr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defTabSz="543818">
                <a:lnSpc>
                  <a:spcPct val="100000"/>
                </a:lnSpc>
                <a:spcBef>
                  <a:spcPts val="0"/>
                </a:spcBef>
              </a:pPr>
              <a:r>
                <a:rPr lang="en-US" sz="1000" b="1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ЖОР БИЧСЭН НИЙТ АННТИБИОТИК ДОТОР 2 ДУГААР ЭГНЭЭНИЙ АНТИБИОТИКИЙН ЭЗЛЭХ ХУВЬ ХЭМЖЭЭ</a:t>
              </a:r>
              <a:endPara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Lato Light" panose="020F0502020204030203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Subtitle 2">
              <a:extLst>
                <a:ext uri="{FF2B5EF4-FFF2-40B4-BE49-F238E27FC236}">
                  <a16:creationId xmlns:a16="http://schemas.microsoft.com/office/drawing/2014/main" id="{F697DF7C-B20B-43D3-BAF4-34E6674EC1BC}"/>
                </a:ext>
              </a:extLst>
            </p:cNvPr>
            <p:cNvSpPr txBox="1">
              <a:spLocks/>
            </p:cNvSpPr>
            <p:nvPr/>
          </p:nvSpPr>
          <p:spPr>
            <a:xfrm>
              <a:off x="6363968" y="5685512"/>
              <a:ext cx="2385271" cy="507831"/>
            </a:xfrm>
            <a:prstGeom prst="rect">
              <a:avLst/>
            </a:prstGeom>
          </p:spPr>
          <p:txBody>
            <a:bodyPr vert="horz" wrap="square" lIns="45720" tIns="22860" rIns="45720" bIns="22860" rtlCol="0" anchor="ctr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defTabSz="543818">
                <a:lnSpc>
                  <a:spcPct val="100000"/>
                </a:lnSpc>
                <a:spcBef>
                  <a:spcPts val="0"/>
                </a:spcBef>
              </a:pPr>
              <a:r>
                <a:rPr lang="en-US" sz="1000" b="1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40-ӨӨС ДЭЭШ НАСНЫ ЭРСДЭЛТ БҮЛГИЙН ХҮН АМЫН ДУНД 1, 2 ДУГААР ҮЕ ШАТНЫ ХОРТ ХАВДРЫН ИЛРҮҮЛГИЙН ХУВЬ</a:t>
              </a:r>
              <a:endPara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Lato Light" panose="020F0502020204030203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Snip Diagonal Corner Rectangle 20">
              <a:extLst>
                <a:ext uri="{FF2B5EF4-FFF2-40B4-BE49-F238E27FC236}">
                  <a16:creationId xmlns:a16="http://schemas.microsoft.com/office/drawing/2014/main" id="{3BFD5EE7-2649-4820-AFB7-8631C3351DD1}"/>
                </a:ext>
              </a:extLst>
            </p:cNvPr>
            <p:cNvSpPr/>
            <p:nvPr/>
          </p:nvSpPr>
          <p:spPr>
            <a:xfrm>
              <a:off x="9199561" y="3916281"/>
              <a:ext cx="2655740" cy="1080845"/>
            </a:xfrm>
            <a:prstGeom prst="snip2DiagRect">
              <a:avLst/>
            </a:prstGeom>
            <a:solidFill>
              <a:srgbClr val="1B8BCD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17" eaLnBrk="1" fontAlgn="auto" latinLnBrk="0" hangingPunct="1"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</a:endParaRPr>
            </a:p>
          </p:txBody>
        </p:sp>
        <p:sp>
          <p:nvSpPr>
            <p:cNvPr id="19" name="Snip Diagonal Corner Rectangle 21">
              <a:extLst>
                <a:ext uri="{FF2B5EF4-FFF2-40B4-BE49-F238E27FC236}">
                  <a16:creationId xmlns:a16="http://schemas.microsoft.com/office/drawing/2014/main" id="{9EDA3F4D-83B3-40D4-B90A-CC506D48B316}"/>
                </a:ext>
              </a:extLst>
            </p:cNvPr>
            <p:cNvSpPr/>
            <p:nvPr/>
          </p:nvSpPr>
          <p:spPr>
            <a:xfrm>
              <a:off x="9199561" y="2433561"/>
              <a:ext cx="2655740" cy="1080845"/>
            </a:xfrm>
            <a:prstGeom prst="snip2DiagRect">
              <a:avLst/>
            </a:prstGeom>
            <a:solidFill>
              <a:srgbClr val="27C7C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17" eaLnBrk="1" fontAlgn="auto" latinLnBrk="0" hangingPunct="1"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</a:endParaRPr>
            </a:p>
          </p:txBody>
        </p:sp>
        <p:sp>
          <p:nvSpPr>
            <p:cNvPr id="44" name="Subtitle 2">
              <a:extLst>
                <a:ext uri="{FF2B5EF4-FFF2-40B4-BE49-F238E27FC236}">
                  <a16:creationId xmlns:a16="http://schemas.microsoft.com/office/drawing/2014/main" id="{AF164F9B-EF53-487A-A2A8-596D61B1E8DB}"/>
                </a:ext>
              </a:extLst>
            </p:cNvPr>
            <p:cNvSpPr txBox="1">
              <a:spLocks/>
            </p:cNvSpPr>
            <p:nvPr/>
          </p:nvSpPr>
          <p:spPr>
            <a:xfrm>
              <a:off x="9334795" y="2792718"/>
              <a:ext cx="2385271" cy="353943"/>
            </a:xfrm>
            <a:prstGeom prst="rect">
              <a:avLst/>
            </a:prstGeom>
          </p:spPr>
          <p:txBody>
            <a:bodyPr vert="horz" wrap="square" lIns="45720" tIns="22860" rIns="45720" bIns="22860" rtlCol="0" anchor="ctr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defTabSz="543818">
                <a:lnSpc>
                  <a:spcPct val="100000"/>
                </a:lnSpc>
                <a:spcBef>
                  <a:spcPts val="0"/>
                </a:spcBef>
              </a:pPr>
              <a:r>
                <a:rPr lang="en-US" sz="1000" b="1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НИЙТ ҮЗЛЭГ ДОТОР ЭЗЛЭХ ГЭРИЙН ЭРГЭЛТИЙН ХУВЬ</a:t>
              </a:r>
              <a:endPara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Lato Light" panose="020F0502020204030203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Subtitle 2">
              <a:extLst>
                <a:ext uri="{FF2B5EF4-FFF2-40B4-BE49-F238E27FC236}">
                  <a16:creationId xmlns:a16="http://schemas.microsoft.com/office/drawing/2014/main" id="{B932E828-4070-4B15-92DD-797903787D71}"/>
                </a:ext>
              </a:extLst>
            </p:cNvPr>
            <p:cNvSpPr txBox="1">
              <a:spLocks/>
            </p:cNvSpPr>
            <p:nvPr/>
          </p:nvSpPr>
          <p:spPr>
            <a:xfrm>
              <a:off x="9334795" y="4123840"/>
              <a:ext cx="2385271" cy="661720"/>
            </a:xfrm>
            <a:prstGeom prst="rect">
              <a:avLst/>
            </a:prstGeom>
          </p:spPr>
          <p:txBody>
            <a:bodyPr vert="horz" wrap="square" lIns="45720" tIns="22860" rIns="45720" bIns="22860" rtlCol="0" anchor="ctr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defTabSz="543818">
                <a:lnSpc>
                  <a:spcPct val="100000"/>
                </a:lnSpc>
                <a:spcBef>
                  <a:spcPts val="0"/>
                </a:spcBef>
              </a:pPr>
              <a:r>
                <a:rPr lang="en-US" sz="1000" b="1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40 БА ТҮҮНЭЭС ДЭЭШ НАСНЫ ЭРСДЭЛТ БҮЛГИЙН ХҮН АМЫН ДУНД ХОЁРДУГААР ХЭВ ШИНЖИЙН ЧИХРИЙН ШИЖИН ӨВЧНИЙ ИЛРҮҮЛГИЙН ХУВЬ</a:t>
              </a:r>
              <a:endPara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Lato Light" panose="020F0502020204030203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D5AC70B7-E911-4771-B90D-2F7CA512EE8A}"/>
                </a:ext>
              </a:extLst>
            </p:cNvPr>
            <p:cNvSpPr/>
            <p:nvPr/>
          </p:nvSpPr>
          <p:spPr>
            <a:xfrm>
              <a:off x="9939550" y="1029449"/>
              <a:ext cx="1175760" cy="1080845"/>
            </a:xfrm>
            <a:prstGeom prst="ellipse">
              <a:avLst/>
            </a:prstGeom>
            <a:solidFill>
              <a:schemeClr val="bg2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3AEDAF56-49FC-4109-8063-BAE279EF6787}"/>
                </a:ext>
              </a:extLst>
            </p:cNvPr>
            <p:cNvSpPr txBox="1"/>
            <p:nvPr/>
          </p:nvSpPr>
          <p:spPr>
            <a:xfrm>
              <a:off x="10169012" y="1154370"/>
              <a:ext cx="94629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>
                  <a:solidFill>
                    <a:srgbClr val="002060"/>
                  </a:solidFill>
                </a:rPr>
                <a:t>14</a:t>
              </a: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B8C7E94D-7818-4374-98AF-6CA44913919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377069" y="5609027"/>
            <a:ext cx="2351767" cy="613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0690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See the source image">
            <a:extLst>
              <a:ext uri="{FF2B5EF4-FFF2-40B4-BE49-F238E27FC236}">
                <a16:creationId xmlns:a16="http://schemas.microsoft.com/office/drawing/2014/main" id="{2B789E14-98A0-426B-9D4A-B7B843E1E3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4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10482">
            <a:off x="-126184" y="2866671"/>
            <a:ext cx="3936981" cy="2801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ECB4200-6DBF-4FB4-A4BE-7284B6E20B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mn-MN" dirty="0"/>
              <a:t>АНХАН ШАТНЫ ЭМБ</a:t>
            </a:r>
            <a:r>
              <a:rPr lang="en-US" dirty="0"/>
              <a:t>-</a:t>
            </a:r>
            <a:r>
              <a:rPr lang="mn-MN" dirty="0"/>
              <a:t>ЫН ГЭРЭЭНИЙ ШАЛГУУР ҮЗҮҮЛЭЛТ</a:t>
            </a:r>
            <a:endParaRPr lang="en-US" dirty="0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12DEF98C-2769-41E2-BEF7-450F75508290}"/>
              </a:ext>
            </a:extLst>
          </p:cNvPr>
          <p:cNvGrpSpPr/>
          <p:nvPr/>
        </p:nvGrpSpPr>
        <p:grpSpPr>
          <a:xfrm>
            <a:off x="1209493" y="1216401"/>
            <a:ext cx="2263091" cy="1348999"/>
            <a:chOff x="287077" y="950837"/>
            <a:chExt cx="2655740" cy="1080845"/>
          </a:xfrm>
        </p:grpSpPr>
        <p:sp>
          <p:nvSpPr>
            <p:cNvPr id="37" name="Snip Diagonal Corner Rectangle 6">
              <a:extLst>
                <a:ext uri="{FF2B5EF4-FFF2-40B4-BE49-F238E27FC236}">
                  <a16:creationId xmlns:a16="http://schemas.microsoft.com/office/drawing/2014/main" id="{AA1B89B6-F098-4B45-B00D-C7427D038E48}"/>
                </a:ext>
              </a:extLst>
            </p:cNvPr>
            <p:cNvSpPr/>
            <p:nvPr/>
          </p:nvSpPr>
          <p:spPr>
            <a:xfrm>
              <a:off x="287077" y="950837"/>
              <a:ext cx="2655740" cy="1080845"/>
            </a:xfrm>
            <a:prstGeom prst="snip2DiagRect">
              <a:avLst/>
            </a:prstGeom>
            <a:solidFill>
              <a:srgbClr val="27C78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17" eaLnBrk="1" fontAlgn="auto" latinLnBrk="0" hangingPunct="1"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</a:endParaRPr>
            </a:p>
          </p:txBody>
        </p:sp>
        <p:sp>
          <p:nvSpPr>
            <p:cNvPr id="38" name="Subtitle 2">
              <a:extLst>
                <a:ext uri="{FF2B5EF4-FFF2-40B4-BE49-F238E27FC236}">
                  <a16:creationId xmlns:a16="http://schemas.microsoft.com/office/drawing/2014/main" id="{428DAA0B-713B-4C4F-BB1E-49E0232E09E0}"/>
                </a:ext>
              </a:extLst>
            </p:cNvPr>
            <p:cNvSpPr txBox="1">
              <a:spLocks/>
            </p:cNvSpPr>
            <p:nvPr/>
          </p:nvSpPr>
          <p:spPr>
            <a:xfrm>
              <a:off x="420910" y="1037288"/>
              <a:ext cx="2385271" cy="907941"/>
            </a:xfrm>
            <a:prstGeom prst="rect">
              <a:avLst/>
            </a:prstGeom>
          </p:spPr>
          <p:txBody>
            <a:bodyPr vert="horz" wrap="square" lIns="45720" tIns="22860" rIns="45720" bIns="22860" rtlCol="0" anchor="ctr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defTabSz="543818">
                <a:lnSpc>
                  <a:spcPct val="100000"/>
                </a:lnSpc>
                <a:spcBef>
                  <a:spcPts val="0"/>
                </a:spcBef>
              </a:pPr>
              <a:r>
                <a:rPr lang="en-US" sz="1400" b="1" dirty="0">
                  <a:solidFill>
                    <a:srgbClr val="002060"/>
                  </a:solidFill>
                  <a:latin typeface="+mn-lt"/>
                  <a:cs typeface="Arial" panose="020B0604020202020204" pitchFamily="34" charset="0"/>
                </a:rPr>
                <a:t>НЭГ ХҮРТЛЭХ НАСНЫ ХҮҮХДИЙН БҮРЭН ТУНГИЙН ХАМРАЛТЫН ХУВЬ</a:t>
              </a: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Lato Light" panose="020F0502020204030203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3C085864-78B6-4A27-8750-F85FF9B4862B}"/>
              </a:ext>
            </a:extLst>
          </p:cNvPr>
          <p:cNvGrpSpPr/>
          <p:nvPr/>
        </p:nvGrpSpPr>
        <p:grpSpPr>
          <a:xfrm>
            <a:off x="174401" y="1216401"/>
            <a:ext cx="932733" cy="828038"/>
            <a:chOff x="0" y="1257257"/>
            <a:chExt cx="932733" cy="828038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68BC5E90-9118-4FB3-943D-74D9A25C7EE7}"/>
                </a:ext>
              </a:extLst>
            </p:cNvPr>
            <p:cNvSpPr/>
            <p:nvPr/>
          </p:nvSpPr>
          <p:spPr>
            <a:xfrm>
              <a:off x="0" y="1279366"/>
              <a:ext cx="849030" cy="805929"/>
            </a:xfrm>
            <a:prstGeom prst="ellipse">
              <a:avLst/>
            </a:prstGeom>
            <a:solidFill>
              <a:schemeClr val="bg2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2267C8B5-8374-43E1-AF65-592EFC400D16}"/>
                </a:ext>
              </a:extLst>
            </p:cNvPr>
            <p:cNvSpPr txBox="1"/>
            <p:nvPr/>
          </p:nvSpPr>
          <p:spPr>
            <a:xfrm>
              <a:off x="171591" y="1257257"/>
              <a:ext cx="761142" cy="6196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>
                  <a:solidFill>
                    <a:srgbClr val="002060"/>
                  </a:solidFill>
                </a:rPr>
                <a:t>1</a:t>
              </a:r>
            </a:p>
          </p:txBody>
        </p:sp>
      </p:grpSp>
      <p:graphicFrame>
        <p:nvGraphicFramePr>
          <p:cNvPr id="42" name="Table 42">
            <a:extLst>
              <a:ext uri="{FF2B5EF4-FFF2-40B4-BE49-F238E27FC236}">
                <a16:creationId xmlns:a16="http://schemas.microsoft.com/office/drawing/2014/main" id="{A359F31C-D4F1-4B39-90E8-70086F8782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8074801"/>
              </p:ext>
            </p:extLst>
          </p:nvPr>
        </p:nvGraphicFramePr>
        <p:xfrm>
          <a:off x="3718479" y="1836032"/>
          <a:ext cx="8225870" cy="422148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2545460">
                  <a:extLst>
                    <a:ext uri="{9D8B030D-6E8A-4147-A177-3AD203B41FA5}">
                      <a16:colId xmlns:a16="http://schemas.microsoft.com/office/drawing/2014/main" val="1956425793"/>
                    </a:ext>
                  </a:extLst>
                </a:gridCol>
                <a:gridCol w="5680410">
                  <a:extLst>
                    <a:ext uri="{9D8B030D-6E8A-4147-A177-3AD203B41FA5}">
                      <a16:colId xmlns:a16="http://schemas.microsoft.com/office/drawing/2014/main" val="5964901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err="1"/>
                        <a:t>Тодорхойлолт</a:t>
                      </a:r>
                      <a:r>
                        <a:rPr lang="en-US" sz="1800" b="0" dirty="0"/>
                        <a:t>/</a:t>
                      </a:r>
                      <a:r>
                        <a:rPr lang="en-US" sz="1800" b="0" dirty="0" err="1"/>
                        <a:t>Аргачлал</a:t>
                      </a:r>
                      <a:endPara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ea typeface="League Spartan" charset="0"/>
                        <a:cs typeface="Poppins" pitchFamily="2" charset="77"/>
                      </a:endParaRPr>
                    </a:p>
                    <a:p>
                      <a:pPr algn="l"/>
                      <a:endParaRPr lang="en-US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Тухайн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жилд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дархлаажуулалтын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бүрэн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тунд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хамрагдсан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 1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хүртэ</a:t>
                      </a:r>
                      <a:r>
                        <a:rPr lang="mn-MN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л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х насны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бүртгэлтэй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хүүхдийн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тоо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*100%/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Нэг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хүртэ</a:t>
                      </a:r>
                      <a:r>
                        <a:rPr lang="mn-MN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л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х насны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дархлаажуулалтын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бүрэн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тунд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хамрагдвал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зохих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бүртгэлтэй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хүүхдийн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нийт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тоо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Lato Light" panose="020F0502020204030203" pitchFamily="34" charset="0"/>
                        <a:cs typeface="Mukta ExtraLight" panose="020B0000000000000000" pitchFamily="34" charset="7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265708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err="1"/>
                        <a:t>Олон</a:t>
                      </a:r>
                      <a:r>
                        <a:rPr lang="en-US" sz="1800" b="0" dirty="0"/>
                        <a:t> </a:t>
                      </a:r>
                      <a:r>
                        <a:rPr lang="en-US" sz="1800" b="0" dirty="0" err="1"/>
                        <a:t>улсын</a:t>
                      </a:r>
                      <a:r>
                        <a:rPr lang="en-US" sz="1800" b="0" dirty="0"/>
                        <a:t> </a:t>
                      </a:r>
                      <a:r>
                        <a:rPr lang="en-US" sz="1800" b="0" dirty="0" err="1"/>
                        <a:t>дундаж</a:t>
                      </a:r>
                      <a:r>
                        <a:rPr lang="en-US" sz="1800" b="0" dirty="0"/>
                        <a:t> </a:t>
                      </a:r>
                      <a:r>
                        <a:rPr lang="en-US" sz="1800" b="0" dirty="0" err="1"/>
                        <a:t>хэмжээ</a:t>
                      </a:r>
                      <a:endPara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ea typeface="League Spartan" charset="0"/>
                        <a:cs typeface="Poppins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≥80%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Lato Light" panose="020F0502020204030203" pitchFamily="34" charset="0"/>
                        <a:cs typeface="Mukta ExtraLight" panose="020B0000000000000000" pitchFamily="34" charset="7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184110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err="1"/>
                        <a:t>Суурь</a:t>
                      </a:r>
                      <a:r>
                        <a:rPr lang="en-US" sz="1800" b="0" dirty="0"/>
                        <a:t> </a:t>
                      </a:r>
                      <a:r>
                        <a:rPr lang="en-US" sz="1800" b="0" dirty="0" err="1"/>
                        <a:t>түвшин</a:t>
                      </a:r>
                      <a:endPara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ea typeface="League Spartan" charset="0"/>
                        <a:cs typeface="Poppins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Байгууллага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бүрийн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суурь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түвшинг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гэрээнд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тусгана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.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Lato Light" panose="020F0502020204030203" pitchFamily="34" charset="0"/>
                        <a:cs typeface="Mukta ExtraLight" panose="020B0000000000000000" pitchFamily="34" charset="7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824793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err="1"/>
                        <a:t>Хүрэх</a:t>
                      </a:r>
                      <a:r>
                        <a:rPr lang="en-US" sz="1800" b="0" dirty="0"/>
                        <a:t> </a:t>
                      </a:r>
                      <a:r>
                        <a:rPr lang="en-US" sz="1800" b="0" dirty="0" err="1"/>
                        <a:t>түвшин</a:t>
                      </a:r>
                      <a:endPara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ea typeface="League Spartan" charset="0"/>
                        <a:cs typeface="Poppins" pitchFamily="2" charset="77"/>
                      </a:endParaRPr>
                    </a:p>
                    <a:p>
                      <a:pPr algn="l"/>
                      <a:endParaRPr lang="en-US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Суурь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түвшинг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сайжруулж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, ОУ-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ын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түвшинд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хүргэхээр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тогтооно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.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Lato Light" panose="020F0502020204030203" pitchFamily="34" charset="0"/>
                        <a:cs typeface="Mukta ExtraLight" panose="020B0000000000000000" pitchFamily="34" charset="7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575722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err="1"/>
                        <a:t>Нийт</a:t>
                      </a:r>
                      <a:r>
                        <a:rPr lang="en-US" sz="1800" b="0" dirty="0"/>
                        <a:t> </a:t>
                      </a:r>
                      <a:r>
                        <a:rPr lang="en-US" sz="1800" b="0" dirty="0" err="1"/>
                        <a:t>гэрээнд</a:t>
                      </a:r>
                      <a:r>
                        <a:rPr lang="en-US" sz="1800" b="0" dirty="0"/>
                        <a:t> </a:t>
                      </a:r>
                      <a:r>
                        <a:rPr lang="en-US" sz="1800" b="0" dirty="0" err="1"/>
                        <a:t>эзлэх</a:t>
                      </a:r>
                      <a:r>
                        <a:rPr lang="en-US" sz="1800" b="0" dirty="0"/>
                        <a:t> </a:t>
                      </a:r>
                      <a:r>
                        <a:rPr lang="en-US" sz="1800" b="0" dirty="0" err="1"/>
                        <a:t>хувийн</a:t>
                      </a:r>
                      <a:r>
                        <a:rPr lang="en-US" sz="1800" b="0" dirty="0"/>
                        <a:t> </a:t>
                      </a:r>
                      <a:r>
                        <a:rPr lang="en-US" sz="1800" b="0" dirty="0" err="1"/>
                        <a:t>жин</a:t>
                      </a:r>
                      <a:r>
                        <a:rPr lang="en-US" sz="1800" b="0" dirty="0"/>
                        <a:t> /</a:t>
                      </a:r>
                      <a:r>
                        <a:rPr lang="en-US" sz="1800" b="0" dirty="0" err="1"/>
                        <a:t>оноо</a:t>
                      </a:r>
                      <a:endPara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ea typeface="League Spartan" charset="0"/>
                        <a:cs typeface="Poppins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n-MN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5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оноо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Lato Light" panose="020F0502020204030203" pitchFamily="34" charset="0"/>
                        <a:cs typeface="Mukta ExtraLight" panose="020B0000000000000000" pitchFamily="34" charset="7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267872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err="1"/>
                        <a:t>Үнэлэх</a:t>
                      </a:r>
                      <a:r>
                        <a:rPr lang="en-US" sz="1800" b="0" dirty="0"/>
                        <a:t> </a:t>
                      </a:r>
                      <a:r>
                        <a:rPr lang="en-US" sz="1800" b="0" dirty="0" err="1"/>
                        <a:t>аргачлал</a:t>
                      </a:r>
                      <a:endPara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ea typeface="League Spartan" charset="0"/>
                        <a:cs typeface="Poppins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Хүрэх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түвшинд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хүрсэн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бол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 5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оноо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,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хүрээгүй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бол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 0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оноо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Lato Light" panose="020F0502020204030203" pitchFamily="34" charset="0"/>
                        <a:cs typeface="Mukta ExtraLight" panose="020B0000000000000000" pitchFamily="34" charset="7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370938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err="1"/>
                        <a:t>Мэдээллийн</a:t>
                      </a:r>
                      <a:r>
                        <a:rPr lang="en-US" sz="1800" b="0" dirty="0"/>
                        <a:t> </a:t>
                      </a:r>
                      <a:r>
                        <a:rPr lang="en-US" sz="1800" b="0" dirty="0" err="1"/>
                        <a:t>эх</a:t>
                      </a:r>
                      <a:r>
                        <a:rPr lang="en-US" sz="1800" b="0" dirty="0"/>
                        <a:t> </a:t>
                      </a:r>
                      <a:r>
                        <a:rPr lang="en-US" sz="1800" b="0" dirty="0" err="1"/>
                        <a:t>сурвалж</a:t>
                      </a:r>
                      <a:endPara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ea typeface="League Spartan" charset="0"/>
                        <a:cs typeface="Poppins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ЭМХТөвийн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дата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Lato Light" panose="020F0502020204030203" pitchFamily="34" charset="0"/>
                        <a:cs typeface="Mukta ExtraLight" panose="020B0000000000000000" pitchFamily="34" charset="7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4444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59833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1601</TotalTime>
  <Words>2957</Words>
  <Application>Microsoft Office PowerPoint</Application>
  <PresentationFormat>Widescreen</PresentationFormat>
  <Paragraphs>512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7" baseType="lpstr">
      <vt:lpstr>Arial</vt:lpstr>
      <vt:lpstr>Calibri</vt:lpstr>
      <vt:lpstr>Calibri Light</vt:lpstr>
      <vt:lpstr>Helvetica Neue Light</vt:lpstr>
      <vt:lpstr>Lato Light</vt:lpstr>
      <vt:lpstr>League Spartan</vt:lpstr>
      <vt:lpstr>Poppins</vt:lpstr>
      <vt:lpstr>Times New Roman</vt:lpstr>
      <vt:lpstr>Wingdings</vt:lpstr>
      <vt:lpstr>Office Theme</vt:lpstr>
      <vt:lpstr>PowerPoint Presentation</vt:lpstr>
      <vt:lpstr>АНХАН ШАТЫГ БЭХЖҮҮЛЭХ НЬ ДЭЛХИЙН БҮХ УЛС ОРНЫ ЗОРИЛТ БОЛСОН </vt:lpstr>
      <vt:lpstr>ЭРҮҮЛ МЭНДИЙН ЗАРИМ ҮЗҮҮЛЭЛТҮҮД</vt:lpstr>
      <vt:lpstr>ЭРҮҮЛ МЭНДИЙН АНХАН ШАТНЫ ТУСЛАМЖ, ҮЙЛЧИЛГЭЭ</vt:lpstr>
      <vt:lpstr>ЭРҮҮЛ МЭНДИЙН АНХАН ШАТНЫ БАЙГУУЛЛАГЫН ХААЛГА БАРИГЧИЙН ҮҮРЭГ</vt:lpstr>
      <vt:lpstr>ТУСЛАМЖ, ҮЙЛЧИЛГЭЭНИЙ ТЭГШ БАЙДАЛ</vt:lpstr>
      <vt:lpstr>АНХАН ШАТНЫ АМИН ҮЗҮҮЛЭЛТҮҮД</vt:lpstr>
      <vt:lpstr>ЭРҮҮЛ МЭНДИЙН АНХАН ШАТНЫ БАЙГУУЛЛАГЫН ГЭРЭЭНИЙ ШАЛГУУР ҮЗҮҮЛЭЛТ</vt:lpstr>
      <vt:lpstr>АНХАН ШАТНЫ ЭМБ-ЫН ГЭРЭЭНИЙ ШАЛГУУР ҮЗҮҮЛЭЛТ</vt:lpstr>
      <vt:lpstr>АНХАН ШАТНЫ ЭМБ-ЫН ГЭРЭЭНИЙ ШАЛГУУР ҮЗҮҮЛЭЛТ</vt:lpstr>
      <vt:lpstr>АНХАН ШАТНЫ ЭМБ-ЫН ГЭРЭЭНИЙ ШАЛГУУР ҮЗҮҮЛЭЛТ</vt:lpstr>
      <vt:lpstr>АНХАН ШАТНЫ ЭМБ-ЫН ГЭРЭЭНИЙ ШАЛГУУР ҮЗҮҮЛЭЛТ</vt:lpstr>
      <vt:lpstr>АНХАН ШАТНЫ ЭМБ-ЫН ГЭРЭЭНИЙ ШАЛГУУР ҮЗҮҮЛЭЛТ</vt:lpstr>
      <vt:lpstr>АНХАН ШАТНЫ ЭМБ-ЫН ГЭРЭЭНИЙ ШАЛГУУР ҮЗҮҮЛЭЛТ</vt:lpstr>
      <vt:lpstr>АНХАН ШАТНЫ ЭМБ-ЫН ГЭРЭЭНИЙ ШАЛГУУР ҮЗҮҮЛЭЛТ</vt:lpstr>
      <vt:lpstr>АНХАН ШАТНЫ ЭМБ-ЫН ГЭРЭЭНИЙ ШАЛГУУР ҮЗҮҮЛЭЛТ</vt:lpstr>
      <vt:lpstr>АНХАН ШАТНЫ ЭМБ-ЫН ГЭРЭЭНИЙ ШАЛГУУР ҮЗҮҮЛЭЛТ</vt:lpstr>
      <vt:lpstr>АНХАН ШАТНЫ ЭМБ-ЫН ГЭРЭЭНИЙ ШАЛГУУР ҮЗҮҮЛЭЛТ</vt:lpstr>
      <vt:lpstr>АНХАН ШАТНЫ ЭМБ-ЫН ГЭРЭЭНИЙ ШАЛГУУР ҮЗҮҮЛЭЛТ</vt:lpstr>
      <vt:lpstr>АНХАН ШАТНЫ ЭМБ-ЫН ГЭРЭЭНИЙ ШАЛГУУР ҮЗҮҮЛЭЛТ</vt:lpstr>
      <vt:lpstr>АНХАН ШАТНЫ ЭМБ-ЫН ГЭРЭЭНИЙ ШАЛГУУР ҮЗҮҮЛЭЛТ</vt:lpstr>
      <vt:lpstr>АНХАН ШАТНЫ ЭМБ-ЫН ГЭРЭЭНИЙ ШАЛГУУР ҮЗҮҮЛЭЛТ</vt:lpstr>
      <vt:lpstr>АНХАН ШАТНЫ ЭМБ-ЫН ГЭРЭЭНИЙ ШАЛГУУР ҮЗҮҮЛЭЛТ</vt:lpstr>
      <vt:lpstr>ГЭРЭЭНИЙ ШАЛГУУР ҮЗҮҮЛЭЛТИЙГ ҮНЭЛЭХ ЖИШЭЭ</vt:lpstr>
      <vt:lpstr>ГЭРЭЭНИЙ ШАЛГУУР ҮЗҮҮЛЭЛТИЙГ ҮНЭЛЭХ ЖИШЭЭ</vt:lpstr>
      <vt:lpstr>ГЭРЭЭНИЙ ШАЛГУУР ҮЗҮҮЛЭЛТИЙГ ҮНЭЛЭХ ЖИШЭЭ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delgerekh.s@outlook.com</dc:creator>
  <cp:lastModifiedBy>munkhbaatar</cp:lastModifiedBy>
  <cp:revision>233</cp:revision>
  <dcterms:created xsi:type="dcterms:W3CDTF">2022-03-31T11:42:06Z</dcterms:created>
  <dcterms:modified xsi:type="dcterms:W3CDTF">2022-04-17T12:00:24Z</dcterms:modified>
</cp:coreProperties>
</file>