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361" r:id="rId3"/>
    <p:sldId id="362" r:id="rId4"/>
    <p:sldId id="338" r:id="rId5"/>
    <p:sldId id="339" r:id="rId6"/>
    <p:sldId id="340" r:id="rId7"/>
    <p:sldId id="342" r:id="rId8"/>
    <p:sldId id="345" r:id="rId9"/>
    <p:sldId id="346" r:id="rId10"/>
    <p:sldId id="347" r:id="rId11"/>
    <p:sldId id="348" r:id="rId12"/>
    <p:sldId id="350" r:id="rId13"/>
    <p:sldId id="351" r:id="rId14"/>
    <p:sldId id="352" r:id="rId15"/>
    <p:sldId id="353" r:id="rId16"/>
    <p:sldId id="354" r:id="rId17"/>
    <p:sldId id="356" r:id="rId18"/>
    <p:sldId id="357" r:id="rId19"/>
    <p:sldId id="358" r:id="rId20"/>
    <p:sldId id="363" r:id="rId21"/>
    <p:sldId id="360" r:id="rId22"/>
    <p:sldId id="33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F4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0760" autoAdjust="0"/>
  </p:normalViewPr>
  <p:slideViewPr>
    <p:cSldViewPr snapToGrid="0">
      <p:cViewPr varScale="1">
        <p:scale>
          <a:sx n="82" d="100"/>
          <a:sy n="82" d="100"/>
        </p:scale>
        <p:origin x="84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1\Downloads\SUULIIN%205%20JIL%20HO%20(5)(1)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6278251676873724E-2"/>
          <c:y val="3.4124229473373957E-2"/>
          <c:w val="0.96744357741250786"/>
          <c:h val="0.86143600693981037"/>
        </c:manualLayout>
      </c:layout>
      <c:lineChart>
        <c:grouping val="stacked"/>
        <c:varyColors val="0"/>
        <c:ser>
          <c:idx val="0"/>
          <c:order val="0"/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Sheet3!$C$13:$C$17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DDD-4FE0-96D1-2208BC2332C2}"/>
            </c:ext>
          </c:extLst>
        </c:ser>
        <c:ser>
          <c:idx val="1"/>
          <c:order val="1"/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Sheet3!$D$13:$D$17</c:f>
              <c:numCache>
                <c:formatCode>_-* #,##0.0\ _₮_-;\-* #,##0.0\ _₮_-;_-* "-"??\ _₮_-;_-@_-</c:formatCode>
                <c:ptCount val="5"/>
                <c:pt idx="0">
                  <c:v>6809191100</c:v>
                </c:pt>
                <c:pt idx="1">
                  <c:v>4783739900</c:v>
                </c:pt>
                <c:pt idx="2">
                  <c:v>1823067600</c:v>
                </c:pt>
                <c:pt idx="3">
                  <c:v>4428637500</c:v>
                </c:pt>
                <c:pt idx="4">
                  <c:v>3153649400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DDD-4FE0-96D1-2208BC2332C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3670144"/>
        <c:axId val="64514688"/>
      </c:lineChart>
      <c:catAx>
        <c:axId val="63670144"/>
        <c:scaling>
          <c:orientation val="minMax"/>
        </c:scaling>
        <c:delete val="0"/>
        <c:axPos val="b"/>
        <c:majorTickMark val="none"/>
        <c:minorTickMark val="none"/>
        <c:tickLblPos val="nextTo"/>
        <c:crossAx val="64514688"/>
        <c:crosses val="autoZero"/>
        <c:auto val="1"/>
        <c:lblAlgn val="ctr"/>
        <c:lblOffset val="100"/>
        <c:noMultiLvlLbl val="0"/>
      </c:catAx>
      <c:valAx>
        <c:axId val="645146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3670144"/>
        <c:crosses val="autoZero"/>
        <c:crossBetween val="between"/>
      </c:valAx>
    </c:plotArea>
    <c:plotVisOnly val="1"/>
    <c:dispBlanksAs val="zero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E332F-66C7-465F-AA93-6E453DDF48DF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F693C7-ED56-4881-ADFD-538ABF154F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601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DB548-2D5B-4808-A1E5-8D1FB986DEC5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483A6-46AC-4874-BD30-1BCA4D6949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DB548-2D5B-4808-A1E5-8D1FB986DEC5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483A6-46AC-4874-BD30-1BCA4D6949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39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39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DB548-2D5B-4808-A1E5-8D1FB986DEC5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483A6-46AC-4874-BD30-1BCA4D6949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DB548-2D5B-4808-A1E5-8D1FB986DEC5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483A6-46AC-4874-BD30-1BCA4D6949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DB548-2D5B-4808-A1E5-8D1FB986DEC5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483A6-46AC-4874-BD30-1BCA4D6949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4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4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DB548-2D5B-4808-A1E5-8D1FB986DEC5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483A6-46AC-4874-BD30-1BCA4D6949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DB548-2D5B-4808-A1E5-8D1FB986DEC5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483A6-46AC-4874-BD30-1BCA4D6949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DB548-2D5B-4808-A1E5-8D1FB986DEC5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483A6-46AC-4874-BD30-1BCA4D6949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DB548-2D5B-4808-A1E5-8D1FB986DEC5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483A6-46AC-4874-BD30-1BCA4D6949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DB548-2D5B-4808-A1E5-8D1FB986DEC5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483A6-46AC-4874-BD30-1BCA4D6949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DB548-2D5B-4808-A1E5-8D1FB986DEC5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483A6-46AC-4874-BD30-1BCA4D6949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DB548-2D5B-4808-A1E5-8D1FB986DEC5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483A6-46AC-4874-BD30-1BCA4D69499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33.jpeg"/><Relationship Id="rId7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13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iff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tiff"/><Relationship Id="rId5" Type="http://schemas.openxmlformats.org/officeDocument/2006/relationships/image" Target="../media/image32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1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iff"/><Relationship Id="rId5" Type="http://schemas.openxmlformats.org/officeDocument/2006/relationships/image" Target="../media/image34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tiff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3.tiff"/><Relationship Id="rId7" Type="http://schemas.openxmlformats.org/officeDocument/2006/relationships/image" Target="../media/image48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43.tif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tiff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iff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1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1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tiff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6CCC8-8360-4C2B-B468-B32C92E52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6140CB-FA09-4459-89F1-1EAE05AEC7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434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5105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207d7214-568b-4c26-b5e5-7a17390277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07"/>
          <a:stretch>
            <a:fillRect/>
          </a:stretch>
        </p:blipFill>
        <p:spPr bwMode="auto">
          <a:xfrm>
            <a:off x="304801" y="4038600"/>
            <a:ext cx="5080000" cy="2438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197" name="Picture 5" descr="C:\Users\amatjargal\Desktop\илтгэл зураг\5cc8a235686419c0973222a68ac570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72" y="1295400"/>
            <a:ext cx="4978400" cy="2536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amatjargal\Desktop\илтгэл зураг\262799749_869580940391869_6040206761781092238_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57"/>
          <a:stretch/>
        </p:blipFill>
        <p:spPr bwMode="auto">
          <a:xfrm>
            <a:off x="5753156" y="3584448"/>
            <a:ext cx="5689600" cy="2897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48356" y="830998"/>
            <a:ext cx="6299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n-MN" dirty="0">
                <a:latin typeface="Arial" pitchFamily="34" charset="0"/>
                <a:cs typeface="Arial" pitchFamily="34" charset="0"/>
              </a:rPr>
              <a:t>	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Үйлдвэр нь: 2019 онд ашиглалтанд орсон 93-99 хувийн хүчилтөрөгч, цэвэршүүлсэн өндөр даралттай агаар,  вакуум /сорох систем/ гэсэн гурвалсан системтэй</a:t>
            </a:r>
          </a:p>
          <a:p>
            <a:pPr algn="just"/>
            <a:r>
              <a:rPr lang="ru-RU" sz="2000" dirty="0">
                <a:latin typeface="Arial" pitchFamily="34" charset="0"/>
                <a:cs typeface="Arial" pitchFamily="34" charset="0"/>
              </a:rPr>
              <a:t>	1 цагт 20мкуб хүчилтөрөгч  үйлдвэрлэдэг. 40 минутанд 3 ширхэг 40 литрийн баллон зэрэг цэнэглэх хүчин чадалтай.</a:t>
            </a:r>
          </a:p>
          <a:p>
            <a:pPr algn="just"/>
            <a:r>
              <a:rPr lang="ru-RU" sz="2000" dirty="0">
                <a:latin typeface="Arial" pitchFamily="34" charset="0"/>
                <a:cs typeface="Arial" pitchFamily="34" charset="0"/>
              </a:rPr>
              <a:t>Орон нутгийн сангаас 16,5 сая төгрөгний өргөтгөл хийгдсэн.</a:t>
            </a:r>
          </a:p>
        </p:txBody>
      </p:sp>
      <p:sp>
        <p:nvSpPr>
          <p:cNvPr id="2" name="Rectangle 1"/>
          <p:cNvSpPr/>
          <p:nvPr/>
        </p:nvSpPr>
        <p:spPr>
          <a:xfrm>
            <a:off x="-43543" y="1"/>
            <a:ext cx="12192000" cy="954107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mn-M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БОЭТ :ДЭВШИЛТЭТ ТЕХНОЛОГИ  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mn-M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/ХҮЧИЛТӨРӨГЧИЙН БЭСРЭГ ҮЙЛДВЭР/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9CD352DD-A3BE-49A5-925B-3057222E16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2" y="-84333"/>
            <a:ext cx="1146046" cy="10802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3579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6400" y="1031402"/>
            <a:ext cx="3657600" cy="759296"/>
          </a:xfrm>
        </p:spPr>
        <p:txBody>
          <a:bodyPr>
            <a:normAutofit/>
          </a:bodyPr>
          <a:lstStyle/>
          <a:p>
            <a:r>
              <a:rPr lang="mn-MN" sz="2000" dirty="0"/>
              <a:t>	</a:t>
            </a:r>
            <a:endParaRPr lang="en-US" sz="2000" b="0" dirty="0">
              <a:solidFill>
                <a:schemeClr val="tx1"/>
              </a:solidFill>
              <a:effectLst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84705" y="4324650"/>
            <a:ext cx="35112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2000" dirty="0">
                <a:latin typeface="Arial" pitchFamily="34" charset="0"/>
                <a:cs typeface="Arial" pitchFamily="34" charset="0"/>
              </a:rPr>
              <a:t>Шүдний дэлгэмэл рентген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43" name="Picture 3" descr="C:\Users\amatjargal\Desktop\илтгэл зураг\download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620" y="4635410"/>
            <a:ext cx="3450790" cy="20276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434155" y="1209089"/>
            <a:ext cx="35103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n-MN" sz="2000" dirty="0">
                <a:latin typeface="Arial" pitchFamily="34" charset="0"/>
                <a:cs typeface="Arial" pitchFamily="34" charset="0"/>
              </a:rPr>
              <a:t>Зөөврийн рентген /2ширхэг/</a:t>
            </a:r>
            <a:endParaRPr lang="en-US" sz="2000" dirty="0"/>
          </a:p>
        </p:txBody>
      </p:sp>
      <p:pic>
        <p:nvPicPr>
          <p:cNvPr id="18434" name="Picture 2" descr="C:\Users\amatjargal\Desktop\илтгэл зураг\ХНЭ Зөөврийн рентген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7" t="11340" r="34760" b="10975"/>
          <a:stretch/>
        </p:blipFill>
        <p:spPr bwMode="auto">
          <a:xfrm>
            <a:off x="128844" y="1636033"/>
            <a:ext cx="2455860" cy="4212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amatjargal\Desktop\илтгэл зураг\e230b031-e3ee-4fbe-a36b-adccd30c5834_t7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620" y="1636032"/>
            <a:ext cx="3328652" cy="26886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954107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mn-M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НЭГДСЭН ЭМНЭЛЭГ: ДЭШИЛТЭТ ТЕХНОЛОГИ 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mn-M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/ОНОШИЛГОО/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3" descr="C:\Users\amatjargal\Desktop\илтгэл зураг\17554079_1361817247215986_7777582641117042082_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3" r="11925" b="8687"/>
          <a:stretch/>
        </p:blipFill>
        <p:spPr bwMode="auto">
          <a:xfrm>
            <a:off x="6684619" y="1439922"/>
            <a:ext cx="2670284" cy="2715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" descr="C:\Users\amatjargal\Desktop\илтгэл зураг\ХНЭ Чих хамар хоолой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" t="4259" r="1950" b="5351"/>
          <a:stretch/>
        </p:blipFill>
        <p:spPr bwMode="auto">
          <a:xfrm>
            <a:off x="6584434" y="4475957"/>
            <a:ext cx="5351534" cy="2138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84619" y="1070590"/>
            <a:ext cx="2434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728" indent="0" algn="ctr">
              <a:buNone/>
            </a:pPr>
            <a:r>
              <a:rPr lang="mn-MN" dirty="0">
                <a:latin typeface="Arial" pitchFamily="34" charset="0"/>
                <a:cs typeface="Arial" pitchFamily="34" charset="0"/>
              </a:rPr>
              <a:t>Нярай түнхний ЭХО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54870" y="4155373"/>
            <a:ext cx="3165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n-MN" dirty="0">
                <a:latin typeface="Arial" pitchFamily="34" charset="0"/>
                <a:cs typeface="Arial" pitchFamily="34" charset="0"/>
              </a:rPr>
              <a:t>Чих хамар хоолойн кабинет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 descr="C:\Users\amatjargal\Desktop\илтгэл зураг\downloa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616" y="1439922"/>
            <a:ext cx="1827552" cy="27886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203244" y="1161035"/>
            <a:ext cx="1028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n-MN" dirty="0">
                <a:latin typeface="Arial" pitchFamily="34" charset="0"/>
                <a:cs typeface="Arial" pitchFamily="34" charset="0"/>
              </a:rPr>
              <a:t>4</a:t>
            </a:r>
            <a:r>
              <a:rPr lang="en-US" dirty="0">
                <a:latin typeface="Arial" pitchFamily="34" charset="0"/>
                <a:cs typeface="Arial" pitchFamily="34" charset="0"/>
              </a:rPr>
              <a:t>D </a:t>
            </a:r>
            <a:r>
              <a:rPr lang="mn-MN" dirty="0">
                <a:latin typeface="Arial" pitchFamily="34" charset="0"/>
                <a:cs typeface="Arial" pitchFamily="34" charset="0"/>
              </a:rPr>
              <a:t>ЭХО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Content Placeholder 4">
            <a:extLst>
              <a:ext uri="{FF2B5EF4-FFF2-40B4-BE49-F238E27FC236}">
                <a16:creationId xmlns:a16="http://schemas.microsoft.com/office/drawing/2014/main" id="{9CD352DD-A3BE-49A5-925B-3057222E16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2" y="-84333"/>
            <a:ext cx="1146046" cy="10802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4065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amatjargal\Desktop\илтгэл зураг\263354897_197920349204499_603835544788385781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97" y="1901210"/>
            <a:ext cx="5082859" cy="16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1781" y="1467171"/>
            <a:ext cx="4823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000" dirty="0">
                <a:latin typeface="Arial" pitchFamily="34" charset="0"/>
                <a:cs typeface="Arial" pitchFamily="34" charset="0"/>
              </a:rPr>
              <a:t>Биохимийн бүрэн автомат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mn-MN" sz="2000" dirty="0">
                <a:latin typeface="Arial" pitchFamily="34" charset="0"/>
                <a:cs typeface="Arial" pitchFamily="34" charset="0"/>
              </a:rPr>
              <a:t>анализатор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02401" y="1333028"/>
            <a:ext cx="5177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000" dirty="0">
                <a:latin typeface="Arial" pitchFamily="34" charset="0"/>
                <a:cs typeface="Arial" pitchFamily="34" charset="0"/>
              </a:rPr>
              <a:t>Шээсний тууз уншигч 2ширхэг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7" name="Picture 1" descr="C:\Users\amatjargal\Desktop\илтгэл зураг\cybow3-300x3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3" b="8970"/>
          <a:stretch/>
        </p:blipFill>
        <p:spPr bwMode="auto">
          <a:xfrm>
            <a:off x="7566106" y="1814546"/>
            <a:ext cx="3508295" cy="1773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amatjargal\Desktop\илтгэл зураг\swelab-alfa-plus-cap-automated-hematology-analyzer-500x5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158344"/>
            <a:ext cx="2145791" cy="23812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matjargal\Desktop\илтгэл зураг\teco_coatron_m2_0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0" b="6714"/>
          <a:stretch/>
        </p:blipFill>
        <p:spPr bwMode="auto">
          <a:xfrm>
            <a:off x="7112000" y="4158344"/>
            <a:ext cx="3352800" cy="2239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27670" y="3684681"/>
            <a:ext cx="49580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2000" dirty="0">
                <a:latin typeface="Arial" pitchFamily="34" charset="0"/>
                <a:cs typeface="Arial" pitchFamily="34" charset="0"/>
              </a:rPr>
              <a:t>Гематологи хагас автомат анализатор 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2122" y="3684680"/>
            <a:ext cx="4982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dirty="0">
                <a:latin typeface="Arial" pitchFamily="34" charset="0"/>
                <a:cs typeface="Arial" pitchFamily="34" charset="0"/>
              </a:rPr>
              <a:t>Коагулограмм </a:t>
            </a:r>
            <a:r>
              <a:rPr lang="mn-MN" sz="2000" dirty="0">
                <a:latin typeface="Arial" pitchFamily="34" charset="0"/>
                <a:cs typeface="Arial" pitchFamily="34" charset="0"/>
              </a:rPr>
              <a:t>хагас</a:t>
            </a:r>
            <a:r>
              <a:rPr lang="mn-MN" dirty="0">
                <a:latin typeface="Arial" pitchFamily="34" charset="0"/>
                <a:cs typeface="Arial" pitchFamily="34" charset="0"/>
              </a:rPr>
              <a:t> автомат анализатор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0634"/>
            <a:ext cx="12192000" cy="954107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</a:t>
            </a:r>
            <a:r>
              <a:rPr lang="mn-M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НЭГДСЭН ЭМНЭЛЭГ: ДЭШИЛТЭТ ТЕХНОЛОГИ 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mn-M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/ШИНЖИЛГЭЭ/</a:t>
            </a:r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9CD352DD-A3BE-49A5-925B-3057222E16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2" y="-84333"/>
            <a:ext cx="1146046" cy="10802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2893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504" y="1799335"/>
            <a:ext cx="2535936" cy="48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762003" y="1393135"/>
            <a:ext cx="2657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2000" dirty="0">
                <a:latin typeface="Arial" pitchFamily="34" charset="0"/>
                <a:cs typeface="Arial" pitchFamily="34" charset="0"/>
              </a:rPr>
              <a:t>Унтуулгын аппарат</a:t>
            </a:r>
            <a:endParaRPr lang="en-US" sz="2000" dirty="0"/>
          </a:p>
        </p:txBody>
      </p:sp>
      <p:pic>
        <p:nvPicPr>
          <p:cNvPr id="11" name="Picture 2" descr="C:\Users\amatjargal\Desktop\илтгэл зураг\263265743_387831176450586_8734592534732162595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9" y="1757582"/>
            <a:ext cx="2389631" cy="48223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user1\Desktop\ЭМГ 2016.09.08 Т.Т\JICS 18 сум\tt zurag\17901905_1724317184527085_1869709432_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3" r="6882"/>
          <a:stretch/>
        </p:blipFill>
        <p:spPr bwMode="auto">
          <a:xfrm>
            <a:off x="3060117" y="1757582"/>
            <a:ext cx="2701886" cy="48841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954107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</a:t>
            </a:r>
            <a:r>
              <a:rPr lang="mn-M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НЭГДСЭН ЭМНЭЛЭГ: ДЭВШИЛТЭТ ТЕХНОЛОГИ /ЭМЧИЛГЭЭ/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8496" y="1187968"/>
            <a:ext cx="30236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2000" dirty="0">
                <a:latin typeface="Arial" pitchFamily="34" charset="0"/>
                <a:cs typeface="Arial" pitchFamily="34" charset="0"/>
              </a:rPr>
              <a:t>Амьсгалын аппарат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000" dirty="0">
                <a:latin typeface="Arial" pitchFamily="34" charset="0"/>
                <a:cs typeface="Arial" pitchFamily="34" charset="0"/>
              </a:rPr>
              <a:t>/4 </a:t>
            </a:r>
            <a:r>
              <a:rPr lang="mn-MN" sz="2000" dirty="0">
                <a:latin typeface="Arial" pitchFamily="34" charset="0"/>
                <a:cs typeface="Arial" pitchFamily="34" charset="0"/>
              </a:rPr>
              <a:t>ширхэг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/</a:t>
            </a:r>
            <a:r>
              <a:rPr lang="mn-MN" sz="2000" dirty="0">
                <a:latin typeface="Arial" pitchFamily="34" charset="0"/>
                <a:cs typeface="Arial" pitchFamily="34" charset="0"/>
              </a:rPr>
              <a:t> 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3060117" y="1164161"/>
            <a:ext cx="27018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2000" dirty="0">
                <a:latin typeface="Arial" pitchFamily="34" charset="0"/>
                <a:cs typeface="Arial" pitchFamily="34" charset="0"/>
              </a:rPr>
              <a:t>Нярайн амьсгалын 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mn-MN" sz="2000" dirty="0">
                <a:latin typeface="Arial" pitchFamily="34" charset="0"/>
                <a:cs typeface="Arial" pitchFamily="34" charset="0"/>
              </a:rPr>
              <a:t>аппарат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mn-MN" sz="2000" dirty="0">
                <a:latin typeface="Arial" pitchFamily="34" charset="0"/>
                <a:cs typeface="Arial" pitchFamily="34" charset="0"/>
              </a:rPr>
              <a:t>аппарат</a:t>
            </a:r>
            <a:endParaRPr lang="en-US" sz="2000" dirty="0"/>
          </a:p>
        </p:txBody>
      </p:sp>
      <p:pic>
        <p:nvPicPr>
          <p:cNvPr id="13" name="Picture 6" descr="C:\Users\amatjargal\Desktop\илтгэл зураг\262799749_869580940391869_6040206761781092238_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2" r="42857" b="25228"/>
          <a:stretch/>
        </p:blipFill>
        <p:spPr bwMode="auto">
          <a:xfrm>
            <a:off x="8656319" y="1895853"/>
            <a:ext cx="3189619" cy="46840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838465" y="1345701"/>
            <a:ext cx="28253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40</a:t>
            </a:r>
            <a:r>
              <a:rPr lang="mn-MN" sz="2000" dirty="0">
                <a:latin typeface="Arial" pitchFamily="34" charset="0"/>
                <a:cs typeface="Arial" pitchFamily="34" charset="0"/>
              </a:rPr>
              <a:t>л баллон 13 ширхэг</a:t>
            </a:r>
          </a:p>
          <a:p>
            <a:r>
              <a:rPr lang="mn-MN" sz="2000" dirty="0">
                <a:latin typeface="Arial" pitchFamily="34" charset="0"/>
                <a:cs typeface="Arial" pitchFamily="34" charset="0"/>
              </a:rPr>
              <a:t>10л баллон 2 ширхэг</a:t>
            </a:r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9CD352DD-A3BE-49A5-925B-3057222E16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2" y="-84333"/>
            <a:ext cx="1146046" cy="10802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1418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999" cy="954107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mn-M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СЭМТ: ДЭВШИЛТЭТ ТЕХНОЛОГИ</a:t>
            </a:r>
          </a:p>
          <a:p>
            <a:pPr algn="ctr"/>
            <a:r>
              <a:rPr lang="mn-M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/ОНОШИЛГОО/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85293" y="1466045"/>
            <a:ext cx="2403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n-MN" sz="2400" dirty="0">
                <a:latin typeface="Arial" pitchFamily="34" charset="0"/>
                <a:cs typeface="Arial" pitchFamily="34" charset="0"/>
              </a:rPr>
              <a:t>Ренген аппарат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3085293" y="1927710"/>
            <a:ext cx="2692760" cy="104090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mn-MN" sz="1800" dirty="0">
                <a:latin typeface="Arial" pitchFamily="34" charset="0"/>
                <a:cs typeface="Arial" pitchFamily="34" charset="0"/>
              </a:rPr>
              <a:t>Богд /Говийн бүс/</a:t>
            </a:r>
          </a:p>
          <a:p>
            <a:pPr marL="457200" indent="-457200">
              <a:buFont typeface="+mj-lt"/>
              <a:buAutoNum type="arabicPeriod"/>
            </a:pPr>
            <a:r>
              <a:rPr lang="mn-MN" sz="1800" dirty="0">
                <a:latin typeface="Arial" pitchFamily="34" charset="0"/>
                <a:cs typeface="Arial" pitchFamily="34" charset="0"/>
              </a:rPr>
              <a:t>Гучин-Ус /Говийн бүс/</a:t>
            </a:r>
          </a:p>
          <a:p>
            <a:pPr marL="457200" indent="-457200">
              <a:buFont typeface="+mj-lt"/>
              <a:buAutoNum type="arabicPeriod"/>
            </a:pPr>
            <a:r>
              <a:rPr lang="mn-MN" sz="1800" dirty="0">
                <a:latin typeface="Arial" pitchFamily="34" charset="0"/>
                <a:cs typeface="Arial" pitchFamily="34" charset="0"/>
              </a:rPr>
              <a:t>Уянга /Хангайн бүс/</a:t>
            </a:r>
          </a:p>
          <a:p>
            <a:pPr marL="457200" indent="-457200">
              <a:buFont typeface="+mj-lt"/>
              <a:buAutoNum type="arabicPeriod"/>
            </a:pPr>
            <a:r>
              <a:rPr lang="mn-MN" sz="1800" dirty="0">
                <a:latin typeface="Arial" pitchFamily="34" charset="0"/>
                <a:cs typeface="Arial" pitchFamily="34" charset="0"/>
              </a:rPr>
              <a:t>Хужирт /Хангайн бүс/</a:t>
            </a:r>
          </a:p>
          <a:p>
            <a:pPr marL="457200" indent="-457200">
              <a:buFont typeface="+mj-lt"/>
              <a:buAutoNum type="arabicPeriod"/>
            </a:pPr>
            <a:endParaRPr lang="mn-MN" sz="18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mn-MN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Content Placeholder 8" descr="C:\Users\2017\Desktop\зураг uynga\IMG_0124.JPG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251194" y="2791792"/>
            <a:ext cx="2164078" cy="3430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C:\Users\2017\Desktop\зураг uynga\IMG_012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271" y="2791791"/>
            <a:ext cx="1925813" cy="3430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Content Placeholder 10" descr="C:\Users\2017\Desktop\зураг uynga\IMG_0101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399" y="2157984"/>
            <a:ext cx="2194631" cy="4291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6973824" y="1667692"/>
            <a:ext cx="26037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dirty="0">
                <a:latin typeface="Arial" pitchFamily="34" charset="0"/>
                <a:cs typeface="Arial" pitchFamily="34" charset="0"/>
              </a:rPr>
              <a:t>3</a:t>
            </a:r>
            <a:r>
              <a:rPr lang="en-US" dirty="0">
                <a:latin typeface="Arial" pitchFamily="34" charset="0"/>
                <a:cs typeface="Arial" pitchFamily="34" charset="0"/>
              </a:rPr>
              <a:t>D </a:t>
            </a:r>
            <a:r>
              <a:rPr lang="mn-MN" dirty="0">
                <a:latin typeface="Arial" pitchFamily="34" charset="0"/>
                <a:cs typeface="Arial" pitchFamily="34" charset="0"/>
              </a:rPr>
              <a:t>ЭХО аппарат </a:t>
            </a:r>
          </a:p>
          <a:p>
            <a:pPr algn="ctr"/>
            <a:r>
              <a:rPr lang="mn-MN" dirty="0">
                <a:latin typeface="Arial" pitchFamily="34" charset="0"/>
                <a:cs typeface="Arial" pitchFamily="34" charset="0"/>
              </a:rPr>
              <a:t>/15 сум-1/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3" descr="C:\Users\amatjargal\Desktop\илтгэл зураг\e230b031-e3ee-4fbe-a36b-adccd30c5834_t7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673" y="3162527"/>
            <a:ext cx="2542151" cy="25555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9CD352DD-A3BE-49A5-925B-3057222E16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2" y="-2992"/>
            <a:ext cx="1146046" cy="10802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C:\Users\amatjargal\Desktop\илтгэл зураг\downloa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797" y="2319502"/>
            <a:ext cx="1830056" cy="43746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9825797" y="1835376"/>
            <a:ext cx="2002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n-MN" dirty="0">
                <a:latin typeface="Arial" pitchFamily="34" charset="0"/>
                <a:cs typeface="Arial" pitchFamily="34" charset="0"/>
              </a:rPr>
              <a:t>4</a:t>
            </a:r>
            <a:r>
              <a:rPr lang="en-US" dirty="0">
                <a:latin typeface="Arial" pitchFamily="34" charset="0"/>
                <a:cs typeface="Arial" pitchFamily="34" charset="0"/>
              </a:rPr>
              <a:t>D</a:t>
            </a:r>
            <a:r>
              <a:rPr lang="mn-MN" dirty="0">
                <a:latin typeface="Arial" pitchFamily="34" charset="0"/>
                <a:cs typeface="Arial" pitchFamily="34" charset="0"/>
              </a:rPr>
              <a:t> ЭХО /Өлзийт/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254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5738" y="1035887"/>
            <a:ext cx="4754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000" dirty="0">
                <a:latin typeface="Arial" pitchFamily="34" charset="0"/>
                <a:cs typeface="Arial" pitchFamily="34" charset="0"/>
              </a:rPr>
              <a:t>Биохимийн хагас автомат анализатор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mn-MN" sz="2000" dirty="0">
                <a:latin typeface="Arial" pitchFamily="34" charset="0"/>
                <a:cs typeface="Arial" pitchFamily="34" charset="0"/>
              </a:rPr>
              <a:t>/17 сум/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30810" y="1065898"/>
            <a:ext cx="4120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000" dirty="0">
                <a:latin typeface="Arial" pitchFamily="34" charset="0"/>
                <a:cs typeface="Arial" pitchFamily="34" charset="0"/>
              </a:rPr>
              <a:t>Шээсний тууз уншигч</a:t>
            </a:r>
          </a:p>
          <a:p>
            <a:pPr algn="ctr"/>
            <a:r>
              <a:rPr lang="mn-MN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mn-MN" sz="1400" dirty="0">
                <a:latin typeface="Arial" pitchFamily="34" charset="0"/>
                <a:cs typeface="Arial" pitchFamily="34" charset="0"/>
              </a:rPr>
              <a:t>/Бат-Өлзий, Богд, Уянга, Есөнзүйл, Хужирт /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7" name="Picture 1" descr="C:\Users\amatjargal\Desktop\илтгэл зураг\cybow3-300x3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3" b="8970"/>
          <a:stretch/>
        </p:blipFill>
        <p:spPr bwMode="auto">
          <a:xfrm>
            <a:off x="7337110" y="1678698"/>
            <a:ext cx="3508295" cy="1773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matjargal\Desktop\илтгэл зураг\teco_coatron_m2_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0" b="6714"/>
          <a:stretch/>
        </p:blipFill>
        <p:spPr bwMode="auto">
          <a:xfrm>
            <a:off x="7414859" y="4270636"/>
            <a:ext cx="3352800" cy="2239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35406" y="3582449"/>
            <a:ext cx="49580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2000" dirty="0">
                <a:latin typeface="Arial" pitchFamily="34" charset="0"/>
                <a:cs typeface="Arial" pitchFamily="34" charset="0"/>
              </a:rPr>
              <a:t>Гематлоги хагас автомат анализатор 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mn-MN" sz="2000" dirty="0">
                <a:latin typeface="Arial" pitchFamily="34" charset="0"/>
                <a:cs typeface="Arial" pitchFamily="34" charset="0"/>
              </a:rPr>
              <a:t> /17 сум/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6000" y="3516686"/>
            <a:ext cx="533873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2000" dirty="0">
                <a:latin typeface="Arial" pitchFamily="34" charset="0"/>
                <a:cs typeface="Arial" pitchFamily="34" charset="0"/>
              </a:rPr>
              <a:t>Коагулограмм хагас автомат анализатор </a:t>
            </a:r>
            <a:r>
              <a:rPr lang="mn-MN" sz="1400" dirty="0">
                <a:latin typeface="Arial" pitchFamily="34" charset="0"/>
                <a:cs typeface="Arial" pitchFamily="34" charset="0"/>
              </a:rPr>
              <a:t>/Уянгга/</a:t>
            </a:r>
          </a:p>
        </p:txBody>
      </p:sp>
      <p:pic>
        <p:nvPicPr>
          <p:cNvPr id="19458" name="Picture 2" descr="C:\Users\amatjargal\Desktop\илтгэл зураг\065df-bcc_1 (1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4" t="15567" r="3666" b="14286"/>
          <a:stretch/>
        </p:blipFill>
        <p:spPr bwMode="auto">
          <a:xfrm>
            <a:off x="1539307" y="4202916"/>
            <a:ext cx="2398709" cy="23745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amatjargal\Desktop\илтгэл зураг\30zvzcyCc8GXF9X7Ie2pjq4ut7Az3hbJLajemNQT (1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" t="25266" r="7226" b="18728"/>
          <a:stretch/>
        </p:blipFill>
        <p:spPr bwMode="auto">
          <a:xfrm>
            <a:off x="1214199" y="1678698"/>
            <a:ext cx="3437936" cy="1867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0"/>
            <a:ext cx="12192000" cy="1015663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mn-M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mn-M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СЭМТ: ДЭВШИЛТЭТ ТЕХНОЛОГИ</a:t>
            </a:r>
          </a:p>
          <a:p>
            <a:pPr algn="ctr"/>
            <a:r>
              <a:rPr lang="mn-M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/ШИНЖИЛГЭЭ/</a:t>
            </a:r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9CD352DD-A3BE-49A5-925B-3057222E16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9" y="-101551"/>
            <a:ext cx="1206762" cy="11374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6699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2" descr="C:\Users\2017\Desktop\зураг uynga\IMG_0118.JPG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67"/>
          <a:stretch/>
        </p:blipFill>
        <p:spPr bwMode="auto">
          <a:xfrm>
            <a:off x="462068" y="1905508"/>
            <a:ext cx="2268940" cy="4762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-81584" y="1126130"/>
            <a:ext cx="32636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dirty="0">
                <a:latin typeface="Arial" pitchFamily="34" charset="0"/>
                <a:cs typeface="Arial" pitchFamily="34" charset="0"/>
              </a:rPr>
              <a:t>Зүрхний цахилгаан </a:t>
            </a:r>
          </a:p>
          <a:p>
            <a:pPr algn="ctr"/>
            <a:r>
              <a:rPr lang="mn-MN" dirty="0">
                <a:latin typeface="Arial" pitchFamily="34" charset="0"/>
                <a:cs typeface="Arial" pitchFamily="34" charset="0"/>
              </a:rPr>
              <a:t>бичлэгийн аппарат</a:t>
            </a:r>
          </a:p>
          <a:p>
            <a:pPr algn="ctr"/>
            <a:r>
              <a:rPr lang="mn-MN" dirty="0">
                <a:latin typeface="Arial" pitchFamily="34" charset="0"/>
                <a:cs typeface="Arial" pitchFamily="34" charset="0"/>
              </a:rPr>
              <a:t>/17 сум тус бүр 2-3 ширхэг/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199322" y="748062"/>
            <a:ext cx="3763079" cy="10331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3881" y="-38651"/>
            <a:ext cx="12192000" cy="1077218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mn-M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СЭМТ: ДЭВШИЛТЭТ ТЕХНОЛОГИ</a:t>
            </a:r>
          </a:p>
          <a:p>
            <a:pPr algn="ctr"/>
            <a:r>
              <a:rPr lang="mn-M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/ЭМЧИЛГЭЭ/ 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9CD352DD-A3BE-49A5-925B-3057222E16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9" y="-101551"/>
            <a:ext cx="1206762" cy="11374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3" r="54554" b="14468"/>
          <a:stretch/>
        </p:blipFill>
        <p:spPr bwMode="auto">
          <a:xfrm>
            <a:off x="3485985" y="1961364"/>
            <a:ext cx="2253489" cy="4706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22198" y="1292571"/>
            <a:ext cx="33810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2000" dirty="0">
                <a:latin typeface="Arial" pitchFamily="34" charset="0"/>
                <a:cs typeface="Arial" pitchFamily="34" charset="0"/>
              </a:rPr>
              <a:t>Хяналтын монитор </a:t>
            </a:r>
          </a:p>
          <a:p>
            <a:pPr algn="ctr"/>
            <a:r>
              <a:rPr lang="mn-MN" sz="2000" dirty="0">
                <a:latin typeface="Arial" pitchFamily="34" charset="0"/>
                <a:cs typeface="Arial" pitchFamily="34" charset="0"/>
              </a:rPr>
              <a:t>/17 сум тус бүр 2-3 ширхэг/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6288978" y="1677291"/>
            <a:ext cx="2267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dirty="0">
                <a:latin typeface="Arial" pitchFamily="34" charset="0"/>
                <a:cs typeface="Arial" pitchFamily="34" charset="0"/>
              </a:rPr>
              <a:t>Дуслын памп </a:t>
            </a:r>
          </a:p>
          <a:p>
            <a:pPr algn="ctr"/>
            <a:r>
              <a:rPr lang="mn-MN" dirty="0">
                <a:latin typeface="Arial" pitchFamily="34" charset="0"/>
                <a:cs typeface="Arial" pitchFamily="34" charset="0"/>
              </a:rPr>
              <a:t>/17 сум 1-2 ширхэг/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amatjargal\Desktop\downloa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9" t="5300" r="12868" b="6512"/>
          <a:stretch/>
        </p:blipFill>
        <p:spPr bwMode="auto">
          <a:xfrm>
            <a:off x="6144935" y="4437796"/>
            <a:ext cx="1768363" cy="21764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matjargal\Desktop\download (1)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3" r="12748" b="15392"/>
          <a:stretch/>
        </p:blipFill>
        <p:spPr bwMode="auto">
          <a:xfrm>
            <a:off x="6092119" y="2199277"/>
            <a:ext cx="2661430" cy="1778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703915" y="4013475"/>
            <a:ext cx="26504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dirty="0">
                <a:latin typeface="Arial" pitchFamily="34" charset="0"/>
                <a:cs typeface="Arial" pitchFamily="34" charset="0"/>
              </a:rPr>
              <a:t>Тариурын памп</a:t>
            </a:r>
          </a:p>
          <a:p>
            <a:pPr algn="ctr"/>
            <a:r>
              <a:rPr lang="mn-MN" dirty="0">
                <a:latin typeface="Arial" pitchFamily="34" charset="0"/>
                <a:cs typeface="Arial" pitchFamily="34" charset="0"/>
              </a:rPr>
              <a:t>/17 сум 1-2 ширхэг/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3" descr="E:\delgets\ЭМГ 2016.09.08 Т.Т\2020 он\Захиалага\mobail\зураг\image_2020_12_22T10_51_20_322Z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330" y="2264903"/>
            <a:ext cx="1666314" cy="1463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E:\delgets\ЭМГ 2016.09.08 Т.Т\2020 он\Захиалага\mobail\зураг\image_2020_12_22T10_51_46_286Z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556" y="2416309"/>
            <a:ext cx="1792652" cy="13444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matjargal\Desktop\qM5rtbEA746mxCrSc9J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896" y="4286642"/>
            <a:ext cx="2113319" cy="2201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8266176" y="1126130"/>
            <a:ext cx="39258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2000" dirty="0">
                <a:latin typeface="Arial" pitchFamily="34" charset="0"/>
                <a:cs typeface="Arial" pitchFamily="34" charset="0"/>
              </a:rPr>
              <a:t>Мобайл технологи</a:t>
            </a:r>
          </a:p>
          <a:p>
            <a:pPr algn="ctr"/>
            <a:r>
              <a:rPr lang="mn-MN" sz="2000" dirty="0">
                <a:latin typeface="Arial" pitchFamily="34" charset="0"/>
                <a:cs typeface="Arial" pitchFamily="34" charset="0"/>
              </a:rPr>
              <a:t> /13 сум/ </a:t>
            </a:r>
            <a:r>
              <a:rPr lang="mn-MN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Тарагт, Зүүнбаян-Улаан, Уянга, Хужирт, Хархорин 2022 онд нэвтрэнэ</a:t>
            </a:r>
            <a:endParaRPr lang="en-US" sz="1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74138" y="3791465"/>
            <a:ext cx="32552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dirty="0">
                <a:latin typeface="Arial" pitchFamily="34" charset="0"/>
                <a:cs typeface="Arial" pitchFamily="34" charset="0"/>
              </a:rPr>
              <a:t>Хүчилтөрөгчийн баллон 10л </a:t>
            </a:r>
          </a:p>
          <a:p>
            <a:pPr algn="ctr"/>
            <a:r>
              <a:rPr lang="mn-MN" dirty="0">
                <a:latin typeface="Arial" pitchFamily="34" charset="0"/>
                <a:cs typeface="Arial" pitchFamily="34" charset="0"/>
              </a:rPr>
              <a:t>/16 сум </a:t>
            </a:r>
            <a:r>
              <a:rPr lang="mn-MN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Богд байхгүй</a:t>
            </a:r>
            <a:r>
              <a:rPr lang="mn-MN" dirty="0">
                <a:latin typeface="Arial" pitchFamily="34" charset="0"/>
                <a:cs typeface="Arial" pitchFamily="34" charset="0"/>
              </a:rPr>
              <a:t>/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752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9879"/>
            <a:ext cx="12192000" cy="1077218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mn-M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СЭМТ: ДЭВШИЛТЭТ ТЕХНОЛОГИ</a:t>
            </a:r>
          </a:p>
          <a:p>
            <a:pPr algn="ctr"/>
            <a:r>
              <a:rPr lang="mn-M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/ЭМЧИЛГЭЭ/ 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9871" y="1274959"/>
            <a:ext cx="30363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2000" dirty="0">
                <a:latin typeface="Arial" pitchFamily="34" charset="0"/>
                <a:cs typeface="Arial" pitchFamily="34" charset="0"/>
              </a:rPr>
              <a:t>Татлагын аппарат 6 сум </a:t>
            </a:r>
            <a:r>
              <a:rPr lang="mn-MN" sz="1400" dirty="0">
                <a:latin typeface="Arial" pitchFamily="34" charset="0"/>
                <a:cs typeface="Arial" pitchFamily="34" charset="0"/>
              </a:rPr>
              <a:t>/Баруунбаян-Улаан, Богд, Гучин-Ус, Есөнзүйл, Төгрөг, Уянга/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Users\user1\Desktop\ЭМГ 2016.09.08 Т.Т\JICS 18 сум\tt zurag\20170411_1218314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27" b="14775"/>
          <a:stretch/>
        </p:blipFill>
        <p:spPr bwMode="auto">
          <a:xfrm>
            <a:off x="3833665" y="2034186"/>
            <a:ext cx="2741653" cy="22960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25793" y="997893"/>
            <a:ext cx="2957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dirty="0">
                <a:latin typeface="Arial" pitchFamily="34" charset="0"/>
                <a:cs typeface="Arial" pitchFamily="34" charset="0"/>
              </a:rPr>
              <a:t>Дасгалын аппарат 6 сум /</a:t>
            </a:r>
            <a:r>
              <a:rPr lang="mn-MN" sz="1400" dirty="0">
                <a:latin typeface="Arial" pitchFamily="34" charset="0"/>
                <a:cs typeface="Arial" pitchFamily="34" charset="0"/>
              </a:rPr>
              <a:t>Баруунбаян-Улаан, Богд, Гучин-Ус, Есөнзүйл, Төгрөг, Уянга/</a:t>
            </a:r>
            <a:endParaRPr lang="en-US" sz="1400" dirty="0">
              <a:latin typeface="Arial" pitchFamily="34" charset="0"/>
              <a:cs typeface="Arial" pitchFamily="34" charset="0"/>
            </a:endParaRPr>
          </a:p>
          <a:p>
            <a:r>
              <a:rPr lang="mn-MN" sz="1400" dirty="0">
                <a:latin typeface="Arial" pitchFamily="34" charset="0"/>
                <a:cs typeface="Arial" pitchFamily="34" charset="0"/>
              </a:rPr>
              <a:t>6 сум/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8"/>
          <a:stretch/>
        </p:blipFill>
        <p:spPr bwMode="auto">
          <a:xfrm>
            <a:off x="487680" y="2034186"/>
            <a:ext cx="2467436" cy="39136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5" t="7832" r="2757" b="5612"/>
          <a:stretch/>
        </p:blipFill>
        <p:spPr bwMode="auto">
          <a:xfrm>
            <a:off x="8279779" y="4496274"/>
            <a:ext cx="2969133" cy="2342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3" t="14993" r="29737"/>
          <a:stretch/>
        </p:blipFill>
        <p:spPr bwMode="auto">
          <a:xfrm>
            <a:off x="8076146" y="1780597"/>
            <a:ext cx="2709228" cy="2210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8187081" y="3817402"/>
            <a:ext cx="31545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dirty="0">
                <a:latin typeface="Arial" pitchFamily="34" charset="0"/>
                <a:cs typeface="Arial" pitchFamily="34" charset="0"/>
              </a:rPr>
              <a:t>Нярайн инкубатор /10 сум/ </a:t>
            </a:r>
          </a:p>
          <a:p>
            <a:pPr algn="ctr"/>
            <a:r>
              <a:rPr lang="mn-MN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Баян-Өндөр, Бүрд,Зүүнбаян-Улаан, Өлзийт, Тарагт, Сант, Хужирт </a:t>
            </a:r>
            <a:endParaRPr lang="en-US" sz="1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919836" y="997893"/>
            <a:ext cx="320715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dirty="0">
                <a:latin typeface="Arial" pitchFamily="34" charset="0"/>
                <a:cs typeface="Arial" pitchFamily="34" charset="0"/>
              </a:rPr>
              <a:t>Төрөх ор /10 сум/</a:t>
            </a:r>
          </a:p>
          <a:p>
            <a:pPr algn="ctr"/>
            <a:r>
              <a:rPr lang="mn-MN" dirty="0">
                <a:latin typeface="Arial" pitchFamily="34" charset="0"/>
                <a:cs typeface="Arial" pitchFamily="34" charset="0"/>
              </a:rPr>
              <a:t> </a:t>
            </a:r>
            <a:r>
              <a:rPr lang="mn-MN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Баян-Өндөр, Бүрд,Зүүнбаян-Улаан, Өлзийт, Тарагт, Сант, Хужирт </a:t>
            </a:r>
            <a:endParaRPr lang="en-US" sz="1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E:\delgets\ЭМГ 2016.09.08 Т.Т\2022 он\Илтгэл\илтгэл зураг\241650706_1525449747820943_364800428599528660_n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5" r="3510"/>
          <a:stretch/>
        </p:blipFill>
        <p:spPr bwMode="auto">
          <a:xfrm>
            <a:off x="3725793" y="5046980"/>
            <a:ext cx="4132186" cy="1683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102366" y="4496274"/>
            <a:ext cx="3379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dirty="0">
                <a:latin typeface="Arial" pitchFamily="34" charset="0"/>
                <a:cs typeface="Arial" pitchFamily="34" charset="0"/>
              </a:rPr>
              <a:t>Эрчимт эмчилгээний </a:t>
            </a:r>
          </a:p>
          <a:p>
            <a:pPr algn="ctr"/>
            <a:r>
              <a:rPr lang="mn-MN" dirty="0">
                <a:latin typeface="Arial" pitchFamily="34" charset="0"/>
                <a:cs typeface="Arial" pitchFamily="34" charset="0"/>
              </a:rPr>
              <a:t>функционал ор /17 сум/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9CD352DD-A3BE-49A5-925B-3057222E16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9" y="-101551"/>
            <a:ext cx="1206762" cy="11374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2284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3144" y="1086807"/>
            <a:ext cx="4754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dirty="0">
                <a:latin typeface="Arial" pitchFamily="34" charset="0"/>
                <a:cs typeface="Arial" pitchFamily="34" charset="0"/>
              </a:rPr>
              <a:t>Биохимийн хагас автомат анализатор /2өрх Нарны дөш, Уян сэтгэл/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7670" y="3684681"/>
            <a:ext cx="49580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dirty="0">
                <a:latin typeface="Arial" pitchFamily="34" charset="0"/>
                <a:cs typeface="Arial" pitchFamily="34" charset="0"/>
              </a:rPr>
              <a:t>Гематологи хагас автомат анализатор  </a:t>
            </a:r>
          </a:p>
          <a:p>
            <a:pPr algn="ctr"/>
            <a:r>
              <a:rPr lang="mn-MN" dirty="0">
                <a:latin typeface="Arial" pitchFamily="34" charset="0"/>
                <a:cs typeface="Arial" pitchFamily="34" charset="0"/>
              </a:rPr>
              <a:t>/3 өрх/ </a:t>
            </a:r>
            <a:r>
              <a:rPr lang="mn-MN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Энэрэлт-Хархорин ӨЭМТ</a:t>
            </a:r>
          </a:p>
        </p:txBody>
      </p:sp>
      <p:pic>
        <p:nvPicPr>
          <p:cNvPr id="19458" name="Picture 2" descr="C:\Users\amatjargal\Desktop\илтгэл зураг\065df-bcc_1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4" t="15567" r="3666" b="14286"/>
          <a:stretch/>
        </p:blipFill>
        <p:spPr bwMode="auto">
          <a:xfrm>
            <a:off x="1111319" y="4299554"/>
            <a:ext cx="3483428" cy="237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amatjargal\Desktop\илтгэл зураг\30zvzcyCc8GXF9X7Ie2pjq4ut7Az3hbJLajemNQT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" t="25266" r="7226" b="18728"/>
          <a:stretch/>
        </p:blipFill>
        <p:spPr bwMode="auto">
          <a:xfrm>
            <a:off x="1134065" y="1779595"/>
            <a:ext cx="3437936" cy="186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Users\amatjargal\Desktop\илтгэл зураг\20170731122404_156005c5baf40ff51a327f1c34f2975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3" t="20065" r="28087" b="18682"/>
          <a:stretch/>
        </p:blipFill>
        <p:spPr bwMode="auto">
          <a:xfrm>
            <a:off x="6935537" y="1657531"/>
            <a:ext cx="3211552" cy="226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13600" y="1240694"/>
            <a:ext cx="1942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n-MN" dirty="0">
                <a:latin typeface="Arial" pitchFamily="34" charset="0"/>
                <a:cs typeface="Arial" pitchFamily="34" charset="0"/>
              </a:rPr>
              <a:t>Монитор  /4 өрх/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3" name="Picture 3" descr="C:\Users\amatjargal\Desktop\илтгэл зураг\MeCA406i-ECG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792" y="4637450"/>
            <a:ext cx="4080808" cy="203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88793" y="4007847"/>
            <a:ext cx="3860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dirty="0">
                <a:latin typeface="Arial" pitchFamily="34" charset="0"/>
                <a:cs typeface="Arial" pitchFamily="34" charset="0"/>
              </a:rPr>
              <a:t>Зүрхний бичлэгийн аппарат /4 өрх/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1077218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mn-M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ӨЭМТ: ДЭВШИЛТЭТ ТЕХНОЛОГИ</a:t>
            </a:r>
          </a:p>
          <a:p>
            <a:pPr algn="ctr"/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9CD352DD-A3BE-49A5-925B-3057222E16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9" y="0"/>
            <a:ext cx="1206762" cy="11374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031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5239"/>
            <a:ext cx="10972800" cy="1052301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302" y="1275908"/>
            <a:ext cx="11546958" cy="4850260"/>
          </a:xfrm>
        </p:spPr>
        <p:txBody>
          <a:bodyPr>
            <a:normAutofit fontScale="85000" lnSpcReduction="10000"/>
          </a:bodyPr>
          <a:lstStyle/>
          <a:p>
            <a:r>
              <a:rPr lang="mn-MN" sz="3000" b="1" u="sng" dirty="0">
                <a:latin typeface="Arial" panose="020B0604020202020204" pitchFamily="34" charset="0"/>
                <a:cs typeface="Arial" panose="020B0604020202020204" pitchFamily="34" charset="0"/>
              </a:rPr>
              <a:t>БАРИЛГА:</a:t>
            </a:r>
            <a:r>
              <a:rPr lang="mn-MN" sz="3000" dirty="0">
                <a:latin typeface="Arial" panose="020B0604020202020204" pitchFamily="34" charset="0"/>
                <a:cs typeface="Arial" panose="020B0604020202020204" pitchFamily="34" charset="0"/>
              </a:rPr>
              <a:t>  Шилжих барилга  </a:t>
            </a:r>
          </a:p>
          <a:p>
            <a:pPr marL="0" indent="0">
              <a:buNone/>
            </a:pPr>
            <a:r>
              <a:rPr lang="mn-MN" sz="3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Хужирт сумын Эрүүл мэндийн төв  1 тэрбум </a:t>
            </a:r>
          </a:p>
          <a:p>
            <a:pPr marL="0" indent="0">
              <a:buNone/>
            </a:pPr>
            <a:r>
              <a:rPr lang="mn-MN" sz="3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Богд сумын Эрүүл мэндийн төв 1 тэрбум Хархорин нэгдсэн эмнэлэг,  Төгрөг, Гучин-Ус, Сант сумын эрүүл мэндийн төвийн барилга угсралт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1,5 </a:t>
            </a:r>
            <a:r>
              <a:rPr lang="mn-MN" sz="3000" dirty="0">
                <a:latin typeface="Arial" panose="020B0604020202020204" pitchFamily="34" charset="0"/>
                <a:cs typeface="Arial" panose="020B0604020202020204" pitchFamily="34" charset="0"/>
              </a:rPr>
              <a:t>тэрбум  Бат-Өлзий, Хайрхандулаан сумын эрүүл мэндийн төвийн өргөтгөл</a:t>
            </a:r>
          </a:p>
          <a:p>
            <a:r>
              <a:rPr lang="mn-MN" sz="3000" b="1" u="sng" dirty="0">
                <a:latin typeface="Arial" panose="020B0604020202020204" pitchFamily="34" charset="0"/>
                <a:cs typeface="Arial" panose="020B0604020202020204" pitchFamily="34" charset="0"/>
              </a:rPr>
              <a:t>Их засвар</a:t>
            </a:r>
            <a:r>
              <a:rPr lang="mn-MN" sz="3000" dirty="0">
                <a:latin typeface="Arial" panose="020B0604020202020204" pitchFamily="34" charset="0"/>
                <a:cs typeface="Arial" panose="020B0604020202020204" pitchFamily="34" charset="0"/>
              </a:rPr>
              <a:t>: Эрүүл мэндийн газрын гадна фасад, Хужирт, Хархорин нэгдсэн эмнэлгийн сантехникийн засвар</a:t>
            </a:r>
          </a:p>
          <a:p>
            <a:r>
              <a:rPr lang="mn-MN" sz="3000" b="1" u="sng" dirty="0">
                <a:latin typeface="Arial" panose="020B0604020202020204" pitchFamily="34" charset="0"/>
                <a:cs typeface="Arial" panose="020B0604020202020204" pitchFamily="34" charset="0"/>
              </a:rPr>
              <a:t>Тоног төхөөрөмж </a:t>
            </a:r>
            <a:r>
              <a:rPr lang="mn-MN" sz="3000" dirty="0">
                <a:latin typeface="Arial" panose="020B0604020202020204" pitchFamily="34" charset="0"/>
                <a:cs typeface="Arial" panose="020B0604020202020204" pitchFamily="34" charset="0"/>
              </a:rPr>
              <a:t>: БОЭТ- Нүдний хагалгааны микроскоп, Хархорин нэгдсэн эмнэлэг- бактериологийн лаборатори, түргэн тусламжийн автомашин Бүрд, Баян-Өндөр, Өлзийт Тарагт, Сант,Богд, Бат-Өлзий сумын эрүүл мэндийн төв, Хархорин нэгдсэн эмнэлэг</a:t>
            </a:r>
          </a:p>
          <a:p>
            <a:pPr algn="just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1077218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Mon" panose="020B0500000000000000" pitchFamily="34" charset="0"/>
              </a:rPr>
              <a:t>2022</a:t>
            </a:r>
            <a:r>
              <a:rPr lang="mn-MN" sz="3200" b="1" dirty="0">
                <a:solidFill>
                  <a:schemeClr val="bg1"/>
                </a:solidFill>
                <a:latin typeface="Arial Mon" panose="020B0500000000000000" pitchFamily="34" charset="0"/>
              </a:rPr>
              <a:t> оны хөрөнгө оруулалт</a:t>
            </a:r>
            <a:r>
              <a:rPr lang="en-US" sz="3200" b="1" dirty="0">
                <a:solidFill>
                  <a:schemeClr val="bg1"/>
                </a:solidFill>
                <a:latin typeface="Arial Mon" panose="020B0500000000000000" pitchFamily="34" charset="0"/>
              </a:rPr>
              <a:t> </a:t>
            </a:r>
            <a:r>
              <a:rPr lang="mn-M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D352DD-A3BE-49A5-925B-3057222E16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60" y="-24917"/>
            <a:ext cx="1206762" cy="11374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1314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35664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pPr algn="r"/>
            <a:r>
              <a:rPr lang="mn-MN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Сүүлийн 5 жилийн хөрөнгө оруулалт:</a:t>
            </a:r>
            <a:endParaRPr lang="en-US" sz="3600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CD352DD-A3BE-49A5-925B-3057222E16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69" y="79621"/>
            <a:ext cx="973238" cy="97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454077"/>
              </p:ext>
            </p:extLst>
          </p:nvPr>
        </p:nvGraphicFramePr>
        <p:xfrm>
          <a:off x="302669" y="1052622"/>
          <a:ext cx="11510103" cy="5241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51263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5239"/>
            <a:ext cx="10972800" cy="1052301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mn-MN" dirty="0">
                <a:latin typeface="Arial" pitchFamily="34" charset="0"/>
                <a:cs typeface="Arial" pitchFamily="34" charset="0"/>
              </a:rPr>
              <a:t>Тоног төхөөрөмжийг горимын дагуу ажиллуулах, зөв харьцах</a:t>
            </a:r>
          </a:p>
          <a:p>
            <a:pPr algn="just"/>
            <a:r>
              <a:rPr lang="mn-MN" dirty="0">
                <a:latin typeface="Arial" pitchFamily="34" charset="0"/>
                <a:cs typeface="Arial" pitchFamily="34" charset="0"/>
              </a:rPr>
              <a:t>Хүлээж авсан, хүлээлцсэн тухай  акт, ашиглалтын горим, ажиллагааны журнал хөтлөх  </a:t>
            </a:r>
          </a:p>
          <a:p>
            <a:pPr algn="just"/>
            <a:r>
              <a:rPr lang="mn-MN" dirty="0">
                <a:latin typeface="Arial" pitchFamily="34" charset="0"/>
                <a:cs typeface="Arial" pitchFamily="34" charset="0"/>
              </a:rPr>
              <a:t>Төсвийн захирагч нар ажил хүлээлцэхэд хөрөнгө, тоног төхөөрөмж хүлээлцдэггүйгээс  тоног </a:t>
            </a:r>
            <a:r>
              <a:rPr lang="mn-MN">
                <a:latin typeface="Arial" pitchFamily="34" charset="0"/>
                <a:cs typeface="Arial" pitchFamily="34" charset="0"/>
              </a:rPr>
              <a:t>төхөөрөмж дутагдах эрсдэлтэй</a:t>
            </a:r>
            <a:endParaRPr lang="mn-MN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mn-MN" dirty="0">
                <a:latin typeface="Arial" pitchFamily="34" charset="0"/>
                <a:cs typeface="Arial" pitchFamily="34" charset="0"/>
              </a:rPr>
              <a:t>ТБОНХБАҮХА тухай хууль, нягтлан бодох бүртгэлийн хуулийн дагуу эд хариуцагч бүрээр карт хөтөлдөггүй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1077218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mn-M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</a:t>
            </a:r>
            <a:r>
              <a:rPr lang="mn-M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Тоног төхөөрөмжийн хадгалалт, хамгаалалтад анхаарах асуудал:</a:t>
            </a:r>
          </a:p>
          <a:p>
            <a:pPr algn="ctr"/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D352DD-A3BE-49A5-925B-3057222E16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60" y="-24917"/>
            <a:ext cx="1206762" cy="11374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55024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35664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pPr algn="r"/>
            <a:r>
              <a:rPr lang="mn-M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Тоног төхөөрөмжийн хадгалалт, хамгаалалтад анхаарах асуудал: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mn-MN" sz="2800" dirty="0">
                <a:latin typeface="Arial" pitchFamily="34" charset="0"/>
                <a:cs typeface="Arial" pitchFamily="34" charset="0"/>
              </a:rPr>
              <a:t>ТБОНӨБАҮХА тухай хууль, нягтлан бодох бүртгэлийн хуулийн дагуу хөрөнгийн тооллогын комисс томилдог боловч тооллогын үр дүнг хэлэлцэж холбогдох арга хэмжээг хэрэгжүүлдэггүй.</a:t>
            </a:r>
          </a:p>
          <a:p>
            <a:pPr algn="just"/>
            <a:r>
              <a:rPr lang="mn-MN" sz="2800" dirty="0">
                <a:latin typeface="Arial" pitchFamily="34" charset="0"/>
                <a:cs typeface="Arial" pitchFamily="34" charset="0"/>
              </a:rPr>
              <a:t>Сумын Иргэдийн хурал хөдлөх хөрөнгийн шийдвэр гаргахаас өмнө албан бичгээр зөвшилцөх</a:t>
            </a:r>
          </a:p>
          <a:p>
            <a:pPr algn="just"/>
            <a:r>
              <a:rPr lang="mn-MN" sz="2800" dirty="0">
                <a:latin typeface="Arial" pitchFamily="34" charset="0"/>
                <a:cs typeface="Arial" pitchFamily="34" charset="0"/>
              </a:rPr>
              <a:t>Байгууллагууд тоног төхөөрөмжийн элэгдэл байгуулах хугацааг зөв тооцох асуудлууд тулгарч байна.  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CD352DD-A3BE-49A5-925B-3057222E16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69" y="79621"/>
            <a:ext cx="973238" cy="97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6311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8DF117-39A4-44B7-9FF7-1BD0AEAE0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E29E79-6160-4F3A-A213-2B26F2494F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1233" y="2680539"/>
            <a:ext cx="8042987" cy="1770163"/>
          </a:xfrm>
        </p:spPr>
        <p:txBody>
          <a:bodyPr>
            <a:normAutofit/>
          </a:bodyPr>
          <a:lstStyle/>
          <a:p>
            <a:r>
              <a:rPr lang="mn-M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АНХААРАЛ ХАНДУУЛСАН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 БҮХЭНД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БАЯРЛАЛАА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9CD352DD-A3BE-49A5-925B-3057222E1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5" y="703846"/>
            <a:ext cx="2097170" cy="19766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99181" y="930504"/>
            <a:ext cx="2026432" cy="9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74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35664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pPr algn="r"/>
            <a:r>
              <a:rPr lang="mn-MN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Сүүлийн 5 жилийн хөрөнгө оруулалт:</a:t>
            </a:r>
            <a:endParaRPr lang="en-US" sz="3600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CD352DD-A3BE-49A5-925B-3057222E16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69" y="79621"/>
            <a:ext cx="973238" cy="97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5680812"/>
              </p:ext>
            </p:extLst>
          </p:nvPr>
        </p:nvGraphicFramePr>
        <p:xfrm>
          <a:off x="414670" y="1244011"/>
          <a:ext cx="11291777" cy="4848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52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9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9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41601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28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Онууд</a:t>
                      </a:r>
                      <a:endParaRPr lang="mn-MN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28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Улсын төсөв</a:t>
                      </a:r>
                      <a:endParaRPr lang="mn-MN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28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Орон нутгийн төсөв</a:t>
                      </a:r>
                      <a:endParaRPr lang="mn-MN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56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2019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     3 407 979 200,0  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      1 020 658 200,0  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56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2020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      1 359 253 500,0   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         463 814 000,0  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56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2021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      4 576 889 800,0   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         206 850 000,0  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164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matjargal\Desktop\илтгэл зураг\4-350x23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027" y="1345701"/>
            <a:ext cx="4906676" cy="2319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48" y="4081298"/>
            <a:ext cx="5342832" cy="22341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matjargal\Desktop\илтгэл зураг\c9aku3h31jm03why6a6jes4dbuovpqii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6" t="1565" r="26079" b="1565"/>
          <a:stretch/>
        </p:blipFill>
        <p:spPr bwMode="auto">
          <a:xfrm>
            <a:off x="6095999" y="1790698"/>
            <a:ext cx="2512140" cy="4131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32118" y="972466"/>
            <a:ext cx="16081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n-MN" sz="2000" dirty="0">
                <a:latin typeface="Arial" pitchFamily="34" charset="0"/>
                <a:cs typeface="Arial" pitchFamily="34" charset="0"/>
              </a:rPr>
              <a:t>Ангиографи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75641" y="3663755"/>
            <a:ext cx="27508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n-MN" sz="2000" dirty="0">
                <a:latin typeface="Arial" pitchFamily="34" charset="0"/>
                <a:cs typeface="Arial" pitchFamily="34" charset="0"/>
              </a:rPr>
              <a:t>Комьютер томографи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456373" y="2037075"/>
            <a:ext cx="15792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C-arm X-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rey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C:\Users\amatjargal\Desktop\илтгэл зураг\c-arm-x-ray-machine-250x25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6" r="28947" b="5872"/>
          <a:stretch/>
        </p:blipFill>
        <p:spPr bwMode="auto">
          <a:xfrm>
            <a:off x="8331200" y="2516831"/>
            <a:ext cx="3657600" cy="30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" y="0"/>
            <a:ext cx="12191999" cy="954107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mn-M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БОЭТ: ДЭВШИЛТЭТ ТЕХНОЛОГИ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mn-M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/ОНОШИЛГОО/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903979" y="1106980"/>
            <a:ext cx="26192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2000" dirty="0">
                <a:latin typeface="Arial" pitchFamily="34" charset="0"/>
                <a:cs typeface="Arial" pitchFamily="34" charset="0"/>
              </a:rPr>
              <a:t>Хөхний рентген     </a:t>
            </a:r>
            <a:br>
              <a:rPr lang="mn-MN" sz="2000" dirty="0">
                <a:latin typeface="Arial" pitchFamily="34" charset="0"/>
                <a:cs typeface="Arial" pitchFamily="34" charset="0"/>
              </a:rPr>
            </a:br>
            <a:r>
              <a:rPr lang="mn-MN" sz="2000" dirty="0">
                <a:latin typeface="Arial" pitchFamily="34" charset="0"/>
                <a:cs typeface="Arial" pitchFamily="34" charset="0"/>
              </a:rPr>
              <a:t>/Маммографи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/</a:t>
            </a:r>
            <a:endParaRPr lang="en-US" sz="2000" dirty="0"/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9CD352DD-A3BE-49A5-925B-3057222E16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1" y="-97527"/>
            <a:ext cx="1219199" cy="1149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6002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619169" y="3962401"/>
            <a:ext cx="55823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2000" dirty="0">
                <a:latin typeface="Arial" pitchFamily="34" charset="0"/>
                <a:cs typeface="Arial" pitchFamily="34" charset="0"/>
              </a:rPr>
              <a:t>Шүдний дэлгэмэл рентген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43" name="Picture 3" descr="C:\Users\amatjargal\Desktop\илтгэл зураг\download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440" y="4330599"/>
            <a:ext cx="3225800" cy="1895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amatjargal\Desktop\илтгэл зураг\dsc42915e05838d5799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6" r="5741"/>
          <a:stretch/>
        </p:blipFill>
        <p:spPr bwMode="auto">
          <a:xfrm rot="5400000">
            <a:off x="306349" y="1866581"/>
            <a:ext cx="4877272" cy="4044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amatjargal\Desktop\илтгэл зураг\photo_2021-05-03_10-38-4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60"/>
          <a:stretch/>
        </p:blipFill>
        <p:spPr bwMode="auto">
          <a:xfrm>
            <a:off x="5277793" y="1650087"/>
            <a:ext cx="5582345" cy="2057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951451" y="1249977"/>
            <a:ext cx="33981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n-MN" sz="2000" dirty="0">
                <a:latin typeface="Arial" pitchFamily="34" charset="0"/>
                <a:cs typeface="Arial" pitchFamily="34" charset="0"/>
              </a:rPr>
              <a:t>Зөөврийн дижитал рентген</a:t>
            </a: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954107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mn-M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БОЭТ: ДЭВШИЛТЭТ ТЕХНОЛОГИ 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mn-M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/ОНОШИЛГОО/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67967" y="1016130"/>
            <a:ext cx="3137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2000" dirty="0">
                <a:latin typeface="Arial" pitchFamily="34" charset="0"/>
                <a:cs typeface="Arial" pitchFamily="34" charset="0"/>
              </a:rPr>
              <a:t>Суурин дижитал рентген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9CD352DD-A3BE-49A5-925B-3057222E16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2" y="-84333"/>
            <a:ext cx="1146046" cy="10802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7181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54107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mn-M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БОЭТ: ДЭВШИЛТЭТ ТЕХНОЛОГИ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mn-M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/ОНОШИЛГОО/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C:\Users\amatjargal\Desktop\илтгэл зураг\downlo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44" y="1912759"/>
            <a:ext cx="2939528" cy="4724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2349" y="1512649"/>
            <a:ext cx="2386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n-MN" sz="2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D </a:t>
            </a:r>
            <a:r>
              <a:rPr lang="mn-MN" sz="2000" dirty="0">
                <a:latin typeface="Arial" pitchFamily="34" charset="0"/>
                <a:cs typeface="Arial" pitchFamily="34" charset="0"/>
              </a:rPr>
              <a:t>ЭХО /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3</a:t>
            </a:r>
            <a:r>
              <a:rPr lang="mn-MN" sz="2000" dirty="0">
                <a:latin typeface="Arial" pitchFamily="34" charset="0"/>
                <a:cs typeface="Arial" pitchFamily="34" charset="0"/>
              </a:rPr>
              <a:t> ширхэг/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 descr="C:\Users\amatjargal\Desktop\илтгэл зураг\17554079_1361817247215986_7777582641117042082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067" y="1370926"/>
            <a:ext cx="2724740" cy="27247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4"/>
          <p:cNvSpPr txBox="1">
            <a:spLocks/>
          </p:cNvSpPr>
          <p:nvPr/>
        </p:nvSpPr>
        <p:spPr>
          <a:xfrm>
            <a:off x="3639439" y="1063286"/>
            <a:ext cx="2822368" cy="30764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  <a:extLst/>
          </a:lstStyle>
          <a:p>
            <a:pPr marL="109728" indent="0" algn="ctr">
              <a:buNone/>
            </a:pPr>
            <a:r>
              <a:rPr lang="mn-MN" sz="2000" dirty="0">
                <a:latin typeface="Arial" pitchFamily="34" charset="0"/>
                <a:cs typeface="Arial" pitchFamily="34" charset="0"/>
              </a:rPr>
              <a:t>Нярай түнхний ЭХО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C:\Users\amatjargal\Desktop\20170802153709_156005c5baf40ff51a327f1c34f2975b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5" t="18269" r="19711" b="16587"/>
          <a:stretch/>
        </p:blipFill>
        <p:spPr bwMode="auto">
          <a:xfrm>
            <a:off x="6461807" y="1585960"/>
            <a:ext cx="5608273" cy="35044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/>
          <p:cNvSpPr/>
          <p:nvPr/>
        </p:nvSpPr>
        <p:spPr>
          <a:xfrm>
            <a:off x="7370716" y="1512649"/>
            <a:ext cx="3180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n-MN" dirty="0">
                <a:latin typeface="Arial" pitchFamily="34" charset="0"/>
                <a:cs typeface="Arial" pitchFamily="34" charset="0"/>
              </a:rPr>
              <a:t>Чих хамар хоолойн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mn-MN" dirty="0">
                <a:latin typeface="Arial" pitchFamily="34" charset="0"/>
                <a:cs typeface="Arial" pitchFamily="34" charset="0"/>
              </a:rPr>
              <a:t>аппарат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763" y="4125698"/>
            <a:ext cx="2589348" cy="25757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394111" y="5090387"/>
            <a:ext cx="23420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n-MN" dirty="0">
                <a:latin typeface="Arial" pitchFamily="34" charset="0"/>
                <a:cs typeface="Arial" pitchFamily="34" charset="0"/>
              </a:rPr>
              <a:t>Тархины цахилгаан 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mn-MN" dirty="0">
                <a:latin typeface="Arial" pitchFamily="34" charset="0"/>
                <a:cs typeface="Arial" pitchFamily="34" charset="0"/>
              </a:rPr>
              <a:t>бичлэгий</a:t>
            </a:r>
            <a:r>
              <a:rPr lang="en-US" dirty="0">
                <a:latin typeface="Arial" pitchFamily="34" charset="0"/>
                <a:cs typeface="Arial" pitchFamily="34" charset="0"/>
              </a:rPr>
              <a:t>a</a:t>
            </a:r>
            <a:r>
              <a:rPr lang="mn-MN" dirty="0">
                <a:latin typeface="Arial" pitchFamily="34" charset="0"/>
                <a:cs typeface="Arial" pitchFamily="34" charset="0"/>
              </a:rPr>
              <a:t>н аппарат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9CD352DD-A3BE-49A5-925B-3057222E16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2" y="-84333"/>
            <a:ext cx="1146046" cy="10802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2771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amatjargal\Desktop\илтгэл зураг\263354897_197920349204499_603835544788385781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05" y="1828167"/>
            <a:ext cx="4945214" cy="1900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C:\Users\amatjargal\Desktop\илтгэл зураг\download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0" b="30260"/>
          <a:stretch/>
        </p:blipFill>
        <p:spPr bwMode="auto">
          <a:xfrm>
            <a:off x="272073" y="4539851"/>
            <a:ext cx="5275878" cy="1572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1921" y="1552330"/>
            <a:ext cx="5231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000" dirty="0">
                <a:latin typeface="Arial" pitchFamily="34" charset="0"/>
                <a:cs typeface="Arial" pitchFamily="34" charset="0"/>
              </a:rPr>
              <a:t>Биохимийн бүрэн автомат анализатор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8427" y="4166694"/>
            <a:ext cx="4472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n-MN" sz="2000" dirty="0">
                <a:latin typeface="Arial" pitchFamily="34" charset="0"/>
                <a:cs typeface="Arial" pitchFamily="34" charset="0"/>
              </a:rPr>
              <a:t>Шээсний бүрэн автомат анализатор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43525" y="1175896"/>
            <a:ext cx="2719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Arial" pitchFamily="34" charset="0"/>
                <a:cs typeface="Arial" pitchFamily="34" charset="0"/>
              </a:rPr>
              <a:t>Бактерлогийн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бүрэн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автомат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mn-MN" dirty="0">
                <a:latin typeface="Arial" pitchFamily="34" charset="0"/>
                <a:cs typeface="Arial" pitchFamily="34" charset="0"/>
              </a:rPr>
              <a:t>анализатор</a:t>
            </a:r>
            <a:endParaRPr lang="en-US" dirty="0"/>
          </a:p>
        </p:txBody>
      </p:sp>
      <p:pic>
        <p:nvPicPr>
          <p:cNvPr id="9218" name="Picture 2" descr="C:\Users\amatjargal\Desktop\илтгэл зураг\263653672_1774823146043422_1609141520807185401_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9" t="30126" r="11628" b="13063"/>
          <a:stretch/>
        </p:blipFill>
        <p:spPr bwMode="auto">
          <a:xfrm>
            <a:off x="5401598" y="1752385"/>
            <a:ext cx="2681644" cy="25802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" y="0"/>
            <a:ext cx="12191997" cy="954107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mn-M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БОЭТ: ДЭВШИЛТЭТ ТЕХНОЛОГИ </a:t>
            </a:r>
          </a:p>
          <a:p>
            <a:pPr algn="ctr"/>
            <a:r>
              <a:rPr lang="mn-M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/ШИНЖИЛГЭЭ/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7" descr="C:\Users\amatjargal\Desktop\илтгэл зураг\swelab-alfa-plus-cap-automated-hematology-analyzer-500x50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1" b="3570"/>
          <a:stretch/>
        </p:blipFill>
        <p:spPr bwMode="auto">
          <a:xfrm>
            <a:off x="8871275" y="1611357"/>
            <a:ext cx="2516053" cy="2755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matjargal\Desktop\илтгэл зураг\teco_coatron_m2_0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0" b="6212"/>
          <a:stretch/>
        </p:blipFill>
        <p:spPr bwMode="auto">
          <a:xfrm>
            <a:off x="5660176" y="4539851"/>
            <a:ext cx="2940277" cy="19385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605301" y="970880"/>
            <a:ext cx="304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dirty="0">
                <a:latin typeface="Arial" pitchFamily="34" charset="0"/>
                <a:cs typeface="Arial" pitchFamily="34" charset="0"/>
              </a:rPr>
              <a:t>Гематологи хагас автомат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mn-MN" dirty="0">
                <a:latin typeface="Arial" pitchFamily="34" charset="0"/>
                <a:cs typeface="Arial" pitchFamily="34" charset="0"/>
              </a:rPr>
              <a:t>анализатор /2 ширхэг/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64263" y="4862783"/>
            <a:ext cx="26283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dirty="0">
                <a:latin typeface="Arial" pitchFamily="34" charset="0"/>
                <a:cs typeface="Arial" pitchFamily="34" charset="0"/>
              </a:rPr>
              <a:t>Коагулограмм хагас автомат анализатор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9CD352DD-A3BE-49A5-925B-3057222E16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2" y="-84333"/>
            <a:ext cx="1146046" cy="10802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9415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00" y="1707116"/>
            <a:ext cx="2474976" cy="4697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143" y="1747680"/>
            <a:ext cx="2285689" cy="4709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user1\Desktop\ЭМГ 2016.09.08 Т.Т\JICS 18 сум\tt zurag\17901905_1724317184527085_1869709432_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3" r="6882"/>
          <a:stretch/>
        </p:blipFill>
        <p:spPr bwMode="auto">
          <a:xfrm>
            <a:off x="5257533" y="1747680"/>
            <a:ext cx="2161610" cy="46567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92000" cy="954107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mn-M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БОЭТ: ДЭВШИЛТЭТ ТЕХНОЛОГИ </a:t>
            </a:r>
          </a:p>
          <a:p>
            <a:pPr algn="ctr"/>
            <a:r>
              <a:rPr lang="mn-M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/ЭМЧИЛГЭЭ/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88952" y="1183528"/>
            <a:ext cx="26381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2000" dirty="0">
                <a:latin typeface="Arial" pitchFamily="34" charset="0"/>
                <a:cs typeface="Arial" pitchFamily="34" charset="0"/>
              </a:rPr>
              <a:t>Амьсгалын аппарат 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mn-MN" sz="2000" dirty="0">
                <a:latin typeface="Arial" pitchFamily="34" charset="0"/>
                <a:cs typeface="Arial" pitchFamily="34" charset="0"/>
              </a:rPr>
              <a:t>14 ширхэг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 flipH="1">
            <a:off x="5053642" y="1162522"/>
            <a:ext cx="25693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2000" dirty="0">
                <a:latin typeface="Arial" pitchFamily="34" charset="0"/>
                <a:cs typeface="Arial" pitchFamily="34" charset="0"/>
              </a:rPr>
              <a:t>Нярайн амьсгалын</a:t>
            </a:r>
            <a:r>
              <a:rPr lang="mn-MN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2000" dirty="0">
                <a:latin typeface="Arial" pitchFamily="34" charset="0"/>
                <a:cs typeface="Arial" pitchFamily="34" charset="0"/>
              </a:rPr>
              <a:t>аппарат 2 ширхэг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79901" y="1189405"/>
            <a:ext cx="27028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2000" dirty="0">
                <a:latin typeface="Arial" pitchFamily="34" charset="0"/>
                <a:cs typeface="Arial" pitchFamily="34" charset="0"/>
              </a:rPr>
              <a:t>Хүүхдийн амьсгалын аппарат 2 ширхэг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050" y="1747679"/>
            <a:ext cx="2273180" cy="46445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06947" y="1161618"/>
            <a:ext cx="237928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dirty="0">
                <a:latin typeface="Arial" pitchFamily="34" charset="0"/>
                <a:cs typeface="Arial" pitchFamily="34" charset="0"/>
              </a:rPr>
              <a:t>Унтуулгын </a:t>
            </a:r>
            <a:r>
              <a:rPr lang="mn-MN" sz="2000" dirty="0">
                <a:latin typeface="Arial" pitchFamily="34" charset="0"/>
                <a:cs typeface="Arial" pitchFamily="34" charset="0"/>
              </a:rPr>
              <a:t>аппарат</a:t>
            </a:r>
            <a:r>
              <a:rPr lang="mn-MN" dirty="0">
                <a:latin typeface="Arial" pitchFamily="34" charset="0"/>
                <a:cs typeface="Arial" pitchFamily="34" charset="0"/>
              </a:rPr>
              <a:t> /5ширхэг/</a:t>
            </a:r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832" y="1838727"/>
            <a:ext cx="2206752" cy="4553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0082784" y="1233732"/>
            <a:ext cx="1609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dirty="0">
                <a:latin typeface="Arial" pitchFamily="34" charset="0"/>
                <a:cs typeface="Arial" pitchFamily="34" charset="0"/>
              </a:rPr>
              <a:t>Гемодиализ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mn-MN" dirty="0">
                <a:latin typeface="Arial" pitchFamily="34" charset="0"/>
                <a:cs typeface="Arial" pitchFamily="34" charset="0"/>
              </a:rPr>
              <a:t>/5 ширхэг/</a:t>
            </a:r>
            <a:endParaRPr lang="en-US" dirty="0"/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9CD352DD-A3BE-49A5-925B-3057222E16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2" y="-84333"/>
            <a:ext cx="1146046" cy="10802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6429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0" y="1636717"/>
            <a:ext cx="3369327" cy="4525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765" y="1636716"/>
            <a:ext cx="3264363" cy="45006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1636718"/>
            <a:ext cx="4224469" cy="45006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954107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mn-M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БОЭТ: ДЭВШИЛТЭТ ТЕХНОЛОГИ </a:t>
            </a:r>
          </a:p>
          <a:p>
            <a:pPr algn="ctr"/>
            <a:r>
              <a:rPr lang="mn-M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/ЦУСНЫ САЛБАР БАНК/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0848" y="1235080"/>
            <a:ext cx="1993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2000" dirty="0">
                <a:latin typeface="Arial" pitchFamily="34" charset="0"/>
                <a:cs typeface="Arial" pitchFamily="34" charset="0"/>
              </a:rPr>
              <a:t>Цусны хөргөгч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3915993" y="1214384"/>
            <a:ext cx="3399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n-MN" sz="2000" dirty="0">
                <a:latin typeface="Arial" pitchFamily="34" charset="0"/>
                <a:cs typeface="Arial" pitchFamily="34" charset="0"/>
              </a:rPr>
              <a:t>Аферезийн ялтас сэгсрэгч 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7536160" y="1214384"/>
            <a:ext cx="4218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000" dirty="0">
                <a:latin typeface="Arial" pitchFamily="34" charset="0"/>
                <a:cs typeface="Arial" pitchFamily="34" charset="0"/>
              </a:rPr>
              <a:t>Инкубатортой цусны аппарат </a:t>
            </a:r>
            <a:endParaRPr lang="en-US" sz="2000" dirty="0"/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9CD352DD-A3BE-49A5-925B-3057222E16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1" y="-120510"/>
            <a:ext cx="1267967" cy="11951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25005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970</TotalTime>
  <Words>849</Words>
  <Application>Microsoft Office PowerPoint</Application>
  <PresentationFormat>Widescreen</PresentationFormat>
  <Paragraphs>147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Arial Mon</vt:lpstr>
      <vt:lpstr>Calibri</vt:lpstr>
      <vt:lpstr>Wingdings 3</vt:lpstr>
      <vt:lpstr>Office Theme</vt:lpstr>
      <vt:lpstr>PowerPoint Presentation</vt:lpstr>
      <vt:lpstr>Сүүлийн 5 жилийн хөрөнгө оруулалт:</vt:lpstr>
      <vt:lpstr>Сүүлийн 5 жилийн хөрөнгө оруулалт: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Тоног төхөөрөмжийн хадгалалт, хамгаалалтад анхаарах асуудал:</vt:lpstr>
      <vt:lpstr>АНХААРАЛ ХАНДУУЛСАН ТА БҮХЭНД БАЯРЛАЛАА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tumuruu tumuruu</cp:lastModifiedBy>
  <cp:revision>115</cp:revision>
  <dcterms:created xsi:type="dcterms:W3CDTF">2022-03-16T02:12:52Z</dcterms:created>
  <dcterms:modified xsi:type="dcterms:W3CDTF">2022-03-23T07:43:25Z</dcterms:modified>
</cp:coreProperties>
</file>