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9" r:id="rId12"/>
    <p:sldId id="270" r:id="rId13"/>
    <p:sldId id="271" r:id="rId14"/>
    <p:sldId id="272" r:id="rId15"/>
    <p:sldId id="279" r:id="rId16"/>
    <p:sldId id="281" r:id="rId17"/>
  </p:sldIdLst>
  <p:sldSz cx="12192000" cy="6858000"/>
  <p:notesSz cx="12192000" cy="6858000"/>
  <p:embeddedFontLst>
    <p:embeddedFont>
      <p:font typeface="AGCooper Mon" panose="020B0500000000000000" pitchFamily="34" charset="0"/>
      <p:regular r:id="rId18"/>
      <p:italic r:id="rId19"/>
    </p:embeddedFont>
    <p:embeddedFont>
      <p:font typeface="Arial Mon" panose="020B0500000000000000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Үнэлгээ хувиар </a:t>
            </a:r>
            <a:endParaRPr lang="en-US" sz="18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30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2-4D0F-8339-8D11FB97D5EB}"/>
                </c:ext>
              </c:extLst>
            </c:dLbl>
            <c:dLbl>
              <c:idx val="1"/>
              <c:layout>
                <c:manualLayout>
                  <c:x val="3.6111111111111059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2-4D0F-8339-8D11FB97D5EB}"/>
                </c:ext>
              </c:extLst>
            </c:dLbl>
            <c:dLbl>
              <c:idx val="2"/>
              <c:layout>
                <c:manualLayout>
                  <c:x val="3.0555555555555454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2-4D0F-8339-8D11FB97D5EB}"/>
                </c:ext>
              </c:extLst>
            </c:dLbl>
            <c:dLbl>
              <c:idx val="3"/>
              <c:layout>
                <c:manualLayout>
                  <c:x val="2.77777777777778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2-4D0F-8339-8D11FB97D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'1.3-1.9'!$E$113:$E$116</c:f>
              <c:strCache>
                <c:ptCount val="4"/>
                <c:pt idx="0">
                  <c:v>Уян сэтгэл ӨЭМТ </c:v>
                </c:pt>
                <c:pt idx="1">
                  <c:v>Түшигдөлгөөн ӨЭМТ </c:v>
                </c:pt>
                <c:pt idx="2">
                  <c:v>Нарны дөш ӨЭМТ </c:v>
                </c:pt>
                <c:pt idx="3">
                  <c:v>Энэрэл Хархорин ӨЭМТ </c:v>
                </c:pt>
              </c:strCache>
            </c:strRef>
          </c:cat>
          <c:val>
            <c:numRef>
              <c:f>'1.3-1.9'!$F$113:$F$116</c:f>
              <c:numCache>
                <c:formatCode>General</c:formatCode>
                <c:ptCount val="4"/>
                <c:pt idx="0">
                  <c:v>95.8</c:v>
                </c:pt>
                <c:pt idx="1">
                  <c:v>81.2</c:v>
                </c:pt>
                <c:pt idx="2">
                  <c:v>90.46</c:v>
                </c:pt>
                <c:pt idx="3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2-4D0F-8339-8D11FB97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0950719"/>
        <c:axId val="1200952383"/>
        <c:axId val="1223876495"/>
      </c:bar3DChart>
      <c:catAx>
        <c:axId val="120095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952383"/>
        <c:crosses val="autoZero"/>
        <c:auto val="1"/>
        <c:lblAlgn val="ctr"/>
        <c:lblOffset val="100"/>
        <c:noMultiLvlLbl val="0"/>
      </c:catAx>
      <c:valAx>
        <c:axId val="120095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950719"/>
        <c:crosses val="autoZero"/>
        <c:crossBetween val="between"/>
      </c:valAx>
      <c:serAx>
        <c:axId val="12238764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00952383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0476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402" y="2942590"/>
            <a:ext cx="9299194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0769" y="3079191"/>
            <a:ext cx="9426575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0160" marR="5080" algn="ctr">
              <a:lnSpc>
                <a:spcPct val="90000"/>
              </a:lnSpc>
              <a:spcBef>
                <a:spcPts val="530"/>
              </a:spcBef>
            </a:pPr>
            <a:r>
              <a:rPr dirty="0"/>
              <a:t>Эрүүл</a:t>
            </a:r>
            <a:r>
              <a:rPr spc="-25" dirty="0"/>
              <a:t> </a:t>
            </a:r>
            <a:r>
              <a:rPr dirty="0"/>
              <a:t>мэндийн</a:t>
            </a:r>
            <a:r>
              <a:rPr spc="-20" dirty="0"/>
              <a:t> </a:t>
            </a:r>
            <a:r>
              <a:rPr dirty="0"/>
              <a:t>байгууллагуудын</a:t>
            </a:r>
            <a:r>
              <a:rPr spc="-55" dirty="0"/>
              <a:t> </a:t>
            </a:r>
            <a:r>
              <a:rPr spc="-20" dirty="0"/>
              <a:t>2021 </a:t>
            </a:r>
            <a:r>
              <a:rPr dirty="0"/>
              <a:t>оны</a:t>
            </a:r>
            <a:r>
              <a:rPr spc="-20" dirty="0"/>
              <a:t> </a:t>
            </a:r>
            <a:r>
              <a:rPr dirty="0"/>
              <a:t>гүйцэтгэлийн</a:t>
            </a:r>
            <a:r>
              <a:rPr spc="-15" dirty="0"/>
              <a:t> </a:t>
            </a:r>
            <a:r>
              <a:rPr dirty="0"/>
              <a:t>үнэлгээний</a:t>
            </a:r>
            <a:r>
              <a:rPr spc="-10" dirty="0"/>
              <a:t> </a:t>
            </a:r>
            <a:r>
              <a:rPr spc="-20" dirty="0"/>
              <a:t>дүн, </a:t>
            </a:r>
            <a:r>
              <a:rPr spc="-10" dirty="0"/>
              <a:t>зөвлөмж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4760" y="4694682"/>
            <a:ext cx="30645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mn-MN" sz="16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dirty="0" err="1">
                <a:solidFill>
                  <a:srgbClr val="FFFFFF"/>
                </a:solidFill>
                <a:latin typeface="Tahoma"/>
                <a:cs typeface="Tahoma"/>
              </a:rPr>
              <a:t>Жаргал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ХШҮ</a:t>
            </a:r>
            <a:r>
              <a:rPr lang="mn-MN" sz="1600" spc="-20" dirty="0">
                <a:solidFill>
                  <a:srgbClr val="FFFFFF"/>
                </a:solidFill>
                <a:latin typeface="Tahoma"/>
                <a:cs typeface="Tahoma"/>
              </a:rPr>
              <a:t>МХ-ийн </a:t>
            </a:r>
            <a:r>
              <a:rPr sz="1600" spc="-20" dirty="0" err="1">
                <a:solidFill>
                  <a:srgbClr val="FFFFFF"/>
                </a:solidFill>
                <a:latin typeface="Tahoma"/>
                <a:cs typeface="Tahoma"/>
              </a:rPr>
              <a:t>дарга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FF793-0D56-4E21-B16A-6C94ACDB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709" y="160656"/>
            <a:ext cx="2521019" cy="601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CBD9BA-D711-4D1B-BD9E-9ADE22B2F2C0}"/>
              </a:ext>
            </a:extLst>
          </p:cNvPr>
          <p:cNvSpPr txBox="1"/>
          <p:nvPr/>
        </p:nvSpPr>
        <p:spPr>
          <a:xfrm>
            <a:off x="1524000" y="76200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000" b="1" dirty="0">
                <a:solidFill>
                  <a:schemeClr val="bg1"/>
                </a:solidFill>
              </a:rPr>
              <a:t>ӨРХИЙН  ЭРҮҮЛ МЭНДИЙН ТӨВҮҮДИЙН  ГУРВАЛСАН ГЭРЭЭНИЙ   ГҮЙЦЭТГЭЛИЙН ҮНЭЛГЭЭ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04ACAB-4C94-4CB2-8951-88726FCAD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458548"/>
              </p:ext>
            </p:extLst>
          </p:nvPr>
        </p:nvGraphicFramePr>
        <p:xfrm>
          <a:off x="533400" y="1447800"/>
          <a:ext cx="6629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DE09C9-41C6-40F6-82C8-61B6301538AB}"/>
              </a:ext>
            </a:extLst>
          </p:cNvPr>
          <p:cNvSpPr txBox="1"/>
          <p:nvPr/>
        </p:nvSpPr>
        <p:spPr>
          <a:xfrm>
            <a:off x="7772400" y="2514600"/>
            <a:ext cx="414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tx2"/>
                </a:solidFill>
              </a:rPr>
              <a:t>Дундаж үзүүлэлт-86,9 хувь</a:t>
            </a:r>
          </a:p>
          <a:p>
            <a:endParaRPr lang="mn-MN" b="1" dirty="0">
              <a:solidFill>
                <a:schemeClr val="tx2"/>
              </a:solidFill>
            </a:endParaRPr>
          </a:p>
          <a:p>
            <a:endParaRPr lang="mn-MN" b="1" dirty="0">
              <a:solidFill>
                <a:schemeClr val="tx2"/>
              </a:solidFill>
            </a:endParaRPr>
          </a:p>
          <a:p>
            <a:r>
              <a:rPr lang="mn-MN" b="1" dirty="0">
                <a:solidFill>
                  <a:schemeClr val="tx2"/>
                </a:solidFill>
              </a:rPr>
              <a:t>“Тодорхой үр дүнд хүрсэн”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3979" y="370712"/>
            <a:ext cx="3050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Нэгдсэн</a:t>
            </a:r>
            <a:r>
              <a:rPr sz="2800" spc="-145" dirty="0"/>
              <a:t> </a:t>
            </a:r>
            <a:r>
              <a:rPr sz="2800" spc="-10" dirty="0"/>
              <a:t>дүгнэлт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39213" y="1953894"/>
            <a:ext cx="1731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Үнэлгээний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5402" y="1953894"/>
            <a:ext cx="1172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нэгдсэн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8526" y="1953894"/>
            <a:ext cx="1197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дүнгээр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2716" y="2380614"/>
            <a:ext cx="2526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3795" algn="l"/>
              </a:tabLst>
            </a:pPr>
            <a:r>
              <a:rPr sz="2800" spc="-10" dirty="0">
                <a:latin typeface="Calibri"/>
                <a:cs typeface="Calibri"/>
              </a:rPr>
              <a:t>эрүүл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мэндийн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2558" y="2380614"/>
            <a:ext cx="5357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77820" algn="l"/>
                <a:tab pos="3897629" algn="l"/>
                <a:tab pos="4810760" algn="l"/>
              </a:tabLst>
            </a:pPr>
            <a:r>
              <a:rPr sz="2800" spc="-10" dirty="0">
                <a:latin typeface="Calibri"/>
                <a:cs typeface="Calibri"/>
              </a:rPr>
              <a:t>байгууллагуудын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2021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оны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үйл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2716" y="2653696"/>
            <a:ext cx="8157845" cy="304419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5"/>
              </a:spcBef>
            </a:pPr>
            <a:r>
              <a:rPr sz="2800" spc="-10" dirty="0">
                <a:latin typeface="Calibri"/>
                <a:cs typeface="Calibri"/>
              </a:rPr>
              <a:t>ажиллагааны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гүйцэтгэлийн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үнэлгээ</a:t>
            </a:r>
            <a:endParaRPr sz="2800" dirty="0">
              <a:latin typeface="Calibri"/>
              <a:cs typeface="Calibri"/>
            </a:endParaRPr>
          </a:p>
          <a:p>
            <a:pPr marL="3296920" marR="806450" indent="-2489200" algn="just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Calibri"/>
                <a:cs typeface="Calibri"/>
              </a:rPr>
              <a:t>88,9 %</a:t>
            </a:r>
            <a:r>
              <a:rPr sz="2800" spc="5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буюу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“тодорхой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үр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дүнд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хүрсэн”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гэж </a:t>
            </a:r>
            <a:r>
              <a:rPr sz="2800" spc="-10" dirty="0" err="1">
                <a:latin typeface="Calibri"/>
                <a:cs typeface="Calibri"/>
              </a:rPr>
              <a:t>үнэлэгдэв</a:t>
            </a:r>
            <a:r>
              <a:rPr sz="2800" spc="-10" dirty="0">
                <a:latin typeface="Calibri"/>
                <a:cs typeface="Calibri"/>
              </a:rPr>
              <a:t>./70-99/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5"/>
              </a:spcBef>
            </a:pPr>
            <a:r>
              <a:rPr sz="2800" dirty="0">
                <a:latin typeface="Calibri"/>
                <a:cs typeface="Calibri"/>
              </a:rPr>
              <a:t>Энэхүү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үнэлгээ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нь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зорилт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нь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шалгуур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үзүүлэлт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болон </a:t>
            </a:r>
            <a:r>
              <a:rPr sz="2800" dirty="0">
                <a:latin typeface="Calibri"/>
                <a:cs typeface="Calibri"/>
              </a:rPr>
              <a:t>зорилтот</a:t>
            </a:r>
            <a:r>
              <a:rPr sz="2800" spc="1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түвшиндээ</a:t>
            </a:r>
            <a:r>
              <a:rPr sz="2800" spc="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бүрэн</a:t>
            </a:r>
            <a:r>
              <a:rPr sz="2800" spc="1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хүрээгүй,</a:t>
            </a:r>
            <a:r>
              <a:rPr sz="2800" spc="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хэрэгжилт</a:t>
            </a:r>
            <a:r>
              <a:rPr sz="2800" spc="9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үр </a:t>
            </a:r>
            <a:r>
              <a:rPr sz="2800" dirty="0">
                <a:latin typeface="Calibri"/>
                <a:cs typeface="Calibri"/>
              </a:rPr>
              <a:t>дүнг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нэмэгдүүлэх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шаардлагатай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гэсэн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үг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юм.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6" y="387858"/>
            <a:ext cx="302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Санал,</a:t>
            </a:r>
            <a:r>
              <a:rPr sz="2800" spc="-114" dirty="0"/>
              <a:t> </a:t>
            </a:r>
            <a:r>
              <a:rPr sz="2800" spc="-10" dirty="0"/>
              <a:t>зөвлөмж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38097" y="1272921"/>
            <a:ext cx="9426575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“Байгууллагын </a:t>
            </a:r>
            <a:r>
              <a:rPr sz="2400" dirty="0">
                <a:latin typeface="Calibri"/>
                <a:cs typeface="Calibri"/>
              </a:rPr>
              <a:t>гүйцэтгэлийн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төлөвлөгөө”-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Засгийн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газрын</a:t>
            </a:r>
            <a:r>
              <a:rPr sz="2400" spc="2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Хэрэг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эрхлэх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газрын </a:t>
            </a:r>
            <a:r>
              <a:rPr sz="2400" dirty="0">
                <a:latin typeface="Calibri"/>
                <a:cs typeface="Calibri"/>
              </a:rPr>
              <a:t>даргын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2020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оны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дугаар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тушаалын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дугаар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хавсралтын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дагуу </a:t>
            </a:r>
            <a:r>
              <a:rPr sz="2400" dirty="0">
                <a:latin typeface="Calibri"/>
                <a:cs typeface="Calibri"/>
              </a:rPr>
              <a:t>боловсруулж,</a:t>
            </a:r>
            <a:r>
              <a:rPr sz="2400" spc="6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тухайн</a:t>
            </a:r>
            <a:r>
              <a:rPr sz="2400" spc="6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жилийн</a:t>
            </a:r>
            <a:r>
              <a:rPr sz="2400" spc="6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1-р</a:t>
            </a:r>
            <a:r>
              <a:rPr sz="2400" spc="6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улиралд</a:t>
            </a:r>
            <a:r>
              <a:rPr sz="2400" spc="6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багтаан</a:t>
            </a:r>
            <a:r>
              <a:rPr sz="2400" spc="6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баталгаажуулж </a:t>
            </a:r>
            <a:r>
              <a:rPr sz="2400" spc="-20" dirty="0">
                <a:latin typeface="Calibri"/>
                <a:cs typeface="Calibri"/>
              </a:rPr>
              <a:t>байх</a:t>
            </a:r>
            <a:endParaRPr sz="24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Байгууллагын</a:t>
            </a:r>
            <a:r>
              <a:rPr sz="2400" spc="6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гүйцэтгэлийн</a:t>
            </a:r>
            <a:r>
              <a:rPr sz="2400" spc="6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төлөвлөгөөг</a:t>
            </a:r>
            <a:r>
              <a:rPr sz="2400" spc="6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боловсруулахдаа</a:t>
            </a:r>
            <a:r>
              <a:rPr sz="2400" spc="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тавигдах</a:t>
            </a:r>
            <a:endParaRPr sz="24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нийтлэг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болон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тусгай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шаардлагыг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хангасан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эсэхэд</a:t>
            </a:r>
            <a:r>
              <a:rPr sz="2400" spc="-85" dirty="0">
                <a:latin typeface="Calibri"/>
                <a:cs typeface="Calibri"/>
              </a:rPr>
              <a:t>  УТХ-</a:t>
            </a:r>
            <a:r>
              <a:rPr sz="2400" spc="-85" dirty="0" err="1">
                <a:latin typeface="Calibri"/>
                <a:cs typeface="Calibri"/>
              </a:rPr>
              <a:t>ээс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хяналт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тавих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2022 </a:t>
            </a:r>
            <a:r>
              <a:rPr sz="2400" dirty="0">
                <a:latin typeface="Calibri"/>
                <a:cs typeface="Calibri"/>
              </a:rPr>
              <a:t>оны</a:t>
            </a:r>
            <a:r>
              <a:rPr sz="2400" spc="4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гүйцэтгэлийн</a:t>
            </a:r>
            <a:r>
              <a:rPr sz="2400" spc="500" dirty="0">
                <a:latin typeface="Calibri"/>
                <a:cs typeface="Calibri"/>
              </a:rPr>
              <a:t>    </a:t>
            </a:r>
            <a:r>
              <a:rPr sz="2400" dirty="0">
                <a:latin typeface="Calibri"/>
                <a:cs typeface="Calibri"/>
              </a:rPr>
              <a:t>төлөвлөгөөнд</a:t>
            </a:r>
            <a:r>
              <a:rPr sz="2400" spc="50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бодлогын</a:t>
            </a:r>
            <a:r>
              <a:rPr sz="2400" spc="4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баримт</a:t>
            </a:r>
            <a:r>
              <a:rPr sz="2400" spc="49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бичигтэй </a:t>
            </a:r>
            <a:r>
              <a:rPr sz="2400" dirty="0">
                <a:latin typeface="Calibri"/>
                <a:cs typeface="Calibri"/>
              </a:rPr>
              <a:t>уялдуулан,</a:t>
            </a:r>
            <a:r>
              <a:rPr sz="2400" spc="48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зорилт,</a:t>
            </a:r>
            <a:r>
              <a:rPr sz="2400" spc="4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шалгуур</a:t>
            </a:r>
            <a:r>
              <a:rPr sz="2400" spc="49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үзүүлэлт</a:t>
            </a:r>
            <a:r>
              <a:rPr sz="2400" dirty="0">
                <a:latin typeface="Calibri"/>
                <a:cs typeface="Calibri"/>
              </a:rPr>
              <a:t>/ </a:t>
            </a:r>
            <a:r>
              <a:rPr sz="2400" dirty="0" err="1">
                <a:latin typeface="Calibri"/>
                <a:cs typeface="Calibri"/>
              </a:rPr>
              <a:t>засаг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даргатай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байгуулсан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гэрээний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шалгуур</a:t>
            </a:r>
            <a:r>
              <a:rPr sz="2400" dirty="0">
                <a:latin typeface="Calibri"/>
                <a:cs typeface="Calibri"/>
              </a:rPr>
              <a:t>/-</a:t>
            </a:r>
            <a:r>
              <a:rPr sz="2400" dirty="0" err="1">
                <a:latin typeface="Calibri"/>
                <a:cs typeface="Calibri"/>
              </a:rPr>
              <a:t>ийг</a:t>
            </a:r>
            <a:r>
              <a:rPr sz="2400" spc="48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зөв</a:t>
            </a:r>
            <a:r>
              <a:rPr sz="2400" spc="4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тодорхойлж,</a:t>
            </a:r>
            <a:r>
              <a:rPr sz="2400" spc="4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зорилтот </a:t>
            </a:r>
            <a:r>
              <a:rPr sz="2400" dirty="0">
                <a:latin typeface="Calibri"/>
                <a:cs typeface="Calibri"/>
              </a:rPr>
              <a:t>түвшинг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бодитой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томьёолон,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гүйцэтгэл,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үр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дүнг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тооцон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оруулах</a:t>
            </a:r>
            <a:endParaRPr sz="2400" spc="-1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mn-MN" sz="2400" spc="-10" dirty="0">
                <a:latin typeface="Calibri"/>
                <a:cs typeface="Calibri"/>
              </a:rPr>
              <a:t>Тайлагналт</a:t>
            </a:r>
            <a:r>
              <a:rPr lang="mn-MN" sz="2400" dirty="0">
                <a:latin typeface="Calibri"/>
                <a:cs typeface="Calibri"/>
              </a:rPr>
              <a:t>	</a:t>
            </a:r>
            <a:r>
              <a:rPr lang="mn-MN" sz="2400" spc="-10" dirty="0">
                <a:latin typeface="Calibri"/>
                <a:cs typeface="Calibri"/>
              </a:rPr>
              <a:t>оновчтой  тодорхой байх (журмын</a:t>
            </a:r>
            <a:r>
              <a:rPr lang="mn-MN" sz="2400" dirty="0">
                <a:latin typeface="Calibri"/>
                <a:cs typeface="Calibri"/>
              </a:rPr>
              <a:t>	</a:t>
            </a:r>
            <a:r>
              <a:rPr lang="mn-MN" sz="2400" spc="-20" dirty="0">
                <a:latin typeface="Calibri"/>
                <a:cs typeface="Calibri"/>
              </a:rPr>
              <a:t>6.8:</a:t>
            </a:r>
            <a:r>
              <a:rPr lang="mn-MN" sz="2400" dirty="0">
                <a:latin typeface="Calibri"/>
                <a:cs typeface="Calibri"/>
              </a:rPr>
              <a:t>	</a:t>
            </a:r>
            <a:r>
              <a:rPr lang="mn-MN" sz="2400" spc="-10" dirty="0">
                <a:latin typeface="Calibri"/>
                <a:cs typeface="Calibri"/>
              </a:rPr>
              <a:t>тухайн</a:t>
            </a:r>
            <a:r>
              <a:rPr lang="mn-MN" sz="2400" dirty="0">
                <a:latin typeface="Calibri"/>
                <a:cs typeface="Calibri"/>
              </a:rPr>
              <a:t>	</a:t>
            </a:r>
            <a:r>
              <a:rPr lang="mn-MN" sz="2400" spc="-20" dirty="0">
                <a:latin typeface="Calibri"/>
                <a:cs typeface="Calibri"/>
              </a:rPr>
              <a:t>арга</a:t>
            </a:r>
            <a:r>
              <a:rPr lang="mn-MN" sz="2400" dirty="0">
                <a:latin typeface="Calibri"/>
                <a:cs typeface="Calibri"/>
              </a:rPr>
              <a:t>	</a:t>
            </a:r>
            <a:r>
              <a:rPr lang="mn-MN" sz="2400" spc="-10" dirty="0">
                <a:latin typeface="Calibri"/>
                <a:cs typeface="Calibri"/>
              </a:rPr>
              <a:t>хэмжээний </a:t>
            </a:r>
            <a:r>
              <a:rPr lang="mn-MN" sz="2400" dirty="0">
                <a:latin typeface="Calibri"/>
                <a:cs typeface="Calibri"/>
              </a:rPr>
              <a:t>гүйцэтгэл,</a:t>
            </a:r>
            <a:r>
              <a:rPr lang="mn-MN" sz="2400" spc="-45" dirty="0">
                <a:latin typeface="Calibri"/>
                <a:cs typeface="Calibri"/>
              </a:rPr>
              <a:t> </a:t>
            </a:r>
            <a:r>
              <a:rPr lang="mn-MN" sz="2400" dirty="0">
                <a:latin typeface="Calibri"/>
                <a:cs typeface="Calibri"/>
              </a:rPr>
              <a:t>үр</a:t>
            </a:r>
            <a:r>
              <a:rPr lang="mn-MN" sz="2400" spc="-45" dirty="0">
                <a:latin typeface="Calibri"/>
                <a:cs typeface="Calibri"/>
              </a:rPr>
              <a:t> </a:t>
            </a:r>
            <a:r>
              <a:rPr lang="mn-MN" sz="2400" dirty="0">
                <a:latin typeface="Calibri"/>
                <a:cs typeface="Calibri"/>
              </a:rPr>
              <a:t>дүнг</a:t>
            </a:r>
            <a:r>
              <a:rPr lang="mn-MN" sz="2400" spc="-40" dirty="0">
                <a:latin typeface="Calibri"/>
                <a:cs typeface="Calibri"/>
              </a:rPr>
              <a:t> </a:t>
            </a:r>
            <a:r>
              <a:rPr lang="mn-MN" sz="2400" dirty="0">
                <a:latin typeface="Calibri"/>
                <a:cs typeface="Calibri"/>
              </a:rPr>
              <a:t>2000</a:t>
            </a:r>
            <a:r>
              <a:rPr lang="mn-MN" sz="2400" spc="-45" dirty="0">
                <a:latin typeface="Calibri"/>
                <a:cs typeface="Calibri"/>
              </a:rPr>
              <a:t> </a:t>
            </a:r>
            <a:r>
              <a:rPr lang="mn-MN" sz="2400" dirty="0">
                <a:latin typeface="Calibri"/>
                <a:cs typeface="Calibri"/>
              </a:rPr>
              <a:t>тэмдэгтэд</a:t>
            </a:r>
            <a:r>
              <a:rPr lang="mn-MN" sz="2400" spc="-55" dirty="0">
                <a:latin typeface="Calibri"/>
                <a:cs typeface="Calibri"/>
              </a:rPr>
              <a:t> </a:t>
            </a:r>
            <a:r>
              <a:rPr lang="mn-MN" sz="2400" dirty="0">
                <a:latin typeface="Calibri"/>
                <a:cs typeface="Calibri"/>
              </a:rPr>
              <a:t>багтаан</a:t>
            </a:r>
            <a:r>
              <a:rPr lang="mn-MN" sz="2400" spc="-55" dirty="0">
                <a:latin typeface="Calibri"/>
                <a:cs typeface="Calibri"/>
              </a:rPr>
              <a:t> </a:t>
            </a:r>
            <a:r>
              <a:rPr lang="mn-MN" sz="2400" spc="-10" dirty="0">
                <a:latin typeface="Calibri"/>
                <a:cs typeface="Calibri"/>
              </a:rPr>
              <a:t>тайлагнана)</a:t>
            </a:r>
            <a:endParaRPr lang="mn-MN" sz="2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6" y="387858"/>
            <a:ext cx="302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Санал,</a:t>
            </a:r>
            <a:r>
              <a:rPr sz="2800" spc="-114" dirty="0"/>
              <a:t> </a:t>
            </a:r>
            <a:r>
              <a:rPr sz="2800" spc="-10" dirty="0"/>
              <a:t>зөвлөмж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80769" y="1062355"/>
            <a:ext cx="9427845" cy="4622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Төлөвлөгөөнд</a:t>
            </a:r>
            <a:r>
              <a:rPr sz="2000"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зорилт,</a:t>
            </a:r>
            <a:r>
              <a:rPr sz="2000"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арга</a:t>
            </a:r>
            <a:r>
              <a:rPr sz="20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хэмжээг</a:t>
            </a:r>
            <a:r>
              <a:rPr sz="2000"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хэрэгжүүлснээр</a:t>
            </a:r>
            <a:r>
              <a:rPr sz="2000" spc="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бий</a:t>
            </a:r>
            <a:r>
              <a:rPr sz="20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болох</a:t>
            </a:r>
            <a:r>
              <a:rPr sz="2000" spc="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үр</a:t>
            </a:r>
            <a:r>
              <a:rPr sz="2000"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дүн,</a:t>
            </a:r>
            <a:r>
              <a:rPr sz="2000" spc="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түүнийг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хэмжих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шалгуур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үзүүлэлтийг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тодорхойлсон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байх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Шалгуур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үзүүлэлтийн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хүрэх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түвшин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тухайн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жилдээ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хэрэгжих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боломжтой,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тоон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ба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чанарын</a:t>
            </a:r>
            <a:r>
              <a:rPr sz="2000" spc="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утгаар</a:t>
            </a:r>
            <a:r>
              <a:rPr sz="2000" spc="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илэрхийлэгдэх,</a:t>
            </a:r>
            <a:r>
              <a:rPr sz="2000" spc="5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хэмжигдэхүйц,</a:t>
            </a:r>
            <a:r>
              <a:rPr sz="2000" spc="5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үр</a:t>
            </a:r>
            <a:r>
              <a:rPr sz="2000" spc="5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дүнг</a:t>
            </a:r>
            <a:r>
              <a:rPr sz="2000" spc="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харуулсан</a:t>
            </a:r>
            <a:r>
              <a:rPr sz="2000" spc="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байх</a:t>
            </a:r>
            <a:r>
              <a:rPr sz="2000" spc="5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бөгөөд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бодлогын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баримт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бичиг,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статистик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тоон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мэдээлэл,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салбарын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мэдээлэлд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үндэслэсэн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байх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Тайлант</a:t>
            </a:r>
            <a:r>
              <a:rPr sz="20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жилд</a:t>
            </a:r>
            <a:r>
              <a:rPr sz="20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тухайн</a:t>
            </a:r>
            <a:r>
              <a:rPr sz="20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асуудлын</a:t>
            </a:r>
            <a:r>
              <a:rPr sz="20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хүрээнд</a:t>
            </a:r>
            <a:r>
              <a:rPr sz="20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гарсан</a:t>
            </a:r>
            <a:r>
              <a:rPr sz="20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өөрчлөлтийг</a:t>
            </a:r>
            <a:r>
              <a:rPr sz="20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(ахиц,</a:t>
            </a:r>
            <a:r>
              <a:rPr sz="20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дэвшил,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бууралт)</a:t>
            </a:r>
            <a:r>
              <a:rPr sz="2000"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тодорхой</a:t>
            </a:r>
            <a:r>
              <a:rPr sz="20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гаргахын</a:t>
            </a:r>
            <a:r>
              <a:rPr sz="20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тулд</a:t>
            </a:r>
            <a:r>
              <a:rPr sz="20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тоон</a:t>
            </a:r>
            <a:r>
              <a:rPr sz="20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үзүүлэлттэй,</a:t>
            </a:r>
            <a:r>
              <a:rPr sz="20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харьцуулалт</a:t>
            </a:r>
            <a:r>
              <a:rPr sz="20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хийх</a:t>
            </a:r>
            <a:r>
              <a:rPr sz="20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зарчмаар тайлагнах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985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Байгууллага</a:t>
            </a:r>
            <a:r>
              <a:rPr sz="20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бүр</a:t>
            </a:r>
            <a:r>
              <a:rPr sz="20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гүйцэтгэлийн</a:t>
            </a:r>
            <a:r>
              <a:rPr sz="2000" spc="2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төлөвлөгөөний</a:t>
            </a:r>
            <a:r>
              <a:rPr sz="20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хэрэгжилтэд</a:t>
            </a:r>
            <a:r>
              <a:rPr sz="2000" spc="2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хяналт-шинжилгээ,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үнэлгээ</a:t>
            </a:r>
            <a:r>
              <a:rPr sz="20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хийж,</a:t>
            </a:r>
            <a:r>
              <a:rPr sz="20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үнэлгээний</a:t>
            </a:r>
            <a:r>
              <a:rPr sz="20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танилцуулга,</a:t>
            </a:r>
            <a:r>
              <a:rPr sz="20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дүнг</a:t>
            </a:r>
            <a:r>
              <a:rPr sz="20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байгууллагын</a:t>
            </a:r>
            <a:r>
              <a:rPr sz="20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удирдлагын</a:t>
            </a:r>
            <a:r>
              <a:rPr sz="20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зөвлөлийн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хурлаар</a:t>
            </a:r>
            <a:r>
              <a:rPr sz="2000" spc="1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хэлэлцүүлэн,</a:t>
            </a:r>
            <a:r>
              <a:rPr sz="2000" spc="1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хурлаас</a:t>
            </a:r>
            <a:r>
              <a:rPr sz="2000" spc="1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гарсан</a:t>
            </a:r>
            <a:r>
              <a:rPr sz="2000" spc="1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дүгнэлт,</a:t>
            </a:r>
            <a:r>
              <a:rPr sz="2000" spc="1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зөвлөмжийг</a:t>
            </a:r>
            <a:r>
              <a:rPr sz="2000" spc="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иж</a:t>
            </a:r>
            <a:r>
              <a:rPr sz="2000" spc="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бүрэн</a:t>
            </a:r>
            <a:r>
              <a:rPr sz="2000" spc="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тайлан,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хэрэгжилтийн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хамт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албан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бичгээр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Эрүүл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мэндийн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 err="1">
                <a:latin typeface="Arial" panose="020B0604020202020204" pitchFamily="34" charset="0"/>
                <a:cs typeface="Arial" panose="020B0604020202020204" pitchFamily="34" charset="0"/>
              </a:rPr>
              <a:t>газарт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ирүүлж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 err="1">
                <a:latin typeface="Arial" panose="020B0604020202020204" pitchFamily="34" charset="0"/>
                <a:cs typeface="Arial" panose="020B0604020202020204" pitchFamily="34" charset="0"/>
              </a:rPr>
              <a:t>байх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 ЭМС-</a:t>
            </a:r>
            <a:r>
              <a:rPr sz="2000" spc="-20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а/605-р 6,9 /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6" y="387858"/>
            <a:ext cx="302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Санал,</a:t>
            </a:r>
            <a:r>
              <a:rPr sz="2800" spc="-114" dirty="0"/>
              <a:t> </a:t>
            </a:r>
            <a:r>
              <a:rPr sz="2800" spc="-10" dirty="0"/>
              <a:t>зөвлөмж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752600" y="1752600"/>
            <a:ext cx="9426575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Хүний нөөцийн нийгмийн баталгааг хангахад засаг , захиргааны</a:t>
            </a:r>
            <a:r>
              <a:rPr lang="mn-MN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pc="-10" dirty="0">
                <a:latin typeface="Arial" panose="020B0604020202020204" pitchFamily="34" charset="0"/>
                <a:cs typeface="Arial" panose="020B0604020202020204" pitchFamily="34" charset="0"/>
              </a:rPr>
              <a:t>оролцоог</a:t>
            </a:r>
            <a:r>
              <a:rPr lang="mn-MN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pc="-20" dirty="0">
                <a:latin typeface="Arial" panose="020B0604020202020204" pitchFamily="34" charset="0"/>
                <a:cs typeface="Arial" panose="020B0604020202020204" pitchFamily="34" charset="0"/>
              </a:rPr>
              <a:t>нэмэгдүүлэхэд</a:t>
            </a:r>
            <a:r>
              <a:rPr lang="mn-MN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pc="-10" dirty="0">
                <a:latin typeface="Arial" panose="020B0604020202020204" pitchFamily="34" charset="0"/>
                <a:cs typeface="Arial" panose="020B0604020202020204" pitchFamily="34" charset="0"/>
              </a:rPr>
              <a:t>анхаарах</a:t>
            </a:r>
          </a:p>
          <a:p>
            <a:pPr marL="64198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Байгууллагын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хуудсанд</a:t>
            </a:r>
            <a:r>
              <a:rPr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хүний</a:t>
            </a:r>
            <a:r>
              <a:rPr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нөөцийн</a:t>
            </a:r>
            <a:r>
              <a:rPr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ил</a:t>
            </a:r>
            <a:r>
              <a:rPr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тод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байдлын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мэдээллийг</a:t>
            </a:r>
            <a:r>
              <a:rPr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бүрэн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байршуулах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/www.ov.mohs.gov.mn/</a:t>
            </a:r>
            <a:endParaRPr lang="mn-M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83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Өвөрхангай эрүүл мэндийн газар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фэйсбүүк хуудсаар мэдээлэл  авах</a:t>
            </a:r>
          </a:p>
          <a:p>
            <a:pPr marL="58483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Эрүүл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мэндийн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байгууллагууд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хуудас</a:t>
            </a:r>
            <a:r>
              <a:rPr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тогтмол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ажиллуулж,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мэдээ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мэдээллийг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байнга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шинэчилж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 err="1">
                <a:latin typeface="Arial" panose="020B0604020202020204" pitchFamily="34" charset="0"/>
                <a:cs typeface="Arial" panose="020B0604020202020204" pitchFamily="34" charset="0"/>
              </a:rPr>
              <a:t>байх</a:t>
            </a:r>
            <a:endParaRPr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83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Шилэн</a:t>
            </a:r>
            <a:r>
              <a:rPr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дансны</a:t>
            </a:r>
            <a:r>
              <a:rPr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тухай</a:t>
            </a:r>
            <a:r>
              <a:rPr spc="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хэрэгжилтийг</a:t>
            </a:r>
            <a:r>
              <a:rPr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хангах</a:t>
            </a:r>
            <a:r>
              <a:rPr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тогтоосон</a:t>
            </a:r>
            <a:r>
              <a:rPr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хугацаанд</a:t>
            </a:r>
            <a:r>
              <a:rPr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мэдээ мэдээллийг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тогтмол,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шуурхай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мэдээлж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хугацаанд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үнэн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зөв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байршуулах</a:t>
            </a:r>
            <a:r>
              <a:rPr spc="-10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801C1-83D6-4B48-8E80-9B3928C9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5" y="1066800"/>
            <a:ext cx="5944115" cy="358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ED661-68CF-47EF-8921-3F2D8A97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78828"/>
            <a:ext cx="7456054" cy="4194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1C14F-F2ED-4C05-8099-7532FCBC802F}"/>
              </a:ext>
            </a:extLst>
          </p:cNvPr>
          <p:cNvSpPr txBox="1"/>
          <p:nvPr/>
        </p:nvSpPr>
        <p:spPr>
          <a:xfrm>
            <a:off x="914400" y="304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ЦАХИМ ХУУДАС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2804-797B-4733-A9A4-4C9FDD233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r>
              <a:rPr lang="mn-MN" dirty="0"/>
              <a:t>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B2350-336E-4349-B95E-2B1BF0A62F1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2895601"/>
            <a:ext cx="8534400" cy="1661993"/>
          </a:xfrm>
        </p:spPr>
        <p:txBody>
          <a:bodyPr/>
          <a:lstStyle/>
          <a:p>
            <a:r>
              <a:rPr lang="mn-MN" dirty="0"/>
              <a:t>  </a:t>
            </a:r>
            <a:r>
              <a:rPr lang="mn-MN" sz="2400" dirty="0">
                <a:solidFill>
                  <a:schemeClr val="tx2"/>
                </a:solidFill>
                <a:latin typeface="AGCooper Mon" panose="020B0500000000000000" pitchFamily="34" charset="0"/>
                <a:cs typeface="Arial" panose="020B0604020202020204" pitchFamily="34" charset="0"/>
              </a:rPr>
              <a:t>АНЗААРЧ, АНХААРЧ СОНССОНД БАЯРЛАЛАА. </a:t>
            </a:r>
          </a:p>
          <a:p>
            <a:r>
              <a:rPr lang="mn-MN" sz="2400" dirty="0">
                <a:solidFill>
                  <a:schemeClr val="tx2"/>
                </a:solidFill>
                <a:latin typeface="AGCooper Mon" panose="020B0500000000000000" pitchFamily="34" charset="0"/>
                <a:cs typeface="Arial" panose="020B0604020202020204" pitchFamily="34" charset="0"/>
              </a:rPr>
              <a:t>  	АЖИЛ ХЭРЭГ БОЛГОХ ҮЛДЛЭЭ </a:t>
            </a:r>
          </a:p>
          <a:p>
            <a:endParaRPr lang="mn-MN" dirty="0">
              <a:solidFill>
                <a:schemeClr val="tx2"/>
              </a:solidFill>
              <a:latin typeface="AGCooper Mon" panose="020B0500000000000000" pitchFamily="34" charset="0"/>
              <a:cs typeface="Arial" panose="020B0604020202020204" pitchFamily="34" charset="0"/>
            </a:endParaRPr>
          </a:p>
          <a:p>
            <a:endParaRPr lang="mn-MN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107FC-E52C-44F3-B234-917697C7E7BB}"/>
              </a:ext>
            </a:extLst>
          </p:cNvPr>
          <p:cNvSpPr txBox="1"/>
          <p:nvPr/>
        </p:nvSpPr>
        <p:spPr>
          <a:xfrm>
            <a:off x="4343400" y="5334000"/>
            <a:ext cx="775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/>
              <a:t>БИЕ,  БИЕНЭЭ СОНСОХООС БИДНИЙ  </a:t>
            </a:r>
            <a:r>
              <a:rPr lang="mn-MN" sz="3600" dirty="0">
                <a:solidFill>
                  <a:srgbClr val="00B050"/>
                </a:solidFill>
              </a:rPr>
              <a:t>ЕРТӨНЦ  </a:t>
            </a:r>
            <a:r>
              <a:rPr lang="mn-MN" dirty="0"/>
              <a:t>ЭХЛЭНЭ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1000" y="139954"/>
            <a:ext cx="634428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Гүйцэтгэлийн</a:t>
            </a: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хяналт-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шинжилгээ, 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үнэлгээний</a:t>
            </a:r>
            <a:r>
              <a:rPr sz="28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зорилго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498802"/>
            <a:ext cx="10744200" cy="3780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Гүйцэтгэл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эрүүл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мэндийн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байгууллага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/тогтолцоо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зорилгоо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хэрэгжүүлж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-40" dirty="0" err="1">
                <a:latin typeface="Arial" panose="020B0604020202020204" pitchFamily="34" charset="0"/>
                <a:cs typeface="Arial" panose="020B0604020202020204" pitchFamily="34" charset="0"/>
              </a:rPr>
              <a:t>үр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 err="1">
                <a:latin typeface="Arial" panose="020B0604020202020204" pitchFamily="34" charset="0"/>
                <a:cs typeface="Arial" panose="020B0604020202020204" pitchFamily="34" charset="0"/>
              </a:rPr>
              <a:t>дүнд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 err="1">
                <a:latin typeface="Arial" panose="020B0604020202020204" pitchFamily="34" charset="0"/>
                <a:cs typeface="Arial" panose="020B0604020202020204" pitchFamily="34" charset="0"/>
              </a:rPr>
              <a:t>хүрч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айгаа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байдал</a:t>
            </a:r>
            <a:endParaRPr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endParaRPr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1080135" indent="-342900">
              <a:lnSpc>
                <a:spcPts val="346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ЭМБайгууллага</a:t>
            </a:r>
            <a:r>
              <a:rPr sz="2400" b="1" u="sng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/тогтолцооны</a:t>
            </a:r>
            <a:r>
              <a:rPr sz="2400" b="1" u="sng" spc="-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sz="2400" b="1" u="sng" spc="-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spc="-1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зорилго</a:t>
            </a:r>
            <a:r>
              <a:rPr sz="2400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1080135" indent="-457200">
              <a:lnSpc>
                <a:spcPts val="346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Үйлчлүүлэгч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/хүн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амын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эрүүл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мэндийг</a:t>
            </a:r>
            <a:r>
              <a:rPr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сайжруулах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1080135" indent="-457200">
              <a:lnSpc>
                <a:spcPts val="346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Үйлчлүүлэгч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/хүн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амын</a:t>
            </a:r>
            <a:r>
              <a:rPr sz="24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сэтгэл</a:t>
            </a:r>
            <a:r>
              <a:rPr sz="24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ханамж,</a:t>
            </a:r>
            <a:r>
              <a:rPr sz="24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хүлээлтийг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хангах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1080135" indent="-457200">
              <a:lnSpc>
                <a:spcPts val="346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Үйлчлүүлэгч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/хүн</a:t>
            </a:r>
            <a:r>
              <a:rPr sz="2400"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амыг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санхүүгийн</a:t>
            </a:r>
            <a:r>
              <a:rPr sz="24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эрсдлээс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хамгаалах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marR="1080135" indent="-457200">
              <a:lnSpc>
                <a:spcPts val="346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b="1" spc="-30" dirty="0" err="1">
                <a:latin typeface="Arial" panose="020B0604020202020204" pitchFamily="34" charset="0"/>
                <a:cs typeface="Arial" panose="020B0604020202020204" pitchFamily="34" charset="0"/>
              </a:rPr>
              <a:t>Тусламж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үйлчилгээний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үр</a:t>
            </a:r>
            <a:r>
              <a:rPr sz="2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ашгийг</a:t>
            </a: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нэмэгдүүлэх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75" y="131444"/>
            <a:ext cx="85617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/>
              <a:t>Гүйцэтгэлийн</a:t>
            </a:r>
            <a:r>
              <a:rPr sz="2800" spc="-120" dirty="0"/>
              <a:t> </a:t>
            </a:r>
            <a:r>
              <a:rPr sz="2800" spc="-25" dirty="0"/>
              <a:t>хяналт-</a:t>
            </a:r>
            <a:r>
              <a:rPr sz="2800" dirty="0"/>
              <a:t>шинжилгээ,</a:t>
            </a:r>
            <a:r>
              <a:rPr sz="2800" spc="-80" dirty="0"/>
              <a:t> </a:t>
            </a:r>
            <a:r>
              <a:rPr sz="2800" spc="-10" dirty="0"/>
              <a:t>үнэлгээний </a:t>
            </a:r>
            <a:r>
              <a:rPr sz="2800" dirty="0"/>
              <a:t>хамрах</a:t>
            </a:r>
            <a:r>
              <a:rPr sz="2800" spc="-114" dirty="0"/>
              <a:t> </a:t>
            </a:r>
            <a:r>
              <a:rPr sz="2800" spc="-20" dirty="0"/>
              <a:t>хүрээ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97377"/>
              </p:ext>
            </p:extLst>
          </p:nvPr>
        </p:nvGraphicFramePr>
        <p:xfrm>
          <a:off x="2209800" y="2243835"/>
          <a:ext cx="8178165" cy="352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830">
                <a:tc rowSpan="4">
                  <a:txBody>
                    <a:bodyPr/>
                    <a:lstStyle/>
                    <a:p>
                      <a:pPr marL="831850">
                        <a:lnSpc>
                          <a:spcPts val="2530"/>
                        </a:lnSpc>
                      </a:pPr>
                      <a:r>
                        <a:rPr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Дотоод</a:t>
                      </a:r>
                      <a:r>
                        <a:rPr sz="2800" b="1" spc="-125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орчин</a:t>
                      </a:r>
                      <a:endParaRPr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Баг,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хамт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олон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415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Ажлын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үр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дүн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4">
                  <a:txBody>
                    <a:bodyPr/>
                    <a:lstStyle/>
                    <a:p>
                      <a:pPr marL="862965">
                        <a:lnSpc>
                          <a:spcPts val="2530"/>
                        </a:lnSpc>
                      </a:pPr>
                      <a:r>
                        <a:rPr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Гадаад</a:t>
                      </a:r>
                      <a:r>
                        <a:rPr sz="2800" b="1" spc="-135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орчин</a:t>
                      </a:r>
                      <a:endParaRPr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vert="vert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66115" marR="85090" indent="510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Хамтын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ажиллагаа,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оролцоо,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хүний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хөгжил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784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Бүтээгдэхүүн,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инноваци,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дасан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зохицох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чадвар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Ажлын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зохион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байгуулалт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Зах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зээл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4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Үр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дүнтэй,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саадгүй,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R="86360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шуурхай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үйл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ажиллагаа,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R="85725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явцын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хяналт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 marR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Хэрэглэгчийн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сэтгэл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ханамж,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өрсөлдөх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чадвар,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ашигтай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ажиллагаа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95600" y="1600200"/>
            <a:ext cx="7010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Байгууллагын</a:t>
            </a:r>
            <a:r>
              <a:rPr sz="2800" b="1" i="1" spc="-6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амжилтын</a:t>
            </a:r>
            <a:r>
              <a:rPr sz="2800" b="1" i="1" spc="-4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Куинны</a:t>
            </a:r>
            <a:r>
              <a:rPr sz="2800" b="1" i="1" spc="-7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загвар</a:t>
            </a:r>
            <a:endParaRPr sz="2800" b="1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75" y="131444"/>
            <a:ext cx="85617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/>
              <a:t>Гүйцэтгэлийн</a:t>
            </a:r>
            <a:r>
              <a:rPr sz="2800" spc="-120" dirty="0"/>
              <a:t> </a:t>
            </a:r>
            <a:r>
              <a:rPr sz="2800" spc="-25" dirty="0"/>
              <a:t>хяналт-</a:t>
            </a:r>
            <a:r>
              <a:rPr sz="2800" dirty="0"/>
              <a:t>шинжилгээ,</a:t>
            </a:r>
            <a:r>
              <a:rPr sz="2800" spc="-80" dirty="0"/>
              <a:t> </a:t>
            </a:r>
            <a:r>
              <a:rPr sz="2800" spc="-10" dirty="0"/>
              <a:t>үнэлгээний </a:t>
            </a:r>
            <a:r>
              <a:rPr sz="2800" dirty="0"/>
              <a:t>хамрах</a:t>
            </a:r>
            <a:r>
              <a:rPr sz="2800" spc="-114" dirty="0"/>
              <a:t> </a:t>
            </a:r>
            <a:r>
              <a:rPr sz="2800" spc="-20" dirty="0"/>
              <a:t>хүрээ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40344"/>
              </p:ext>
            </p:extLst>
          </p:nvPr>
        </p:nvGraphicFramePr>
        <p:xfrm>
          <a:off x="2154554" y="1982597"/>
          <a:ext cx="8630284" cy="523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1385">
                <a:tc rowSpan="2"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Дотоод</a:t>
                      </a:r>
                      <a:r>
                        <a:rPr sz="2800" b="1" spc="-125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орчин</a:t>
                      </a:r>
                      <a:endParaRPr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29539" marR="84455" indent="56070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3.1.1.2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ТАХ-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ийн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нийгмийн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баталгааг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хангах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хөтөлбөрийн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биелэлт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3.1.1.3.2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Хүний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нөөцийн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ил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85090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тод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байдал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92075" marR="1968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3.1.1.4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ЭМТҮ-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ний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чанарын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үзүүлэлтийн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биелэлт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2530"/>
                        </a:lnSpc>
                      </a:pPr>
                      <a:r>
                        <a:rPr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Гадаад</a:t>
                      </a:r>
                      <a:r>
                        <a:rPr sz="2800" b="1" spc="-135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орчин</a:t>
                      </a:r>
                      <a:endParaRPr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vert="vert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3.1.1.1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Гүйцэтгэлийн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төлөвлөгөөний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хэрэгжилт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3.1.1.3.1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Үйл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ажиллагааны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ил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0" marR="8445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400" dirty="0" err="1">
                          <a:latin typeface="Calibri"/>
                          <a:cs typeface="Calibri"/>
                        </a:rPr>
                        <a:t>тод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байдал</a:t>
                      </a:r>
                      <a:endParaRPr sz="2400" spc="-10" dirty="0">
                        <a:latin typeface="Calibri"/>
                        <a:cs typeface="Calibri"/>
                      </a:endParaRPr>
                    </a:p>
                    <a:p>
                      <a:pPr marL="0" marR="8445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dirty="0">
                          <a:latin typeface="+mn-lt"/>
                          <a:cs typeface="Calibri"/>
                        </a:rPr>
                        <a:t>3.1.1.3.3</a:t>
                      </a:r>
                      <a:r>
                        <a:rPr lang="mn-MN" sz="2400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mn-MN" sz="24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Шилэн</a:t>
                      </a:r>
                      <a:r>
                        <a:rPr lang="mn-MN" sz="2400" spc="-2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mn-MN" sz="240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дансны хөтлөлт</a:t>
                      </a:r>
                      <a:endParaRPr lang="mn-MN" sz="2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3.1.1.5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Хэрэглэгчийн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10" dirty="0" err="1">
                          <a:latin typeface="Calibri"/>
                          <a:cs typeface="Calibri"/>
                        </a:rPr>
                        <a:t>үнэлгээ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971800" y="1311655"/>
            <a:ext cx="70656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ЭМСайдын</a:t>
            </a:r>
            <a:r>
              <a:rPr sz="2800" b="1" i="1" spc="-4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2021</a:t>
            </a:r>
            <a:r>
              <a:rPr sz="2800" b="1" i="1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оны</a:t>
            </a:r>
            <a:r>
              <a:rPr sz="28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605</a:t>
            </a:r>
            <a:r>
              <a:rPr sz="2800" b="1" i="1" spc="-2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дугаар</a:t>
            </a:r>
            <a:r>
              <a:rPr sz="2800" b="1" i="1" spc="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тушаал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3026" y="182625"/>
            <a:ext cx="3567429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45"/>
              </a:lnSpc>
              <a:spcBef>
                <a:spcPts val="95"/>
              </a:spcBef>
            </a:pPr>
            <a:r>
              <a:rPr sz="2800" spc="-30" dirty="0"/>
              <a:t>ХШҮ-</a:t>
            </a:r>
            <a:r>
              <a:rPr sz="2800" dirty="0"/>
              <a:t>ний</a:t>
            </a:r>
            <a:r>
              <a:rPr sz="2800" spc="-20" dirty="0"/>
              <a:t> </a:t>
            </a:r>
            <a:r>
              <a:rPr sz="2800" spc="-10" dirty="0"/>
              <a:t>аргачлал</a:t>
            </a:r>
            <a:endParaRPr sz="2800"/>
          </a:p>
          <a:p>
            <a:pPr algn="ctr">
              <a:lnSpc>
                <a:spcPts val="2285"/>
              </a:lnSpc>
            </a:pPr>
            <a:r>
              <a:rPr sz="2000" dirty="0"/>
              <a:t>(эрх</a:t>
            </a:r>
            <a:r>
              <a:rPr sz="2000" spc="-5" dirty="0"/>
              <a:t> </a:t>
            </a:r>
            <a:r>
              <a:rPr sz="2000" dirty="0"/>
              <a:t>зүйн</a:t>
            </a:r>
            <a:r>
              <a:rPr sz="2000" spc="-15" dirty="0"/>
              <a:t> </a:t>
            </a:r>
            <a:r>
              <a:rPr sz="2000" spc="-10" dirty="0"/>
              <a:t>үндэслэл)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35023" y="1197076"/>
            <a:ext cx="9257665" cy="2458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715" indent="-515620" algn="just">
              <a:lnSpc>
                <a:spcPct val="120000"/>
              </a:lnSpc>
              <a:spcBef>
                <a:spcPts val="100"/>
              </a:spcBef>
              <a:buAutoNum type="arabicPeriod"/>
              <a:tabLst>
                <a:tab pos="52832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Бодлогын</a:t>
            </a:r>
            <a:r>
              <a:rPr sz="2600" spc="385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баримт</a:t>
            </a:r>
            <a:r>
              <a:rPr sz="2600" spc="39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бичгийн</a:t>
            </a:r>
            <a:r>
              <a:rPr sz="2600" spc="39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хэрэгжилт,</a:t>
            </a:r>
            <a:r>
              <a:rPr sz="2600" spc="3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байгууллагын</a:t>
            </a:r>
            <a:r>
              <a:rPr sz="26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үйл</a:t>
            </a:r>
            <a:r>
              <a:rPr sz="26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ажиллагаанд</a:t>
            </a:r>
            <a:r>
              <a:rPr sz="26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ХШҮ</a:t>
            </a:r>
            <a:r>
              <a:rPr sz="26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хийх</a:t>
            </a:r>
            <a:r>
              <a:rPr sz="2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нийтлэг</a:t>
            </a:r>
            <a:r>
              <a:rPr sz="26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журам</a:t>
            </a:r>
            <a:r>
              <a:rPr sz="26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0" dirty="0">
                <a:latin typeface="Arial" panose="020B0604020202020204" pitchFamily="34" charset="0"/>
                <a:cs typeface="Arial" panose="020B0604020202020204" pitchFamily="34" charset="0"/>
              </a:rPr>
              <a:t>(ЗГ-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sz="2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sz="2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sz="2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r>
              <a:rPr sz="2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тогтоол)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5620" algn="just">
              <a:lnSpc>
                <a:spcPct val="100000"/>
              </a:lnSpc>
              <a:spcBef>
                <a:spcPts val="1620"/>
              </a:spcBef>
              <a:buAutoNum type="arabicPeriod"/>
              <a:tabLst>
                <a:tab pos="52832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Аргачлал,</a:t>
            </a:r>
            <a:r>
              <a:rPr sz="2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загвар</a:t>
            </a:r>
            <a:r>
              <a:rPr sz="2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батлах</a:t>
            </a:r>
            <a:r>
              <a:rPr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тухай</a:t>
            </a:r>
            <a:r>
              <a:rPr sz="2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(ЗГХЭГ-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даргын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2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5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2600" dirty="0" err="1"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r>
              <a:rPr sz="2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тушаал)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5022" y="3908297"/>
            <a:ext cx="974737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993900" algn="l"/>
                <a:tab pos="2818130" algn="l"/>
                <a:tab pos="4991735" algn="l"/>
                <a:tab pos="5939790" algn="l"/>
                <a:tab pos="6907530" algn="l"/>
                <a:tab pos="8310245" algn="l"/>
              </a:tabLst>
            </a:pPr>
            <a:r>
              <a:rPr sz="2600" spc="-25" dirty="0">
                <a:latin typeface="Calibri"/>
                <a:cs typeface="Calibri"/>
              </a:rPr>
              <a:t>3.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ЭМБ-</a:t>
            </a:r>
            <a:r>
              <a:rPr sz="2600" spc="-25" dirty="0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spc="-25" dirty="0">
                <a:latin typeface="Arial" panose="020B0604020202020204" pitchFamily="34" charset="0"/>
                <a:cs typeface="Arial" panose="020B0604020202020204" pitchFamily="34" charset="0"/>
              </a:rPr>
              <a:t>үйл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ажиллагаанд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spc="-25" dirty="0">
                <a:latin typeface="Arial" panose="020B0604020202020204" pitchFamily="34" charset="0"/>
                <a:cs typeface="Arial" panose="020B0604020202020204" pitchFamily="34" charset="0"/>
              </a:rPr>
              <a:t>ХШҮ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spc="-20" dirty="0">
                <a:latin typeface="Arial" panose="020B0604020202020204" pitchFamily="34" charset="0"/>
                <a:cs typeface="Arial" panose="020B0604020202020204" pitchFamily="34" charset="0"/>
              </a:rPr>
              <a:t>хийх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нийтлэг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журам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5023" y="4178401"/>
            <a:ext cx="9257030" cy="1626086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720"/>
              </a:spcBef>
            </a:pPr>
            <a:r>
              <a:rPr sz="2600" dirty="0">
                <a:latin typeface="Calibri"/>
                <a:cs typeface="Calibri"/>
              </a:rPr>
              <a:t>(ЭМСайдын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2021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оны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А/605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дугаар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тушаал)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tabLst>
                <a:tab pos="527685" algn="l"/>
              </a:tabLst>
            </a:pPr>
            <a:r>
              <a:rPr sz="2600" spc="-25" dirty="0">
                <a:latin typeface="Calibri"/>
                <a:cs typeface="Calibri"/>
              </a:rPr>
              <a:t>4.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ЭМСалбараар</a:t>
            </a:r>
            <a:r>
              <a:rPr sz="2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үйлчлүүлж</a:t>
            </a:r>
            <a:r>
              <a:rPr sz="2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буй</a:t>
            </a:r>
            <a:r>
              <a:rPr sz="2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хэрэглэгчийн</a:t>
            </a:r>
            <a:r>
              <a:rPr sz="2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сэтгэл</a:t>
            </a:r>
            <a:r>
              <a:rPr sz="26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ханамжийн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5383246"/>
            <a:ext cx="7434834" cy="857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  <a:tabLst>
                <a:tab pos="1260475" algn="l"/>
                <a:tab pos="2109470" algn="l"/>
                <a:tab pos="3249930" algn="l"/>
                <a:tab pos="5115560" algn="l"/>
                <a:tab pos="5988685" algn="l"/>
                <a:tab pos="6767195" algn="l"/>
                <a:tab pos="7794625" algn="l"/>
              </a:tabLst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үнэлгээ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хийх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журам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(ЭМСайдын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А/578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дугаар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тушаал)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470" y="199771"/>
            <a:ext cx="3564890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45"/>
              </a:lnSpc>
              <a:spcBef>
                <a:spcPts val="95"/>
              </a:spcBef>
            </a:pPr>
            <a:r>
              <a:rPr sz="2800" spc="-30" dirty="0"/>
              <a:t>ХШҮ-</a:t>
            </a:r>
            <a:r>
              <a:rPr sz="2800" dirty="0"/>
              <a:t>ний</a:t>
            </a:r>
            <a:r>
              <a:rPr sz="2800" spc="-25" dirty="0"/>
              <a:t> </a:t>
            </a:r>
            <a:r>
              <a:rPr sz="2800" spc="-10" dirty="0"/>
              <a:t>аргачлал</a:t>
            </a:r>
            <a:endParaRPr sz="2800"/>
          </a:p>
          <a:p>
            <a:pPr algn="ctr">
              <a:lnSpc>
                <a:spcPts val="2285"/>
              </a:lnSpc>
            </a:pPr>
            <a:r>
              <a:rPr sz="2000" dirty="0"/>
              <a:t>(мэдээний</a:t>
            </a:r>
            <a:r>
              <a:rPr sz="2000" spc="-25" dirty="0"/>
              <a:t> </a:t>
            </a:r>
            <a:r>
              <a:rPr sz="2000" dirty="0"/>
              <a:t>эх </a:t>
            </a:r>
            <a:r>
              <a:rPr sz="2000" spc="-10" dirty="0"/>
              <a:t>сурвалж)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399156" y="1522222"/>
            <a:ext cx="8726043" cy="469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ЭМБайгууллагаас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ирүүлсэн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тайлан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2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ЭМ</a:t>
            </a:r>
            <a:r>
              <a:rPr lang="mn-MN" sz="2800" spc="-2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00" spc="-25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хэлтсүүдээс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гаргасан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мэдээ,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5080" indent="-515620">
              <a:lnSpc>
                <a:spcPct val="140000"/>
              </a:lnSpc>
              <a:spcBef>
                <a:spcPts val="1010"/>
              </a:spcBef>
              <a:buAutoNum type="arabicPeriod"/>
              <a:tabLst>
                <a:tab pos="527685" algn="l"/>
                <a:tab pos="528320" algn="l"/>
                <a:tab pos="2449830" algn="l"/>
                <a:tab pos="4262120" algn="l"/>
                <a:tab pos="6129020" algn="l"/>
                <a:tab pos="7070725" algn="l"/>
              </a:tabLst>
            </a:pP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Статистик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-25" dirty="0" err="1">
                <a:latin typeface="Arial" panose="020B0604020202020204" pitchFamily="34" charset="0"/>
                <a:cs typeface="Arial" panose="020B0604020202020204" pitchFamily="34" charset="0"/>
              </a:rPr>
              <a:t>тоо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0" dirty="0" err="1">
                <a:latin typeface="Arial" panose="020B0604020202020204" pitchFamily="34" charset="0"/>
                <a:cs typeface="Arial" panose="020B0604020202020204" pitchFamily="34" charset="0"/>
              </a:rPr>
              <a:t>мэдээ</a:t>
            </a:r>
            <a:endParaRPr sz="28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5080" indent="-515620">
              <a:lnSpc>
                <a:spcPct val="140000"/>
              </a:lnSpc>
              <a:spcBef>
                <a:spcPts val="1010"/>
              </a:spcBef>
              <a:buAutoNum type="arabicPeriod"/>
              <a:tabLst>
                <a:tab pos="527685" algn="l"/>
                <a:tab pos="528320" algn="l"/>
                <a:tab pos="2449830" algn="l"/>
                <a:tab pos="4262120" algn="l"/>
                <a:tab pos="6129020" algn="l"/>
                <a:tab pos="7070725" algn="l"/>
              </a:tabLst>
            </a:pPr>
            <a:r>
              <a:rPr lang="mn-MN" sz="2800" spc="-3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2800" spc="-20" dirty="0" err="1">
                <a:latin typeface="Arial" panose="020B0604020202020204" pitchFamily="34" charset="0"/>
                <a:cs typeface="Arial" panose="020B0604020202020204" pitchFamily="34" charset="0"/>
              </a:rPr>
              <a:t>эрэглэгчийн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үнэлгээний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тайлан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6350" indent="-515620">
              <a:lnSpc>
                <a:spcPct val="140000"/>
              </a:lnSpc>
              <a:spcBef>
                <a:spcPts val="1000"/>
              </a:spcBef>
              <a:buAutoNum type="arabicPeriod"/>
              <a:tabLst>
                <a:tab pos="527685" algn="l"/>
                <a:tab pos="528320" algn="l"/>
                <a:tab pos="1741170" algn="l"/>
                <a:tab pos="3760470" algn="l"/>
                <a:tab pos="4751070" algn="l"/>
                <a:tab pos="6127115" algn="l"/>
                <a:tab pos="7523480" algn="l"/>
              </a:tabLst>
            </a:pP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Тухайн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сумын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Засаг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даргаас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ЭМТ-</a:t>
            </a:r>
            <a:r>
              <a:rPr sz="2800" spc="-20" dirty="0" err="1">
                <a:latin typeface="Arial" panose="020B0604020202020204" pitchFamily="34" charset="0"/>
                <a:cs typeface="Arial" panose="020B0604020202020204" pitchFamily="34" charset="0"/>
              </a:rPr>
              <a:t>ийн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 err="1">
                <a:latin typeface="Arial" panose="020B0604020202020204" pitchFamily="34" charset="0"/>
                <a:cs typeface="Arial" panose="020B0604020202020204" pitchFamily="34" charset="0"/>
              </a:rPr>
              <a:t>үйл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ажиллагааны</a:t>
            </a:r>
            <a:r>
              <a:rPr sz="2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гүйцэтгэлийг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дүгнэсэн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үнэлгээ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2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ЭМБайгууллагуудын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Шилэн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данс,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хуудас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76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4" y="193624"/>
            <a:ext cx="3564254" cy="72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45"/>
              </a:lnSpc>
              <a:spcBef>
                <a:spcPts val="95"/>
              </a:spcBef>
            </a:pPr>
            <a:r>
              <a:rPr sz="2800" spc="-30" dirty="0"/>
              <a:t>ХШҮ-</a:t>
            </a:r>
            <a:r>
              <a:rPr sz="2800" dirty="0"/>
              <a:t>ний</a:t>
            </a:r>
            <a:r>
              <a:rPr sz="2800" spc="-40" dirty="0"/>
              <a:t> </a:t>
            </a:r>
            <a:r>
              <a:rPr sz="2800" spc="-10" dirty="0"/>
              <a:t>аргачлал</a:t>
            </a:r>
            <a:endParaRPr sz="2800"/>
          </a:p>
          <a:p>
            <a:pPr algn="ctr">
              <a:lnSpc>
                <a:spcPts val="2285"/>
              </a:lnSpc>
            </a:pPr>
            <a:r>
              <a:rPr sz="2000" dirty="0"/>
              <a:t>(дүгнэх</a:t>
            </a:r>
            <a:r>
              <a:rPr sz="2000" spc="-25" dirty="0"/>
              <a:t> </a:t>
            </a:r>
            <a:r>
              <a:rPr sz="2000" spc="-10" dirty="0"/>
              <a:t>арга)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3311" y="1275588"/>
            <a:ext cx="8889492" cy="5445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232" y="191261"/>
            <a:ext cx="6640195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45"/>
              </a:lnSpc>
              <a:spcBef>
                <a:spcPts val="95"/>
              </a:spcBef>
            </a:pPr>
            <a:r>
              <a:rPr sz="2800" spc="-30" dirty="0"/>
              <a:t>ХШҮ-</a:t>
            </a:r>
            <a:r>
              <a:rPr sz="2800" dirty="0"/>
              <a:t>ний</a:t>
            </a:r>
            <a:r>
              <a:rPr sz="2800" spc="-80" dirty="0"/>
              <a:t> </a:t>
            </a:r>
            <a:r>
              <a:rPr sz="2800" dirty="0"/>
              <a:t>дүн,</a:t>
            </a:r>
            <a:r>
              <a:rPr sz="2800" spc="-90" dirty="0"/>
              <a:t> </a:t>
            </a:r>
            <a:r>
              <a:rPr sz="2800" dirty="0"/>
              <a:t>анхаарах</a:t>
            </a:r>
            <a:r>
              <a:rPr sz="2800" spc="-70" dirty="0"/>
              <a:t> </a:t>
            </a:r>
            <a:r>
              <a:rPr sz="2800" spc="-10" dirty="0"/>
              <a:t>асуудал</a:t>
            </a:r>
            <a:endParaRPr sz="2800"/>
          </a:p>
          <a:p>
            <a:pPr algn="ctr">
              <a:lnSpc>
                <a:spcPts val="2285"/>
              </a:lnSpc>
            </a:pPr>
            <a:r>
              <a:rPr sz="2000" dirty="0"/>
              <a:t>(2021</a:t>
            </a:r>
            <a:r>
              <a:rPr sz="2000" spc="-10" dirty="0"/>
              <a:t> </a:t>
            </a:r>
            <a:r>
              <a:rPr sz="2000" dirty="0"/>
              <a:t>оны</a:t>
            </a:r>
            <a:r>
              <a:rPr sz="2000" spc="-20" dirty="0"/>
              <a:t> </a:t>
            </a:r>
            <a:r>
              <a:rPr sz="2000" dirty="0"/>
              <a:t>гүйцэтгэлийн</a:t>
            </a:r>
            <a:r>
              <a:rPr sz="2000" spc="-45" dirty="0"/>
              <a:t> </a:t>
            </a:r>
            <a:r>
              <a:rPr sz="2000" dirty="0"/>
              <a:t>төлөвлөгөөний</a:t>
            </a:r>
            <a:r>
              <a:rPr sz="2000" spc="-20" dirty="0"/>
              <a:t> </a:t>
            </a:r>
            <a:r>
              <a:rPr sz="2000" spc="-10" dirty="0"/>
              <a:t>биелэлт)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194051" y="1401597"/>
            <a:ext cx="8906510" cy="39427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Дундаж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5" dirty="0">
                <a:latin typeface="Calibri"/>
                <a:cs typeface="Calibri"/>
              </a:rPr>
              <a:t> 88,9 </a:t>
            </a:r>
            <a:r>
              <a:rPr sz="2800" dirty="0">
                <a:latin typeface="Calibri"/>
                <a:cs typeface="Calibri"/>
              </a:rPr>
              <a:t>%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(“тодорхой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үр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дүнд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хүрсэн”)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Анхаарах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асуудал:</a:t>
            </a:r>
            <a:endParaRPr sz="2800" dirty="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34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Зарим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байгууллага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гүйцэтгэлийн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төлөвлөгөө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lang="en-US" sz="2400" spc="-65" dirty="0">
                <a:latin typeface="Calibri"/>
                <a:cs typeface="Calibri"/>
              </a:rPr>
              <a:t> </a:t>
            </a:r>
            <a:r>
              <a:rPr lang="mn-MN" sz="2400" spc="-65" dirty="0">
                <a:latin typeface="Calibri"/>
                <a:cs typeface="Calibri"/>
              </a:rPr>
              <a:t>зааврын дагуу </a:t>
            </a:r>
            <a:r>
              <a:rPr sz="2400" spc="-10" dirty="0" err="1">
                <a:latin typeface="Calibri"/>
                <a:cs typeface="Calibri"/>
              </a:rPr>
              <a:t>батлуулаагүй</a:t>
            </a:r>
            <a:endParaRPr sz="2400" dirty="0">
              <a:latin typeface="Calibri"/>
              <a:cs typeface="Calibri"/>
            </a:endParaRPr>
          </a:p>
          <a:p>
            <a:pPr marL="927100" marR="6350" lvl="1" indent="-513715">
              <a:lnSpc>
                <a:spcPts val="2590"/>
              </a:lnSpc>
              <a:spcBef>
                <a:spcPts val="64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Төлөвлөлт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байгууллагын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үндсэн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чиг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үүрэг,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бодлогын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баримт </a:t>
            </a:r>
            <a:r>
              <a:rPr sz="2400" dirty="0">
                <a:latin typeface="Calibri"/>
                <a:cs typeface="Calibri"/>
              </a:rPr>
              <a:t>бичгүүдтэй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уялдаагүй</a:t>
            </a:r>
            <a:endParaRPr sz="2400" dirty="0">
              <a:latin typeface="Calibri"/>
              <a:cs typeface="Calibri"/>
            </a:endParaRPr>
          </a:p>
          <a:p>
            <a:pPr marL="927100" lvl="1" indent="-513715">
              <a:lnSpc>
                <a:spcPts val="2735"/>
              </a:lnSpc>
              <a:spcBef>
                <a:spcPts val="275"/>
              </a:spcBef>
              <a:buAutoNum type="alphaLcPeriod"/>
              <a:tabLst>
                <a:tab pos="926465" algn="l"/>
                <a:tab pos="927100" algn="l"/>
                <a:tab pos="2496820" algn="l"/>
                <a:tab pos="3820160" algn="l"/>
                <a:tab pos="5135245" algn="l"/>
                <a:tab pos="5744845" algn="l"/>
                <a:tab pos="6749415" algn="l"/>
                <a:tab pos="7447280" algn="l"/>
              </a:tabLst>
            </a:pPr>
            <a:r>
              <a:rPr sz="2400" spc="-10" dirty="0">
                <a:latin typeface="Calibri"/>
                <a:cs typeface="Calibri"/>
              </a:rPr>
              <a:t>Тайлагналт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оновчгүй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(журмын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6.8: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тухайн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арга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хэмжээний</a:t>
            </a:r>
            <a:endParaRPr sz="2400" dirty="0">
              <a:latin typeface="Calibri"/>
              <a:cs typeface="Calibri"/>
            </a:endParaRPr>
          </a:p>
          <a:p>
            <a:pPr marL="9271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гүйцэтгэл,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үр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дүнг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тэмдэгтэд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багтаан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тайлагнана)</a:t>
            </a:r>
            <a:endParaRPr sz="2400" dirty="0">
              <a:latin typeface="Calibri"/>
              <a:cs typeface="Calibri"/>
            </a:endParaRPr>
          </a:p>
          <a:p>
            <a:pPr marL="927100" marR="6350" lvl="1" indent="-513715" algn="just">
              <a:lnSpc>
                <a:spcPts val="2590"/>
              </a:lnSpc>
              <a:spcBef>
                <a:spcPts val="640"/>
              </a:spcBef>
              <a:buAutoNum type="alphaLcPeriod" startAt="4"/>
              <a:tabLst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Хугацаа</a:t>
            </a:r>
            <a:r>
              <a:rPr sz="2400" spc="3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хоцроосон</a:t>
            </a:r>
            <a:r>
              <a:rPr sz="2400" spc="3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(журмын</a:t>
            </a:r>
            <a:r>
              <a:rPr sz="2400" spc="4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3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дугаар</a:t>
            </a:r>
            <a:r>
              <a:rPr sz="2400" spc="3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зүйлийн</a:t>
            </a:r>
            <a:r>
              <a:rPr sz="2400" spc="39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дагуу </a:t>
            </a:r>
            <a:r>
              <a:rPr sz="2400" dirty="0">
                <a:latin typeface="Calibri"/>
                <a:cs typeface="Calibri"/>
              </a:rPr>
              <a:t>хариуцлага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тооцох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үндэслэл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07A99A-4F7E-4735-8487-77A8C8398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65177"/>
              </p:ext>
            </p:extLst>
          </p:nvPr>
        </p:nvGraphicFramePr>
        <p:xfrm>
          <a:off x="342899" y="1001935"/>
          <a:ext cx="11506201" cy="578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93">
                  <a:extLst>
                    <a:ext uri="{9D8B030D-6E8A-4147-A177-3AD203B41FA5}">
                      <a16:colId xmlns:a16="http://schemas.microsoft.com/office/drawing/2014/main" val="1821700922"/>
                    </a:ext>
                  </a:extLst>
                </a:gridCol>
                <a:gridCol w="3239631">
                  <a:extLst>
                    <a:ext uri="{9D8B030D-6E8A-4147-A177-3AD203B41FA5}">
                      <a16:colId xmlns:a16="http://schemas.microsoft.com/office/drawing/2014/main" val="3498475854"/>
                    </a:ext>
                  </a:extLst>
                </a:gridCol>
                <a:gridCol w="1102459">
                  <a:extLst>
                    <a:ext uri="{9D8B030D-6E8A-4147-A177-3AD203B41FA5}">
                      <a16:colId xmlns:a16="http://schemas.microsoft.com/office/drawing/2014/main" val="4145918901"/>
                    </a:ext>
                  </a:extLst>
                </a:gridCol>
                <a:gridCol w="1302322">
                  <a:extLst>
                    <a:ext uri="{9D8B030D-6E8A-4147-A177-3AD203B41FA5}">
                      <a16:colId xmlns:a16="http://schemas.microsoft.com/office/drawing/2014/main" val="1991970937"/>
                    </a:ext>
                  </a:extLst>
                </a:gridCol>
                <a:gridCol w="1485261">
                  <a:extLst>
                    <a:ext uri="{9D8B030D-6E8A-4147-A177-3AD203B41FA5}">
                      <a16:colId xmlns:a16="http://schemas.microsoft.com/office/drawing/2014/main" val="3798908600"/>
                    </a:ext>
                  </a:extLst>
                </a:gridCol>
                <a:gridCol w="1361153">
                  <a:extLst>
                    <a:ext uri="{9D8B030D-6E8A-4147-A177-3AD203B41FA5}">
                      <a16:colId xmlns:a16="http://schemas.microsoft.com/office/drawing/2014/main" val="1554843134"/>
                    </a:ext>
                  </a:extLst>
                </a:gridCol>
                <a:gridCol w="1283788">
                  <a:extLst>
                    <a:ext uri="{9D8B030D-6E8A-4147-A177-3AD203B41FA5}">
                      <a16:colId xmlns:a16="http://schemas.microsoft.com/office/drawing/2014/main" val="2098390074"/>
                    </a:ext>
                  </a:extLst>
                </a:gridCol>
                <a:gridCol w="1353094">
                  <a:extLst>
                    <a:ext uri="{9D8B030D-6E8A-4147-A177-3AD203B41FA5}">
                      <a16:colId xmlns:a16="http://schemas.microsoft.com/office/drawing/2014/main" val="503720708"/>
                    </a:ext>
                  </a:extLst>
                </a:gridCol>
              </a:tblGrid>
              <a:tr h="1006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Сум, өрхийн эрүүл мэндийн төвийн нэрс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Удирдлага зохион байгуулалт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Эрүүл мэндийн тусламж үйлчилгээний үзүүлэлт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Хүний нөөцийн тогтвортой байдал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Байгууллагын ил тод байдал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Хэрэглэгчийн үнэлгээ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</a:rPr>
                        <a:t>нийт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extLst>
                  <a:ext uri="{0D108BD9-81ED-4DB2-BD59-A6C34878D82A}">
                    <a16:rowId xmlns:a16="http://schemas.microsoft.com/office/drawing/2014/main" val="1480695417"/>
                  </a:ext>
                </a:extLst>
              </a:tr>
              <a:tr h="2012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</a:rPr>
                        <a:t>Жинлэх дундаж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15/оноо/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/35оноо/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20/оноо/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15/оноо/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15/оноо/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оноо/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extLst>
                  <a:ext uri="{0D108BD9-81ED-4DB2-BD59-A6C34878D82A}">
                    <a16:rowId xmlns:a16="http://schemas.microsoft.com/office/drawing/2014/main" val="3661626424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Áаруунбаян-Óëààí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1779897898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Áат-ªëçèé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2244742069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Áàÿíãîë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2100280770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Áаян</a:t>
                      </a:r>
                      <a:r>
                        <a:rPr lang="en-US" sz="1100" dirty="0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-ª</a:t>
                      </a: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íäºð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201668947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Áîãä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1110444496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Бүрд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2154368931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Ãó÷èí-Óñ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3960302808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Есөнз</a:t>
                      </a:r>
                      <a:r>
                        <a:rPr lang="en-US" sz="1100" dirty="0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éë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4273955249"/>
                  </a:ext>
                </a:extLst>
              </a:tr>
              <a:tr h="23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Çүүнбаян-Óлààí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1526109871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Íàðийнòýýë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1416850117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8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ª</a:t>
                      </a: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ëçèéò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1526431503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Ñàíò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1433168424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Òàðàãò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4105172105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Òºãðºã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923277441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Óÿíãà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3126756788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Õайрхандóëààí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975258147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Õàðõîðèí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2650032056"/>
                  </a:ext>
                </a:extLst>
              </a:tr>
              <a:tr h="275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80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 Mon" panose="020B0500000000000000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Õóæèðò</a:t>
                      </a:r>
                      <a:endParaRPr lang="en-US" sz="1100" dirty="0">
                        <a:effectLst/>
                        <a:latin typeface="Arial Mon" panose="020B0500000000000000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0" marR="52860" marT="0" marB="0" anchor="b"/>
                </a:tc>
                <a:extLst>
                  <a:ext uri="{0D108BD9-81ED-4DB2-BD59-A6C34878D82A}">
                    <a16:rowId xmlns:a16="http://schemas.microsoft.com/office/drawing/2014/main" val="284145311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749A2C2-DF24-423C-BF75-7F81B88D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157"/>
            <a:ext cx="9097283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 ЭРҮҮЛ МЭНДИЙН ТӨВҮҮДИЙН 2021 ОНЫ ҮЙЛ АЖИЛАГААНЫ  ГҮЙЦЭТГЭЛИЙН ҮНЭЛГЭЭ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/МУЗГ-ын 2020 оны 206 дугаар тогтоол, ЭМС-ын 2021 оны 605 дугаар тушаалын дагуу/         </a:t>
            </a:r>
            <a:r>
              <a:rPr kumimoji="0" lang="mn-MN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</a:t>
            </a:r>
            <a:endParaRPr kumimoji="0" lang="mn-M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3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1046</Words>
  <Application>Microsoft Office PowerPoint</Application>
  <PresentationFormat>Widescreen</PresentationFormat>
  <Paragraphs>280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Arial Mon</vt:lpstr>
      <vt:lpstr>Calibri</vt:lpstr>
      <vt:lpstr>Wingdings</vt:lpstr>
      <vt:lpstr>AGCooper Mon</vt:lpstr>
      <vt:lpstr>Arial</vt:lpstr>
      <vt:lpstr>Tahoma</vt:lpstr>
      <vt:lpstr>Office Theme</vt:lpstr>
      <vt:lpstr>Эрүүл мэндийн байгууллагуудын 2021 оны гүйцэтгэлийн үнэлгээний дүн, зөвлөмж</vt:lpstr>
      <vt:lpstr>PowerPoint Presentation</vt:lpstr>
      <vt:lpstr>Гүйцэтгэлийн хяналт-шинжилгээ, үнэлгээний хамрах хүрээ</vt:lpstr>
      <vt:lpstr>Гүйцэтгэлийн хяналт-шинжилгээ, үнэлгээний хамрах хүрээ</vt:lpstr>
      <vt:lpstr>ХШҮ-ний аргачлал (эрх зүйн үндэслэл)</vt:lpstr>
      <vt:lpstr>ХШҮ-ний аргачлал (мэдээний эх сурвалж)</vt:lpstr>
      <vt:lpstr>ХШҮ-ний аргачлал (дүгнэх арга)</vt:lpstr>
      <vt:lpstr>ХШҮ-ний дүн, анхаарах асуудал (2021 оны гүйцэтгэлийн төлөвлөгөөний биелэлт)</vt:lpstr>
      <vt:lpstr>PowerPoint Presentation</vt:lpstr>
      <vt:lpstr>PowerPoint Presentation</vt:lpstr>
      <vt:lpstr>Нэгдсэн дүгнэлт</vt:lpstr>
      <vt:lpstr>Санал, зөвлөмж</vt:lpstr>
      <vt:lpstr>Санал, зөвлөмж</vt:lpstr>
      <vt:lpstr>Санал, зөвлөмж</vt:lpstr>
      <vt:lpstr>PowerPoint Presentation</vt:lpstr>
      <vt:lpstr>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Munguu</dc:creator>
  <cp:lastModifiedBy>Jargal Yandag</cp:lastModifiedBy>
  <cp:revision>64</cp:revision>
  <dcterms:created xsi:type="dcterms:W3CDTF">2022-02-10T00:06:37Z</dcterms:created>
  <dcterms:modified xsi:type="dcterms:W3CDTF">2022-03-23T08:23:09Z</dcterms:modified>
</cp:coreProperties>
</file>