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1E3_468ABD03.xml" ContentType="application/vnd.ms-powerpoint.comments+xml"/>
  <Override PartName="/ppt/notesSlides/notesSlide1.xml" ContentType="application/vnd.openxmlformats-officedocument.presentationml.notesSlide+xml"/>
  <Override PartName="/ppt/comments/modernComment_11DE_C8A21EC6.xml" ContentType="application/vnd.ms-powerpoint.comments+xml"/>
  <Override PartName="/ppt/comments/modernComment_11E4_DE940104.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648" r:id="rId5"/>
  </p:sldMasterIdLst>
  <p:notesMasterIdLst>
    <p:notesMasterId r:id="rId47"/>
  </p:notesMasterIdLst>
  <p:sldIdLst>
    <p:sldId id="4563" r:id="rId6"/>
    <p:sldId id="4567" r:id="rId7"/>
    <p:sldId id="4584" r:id="rId8"/>
    <p:sldId id="4579" r:id="rId9"/>
    <p:sldId id="4585" r:id="rId10"/>
    <p:sldId id="4586" r:id="rId11"/>
    <p:sldId id="4574" r:id="rId12"/>
    <p:sldId id="4580" r:id="rId13"/>
    <p:sldId id="4568" r:id="rId14"/>
    <p:sldId id="4583" r:id="rId15"/>
    <p:sldId id="4569" r:id="rId16"/>
    <p:sldId id="4576" r:id="rId17"/>
    <p:sldId id="4577" r:id="rId18"/>
    <p:sldId id="4468" r:id="rId19"/>
    <p:sldId id="2147473130" r:id="rId20"/>
    <p:sldId id="2147473131" r:id="rId21"/>
    <p:sldId id="2147473144" r:id="rId22"/>
    <p:sldId id="2147473045" r:id="rId23"/>
    <p:sldId id="2147473133" r:id="rId24"/>
    <p:sldId id="262" r:id="rId25"/>
    <p:sldId id="289" r:id="rId26"/>
    <p:sldId id="2147473139" r:id="rId27"/>
    <p:sldId id="2147473146" r:id="rId28"/>
    <p:sldId id="2147473141" r:id="rId29"/>
    <p:sldId id="2060" r:id="rId30"/>
    <p:sldId id="2147473088" r:id="rId31"/>
    <p:sldId id="2147473091" r:id="rId32"/>
    <p:sldId id="2147473150" r:id="rId33"/>
    <p:sldId id="2147473121" r:id="rId34"/>
    <p:sldId id="5098" r:id="rId35"/>
    <p:sldId id="2147473099" r:id="rId36"/>
    <p:sldId id="2147473104" r:id="rId37"/>
    <p:sldId id="2147473105" r:id="rId38"/>
    <p:sldId id="2147473135" r:id="rId39"/>
    <p:sldId id="2147473151" r:id="rId40"/>
    <p:sldId id="2147473142" r:id="rId41"/>
    <p:sldId id="283" r:id="rId42"/>
    <p:sldId id="274" r:id="rId43"/>
    <p:sldId id="2147473138" r:id="rId44"/>
    <p:sldId id="2147473152" r:id="rId45"/>
    <p:sldId id="288" r:id="rId46"/>
  </p:sldIdLst>
  <p:sldSz cx="18288000" cy="10287000"/>
  <p:notesSz cx="6735763" cy="9866313"/>
  <p:embeddedFontLst>
    <p:embeddedFont>
      <p:font typeface="Montserrat" panose="00000500000000000000" pitchFamily="2" charset="0"/>
      <p:regular r:id="rId48"/>
      <p:bold r:id="rId49"/>
      <p:italic r:id="rId50"/>
      <p:boldItalic r:id="rId51"/>
    </p:embeddedFont>
    <p:embeddedFont>
      <p:font typeface="Montserrat Black" panose="00000A00000000000000" pitchFamily="2" charset="0"/>
      <p:bold r:id="rId52"/>
    </p:embeddedFont>
    <p:embeddedFont>
      <p:font typeface="Roboto" panose="02000000000000000000" pitchFamily="2" charset="0"/>
      <p:regular r:id="rId53"/>
      <p:bold r:id="rId54"/>
      <p:italic r:id="rId55"/>
      <p:boldItalic r:id="rId56"/>
    </p:embeddedFont>
    <p:embeddedFont>
      <p:font typeface="Segoe UI" panose="020B0502040204020203"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00107D-FE87-4E8C-A0BD-720C927EF6EB}">
          <p14:sldIdLst>
            <p14:sldId id="4563"/>
            <p14:sldId id="4567"/>
            <p14:sldId id="4584"/>
            <p14:sldId id="4579"/>
            <p14:sldId id="4585"/>
            <p14:sldId id="4586"/>
            <p14:sldId id="4574"/>
            <p14:sldId id="4580"/>
            <p14:sldId id="4568"/>
            <p14:sldId id="4583"/>
            <p14:sldId id="4569"/>
            <p14:sldId id="4576"/>
            <p14:sldId id="4577"/>
            <p14:sldId id="4468"/>
          </p14:sldIdLst>
        </p14:section>
        <p14:section name="Default Section" id="{283A3CAC-7CE2-4DC0-8AC4-10458B9E2470}">
          <p14:sldIdLst>
            <p14:sldId id="2147473130"/>
            <p14:sldId id="2147473131"/>
            <p14:sldId id="2147473144"/>
            <p14:sldId id="2147473045"/>
            <p14:sldId id="2147473133"/>
            <p14:sldId id="262"/>
            <p14:sldId id="289"/>
            <p14:sldId id="2147473139"/>
            <p14:sldId id="2147473146"/>
            <p14:sldId id="2147473141"/>
            <p14:sldId id="2060"/>
            <p14:sldId id="2147473088"/>
            <p14:sldId id="2147473091"/>
            <p14:sldId id="2147473150"/>
            <p14:sldId id="2147473121"/>
            <p14:sldId id="5098"/>
            <p14:sldId id="2147473099"/>
            <p14:sldId id="2147473104"/>
            <p14:sldId id="2147473105"/>
            <p14:sldId id="2147473135"/>
            <p14:sldId id="2147473151"/>
          </p14:sldIdLst>
        </p14:section>
        <p14:section name="Untitled Section" id="{72020011-A816-43CF-B29F-9DA4FC4D3883}">
          <p14:sldIdLst>
            <p14:sldId id="2147473142"/>
            <p14:sldId id="283"/>
            <p14:sldId id="274"/>
            <p14:sldId id="2147473138"/>
            <p14:sldId id="2147473152"/>
            <p14:sldId id="2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B01946-0710-085B-AD75-EDF89B552066}" name="Болдбаатар  Наянбаатар" initials="БН" userId="S::boldbaatar@moe.gov.mn::b654f295-7164-45fc-b5b4-ad9bddcb8650" providerId="AD"/>
  <p188:author id="{C0E31B67-3892-05D6-DFC9-1D19F2C0F53F}" name="Цогзолмаа Мөнхөө" initials="ЦМ" userId="S::tsogzolmaa.m@moe.gov.mn::c5a8000c-4b2d-4509-bb26-1adf6f650f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A00"/>
    <a:srgbClr val="0B2A7B"/>
    <a:srgbClr val="38B6FF"/>
    <a:srgbClr val="012060"/>
    <a:srgbClr val="073480"/>
    <a:srgbClr val="1847BC"/>
    <a:srgbClr val="1F80FF"/>
    <a:srgbClr val="4141B0"/>
    <a:srgbClr val="0000A4"/>
    <a:srgbClr val="0129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font" Target="fonts/font13.fntdata"/><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3.bin"/></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9.xml"/><Relationship Id="rId1" Type="http://schemas.microsoft.com/office/2011/relationships/chartStyle" Target="style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D:\&#1041;&#1071;%20&#1057;&#1256;&#1041;\Sudalgaa\Toon%20medeelel%20statistik\THB%20Ststistik.xlsx" TargetMode="External"/><Relationship Id="rId4"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mn-MN" sz="1400" b="0">
                <a:solidFill>
                  <a:schemeClr val="bg1"/>
                </a:solidFill>
                <a:latin typeface="Times New Roman" panose="02020603050405020304" pitchFamily="18" charset="0"/>
                <a:cs typeface="Times New Roman" panose="02020603050405020304" pitchFamily="18" charset="0"/>
              </a:rPr>
              <a:t>Сургуулийн өмнөх боловсролын салбарт ажиллаж буй </a:t>
            </a:r>
          </a:p>
          <a:p>
            <a:pPr>
              <a:defRPr sz="1400">
                <a:solidFill>
                  <a:schemeClr val="bg1"/>
                </a:solidFill>
              </a:defRPr>
            </a:pPr>
            <a:r>
              <a:rPr lang="mn-MN" sz="1400" b="0">
                <a:solidFill>
                  <a:schemeClr val="bg1"/>
                </a:solidFill>
                <a:latin typeface="Times New Roman" panose="02020603050405020304" pitchFamily="18" charset="0"/>
                <a:cs typeface="Times New Roman" panose="02020603050405020304" pitchFamily="18" charset="0"/>
              </a:rPr>
              <a:t>албан хаагчдын</a:t>
            </a:r>
            <a:r>
              <a:rPr lang="mn-MN" sz="1400" b="0" baseline="0">
                <a:solidFill>
                  <a:schemeClr val="bg1"/>
                </a:solidFill>
                <a:latin typeface="Times New Roman" panose="02020603050405020304" pitchFamily="18" charset="0"/>
                <a:cs typeface="Times New Roman" panose="02020603050405020304" pitchFamily="18" charset="0"/>
              </a:rPr>
              <a:t> тоо </a:t>
            </a:r>
            <a:endParaRPr lang="en-US" sz="1400" b="0">
              <a:solidFill>
                <a:schemeClr val="bg1"/>
              </a:solidFill>
              <a:latin typeface="Times New Roman" panose="02020603050405020304" pitchFamily="18" charset="0"/>
              <a:cs typeface="Times New Roman" panose="02020603050405020304" pitchFamily="18" charset="0"/>
            </a:endParaRPr>
          </a:p>
        </c:rich>
      </c:tx>
      <c:layout>
        <c:manualLayout>
          <c:xMode val="edge"/>
          <c:yMode val="edge"/>
          <c:x val="0.13424838036675085"/>
          <c:y val="0"/>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Төрийн өмчийн цэцэрлэгт</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771479185119574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31-41D4-A0FB-37C377D6B8FA}"/>
                </c:ext>
              </c:extLst>
            </c:dLbl>
            <c:dLbl>
              <c:idx val="1"/>
              <c:layout>
                <c:manualLayout>
                  <c:x val="-4.302163735290488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31-41D4-A0FB-37C377D6B8FA}"/>
                </c:ext>
              </c:extLst>
            </c:dLbl>
            <c:dLbl>
              <c:idx val="2"/>
              <c:layout>
                <c:manualLayout>
                  <c:x val="-9.3635328356322239E-3"/>
                  <c:y val="-5.667116398005808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231-41D4-A0FB-37C377D6B8FA}"/>
                </c:ext>
              </c:extLst>
            </c:dLbl>
            <c:dLbl>
              <c:idx val="3"/>
              <c:layout>
                <c:manualLayout>
                  <c:x val="-4.3021637352903958E-3"/>
                  <c:y val="-5.667116398005808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231-41D4-A0FB-37C377D6B8FA}"/>
                </c:ext>
              </c:extLst>
            </c:dLbl>
            <c:dLbl>
              <c:idx val="4"/>
              <c:layout>
                <c:manualLayout>
                  <c:x val="-1.1280476565761431E-3"/>
                  <c:y val="6.18238021638325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231-41D4-A0FB-37C377D6B8F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2021/2022</c:v>
                </c:pt>
                <c:pt idx="1">
                  <c:v>2022/2023</c:v>
                </c:pt>
                <c:pt idx="2">
                  <c:v>2023/2024</c:v>
                </c:pt>
                <c:pt idx="3">
                  <c:v>2024/2025</c:v>
                </c:pt>
                <c:pt idx="4">
                  <c:v>2025/2026</c:v>
                </c:pt>
              </c:strCache>
            </c:strRef>
          </c:cat>
          <c:val>
            <c:numRef>
              <c:f>Sheet1!$B$2:$B$6</c:f>
              <c:numCache>
                <c:formatCode>General</c:formatCode>
                <c:ptCount val="5"/>
                <c:pt idx="0">
                  <c:v>27033</c:v>
                </c:pt>
                <c:pt idx="1">
                  <c:v>28450</c:v>
                </c:pt>
                <c:pt idx="2">
                  <c:v>30163</c:v>
                </c:pt>
                <c:pt idx="3">
                  <c:v>31203</c:v>
                </c:pt>
                <c:pt idx="4">
                  <c:v>32921</c:v>
                </c:pt>
              </c:numCache>
            </c:numRef>
          </c:val>
          <c:extLst>
            <c:ext xmlns:c16="http://schemas.microsoft.com/office/drawing/2014/chart" uri="{C3380CC4-5D6E-409C-BE32-E72D297353CC}">
              <c16:uniqueId val="{00000005-4231-41D4-A0FB-37C377D6B8FA}"/>
            </c:ext>
          </c:extLst>
        </c:ser>
        <c:ser>
          <c:idx val="1"/>
          <c:order val="1"/>
          <c:tx>
            <c:strRef>
              <c:f>Sheet1!$C$1</c:f>
              <c:strCache>
                <c:ptCount val="1"/>
                <c:pt idx="0">
                  <c:v>Төрийн бус өмчийн цэцэрлэгт</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2021/2022</c:v>
                </c:pt>
                <c:pt idx="1">
                  <c:v>2022/2023</c:v>
                </c:pt>
                <c:pt idx="2">
                  <c:v>2023/2024</c:v>
                </c:pt>
                <c:pt idx="3">
                  <c:v>2024/2025</c:v>
                </c:pt>
                <c:pt idx="4">
                  <c:v>2025/2026</c:v>
                </c:pt>
              </c:strCache>
            </c:strRef>
          </c:cat>
          <c:val>
            <c:numRef>
              <c:f>Sheet1!$C$2:$C$6</c:f>
              <c:numCache>
                <c:formatCode>General</c:formatCode>
                <c:ptCount val="5"/>
                <c:pt idx="0">
                  <c:v>4024</c:v>
                </c:pt>
                <c:pt idx="1">
                  <c:v>4059</c:v>
                </c:pt>
                <c:pt idx="2">
                  <c:v>3836</c:v>
                </c:pt>
                <c:pt idx="3">
                  <c:v>4136</c:v>
                </c:pt>
                <c:pt idx="4">
                  <c:v>3543</c:v>
                </c:pt>
              </c:numCache>
            </c:numRef>
          </c:val>
          <c:extLst>
            <c:ext xmlns:c16="http://schemas.microsoft.com/office/drawing/2014/chart" uri="{C3380CC4-5D6E-409C-BE32-E72D297353CC}">
              <c16:uniqueId val="{00000006-4231-41D4-A0FB-37C377D6B8FA}"/>
            </c:ext>
          </c:extLst>
        </c:ser>
        <c:dLbls>
          <c:dLblPos val="inEnd"/>
          <c:showLegendKey val="0"/>
          <c:showVal val="1"/>
          <c:showCatName val="0"/>
          <c:showSerName val="0"/>
          <c:showPercent val="0"/>
          <c:showBubbleSize val="0"/>
        </c:dLbls>
        <c:gapWidth val="115"/>
        <c:overlap val="-20"/>
        <c:axId val="410189631"/>
        <c:axId val="410182975"/>
      </c:barChart>
      <c:catAx>
        <c:axId val="410189631"/>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10182975"/>
        <c:crosses val="autoZero"/>
        <c:auto val="1"/>
        <c:lblAlgn val="ctr"/>
        <c:lblOffset val="100"/>
        <c:noMultiLvlLbl val="0"/>
      </c:catAx>
      <c:valAx>
        <c:axId val="41018297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10189631"/>
        <c:crosses val="autoZero"/>
        <c:crossBetween val="between"/>
      </c:valAx>
      <c:spPr>
        <a:noFill/>
        <a:ln>
          <a:noFill/>
        </a:ln>
        <a:effectLst/>
      </c:spPr>
    </c:plotArea>
    <c:legend>
      <c:legendPos val="b"/>
      <c:layout>
        <c:manualLayout>
          <c:xMode val="edge"/>
          <c:yMode val="edge"/>
          <c:x val="7.4256109992400066E-2"/>
          <c:y val="0.93506115864354256"/>
          <c:w val="0.85148766604638082"/>
          <c:h val="6.19286578814953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B0F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68A-4279-8B5D-08BC03E4EEF8}"/>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568A-4279-8B5D-08BC03E4EEF8}"/>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568A-4279-8B5D-08BC03E4EEF8}"/>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568A-4279-8B5D-08BC03E4EEF8}"/>
              </c:ext>
            </c:extLst>
          </c:dPt>
          <c:dLbls>
            <c:dLbl>
              <c:idx val="0"/>
              <c:layout>
                <c:manualLayout>
                  <c:x val="-0.23800335302914721"/>
                  <c:y val="-0.21231006753314735"/>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bg1">
                            <a:lumMod val="95000"/>
                          </a:schemeClr>
                        </a:solidFill>
                        <a:latin typeface="+mn-lt"/>
                        <a:ea typeface="+mn-ea"/>
                        <a:cs typeface="+mn-cs"/>
                      </a:defRPr>
                    </a:pPr>
                    <a:fld id="{17973A14-9099-4E6E-B96C-A72277037929}" type="CATEGORYNAME">
                      <a:rPr lang="mn-MN" sz="1200" smtClean="0">
                        <a:solidFill>
                          <a:schemeClr val="bg1">
                            <a:lumMod val="95000"/>
                          </a:schemeClr>
                        </a:solidFill>
                      </a:rPr>
                      <a:pPr>
                        <a:defRPr sz="1200">
                          <a:solidFill>
                            <a:schemeClr val="bg1">
                              <a:lumMod val="95000"/>
                            </a:schemeClr>
                          </a:solidFill>
                        </a:defRPr>
                      </a:pPr>
                      <a:t>[CATEGORY NAME]</a:t>
                    </a:fld>
                    <a:r>
                      <a:rPr lang="mn-MN" sz="1200" dirty="0">
                        <a:solidFill>
                          <a:schemeClr val="bg1">
                            <a:lumMod val="95000"/>
                          </a:schemeClr>
                        </a:solidFill>
                      </a:rPr>
                      <a:t>ийн</a:t>
                    </a:r>
                    <a:r>
                      <a:rPr lang="mn-MN" sz="1200" baseline="0" dirty="0">
                        <a:solidFill>
                          <a:schemeClr val="bg1">
                            <a:lumMod val="95000"/>
                          </a:schemeClr>
                        </a:solidFill>
                      </a:rPr>
                      <a:t> болон орон нутгийн өмчийн цэцэрлэгт
90.2%</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53502226014851595"/>
                      <c:h val="0.22693427219432458"/>
                    </c:manualLayout>
                  </c15:layout>
                  <c15:dlblFieldTable/>
                  <c15:showDataLabelsRange val="0"/>
                </c:ext>
                <c:ext xmlns:c16="http://schemas.microsoft.com/office/drawing/2014/chart" uri="{C3380CC4-5D6E-409C-BE32-E72D297353CC}">
                  <c16:uniqueId val="{00000001-568A-4279-8B5D-08BC03E4EEF8}"/>
                </c:ext>
              </c:extLst>
            </c:dLbl>
            <c:dLbl>
              <c:idx val="1"/>
              <c:layout>
                <c:manualLayout>
                  <c:x val="0.23864258347016967"/>
                  <c:y val="0.11607485168347018"/>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bg1">
                            <a:lumMod val="95000"/>
                          </a:schemeClr>
                        </a:solidFill>
                        <a:latin typeface="+mn-lt"/>
                        <a:ea typeface="+mn-ea"/>
                        <a:cs typeface="+mn-cs"/>
                      </a:defRPr>
                    </a:pPr>
                    <a:fld id="{1E776397-99C0-48B2-A3B0-A37AEDD4BAC9}" type="CATEGORYNAME">
                      <a:rPr lang="mn-MN" sz="1200" smtClean="0">
                        <a:solidFill>
                          <a:schemeClr val="bg1">
                            <a:lumMod val="95000"/>
                          </a:schemeClr>
                        </a:solidFill>
                      </a:rPr>
                      <a:pPr>
                        <a:defRPr sz="1200">
                          <a:solidFill>
                            <a:schemeClr val="bg1">
                              <a:lumMod val="95000"/>
                            </a:schemeClr>
                          </a:solidFill>
                        </a:defRPr>
                      </a:pPr>
                      <a:t>[CATEGORY NAME]</a:t>
                    </a:fld>
                    <a:r>
                      <a:rPr lang="mn-MN" sz="1200" dirty="0">
                        <a:solidFill>
                          <a:schemeClr val="bg1">
                            <a:lumMod val="95000"/>
                          </a:schemeClr>
                        </a:solidFill>
                      </a:rPr>
                      <a:t> өмчийн цэцэрлэгт</a:t>
                    </a:r>
                    <a:r>
                      <a:rPr lang="mn-MN" sz="1200" baseline="0" dirty="0">
                        <a:solidFill>
                          <a:schemeClr val="bg1">
                            <a:lumMod val="95000"/>
                          </a:schemeClr>
                        </a:solidFill>
                      </a:rPr>
                      <a:t>
9.8%</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9564244124656833"/>
                      <c:h val="0.27645898103309025"/>
                    </c:manualLayout>
                  </c15:layout>
                  <c15:dlblFieldTable/>
                  <c15:showDataLabelsRange val="0"/>
                </c:ext>
                <c:ext xmlns:c16="http://schemas.microsoft.com/office/drawing/2014/chart" uri="{C3380CC4-5D6E-409C-BE32-E72D297353CC}">
                  <c16:uniqueId val="{00000003-568A-4279-8B5D-08BC03E4EEF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2"/>
                <c:pt idx="0">
                  <c:v>Төр</c:v>
                </c:pt>
                <c:pt idx="1">
                  <c:v>Төрийн бус</c:v>
                </c:pt>
              </c:strCache>
            </c:strRef>
          </c:cat>
          <c:val>
            <c:numRef>
              <c:f>Sheet1!$B$2:$B$5</c:f>
              <c:numCache>
                <c:formatCode>General</c:formatCode>
                <c:ptCount val="4"/>
                <c:pt idx="0">
                  <c:v>26967</c:v>
                </c:pt>
                <c:pt idx="1">
                  <c:v>4147</c:v>
                </c:pt>
              </c:numCache>
            </c:numRef>
          </c:val>
          <c:extLst>
            <c:ext xmlns:c16="http://schemas.microsoft.com/office/drawing/2014/chart" uri="{C3380CC4-5D6E-409C-BE32-E72D297353CC}">
              <c16:uniqueId val="{00000008-568A-4279-8B5D-08BC03E4EEF8}"/>
            </c:ext>
          </c:extLst>
        </c:ser>
        <c:dLbls>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Pt>
            <c:idx val="0"/>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52AD-4AB3-A274-CC93D6B7E59B}"/>
              </c:ext>
            </c:extLst>
          </c:dPt>
          <c:dPt>
            <c:idx val="1"/>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3-52AD-4AB3-A274-CC93D6B7E59B}"/>
              </c:ext>
            </c:extLst>
          </c:dPt>
          <c:dPt>
            <c:idx val="2"/>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5-52AD-4AB3-A274-CC93D6B7E59B}"/>
              </c:ext>
            </c:extLst>
          </c:dPt>
          <c:dPt>
            <c:idx val="3"/>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7-52AD-4AB3-A274-CC93D6B7E59B}"/>
              </c:ext>
            </c:extLst>
          </c:dPt>
          <c:dPt>
            <c:idx val="4"/>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9-52AD-4AB3-A274-CC93D6B7E59B}"/>
              </c:ext>
            </c:extLst>
          </c:dPt>
          <c:dPt>
            <c:idx val="5"/>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B-52AD-4AB3-A274-CC93D6B7E59B}"/>
              </c:ext>
            </c:extLst>
          </c:dPt>
          <c:dPt>
            <c:idx val="6"/>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D-52AD-4AB3-A274-CC93D6B7E59B}"/>
              </c:ext>
            </c:extLst>
          </c:dPt>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'56-58'!$B$38:$B$44</c:f>
              <c:strCache>
                <c:ptCount val="7"/>
                <c:pt idx="0">
                  <c:v>Анхны жилдээ</c:v>
                </c:pt>
                <c:pt idx="1">
                  <c:v>1-5 жил</c:v>
                </c:pt>
                <c:pt idx="2">
                  <c:v>6-10 жил</c:v>
                </c:pt>
                <c:pt idx="3">
                  <c:v>11-15 жил</c:v>
                </c:pt>
                <c:pt idx="4">
                  <c:v>16-20 жил</c:v>
                </c:pt>
                <c:pt idx="5">
                  <c:v>21-24 жил</c:v>
                </c:pt>
                <c:pt idx="6">
                  <c:v>25, түүнээс дээш</c:v>
                </c:pt>
              </c:strCache>
            </c:strRef>
          </c:cat>
          <c:val>
            <c:numRef>
              <c:f>'56-58'!$F$38:$F$44</c:f>
              <c:numCache>
                <c:formatCode>0.0</c:formatCode>
                <c:ptCount val="7"/>
                <c:pt idx="0">
                  <c:v>8.9994972347913524</c:v>
                </c:pt>
                <c:pt idx="1">
                  <c:v>43.650075414781298</c:v>
                </c:pt>
                <c:pt idx="2">
                  <c:v>28.617395676219203</c:v>
                </c:pt>
                <c:pt idx="3">
                  <c:v>10.718954248366012</c:v>
                </c:pt>
                <c:pt idx="4">
                  <c:v>5.8924082453494213</c:v>
                </c:pt>
                <c:pt idx="5">
                  <c:v>2.1719457013574659</c:v>
                </c:pt>
                <c:pt idx="6">
                  <c:v>3.4992458521870287</c:v>
                </c:pt>
              </c:numCache>
            </c:numRef>
          </c:val>
          <c:extLst>
            <c:ext xmlns:c16="http://schemas.microsoft.com/office/drawing/2014/chart" uri="{C3380CC4-5D6E-409C-BE32-E72D297353CC}">
              <c16:uniqueId val="{0000000E-52AD-4AB3-A274-CC93D6B7E59B}"/>
            </c:ext>
          </c:extLst>
        </c:ser>
        <c:dLbls>
          <c:showLegendKey val="0"/>
          <c:showVal val="0"/>
          <c:showCatName val="0"/>
          <c:showSerName val="0"/>
          <c:showPercent val="0"/>
          <c:showBubbleSize val="0"/>
        </c:dLbls>
        <c:gapWidth val="100"/>
        <c:axId val="2082342175"/>
        <c:axId val="2082345055"/>
      </c:barChart>
      <c:valAx>
        <c:axId val="2082345055"/>
        <c:scaling>
          <c:orientation val="minMax"/>
        </c:scaling>
        <c:delete val="0"/>
        <c:axPos val="b"/>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82342175"/>
        <c:crosses val="autoZero"/>
        <c:crossBetween val="between"/>
      </c:valAx>
      <c:catAx>
        <c:axId val="2082342175"/>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82345055"/>
        <c:crosses val="autoZero"/>
        <c:auto val="1"/>
        <c:lblAlgn val="ctr"/>
        <c:lblOffset val="100"/>
        <c:noMultiLvlLbl val="0"/>
      </c:catAx>
      <c:spPr>
        <a:noFill/>
        <a:ln>
          <a:noFill/>
        </a:ln>
        <a:effectLst/>
      </c:spPr>
    </c:plotArea>
    <c:legend>
      <c:legendPos val="b"/>
      <c:layout>
        <c:manualLayout>
          <c:xMode val="edge"/>
          <c:yMode val="edge"/>
          <c:x val="3.5823910958712152E-2"/>
          <c:y val="0.81114602181374296"/>
          <c:w val="0.96214039125431527"/>
          <c:h val="0.1035683607730851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'[Chart in Microsoft Word]56-58'!$B$46:$B$53</c:f>
              <c:strCache>
                <c:ptCount val="8"/>
                <c:pt idx="0">
                  <c:v>29 хүртэл</c:v>
                </c:pt>
                <c:pt idx="1">
                  <c:v>30-34</c:v>
                </c:pt>
                <c:pt idx="2">
                  <c:v>35-39</c:v>
                </c:pt>
                <c:pt idx="3">
                  <c:v>40-44</c:v>
                </c:pt>
                <c:pt idx="4">
                  <c:v>45-49</c:v>
                </c:pt>
                <c:pt idx="5">
                  <c:v>50-54</c:v>
                </c:pt>
                <c:pt idx="6">
                  <c:v>55-59</c:v>
                </c:pt>
                <c:pt idx="7">
                  <c:v>60, түүнээс дээш</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Pt>
            <c:idx val="0"/>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1-02F8-4787-BC36-EDBED9BAD59D}"/>
              </c:ext>
            </c:extLst>
          </c:dPt>
          <c:dPt>
            <c:idx val="1"/>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02F8-4787-BC36-EDBED9BAD59D}"/>
              </c:ext>
            </c:extLst>
          </c:dPt>
          <c:dPt>
            <c:idx val="2"/>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5-02F8-4787-BC36-EDBED9BAD59D}"/>
              </c:ext>
            </c:extLst>
          </c:dPt>
          <c:dPt>
            <c:idx val="3"/>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7-02F8-4787-BC36-EDBED9BAD59D}"/>
              </c:ext>
            </c:extLst>
          </c:dPt>
          <c:dPt>
            <c:idx val="4"/>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9-02F8-4787-BC36-EDBED9BAD59D}"/>
              </c:ext>
            </c:extLst>
          </c:dPt>
          <c:dPt>
            <c:idx val="5"/>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B-02F8-4787-BC36-EDBED9BAD59D}"/>
              </c:ext>
            </c:extLst>
          </c:dPt>
          <c:dPt>
            <c:idx val="6"/>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D-02F8-4787-BC36-EDBED9BAD59D}"/>
              </c:ext>
            </c:extLst>
          </c:dPt>
          <c:dPt>
            <c:idx val="7"/>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F-02F8-4787-BC36-EDBED9BAD59D}"/>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'[Chart in Microsoft Word]56-58'!$B$46:$B$53</c:f>
              <c:strCache>
                <c:ptCount val="8"/>
                <c:pt idx="0">
                  <c:v>29 хүртэл</c:v>
                </c:pt>
                <c:pt idx="1">
                  <c:v>30-34</c:v>
                </c:pt>
                <c:pt idx="2">
                  <c:v>35-39</c:v>
                </c:pt>
                <c:pt idx="3">
                  <c:v>40-44</c:v>
                </c:pt>
                <c:pt idx="4">
                  <c:v>45-49</c:v>
                </c:pt>
                <c:pt idx="5">
                  <c:v>50-54</c:v>
                </c:pt>
                <c:pt idx="6">
                  <c:v>55-59</c:v>
                </c:pt>
                <c:pt idx="7">
                  <c:v>60, түүнээс дээш</c:v>
                </c:pt>
              </c:strCache>
            </c:strRef>
          </c:cat>
          <c:val>
            <c:numRef>
              <c:f>'[Chart in Microsoft Word]56-58'!$F$46:$F$53</c:f>
              <c:numCache>
                <c:formatCode>0.0</c:formatCode>
                <c:ptCount val="8"/>
                <c:pt idx="0">
                  <c:v>20.492709904474609</c:v>
                </c:pt>
                <c:pt idx="1">
                  <c:v>18.320764203117143</c:v>
                </c:pt>
                <c:pt idx="2">
                  <c:v>19.788838612368025</c:v>
                </c:pt>
                <c:pt idx="3">
                  <c:v>14.348919054801407</c:v>
                </c:pt>
                <c:pt idx="4">
                  <c:v>12.508798391151332</c:v>
                </c:pt>
                <c:pt idx="5">
                  <c:v>12.40824534942182</c:v>
                </c:pt>
                <c:pt idx="6">
                  <c:v>4.253393665158371</c:v>
                </c:pt>
                <c:pt idx="7">
                  <c:v>1.4278531925590749</c:v>
                </c:pt>
              </c:numCache>
            </c:numRef>
          </c:val>
          <c:extLst>
            <c:ext xmlns:c16="http://schemas.microsoft.com/office/drawing/2014/chart" uri="{C3380CC4-5D6E-409C-BE32-E72D297353CC}">
              <c16:uniqueId val="{00000010-02F8-4787-BC36-EDBED9BAD59D}"/>
            </c:ext>
          </c:extLst>
        </c:ser>
        <c:dLbls>
          <c:showLegendKey val="0"/>
          <c:showVal val="1"/>
          <c:showCatName val="0"/>
          <c:showSerName val="0"/>
          <c:showPercent val="0"/>
          <c:showBubbleSize val="0"/>
        </c:dLbls>
        <c:gapWidth val="100"/>
        <c:overlap val="-24"/>
        <c:axId val="1723796863"/>
        <c:axId val="1723795423"/>
      </c:barChart>
      <c:catAx>
        <c:axId val="1723796863"/>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1723795423"/>
        <c:crosses val="autoZero"/>
        <c:auto val="1"/>
        <c:lblAlgn val="ctr"/>
        <c:lblOffset val="100"/>
        <c:noMultiLvlLbl val="0"/>
      </c:catAx>
      <c:valAx>
        <c:axId val="1723795423"/>
        <c:scaling>
          <c:orientation val="minMax"/>
        </c:scaling>
        <c:delete val="0"/>
        <c:axPos val="l"/>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17237968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Боловсролын зэрэг</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7728-49EB-8D5B-E7F3F175DCF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7728-49EB-8D5B-E7F3F175DCF2}"/>
              </c:ext>
            </c:extLst>
          </c:dPt>
          <c:dPt>
            <c:idx val="2"/>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5-7728-49EB-8D5B-E7F3F175DCF2}"/>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7728-49EB-8D5B-E7F3F175DCF2}"/>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7728-49EB-8D5B-E7F3F175DCF2}"/>
              </c:ext>
            </c:extLst>
          </c:dPt>
          <c:dLbls>
            <c:dLbl>
              <c:idx val="0"/>
              <c:layout>
                <c:manualLayout>
                  <c:x val="0.24884168124817732"/>
                  <c:y val="2.461942257217847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728-49EB-8D5B-E7F3F175DCF2}"/>
                </c:ext>
              </c:extLst>
            </c:dLbl>
            <c:dLbl>
              <c:idx val="3"/>
              <c:layout>
                <c:manualLayout>
                  <c:x val="-0.11619664563206195"/>
                  <c:y val="0.1966367603250303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728-49EB-8D5B-E7F3F175DCF2}"/>
                </c:ext>
              </c:extLst>
            </c:dLbl>
            <c:dLbl>
              <c:idx val="4"/>
              <c:tx>
                <c:rich>
                  <a:bodyPr/>
                  <a:lstStyle/>
                  <a:p>
                    <a:fld id="{DE16A036-F7C2-4DEE-9602-04BBB13C2DB4}" type="CATEGORYNAME">
                      <a:rPr lang="mn-MN"/>
                      <a:pPr/>
                      <a:t>[CATEGORY NAME]</a:t>
                    </a:fld>
                    <a:r>
                      <a:rPr lang="mn-MN" baseline="0"/>
                      <a:t>
4%</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728-49EB-8D5B-E7F3F175DCF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Доктор</c:v>
                </c:pt>
                <c:pt idx="1">
                  <c:v>Магистр</c:v>
                </c:pt>
                <c:pt idx="2">
                  <c:v>Бакалавр</c:v>
                </c:pt>
                <c:pt idx="3">
                  <c:v>Диплом</c:v>
                </c:pt>
                <c:pt idx="4">
                  <c:v>Бүрэн дунд, бусад</c:v>
                </c:pt>
              </c:strCache>
            </c:strRef>
          </c:cat>
          <c:val>
            <c:numRef>
              <c:f>Sheet1!$B$2:$B$6</c:f>
              <c:numCache>
                <c:formatCode>General</c:formatCode>
                <c:ptCount val="5"/>
                <c:pt idx="0">
                  <c:v>0</c:v>
                </c:pt>
                <c:pt idx="1">
                  <c:v>1291</c:v>
                </c:pt>
                <c:pt idx="2">
                  <c:v>8021</c:v>
                </c:pt>
                <c:pt idx="3">
                  <c:v>315</c:v>
                </c:pt>
                <c:pt idx="4">
                  <c:v>671</c:v>
                </c:pt>
              </c:numCache>
            </c:numRef>
          </c:val>
          <c:extLst>
            <c:ext xmlns:c16="http://schemas.microsoft.com/office/drawing/2014/chart" uri="{C3380CC4-5D6E-409C-BE32-E72D297353CC}">
              <c16:uniqueId val="{0000000A-7728-49EB-8D5B-E7F3F175DCF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98854323400401"/>
          <c:y val="8.3583972604282838E-2"/>
          <c:w val="0.88101145676599601"/>
          <c:h val="0.46118132765593139"/>
        </c:manualLayout>
      </c:layout>
      <c:lineChart>
        <c:grouping val="standard"/>
        <c:varyColors val="0"/>
        <c:ser>
          <c:idx val="0"/>
          <c:order val="0"/>
          <c:spPr>
            <a:ln w="22225" cap="rnd">
              <a:solidFill>
                <a:schemeClr val="accent1"/>
              </a:solidFill>
            </a:ln>
            <a:effectLst>
              <a:glow rad="139700">
                <a:schemeClr val="accent1">
                  <a:satMod val="175000"/>
                  <a:alpha val="14000"/>
                </a:schemeClr>
              </a:glow>
            </a:effectLst>
          </c:spPr>
          <c:marker>
            <c:symbol val="none"/>
          </c:marker>
          <c:dLbls>
            <c:dLbl>
              <c:idx val="0"/>
              <c:layout>
                <c:manualLayout>
                  <c:x val="-0.10901890231080165"/>
                  <c:y val="-7.90861159929701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CA-4F4C-8A7C-D3767E99617E}"/>
                </c:ext>
              </c:extLst>
            </c:dLbl>
            <c:dLbl>
              <c:idx val="1"/>
              <c:layout>
                <c:manualLayout>
                  <c:x val="-9.3169590938588398E-2"/>
                  <c:y val="-7.02986688050961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CA-4F4C-8A7C-D3767E99617E}"/>
                </c:ext>
              </c:extLst>
            </c:dLbl>
            <c:dLbl>
              <c:idx val="2"/>
              <c:layout>
                <c:manualLayout>
                  <c:x val="-8.358439616412934E-2"/>
                  <c:y val="-7.02987697715290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CA-4F4C-8A7C-D3767E99617E}"/>
                </c:ext>
              </c:extLst>
            </c:dLbl>
            <c:dLbl>
              <c:idx val="3"/>
              <c:layout>
                <c:manualLayout>
                  <c:x val="-8.1284609453491904E-2"/>
                  <c:y val="-9.6660808435852397E-2"/>
                </c:manualLayout>
              </c:layout>
              <c:tx>
                <c:rich>
                  <a:bodyPr/>
                  <a:lstStyle/>
                  <a:p>
                    <a:fld id="{9AD45F68-16F1-49B4-A90E-3D70C71B31A4}" type="VALUE">
                      <a:rPr lang="en-US"/>
                      <a:pPr/>
                      <a:t>[VALUE]</a:t>
                    </a:fld>
                    <a:endParaRPr lang="mn-MN"/>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ACA-4F4C-8A7C-D3767E99617E}"/>
                </c:ext>
              </c:extLst>
            </c:dLbl>
            <c:dLbl>
              <c:idx val="4"/>
              <c:layout>
                <c:manualLayout>
                  <c:x val="-2.2962485772364507E-2"/>
                  <c:y val="-4.3947801779610628E-2"/>
                </c:manualLayout>
              </c:layout>
              <c:tx>
                <c:rich>
                  <a:bodyPr/>
                  <a:lstStyle/>
                  <a:p>
                    <a:fld id="{871B5AE5-CEA1-4A98-A6B1-26F840794B0C}" type="VALUE">
                      <a:rPr lang="en-US"/>
                      <a:pPr/>
                      <a:t>[VALUE]</a:t>
                    </a:fld>
                    <a:endParaRPr lang="mn-MN"/>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ACA-4F4C-8A7C-D3767E99617E}"/>
                </c:ext>
              </c:extLst>
            </c:dLbl>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'46'!$R$12:$V$12</c:f>
              <c:strCache>
                <c:ptCount val="5"/>
                <c:pt idx="0">
                  <c:v>2021-2022</c:v>
                </c:pt>
                <c:pt idx="1">
                  <c:v>2022-2023</c:v>
                </c:pt>
                <c:pt idx="2">
                  <c:v>2023-2024</c:v>
                </c:pt>
                <c:pt idx="3">
                  <c:v>2024-2025</c:v>
                </c:pt>
                <c:pt idx="4">
                  <c:v>2025-2026</c:v>
                </c:pt>
              </c:strCache>
            </c:strRef>
          </c:cat>
          <c:val>
            <c:numRef>
              <c:f>'46'!$R$13:$V$13</c:f>
              <c:numCache>
                <c:formatCode>0.0</c:formatCode>
                <c:ptCount val="5"/>
                <c:pt idx="0" formatCode="General">
                  <c:v>28.2</c:v>
                </c:pt>
                <c:pt idx="1">
                  <c:v>30</c:v>
                </c:pt>
                <c:pt idx="2">
                  <c:v>30.4</c:v>
                </c:pt>
                <c:pt idx="3" formatCode="_(* #,##0.0_);_(* \(#,##0.0\);_(* &quot;-&quot;??_);_(@_)">
                  <c:v>28.7</c:v>
                </c:pt>
                <c:pt idx="4" formatCode="_(* #,##0.0_);_(* \(#,##0.0\);_(* &quot;-&quot;??_);_(@_)">
                  <c:v>28.1</c:v>
                </c:pt>
              </c:numCache>
            </c:numRef>
          </c:val>
          <c:smooth val="0"/>
          <c:extLst>
            <c:ext xmlns:c16="http://schemas.microsoft.com/office/drawing/2014/chart" uri="{C3380CC4-5D6E-409C-BE32-E72D297353CC}">
              <c16:uniqueId val="{00000005-0ACA-4F4C-8A7C-D3767E99617E}"/>
            </c:ext>
          </c:extLst>
        </c:ser>
        <c:dLbls>
          <c:dLblPos val="ctr"/>
          <c:showLegendKey val="0"/>
          <c:showVal val="1"/>
          <c:showCatName val="0"/>
          <c:showSerName val="0"/>
          <c:showPercent val="0"/>
          <c:showBubbleSize val="0"/>
        </c:dLbls>
        <c:smooth val="0"/>
        <c:axId val="897424000"/>
        <c:axId val="897425664"/>
      </c:lineChart>
      <c:catAx>
        <c:axId val="897424000"/>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897425664"/>
        <c:crosses val="autoZero"/>
        <c:auto val="1"/>
        <c:lblAlgn val="ctr"/>
        <c:lblOffset val="100"/>
        <c:noMultiLvlLbl val="0"/>
      </c:catAx>
      <c:valAx>
        <c:axId val="897425664"/>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8974240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25400" cap="flat" cmpd="sng" algn="ctr">
      <a:solidFill>
        <a:schemeClr val="accent4"/>
      </a:solidFill>
      <a:prstDash val="solid"/>
      <a:roun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Sheet5!$B$13</c:f>
              <c:strCache>
                <c:ptCount val="1"/>
                <c:pt idx="0">
                  <c:v>Төрийн болон орон нутгийн өмчийн цэцэрлэг</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accent4">
                        <a:lumMod val="50000"/>
                      </a:schemeClr>
                    </a:solidFill>
                    <a:latin typeface="Arial" panose="020B0604020202020204" pitchFamily="34" charset="0"/>
                    <a:ea typeface="+mn-ea"/>
                    <a:cs typeface="Arial" panose="020B0604020202020204" pitchFamily="34"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Sheet5!$A$14:$A$18</c:f>
              <c:strCache>
                <c:ptCount val="5"/>
                <c:pt idx="0">
                  <c:v>20 хүртэл</c:v>
                </c:pt>
                <c:pt idx="1">
                  <c:v>20-25</c:v>
                </c:pt>
                <c:pt idx="2">
                  <c:v>26-35</c:v>
                </c:pt>
                <c:pt idx="3">
                  <c:v>36-45</c:v>
                </c:pt>
                <c:pt idx="4">
                  <c:v>46-аас дээш</c:v>
                </c:pt>
              </c:strCache>
            </c:strRef>
          </c:cat>
          <c:val>
            <c:numRef>
              <c:f>Sheet5!$B$14:$B$18</c:f>
              <c:numCache>
                <c:formatCode>General</c:formatCode>
                <c:ptCount val="5"/>
                <c:pt idx="0">
                  <c:v>10.3</c:v>
                </c:pt>
                <c:pt idx="1">
                  <c:v>22</c:v>
                </c:pt>
                <c:pt idx="2">
                  <c:v>44.6</c:v>
                </c:pt>
                <c:pt idx="3">
                  <c:v>19.399999999999999</c:v>
                </c:pt>
                <c:pt idx="4">
                  <c:v>3.7</c:v>
                </c:pt>
              </c:numCache>
            </c:numRef>
          </c:val>
          <c:smooth val="0"/>
          <c:extLst>
            <c:ext xmlns:c16="http://schemas.microsoft.com/office/drawing/2014/chart" uri="{C3380CC4-5D6E-409C-BE32-E72D297353CC}">
              <c16:uniqueId val="{00000000-5B3D-4D0B-BF10-201563920C47}"/>
            </c:ext>
          </c:extLst>
        </c:ser>
        <c:ser>
          <c:idx val="1"/>
          <c:order val="1"/>
          <c:tx>
            <c:strRef>
              <c:f>Sheet5!$C$13</c:f>
              <c:strCache>
                <c:ptCount val="1"/>
                <c:pt idx="0">
                  <c:v>Хувийн өмчийн цэцэрлэг</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4"/>
              <c:layout>
                <c:manualLayout>
                  <c:x val="3.6920869274247735E-3"/>
                  <c:y val="5.87475847572682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3D-4D0B-BF10-201563920C47}"/>
                </c:ext>
              </c:extLst>
            </c:dLbl>
            <c:spPr>
              <a:noFill/>
              <a:ln>
                <a:noFill/>
              </a:ln>
              <a:effectLst/>
            </c:spPr>
            <c:txPr>
              <a:bodyPr rot="0" spcFirstLastPara="1" vertOverflow="ellipsis" vert="horz" wrap="square" anchor="ctr" anchorCtr="1"/>
              <a:lstStyle/>
              <a:p>
                <a:pPr>
                  <a:defRPr sz="1000" b="1" i="0" u="none" strike="noStrike" kern="1200" baseline="0">
                    <a:solidFill>
                      <a:schemeClr val="dk1"/>
                    </a:solidFill>
                    <a:latin typeface="Arial" panose="020B0604020202020204" pitchFamily="34" charset="0"/>
                    <a:ea typeface="+mn-ea"/>
                    <a:cs typeface="Arial" panose="020B0604020202020204" pitchFamily="34"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Sheet5!$A$14:$A$18</c:f>
              <c:strCache>
                <c:ptCount val="5"/>
                <c:pt idx="0">
                  <c:v>20 хүртэл</c:v>
                </c:pt>
                <c:pt idx="1">
                  <c:v>20-25</c:v>
                </c:pt>
                <c:pt idx="2">
                  <c:v>26-35</c:v>
                </c:pt>
                <c:pt idx="3">
                  <c:v>36-45</c:v>
                </c:pt>
                <c:pt idx="4">
                  <c:v>46-аас дээш</c:v>
                </c:pt>
              </c:strCache>
            </c:strRef>
          </c:cat>
          <c:val>
            <c:numRef>
              <c:f>Sheet5!$C$14:$C$18</c:f>
              <c:numCache>
                <c:formatCode>General</c:formatCode>
                <c:ptCount val="5"/>
                <c:pt idx="0">
                  <c:v>27.3</c:v>
                </c:pt>
                <c:pt idx="1">
                  <c:v>23.8</c:v>
                </c:pt>
                <c:pt idx="2">
                  <c:v>36.299999999999997</c:v>
                </c:pt>
                <c:pt idx="3">
                  <c:v>10.6</c:v>
                </c:pt>
                <c:pt idx="4">
                  <c:v>2</c:v>
                </c:pt>
              </c:numCache>
            </c:numRef>
          </c:val>
          <c:smooth val="0"/>
          <c:extLst>
            <c:ext xmlns:c16="http://schemas.microsoft.com/office/drawing/2014/chart" uri="{C3380CC4-5D6E-409C-BE32-E72D297353CC}">
              <c16:uniqueId val="{00000001-5B3D-4D0B-BF10-201563920C47}"/>
            </c:ext>
          </c:extLst>
        </c:ser>
        <c:dLbls>
          <c:showLegendKey val="0"/>
          <c:showVal val="1"/>
          <c:showCatName val="0"/>
          <c:showSerName val="0"/>
          <c:showPercent val="0"/>
          <c:showBubbleSize val="0"/>
        </c:dLbls>
        <c:marker val="1"/>
        <c:smooth val="0"/>
        <c:axId val="626793760"/>
        <c:axId val="626794720"/>
      </c:lineChart>
      <c:catAx>
        <c:axId val="62679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Arial" panose="020B0604020202020204" pitchFamily="34" charset="0"/>
                <a:ea typeface="+mn-ea"/>
                <a:cs typeface="Arial" panose="020B0604020202020204" pitchFamily="34" charset="0"/>
              </a:defRPr>
            </a:pPr>
            <a:endParaRPr lang="mn-MN"/>
          </a:p>
        </c:txPr>
        <c:crossAx val="626794720"/>
        <c:crosses val="autoZero"/>
        <c:auto val="1"/>
        <c:lblAlgn val="ctr"/>
        <c:lblOffset val="100"/>
        <c:noMultiLvlLbl val="0"/>
      </c:catAx>
      <c:valAx>
        <c:axId val="626794720"/>
        <c:scaling>
          <c:orientation val="minMax"/>
        </c:scaling>
        <c:delete val="1"/>
        <c:axPos val="l"/>
        <c:numFmt formatCode="General" sourceLinked="1"/>
        <c:majorTickMark val="none"/>
        <c:minorTickMark val="none"/>
        <c:tickLblPos val="nextTo"/>
        <c:crossAx val="626793760"/>
        <c:crosses val="autoZero"/>
        <c:crossBetween val="between"/>
      </c:valAx>
      <c:spPr>
        <a:noFill/>
        <a:ln>
          <a:noFill/>
        </a:ln>
        <a:effectLst/>
      </c:spPr>
    </c:plotArea>
    <c:legend>
      <c:legendPos val="t"/>
      <c:layout>
        <c:manualLayout>
          <c:xMode val="edge"/>
          <c:yMode val="edge"/>
          <c:x val="7.3886519313850499E-2"/>
          <c:y val="6.5803317138549172E-2"/>
          <c:w val="0.83077320842848312"/>
          <c:h val="0.2742966437705925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Arial" panose="020B0604020202020204" pitchFamily="34" charset="0"/>
              <a:ea typeface="+mn-ea"/>
              <a:cs typeface="Arial" panose="020B0604020202020204" pitchFamily="34" charset="0"/>
            </a:defRPr>
          </a:pPr>
          <a:endParaRPr lang="mn-M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accent6"/>
      </a:solidFill>
      <a:prstDash val="solid"/>
      <a:miter lim="800000"/>
    </a:ln>
    <a:effectLst/>
  </c:spPr>
  <c:txPr>
    <a:bodyPr/>
    <a:lstStyle/>
    <a:p>
      <a:pPr>
        <a:defRPr>
          <a:solidFill>
            <a:schemeClr val="dk1"/>
          </a:solidFill>
          <a:latin typeface="+mn-lt"/>
          <a:ea typeface="+mn-ea"/>
          <a:cs typeface="+mn-cs"/>
        </a:defRPr>
      </a:pPr>
      <a:endParaRPr lang="mn-MN"/>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'2025.12.03'!$S$16:$W$16</c:f>
              <c:strCache>
                <c:ptCount val="5"/>
                <c:pt idx="0">
                  <c:v>20 хүртэл</c:v>
                </c:pt>
                <c:pt idx="1">
                  <c:v>20-25</c:v>
                </c:pt>
                <c:pt idx="2">
                  <c:v>26-35</c:v>
                </c:pt>
                <c:pt idx="3">
                  <c:v>36-45</c:v>
                </c:pt>
                <c:pt idx="4">
                  <c:v>46 дээш</c:v>
                </c:pt>
              </c:strCache>
            </c:strRef>
          </c:cat>
          <c:val>
            <c:numRef>
              <c:f>'2025.12.03'!$S$17:$W$17</c:f>
              <c:numCache>
                <c:formatCode>0.00</c:formatCode>
                <c:ptCount val="5"/>
                <c:pt idx="0">
                  <c:v>39.768618944323933</c:v>
                </c:pt>
                <c:pt idx="1">
                  <c:v>32.393347794649316</c:v>
                </c:pt>
                <c:pt idx="2">
                  <c:v>16.775126536514822</c:v>
                </c:pt>
                <c:pt idx="3">
                  <c:v>10.629067245119305</c:v>
                </c:pt>
                <c:pt idx="4">
                  <c:v>0.43383947939262474</c:v>
                </c:pt>
              </c:numCache>
            </c:numRef>
          </c:val>
          <c:smooth val="0"/>
          <c:extLst>
            <c:ext xmlns:c16="http://schemas.microsoft.com/office/drawing/2014/chart" uri="{C3380CC4-5D6E-409C-BE32-E72D297353CC}">
              <c16:uniqueId val="{00000000-625C-44AF-926C-0A0B4A3FF518}"/>
            </c:ext>
          </c:extLst>
        </c:ser>
        <c:dLbls>
          <c:dLblPos val="t"/>
          <c:showLegendKey val="0"/>
          <c:showVal val="1"/>
          <c:showCatName val="0"/>
          <c:showSerName val="0"/>
          <c:showPercent val="0"/>
          <c:showBubbleSize val="0"/>
        </c:dLbls>
        <c:marker val="1"/>
        <c:smooth val="0"/>
        <c:axId val="1343849792"/>
        <c:axId val="1343891552"/>
      </c:lineChart>
      <c:catAx>
        <c:axId val="134384979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43891552"/>
        <c:crosses val="autoZero"/>
        <c:auto val="1"/>
        <c:lblAlgn val="ctr"/>
        <c:lblOffset val="100"/>
        <c:noMultiLvlLbl val="0"/>
      </c:catAx>
      <c:valAx>
        <c:axId val="1343891552"/>
        <c:scaling>
          <c:orientation val="minMax"/>
        </c:scaling>
        <c:delete val="1"/>
        <c:axPos val="l"/>
        <c:numFmt formatCode="0.00" sourceLinked="1"/>
        <c:majorTickMark val="none"/>
        <c:minorTickMark val="none"/>
        <c:tickLblPos val="nextTo"/>
        <c:crossAx val="13438497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25400" cap="flat" cmpd="sng" algn="ctr">
      <a:solidFill>
        <a:schemeClr val="accent4"/>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Аймаг</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25 хүртэл</c:v>
                </c:pt>
                <c:pt idx="1">
                  <c:v>25-30</c:v>
                </c:pt>
                <c:pt idx="2">
                  <c:v>31-35</c:v>
                </c:pt>
                <c:pt idx="3">
                  <c:v>36-45</c:v>
                </c:pt>
                <c:pt idx="4">
                  <c:v>45 дээш</c:v>
                </c:pt>
              </c:strCache>
            </c:strRef>
          </c:cat>
          <c:val>
            <c:numRef>
              <c:f>Sheet1!$B$2:$B$6</c:f>
              <c:numCache>
                <c:formatCode>General</c:formatCode>
                <c:ptCount val="5"/>
                <c:pt idx="0">
                  <c:v>19.02</c:v>
                </c:pt>
                <c:pt idx="1">
                  <c:v>20.32</c:v>
                </c:pt>
                <c:pt idx="2">
                  <c:v>10.77</c:v>
                </c:pt>
                <c:pt idx="3">
                  <c:v>4.63</c:v>
                </c:pt>
                <c:pt idx="4">
                  <c:v>0</c:v>
                </c:pt>
              </c:numCache>
            </c:numRef>
          </c:val>
          <c:extLst>
            <c:ext xmlns:c16="http://schemas.microsoft.com/office/drawing/2014/chart" uri="{C3380CC4-5D6E-409C-BE32-E72D297353CC}">
              <c16:uniqueId val="{00000000-033F-4E30-AEEE-442676EEC808}"/>
            </c:ext>
          </c:extLst>
        </c:ser>
        <c:ser>
          <c:idx val="1"/>
          <c:order val="1"/>
          <c:tx>
            <c:strRef>
              <c:f>Sheet1!$C$1</c:f>
              <c:strCache>
                <c:ptCount val="1"/>
                <c:pt idx="0">
                  <c:v>Нийслэл</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1820502596601451E-2"/>
                  <c:y val="-7.44423362719494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3F-4E30-AEEE-442676EEC8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C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25 хүртэл</c:v>
                </c:pt>
                <c:pt idx="1">
                  <c:v>25-30</c:v>
                </c:pt>
                <c:pt idx="2">
                  <c:v>31-35</c:v>
                </c:pt>
                <c:pt idx="3">
                  <c:v>36-45</c:v>
                </c:pt>
                <c:pt idx="4">
                  <c:v>45 дээш</c:v>
                </c:pt>
              </c:strCache>
            </c:strRef>
          </c:cat>
          <c:val>
            <c:numRef>
              <c:f>Sheet1!$C$2:$C$6</c:f>
              <c:numCache>
                <c:formatCode>General</c:formatCode>
                <c:ptCount val="5"/>
                <c:pt idx="0">
                  <c:v>20.75</c:v>
                </c:pt>
                <c:pt idx="1">
                  <c:v>12.08</c:v>
                </c:pt>
                <c:pt idx="2">
                  <c:v>6</c:v>
                </c:pt>
                <c:pt idx="3">
                  <c:v>6</c:v>
                </c:pt>
                <c:pt idx="4">
                  <c:v>0.36</c:v>
                </c:pt>
              </c:numCache>
            </c:numRef>
          </c:val>
          <c:extLst>
            <c:ext xmlns:c16="http://schemas.microsoft.com/office/drawing/2014/chart" uri="{C3380CC4-5D6E-409C-BE32-E72D297353CC}">
              <c16:uniqueId val="{00000001-033F-4E30-AEEE-442676EEC808}"/>
            </c:ext>
          </c:extLst>
        </c:ser>
        <c:ser>
          <c:idx val="2"/>
          <c:order val="2"/>
          <c:tx>
            <c:strRef>
              <c:f>Sheet1!$D$1</c:f>
              <c:strCache>
                <c:ptCount val="1"/>
                <c:pt idx="0">
                  <c:v>нийт хувь</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4"/>
              <c:layout>
                <c:manualLayout>
                  <c:x val="1.8912804154562285E-2"/>
                  <c:y val="1.14526671187613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3F-4E30-AEEE-442676EEC8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25 хүртэл</c:v>
                </c:pt>
                <c:pt idx="1">
                  <c:v>25-30</c:v>
                </c:pt>
                <c:pt idx="2">
                  <c:v>31-35</c:v>
                </c:pt>
                <c:pt idx="3">
                  <c:v>36-45</c:v>
                </c:pt>
                <c:pt idx="4">
                  <c:v>45 дээш</c:v>
                </c:pt>
              </c:strCache>
            </c:strRef>
          </c:cat>
          <c:val>
            <c:numRef>
              <c:f>Sheet1!$D$2:$D$6</c:f>
              <c:numCache>
                <c:formatCode>General</c:formatCode>
                <c:ptCount val="5"/>
                <c:pt idx="0">
                  <c:v>39.770000000000003</c:v>
                </c:pt>
                <c:pt idx="1">
                  <c:v>32.39</c:v>
                </c:pt>
                <c:pt idx="2">
                  <c:v>16.78</c:v>
                </c:pt>
                <c:pt idx="3">
                  <c:v>10.63</c:v>
                </c:pt>
                <c:pt idx="4">
                  <c:v>0.43</c:v>
                </c:pt>
              </c:numCache>
            </c:numRef>
          </c:val>
          <c:extLst>
            <c:ext xmlns:c16="http://schemas.microsoft.com/office/drawing/2014/chart" uri="{C3380CC4-5D6E-409C-BE32-E72D297353CC}">
              <c16:uniqueId val="{00000002-033F-4E30-AEEE-442676EEC808}"/>
            </c:ext>
          </c:extLst>
        </c:ser>
        <c:dLbls>
          <c:dLblPos val="outEnd"/>
          <c:showLegendKey val="0"/>
          <c:showVal val="1"/>
          <c:showCatName val="0"/>
          <c:showSerName val="0"/>
          <c:showPercent val="0"/>
          <c:showBubbleSize val="0"/>
        </c:dLbls>
        <c:gapWidth val="100"/>
        <c:overlap val="-24"/>
        <c:axId val="1092790351"/>
        <c:axId val="1092788431"/>
      </c:barChart>
      <c:catAx>
        <c:axId val="109279035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092788431"/>
        <c:crosses val="autoZero"/>
        <c:auto val="1"/>
        <c:lblAlgn val="ctr"/>
        <c:lblOffset val="100"/>
        <c:noMultiLvlLbl val="0"/>
      </c:catAx>
      <c:valAx>
        <c:axId val="10927884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2790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Sheet1!$A$2:$A$10</cx:f>
        <cx:lvl ptCount="9">
          <cx:pt idx="0">·         Харааны бэрхшээл</cx:pt>
          <cx:pt idx="1">·         Ярианы бэрхшээл</cx:pt>
          <cx:pt idx="2">·         Сонсголын бэрхшээл</cx:pt>
          <cx:pt idx="3">·         Хөдөлгөөний бэрхшээл</cx:pt>
          <cx:pt idx="4">·         Сэтгэцийн эмгэг</cx:pt>
          <cx:pt idx="5">·         Оюуны бэрхшээл</cx:pt>
          <cx:pt idx="6">·         Аутизм хүрээний эмгэг</cx:pt>
          <cx:pt idx="7">·         Дауны хам шинж</cx:pt>
          <cx:pt idx="8">·         Хавсарсан бэрхшээл</cx:pt>
        </cx:lvl>
      </cx:strDim>
      <cx:numDim type="val">
        <cx:f>Sheet1!$H$2:$H$10</cx:f>
        <cx:lvl ptCount="9" formatCode="General">
          <cx:pt idx="0">2.7999999999999998</cx:pt>
          <cx:pt idx="1">3.2000000000000002</cx:pt>
          <cx:pt idx="2">4.2000000000000002</cx:pt>
          <cx:pt idx="3">15</cx:pt>
          <cx:pt idx="4">0.59999999999999998</cx:pt>
          <cx:pt idx="5">5.2999999999999998</cx:pt>
          <cx:pt idx="6">46.299999999999997</cx:pt>
          <cx:pt idx="7">6.2000000000000002</cx:pt>
          <cx:pt idx="8">16.300000000000001</cx:pt>
        </cx:lvl>
      </cx:numDim>
    </cx:data>
  </cx:chartData>
  <cx:chart>
    <cx:plotArea>
      <cx:plotAreaRegion>
        <cx:series layoutId="clusteredColumn" uniqueId="{0221716C-9E96-45C8-A3F5-EF4CDC535294}">
          <cx:spPr>
            <a:solidFill>
              <a:srgbClr val="FFC000"/>
            </a:solidFill>
            <a:ln w="12700" cap="flat" cmpd="sng" algn="ctr">
              <a:solidFill>
                <a:schemeClr val="accent2"/>
              </a:solidFill>
              <a:prstDash val="solid"/>
              <a:miter lim="800000"/>
            </a:ln>
            <a:effectLst/>
          </cx:spPr>
          <cx:dataLabels pos="inEnd">
            <cx:visibility seriesName="0" categoryName="0" value="1"/>
          </cx:dataLabels>
          <cx:dataId val="0"/>
          <cx:layoutPr>
            <cx:aggregation/>
          </cx:layoutPr>
          <cx:axisId val="0"/>
        </cx:series>
        <cx:series layoutId="paretoLine" ownerIdx="0" uniqueId="{85627533-D29C-42BE-8A74-C0DCD0DA44F7}">
          <cx:axisId val="2"/>
        </cx:series>
      </cx:plotAreaRegion>
      <cx:axis id="0">
        <cx:valScaling/>
        <cx:majorGridlines/>
        <cx:tickLabels/>
      </cx:axis>
      <cx:axis id="1">
        <cx:catScaling gapWidth="0"/>
        <cx:tickLabels/>
        <cx:txPr>
          <a:bodyPr spcFirstLastPara="1" vertOverflow="ellipsis" horzOverflow="overflow" wrap="square" lIns="0" tIns="0" rIns="0" bIns="0" anchor="ctr" anchorCtr="1"/>
          <a:lstStyle/>
          <a:p>
            <a:pPr algn="ctr" rtl="0">
              <a:defRPr>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sz="900" b="0" i="0" u="none" strike="noStrike" baseline="0">
              <a:solidFill>
                <a:sysClr val="windowText" lastClr="000000"/>
              </a:solidFill>
              <a:latin typeface="Arial" panose="020B0604020202020204" pitchFamily="34" charset="0"/>
              <a:cs typeface="Arial" panose="020B0604020202020204" pitchFamily="34" charset="0"/>
            </a:endParaRPr>
          </a:p>
        </cx:txPr>
      </cx:axis>
      <cx:axis id="2">
        <cx:valScaling max="1" min="0"/>
        <cx:units unit="percentage"/>
        <cx:tickLabels/>
        <cx:txPr>
          <a:bodyPr spcFirstLastPara="1" vertOverflow="ellipsis" horzOverflow="overflow" wrap="square" lIns="0" tIns="0" rIns="0" bIns="0" anchor="ctr" anchorCtr="1"/>
          <a:lstStyle/>
          <a:p>
            <a:pPr algn="ctr" rtl="0">
              <a:defRPr sz="1000" b="1">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sz="1000" b="1" i="0" u="none" strike="noStrike" baseline="0">
              <a:solidFill>
                <a:sysClr val="windowText" lastClr="000000"/>
              </a:solidFill>
              <a:latin typeface="Arial" panose="020B0604020202020204" pitchFamily="34" charset="0"/>
              <a:cs typeface="Arial" panose="020B0604020202020204" pitchFamily="34" charset="0"/>
            </a:endParaRPr>
          </a:p>
        </cx:txPr>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8">
  <cs:axisTitle>
    <cs:lnRef idx="0"/>
    <cs:fillRef idx="0"/>
    <cs:effectRef idx="0"/>
    <cs:fontRef idx="minor">
      <a:schemeClr val="dk1">
        <a:lumMod val="75000"/>
        <a:lumOff val="25000"/>
      </a:schemeClr>
    </cs:fontRef>
    <cs:defRPr sz="9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cs:chartArea>
  <cs:dataLabel>
    <cs:lnRef idx="0"/>
    <cs:fillRef idx="0"/>
    <cs:effectRef idx="0"/>
    <cs:fontRef idx="minor">
      <a:schemeClr val="dk1"/>
    </cs:fontRef>
    <cs:defRPr sz="900"/>
  </cs:dataLabel>
  <cs:dataLabelCallout>
    <cs:lnRef idx="0"/>
    <cs:fillRef idx="0"/>
    <cs:effectRef idx="0"/>
    <cs:fontRef idx="minor">
      <a:schemeClr val="lt1"/>
    </cs:fontRef>
    <cs:spPr>
      <a:solidFill>
        <a:schemeClr val="dk1">
          <a:lumMod val="65000"/>
          <a:lumOff val="35000"/>
          <a:alpha val="75000"/>
        </a:schemeClr>
      </a:solidFill>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75000"/>
            <a:lumOff val="25000"/>
          </a:schemeClr>
        </a:solidFill>
      </a:ln>
    </cs:spPr>
    <cs:defRPr sz="9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lumOff val="10000"/>
              </a:schemeClr>
            </a:gs>
            <a:gs pos="0">
              <a:schemeClr val="lt1">
                <a:lumMod val="75000"/>
                <a:alpha val="36000"/>
                <a:lumOff val="10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75000"/>
        <a:lumOff val="25000"/>
      </a:schemeClr>
    </cs:fontRef>
    <cs:defRPr sz="1800" b="1"/>
  </cs:title>
  <cs:trendline>
    <cs:lnRef idx="0"/>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75000"/>
        <a:lumOff val="25000"/>
      </a:schemeClr>
    </cs:fontRef>
    <cs:defRPr sz="9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defRPr sz="9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omments/modernComment_11DE_C8A21EC6.xml><?xml version="1.0" encoding="utf-8"?>
<p188:cmLst xmlns:a="http://schemas.openxmlformats.org/drawingml/2006/main" xmlns:r="http://schemas.openxmlformats.org/officeDocument/2006/relationships" xmlns:p188="http://schemas.microsoft.com/office/powerpoint/2018/8/main">
  <p188:cm id="{B9EF61CA-5034-4150-A548-833B96C2D152}" authorId="{C0E31B67-3892-05D6-DFC9-1D19F2C0F53F}" created="2026-03-12T04:15:23.108">
    <ac:deMkLst xmlns:ac="http://schemas.microsoft.com/office/drawing/2013/main/command">
      <pc:docMk xmlns:pc="http://schemas.microsoft.com/office/powerpoint/2013/main/command"/>
      <pc:sldMk xmlns:pc="http://schemas.microsoft.com/office/powerpoint/2013/main/command" cId="3366067910" sldId="4574"/>
      <ac:spMk id="4" creationId="{6CF75778-235A-4FBC-B8F5-179993D27247}"/>
    </ac:deMkLst>
    <p188:replyLst>
      <p188:reply id="{51622CBD-4EB8-46CA-B7FC-642C23FE13D3}" authorId="{C0E31B67-3892-05D6-DFC9-1D19F2C0F53F}" created="2026-03-12T04:15:57.405">
        <p188:txBody>
          <a:bodyPr/>
          <a:lstStyle/>
          <a:p>
            <a:r>
              <a:rPr lang="en-US"/>
              <a:t>Стандарт хэзээ батлагдах уу</a:t>
            </a:r>
          </a:p>
        </p188:txBody>
      </p188:reply>
    </p188:replyLst>
    <p188:txBody>
      <a:bodyPr/>
      <a:lstStyle/>
      <a:p>
        <a:r>
          <a:rPr lang="en-US"/>
          <a:t>зураг тоо яг одоо энэ хүрээнд яахыг бичих, танин мэдэхүйн шинж чанартай мэдээлэл хэрэггүй</a:t>
        </a:r>
      </a:p>
    </p188:txBody>
  </p188:cm>
</p188:cmLst>
</file>

<file path=ppt/comments/modernComment_11E3_468ABD03.xml><?xml version="1.0" encoding="utf-8"?>
<p188:cmLst xmlns:a="http://schemas.openxmlformats.org/drawingml/2006/main" xmlns:r="http://schemas.openxmlformats.org/officeDocument/2006/relationships" xmlns:p188="http://schemas.microsoft.com/office/powerpoint/2018/8/main">
  <p188:cm id="{3C2BE894-1E5A-4933-91B6-B022676DDD0D}" authorId="{C0E31B67-3892-05D6-DFC9-1D19F2C0F53F}" created="2026-03-12T04:13:33.874">
    <pc:sldMkLst xmlns:pc="http://schemas.microsoft.com/office/powerpoint/2013/main/command">
      <pc:docMk/>
      <pc:sldMk cId="1183497475" sldId="4579"/>
    </pc:sldMkLst>
    <p188:replyLst>
      <p188:reply id="{EC8C6BC6-F02C-4240-89FC-4354583BAA46}" authorId="{25B01946-0710-085B-AD75-EDF89B552066}" created="2026-03-12T08:14:09.364">
        <p188:txBody>
          <a:bodyPr/>
          <a:lstStyle/>
          <a:p>
            <a:r>
              <a:rPr lang="en-US"/>
              <a:t>засан орууллаа</a:t>
            </a:r>
          </a:p>
        </p188:txBody>
      </p188:reply>
    </p188:replyLst>
    <p188:txBody>
      <a:bodyPr/>
      <a:lstStyle/>
      <a:p>
        <a:r>
          <a:rPr lang="en-US"/>
          <a:t>Текст багасгаад тоо болон голлох мэдээллийг загварт оруулах
Энэ тушаал шийдвэрийн зургийн ард хэлэх анхааруулах зүйл бичих</a:t>
        </a:r>
      </a:p>
    </p188:txBody>
    <p188:extLst>
      <p:ext xmlns:p="http://schemas.openxmlformats.org/presentationml/2006/main" uri="{57CB4572-C831-44C2-8A1C-0ADB6CCDFE69}">
        <p223:reactions xmlns:p223="http://schemas.microsoft.com/office/powerpoint/2022/03/main">
          <p223:rxn type="👍">
            <p223:instance time="2026-03-12T08:14:14.535" authorId="{25B01946-0710-085B-AD75-EDF89B552066}"/>
          </p223:rxn>
        </p223:reactions>
      </p:ext>
    </p188:extLst>
  </p188:cm>
</p188:cmLst>
</file>

<file path=ppt/comments/modernComment_11E4_DE940104.xml><?xml version="1.0" encoding="utf-8"?>
<p188:cmLst xmlns:a="http://schemas.openxmlformats.org/drawingml/2006/main" xmlns:r="http://schemas.openxmlformats.org/officeDocument/2006/relationships" xmlns:p188="http://schemas.microsoft.com/office/powerpoint/2018/8/main">
  <p188:cm id="{C7DE3253-3490-4C4E-9149-9BADD29BFD79}" authorId="{C0E31B67-3892-05D6-DFC9-1D19F2C0F53F}" created="2026-03-12T04:16:48.484">
    <ac:deMkLst xmlns:ac="http://schemas.microsoft.com/office/drawing/2013/main/command">
      <pc:docMk xmlns:pc="http://schemas.microsoft.com/office/powerpoint/2013/main/command"/>
      <pc:sldMk xmlns:pc="http://schemas.microsoft.com/office/powerpoint/2013/main/command" cId="3734241540" sldId="4580"/>
      <ac:spMk id="9" creationId="{614107CD-792F-D20B-7BFC-BA8464F12190}"/>
    </ac:deMkLst>
    <p188:txBody>
      <a:bodyPr/>
      <a:lstStyle/>
      <a:p>
        <a:r>
          <a:rPr lang="en-US"/>
          <a:t>хүснэгт томоор харагдахгүй голлох мэдээллийг оруулах</a:t>
        </a:r>
      </a:p>
    </p188:txBody>
  </p188:cm>
</p188:cmLst>
</file>

<file path=ppt/diagrams/_rels/data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5" Type="http://schemas.openxmlformats.org/officeDocument/2006/relationships/image" Target="../media/image59.jpg"/><Relationship Id="rId4" Type="http://schemas.openxmlformats.org/officeDocument/2006/relationships/image" Target="../media/image58.jpg"/></Relationships>
</file>

<file path=ppt/diagrams/_rels/data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image" Target="../media/image80.jpg"/></Relationships>
</file>

<file path=ppt/diagrams/_rels/data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5" Type="http://schemas.openxmlformats.org/officeDocument/2006/relationships/image" Target="../media/image88.png"/><Relationship Id="rId4" Type="http://schemas.openxmlformats.org/officeDocument/2006/relationships/image" Target="../media/image87.jpg"/></Relationships>
</file>

<file path=ppt/diagrams/_rels/data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jpg"/><Relationship Id="rId4" Type="http://schemas.openxmlformats.org/officeDocument/2006/relationships/image" Target="../media/image100.jpg"/></Relationships>
</file>

<file path=ppt/diagrams/_rels/drawing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5" Type="http://schemas.openxmlformats.org/officeDocument/2006/relationships/image" Target="../media/image59.jpg"/><Relationship Id="rId4" Type="http://schemas.openxmlformats.org/officeDocument/2006/relationships/image" Target="../media/image58.jpg"/></Relationships>
</file>

<file path=ppt/diagrams/_rels/drawing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image" Target="../media/image80.jpg"/></Relationships>
</file>

<file path=ppt/diagrams/_rels/drawing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5" Type="http://schemas.openxmlformats.org/officeDocument/2006/relationships/image" Target="../media/image88.png"/><Relationship Id="rId4" Type="http://schemas.openxmlformats.org/officeDocument/2006/relationships/image" Target="../media/image87.jpg"/></Relationships>
</file>

<file path=ppt/diagrams/_rels/drawing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jpg"/><Relationship Id="rId4" Type="http://schemas.openxmlformats.org/officeDocument/2006/relationships/image" Target="../media/image100.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B0B464-E63A-481A-9EE7-0653CDD0BE64}" type="doc">
      <dgm:prSet loTypeId="urn:microsoft.com/office/officeart/2005/8/layout/cycle7" loCatId="cycle" qsTypeId="urn:microsoft.com/office/officeart/2005/8/quickstyle/3d5" qsCatId="3D" csTypeId="urn:microsoft.com/office/officeart/2005/8/colors/accent1_1" csCatId="accent1" phldr="1"/>
      <dgm:spPr/>
      <dgm:t>
        <a:bodyPr/>
        <a:lstStyle/>
        <a:p>
          <a:endParaRPr lang="en-US"/>
        </a:p>
      </dgm:t>
    </dgm:pt>
    <dgm:pt modelId="{2E20C892-A396-417A-A4F4-0B0ABB2BCC17}">
      <dgm:prSet phldrT="[Text]" phldr="0" custT="1"/>
      <dgm:spPr/>
      <dgm:t>
        <a:bodyPr/>
        <a:lstStyle/>
        <a:p>
          <a:pPr rtl="0"/>
          <a:r>
            <a:rPr lang="en-US" sz="1800" err="1">
              <a:latin typeface="Arial"/>
              <a:cs typeface="Arial"/>
            </a:rPr>
            <a:t>Багшийн</a:t>
          </a:r>
          <a:r>
            <a:rPr lang="en-US" sz="1800">
              <a:latin typeface="Arial"/>
              <a:cs typeface="Arial"/>
            </a:rPr>
            <a:t> </a:t>
          </a:r>
          <a:r>
            <a:rPr lang="en-US" sz="1800" err="1">
              <a:latin typeface="Arial"/>
              <a:cs typeface="Arial"/>
            </a:rPr>
            <a:t>хөгжил</a:t>
          </a:r>
          <a:endParaRPr lang="en-US" sz="1800">
            <a:latin typeface="Arial"/>
            <a:cs typeface="Arial"/>
          </a:endParaRPr>
        </a:p>
      </dgm:t>
    </dgm:pt>
    <dgm:pt modelId="{937A0CAC-FB37-4B42-B27A-72A68AAD1BE9}" type="parTrans" cxnId="{F773CA85-646F-4B6F-8FC7-F79D59DC5CAF}">
      <dgm:prSet/>
      <dgm:spPr/>
      <dgm:t>
        <a:bodyPr/>
        <a:lstStyle/>
        <a:p>
          <a:endParaRPr lang="en-US"/>
        </a:p>
      </dgm:t>
    </dgm:pt>
    <dgm:pt modelId="{EB8CF2A6-0CCD-4936-AECF-EAF7F9F5A67E}" type="sibTrans" cxnId="{F773CA85-646F-4B6F-8FC7-F79D59DC5CAF}">
      <dgm:prSet/>
      <dgm:spPr/>
      <dgm:t>
        <a:bodyPr/>
        <a:lstStyle/>
        <a:p>
          <a:endParaRPr lang="en-US"/>
        </a:p>
      </dgm:t>
    </dgm:pt>
    <dgm:pt modelId="{77DABDE8-C44E-4A95-8B30-27D66316811B}">
      <dgm:prSet phldrT="[Text]"/>
      <dgm:spPr/>
      <dgm:t>
        <a:bodyPr/>
        <a:lstStyle/>
        <a:p>
          <a:pPr rtl="0"/>
          <a:r>
            <a:rPr lang="en-US" sz="1800">
              <a:latin typeface="Arial"/>
              <a:cs typeface="Arial"/>
            </a:rPr>
            <a:t>Сургуулийн менежмент</a:t>
          </a:r>
        </a:p>
      </dgm:t>
    </dgm:pt>
    <dgm:pt modelId="{4B39152E-42AC-4D3B-A842-371240113AC6}" type="parTrans" cxnId="{C2E82C21-C000-4EFB-8D68-B92052201558}">
      <dgm:prSet/>
      <dgm:spPr/>
      <dgm:t>
        <a:bodyPr/>
        <a:lstStyle/>
        <a:p>
          <a:endParaRPr lang="en-US"/>
        </a:p>
      </dgm:t>
    </dgm:pt>
    <dgm:pt modelId="{A0413D6E-D765-4EB0-845E-3084A7462561}" type="sibTrans" cxnId="{C2E82C21-C000-4EFB-8D68-B92052201558}">
      <dgm:prSet/>
      <dgm:spPr/>
      <dgm:t>
        <a:bodyPr/>
        <a:lstStyle/>
        <a:p>
          <a:endParaRPr lang="en-US"/>
        </a:p>
      </dgm:t>
    </dgm:pt>
    <dgm:pt modelId="{D1FA1720-8FE7-4402-AD7A-97ABF5E4B774}">
      <dgm:prSet phldr="0"/>
      <dgm:spPr/>
      <dgm:t>
        <a:bodyPr/>
        <a:lstStyle/>
        <a:p>
          <a:pPr rtl="0"/>
          <a:r>
            <a:rPr lang="en-US" sz="1800" err="1">
              <a:latin typeface="Arial"/>
              <a:cs typeface="Arial"/>
            </a:rPr>
            <a:t>Сурах</a:t>
          </a:r>
          <a:r>
            <a:rPr lang="en-US" sz="1800">
              <a:latin typeface="Arial"/>
              <a:cs typeface="Arial"/>
            </a:rPr>
            <a:t> </a:t>
          </a:r>
          <a:r>
            <a:rPr lang="en-US" sz="1800" err="1">
              <a:latin typeface="Arial"/>
              <a:cs typeface="Arial"/>
            </a:rPr>
            <a:t>бичиг</a:t>
          </a:r>
          <a:r>
            <a:rPr lang="en-US" sz="1800">
              <a:latin typeface="Arial"/>
              <a:cs typeface="Arial"/>
            </a:rPr>
            <a:t>, </a:t>
          </a:r>
          <a:r>
            <a:rPr lang="en-US" sz="1800" err="1">
              <a:latin typeface="Arial"/>
              <a:cs typeface="Arial"/>
            </a:rPr>
            <a:t>сургалтын</a:t>
          </a:r>
          <a:r>
            <a:rPr lang="en-US" sz="1800">
              <a:latin typeface="Arial"/>
              <a:cs typeface="Arial"/>
            </a:rPr>
            <a:t> </a:t>
          </a:r>
          <a:r>
            <a:rPr lang="en-US" sz="1800" err="1">
              <a:latin typeface="Arial"/>
              <a:cs typeface="Arial"/>
            </a:rPr>
            <a:t>орчин</a:t>
          </a:r>
          <a:endParaRPr lang="en-US" sz="1800">
            <a:latin typeface="Arial"/>
            <a:cs typeface="Arial"/>
          </a:endParaRPr>
        </a:p>
      </dgm:t>
    </dgm:pt>
    <dgm:pt modelId="{4BC41C5B-C635-4542-B224-93608DBC1D77}" type="parTrans" cxnId="{94EF30A4-6C39-48E6-AAA0-FE55E9E0F386}">
      <dgm:prSet/>
      <dgm:spPr/>
    </dgm:pt>
    <dgm:pt modelId="{78057AC4-67EB-4A6E-89C8-2C659FB2CE72}" type="sibTrans" cxnId="{94EF30A4-6C39-48E6-AAA0-FE55E9E0F386}">
      <dgm:prSet/>
      <dgm:spPr/>
      <dgm:t>
        <a:bodyPr/>
        <a:lstStyle/>
        <a:p>
          <a:endParaRPr lang="en-US"/>
        </a:p>
      </dgm:t>
    </dgm:pt>
    <dgm:pt modelId="{8F455346-3541-449A-8C61-5BA7BCA32CF4}" type="pres">
      <dgm:prSet presAssocID="{10B0B464-E63A-481A-9EE7-0653CDD0BE64}" presName="Name0" presStyleCnt="0">
        <dgm:presLayoutVars>
          <dgm:dir/>
          <dgm:resizeHandles val="exact"/>
        </dgm:presLayoutVars>
      </dgm:prSet>
      <dgm:spPr/>
    </dgm:pt>
    <dgm:pt modelId="{B0499F35-28CA-448E-ADEA-015DE71A79A4}" type="pres">
      <dgm:prSet presAssocID="{2E20C892-A396-417A-A4F4-0B0ABB2BCC17}" presName="node" presStyleLbl="node1" presStyleIdx="0" presStyleCnt="3">
        <dgm:presLayoutVars>
          <dgm:bulletEnabled val="1"/>
        </dgm:presLayoutVars>
      </dgm:prSet>
      <dgm:spPr/>
    </dgm:pt>
    <dgm:pt modelId="{708852AC-5247-4747-AEB5-42C9CE410B74}" type="pres">
      <dgm:prSet presAssocID="{EB8CF2A6-0CCD-4936-AECF-EAF7F9F5A67E}" presName="sibTrans" presStyleLbl="sibTrans2D1" presStyleIdx="0" presStyleCnt="3"/>
      <dgm:spPr/>
    </dgm:pt>
    <dgm:pt modelId="{EF537756-94E6-4A8A-8746-961A87616B1E}" type="pres">
      <dgm:prSet presAssocID="{EB8CF2A6-0CCD-4936-AECF-EAF7F9F5A67E}" presName="connectorText" presStyleLbl="sibTrans2D1" presStyleIdx="0" presStyleCnt="3"/>
      <dgm:spPr/>
    </dgm:pt>
    <dgm:pt modelId="{1F814ACA-A031-4F52-AFD0-841ACBE906FB}" type="pres">
      <dgm:prSet presAssocID="{D1FA1720-8FE7-4402-AD7A-97ABF5E4B774}" presName="node" presStyleLbl="node1" presStyleIdx="1" presStyleCnt="3">
        <dgm:presLayoutVars>
          <dgm:bulletEnabled val="1"/>
        </dgm:presLayoutVars>
      </dgm:prSet>
      <dgm:spPr/>
    </dgm:pt>
    <dgm:pt modelId="{609E3C4F-0BD0-4CFE-9CC0-172758EDDE4F}" type="pres">
      <dgm:prSet presAssocID="{78057AC4-67EB-4A6E-89C8-2C659FB2CE72}" presName="sibTrans" presStyleLbl="sibTrans2D1" presStyleIdx="1" presStyleCnt="3"/>
      <dgm:spPr/>
    </dgm:pt>
    <dgm:pt modelId="{D34E643A-74BD-4EB8-9CCF-5A3210EED186}" type="pres">
      <dgm:prSet presAssocID="{78057AC4-67EB-4A6E-89C8-2C659FB2CE72}" presName="connectorText" presStyleLbl="sibTrans2D1" presStyleIdx="1" presStyleCnt="3"/>
      <dgm:spPr/>
    </dgm:pt>
    <dgm:pt modelId="{8913E0C2-522F-4E79-9FED-60EE68F4CC81}" type="pres">
      <dgm:prSet presAssocID="{77DABDE8-C44E-4A95-8B30-27D66316811B}" presName="node" presStyleLbl="node1" presStyleIdx="2" presStyleCnt="3">
        <dgm:presLayoutVars>
          <dgm:bulletEnabled val="1"/>
        </dgm:presLayoutVars>
      </dgm:prSet>
      <dgm:spPr/>
    </dgm:pt>
    <dgm:pt modelId="{D2C9380A-E0A1-42AD-A793-80F5BF03DB25}" type="pres">
      <dgm:prSet presAssocID="{A0413D6E-D765-4EB0-845E-3084A7462561}" presName="sibTrans" presStyleLbl="sibTrans2D1" presStyleIdx="2" presStyleCnt="3"/>
      <dgm:spPr/>
    </dgm:pt>
    <dgm:pt modelId="{8AFB0141-AF54-4D42-800B-CDB39F5F5357}" type="pres">
      <dgm:prSet presAssocID="{A0413D6E-D765-4EB0-845E-3084A7462561}" presName="connectorText" presStyleLbl="sibTrans2D1" presStyleIdx="2" presStyleCnt="3"/>
      <dgm:spPr/>
    </dgm:pt>
  </dgm:ptLst>
  <dgm:cxnLst>
    <dgm:cxn modelId="{24A12A0A-7902-4C21-BA5D-3EC6531C8A0C}" type="presOf" srcId="{D1FA1720-8FE7-4402-AD7A-97ABF5E4B774}" destId="{1F814ACA-A031-4F52-AFD0-841ACBE906FB}" srcOrd="0" destOrd="0" presId="urn:microsoft.com/office/officeart/2005/8/layout/cycle7"/>
    <dgm:cxn modelId="{60F95815-9B29-4371-9ADE-C015A0A3CBDA}" type="presOf" srcId="{78057AC4-67EB-4A6E-89C8-2C659FB2CE72}" destId="{609E3C4F-0BD0-4CFE-9CC0-172758EDDE4F}" srcOrd="0" destOrd="0" presId="urn:microsoft.com/office/officeart/2005/8/layout/cycle7"/>
    <dgm:cxn modelId="{A26E1817-714B-47FA-851C-826D1B1B498A}" type="presOf" srcId="{10B0B464-E63A-481A-9EE7-0653CDD0BE64}" destId="{8F455346-3541-449A-8C61-5BA7BCA32CF4}" srcOrd="0" destOrd="0" presId="urn:microsoft.com/office/officeart/2005/8/layout/cycle7"/>
    <dgm:cxn modelId="{C2E82C21-C000-4EFB-8D68-B92052201558}" srcId="{10B0B464-E63A-481A-9EE7-0653CDD0BE64}" destId="{77DABDE8-C44E-4A95-8B30-27D66316811B}" srcOrd="2" destOrd="0" parTransId="{4B39152E-42AC-4D3B-A842-371240113AC6}" sibTransId="{A0413D6E-D765-4EB0-845E-3084A7462561}"/>
    <dgm:cxn modelId="{A2309228-C769-4426-BB98-1B47C52E190E}" type="presOf" srcId="{2E20C892-A396-417A-A4F4-0B0ABB2BCC17}" destId="{B0499F35-28CA-448E-ADEA-015DE71A79A4}" srcOrd="0" destOrd="0" presId="urn:microsoft.com/office/officeart/2005/8/layout/cycle7"/>
    <dgm:cxn modelId="{AD1EBE2A-9D2C-434F-A5AA-CF246331BEFD}" type="presOf" srcId="{EB8CF2A6-0CCD-4936-AECF-EAF7F9F5A67E}" destId="{708852AC-5247-4747-AEB5-42C9CE410B74}" srcOrd="0" destOrd="0" presId="urn:microsoft.com/office/officeart/2005/8/layout/cycle7"/>
    <dgm:cxn modelId="{D6ECAF3E-DCA6-446B-A299-68D914FDF75D}" type="presOf" srcId="{78057AC4-67EB-4A6E-89C8-2C659FB2CE72}" destId="{D34E643A-74BD-4EB8-9CCF-5A3210EED186}" srcOrd="1" destOrd="0" presId="urn:microsoft.com/office/officeart/2005/8/layout/cycle7"/>
    <dgm:cxn modelId="{0791EC81-00C4-4E5F-A6F0-8B2EDBD52B98}" type="presOf" srcId="{A0413D6E-D765-4EB0-845E-3084A7462561}" destId="{D2C9380A-E0A1-42AD-A793-80F5BF03DB25}" srcOrd="0" destOrd="0" presId="urn:microsoft.com/office/officeart/2005/8/layout/cycle7"/>
    <dgm:cxn modelId="{F773CA85-646F-4B6F-8FC7-F79D59DC5CAF}" srcId="{10B0B464-E63A-481A-9EE7-0653CDD0BE64}" destId="{2E20C892-A396-417A-A4F4-0B0ABB2BCC17}" srcOrd="0" destOrd="0" parTransId="{937A0CAC-FB37-4B42-B27A-72A68AAD1BE9}" sibTransId="{EB8CF2A6-0CCD-4936-AECF-EAF7F9F5A67E}"/>
    <dgm:cxn modelId="{8DC9788A-87CC-4B6D-930D-970DAEB400CB}" type="presOf" srcId="{A0413D6E-D765-4EB0-845E-3084A7462561}" destId="{8AFB0141-AF54-4D42-800B-CDB39F5F5357}" srcOrd="1" destOrd="0" presId="urn:microsoft.com/office/officeart/2005/8/layout/cycle7"/>
    <dgm:cxn modelId="{94EF30A4-6C39-48E6-AAA0-FE55E9E0F386}" srcId="{10B0B464-E63A-481A-9EE7-0653CDD0BE64}" destId="{D1FA1720-8FE7-4402-AD7A-97ABF5E4B774}" srcOrd="1" destOrd="0" parTransId="{4BC41C5B-C635-4542-B224-93608DBC1D77}" sibTransId="{78057AC4-67EB-4A6E-89C8-2C659FB2CE72}"/>
    <dgm:cxn modelId="{1018F1A5-E30B-4EC7-9C0B-2E2BEFC19BC1}" type="presOf" srcId="{77DABDE8-C44E-4A95-8B30-27D66316811B}" destId="{8913E0C2-522F-4E79-9FED-60EE68F4CC81}" srcOrd="0" destOrd="0" presId="urn:microsoft.com/office/officeart/2005/8/layout/cycle7"/>
    <dgm:cxn modelId="{1AA8A4B4-F8ED-4839-B104-E9EAC4FBAC38}" type="presOf" srcId="{EB8CF2A6-0CCD-4936-AECF-EAF7F9F5A67E}" destId="{EF537756-94E6-4A8A-8746-961A87616B1E}" srcOrd="1" destOrd="0" presId="urn:microsoft.com/office/officeart/2005/8/layout/cycle7"/>
    <dgm:cxn modelId="{0186B0C5-6F7F-4CA1-8D2C-BB93436CD530}" type="presParOf" srcId="{8F455346-3541-449A-8C61-5BA7BCA32CF4}" destId="{B0499F35-28CA-448E-ADEA-015DE71A79A4}" srcOrd="0" destOrd="0" presId="urn:microsoft.com/office/officeart/2005/8/layout/cycle7"/>
    <dgm:cxn modelId="{37CDA4DA-6770-4CEB-A13C-1EE90506B783}" type="presParOf" srcId="{8F455346-3541-449A-8C61-5BA7BCA32CF4}" destId="{708852AC-5247-4747-AEB5-42C9CE410B74}" srcOrd="1" destOrd="0" presId="urn:microsoft.com/office/officeart/2005/8/layout/cycle7"/>
    <dgm:cxn modelId="{D121D3A5-D324-4993-B145-7FC34A17BC28}" type="presParOf" srcId="{708852AC-5247-4747-AEB5-42C9CE410B74}" destId="{EF537756-94E6-4A8A-8746-961A87616B1E}" srcOrd="0" destOrd="0" presId="urn:microsoft.com/office/officeart/2005/8/layout/cycle7"/>
    <dgm:cxn modelId="{43D34047-B804-4678-B5FC-D6CE7B6B082C}" type="presParOf" srcId="{8F455346-3541-449A-8C61-5BA7BCA32CF4}" destId="{1F814ACA-A031-4F52-AFD0-841ACBE906FB}" srcOrd="2" destOrd="0" presId="urn:microsoft.com/office/officeart/2005/8/layout/cycle7"/>
    <dgm:cxn modelId="{46EB7570-EFC1-4FAB-A041-8AF8EE0726C8}" type="presParOf" srcId="{8F455346-3541-449A-8C61-5BA7BCA32CF4}" destId="{609E3C4F-0BD0-4CFE-9CC0-172758EDDE4F}" srcOrd="3" destOrd="0" presId="urn:microsoft.com/office/officeart/2005/8/layout/cycle7"/>
    <dgm:cxn modelId="{434485A9-2ACD-4534-958D-B4860C81F46A}" type="presParOf" srcId="{609E3C4F-0BD0-4CFE-9CC0-172758EDDE4F}" destId="{D34E643A-74BD-4EB8-9CCF-5A3210EED186}" srcOrd="0" destOrd="0" presId="urn:microsoft.com/office/officeart/2005/8/layout/cycle7"/>
    <dgm:cxn modelId="{FD99B3C6-41A3-4FCC-91A7-97F8BEC21594}" type="presParOf" srcId="{8F455346-3541-449A-8C61-5BA7BCA32CF4}" destId="{8913E0C2-522F-4E79-9FED-60EE68F4CC81}" srcOrd="4" destOrd="0" presId="urn:microsoft.com/office/officeart/2005/8/layout/cycle7"/>
    <dgm:cxn modelId="{4C90820A-101D-4C3D-937E-473AFCD37E3F}" type="presParOf" srcId="{8F455346-3541-449A-8C61-5BA7BCA32CF4}" destId="{D2C9380A-E0A1-42AD-A793-80F5BF03DB25}" srcOrd="5" destOrd="0" presId="urn:microsoft.com/office/officeart/2005/8/layout/cycle7"/>
    <dgm:cxn modelId="{AC8C06FA-EB73-422B-80C9-DD17D604DBFA}" type="presParOf" srcId="{D2C9380A-E0A1-42AD-A793-80F5BF03DB25}" destId="{8AFB0141-AF54-4D42-800B-CDB39F5F5357}"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FBFDFB-F7EE-4155-A14B-0E87F12FAC2E}" type="doc">
      <dgm:prSet loTypeId="urn:microsoft.com/office/officeart/2005/8/layout/hProcess11" loCatId="process" qsTypeId="urn:microsoft.com/office/officeart/2005/8/quickstyle/simple1" qsCatId="simple" csTypeId="urn:microsoft.com/office/officeart/2005/8/colors/accent1_2" csCatId="accent1" phldr="1"/>
      <dgm:spPr/>
    </dgm:pt>
    <dgm:pt modelId="{F96D5148-BDEF-4301-8567-E85B0FF879DF}">
      <dgm:prSet phldrT="[Text]" phldr="0" custT="1"/>
      <dgm:spPr/>
      <dgm:t>
        <a:bodyPr/>
        <a:lstStyle/>
        <a:p>
          <a:pPr rtl="0"/>
          <a:r>
            <a:rPr lang="en-US" sz="1800" b="1" dirty="0" err="1">
              <a:solidFill>
                <a:srgbClr val="FFC000"/>
              </a:solidFill>
              <a:latin typeface="Arial"/>
              <a:cs typeface="Arial"/>
            </a:rPr>
            <a:t>Сургуулийн</a:t>
          </a:r>
          <a:r>
            <a:rPr lang="en-US" sz="1800" b="1" dirty="0">
              <a:solidFill>
                <a:srgbClr val="FFC000"/>
              </a:solidFill>
              <a:latin typeface="Arial"/>
              <a:cs typeface="Arial"/>
            </a:rPr>
            <a:t> </a:t>
          </a:r>
          <a:r>
            <a:rPr lang="en-US" sz="1800" b="1" dirty="0" err="1">
              <a:solidFill>
                <a:srgbClr val="FFC000"/>
              </a:solidFill>
              <a:latin typeface="Arial"/>
              <a:cs typeface="Arial"/>
            </a:rPr>
            <a:t>түвшинд</a:t>
          </a:r>
          <a:endParaRPr lang="en-US" sz="1800" b="1" dirty="0">
            <a:solidFill>
              <a:srgbClr val="FFC000"/>
            </a:solidFill>
            <a:latin typeface="Arial"/>
            <a:cs typeface="Arial"/>
          </a:endParaRPr>
        </a:p>
      </dgm:t>
    </dgm:pt>
    <dgm:pt modelId="{7B529B75-4929-4DFA-B02E-6AE55CE91907}" type="parTrans" cxnId="{D73100D9-6304-4CA2-91EC-D42EF397A617}">
      <dgm:prSet/>
      <dgm:spPr/>
      <dgm:t>
        <a:bodyPr/>
        <a:lstStyle/>
        <a:p>
          <a:endParaRPr lang="en-US"/>
        </a:p>
      </dgm:t>
    </dgm:pt>
    <dgm:pt modelId="{A8CBA452-B2DB-42FA-8A59-C94529465531}" type="sibTrans" cxnId="{D73100D9-6304-4CA2-91EC-D42EF397A617}">
      <dgm:prSet/>
      <dgm:spPr/>
      <dgm:t>
        <a:bodyPr/>
        <a:lstStyle/>
        <a:p>
          <a:endParaRPr lang="en-US"/>
        </a:p>
      </dgm:t>
    </dgm:pt>
    <dgm:pt modelId="{4ADCF953-6972-4296-88B6-B8EE1A3E17AF}">
      <dgm:prSet phldrT="[Text]" phldr="0"/>
      <dgm:spPr/>
      <dgm:t>
        <a:bodyPr/>
        <a:lstStyle/>
        <a:p>
          <a:pPr rtl="0"/>
          <a:r>
            <a:rPr lang="en-US" sz="1600" b="1" err="1">
              <a:solidFill>
                <a:srgbClr val="FFC000"/>
              </a:solidFill>
              <a:latin typeface="Arial"/>
              <a:cs typeface="Arial"/>
            </a:rPr>
            <a:t>Орон</a:t>
          </a:r>
          <a:r>
            <a:rPr lang="en-US" sz="1600" b="1">
              <a:solidFill>
                <a:srgbClr val="FFC000"/>
              </a:solidFill>
              <a:latin typeface="Arial"/>
              <a:cs typeface="Arial"/>
            </a:rPr>
            <a:t> </a:t>
          </a:r>
          <a:r>
            <a:rPr lang="en-US" sz="1600" b="1" err="1">
              <a:solidFill>
                <a:srgbClr val="FFC000"/>
              </a:solidFill>
              <a:latin typeface="Arial"/>
              <a:cs typeface="Arial"/>
            </a:rPr>
            <a:t>нутгийн</a:t>
          </a:r>
          <a:r>
            <a:rPr lang="en-US" sz="1600" b="1">
              <a:solidFill>
                <a:srgbClr val="FFC000"/>
              </a:solidFill>
              <a:latin typeface="Arial"/>
              <a:cs typeface="Arial"/>
            </a:rPr>
            <a:t> </a:t>
          </a:r>
          <a:r>
            <a:rPr lang="en-US" sz="1600" b="1" err="1">
              <a:solidFill>
                <a:srgbClr val="FFC000"/>
              </a:solidFill>
              <a:latin typeface="Arial"/>
              <a:cs typeface="Arial"/>
            </a:rPr>
            <a:t>түвшинд</a:t>
          </a:r>
          <a:endParaRPr lang="en-US" sz="1600" b="1">
            <a:solidFill>
              <a:srgbClr val="FFC000"/>
            </a:solidFill>
            <a:latin typeface="Arial"/>
            <a:cs typeface="Arial"/>
          </a:endParaRPr>
        </a:p>
      </dgm:t>
    </dgm:pt>
    <dgm:pt modelId="{31111B04-867A-4D7F-A0B4-38F13D794913}" type="parTrans" cxnId="{1111F230-3286-48C0-97D9-9A65C0D0D114}">
      <dgm:prSet/>
      <dgm:spPr/>
      <dgm:t>
        <a:bodyPr/>
        <a:lstStyle/>
        <a:p>
          <a:endParaRPr lang="en-US"/>
        </a:p>
      </dgm:t>
    </dgm:pt>
    <dgm:pt modelId="{A59D73A1-0A76-4A23-A76D-ACFD416960E1}" type="sibTrans" cxnId="{1111F230-3286-48C0-97D9-9A65C0D0D114}">
      <dgm:prSet/>
      <dgm:spPr/>
      <dgm:t>
        <a:bodyPr/>
        <a:lstStyle/>
        <a:p>
          <a:endParaRPr lang="en-US"/>
        </a:p>
      </dgm:t>
    </dgm:pt>
    <dgm:pt modelId="{2A1EB9EE-87B4-46C9-8F52-78C159781C1C}">
      <dgm:prSet phldrT="[Text]" phldr="0"/>
      <dgm:spPr/>
      <dgm:t>
        <a:bodyPr/>
        <a:lstStyle/>
        <a:p>
          <a:pPr rtl="0"/>
          <a:r>
            <a:rPr lang="en-US" sz="1600" b="1" err="1">
              <a:solidFill>
                <a:srgbClr val="FFC000"/>
              </a:solidFill>
              <a:latin typeface="Arial"/>
              <a:cs typeface="Arial"/>
            </a:rPr>
            <a:t>Үндэсний</a:t>
          </a:r>
          <a:r>
            <a:rPr lang="en-US" sz="1600" b="1">
              <a:solidFill>
                <a:srgbClr val="FFC000"/>
              </a:solidFill>
              <a:latin typeface="Arial"/>
              <a:cs typeface="Arial"/>
            </a:rPr>
            <a:t> </a:t>
          </a:r>
          <a:r>
            <a:rPr lang="en-US" sz="1600" b="1" err="1">
              <a:solidFill>
                <a:srgbClr val="FFC000"/>
              </a:solidFill>
              <a:latin typeface="Arial"/>
              <a:cs typeface="Arial"/>
            </a:rPr>
            <a:t>түвшинд</a:t>
          </a:r>
          <a:endParaRPr lang="en-US" sz="1600" b="1">
            <a:solidFill>
              <a:srgbClr val="FFC000"/>
            </a:solidFill>
            <a:latin typeface="Arial"/>
            <a:cs typeface="Arial"/>
          </a:endParaRPr>
        </a:p>
      </dgm:t>
    </dgm:pt>
    <dgm:pt modelId="{832EA1F3-B2A9-437E-8377-62B542E3FF2F}" type="parTrans" cxnId="{BE0D87E7-14C0-41D5-A4C1-B7529573A65F}">
      <dgm:prSet/>
      <dgm:spPr/>
      <dgm:t>
        <a:bodyPr/>
        <a:lstStyle/>
        <a:p>
          <a:endParaRPr lang="en-US"/>
        </a:p>
      </dgm:t>
    </dgm:pt>
    <dgm:pt modelId="{92EA8072-8569-4C3B-B6D5-5C44487EFCC8}" type="sibTrans" cxnId="{BE0D87E7-14C0-41D5-A4C1-B7529573A65F}">
      <dgm:prSet/>
      <dgm:spPr/>
      <dgm:t>
        <a:bodyPr/>
        <a:lstStyle/>
        <a:p>
          <a:endParaRPr lang="en-US"/>
        </a:p>
      </dgm:t>
    </dgm:pt>
    <dgm:pt modelId="{171B9C2C-3EA8-4C79-892E-E175ABBDABBF}" type="pres">
      <dgm:prSet presAssocID="{C6FBFDFB-F7EE-4155-A14B-0E87F12FAC2E}" presName="Name0" presStyleCnt="0">
        <dgm:presLayoutVars>
          <dgm:dir/>
          <dgm:resizeHandles val="exact"/>
        </dgm:presLayoutVars>
      </dgm:prSet>
      <dgm:spPr/>
    </dgm:pt>
    <dgm:pt modelId="{7AEC9780-71EF-4795-BCC2-176D96E222CB}" type="pres">
      <dgm:prSet presAssocID="{C6FBFDFB-F7EE-4155-A14B-0E87F12FAC2E}" presName="arrow" presStyleLbl="bgShp" presStyleIdx="0" presStyleCnt="1"/>
      <dgm:spPr/>
    </dgm:pt>
    <dgm:pt modelId="{29C7AAFD-3375-4594-8ED2-F7CF4B31BD7D}" type="pres">
      <dgm:prSet presAssocID="{C6FBFDFB-F7EE-4155-A14B-0E87F12FAC2E}" presName="points" presStyleCnt="0"/>
      <dgm:spPr/>
    </dgm:pt>
    <dgm:pt modelId="{26A0D8AE-5333-474C-A3EE-B17AA108D6DA}" type="pres">
      <dgm:prSet presAssocID="{F96D5148-BDEF-4301-8567-E85B0FF879DF}" presName="compositeA" presStyleCnt="0"/>
      <dgm:spPr/>
    </dgm:pt>
    <dgm:pt modelId="{47DFF71C-597B-4330-9FFB-685C6F8C4E21}" type="pres">
      <dgm:prSet presAssocID="{F96D5148-BDEF-4301-8567-E85B0FF879DF}" presName="textA" presStyleLbl="revTx" presStyleIdx="0" presStyleCnt="3">
        <dgm:presLayoutVars>
          <dgm:bulletEnabled val="1"/>
        </dgm:presLayoutVars>
      </dgm:prSet>
      <dgm:spPr/>
    </dgm:pt>
    <dgm:pt modelId="{388C1183-2971-41E1-8933-1ECB7FFAE0C5}" type="pres">
      <dgm:prSet presAssocID="{F96D5148-BDEF-4301-8567-E85B0FF879DF}" presName="circleA" presStyleLbl="node1" presStyleIdx="0" presStyleCnt="3"/>
      <dgm:spPr/>
    </dgm:pt>
    <dgm:pt modelId="{6F0D9C16-6469-432A-9D56-9D160821A024}" type="pres">
      <dgm:prSet presAssocID="{F96D5148-BDEF-4301-8567-E85B0FF879DF}" presName="spaceA" presStyleCnt="0"/>
      <dgm:spPr/>
    </dgm:pt>
    <dgm:pt modelId="{F88C4D46-3895-4044-BA32-01C2665F8708}" type="pres">
      <dgm:prSet presAssocID="{A8CBA452-B2DB-42FA-8A59-C94529465531}" presName="space" presStyleCnt="0"/>
      <dgm:spPr/>
    </dgm:pt>
    <dgm:pt modelId="{5B1677F4-B777-4656-AC29-8F1EBE4834D8}" type="pres">
      <dgm:prSet presAssocID="{4ADCF953-6972-4296-88B6-B8EE1A3E17AF}" presName="compositeB" presStyleCnt="0"/>
      <dgm:spPr/>
    </dgm:pt>
    <dgm:pt modelId="{82D1FBD2-06A3-4628-BE3B-60C977781E08}" type="pres">
      <dgm:prSet presAssocID="{4ADCF953-6972-4296-88B6-B8EE1A3E17AF}" presName="textB" presStyleLbl="revTx" presStyleIdx="1" presStyleCnt="3">
        <dgm:presLayoutVars>
          <dgm:bulletEnabled val="1"/>
        </dgm:presLayoutVars>
      </dgm:prSet>
      <dgm:spPr/>
    </dgm:pt>
    <dgm:pt modelId="{2C551EBA-3351-433E-88EB-7D0E92F4ED41}" type="pres">
      <dgm:prSet presAssocID="{4ADCF953-6972-4296-88B6-B8EE1A3E17AF}" presName="circleB" presStyleLbl="node1" presStyleIdx="1" presStyleCnt="3"/>
      <dgm:spPr/>
    </dgm:pt>
    <dgm:pt modelId="{6E71583A-9E61-4FB4-BFD4-FE8A8E551FEF}" type="pres">
      <dgm:prSet presAssocID="{4ADCF953-6972-4296-88B6-B8EE1A3E17AF}" presName="spaceB" presStyleCnt="0"/>
      <dgm:spPr/>
    </dgm:pt>
    <dgm:pt modelId="{4C9C5E2C-3D97-4D9B-AC46-6B11CDC60AE3}" type="pres">
      <dgm:prSet presAssocID="{A59D73A1-0A76-4A23-A76D-ACFD416960E1}" presName="space" presStyleCnt="0"/>
      <dgm:spPr/>
    </dgm:pt>
    <dgm:pt modelId="{CB1C17CD-F01C-43A1-9024-A2A53741A281}" type="pres">
      <dgm:prSet presAssocID="{2A1EB9EE-87B4-46C9-8F52-78C159781C1C}" presName="compositeA" presStyleCnt="0"/>
      <dgm:spPr/>
    </dgm:pt>
    <dgm:pt modelId="{010AF4D6-4CD2-4ACD-9212-A0C32930DD18}" type="pres">
      <dgm:prSet presAssocID="{2A1EB9EE-87B4-46C9-8F52-78C159781C1C}" presName="textA" presStyleLbl="revTx" presStyleIdx="2" presStyleCnt="3">
        <dgm:presLayoutVars>
          <dgm:bulletEnabled val="1"/>
        </dgm:presLayoutVars>
      </dgm:prSet>
      <dgm:spPr/>
    </dgm:pt>
    <dgm:pt modelId="{7F189875-8C0C-4CB0-9084-7B8D40750300}" type="pres">
      <dgm:prSet presAssocID="{2A1EB9EE-87B4-46C9-8F52-78C159781C1C}" presName="circleA" presStyleLbl="node1" presStyleIdx="2" presStyleCnt="3"/>
      <dgm:spPr/>
    </dgm:pt>
    <dgm:pt modelId="{4AD64581-60E9-4031-BF9E-1E206A6F23CF}" type="pres">
      <dgm:prSet presAssocID="{2A1EB9EE-87B4-46C9-8F52-78C159781C1C}" presName="spaceA" presStyleCnt="0"/>
      <dgm:spPr/>
    </dgm:pt>
  </dgm:ptLst>
  <dgm:cxnLst>
    <dgm:cxn modelId="{1111F230-3286-48C0-97D9-9A65C0D0D114}" srcId="{C6FBFDFB-F7EE-4155-A14B-0E87F12FAC2E}" destId="{4ADCF953-6972-4296-88B6-B8EE1A3E17AF}" srcOrd="1" destOrd="0" parTransId="{31111B04-867A-4D7F-A0B4-38F13D794913}" sibTransId="{A59D73A1-0A76-4A23-A76D-ACFD416960E1}"/>
    <dgm:cxn modelId="{2C650362-94A2-4358-9AA6-8CC2400050EC}" type="presOf" srcId="{4ADCF953-6972-4296-88B6-B8EE1A3E17AF}" destId="{82D1FBD2-06A3-4628-BE3B-60C977781E08}" srcOrd="0" destOrd="0" presId="urn:microsoft.com/office/officeart/2005/8/layout/hProcess11"/>
    <dgm:cxn modelId="{BDFDBA4D-1AFB-45E5-B38C-762C4C2803D8}" type="presOf" srcId="{F96D5148-BDEF-4301-8567-E85B0FF879DF}" destId="{47DFF71C-597B-4330-9FFB-685C6F8C4E21}" srcOrd="0" destOrd="0" presId="urn:microsoft.com/office/officeart/2005/8/layout/hProcess11"/>
    <dgm:cxn modelId="{1770B2A3-1B25-4E29-8082-A256D503864B}" type="presOf" srcId="{2A1EB9EE-87B4-46C9-8F52-78C159781C1C}" destId="{010AF4D6-4CD2-4ACD-9212-A0C32930DD18}" srcOrd="0" destOrd="0" presId="urn:microsoft.com/office/officeart/2005/8/layout/hProcess11"/>
    <dgm:cxn modelId="{D73100D9-6304-4CA2-91EC-D42EF397A617}" srcId="{C6FBFDFB-F7EE-4155-A14B-0E87F12FAC2E}" destId="{F96D5148-BDEF-4301-8567-E85B0FF879DF}" srcOrd="0" destOrd="0" parTransId="{7B529B75-4929-4DFA-B02E-6AE55CE91907}" sibTransId="{A8CBA452-B2DB-42FA-8A59-C94529465531}"/>
    <dgm:cxn modelId="{F1878CE1-3C35-45EA-9750-891BA750F1A1}" type="presOf" srcId="{C6FBFDFB-F7EE-4155-A14B-0E87F12FAC2E}" destId="{171B9C2C-3EA8-4C79-892E-E175ABBDABBF}" srcOrd="0" destOrd="0" presId="urn:microsoft.com/office/officeart/2005/8/layout/hProcess11"/>
    <dgm:cxn modelId="{BE0D87E7-14C0-41D5-A4C1-B7529573A65F}" srcId="{C6FBFDFB-F7EE-4155-A14B-0E87F12FAC2E}" destId="{2A1EB9EE-87B4-46C9-8F52-78C159781C1C}" srcOrd="2" destOrd="0" parTransId="{832EA1F3-B2A9-437E-8377-62B542E3FF2F}" sibTransId="{92EA8072-8569-4C3B-B6D5-5C44487EFCC8}"/>
    <dgm:cxn modelId="{3109F3C6-3F33-403C-ACC5-5CD389F7C021}" type="presParOf" srcId="{171B9C2C-3EA8-4C79-892E-E175ABBDABBF}" destId="{7AEC9780-71EF-4795-BCC2-176D96E222CB}" srcOrd="0" destOrd="0" presId="urn:microsoft.com/office/officeart/2005/8/layout/hProcess11"/>
    <dgm:cxn modelId="{8343165C-542D-4B4C-85AE-5A4245135D8B}" type="presParOf" srcId="{171B9C2C-3EA8-4C79-892E-E175ABBDABBF}" destId="{29C7AAFD-3375-4594-8ED2-F7CF4B31BD7D}" srcOrd="1" destOrd="0" presId="urn:microsoft.com/office/officeart/2005/8/layout/hProcess11"/>
    <dgm:cxn modelId="{A8D9325C-4275-4727-8A02-56541302591B}" type="presParOf" srcId="{29C7AAFD-3375-4594-8ED2-F7CF4B31BD7D}" destId="{26A0D8AE-5333-474C-A3EE-B17AA108D6DA}" srcOrd="0" destOrd="0" presId="urn:microsoft.com/office/officeart/2005/8/layout/hProcess11"/>
    <dgm:cxn modelId="{C8A419F5-5780-4E2B-9705-2CD4EEF3608A}" type="presParOf" srcId="{26A0D8AE-5333-474C-A3EE-B17AA108D6DA}" destId="{47DFF71C-597B-4330-9FFB-685C6F8C4E21}" srcOrd="0" destOrd="0" presId="urn:microsoft.com/office/officeart/2005/8/layout/hProcess11"/>
    <dgm:cxn modelId="{555B6373-400C-4DEC-BC23-05DBB9DCB77D}" type="presParOf" srcId="{26A0D8AE-5333-474C-A3EE-B17AA108D6DA}" destId="{388C1183-2971-41E1-8933-1ECB7FFAE0C5}" srcOrd="1" destOrd="0" presId="urn:microsoft.com/office/officeart/2005/8/layout/hProcess11"/>
    <dgm:cxn modelId="{E780CAE1-26D8-4AE6-874F-11F5D0AA22C7}" type="presParOf" srcId="{26A0D8AE-5333-474C-A3EE-B17AA108D6DA}" destId="{6F0D9C16-6469-432A-9D56-9D160821A024}" srcOrd="2" destOrd="0" presId="urn:microsoft.com/office/officeart/2005/8/layout/hProcess11"/>
    <dgm:cxn modelId="{EDE0050B-0E30-4678-A678-F7133331F686}" type="presParOf" srcId="{29C7AAFD-3375-4594-8ED2-F7CF4B31BD7D}" destId="{F88C4D46-3895-4044-BA32-01C2665F8708}" srcOrd="1" destOrd="0" presId="urn:microsoft.com/office/officeart/2005/8/layout/hProcess11"/>
    <dgm:cxn modelId="{59E51238-82DB-44FC-BC81-F08350CDA7F1}" type="presParOf" srcId="{29C7AAFD-3375-4594-8ED2-F7CF4B31BD7D}" destId="{5B1677F4-B777-4656-AC29-8F1EBE4834D8}" srcOrd="2" destOrd="0" presId="urn:microsoft.com/office/officeart/2005/8/layout/hProcess11"/>
    <dgm:cxn modelId="{80FFA621-863D-4847-B7F6-2743A9C35163}" type="presParOf" srcId="{5B1677F4-B777-4656-AC29-8F1EBE4834D8}" destId="{82D1FBD2-06A3-4628-BE3B-60C977781E08}" srcOrd="0" destOrd="0" presId="urn:microsoft.com/office/officeart/2005/8/layout/hProcess11"/>
    <dgm:cxn modelId="{84201E26-0D3A-4914-90CD-BD65E3C67D4C}" type="presParOf" srcId="{5B1677F4-B777-4656-AC29-8F1EBE4834D8}" destId="{2C551EBA-3351-433E-88EB-7D0E92F4ED41}" srcOrd="1" destOrd="0" presId="urn:microsoft.com/office/officeart/2005/8/layout/hProcess11"/>
    <dgm:cxn modelId="{50427566-C646-41B4-BB35-13B435E3DFD6}" type="presParOf" srcId="{5B1677F4-B777-4656-AC29-8F1EBE4834D8}" destId="{6E71583A-9E61-4FB4-BFD4-FE8A8E551FEF}" srcOrd="2" destOrd="0" presId="urn:microsoft.com/office/officeart/2005/8/layout/hProcess11"/>
    <dgm:cxn modelId="{1C9E0BE7-6BF3-4C00-8698-FA72FBF2A2CE}" type="presParOf" srcId="{29C7AAFD-3375-4594-8ED2-F7CF4B31BD7D}" destId="{4C9C5E2C-3D97-4D9B-AC46-6B11CDC60AE3}" srcOrd="3" destOrd="0" presId="urn:microsoft.com/office/officeart/2005/8/layout/hProcess11"/>
    <dgm:cxn modelId="{05751F7C-E667-469E-B2F4-E80886FAF79F}" type="presParOf" srcId="{29C7AAFD-3375-4594-8ED2-F7CF4B31BD7D}" destId="{CB1C17CD-F01C-43A1-9024-A2A53741A281}" srcOrd="4" destOrd="0" presId="urn:microsoft.com/office/officeart/2005/8/layout/hProcess11"/>
    <dgm:cxn modelId="{A32B24EA-C24D-4F15-8B30-48D1FB8A672D}" type="presParOf" srcId="{CB1C17CD-F01C-43A1-9024-A2A53741A281}" destId="{010AF4D6-4CD2-4ACD-9212-A0C32930DD18}" srcOrd="0" destOrd="0" presId="urn:microsoft.com/office/officeart/2005/8/layout/hProcess11"/>
    <dgm:cxn modelId="{2B0A5FD2-40B4-4994-8FB2-81ED28E60ED6}" type="presParOf" srcId="{CB1C17CD-F01C-43A1-9024-A2A53741A281}" destId="{7F189875-8C0C-4CB0-9084-7B8D40750300}" srcOrd="1" destOrd="0" presId="urn:microsoft.com/office/officeart/2005/8/layout/hProcess11"/>
    <dgm:cxn modelId="{096A6114-8E0E-4CAA-9B58-D97C231F0C07}" type="presParOf" srcId="{CB1C17CD-F01C-43A1-9024-A2A53741A281}" destId="{4AD64581-60E9-4031-BF9E-1E206A6F23CF}"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0F093A-ADEF-4984-8B07-5BEC0EA27280}"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n-US"/>
        </a:p>
      </dgm:t>
    </dgm:pt>
    <dgm:pt modelId="{88C4819C-CD60-4A8C-977D-EF997D5F1F7E}">
      <dgm:prSet phldrT="[Text]"/>
      <dgm:spPr/>
      <dgm:t>
        <a:bodyPr/>
        <a:lstStyle/>
        <a:p>
          <a:pPr>
            <a:buFont typeface="Arial" panose="020B0604020202020204" pitchFamily="34" charset="0"/>
            <a:buNone/>
          </a:pPr>
          <a:r>
            <a:rPr lang="mn-MN" dirty="0">
              <a:latin typeface="Arial" panose="020B0604020202020204" pitchFamily="34" charset="0"/>
              <a:cs typeface="Arial" panose="020B0604020202020204" pitchFamily="34" charset="0"/>
            </a:rPr>
            <a:t>Сургуулийн өмнөх боловсролын үйлчилгээний гадна байгаа 1,317 хүүхдийг бүрэн хамруулах.</a:t>
          </a:r>
          <a:endParaRPr lang="en-US" dirty="0"/>
        </a:p>
      </dgm:t>
    </dgm:pt>
    <dgm:pt modelId="{44ED1E0E-1E43-4A2B-8C87-36897F3963DA}" type="parTrans" cxnId="{A13D70D5-71F9-41C4-8FB1-D66DF6C4A032}">
      <dgm:prSet/>
      <dgm:spPr/>
      <dgm:t>
        <a:bodyPr/>
        <a:lstStyle/>
        <a:p>
          <a:endParaRPr lang="en-US"/>
        </a:p>
      </dgm:t>
    </dgm:pt>
    <dgm:pt modelId="{3FF2303C-19F2-4CF5-BA7D-57447A9C4718}" type="sibTrans" cxnId="{A13D70D5-71F9-41C4-8FB1-D66DF6C4A032}">
      <dgm:prSet/>
      <dgm:spPr/>
      <dgm:t>
        <a:bodyPr/>
        <a:lstStyle/>
        <a:p>
          <a:endParaRPr lang="en-US"/>
        </a:p>
      </dgm:t>
    </dgm:pt>
    <dgm:pt modelId="{77C4F8AC-A187-4AC1-B3F0-64431ADCB3A6}">
      <dgm:prSet phldrT="[Text]"/>
      <dgm:spPr/>
      <dgm:t>
        <a:bodyPr/>
        <a:lstStyle/>
        <a:p>
          <a:pPr>
            <a:buFont typeface="Arial" panose="020B0604020202020204" pitchFamily="34" charset="0"/>
            <a:buNone/>
          </a:pPr>
          <a:r>
            <a:rPr lang="mn-MN" dirty="0">
              <a:effectLst/>
              <a:latin typeface="Arial" panose="020B0604020202020204" pitchFamily="34" charset="0"/>
              <a:cs typeface="Arial" panose="020B0604020202020204" pitchFamily="34" charset="0"/>
            </a:rPr>
            <a:t>Сургуулийн өмнөх боловсролын хөгжлийн бэрхшээлтэй хүүхэдтэй ажиллаж буй хүний нөөцийг чадавхжуулахад удирдлага зохицуулалтаар хангаж ажиллах</a:t>
          </a:r>
          <a:endParaRPr lang="en-US" dirty="0"/>
        </a:p>
      </dgm:t>
    </dgm:pt>
    <dgm:pt modelId="{EE414C9F-8D1A-4DAC-9086-089D2C0A4FBF}" type="parTrans" cxnId="{6704F634-01EA-4A3D-A2A6-9AB91094A650}">
      <dgm:prSet/>
      <dgm:spPr/>
      <dgm:t>
        <a:bodyPr/>
        <a:lstStyle/>
        <a:p>
          <a:endParaRPr lang="en-US"/>
        </a:p>
      </dgm:t>
    </dgm:pt>
    <dgm:pt modelId="{D648004E-8E31-41A4-8406-778A8D004B48}" type="sibTrans" cxnId="{6704F634-01EA-4A3D-A2A6-9AB91094A650}">
      <dgm:prSet/>
      <dgm:spPr/>
      <dgm:t>
        <a:bodyPr/>
        <a:lstStyle/>
        <a:p>
          <a:endParaRPr lang="en-US"/>
        </a:p>
      </dgm:t>
    </dgm:pt>
    <dgm:pt modelId="{D6B3E2BE-58D2-407E-AD58-FD0163D82C27}">
      <dgm:prSet phldrT="[Text]"/>
      <dgm:spPr/>
      <dgm:t>
        <a:bodyPr/>
        <a:lstStyle/>
        <a:p>
          <a:pPr>
            <a:buFont typeface="Arial" panose="020B0604020202020204" pitchFamily="34" charset="0"/>
            <a:buNone/>
          </a:pPr>
          <a:r>
            <a:rPr lang="mn-MN" dirty="0">
              <a:effectLst/>
              <a:latin typeface="Arial" panose="020B0604020202020204" pitchFamily="34" charset="0"/>
              <a:cs typeface="Arial" panose="020B0604020202020204" pitchFamily="34" charset="0"/>
            </a:rPr>
            <a:t>Сургуулийн өмнөх боловсролын үйлчилгээнд хамрагдаж чадахгүй байгаа ялгаатай хэрэгцээтэй хүүхдийг гэр бүл, орон нутгийн онцлог байдалд нийцүүлэн хувилбарт сургалтад хамруулах ажлыг зохион байгуулах</a:t>
          </a:r>
          <a:endParaRPr lang="en-US" dirty="0"/>
        </a:p>
      </dgm:t>
    </dgm:pt>
    <dgm:pt modelId="{6DA84256-3331-4FE0-A6AD-35351DC7AACF}" type="parTrans" cxnId="{8387B7CE-3BEF-493B-80E0-563E48BF4A11}">
      <dgm:prSet/>
      <dgm:spPr/>
      <dgm:t>
        <a:bodyPr/>
        <a:lstStyle/>
        <a:p>
          <a:endParaRPr lang="en-US"/>
        </a:p>
      </dgm:t>
    </dgm:pt>
    <dgm:pt modelId="{B5EE5C3C-1B96-4819-912A-4CE7713031C4}" type="sibTrans" cxnId="{8387B7CE-3BEF-493B-80E0-563E48BF4A11}">
      <dgm:prSet/>
      <dgm:spPr/>
      <dgm:t>
        <a:bodyPr/>
        <a:lstStyle/>
        <a:p>
          <a:endParaRPr lang="en-US"/>
        </a:p>
      </dgm:t>
    </dgm:pt>
    <dgm:pt modelId="{628704FF-3AAC-46E9-8A1C-B08A2F912A11}">
      <dgm:prSet/>
      <dgm:spPr/>
      <dgm:t>
        <a:bodyPr/>
        <a:lstStyle/>
        <a:p>
          <a:pPr>
            <a:buFont typeface="Arial" panose="020B0604020202020204" pitchFamily="34" charset="0"/>
            <a:buNone/>
          </a:pPr>
          <a:r>
            <a:rPr lang="mn-MN" b="0" i="0" u="none" strike="noStrike" cap="none" dirty="0">
              <a:effectLst/>
              <a:latin typeface="Arial" panose="020B0604020202020204" pitchFamily="34" charset="0"/>
              <a:ea typeface="+mn-ea"/>
              <a:cs typeface="Arial" panose="020B0604020202020204" pitchFamily="34" charset="0"/>
              <a:sym typeface="Arial"/>
            </a:rPr>
            <a:t>Нийслэлийн хүүхдийн цэцэрлэгийн хүртээмжийг нэмэгдүүлэх чиглэлээр батлагдсан УИХ, ЗГ-ын тогтоол, шийдвэрийн хэрэгжилтэд нөхцөл байдлын шинжилгээ хийж, санал зөвлөмж боловсруулах</a:t>
          </a:r>
          <a:endParaRPr lang="en-US" dirty="0"/>
        </a:p>
      </dgm:t>
    </dgm:pt>
    <dgm:pt modelId="{DC1D6F5C-C436-4A07-978C-EB5EDDBB5C3A}" type="parTrans" cxnId="{8F68E148-13D6-47D0-9C55-2D1190790C2C}">
      <dgm:prSet/>
      <dgm:spPr/>
      <dgm:t>
        <a:bodyPr/>
        <a:lstStyle/>
        <a:p>
          <a:endParaRPr lang="en-US"/>
        </a:p>
      </dgm:t>
    </dgm:pt>
    <dgm:pt modelId="{0C82B353-2BAF-4FDA-85B3-503D57B80FCA}" type="sibTrans" cxnId="{8F68E148-13D6-47D0-9C55-2D1190790C2C}">
      <dgm:prSet/>
      <dgm:spPr/>
      <dgm:t>
        <a:bodyPr/>
        <a:lstStyle/>
        <a:p>
          <a:endParaRPr lang="en-US"/>
        </a:p>
      </dgm:t>
    </dgm:pt>
    <dgm:pt modelId="{73F4EBBD-B131-4EFE-B1ED-612FA71C03DB}">
      <dgm:prSet/>
      <dgm:spPr/>
      <dgm:t>
        <a:bodyPr/>
        <a:lstStyle/>
        <a:p>
          <a:pPr>
            <a:buFont typeface="Arial" panose="020B0604020202020204" pitchFamily="34" charset="0"/>
            <a:buNone/>
          </a:pPr>
          <a:r>
            <a:rPr lang="mn-MN" dirty="0">
              <a:effectLst/>
              <a:latin typeface="Arial" panose="020B0604020202020204" pitchFamily="34" charset="0"/>
              <a:cs typeface="Arial" panose="020B0604020202020204" pitchFamily="34" charset="0"/>
            </a:rPr>
            <a:t>Боловсролын сургалтын байгууллагад хөгжлийн бэрхшээлтэй суралцагч сурах тохируулгат орчныг бий болгох</a:t>
          </a:r>
          <a:endParaRPr lang="en-US" dirty="0"/>
        </a:p>
      </dgm:t>
    </dgm:pt>
    <dgm:pt modelId="{E4F47F8E-768C-4884-BEEB-08FE42285271}" type="parTrans" cxnId="{223D8A1A-A613-456C-B4A0-B824301C5939}">
      <dgm:prSet/>
      <dgm:spPr/>
      <dgm:t>
        <a:bodyPr/>
        <a:lstStyle/>
        <a:p>
          <a:endParaRPr lang="en-US"/>
        </a:p>
      </dgm:t>
    </dgm:pt>
    <dgm:pt modelId="{BD67E091-A859-485D-B741-2EDD12A53655}" type="sibTrans" cxnId="{223D8A1A-A613-456C-B4A0-B824301C5939}">
      <dgm:prSet/>
      <dgm:spPr/>
      <dgm:t>
        <a:bodyPr/>
        <a:lstStyle/>
        <a:p>
          <a:endParaRPr lang="en-US"/>
        </a:p>
      </dgm:t>
    </dgm:pt>
    <dgm:pt modelId="{6BA131C0-8043-4D0B-ADC5-E0BE49CECAEC}" type="pres">
      <dgm:prSet presAssocID="{DB0F093A-ADEF-4984-8B07-5BEC0EA27280}" presName="linearFlow" presStyleCnt="0">
        <dgm:presLayoutVars>
          <dgm:dir/>
          <dgm:resizeHandles val="exact"/>
        </dgm:presLayoutVars>
      </dgm:prSet>
      <dgm:spPr/>
    </dgm:pt>
    <dgm:pt modelId="{73C89E01-742A-4B99-BDCB-815F2441B7C0}" type="pres">
      <dgm:prSet presAssocID="{88C4819C-CD60-4A8C-977D-EF997D5F1F7E}" presName="composite" presStyleCnt="0"/>
      <dgm:spPr/>
    </dgm:pt>
    <dgm:pt modelId="{6B4AB451-1F7D-4526-BA12-5D234B8C8E89}" type="pres">
      <dgm:prSet presAssocID="{88C4819C-CD60-4A8C-977D-EF997D5F1F7E}" presName="imgShp" presStyleLbl="fgImgPlace1" presStyleIdx="0" presStyleCnt="5"/>
      <dgm:spPr>
        <a:blipFill>
          <a:blip xmlns:r="http://schemas.openxmlformats.org/officeDocument/2006/relationships" r:embed="rId1"/>
          <a:srcRect/>
          <a:stretch>
            <a:fillRect/>
          </a:stretch>
        </a:blipFill>
      </dgm:spPr>
    </dgm:pt>
    <dgm:pt modelId="{5B69D9A0-F900-441F-8397-5A2B502E959D}" type="pres">
      <dgm:prSet presAssocID="{88C4819C-CD60-4A8C-977D-EF997D5F1F7E}" presName="txShp" presStyleLbl="node1" presStyleIdx="0" presStyleCnt="5">
        <dgm:presLayoutVars>
          <dgm:bulletEnabled val="1"/>
        </dgm:presLayoutVars>
      </dgm:prSet>
      <dgm:spPr/>
    </dgm:pt>
    <dgm:pt modelId="{E0269D38-A677-4A35-9275-04354D4C5E2A}" type="pres">
      <dgm:prSet presAssocID="{3FF2303C-19F2-4CF5-BA7D-57447A9C4718}" presName="spacing" presStyleCnt="0"/>
      <dgm:spPr/>
    </dgm:pt>
    <dgm:pt modelId="{2413EA80-05EA-46FB-BE4F-0D66BC54B932}" type="pres">
      <dgm:prSet presAssocID="{628704FF-3AAC-46E9-8A1C-B08A2F912A11}" presName="composite" presStyleCnt="0"/>
      <dgm:spPr/>
    </dgm:pt>
    <dgm:pt modelId="{524A9F9C-FB2C-4C4E-9D7A-B1E664A51987}" type="pres">
      <dgm:prSet presAssocID="{628704FF-3AAC-46E9-8A1C-B08A2F912A11}" presName="imgShp" presStyleLbl="fgImgPlace1" presStyleIdx="1" presStyleCnt="5"/>
      <dgm:spPr>
        <a:blipFill>
          <a:blip xmlns:r="http://schemas.openxmlformats.org/officeDocument/2006/relationships" r:embed="rId2"/>
          <a:srcRect/>
          <a:stretch>
            <a:fillRect l="-39000" r="-39000"/>
          </a:stretch>
        </a:blipFill>
      </dgm:spPr>
    </dgm:pt>
    <dgm:pt modelId="{0C143454-1600-45B4-A341-34B697115266}" type="pres">
      <dgm:prSet presAssocID="{628704FF-3AAC-46E9-8A1C-B08A2F912A11}" presName="txShp" presStyleLbl="node1" presStyleIdx="1" presStyleCnt="5">
        <dgm:presLayoutVars>
          <dgm:bulletEnabled val="1"/>
        </dgm:presLayoutVars>
      </dgm:prSet>
      <dgm:spPr/>
    </dgm:pt>
    <dgm:pt modelId="{3B1C837E-2057-4031-BD0C-2EFD50475ECD}" type="pres">
      <dgm:prSet presAssocID="{0C82B353-2BAF-4FDA-85B3-503D57B80FCA}" presName="spacing" presStyleCnt="0"/>
      <dgm:spPr/>
    </dgm:pt>
    <dgm:pt modelId="{D709F8C9-E26B-4835-89A9-9B3FB2FAE073}" type="pres">
      <dgm:prSet presAssocID="{77C4F8AC-A187-4AC1-B3F0-64431ADCB3A6}" presName="composite" presStyleCnt="0"/>
      <dgm:spPr/>
    </dgm:pt>
    <dgm:pt modelId="{9F38989B-6481-496B-B645-D802A041F9CC}" type="pres">
      <dgm:prSet presAssocID="{77C4F8AC-A187-4AC1-B3F0-64431ADCB3A6}" presName="imgShp" presStyleLbl="fgImgPlace1" presStyleIdx="2" presStyleCnt="5"/>
      <dgm:spPr>
        <a:blipFill>
          <a:blip xmlns:r="http://schemas.openxmlformats.org/officeDocument/2006/relationships" r:embed="rId3"/>
          <a:srcRect/>
          <a:stretch>
            <a:fillRect l="-30000" r="-30000"/>
          </a:stretch>
        </a:blipFill>
      </dgm:spPr>
    </dgm:pt>
    <dgm:pt modelId="{1666ECE0-6D1C-4F15-A9B8-FC28BB0F9BBA}" type="pres">
      <dgm:prSet presAssocID="{77C4F8AC-A187-4AC1-B3F0-64431ADCB3A6}" presName="txShp" presStyleLbl="node1" presStyleIdx="2" presStyleCnt="5">
        <dgm:presLayoutVars>
          <dgm:bulletEnabled val="1"/>
        </dgm:presLayoutVars>
      </dgm:prSet>
      <dgm:spPr/>
    </dgm:pt>
    <dgm:pt modelId="{BD36B4B1-DB2E-4FC8-894E-55F39E8E8AC3}" type="pres">
      <dgm:prSet presAssocID="{D648004E-8E31-41A4-8406-778A8D004B48}" presName="spacing" presStyleCnt="0"/>
      <dgm:spPr/>
    </dgm:pt>
    <dgm:pt modelId="{D62E713A-5A31-45B3-8110-3E43791D4F13}" type="pres">
      <dgm:prSet presAssocID="{D6B3E2BE-58D2-407E-AD58-FD0163D82C27}" presName="composite" presStyleCnt="0"/>
      <dgm:spPr/>
    </dgm:pt>
    <dgm:pt modelId="{802DA23E-4A9E-47D9-B77E-780C09B04691}" type="pres">
      <dgm:prSet presAssocID="{D6B3E2BE-58D2-407E-AD58-FD0163D82C27}" presName="imgShp" presStyleLbl="fgImgPlace1" presStyleIdx="3" presStyleCnt="5"/>
      <dgm:spPr>
        <a:blipFill>
          <a:blip xmlns:r="http://schemas.openxmlformats.org/officeDocument/2006/relationships" r:embed="rId4"/>
          <a:srcRect/>
          <a:stretch>
            <a:fillRect l="-83000" r="-83000"/>
          </a:stretch>
        </a:blipFill>
      </dgm:spPr>
    </dgm:pt>
    <dgm:pt modelId="{74E13A3F-A0E8-4446-BC4B-F1A12EEFCB25}" type="pres">
      <dgm:prSet presAssocID="{D6B3E2BE-58D2-407E-AD58-FD0163D82C27}" presName="txShp" presStyleLbl="node1" presStyleIdx="3" presStyleCnt="5">
        <dgm:presLayoutVars>
          <dgm:bulletEnabled val="1"/>
        </dgm:presLayoutVars>
      </dgm:prSet>
      <dgm:spPr/>
    </dgm:pt>
    <dgm:pt modelId="{8EB7F67E-A715-4A03-8D98-0879A4E47ECE}" type="pres">
      <dgm:prSet presAssocID="{B5EE5C3C-1B96-4819-912A-4CE7713031C4}" presName="spacing" presStyleCnt="0"/>
      <dgm:spPr/>
    </dgm:pt>
    <dgm:pt modelId="{AF4E624D-2AD3-4FFB-A47E-0F35E014B4B5}" type="pres">
      <dgm:prSet presAssocID="{73F4EBBD-B131-4EFE-B1ED-612FA71C03DB}" presName="composite" presStyleCnt="0"/>
      <dgm:spPr/>
    </dgm:pt>
    <dgm:pt modelId="{B4190F8D-2BA6-4DD3-8015-1051ED74C4E8}" type="pres">
      <dgm:prSet presAssocID="{73F4EBBD-B131-4EFE-B1ED-612FA71C03DB}" presName="imgShp" presStyleLbl="fgImgPlace1" presStyleIdx="4" presStyleCnt="5"/>
      <dgm:spPr>
        <a:blipFill>
          <a:blip xmlns:r="http://schemas.openxmlformats.org/officeDocument/2006/relationships" r:embed="rId5"/>
          <a:srcRect/>
          <a:stretch>
            <a:fillRect/>
          </a:stretch>
        </a:blipFill>
      </dgm:spPr>
    </dgm:pt>
    <dgm:pt modelId="{D042B4D6-9378-41F3-B330-36289D723B11}" type="pres">
      <dgm:prSet presAssocID="{73F4EBBD-B131-4EFE-B1ED-612FA71C03DB}" presName="txShp" presStyleLbl="node1" presStyleIdx="4" presStyleCnt="5">
        <dgm:presLayoutVars>
          <dgm:bulletEnabled val="1"/>
        </dgm:presLayoutVars>
      </dgm:prSet>
      <dgm:spPr/>
    </dgm:pt>
  </dgm:ptLst>
  <dgm:cxnLst>
    <dgm:cxn modelId="{223D8A1A-A613-456C-B4A0-B824301C5939}" srcId="{DB0F093A-ADEF-4984-8B07-5BEC0EA27280}" destId="{73F4EBBD-B131-4EFE-B1ED-612FA71C03DB}" srcOrd="4" destOrd="0" parTransId="{E4F47F8E-768C-4884-BEEB-08FE42285271}" sibTransId="{BD67E091-A859-485D-B741-2EDD12A53655}"/>
    <dgm:cxn modelId="{6704F634-01EA-4A3D-A2A6-9AB91094A650}" srcId="{DB0F093A-ADEF-4984-8B07-5BEC0EA27280}" destId="{77C4F8AC-A187-4AC1-B3F0-64431ADCB3A6}" srcOrd="2" destOrd="0" parTransId="{EE414C9F-8D1A-4DAC-9086-089D2C0A4FBF}" sibTransId="{D648004E-8E31-41A4-8406-778A8D004B48}"/>
    <dgm:cxn modelId="{8F68E148-13D6-47D0-9C55-2D1190790C2C}" srcId="{DB0F093A-ADEF-4984-8B07-5BEC0EA27280}" destId="{628704FF-3AAC-46E9-8A1C-B08A2F912A11}" srcOrd="1" destOrd="0" parTransId="{DC1D6F5C-C436-4A07-978C-EB5EDDBB5C3A}" sibTransId="{0C82B353-2BAF-4FDA-85B3-503D57B80FCA}"/>
    <dgm:cxn modelId="{1B0B704C-D777-45CA-8146-86076D926A1E}" type="presOf" srcId="{73F4EBBD-B131-4EFE-B1ED-612FA71C03DB}" destId="{D042B4D6-9378-41F3-B330-36289D723B11}" srcOrd="0" destOrd="0" presId="urn:microsoft.com/office/officeart/2005/8/layout/vList3"/>
    <dgm:cxn modelId="{D16B2E92-8C04-46FC-8E94-8951D81B4F3F}" type="presOf" srcId="{77C4F8AC-A187-4AC1-B3F0-64431ADCB3A6}" destId="{1666ECE0-6D1C-4F15-A9B8-FC28BB0F9BBA}" srcOrd="0" destOrd="0" presId="urn:microsoft.com/office/officeart/2005/8/layout/vList3"/>
    <dgm:cxn modelId="{46AF9A9A-7700-4AAD-A554-22F494AF35CB}" type="presOf" srcId="{628704FF-3AAC-46E9-8A1C-B08A2F912A11}" destId="{0C143454-1600-45B4-A341-34B697115266}" srcOrd="0" destOrd="0" presId="urn:microsoft.com/office/officeart/2005/8/layout/vList3"/>
    <dgm:cxn modelId="{7B9E23C4-AAD8-442B-9516-A4C489F9C8AE}" type="presOf" srcId="{DB0F093A-ADEF-4984-8B07-5BEC0EA27280}" destId="{6BA131C0-8043-4D0B-ADC5-E0BE49CECAEC}" srcOrd="0" destOrd="0" presId="urn:microsoft.com/office/officeart/2005/8/layout/vList3"/>
    <dgm:cxn modelId="{FDC643CC-7575-4AF5-BFF1-895198C62A0F}" type="presOf" srcId="{88C4819C-CD60-4A8C-977D-EF997D5F1F7E}" destId="{5B69D9A0-F900-441F-8397-5A2B502E959D}" srcOrd="0" destOrd="0" presId="urn:microsoft.com/office/officeart/2005/8/layout/vList3"/>
    <dgm:cxn modelId="{8387B7CE-3BEF-493B-80E0-563E48BF4A11}" srcId="{DB0F093A-ADEF-4984-8B07-5BEC0EA27280}" destId="{D6B3E2BE-58D2-407E-AD58-FD0163D82C27}" srcOrd="3" destOrd="0" parTransId="{6DA84256-3331-4FE0-A6AD-35351DC7AACF}" sibTransId="{B5EE5C3C-1B96-4819-912A-4CE7713031C4}"/>
    <dgm:cxn modelId="{A13D70D5-71F9-41C4-8FB1-D66DF6C4A032}" srcId="{DB0F093A-ADEF-4984-8B07-5BEC0EA27280}" destId="{88C4819C-CD60-4A8C-977D-EF997D5F1F7E}" srcOrd="0" destOrd="0" parTransId="{44ED1E0E-1E43-4A2B-8C87-36897F3963DA}" sibTransId="{3FF2303C-19F2-4CF5-BA7D-57447A9C4718}"/>
    <dgm:cxn modelId="{7665A7DB-2EEE-4DE9-BAAA-5301F40A013D}" type="presOf" srcId="{D6B3E2BE-58D2-407E-AD58-FD0163D82C27}" destId="{74E13A3F-A0E8-4446-BC4B-F1A12EEFCB25}" srcOrd="0" destOrd="0" presId="urn:microsoft.com/office/officeart/2005/8/layout/vList3"/>
    <dgm:cxn modelId="{BFA05E0A-298D-4209-9213-3ACF8E01FCF8}" type="presParOf" srcId="{6BA131C0-8043-4D0B-ADC5-E0BE49CECAEC}" destId="{73C89E01-742A-4B99-BDCB-815F2441B7C0}" srcOrd="0" destOrd="0" presId="urn:microsoft.com/office/officeart/2005/8/layout/vList3"/>
    <dgm:cxn modelId="{4A5605AD-E126-43F1-BC83-3F42C6FA8673}" type="presParOf" srcId="{73C89E01-742A-4B99-BDCB-815F2441B7C0}" destId="{6B4AB451-1F7D-4526-BA12-5D234B8C8E89}" srcOrd="0" destOrd="0" presId="urn:microsoft.com/office/officeart/2005/8/layout/vList3"/>
    <dgm:cxn modelId="{A692A413-6E2E-4F13-A7AF-785B3F70B2DF}" type="presParOf" srcId="{73C89E01-742A-4B99-BDCB-815F2441B7C0}" destId="{5B69D9A0-F900-441F-8397-5A2B502E959D}" srcOrd="1" destOrd="0" presId="urn:microsoft.com/office/officeart/2005/8/layout/vList3"/>
    <dgm:cxn modelId="{B40D7763-E0FE-4832-BCB8-C56433ED5301}" type="presParOf" srcId="{6BA131C0-8043-4D0B-ADC5-E0BE49CECAEC}" destId="{E0269D38-A677-4A35-9275-04354D4C5E2A}" srcOrd="1" destOrd="0" presId="urn:microsoft.com/office/officeart/2005/8/layout/vList3"/>
    <dgm:cxn modelId="{13BB72D2-C11B-4E9B-9465-9287605B44C8}" type="presParOf" srcId="{6BA131C0-8043-4D0B-ADC5-E0BE49CECAEC}" destId="{2413EA80-05EA-46FB-BE4F-0D66BC54B932}" srcOrd="2" destOrd="0" presId="urn:microsoft.com/office/officeart/2005/8/layout/vList3"/>
    <dgm:cxn modelId="{C699039F-A669-44A1-BB7A-B3865AC6D151}" type="presParOf" srcId="{2413EA80-05EA-46FB-BE4F-0D66BC54B932}" destId="{524A9F9C-FB2C-4C4E-9D7A-B1E664A51987}" srcOrd="0" destOrd="0" presId="urn:microsoft.com/office/officeart/2005/8/layout/vList3"/>
    <dgm:cxn modelId="{3F58F1A8-822D-4F6F-8C0F-B3BF1D1CF8A8}" type="presParOf" srcId="{2413EA80-05EA-46FB-BE4F-0D66BC54B932}" destId="{0C143454-1600-45B4-A341-34B697115266}" srcOrd="1" destOrd="0" presId="urn:microsoft.com/office/officeart/2005/8/layout/vList3"/>
    <dgm:cxn modelId="{AED6763D-D43E-40D1-80BB-0FD8280C3CB8}" type="presParOf" srcId="{6BA131C0-8043-4D0B-ADC5-E0BE49CECAEC}" destId="{3B1C837E-2057-4031-BD0C-2EFD50475ECD}" srcOrd="3" destOrd="0" presId="urn:microsoft.com/office/officeart/2005/8/layout/vList3"/>
    <dgm:cxn modelId="{EDF9319F-D995-45BA-B6BE-173E171AAC91}" type="presParOf" srcId="{6BA131C0-8043-4D0B-ADC5-E0BE49CECAEC}" destId="{D709F8C9-E26B-4835-89A9-9B3FB2FAE073}" srcOrd="4" destOrd="0" presId="urn:microsoft.com/office/officeart/2005/8/layout/vList3"/>
    <dgm:cxn modelId="{9AADDC4E-C236-476F-8F82-A590797A6083}" type="presParOf" srcId="{D709F8C9-E26B-4835-89A9-9B3FB2FAE073}" destId="{9F38989B-6481-496B-B645-D802A041F9CC}" srcOrd="0" destOrd="0" presId="urn:microsoft.com/office/officeart/2005/8/layout/vList3"/>
    <dgm:cxn modelId="{BFEC3258-A38B-4A35-883E-9454A9D70FBC}" type="presParOf" srcId="{D709F8C9-E26B-4835-89A9-9B3FB2FAE073}" destId="{1666ECE0-6D1C-4F15-A9B8-FC28BB0F9BBA}" srcOrd="1" destOrd="0" presId="urn:microsoft.com/office/officeart/2005/8/layout/vList3"/>
    <dgm:cxn modelId="{7C8AEB67-FB57-4EC2-9FDA-8821D842AAF6}" type="presParOf" srcId="{6BA131C0-8043-4D0B-ADC5-E0BE49CECAEC}" destId="{BD36B4B1-DB2E-4FC8-894E-55F39E8E8AC3}" srcOrd="5" destOrd="0" presId="urn:microsoft.com/office/officeart/2005/8/layout/vList3"/>
    <dgm:cxn modelId="{B528C335-5FD9-42C2-B237-20F3F0CB8658}" type="presParOf" srcId="{6BA131C0-8043-4D0B-ADC5-E0BE49CECAEC}" destId="{D62E713A-5A31-45B3-8110-3E43791D4F13}" srcOrd="6" destOrd="0" presId="urn:microsoft.com/office/officeart/2005/8/layout/vList3"/>
    <dgm:cxn modelId="{E7A8F9FD-9B79-4E33-BB7E-47DC1914BDA5}" type="presParOf" srcId="{D62E713A-5A31-45B3-8110-3E43791D4F13}" destId="{802DA23E-4A9E-47D9-B77E-780C09B04691}" srcOrd="0" destOrd="0" presId="urn:microsoft.com/office/officeart/2005/8/layout/vList3"/>
    <dgm:cxn modelId="{524971AD-13C8-462D-B277-FCDE84EBF5DE}" type="presParOf" srcId="{D62E713A-5A31-45B3-8110-3E43791D4F13}" destId="{74E13A3F-A0E8-4446-BC4B-F1A12EEFCB25}" srcOrd="1" destOrd="0" presId="urn:microsoft.com/office/officeart/2005/8/layout/vList3"/>
    <dgm:cxn modelId="{5B8DFB52-24D3-40FC-8192-2E8350BB2D84}" type="presParOf" srcId="{6BA131C0-8043-4D0B-ADC5-E0BE49CECAEC}" destId="{8EB7F67E-A715-4A03-8D98-0879A4E47ECE}" srcOrd="7" destOrd="0" presId="urn:microsoft.com/office/officeart/2005/8/layout/vList3"/>
    <dgm:cxn modelId="{0AF26E71-2F87-4BD8-892D-13536FF56312}" type="presParOf" srcId="{6BA131C0-8043-4D0B-ADC5-E0BE49CECAEC}" destId="{AF4E624D-2AD3-4FFB-A47E-0F35E014B4B5}" srcOrd="8" destOrd="0" presId="urn:microsoft.com/office/officeart/2005/8/layout/vList3"/>
    <dgm:cxn modelId="{32958754-FFA1-4F4E-A5E3-13825CE743D3}" type="presParOf" srcId="{AF4E624D-2AD3-4FFB-A47E-0F35E014B4B5}" destId="{B4190F8D-2BA6-4DD3-8015-1051ED74C4E8}" srcOrd="0" destOrd="0" presId="urn:microsoft.com/office/officeart/2005/8/layout/vList3"/>
    <dgm:cxn modelId="{D23DC8CC-90EF-4608-9FF3-31AF0C6FE55D}" type="presParOf" srcId="{AF4E624D-2AD3-4FFB-A47E-0F35E014B4B5}" destId="{D042B4D6-9378-41F3-B330-36289D723B1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0F093A-ADEF-4984-8B07-5BEC0EA27280}"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n-US"/>
        </a:p>
      </dgm:t>
    </dgm:pt>
    <dgm:pt modelId="{88C4819C-CD60-4A8C-977D-EF997D5F1F7E}">
      <dgm:prSet phldrT="[Text]"/>
      <dgm:spPr/>
      <dgm:t>
        <a:bodyPr/>
        <a:lstStyle/>
        <a:p>
          <a:pPr>
            <a:buFont typeface="Arial" panose="020B0604020202020204" pitchFamily="34" charset="0"/>
            <a:buNone/>
          </a:pPr>
          <a:r>
            <a:rPr lang="mn-MN" dirty="0">
              <a:latin typeface="Arial" panose="020B0604020202020204" pitchFamily="34" charset="0"/>
              <a:cs typeface="Arial" panose="020B0604020202020204" pitchFamily="34" charset="0"/>
            </a:rPr>
            <a:t>Сургуулийн өмнөх боловсролын  сургалтын хөтөлбөрийн хэрэгжилтэд дэмжлэг үзүүлэх Төрийн нарийн бичгийн даргын баталсан 2026 оны арга хэмжээний төлөвлөгөө”-ний хэрэгжилтийг удирдлага, зохицуулалтаар хангаж, үр дүнг тооцох</a:t>
          </a:r>
          <a:endParaRPr lang="en-US" dirty="0"/>
        </a:p>
      </dgm:t>
    </dgm:pt>
    <dgm:pt modelId="{44ED1E0E-1E43-4A2B-8C87-36897F3963DA}" type="parTrans" cxnId="{A13D70D5-71F9-41C4-8FB1-D66DF6C4A032}">
      <dgm:prSet/>
      <dgm:spPr/>
      <dgm:t>
        <a:bodyPr/>
        <a:lstStyle/>
        <a:p>
          <a:endParaRPr lang="en-US"/>
        </a:p>
      </dgm:t>
    </dgm:pt>
    <dgm:pt modelId="{3FF2303C-19F2-4CF5-BA7D-57447A9C4718}" type="sibTrans" cxnId="{A13D70D5-71F9-41C4-8FB1-D66DF6C4A032}">
      <dgm:prSet/>
      <dgm:spPr/>
      <dgm:t>
        <a:bodyPr/>
        <a:lstStyle/>
        <a:p>
          <a:endParaRPr lang="en-US"/>
        </a:p>
      </dgm:t>
    </dgm:pt>
    <dgm:pt modelId="{77C4F8AC-A187-4AC1-B3F0-64431ADCB3A6}">
      <dgm:prSet phldrT="[Text]"/>
      <dgm:spPr/>
      <dgm:t>
        <a:bodyPr/>
        <a:lstStyle/>
        <a:p>
          <a:pPr>
            <a:buNone/>
          </a:pPr>
          <a:r>
            <a:rPr lang="en-US" dirty="0"/>
            <a:t>“</a:t>
          </a:r>
          <a:r>
            <a:rPr lang="mn-MN" noProof="0" dirty="0"/>
            <a:t>Сургуулийн өмнөх боловсролын үйлчилгээнд хамрагдаж байгаа суралцагчийн хөгжил болон сургуульд бэлтгэгдсэн байдлыг үнэлэх журам”-ын хэрэгжилтэд дэмжлэг үзүүлэх, мэргэжил арга зүйн </a:t>
          </a:r>
          <a:r>
            <a:rPr lang="mn-MN" noProof="0"/>
            <a:t>удирдлагаар хангах</a:t>
          </a:r>
          <a:endParaRPr lang="en-US" dirty="0"/>
        </a:p>
      </dgm:t>
    </dgm:pt>
    <dgm:pt modelId="{EE414C9F-8D1A-4DAC-9086-089D2C0A4FBF}" type="parTrans" cxnId="{6704F634-01EA-4A3D-A2A6-9AB91094A650}">
      <dgm:prSet/>
      <dgm:spPr/>
      <dgm:t>
        <a:bodyPr/>
        <a:lstStyle/>
        <a:p>
          <a:endParaRPr lang="en-US"/>
        </a:p>
      </dgm:t>
    </dgm:pt>
    <dgm:pt modelId="{D648004E-8E31-41A4-8406-778A8D004B48}" type="sibTrans" cxnId="{6704F634-01EA-4A3D-A2A6-9AB91094A650}">
      <dgm:prSet/>
      <dgm:spPr/>
      <dgm:t>
        <a:bodyPr/>
        <a:lstStyle/>
        <a:p>
          <a:endParaRPr lang="en-US"/>
        </a:p>
      </dgm:t>
    </dgm:pt>
    <dgm:pt modelId="{628704FF-3AAC-46E9-8A1C-B08A2F912A11}">
      <dgm:prSet/>
      <dgm:spPr/>
      <dgm:t>
        <a:bodyPr/>
        <a:lstStyle/>
        <a:p>
          <a:pPr>
            <a:buNone/>
          </a:pPr>
          <a:r>
            <a:rPr lang="mn-MN" dirty="0"/>
            <a:t>Удирдах ажилтнуудын багшид арга зүйн дэмжлэг үзүүлэх ур чадварыг дэмжих </a:t>
          </a:r>
          <a:endParaRPr lang="en-US" dirty="0"/>
        </a:p>
      </dgm:t>
    </dgm:pt>
    <dgm:pt modelId="{DC1D6F5C-C436-4A07-978C-EB5EDDBB5C3A}" type="parTrans" cxnId="{8F68E148-13D6-47D0-9C55-2D1190790C2C}">
      <dgm:prSet/>
      <dgm:spPr/>
      <dgm:t>
        <a:bodyPr/>
        <a:lstStyle/>
        <a:p>
          <a:endParaRPr lang="en-US"/>
        </a:p>
      </dgm:t>
    </dgm:pt>
    <dgm:pt modelId="{0C82B353-2BAF-4FDA-85B3-503D57B80FCA}" type="sibTrans" cxnId="{8F68E148-13D6-47D0-9C55-2D1190790C2C}">
      <dgm:prSet/>
      <dgm:spPr/>
      <dgm:t>
        <a:bodyPr/>
        <a:lstStyle/>
        <a:p>
          <a:endParaRPr lang="en-US"/>
        </a:p>
      </dgm:t>
    </dgm:pt>
    <dgm:pt modelId="{6BA131C0-8043-4D0B-ADC5-E0BE49CECAEC}" type="pres">
      <dgm:prSet presAssocID="{DB0F093A-ADEF-4984-8B07-5BEC0EA27280}" presName="linearFlow" presStyleCnt="0">
        <dgm:presLayoutVars>
          <dgm:dir/>
          <dgm:resizeHandles val="exact"/>
        </dgm:presLayoutVars>
      </dgm:prSet>
      <dgm:spPr/>
    </dgm:pt>
    <dgm:pt modelId="{73C89E01-742A-4B99-BDCB-815F2441B7C0}" type="pres">
      <dgm:prSet presAssocID="{88C4819C-CD60-4A8C-977D-EF997D5F1F7E}" presName="composite" presStyleCnt="0"/>
      <dgm:spPr/>
    </dgm:pt>
    <dgm:pt modelId="{6B4AB451-1F7D-4526-BA12-5D234B8C8E89}" type="pres">
      <dgm:prSet presAssocID="{88C4819C-CD60-4A8C-977D-EF997D5F1F7E}" presName="imgShp" presStyleLbl="fgImgPlace1" presStyleIdx="0" presStyleCnt="3"/>
      <dgm:spPr>
        <a:blipFill>
          <a:blip xmlns:r="http://schemas.openxmlformats.org/officeDocument/2006/relationships" r:embed="rId1"/>
          <a:srcRect/>
          <a:stretch>
            <a:fillRect/>
          </a:stretch>
        </a:blipFill>
      </dgm:spPr>
    </dgm:pt>
    <dgm:pt modelId="{5B69D9A0-F900-441F-8397-5A2B502E959D}" type="pres">
      <dgm:prSet presAssocID="{88C4819C-CD60-4A8C-977D-EF997D5F1F7E}" presName="txShp" presStyleLbl="node1" presStyleIdx="0" presStyleCnt="3">
        <dgm:presLayoutVars>
          <dgm:bulletEnabled val="1"/>
        </dgm:presLayoutVars>
      </dgm:prSet>
      <dgm:spPr/>
    </dgm:pt>
    <dgm:pt modelId="{E0269D38-A677-4A35-9275-04354D4C5E2A}" type="pres">
      <dgm:prSet presAssocID="{3FF2303C-19F2-4CF5-BA7D-57447A9C4718}" presName="spacing" presStyleCnt="0"/>
      <dgm:spPr/>
    </dgm:pt>
    <dgm:pt modelId="{2413EA80-05EA-46FB-BE4F-0D66BC54B932}" type="pres">
      <dgm:prSet presAssocID="{628704FF-3AAC-46E9-8A1C-B08A2F912A11}" presName="composite" presStyleCnt="0"/>
      <dgm:spPr/>
    </dgm:pt>
    <dgm:pt modelId="{524A9F9C-FB2C-4C4E-9D7A-B1E664A51987}" type="pres">
      <dgm:prSet presAssocID="{628704FF-3AAC-46E9-8A1C-B08A2F912A11}" presName="imgShp" presStyleLbl="fgImgPlace1" presStyleIdx="1" presStyleCnt="3"/>
      <dgm:spPr>
        <a:blipFill>
          <a:blip xmlns:r="http://schemas.openxmlformats.org/officeDocument/2006/relationships" r:embed="rId2"/>
          <a:srcRect/>
          <a:stretch>
            <a:fillRect l="-25000" r="-25000"/>
          </a:stretch>
        </a:blipFill>
      </dgm:spPr>
    </dgm:pt>
    <dgm:pt modelId="{0C143454-1600-45B4-A341-34B697115266}" type="pres">
      <dgm:prSet presAssocID="{628704FF-3AAC-46E9-8A1C-B08A2F912A11}" presName="txShp" presStyleLbl="node1" presStyleIdx="1" presStyleCnt="3" custLinFactNeighborX="661" custLinFactNeighborY="-3172">
        <dgm:presLayoutVars>
          <dgm:bulletEnabled val="1"/>
        </dgm:presLayoutVars>
      </dgm:prSet>
      <dgm:spPr/>
    </dgm:pt>
    <dgm:pt modelId="{3B1C837E-2057-4031-BD0C-2EFD50475ECD}" type="pres">
      <dgm:prSet presAssocID="{0C82B353-2BAF-4FDA-85B3-503D57B80FCA}" presName="spacing" presStyleCnt="0"/>
      <dgm:spPr/>
    </dgm:pt>
    <dgm:pt modelId="{D709F8C9-E26B-4835-89A9-9B3FB2FAE073}" type="pres">
      <dgm:prSet presAssocID="{77C4F8AC-A187-4AC1-B3F0-64431ADCB3A6}" presName="composite" presStyleCnt="0"/>
      <dgm:spPr/>
    </dgm:pt>
    <dgm:pt modelId="{9F38989B-6481-496B-B645-D802A041F9CC}" type="pres">
      <dgm:prSet presAssocID="{77C4F8AC-A187-4AC1-B3F0-64431ADCB3A6}" presName="imgShp" presStyleLbl="fgImgPlace1" presStyleIdx="2" presStyleCnt="3"/>
      <dgm:spPr>
        <a:blipFill>
          <a:blip xmlns:r="http://schemas.openxmlformats.org/officeDocument/2006/relationships" r:embed="rId3"/>
          <a:srcRect/>
          <a:stretch>
            <a:fillRect l="-25000" r="-25000"/>
          </a:stretch>
        </a:blipFill>
      </dgm:spPr>
    </dgm:pt>
    <dgm:pt modelId="{1666ECE0-6D1C-4F15-A9B8-FC28BB0F9BBA}" type="pres">
      <dgm:prSet presAssocID="{77C4F8AC-A187-4AC1-B3F0-64431ADCB3A6}" presName="txShp" presStyleLbl="node1" presStyleIdx="2" presStyleCnt="3">
        <dgm:presLayoutVars>
          <dgm:bulletEnabled val="1"/>
        </dgm:presLayoutVars>
      </dgm:prSet>
      <dgm:spPr/>
    </dgm:pt>
  </dgm:ptLst>
  <dgm:cxnLst>
    <dgm:cxn modelId="{6704F634-01EA-4A3D-A2A6-9AB91094A650}" srcId="{DB0F093A-ADEF-4984-8B07-5BEC0EA27280}" destId="{77C4F8AC-A187-4AC1-B3F0-64431ADCB3A6}" srcOrd="2" destOrd="0" parTransId="{EE414C9F-8D1A-4DAC-9086-089D2C0A4FBF}" sibTransId="{D648004E-8E31-41A4-8406-778A8D004B48}"/>
    <dgm:cxn modelId="{8F68E148-13D6-47D0-9C55-2D1190790C2C}" srcId="{DB0F093A-ADEF-4984-8B07-5BEC0EA27280}" destId="{628704FF-3AAC-46E9-8A1C-B08A2F912A11}" srcOrd="1" destOrd="0" parTransId="{DC1D6F5C-C436-4A07-978C-EB5EDDBB5C3A}" sibTransId="{0C82B353-2BAF-4FDA-85B3-503D57B80FCA}"/>
    <dgm:cxn modelId="{D16B2E92-8C04-46FC-8E94-8951D81B4F3F}" type="presOf" srcId="{77C4F8AC-A187-4AC1-B3F0-64431ADCB3A6}" destId="{1666ECE0-6D1C-4F15-A9B8-FC28BB0F9BBA}" srcOrd="0" destOrd="0" presId="urn:microsoft.com/office/officeart/2005/8/layout/vList3"/>
    <dgm:cxn modelId="{46AF9A9A-7700-4AAD-A554-22F494AF35CB}" type="presOf" srcId="{628704FF-3AAC-46E9-8A1C-B08A2F912A11}" destId="{0C143454-1600-45B4-A341-34B697115266}" srcOrd="0" destOrd="0" presId="urn:microsoft.com/office/officeart/2005/8/layout/vList3"/>
    <dgm:cxn modelId="{7B9E23C4-AAD8-442B-9516-A4C489F9C8AE}" type="presOf" srcId="{DB0F093A-ADEF-4984-8B07-5BEC0EA27280}" destId="{6BA131C0-8043-4D0B-ADC5-E0BE49CECAEC}" srcOrd="0" destOrd="0" presId="urn:microsoft.com/office/officeart/2005/8/layout/vList3"/>
    <dgm:cxn modelId="{FDC643CC-7575-4AF5-BFF1-895198C62A0F}" type="presOf" srcId="{88C4819C-CD60-4A8C-977D-EF997D5F1F7E}" destId="{5B69D9A0-F900-441F-8397-5A2B502E959D}" srcOrd="0" destOrd="0" presId="urn:microsoft.com/office/officeart/2005/8/layout/vList3"/>
    <dgm:cxn modelId="{A13D70D5-71F9-41C4-8FB1-D66DF6C4A032}" srcId="{DB0F093A-ADEF-4984-8B07-5BEC0EA27280}" destId="{88C4819C-CD60-4A8C-977D-EF997D5F1F7E}" srcOrd="0" destOrd="0" parTransId="{44ED1E0E-1E43-4A2B-8C87-36897F3963DA}" sibTransId="{3FF2303C-19F2-4CF5-BA7D-57447A9C4718}"/>
    <dgm:cxn modelId="{BFA05E0A-298D-4209-9213-3ACF8E01FCF8}" type="presParOf" srcId="{6BA131C0-8043-4D0B-ADC5-E0BE49CECAEC}" destId="{73C89E01-742A-4B99-BDCB-815F2441B7C0}" srcOrd="0" destOrd="0" presId="urn:microsoft.com/office/officeart/2005/8/layout/vList3"/>
    <dgm:cxn modelId="{4A5605AD-E126-43F1-BC83-3F42C6FA8673}" type="presParOf" srcId="{73C89E01-742A-4B99-BDCB-815F2441B7C0}" destId="{6B4AB451-1F7D-4526-BA12-5D234B8C8E89}" srcOrd="0" destOrd="0" presId="urn:microsoft.com/office/officeart/2005/8/layout/vList3"/>
    <dgm:cxn modelId="{A692A413-6E2E-4F13-A7AF-785B3F70B2DF}" type="presParOf" srcId="{73C89E01-742A-4B99-BDCB-815F2441B7C0}" destId="{5B69D9A0-F900-441F-8397-5A2B502E959D}" srcOrd="1" destOrd="0" presId="urn:microsoft.com/office/officeart/2005/8/layout/vList3"/>
    <dgm:cxn modelId="{B40D7763-E0FE-4832-BCB8-C56433ED5301}" type="presParOf" srcId="{6BA131C0-8043-4D0B-ADC5-E0BE49CECAEC}" destId="{E0269D38-A677-4A35-9275-04354D4C5E2A}" srcOrd="1" destOrd="0" presId="urn:microsoft.com/office/officeart/2005/8/layout/vList3"/>
    <dgm:cxn modelId="{13BB72D2-C11B-4E9B-9465-9287605B44C8}" type="presParOf" srcId="{6BA131C0-8043-4D0B-ADC5-E0BE49CECAEC}" destId="{2413EA80-05EA-46FB-BE4F-0D66BC54B932}" srcOrd="2" destOrd="0" presId="urn:microsoft.com/office/officeart/2005/8/layout/vList3"/>
    <dgm:cxn modelId="{C699039F-A669-44A1-BB7A-B3865AC6D151}" type="presParOf" srcId="{2413EA80-05EA-46FB-BE4F-0D66BC54B932}" destId="{524A9F9C-FB2C-4C4E-9D7A-B1E664A51987}" srcOrd="0" destOrd="0" presId="urn:microsoft.com/office/officeart/2005/8/layout/vList3"/>
    <dgm:cxn modelId="{3F58F1A8-822D-4F6F-8C0F-B3BF1D1CF8A8}" type="presParOf" srcId="{2413EA80-05EA-46FB-BE4F-0D66BC54B932}" destId="{0C143454-1600-45B4-A341-34B697115266}" srcOrd="1" destOrd="0" presId="urn:microsoft.com/office/officeart/2005/8/layout/vList3"/>
    <dgm:cxn modelId="{AED6763D-D43E-40D1-80BB-0FD8280C3CB8}" type="presParOf" srcId="{6BA131C0-8043-4D0B-ADC5-E0BE49CECAEC}" destId="{3B1C837E-2057-4031-BD0C-2EFD50475ECD}" srcOrd="3" destOrd="0" presId="urn:microsoft.com/office/officeart/2005/8/layout/vList3"/>
    <dgm:cxn modelId="{EDF9319F-D995-45BA-B6BE-173E171AAC91}" type="presParOf" srcId="{6BA131C0-8043-4D0B-ADC5-E0BE49CECAEC}" destId="{D709F8C9-E26B-4835-89A9-9B3FB2FAE073}" srcOrd="4" destOrd="0" presId="urn:microsoft.com/office/officeart/2005/8/layout/vList3"/>
    <dgm:cxn modelId="{9AADDC4E-C236-476F-8F82-A590797A6083}" type="presParOf" srcId="{D709F8C9-E26B-4835-89A9-9B3FB2FAE073}" destId="{9F38989B-6481-496B-B645-D802A041F9CC}" srcOrd="0" destOrd="0" presId="urn:microsoft.com/office/officeart/2005/8/layout/vList3"/>
    <dgm:cxn modelId="{BFEC3258-A38B-4A35-883E-9454A9D70FBC}" type="presParOf" srcId="{D709F8C9-E26B-4835-89A9-9B3FB2FAE073}" destId="{1666ECE0-6D1C-4F15-A9B8-FC28BB0F9BB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0F093A-ADEF-4984-8B07-5BEC0EA27280}"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n-US"/>
        </a:p>
      </dgm:t>
    </dgm:pt>
    <dgm:pt modelId="{88C4819C-CD60-4A8C-977D-EF997D5F1F7E}">
      <dgm:prSet phldrT="[Text]" custT="1"/>
      <dgm:spPr/>
      <dgm:t>
        <a:bodyPr/>
        <a:lstStyle/>
        <a:p>
          <a:pPr>
            <a:buFont typeface="Arial" panose="020B0604020202020204" pitchFamily="34" charset="0"/>
            <a:buNone/>
          </a:pPr>
          <a:r>
            <a:rPr lang="mn-MN" sz="1800">
              <a:effectLst/>
              <a:latin typeface="Times New Roman" panose="02020603050405020304" pitchFamily="18" charset="0"/>
              <a:ea typeface="Aptos" panose="020B0004020202020204" pitchFamily="34" charset="0"/>
              <a:cs typeface="Times New Roman" panose="02020603050405020304" pitchFamily="18" charset="0"/>
            </a:rPr>
            <a:t>Бүлэг дүүргэлт улсын дундаж 28.1 бөгөөд нэг бүлэгт ноогдох хөгжлийн бэрхшээлтэй хүүхдийн тоо олон байх нь багшид ачаалалтай.</a:t>
          </a:r>
          <a:endParaRPr lang="en-US" sz="1800" dirty="0">
            <a:latin typeface="Times New Roman" panose="02020603050405020304" pitchFamily="18" charset="0"/>
            <a:cs typeface="Times New Roman" panose="02020603050405020304" pitchFamily="18" charset="0"/>
          </a:endParaRPr>
        </a:p>
      </dgm:t>
    </dgm:pt>
    <dgm:pt modelId="{44ED1E0E-1E43-4A2B-8C87-36897F3963DA}" type="parTrans" cxnId="{A13D70D5-71F9-41C4-8FB1-D66DF6C4A032}">
      <dgm:prSet/>
      <dgm:spPr/>
      <dgm:t>
        <a:bodyPr/>
        <a:lstStyle/>
        <a:p>
          <a:endParaRPr lang="en-US" sz="1800">
            <a:latin typeface="Times New Roman" panose="02020603050405020304" pitchFamily="18" charset="0"/>
            <a:cs typeface="Times New Roman" panose="02020603050405020304" pitchFamily="18" charset="0"/>
          </a:endParaRPr>
        </a:p>
      </dgm:t>
    </dgm:pt>
    <dgm:pt modelId="{3FF2303C-19F2-4CF5-BA7D-57447A9C4718}" type="sibTrans" cxnId="{A13D70D5-71F9-41C4-8FB1-D66DF6C4A032}">
      <dgm:prSet/>
      <dgm:spPr/>
      <dgm:t>
        <a:bodyPr/>
        <a:lstStyle/>
        <a:p>
          <a:endParaRPr lang="en-US" sz="1800">
            <a:latin typeface="Times New Roman" panose="02020603050405020304" pitchFamily="18" charset="0"/>
            <a:cs typeface="Times New Roman" panose="02020603050405020304" pitchFamily="18" charset="0"/>
          </a:endParaRPr>
        </a:p>
      </dgm:t>
    </dgm:pt>
    <dgm:pt modelId="{77C4F8AC-A187-4AC1-B3F0-64431ADCB3A6}">
      <dgm:prSet phldrT="[Text]" custT="1"/>
      <dgm:spPr/>
      <dgm:t>
        <a:bodyPr/>
        <a:lstStyle/>
        <a:p>
          <a:r>
            <a:rPr lang="mn-MN" sz="1600" dirty="0">
              <a:latin typeface="Times New Roman" panose="02020603050405020304" pitchFamily="18" charset="0"/>
              <a:cs typeface="Times New Roman" panose="02020603050405020304" pitchFamily="18" charset="0"/>
            </a:rPr>
            <a:t>Багшлах хүний нөөцийг чадавхжуулж багшийг гадаад, дотоодод бэлтгэж, мэргэшүүлэх</a:t>
          </a:r>
          <a:endParaRPr lang="en-US" sz="1600" dirty="0">
            <a:latin typeface="Times New Roman" panose="02020603050405020304" pitchFamily="18" charset="0"/>
            <a:cs typeface="Times New Roman" panose="02020603050405020304" pitchFamily="18" charset="0"/>
          </a:endParaRPr>
        </a:p>
      </dgm:t>
    </dgm:pt>
    <dgm:pt modelId="{EE414C9F-8D1A-4DAC-9086-089D2C0A4FBF}" type="parTrans" cxnId="{6704F634-01EA-4A3D-A2A6-9AB91094A650}">
      <dgm:prSet/>
      <dgm:spPr/>
      <dgm:t>
        <a:bodyPr/>
        <a:lstStyle/>
        <a:p>
          <a:endParaRPr lang="en-US" sz="1800">
            <a:latin typeface="Times New Roman" panose="02020603050405020304" pitchFamily="18" charset="0"/>
            <a:cs typeface="Times New Roman" panose="02020603050405020304" pitchFamily="18" charset="0"/>
          </a:endParaRPr>
        </a:p>
      </dgm:t>
    </dgm:pt>
    <dgm:pt modelId="{D648004E-8E31-41A4-8406-778A8D004B48}" type="sibTrans" cxnId="{6704F634-01EA-4A3D-A2A6-9AB91094A650}">
      <dgm:prSet/>
      <dgm:spPr/>
      <dgm:t>
        <a:bodyPr/>
        <a:lstStyle/>
        <a:p>
          <a:endParaRPr lang="en-US" sz="1800">
            <a:latin typeface="Times New Roman" panose="02020603050405020304" pitchFamily="18" charset="0"/>
            <a:cs typeface="Times New Roman" panose="02020603050405020304" pitchFamily="18" charset="0"/>
          </a:endParaRPr>
        </a:p>
      </dgm:t>
    </dgm:pt>
    <dgm:pt modelId="{D6B3E2BE-58D2-407E-AD58-FD0163D82C27}">
      <dgm:prSet phldrT="[Text]" custT="1"/>
      <dgm:spPr/>
      <dgm:t>
        <a:bodyPr/>
        <a:lstStyle/>
        <a:p>
          <a:r>
            <a:rPr lang="mn-MN" sz="1800" dirty="0">
              <a:latin typeface="Times New Roman" panose="02020603050405020304" pitchFamily="18" charset="0"/>
              <a:cs typeface="Times New Roman" panose="02020603050405020304" pitchFamily="18" charset="0"/>
            </a:rPr>
            <a:t>Төрийн болон орон нутгийн өмчийн хүүхдийн цэцэрлэгийн багш, ажилтны орон тооны хязгаарын жишиг нормативын хэрэгжилтэд нөхцөл байдлын шинжилгээ хийж, санал зөвлөмж боловсруулах</a:t>
          </a:r>
          <a:endParaRPr lang="en-US" sz="1800" dirty="0">
            <a:latin typeface="Times New Roman" panose="02020603050405020304" pitchFamily="18" charset="0"/>
            <a:cs typeface="Times New Roman" panose="02020603050405020304" pitchFamily="18" charset="0"/>
          </a:endParaRPr>
        </a:p>
      </dgm:t>
    </dgm:pt>
    <dgm:pt modelId="{6DA84256-3331-4FE0-A6AD-35351DC7AACF}" type="parTrans" cxnId="{8387B7CE-3BEF-493B-80E0-563E48BF4A11}">
      <dgm:prSet/>
      <dgm:spPr/>
      <dgm:t>
        <a:bodyPr/>
        <a:lstStyle/>
        <a:p>
          <a:endParaRPr lang="en-US" sz="1800">
            <a:latin typeface="Times New Roman" panose="02020603050405020304" pitchFamily="18" charset="0"/>
            <a:cs typeface="Times New Roman" panose="02020603050405020304" pitchFamily="18" charset="0"/>
          </a:endParaRPr>
        </a:p>
      </dgm:t>
    </dgm:pt>
    <dgm:pt modelId="{B5EE5C3C-1B96-4819-912A-4CE7713031C4}" type="sibTrans" cxnId="{8387B7CE-3BEF-493B-80E0-563E48BF4A11}">
      <dgm:prSet/>
      <dgm:spPr/>
      <dgm:t>
        <a:bodyPr/>
        <a:lstStyle/>
        <a:p>
          <a:endParaRPr lang="en-US" sz="1800">
            <a:latin typeface="Times New Roman" panose="02020603050405020304" pitchFamily="18" charset="0"/>
            <a:cs typeface="Times New Roman" panose="02020603050405020304" pitchFamily="18" charset="0"/>
          </a:endParaRPr>
        </a:p>
      </dgm:t>
    </dgm:pt>
    <dgm:pt modelId="{628704FF-3AAC-46E9-8A1C-B08A2F912A11}">
      <dgm:prSet custT="1"/>
      <dgm:spPr/>
      <dgm:t>
        <a:bodyPr/>
        <a:lstStyle/>
        <a:p>
          <a:r>
            <a:rPr lang="mn-MN" sz="1800" dirty="0">
              <a:latin typeface="Times New Roman" panose="02020603050405020304" pitchFamily="18" charset="0"/>
              <a:cs typeface="Times New Roman" panose="02020603050405020304" pitchFamily="18" charset="0"/>
            </a:rPr>
            <a:t>Багшийн хөгжлийн бүсийн төвийг багш бэлтгэх дээд боловсролын сургалтын байгууллагыг түшиглэн бэхжүүлж, сургалт, үйл ажиллагааг тогтворжуулах</a:t>
          </a:r>
          <a:endParaRPr lang="en-US" sz="1800" dirty="0">
            <a:latin typeface="Times New Roman" panose="02020603050405020304" pitchFamily="18" charset="0"/>
            <a:cs typeface="Times New Roman" panose="02020603050405020304" pitchFamily="18" charset="0"/>
          </a:endParaRPr>
        </a:p>
      </dgm:t>
    </dgm:pt>
    <dgm:pt modelId="{DC1D6F5C-C436-4A07-978C-EB5EDDBB5C3A}" type="parTrans" cxnId="{8F68E148-13D6-47D0-9C55-2D1190790C2C}">
      <dgm:prSet/>
      <dgm:spPr/>
      <dgm:t>
        <a:bodyPr/>
        <a:lstStyle/>
        <a:p>
          <a:endParaRPr lang="en-US" sz="1800">
            <a:latin typeface="Times New Roman" panose="02020603050405020304" pitchFamily="18" charset="0"/>
            <a:cs typeface="Times New Roman" panose="02020603050405020304" pitchFamily="18" charset="0"/>
          </a:endParaRPr>
        </a:p>
      </dgm:t>
    </dgm:pt>
    <dgm:pt modelId="{0C82B353-2BAF-4FDA-85B3-503D57B80FCA}" type="sibTrans" cxnId="{8F68E148-13D6-47D0-9C55-2D1190790C2C}">
      <dgm:prSet/>
      <dgm:spPr/>
      <dgm:t>
        <a:bodyPr/>
        <a:lstStyle/>
        <a:p>
          <a:endParaRPr lang="en-US" sz="1800">
            <a:latin typeface="Times New Roman" panose="02020603050405020304" pitchFamily="18" charset="0"/>
            <a:cs typeface="Times New Roman" panose="02020603050405020304" pitchFamily="18" charset="0"/>
          </a:endParaRPr>
        </a:p>
      </dgm:t>
    </dgm:pt>
    <dgm:pt modelId="{ABC89DA0-B18A-49E3-AF78-1CA2C207E75B}">
      <dgm:prSet custT="1"/>
      <dgm:spPr/>
      <dgm:t>
        <a:bodyPr/>
        <a:lstStyle/>
        <a:p>
          <a:r>
            <a:rPr lang="mn-MN" sz="1800" dirty="0">
              <a:latin typeface="Times New Roman" panose="02020603050405020304" pitchFamily="18" charset="0"/>
              <a:cs typeface="Times New Roman" panose="02020603050405020304" pitchFamily="18" charset="0"/>
            </a:rPr>
            <a:t>Зарим бүлэг дүүргэлт норматив хэмжээнд хүрэхгүй байгаа цэцэрлэгийн бүлэг, багшлах боловсон хүчний зохицуулалт хийх</a:t>
          </a:r>
          <a:endParaRPr lang="en-US" sz="1800" dirty="0">
            <a:latin typeface="Times New Roman" panose="02020603050405020304" pitchFamily="18" charset="0"/>
            <a:cs typeface="Times New Roman" panose="02020603050405020304" pitchFamily="18" charset="0"/>
          </a:endParaRPr>
        </a:p>
      </dgm:t>
    </dgm:pt>
    <dgm:pt modelId="{E35787F3-07D8-4A86-9CF1-8920354C1CBA}" type="parTrans" cxnId="{2623BE93-E8A3-4183-B411-4CAD7BCEF445}">
      <dgm:prSet/>
      <dgm:spPr/>
      <dgm:t>
        <a:bodyPr/>
        <a:lstStyle/>
        <a:p>
          <a:endParaRPr lang="en-US" sz="1800">
            <a:latin typeface="Times New Roman" panose="02020603050405020304" pitchFamily="18" charset="0"/>
            <a:cs typeface="Times New Roman" panose="02020603050405020304" pitchFamily="18" charset="0"/>
          </a:endParaRPr>
        </a:p>
      </dgm:t>
    </dgm:pt>
    <dgm:pt modelId="{1DED338D-51A2-405D-8D28-9A5D2A3F0CFA}" type="sibTrans" cxnId="{2623BE93-E8A3-4183-B411-4CAD7BCEF445}">
      <dgm:prSet/>
      <dgm:spPr/>
      <dgm:t>
        <a:bodyPr/>
        <a:lstStyle/>
        <a:p>
          <a:endParaRPr lang="en-US" sz="1800">
            <a:latin typeface="Times New Roman" panose="02020603050405020304" pitchFamily="18" charset="0"/>
            <a:cs typeface="Times New Roman" panose="02020603050405020304" pitchFamily="18" charset="0"/>
          </a:endParaRPr>
        </a:p>
      </dgm:t>
    </dgm:pt>
    <dgm:pt modelId="{6BA131C0-8043-4D0B-ADC5-E0BE49CECAEC}" type="pres">
      <dgm:prSet presAssocID="{DB0F093A-ADEF-4984-8B07-5BEC0EA27280}" presName="linearFlow" presStyleCnt="0">
        <dgm:presLayoutVars>
          <dgm:dir/>
          <dgm:resizeHandles val="exact"/>
        </dgm:presLayoutVars>
      </dgm:prSet>
      <dgm:spPr/>
    </dgm:pt>
    <dgm:pt modelId="{73C89E01-742A-4B99-BDCB-815F2441B7C0}" type="pres">
      <dgm:prSet presAssocID="{88C4819C-CD60-4A8C-977D-EF997D5F1F7E}" presName="composite" presStyleCnt="0"/>
      <dgm:spPr/>
    </dgm:pt>
    <dgm:pt modelId="{6B4AB451-1F7D-4526-BA12-5D234B8C8E89}" type="pres">
      <dgm:prSet presAssocID="{88C4819C-CD60-4A8C-977D-EF997D5F1F7E}" presName="imgShp" presStyleLbl="fgImgPlace1" presStyleIdx="0" presStyleCnt="5"/>
      <dgm:spPr>
        <a:blipFill>
          <a:blip xmlns:r="http://schemas.openxmlformats.org/officeDocument/2006/relationships" r:embed="rId1"/>
          <a:srcRect/>
          <a:stretch>
            <a:fillRect l="-46000" r="-46000"/>
          </a:stretch>
        </a:blipFill>
      </dgm:spPr>
    </dgm:pt>
    <dgm:pt modelId="{5B69D9A0-F900-441F-8397-5A2B502E959D}" type="pres">
      <dgm:prSet presAssocID="{88C4819C-CD60-4A8C-977D-EF997D5F1F7E}" presName="txShp" presStyleLbl="node1" presStyleIdx="0" presStyleCnt="5">
        <dgm:presLayoutVars>
          <dgm:bulletEnabled val="1"/>
        </dgm:presLayoutVars>
      </dgm:prSet>
      <dgm:spPr/>
    </dgm:pt>
    <dgm:pt modelId="{E0269D38-A677-4A35-9275-04354D4C5E2A}" type="pres">
      <dgm:prSet presAssocID="{3FF2303C-19F2-4CF5-BA7D-57447A9C4718}" presName="spacing" presStyleCnt="0"/>
      <dgm:spPr/>
    </dgm:pt>
    <dgm:pt modelId="{2413EA80-05EA-46FB-BE4F-0D66BC54B932}" type="pres">
      <dgm:prSet presAssocID="{628704FF-3AAC-46E9-8A1C-B08A2F912A11}" presName="composite" presStyleCnt="0"/>
      <dgm:spPr/>
    </dgm:pt>
    <dgm:pt modelId="{524A9F9C-FB2C-4C4E-9D7A-B1E664A51987}" type="pres">
      <dgm:prSet presAssocID="{628704FF-3AAC-46E9-8A1C-B08A2F912A11}" presName="imgShp" presStyleLbl="fgImgPlace1" presStyleIdx="1" presStyleCnt="5"/>
      <dgm:spPr>
        <a:blipFill>
          <a:blip xmlns:r="http://schemas.openxmlformats.org/officeDocument/2006/relationships" r:embed="rId2"/>
          <a:srcRect/>
          <a:stretch>
            <a:fillRect l="-39000" r="-39000"/>
          </a:stretch>
        </a:blipFill>
      </dgm:spPr>
    </dgm:pt>
    <dgm:pt modelId="{0C143454-1600-45B4-A341-34B697115266}" type="pres">
      <dgm:prSet presAssocID="{628704FF-3AAC-46E9-8A1C-B08A2F912A11}" presName="txShp" presStyleLbl="node1" presStyleIdx="1" presStyleCnt="5">
        <dgm:presLayoutVars>
          <dgm:bulletEnabled val="1"/>
        </dgm:presLayoutVars>
      </dgm:prSet>
      <dgm:spPr/>
    </dgm:pt>
    <dgm:pt modelId="{3B1C837E-2057-4031-BD0C-2EFD50475ECD}" type="pres">
      <dgm:prSet presAssocID="{0C82B353-2BAF-4FDA-85B3-503D57B80FCA}" presName="spacing" presStyleCnt="0"/>
      <dgm:spPr/>
    </dgm:pt>
    <dgm:pt modelId="{D709F8C9-E26B-4835-89A9-9B3FB2FAE073}" type="pres">
      <dgm:prSet presAssocID="{77C4F8AC-A187-4AC1-B3F0-64431ADCB3A6}" presName="composite" presStyleCnt="0"/>
      <dgm:spPr/>
    </dgm:pt>
    <dgm:pt modelId="{9F38989B-6481-496B-B645-D802A041F9CC}" type="pres">
      <dgm:prSet presAssocID="{77C4F8AC-A187-4AC1-B3F0-64431ADCB3A6}" presName="imgShp" presStyleLbl="fgImgPlace1" presStyleIdx="2" presStyleCnt="5"/>
      <dgm:spPr>
        <a:blipFill>
          <a:blip xmlns:r="http://schemas.openxmlformats.org/officeDocument/2006/relationships" r:embed="rId3"/>
          <a:srcRect/>
          <a:stretch>
            <a:fillRect l="-35000" r="-35000"/>
          </a:stretch>
        </a:blipFill>
      </dgm:spPr>
    </dgm:pt>
    <dgm:pt modelId="{1666ECE0-6D1C-4F15-A9B8-FC28BB0F9BBA}" type="pres">
      <dgm:prSet presAssocID="{77C4F8AC-A187-4AC1-B3F0-64431ADCB3A6}" presName="txShp" presStyleLbl="node1" presStyleIdx="2" presStyleCnt="5">
        <dgm:presLayoutVars>
          <dgm:bulletEnabled val="1"/>
        </dgm:presLayoutVars>
      </dgm:prSet>
      <dgm:spPr/>
    </dgm:pt>
    <dgm:pt modelId="{BD36B4B1-DB2E-4FC8-894E-55F39E8E8AC3}" type="pres">
      <dgm:prSet presAssocID="{D648004E-8E31-41A4-8406-778A8D004B48}" presName="spacing" presStyleCnt="0"/>
      <dgm:spPr/>
    </dgm:pt>
    <dgm:pt modelId="{D62E713A-5A31-45B3-8110-3E43791D4F13}" type="pres">
      <dgm:prSet presAssocID="{D6B3E2BE-58D2-407E-AD58-FD0163D82C27}" presName="composite" presStyleCnt="0"/>
      <dgm:spPr/>
    </dgm:pt>
    <dgm:pt modelId="{802DA23E-4A9E-47D9-B77E-780C09B04691}" type="pres">
      <dgm:prSet presAssocID="{D6B3E2BE-58D2-407E-AD58-FD0163D82C27}" presName="imgShp" presStyleLbl="fgImgPlace1" presStyleIdx="3" presStyleCnt="5"/>
      <dgm:spPr>
        <a:blipFill>
          <a:blip xmlns:r="http://schemas.openxmlformats.org/officeDocument/2006/relationships" r:embed="rId4"/>
          <a:srcRect/>
          <a:stretch>
            <a:fillRect t="-3000" b="-3000"/>
          </a:stretch>
        </a:blipFill>
      </dgm:spPr>
    </dgm:pt>
    <dgm:pt modelId="{74E13A3F-A0E8-4446-BC4B-F1A12EEFCB25}" type="pres">
      <dgm:prSet presAssocID="{D6B3E2BE-58D2-407E-AD58-FD0163D82C27}" presName="txShp" presStyleLbl="node1" presStyleIdx="3" presStyleCnt="5">
        <dgm:presLayoutVars>
          <dgm:bulletEnabled val="1"/>
        </dgm:presLayoutVars>
      </dgm:prSet>
      <dgm:spPr/>
    </dgm:pt>
    <dgm:pt modelId="{8E7FFD81-5837-498F-9F4F-CB475329DA18}" type="pres">
      <dgm:prSet presAssocID="{B5EE5C3C-1B96-4819-912A-4CE7713031C4}" presName="spacing" presStyleCnt="0"/>
      <dgm:spPr/>
    </dgm:pt>
    <dgm:pt modelId="{F482D56F-217A-4F35-B04A-E2BF42E80FC8}" type="pres">
      <dgm:prSet presAssocID="{ABC89DA0-B18A-49E3-AF78-1CA2C207E75B}" presName="composite" presStyleCnt="0"/>
      <dgm:spPr/>
    </dgm:pt>
    <dgm:pt modelId="{155EC7C7-B19B-4F13-9F95-11ACD4AA213C}" type="pres">
      <dgm:prSet presAssocID="{ABC89DA0-B18A-49E3-AF78-1CA2C207E75B}" presName="imgShp" presStyleLbl="fgImgPlace1" presStyleIdx="4" presStyleCnt="5"/>
      <dgm:spPr>
        <a:blipFill>
          <a:blip xmlns:r="http://schemas.openxmlformats.org/officeDocument/2006/relationships" r:embed="rId5"/>
          <a:srcRect/>
          <a:stretch>
            <a:fillRect l="-8000" r="-8000"/>
          </a:stretch>
        </a:blipFill>
      </dgm:spPr>
    </dgm:pt>
    <dgm:pt modelId="{6F4F4AF0-780E-48AD-9071-E53FC70C77D0}" type="pres">
      <dgm:prSet presAssocID="{ABC89DA0-B18A-49E3-AF78-1CA2C207E75B}" presName="txShp" presStyleLbl="node1" presStyleIdx="4" presStyleCnt="5">
        <dgm:presLayoutVars>
          <dgm:bulletEnabled val="1"/>
        </dgm:presLayoutVars>
      </dgm:prSet>
      <dgm:spPr/>
    </dgm:pt>
  </dgm:ptLst>
  <dgm:cxnLst>
    <dgm:cxn modelId="{6704F634-01EA-4A3D-A2A6-9AB91094A650}" srcId="{DB0F093A-ADEF-4984-8B07-5BEC0EA27280}" destId="{77C4F8AC-A187-4AC1-B3F0-64431ADCB3A6}" srcOrd="2" destOrd="0" parTransId="{EE414C9F-8D1A-4DAC-9086-089D2C0A4FBF}" sibTransId="{D648004E-8E31-41A4-8406-778A8D004B48}"/>
    <dgm:cxn modelId="{83436D42-9F54-449E-AF4D-34116EB0A66A}" type="presOf" srcId="{ABC89DA0-B18A-49E3-AF78-1CA2C207E75B}" destId="{6F4F4AF0-780E-48AD-9071-E53FC70C77D0}" srcOrd="0" destOrd="0" presId="urn:microsoft.com/office/officeart/2005/8/layout/vList3"/>
    <dgm:cxn modelId="{8F68E148-13D6-47D0-9C55-2D1190790C2C}" srcId="{DB0F093A-ADEF-4984-8B07-5BEC0EA27280}" destId="{628704FF-3AAC-46E9-8A1C-B08A2F912A11}" srcOrd="1" destOrd="0" parTransId="{DC1D6F5C-C436-4A07-978C-EB5EDDBB5C3A}" sibTransId="{0C82B353-2BAF-4FDA-85B3-503D57B80FCA}"/>
    <dgm:cxn modelId="{D16B2E92-8C04-46FC-8E94-8951D81B4F3F}" type="presOf" srcId="{77C4F8AC-A187-4AC1-B3F0-64431ADCB3A6}" destId="{1666ECE0-6D1C-4F15-A9B8-FC28BB0F9BBA}" srcOrd="0" destOrd="0" presId="urn:microsoft.com/office/officeart/2005/8/layout/vList3"/>
    <dgm:cxn modelId="{2623BE93-E8A3-4183-B411-4CAD7BCEF445}" srcId="{DB0F093A-ADEF-4984-8B07-5BEC0EA27280}" destId="{ABC89DA0-B18A-49E3-AF78-1CA2C207E75B}" srcOrd="4" destOrd="0" parTransId="{E35787F3-07D8-4A86-9CF1-8920354C1CBA}" sibTransId="{1DED338D-51A2-405D-8D28-9A5D2A3F0CFA}"/>
    <dgm:cxn modelId="{46AF9A9A-7700-4AAD-A554-22F494AF35CB}" type="presOf" srcId="{628704FF-3AAC-46E9-8A1C-B08A2F912A11}" destId="{0C143454-1600-45B4-A341-34B697115266}" srcOrd="0" destOrd="0" presId="urn:microsoft.com/office/officeart/2005/8/layout/vList3"/>
    <dgm:cxn modelId="{7B9E23C4-AAD8-442B-9516-A4C489F9C8AE}" type="presOf" srcId="{DB0F093A-ADEF-4984-8B07-5BEC0EA27280}" destId="{6BA131C0-8043-4D0B-ADC5-E0BE49CECAEC}" srcOrd="0" destOrd="0" presId="urn:microsoft.com/office/officeart/2005/8/layout/vList3"/>
    <dgm:cxn modelId="{FDC643CC-7575-4AF5-BFF1-895198C62A0F}" type="presOf" srcId="{88C4819C-CD60-4A8C-977D-EF997D5F1F7E}" destId="{5B69D9A0-F900-441F-8397-5A2B502E959D}" srcOrd="0" destOrd="0" presId="urn:microsoft.com/office/officeart/2005/8/layout/vList3"/>
    <dgm:cxn modelId="{8387B7CE-3BEF-493B-80E0-563E48BF4A11}" srcId="{DB0F093A-ADEF-4984-8B07-5BEC0EA27280}" destId="{D6B3E2BE-58D2-407E-AD58-FD0163D82C27}" srcOrd="3" destOrd="0" parTransId="{6DA84256-3331-4FE0-A6AD-35351DC7AACF}" sibTransId="{B5EE5C3C-1B96-4819-912A-4CE7713031C4}"/>
    <dgm:cxn modelId="{A13D70D5-71F9-41C4-8FB1-D66DF6C4A032}" srcId="{DB0F093A-ADEF-4984-8B07-5BEC0EA27280}" destId="{88C4819C-CD60-4A8C-977D-EF997D5F1F7E}" srcOrd="0" destOrd="0" parTransId="{44ED1E0E-1E43-4A2B-8C87-36897F3963DA}" sibTransId="{3FF2303C-19F2-4CF5-BA7D-57447A9C4718}"/>
    <dgm:cxn modelId="{7665A7DB-2EEE-4DE9-BAAA-5301F40A013D}" type="presOf" srcId="{D6B3E2BE-58D2-407E-AD58-FD0163D82C27}" destId="{74E13A3F-A0E8-4446-BC4B-F1A12EEFCB25}" srcOrd="0" destOrd="0" presId="urn:microsoft.com/office/officeart/2005/8/layout/vList3"/>
    <dgm:cxn modelId="{BFA05E0A-298D-4209-9213-3ACF8E01FCF8}" type="presParOf" srcId="{6BA131C0-8043-4D0B-ADC5-E0BE49CECAEC}" destId="{73C89E01-742A-4B99-BDCB-815F2441B7C0}" srcOrd="0" destOrd="0" presId="urn:microsoft.com/office/officeart/2005/8/layout/vList3"/>
    <dgm:cxn modelId="{4A5605AD-E126-43F1-BC83-3F42C6FA8673}" type="presParOf" srcId="{73C89E01-742A-4B99-BDCB-815F2441B7C0}" destId="{6B4AB451-1F7D-4526-BA12-5D234B8C8E89}" srcOrd="0" destOrd="0" presId="urn:microsoft.com/office/officeart/2005/8/layout/vList3"/>
    <dgm:cxn modelId="{A692A413-6E2E-4F13-A7AF-785B3F70B2DF}" type="presParOf" srcId="{73C89E01-742A-4B99-BDCB-815F2441B7C0}" destId="{5B69D9A0-F900-441F-8397-5A2B502E959D}" srcOrd="1" destOrd="0" presId="urn:microsoft.com/office/officeart/2005/8/layout/vList3"/>
    <dgm:cxn modelId="{B40D7763-E0FE-4832-BCB8-C56433ED5301}" type="presParOf" srcId="{6BA131C0-8043-4D0B-ADC5-E0BE49CECAEC}" destId="{E0269D38-A677-4A35-9275-04354D4C5E2A}" srcOrd="1" destOrd="0" presId="urn:microsoft.com/office/officeart/2005/8/layout/vList3"/>
    <dgm:cxn modelId="{13BB72D2-C11B-4E9B-9465-9287605B44C8}" type="presParOf" srcId="{6BA131C0-8043-4D0B-ADC5-E0BE49CECAEC}" destId="{2413EA80-05EA-46FB-BE4F-0D66BC54B932}" srcOrd="2" destOrd="0" presId="urn:microsoft.com/office/officeart/2005/8/layout/vList3"/>
    <dgm:cxn modelId="{C699039F-A669-44A1-BB7A-B3865AC6D151}" type="presParOf" srcId="{2413EA80-05EA-46FB-BE4F-0D66BC54B932}" destId="{524A9F9C-FB2C-4C4E-9D7A-B1E664A51987}" srcOrd="0" destOrd="0" presId="urn:microsoft.com/office/officeart/2005/8/layout/vList3"/>
    <dgm:cxn modelId="{3F58F1A8-822D-4F6F-8C0F-B3BF1D1CF8A8}" type="presParOf" srcId="{2413EA80-05EA-46FB-BE4F-0D66BC54B932}" destId="{0C143454-1600-45B4-A341-34B697115266}" srcOrd="1" destOrd="0" presId="urn:microsoft.com/office/officeart/2005/8/layout/vList3"/>
    <dgm:cxn modelId="{AED6763D-D43E-40D1-80BB-0FD8280C3CB8}" type="presParOf" srcId="{6BA131C0-8043-4D0B-ADC5-E0BE49CECAEC}" destId="{3B1C837E-2057-4031-BD0C-2EFD50475ECD}" srcOrd="3" destOrd="0" presId="urn:microsoft.com/office/officeart/2005/8/layout/vList3"/>
    <dgm:cxn modelId="{EDF9319F-D995-45BA-B6BE-173E171AAC91}" type="presParOf" srcId="{6BA131C0-8043-4D0B-ADC5-E0BE49CECAEC}" destId="{D709F8C9-E26B-4835-89A9-9B3FB2FAE073}" srcOrd="4" destOrd="0" presId="urn:microsoft.com/office/officeart/2005/8/layout/vList3"/>
    <dgm:cxn modelId="{9AADDC4E-C236-476F-8F82-A590797A6083}" type="presParOf" srcId="{D709F8C9-E26B-4835-89A9-9B3FB2FAE073}" destId="{9F38989B-6481-496B-B645-D802A041F9CC}" srcOrd="0" destOrd="0" presId="urn:microsoft.com/office/officeart/2005/8/layout/vList3"/>
    <dgm:cxn modelId="{BFEC3258-A38B-4A35-883E-9454A9D70FBC}" type="presParOf" srcId="{D709F8C9-E26B-4835-89A9-9B3FB2FAE073}" destId="{1666ECE0-6D1C-4F15-A9B8-FC28BB0F9BBA}" srcOrd="1" destOrd="0" presId="urn:microsoft.com/office/officeart/2005/8/layout/vList3"/>
    <dgm:cxn modelId="{7C8AEB67-FB57-4EC2-9FDA-8821D842AAF6}" type="presParOf" srcId="{6BA131C0-8043-4D0B-ADC5-E0BE49CECAEC}" destId="{BD36B4B1-DB2E-4FC8-894E-55F39E8E8AC3}" srcOrd="5" destOrd="0" presId="urn:microsoft.com/office/officeart/2005/8/layout/vList3"/>
    <dgm:cxn modelId="{B528C335-5FD9-42C2-B237-20F3F0CB8658}" type="presParOf" srcId="{6BA131C0-8043-4D0B-ADC5-E0BE49CECAEC}" destId="{D62E713A-5A31-45B3-8110-3E43791D4F13}" srcOrd="6" destOrd="0" presId="urn:microsoft.com/office/officeart/2005/8/layout/vList3"/>
    <dgm:cxn modelId="{E7A8F9FD-9B79-4E33-BB7E-47DC1914BDA5}" type="presParOf" srcId="{D62E713A-5A31-45B3-8110-3E43791D4F13}" destId="{802DA23E-4A9E-47D9-B77E-780C09B04691}" srcOrd="0" destOrd="0" presId="urn:microsoft.com/office/officeart/2005/8/layout/vList3"/>
    <dgm:cxn modelId="{524971AD-13C8-462D-B277-FCDE84EBF5DE}" type="presParOf" srcId="{D62E713A-5A31-45B3-8110-3E43791D4F13}" destId="{74E13A3F-A0E8-4446-BC4B-F1A12EEFCB25}" srcOrd="1" destOrd="0" presId="urn:microsoft.com/office/officeart/2005/8/layout/vList3"/>
    <dgm:cxn modelId="{0F89336E-B881-4A7B-8F61-2A801D653258}" type="presParOf" srcId="{6BA131C0-8043-4D0B-ADC5-E0BE49CECAEC}" destId="{8E7FFD81-5837-498F-9F4F-CB475329DA18}" srcOrd="7" destOrd="0" presId="urn:microsoft.com/office/officeart/2005/8/layout/vList3"/>
    <dgm:cxn modelId="{54F43578-E697-44F1-95E5-1B43EF6D06CD}" type="presParOf" srcId="{6BA131C0-8043-4D0B-ADC5-E0BE49CECAEC}" destId="{F482D56F-217A-4F35-B04A-E2BF42E80FC8}" srcOrd="8" destOrd="0" presId="urn:microsoft.com/office/officeart/2005/8/layout/vList3"/>
    <dgm:cxn modelId="{5AA04F03-20D0-476E-8541-B37FC04E7380}" type="presParOf" srcId="{F482D56F-217A-4F35-B04A-E2BF42E80FC8}" destId="{155EC7C7-B19B-4F13-9F95-11ACD4AA213C}" srcOrd="0" destOrd="0" presId="urn:microsoft.com/office/officeart/2005/8/layout/vList3"/>
    <dgm:cxn modelId="{4FDCE7DF-89A6-487C-BDC6-39E03C7BFBFF}" type="presParOf" srcId="{F482D56F-217A-4F35-B04A-E2BF42E80FC8}" destId="{6F4F4AF0-780E-48AD-9071-E53FC70C77D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0F093A-ADEF-4984-8B07-5BEC0EA27280}"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n-US"/>
        </a:p>
      </dgm:t>
    </dgm:pt>
    <dgm:pt modelId="{88C4819C-CD60-4A8C-977D-EF997D5F1F7E}">
      <dgm:prSet phldrT="[Text]"/>
      <dgm:spPr/>
      <dgm:t>
        <a:bodyPr/>
        <a:lstStyle/>
        <a:p>
          <a:pPr>
            <a:buFont typeface="Arial" panose="020B0604020202020204" pitchFamily="34" charset="0"/>
            <a:buNone/>
          </a:pPr>
          <a:r>
            <a:rPr lang="mn-MN" dirty="0"/>
            <a:t>Хүүхэд хамгааллын талаарх хууль тогтоомжийн хэрэгжилтийг хангахад бүх түвшинд салбар хоорондын хамтын ажиллагаа дутмаг байгаа ба эрчимжүүлэх хэрэгцээ байна.</a:t>
          </a:r>
          <a:endParaRPr lang="en-US" dirty="0"/>
        </a:p>
      </dgm:t>
    </dgm:pt>
    <dgm:pt modelId="{44ED1E0E-1E43-4A2B-8C87-36897F3963DA}" type="parTrans" cxnId="{A13D70D5-71F9-41C4-8FB1-D66DF6C4A032}">
      <dgm:prSet/>
      <dgm:spPr/>
      <dgm:t>
        <a:bodyPr/>
        <a:lstStyle/>
        <a:p>
          <a:endParaRPr lang="en-US">
            <a:solidFill>
              <a:schemeClr val="bg1"/>
            </a:solidFill>
          </a:endParaRPr>
        </a:p>
      </dgm:t>
    </dgm:pt>
    <dgm:pt modelId="{3FF2303C-19F2-4CF5-BA7D-57447A9C4718}" type="sibTrans" cxnId="{A13D70D5-71F9-41C4-8FB1-D66DF6C4A032}">
      <dgm:prSet/>
      <dgm:spPr/>
      <dgm:t>
        <a:bodyPr/>
        <a:lstStyle/>
        <a:p>
          <a:endParaRPr lang="en-US">
            <a:solidFill>
              <a:schemeClr val="bg1"/>
            </a:solidFill>
          </a:endParaRPr>
        </a:p>
      </dgm:t>
    </dgm:pt>
    <dgm:pt modelId="{77C4F8AC-A187-4AC1-B3F0-64431ADCB3A6}">
      <dgm:prSet phldrT="[Text]"/>
      <dgm:spPr/>
      <dgm:t>
        <a:bodyPr/>
        <a:lstStyle/>
        <a:p>
          <a:pPr>
            <a:buClr>
              <a:schemeClr val="dk1"/>
            </a:buClr>
            <a:buSzPts val="1600"/>
            <a:buFont typeface="Arial"/>
            <a:buNone/>
          </a:pPr>
          <a:r>
            <a:rPr lang="mn-MN" dirty="0"/>
            <a:t>“Бага насны хүүхдийн цогц хөгжлийн арга хэмжээний төлөвлөгөө” (2027–2030)-г боловсруулж, батлуулах</a:t>
          </a:r>
          <a:endParaRPr lang="en-US" dirty="0"/>
        </a:p>
      </dgm:t>
    </dgm:pt>
    <dgm:pt modelId="{EE414C9F-8D1A-4DAC-9086-089D2C0A4FBF}" type="parTrans" cxnId="{6704F634-01EA-4A3D-A2A6-9AB91094A650}">
      <dgm:prSet/>
      <dgm:spPr/>
      <dgm:t>
        <a:bodyPr/>
        <a:lstStyle/>
        <a:p>
          <a:endParaRPr lang="en-US">
            <a:solidFill>
              <a:schemeClr val="bg1"/>
            </a:solidFill>
          </a:endParaRPr>
        </a:p>
      </dgm:t>
    </dgm:pt>
    <dgm:pt modelId="{D648004E-8E31-41A4-8406-778A8D004B48}" type="sibTrans" cxnId="{6704F634-01EA-4A3D-A2A6-9AB91094A650}">
      <dgm:prSet/>
      <dgm:spPr/>
      <dgm:t>
        <a:bodyPr/>
        <a:lstStyle/>
        <a:p>
          <a:endParaRPr lang="en-US">
            <a:solidFill>
              <a:schemeClr val="bg1"/>
            </a:solidFill>
          </a:endParaRPr>
        </a:p>
      </dgm:t>
    </dgm:pt>
    <dgm:pt modelId="{D6B3E2BE-58D2-407E-AD58-FD0163D82C27}">
      <dgm:prSet phldrT="[Text]"/>
      <dgm:spPr/>
      <dgm:t>
        <a:bodyPr/>
        <a:lstStyle/>
        <a:p>
          <a:pPr>
            <a:buClr>
              <a:schemeClr val="dk1"/>
            </a:buClr>
            <a:buSzPts val="1600"/>
            <a:buFont typeface="Arial"/>
            <a:buNone/>
          </a:pPr>
          <a:r>
            <a:rPr lang="mn-MN" dirty="0"/>
            <a:t>Боловсролын салбар дахь хүүхэд хамгааллын үйлчилгээ үзүүлэх журам батлуулах</a:t>
          </a:r>
          <a:endParaRPr lang="en-US" dirty="0"/>
        </a:p>
      </dgm:t>
    </dgm:pt>
    <dgm:pt modelId="{6DA84256-3331-4FE0-A6AD-35351DC7AACF}" type="parTrans" cxnId="{8387B7CE-3BEF-493B-80E0-563E48BF4A11}">
      <dgm:prSet/>
      <dgm:spPr/>
      <dgm:t>
        <a:bodyPr/>
        <a:lstStyle/>
        <a:p>
          <a:endParaRPr lang="en-US">
            <a:solidFill>
              <a:schemeClr val="bg1"/>
            </a:solidFill>
          </a:endParaRPr>
        </a:p>
      </dgm:t>
    </dgm:pt>
    <dgm:pt modelId="{B5EE5C3C-1B96-4819-912A-4CE7713031C4}" type="sibTrans" cxnId="{8387B7CE-3BEF-493B-80E0-563E48BF4A11}">
      <dgm:prSet/>
      <dgm:spPr/>
      <dgm:t>
        <a:bodyPr/>
        <a:lstStyle/>
        <a:p>
          <a:endParaRPr lang="en-US">
            <a:solidFill>
              <a:schemeClr val="bg1"/>
            </a:solidFill>
          </a:endParaRPr>
        </a:p>
      </dgm:t>
    </dgm:pt>
    <dgm:pt modelId="{628704FF-3AAC-46E9-8A1C-B08A2F912A11}">
      <dgm:prSet/>
      <dgm:spPr/>
      <dgm:t>
        <a:bodyPr/>
        <a:lstStyle/>
        <a:p>
          <a:r>
            <a:rPr lang="mn-MN" dirty="0"/>
            <a:t>Бага насны хүүхдийн эрүүл мэнд, хоол тэжээл, асаргаа, хамгаалал, хөгжил, боловсролыг гэр бүлийн орчинд дэмжих эцэг, эх, асран хамгаалагчдад зориулсан сургалтын хөтөлбөр боловсруулж батлуулах.</a:t>
          </a:r>
          <a:endParaRPr lang="en-US" dirty="0"/>
        </a:p>
      </dgm:t>
    </dgm:pt>
    <dgm:pt modelId="{DC1D6F5C-C436-4A07-978C-EB5EDDBB5C3A}" type="parTrans" cxnId="{8F68E148-13D6-47D0-9C55-2D1190790C2C}">
      <dgm:prSet/>
      <dgm:spPr/>
      <dgm:t>
        <a:bodyPr/>
        <a:lstStyle/>
        <a:p>
          <a:endParaRPr lang="en-US">
            <a:solidFill>
              <a:schemeClr val="bg1"/>
            </a:solidFill>
          </a:endParaRPr>
        </a:p>
      </dgm:t>
    </dgm:pt>
    <dgm:pt modelId="{0C82B353-2BAF-4FDA-85B3-503D57B80FCA}" type="sibTrans" cxnId="{8F68E148-13D6-47D0-9C55-2D1190790C2C}">
      <dgm:prSet/>
      <dgm:spPr/>
      <dgm:t>
        <a:bodyPr/>
        <a:lstStyle/>
        <a:p>
          <a:endParaRPr lang="en-US">
            <a:solidFill>
              <a:schemeClr val="bg1"/>
            </a:solidFill>
          </a:endParaRPr>
        </a:p>
      </dgm:t>
    </dgm:pt>
    <dgm:pt modelId="{6BA131C0-8043-4D0B-ADC5-E0BE49CECAEC}" type="pres">
      <dgm:prSet presAssocID="{DB0F093A-ADEF-4984-8B07-5BEC0EA27280}" presName="linearFlow" presStyleCnt="0">
        <dgm:presLayoutVars>
          <dgm:dir/>
          <dgm:resizeHandles val="exact"/>
        </dgm:presLayoutVars>
      </dgm:prSet>
      <dgm:spPr/>
    </dgm:pt>
    <dgm:pt modelId="{73C89E01-742A-4B99-BDCB-815F2441B7C0}" type="pres">
      <dgm:prSet presAssocID="{88C4819C-CD60-4A8C-977D-EF997D5F1F7E}" presName="composite" presStyleCnt="0"/>
      <dgm:spPr/>
    </dgm:pt>
    <dgm:pt modelId="{6B4AB451-1F7D-4526-BA12-5D234B8C8E89}" type="pres">
      <dgm:prSet presAssocID="{88C4819C-CD60-4A8C-977D-EF997D5F1F7E}" presName="imgShp" presStyleLbl="fgImgPlace1" presStyleIdx="0" presStyleCnt="4"/>
      <dgm:spPr>
        <a:blipFill>
          <a:blip xmlns:r="http://schemas.openxmlformats.org/officeDocument/2006/relationships" r:embed="rId1"/>
          <a:srcRect/>
          <a:stretch>
            <a:fillRect/>
          </a:stretch>
        </a:blipFill>
      </dgm:spPr>
    </dgm:pt>
    <dgm:pt modelId="{5B69D9A0-F900-441F-8397-5A2B502E959D}" type="pres">
      <dgm:prSet presAssocID="{88C4819C-CD60-4A8C-977D-EF997D5F1F7E}" presName="txShp" presStyleLbl="node1" presStyleIdx="0" presStyleCnt="4">
        <dgm:presLayoutVars>
          <dgm:bulletEnabled val="1"/>
        </dgm:presLayoutVars>
      </dgm:prSet>
      <dgm:spPr/>
    </dgm:pt>
    <dgm:pt modelId="{E0269D38-A677-4A35-9275-04354D4C5E2A}" type="pres">
      <dgm:prSet presAssocID="{3FF2303C-19F2-4CF5-BA7D-57447A9C4718}" presName="spacing" presStyleCnt="0"/>
      <dgm:spPr/>
    </dgm:pt>
    <dgm:pt modelId="{2413EA80-05EA-46FB-BE4F-0D66BC54B932}" type="pres">
      <dgm:prSet presAssocID="{628704FF-3AAC-46E9-8A1C-B08A2F912A11}" presName="composite" presStyleCnt="0"/>
      <dgm:spPr/>
    </dgm:pt>
    <dgm:pt modelId="{524A9F9C-FB2C-4C4E-9D7A-B1E664A51987}" type="pres">
      <dgm:prSet presAssocID="{628704FF-3AAC-46E9-8A1C-B08A2F912A11}" presName="imgShp" presStyleLbl="fgImgPlace1" presStyleIdx="1" presStyleCnt="4"/>
      <dgm:spPr>
        <a:blipFill>
          <a:blip xmlns:r="http://schemas.openxmlformats.org/officeDocument/2006/relationships" r:embed="rId2"/>
          <a:srcRect/>
          <a:stretch>
            <a:fillRect t="-20000" b="-20000"/>
          </a:stretch>
        </a:blipFill>
      </dgm:spPr>
    </dgm:pt>
    <dgm:pt modelId="{0C143454-1600-45B4-A341-34B697115266}" type="pres">
      <dgm:prSet presAssocID="{628704FF-3AAC-46E9-8A1C-B08A2F912A11}" presName="txShp" presStyleLbl="node1" presStyleIdx="1" presStyleCnt="4">
        <dgm:presLayoutVars>
          <dgm:bulletEnabled val="1"/>
        </dgm:presLayoutVars>
      </dgm:prSet>
      <dgm:spPr/>
    </dgm:pt>
    <dgm:pt modelId="{3B1C837E-2057-4031-BD0C-2EFD50475ECD}" type="pres">
      <dgm:prSet presAssocID="{0C82B353-2BAF-4FDA-85B3-503D57B80FCA}" presName="spacing" presStyleCnt="0"/>
      <dgm:spPr/>
    </dgm:pt>
    <dgm:pt modelId="{D709F8C9-E26B-4835-89A9-9B3FB2FAE073}" type="pres">
      <dgm:prSet presAssocID="{77C4F8AC-A187-4AC1-B3F0-64431ADCB3A6}" presName="composite" presStyleCnt="0"/>
      <dgm:spPr/>
    </dgm:pt>
    <dgm:pt modelId="{9F38989B-6481-496B-B645-D802A041F9CC}" type="pres">
      <dgm:prSet presAssocID="{77C4F8AC-A187-4AC1-B3F0-64431ADCB3A6}" presName="imgShp" presStyleLbl="fgImgPlace1" presStyleIdx="2" presStyleCnt="4"/>
      <dgm:spPr>
        <a:blipFill>
          <a:blip xmlns:r="http://schemas.openxmlformats.org/officeDocument/2006/relationships" r:embed="rId3"/>
          <a:srcRect/>
          <a:stretch>
            <a:fillRect/>
          </a:stretch>
        </a:blipFill>
      </dgm:spPr>
    </dgm:pt>
    <dgm:pt modelId="{1666ECE0-6D1C-4F15-A9B8-FC28BB0F9BBA}" type="pres">
      <dgm:prSet presAssocID="{77C4F8AC-A187-4AC1-B3F0-64431ADCB3A6}" presName="txShp" presStyleLbl="node1" presStyleIdx="2" presStyleCnt="4">
        <dgm:presLayoutVars>
          <dgm:bulletEnabled val="1"/>
        </dgm:presLayoutVars>
      </dgm:prSet>
      <dgm:spPr/>
    </dgm:pt>
    <dgm:pt modelId="{BD36B4B1-DB2E-4FC8-894E-55F39E8E8AC3}" type="pres">
      <dgm:prSet presAssocID="{D648004E-8E31-41A4-8406-778A8D004B48}" presName="spacing" presStyleCnt="0"/>
      <dgm:spPr/>
    </dgm:pt>
    <dgm:pt modelId="{D62E713A-5A31-45B3-8110-3E43791D4F13}" type="pres">
      <dgm:prSet presAssocID="{D6B3E2BE-58D2-407E-AD58-FD0163D82C27}" presName="composite" presStyleCnt="0"/>
      <dgm:spPr/>
    </dgm:pt>
    <dgm:pt modelId="{802DA23E-4A9E-47D9-B77E-780C09B04691}" type="pres">
      <dgm:prSet presAssocID="{D6B3E2BE-58D2-407E-AD58-FD0163D82C27}" presName="imgShp" presStyleLbl="fgImgPlace1" presStyleIdx="3" presStyleCnt="4"/>
      <dgm:spPr>
        <a:blipFill>
          <a:blip xmlns:r="http://schemas.openxmlformats.org/officeDocument/2006/relationships" r:embed="rId4"/>
          <a:srcRect/>
          <a:stretch>
            <a:fillRect l="-25000" r="-25000"/>
          </a:stretch>
        </a:blipFill>
      </dgm:spPr>
    </dgm:pt>
    <dgm:pt modelId="{74E13A3F-A0E8-4446-BC4B-F1A12EEFCB25}" type="pres">
      <dgm:prSet presAssocID="{D6B3E2BE-58D2-407E-AD58-FD0163D82C27}" presName="txShp" presStyleLbl="node1" presStyleIdx="3" presStyleCnt="4">
        <dgm:presLayoutVars>
          <dgm:bulletEnabled val="1"/>
        </dgm:presLayoutVars>
      </dgm:prSet>
      <dgm:spPr/>
    </dgm:pt>
  </dgm:ptLst>
  <dgm:cxnLst>
    <dgm:cxn modelId="{6704F634-01EA-4A3D-A2A6-9AB91094A650}" srcId="{DB0F093A-ADEF-4984-8B07-5BEC0EA27280}" destId="{77C4F8AC-A187-4AC1-B3F0-64431ADCB3A6}" srcOrd="2" destOrd="0" parTransId="{EE414C9F-8D1A-4DAC-9086-089D2C0A4FBF}" sibTransId="{D648004E-8E31-41A4-8406-778A8D004B48}"/>
    <dgm:cxn modelId="{8F68E148-13D6-47D0-9C55-2D1190790C2C}" srcId="{DB0F093A-ADEF-4984-8B07-5BEC0EA27280}" destId="{628704FF-3AAC-46E9-8A1C-B08A2F912A11}" srcOrd="1" destOrd="0" parTransId="{DC1D6F5C-C436-4A07-978C-EB5EDDBB5C3A}" sibTransId="{0C82B353-2BAF-4FDA-85B3-503D57B80FCA}"/>
    <dgm:cxn modelId="{D16B2E92-8C04-46FC-8E94-8951D81B4F3F}" type="presOf" srcId="{77C4F8AC-A187-4AC1-B3F0-64431ADCB3A6}" destId="{1666ECE0-6D1C-4F15-A9B8-FC28BB0F9BBA}" srcOrd="0" destOrd="0" presId="urn:microsoft.com/office/officeart/2005/8/layout/vList3"/>
    <dgm:cxn modelId="{46AF9A9A-7700-4AAD-A554-22F494AF35CB}" type="presOf" srcId="{628704FF-3AAC-46E9-8A1C-B08A2F912A11}" destId="{0C143454-1600-45B4-A341-34B697115266}" srcOrd="0" destOrd="0" presId="urn:microsoft.com/office/officeart/2005/8/layout/vList3"/>
    <dgm:cxn modelId="{7B9E23C4-AAD8-442B-9516-A4C489F9C8AE}" type="presOf" srcId="{DB0F093A-ADEF-4984-8B07-5BEC0EA27280}" destId="{6BA131C0-8043-4D0B-ADC5-E0BE49CECAEC}" srcOrd="0" destOrd="0" presId="urn:microsoft.com/office/officeart/2005/8/layout/vList3"/>
    <dgm:cxn modelId="{FDC643CC-7575-4AF5-BFF1-895198C62A0F}" type="presOf" srcId="{88C4819C-CD60-4A8C-977D-EF997D5F1F7E}" destId="{5B69D9A0-F900-441F-8397-5A2B502E959D}" srcOrd="0" destOrd="0" presId="urn:microsoft.com/office/officeart/2005/8/layout/vList3"/>
    <dgm:cxn modelId="{8387B7CE-3BEF-493B-80E0-563E48BF4A11}" srcId="{DB0F093A-ADEF-4984-8B07-5BEC0EA27280}" destId="{D6B3E2BE-58D2-407E-AD58-FD0163D82C27}" srcOrd="3" destOrd="0" parTransId="{6DA84256-3331-4FE0-A6AD-35351DC7AACF}" sibTransId="{B5EE5C3C-1B96-4819-912A-4CE7713031C4}"/>
    <dgm:cxn modelId="{A13D70D5-71F9-41C4-8FB1-D66DF6C4A032}" srcId="{DB0F093A-ADEF-4984-8B07-5BEC0EA27280}" destId="{88C4819C-CD60-4A8C-977D-EF997D5F1F7E}" srcOrd="0" destOrd="0" parTransId="{44ED1E0E-1E43-4A2B-8C87-36897F3963DA}" sibTransId="{3FF2303C-19F2-4CF5-BA7D-57447A9C4718}"/>
    <dgm:cxn modelId="{7665A7DB-2EEE-4DE9-BAAA-5301F40A013D}" type="presOf" srcId="{D6B3E2BE-58D2-407E-AD58-FD0163D82C27}" destId="{74E13A3F-A0E8-4446-BC4B-F1A12EEFCB25}" srcOrd="0" destOrd="0" presId="urn:microsoft.com/office/officeart/2005/8/layout/vList3"/>
    <dgm:cxn modelId="{BFA05E0A-298D-4209-9213-3ACF8E01FCF8}" type="presParOf" srcId="{6BA131C0-8043-4D0B-ADC5-E0BE49CECAEC}" destId="{73C89E01-742A-4B99-BDCB-815F2441B7C0}" srcOrd="0" destOrd="0" presId="urn:microsoft.com/office/officeart/2005/8/layout/vList3"/>
    <dgm:cxn modelId="{4A5605AD-E126-43F1-BC83-3F42C6FA8673}" type="presParOf" srcId="{73C89E01-742A-4B99-BDCB-815F2441B7C0}" destId="{6B4AB451-1F7D-4526-BA12-5D234B8C8E89}" srcOrd="0" destOrd="0" presId="urn:microsoft.com/office/officeart/2005/8/layout/vList3"/>
    <dgm:cxn modelId="{A692A413-6E2E-4F13-A7AF-785B3F70B2DF}" type="presParOf" srcId="{73C89E01-742A-4B99-BDCB-815F2441B7C0}" destId="{5B69D9A0-F900-441F-8397-5A2B502E959D}" srcOrd="1" destOrd="0" presId="urn:microsoft.com/office/officeart/2005/8/layout/vList3"/>
    <dgm:cxn modelId="{B40D7763-E0FE-4832-BCB8-C56433ED5301}" type="presParOf" srcId="{6BA131C0-8043-4D0B-ADC5-E0BE49CECAEC}" destId="{E0269D38-A677-4A35-9275-04354D4C5E2A}" srcOrd="1" destOrd="0" presId="urn:microsoft.com/office/officeart/2005/8/layout/vList3"/>
    <dgm:cxn modelId="{13BB72D2-C11B-4E9B-9465-9287605B44C8}" type="presParOf" srcId="{6BA131C0-8043-4D0B-ADC5-E0BE49CECAEC}" destId="{2413EA80-05EA-46FB-BE4F-0D66BC54B932}" srcOrd="2" destOrd="0" presId="urn:microsoft.com/office/officeart/2005/8/layout/vList3"/>
    <dgm:cxn modelId="{C699039F-A669-44A1-BB7A-B3865AC6D151}" type="presParOf" srcId="{2413EA80-05EA-46FB-BE4F-0D66BC54B932}" destId="{524A9F9C-FB2C-4C4E-9D7A-B1E664A51987}" srcOrd="0" destOrd="0" presId="urn:microsoft.com/office/officeart/2005/8/layout/vList3"/>
    <dgm:cxn modelId="{3F58F1A8-822D-4F6F-8C0F-B3BF1D1CF8A8}" type="presParOf" srcId="{2413EA80-05EA-46FB-BE4F-0D66BC54B932}" destId="{0C143454-1600-45B4-A341-34B697115266}" srcOrd="1" destOrd="0" presId="urn:microsoft.com/office/officeart/2005/8/layout/vList3"/>
    <dgm:cxn modelId="{AED6763D-D43E-40D1-80BB-0FD8280C3CB8}" type="presParOf" srcId="{6BA131C0-8043-4D0B-ADC5-E0BE49CECAEC}" destId="{3B1C837E-2057-4031-BD0C-2EFD50475ECD}" srcOrd="3" destOrd="0" presId="urn:microsoft.com/office/officeart/2005/8/layout/vList3"/>
    <dgm:cxn modelId="{EDF9319F-D995-45BA-B6BE-173E171AAC91}" type="presParOf" srcId="{6BA131C0-8043-4D0B-ADC5-E0BE49CECAEC}" destId="{D709F8C9-E26B-4835-89A9-9B3FB2FAE073}" srcOrd="4" destOrd="0" presId="urn:microsoft.com/office/officeart/2005/8/layout/vList3"/>
    <dgm:cxn modelId="{9AADDC4E-C236-476F-8F82-A590797A6083}" type="presParOf" srcId="{D709F8C9-E26B-4835-89A9-9B3FB2FAE073}" destId="{9F38989B-6481-496B-B645-D802A041F9CC}" srcOrd="0" destOrd="0" presId="urn:microsoft.com/office/officeart/2005/8/layout/vList3"/>
    <dgm:cxn modelId="{BFEC3258-A38B-4A35-883E-9454A9D70FBC}" type="presParOf" srcId="{D709F8C9-E26B-4835-89A9-9B3FB2FAE073}" destId="{1666ECE0-6D1C-4F15-A9B8-FC28BB0F9BBA}" srcOrd="1" destOrd="0" presId="urn:microsoft.com/office/officeart/2005/8/layout/vList3"/>
    <dgm:cxn modelId="{7C8AEB67-FB57-4EC2-9FDA-8821D842AAF6}" type="presParOf" srcId="{6BA131C0-8043-4D0B-ADC5-E0BE49CECAEC}" destId="{BD36B4B1-DB2E-4FC8-894E-55F39E8E8AC3}" srcOrd="5" destOrd="0" presId="urn:microsoft.com/office/officeart/2005/8/layout/vList3"/>
    <dgm:cxn modelId="{B528C335-5FD9-42C2-B237-20F3F0CB8658}" type="presParOf" srcId="{6BA131C0-8043-4D0B-ADC5-E0BE49CECAEC}" destId="{D62E713A-5A31-45B3-8110-3E43791D4F13}" srcOrd="6" destOrd="0" presId="urn:microsoft.com/office/officeart/2005/8/layout/vList3"/>
    <dgm:cxn modelId="{E7A8F9FD-9B79-4E33-BB7E-47DC1914BDA5}" type="presParOf" srcId="{D62E713A-5A31-45B3-8110-3E43791D4F13}" destId="{802DA23E-4A9E-47D9-B77E-780C09B04691}" srcOrd="0" destOrd="0" presId="urn:microsoft.com/office/officeart/2005/8/layout/vList3"/>
    <dgm:cxn modelId="{524971AD-13C8-462D-B277-FCDE84EBF5DE}" type="presParOf" srcId="{D62E713A-5A31-45B3-8110-3E43791D4F13}" destId="{74E13A3F-A0E8-4446-BC4B-F1A12EEFCB2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99F35-28CA-448E-ADEA-015DE71A79A4}">
      <dsp:nvSpPr>
        <dsp:cNvPr id="0" name=""/>
        <dsp:cNvSpPr/>
      </dsp:nvSpPr>
      <dsp:spPr>
        <a:xfrm>
          <a:off x="2785874" y="527"/>
          <a:ext cx="1520197" cy="760098"/>
        </a:xfrm>
        <a:prstGeom prst="roundRect">
          <a:avLst>
            <a:gd name="adj" fmla="val 10000"/>
          </a:avLst>
        </a:prstGeom>
        <a:solidFill>
          <a:schemeClr val="l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err="1">
              <a:latin typeface="Arial"/>
              <a:cs typeface="Arial"/>
            </a:rPr>
            <a:t>Багшийн</a:t>
          </a:r>
          <a:r>
            <a:rPr lang="en-US" sz="1800" kern="1200">
              <a:latin typeface="Arial"/>
              <a:cs typeface="Arial"/>
            </a:rPr>
            <a:t> </a:t>
          </a:r>
          <a:r>
            <a:rPr lang="en-US" sz="1800" kern="1200" err="1">
              <a:latin typeface="Arial"/>
              <a:cs typeface="Arial"/>
            </a:rPr>
            <a:t>хөгжил</a:t>
          </a:r>
          <a:endParaRPr lang="en-US" sz="1800" kern="1200">
            <a:latin typeface="Arial"/>
            <a:cs typeface="Arial"/>
          </a:endParaRPr>
        </a:p>
      </dsp:txBody>
      <dsp:txXfrm>
        <a:off x="2808137" y="22790"/>
        <a:ext cx="1475671" cy="715572"/>
      </dsp:txXfrm>
    </dsp:sp>
    <dsp:sp modelId="{708852AC-5247-4747-AEB5-42C9CE410B74}">
      <dsp:nvSpPr>
        <dsp:cNvPr id="0" name=""/>
        <dsp:cNvSpPr/>
      </dsp:nvSpPr>
      <dsp:spPr>
        <a:xfrm rot="3600000">
          <a:off x="3777800" y="1333703"/>
          <a:ext cx="790516" cy="266034"/>
        </a:xfrm>
        <a:prstGeom prst="leftRightArrow">
          <a:avLst>
            <a:gd name="adj1" fmla="val 60000"/>
            <a:gd name="adj2" fmla="val 50000"/>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857610" y="1386910"/>
        <a:ext cx="630896" cy="159620"/>
      </dsp:txXfrm>
    </dsp:sp>
    <dsp:sp modelId="{1F814ACA-A031-4F52-AFD0-841ACBE906FB}">
      <dsp:nvSpPr>
        <dsp:cNvPr id="0" name=""/>
        <dsp:cNvSpPr/>
      </dsp:nvSpPr>
      <dsp:spPr>
        <a:xfrm>
          <a:off x="4040045" y="2172816"/>
          <a:ext cx="1520197" cy="760098"/>
        </a:xfrm>
        <a:prstGeom prst="roundRect">
          <a:avLst>
            <a:gd name="adj" fmla="val 10000"/>
          </a:avLst>
        </a:prstGeom>
        <a:solidFill>
          <a:schemeClr val="l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err="1">
              <a:latin typeface="Arial"/>
              <a:cs typeface="Arial"/>
            </a:rPr>
            <a:t>Сурах</a:t>
          </a:r>
          <a:r>
            <a:rPr lang="en-US" sz="1500" kern="1200">
              <a:latin typeface="Arial"/>
              <a:cs typeface="Arial"/>
            </a:rPr>
            <a:t> </a:t>
          </a:r>
          <a:r>
            <a:rPr lang="en-US" sz="1500" kern="1200" err="1">
              <a:latin typeface="Arial"/>
              <a:cs typeface="Arial"/>
            </a:rPr>
            <a:t>бичиг</a:t>
          </a:r>
          <a:r>
            <a:rPr lang="en-US" sz="1500" kern="1200">
              <a:latin typeface="Arial"/>
              <a:cs typeface="Arial"/>
            </a:rPr>
            <a:t>, </a:t>
          </a:r>
          <a:r>
            <a:rPr lang="en-US" sz="1500" kern="1200" err="1">
              <a:latin typeface="Arial"/>
              <a:cs typeface="Arial"/>
            </a:rPr>
            <a:t>сургалтын</a:t>
          </a:r>
          <a:r>
            <a:rPr lang="en-US" sz="1500" kern="1200">
              <a:latin typeface="Arial"/>
              <a:cs typeface="Arial"/>
            </a:rPr>
            <a:t> </a:t>
          </a:r>
          <a:r>
            <a:rPr lang="en-US" sz="1500" kern="1200" err="1">
              <a:latin typeface="Arial"/>
              <a:cs typeface="Arial"/>
            </a:rPr>
            <a:t>орчин</a:t>
          </a:r>
          <a:endParaRPr lang="en-US" sz="1500" kern="1200">
            <a:latin typeface="Arial"/>
            <a:cs typeface="Arial"/>
          </a:endParaRPr>
        </a:p>
      </dsp:txBody>
      <dsp:txXfrm>
        <a:off x="4062308" y="2195079"/>
        <a:ext cx="1475671" cy="715572"/>
      </dsp:txXfrm>
    </dsp:sp>
    <dsp:sp modelId="{609E3C4F-0BD0-4CFE-9CC0-172758EDDE4F}">
      <dsp:nvSpPr>
        <dsp:cNvPr id="0" name=""/>
        <dsp:cNvSpPr/>
      </dsp:nvSpPr>
      <dsp:spPr>
        <a:xfrm rot="10800000">
          <a:off x="3150714" y="2419848"/>
          <a:ext cx="790516" cy="266034"/>
        </a:xfrm>
        <a:prstGeom prst="leftRightArrow">
          <a:avLst>
            <a:gd name="adj1" fmla="val 60000"/>
            <a:gd name="adj2" fmla="val 50000"/>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3230524" y="2473055"/>
        <a:ext cx="630896" cy="159620"/>
      </dsp:txXfrm>
    </dsp:sp>
    <dsp:sp modelId="{8913E0C2-522F-4E79-9FED-60EE68F4CC81}">
      <dsp:nvSpPr>
        <dsp:cNvPr id="0" name=""/>
        <dsp:cNvSpPr/>
      </dsp:nvSpPr>
      <dsp:spPr>
        <a:xfrm>
          <a:off x="1531702" y="2172816"/>
          <a:ext cx="1520197" cy="760098"/>
        </a:xfrm>
        <a:prstGeom prst="roundRect">
          <a:avLst>
            <a:gd name="adj" fmla="val 10000"/>
          </a:avLst>
        </a:prstGeom>
        <a:solidFill>
          <a:schemeClr val="l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cs typeface="Arial"/>
            </a:rPr>
            <a:t>Сургуулийн менежмент</a:t>
          </a:r>
        </a:p>
      </dsp:txBody>
      <dsp:txXfrm>
        <a:off x="1553965" y="2195079"/>
        <a:ext cx="1475671" cy="715572"/>
      </dsp:txXfrm>
    </dsp:sp>
    <dsp:sp modelId="{D2C9380A-E0A1-42AD-A793-80F5BF03DB25}">
      <dsp:nvSpPr>
        <dsp:cNvPr id="0" name=""/>
        <dsp:cNvSpPr/>
      </dsp:nvSpPr>
      <dsp:spPr>
        <a:xfrm rot="18000000">
          <a:off x="2523628" y="1333703"/>
          <a:ext cx="790516" cy="266034"/>
        </a:xfrm>
        <a:prstGeom prst="leftRightArrow">
          <a:avLst>
            <a:gd name="adj1" fmla="val 60000"/>
            <a:gd name="adj2" fmla="val 50000"/>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603438" y="1386910"/>
        <a:ext cx="630896" cy="1596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C9780-71EF-4795-BCC2-176D96E222CB}">
      <dsp:nvSpPr>
        <dsp:cNvPr id="0" name=""/>
        <dsp:cNvSpPr/>
      </dsp:nvSpPr>
      <dsp:spPr>
        <a:xfrm>
          <a:off x="0" y="539551"/>
          <a:ext cx="11113263" cy="719402"/>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DFF71C-597B-4330-9FFB-685C6F8C4E21}">
      <dsp:nvSpPr>
        <dsp:cNvPr id="0" name=""/>
        <dsp:cNvSpPr/>
      </dsp:nvSpPr>
      <dsp:spPr>
        <a:xfrm>
          <a:off x="4883" y="0"/>
          <a:ext cx="3223280" cy="71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rtl="0">
            <a:lnSpc>
              <a:spcPct val="90000"/>
            </a:lnSpc>
            <a:spcBef>
              <a:spcPct val="0"/>
            </a:spcBef>
            <a:spcAft>
              <a:spcPct val="35000"/>
            </a:spcAft>
            <a:buNone/>
          </a:pPr>
          <a:r>
            <a:rPr lang="en-US" sz="1800" b="1" kern="1200" dirty="0" err="1">
              <a:solidFill>
                <a:srgbClr val="FFC000"/>
              </a:solidFill>
              <a:latin typeface="Arial"/>
              <a:cs typeface="Arial"/>
            </a:rPr>
            <a:t>Сургуулийн</a:t>
          </a:r>
          <a:r>
            <a:rPr lang="en-US" sz="1800" b="1" kern="1200" dirty="0">
              <a:solidFill>
                <a:srgbClr val="FFC000"/>
              </a:solidFill>
              <a:latin typeface="Arial"/>
              <a:cs typeface="Arial"/>
            </a:rPr>
            <a:t> </a:t>
          </a:r>
          <a:r>
            <a:rPr lang="en-US" sz="1800" b="1" kern="1200" dirty="0" err="1">
              <a:solidFill>
                <a:srgbClr val="FFC000"/>
              </a:solidFill>
              <a:latin typeface="Arial"/>
              <a:cs typeface="Arial"/>
            </a:rPr>
            <a:t>түвшинд</a:t>
          </a:r>
          <a:endParaRPr lang="en-US" sz="1800" b="1" kern="1200" dirty="0">
            <a:solidFill>
              <a:srgbClr val="FFC000"/>
            </a:solidFill>
            <a:latin typeface="Arial"/>
            <a:cs typeface="Arial"/>
          </a:endParaRPr>
        </a:p>
      </dsp:txBody>
      <dsp:txXfrm>
        <a:off x="4883" y="0"/>
        <a:ext cx="3223280" cy="719402"/>
      </dsp:txXfrm>
    </dsp:sp>
    <dsp:sp modelId="{388C1183-2971-41E1-8933-1ECB7FFAE0C5}">
      <dsp:nvSpPr>
        <dsp:cNvPr id="0" name=""/>
        <dsp:cNvSpPr/>
      </dsp:nvSpPr>
      <dsp:spPr>
        <a:xfrm>
          <a:off x="1526598" y="809327"/>
          <a:ext cx="179850" cy="17985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D1FBD2-06A3-4628-BE3B-60C977781E08}">
      <dsp:nvSpPr>
        <dsp:cNvPr id="0" name=""/>
        <dsp:cNvSpPr/>
      </dsp:nvSpPr>
      <dsp:spPr>
        <a:xfrm>
          <a:off x="3389328" y="1079102"/>
          <a:ext cx="3223280" cy="71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rtl="0">
            <a:lnSpc>
              <a:spcPct val="90000"/>
            </a:lnSpc>
            <a:spcBef>
              <a:spcPct val="0"/>
            </a:spcBef>
            <a:spcAft>
              <a:spcPct val="35000"/>
            </a:spcAft>
            <a:buNone/>
          </a:pPr>
          <a:r>
            <a:rPr lang="en-US" sz="2000" b="1" kern="1200" err="1">
              <a:solidFill>
                <a:srgbClr val="FFC000"/>
              </a:solidFill>
              <a:latin typeface="Arial"/>
              <a:cs typeface="Arial"/>
            </a:rPr>
            <a:t>Орон</a:t>
          </a:r>
          <a:r>
            <a:rPr lang="en-US" sz="2000" b="1" kern="1200">
              <a:solidFill>
                <a:srgbClr val="FFC000"/>
              </a:solidFill>
              <a:latin typeface="Arial"/>
              <a:cs typeface="Arial"/>
            </a:rPr>
            <a:t> </a:t>
          </a:r>
          <a:r>
            <a:rPr lang="en-US" sz="2000" b="1" kern="1200" err="1">
              <a:solidFill>
                <a:srgbClr val="FFC000"/>
              </a:solidFill>
              <a:latin typeface="Arial"/>
              <a:cs typeface="Arial"/>
            </a:rPr>
            <a:t>нутгийн</a:t>
          </a:r>
          <a:r>
            <a:rPr lang="en-US" sz="2000" b="1" kern="1200">
              <a:solidFill>
                <a:srgbClr val="FFC000"/>
              </a:solidFill>
              <a:latin typeface="Arial"/>
              <a:cs typeface="Arial"/>
            </a:rPr>
            <a:t> </a:t>
          </a:r>
          <a:r>
            <a:rPr lang="en-US" sz="2000" b="1" kern="1200" err="1">
              <a:solidFill>
                <a:srgbClr val="FFC000"/>
              </a:solidFill>
              <a:latin typeface="Arial"/>
              <a:cs typeface="Arial"/>
            </a:rPr>
            <a:t>түвшинд</a:t>
          </a:r>
          <a:endParaRPr lang="en-US" sz="2000" b="1" kern="1200">
            <a:solidFill>
              <a:srgbClr val="FFC000"/>
            </a:solidFill>
            <a:latin typeface="Arial"/>
            <a:cs typeface="Arial"/>
          </a:endParaRPr>
        </a:p>
      </dsp:txBody>
      <dsp:txXfrm>
        <a:off x="3389328" y="1079102"/>
        <a:ext cx="3223280" cy="719402"/>
      </dsp:txXfrm>
    </dsp:sp>
    <dsp:sp modelId="{2C551EBA-3351-433E-88EB-7D0E92F4ED41}">
      <dsp:nvSpPr>
        <dsp:cNvPr id="0" name=""/>
        <dsp:cNvSpPr/>
      </dsp:nvSpPr>
      <dsp:spPr>
        <a:xfrm>
          <a:off x="4911043" y="809327"/>
          <a:ext cx="179850" cy="17985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AF4D6-4CD2-4ACD-9212-A0C32930DD18}">
      <dsp:nvSpPr>
        <dsp:cNvPr id="0" name=""/>
        <dsp:cNvSpPr/>
      </dsp:nvSpPr>
      <dsp:spPr>
        <a:xfrm>
          <a:off x="6773772" y="0"/>
          <a:ext cx="3223280" cy="71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rtl="0">
            <a:lnSpc>
              <a:spcPct val="90000"/>
            </a:lnSpc>
            <a:spcBef>
              <a:spcPct val="0"/>
            </a:spcBef>
            <a:spcAft>
              <a:spcPct val="35000"/>
            </a:spcAft>
            <a:buNone/>
          </a:pPr>
          <a:r>
            <a:rPr lang="en-US" sz="2000" b="1" kern="1200" err="1">
              <a:solidFill>
                <a:srgbClr val="FFC000"/>
              </a:solidFill>
              <a:latin typeface="Arial"/>
              <a:cs typeface="Arial"/>
            </a:rPr>
            <a:t>Үндэсний</a:t>
          </a:r>
          <a:r>
            <a:rPr lang="en-US" sz="2000" b="1" kern="1200">
              <a:solidFill>
                <a:srgbClr val="FFC000"/>
              </a:solidFill>
              <a:latin typeface="Arial"/>
              <a:cs typeface="Arial"/>
            </a:rPr>
            <a:t> </a:t>
          </a:r>
          <a:r>
            <a:rPr lang="en-US" sz="2000" b="1" kern="1200" err="1">
              <a:solidFill>
                <a:srgbClr val="FFC000"/>
              </a:solidFill>
              <a:latin typeface="Arial"/>
              <a:cs typeface="Arial"/>
            </a:rPr>
            <a:t>түвшинд</a:t>
          </a:r>
          <a:endParaRPr lang="en-US" sz="2000" b="1" kern="1200">
            <a:solidFill>
              <a:srgbClr val="FFC000"/>
            </a:solidFill>
            <a:latin typeface="Arial"/>
            <a:cs typeface="Arial"/>
          </a:endParaRPr>
        </a:p>
      </dsp:txBody>
      <dsp:txXfrm>
        <a:off x="6773772" y="0"/>
        <a:ext cx="3223280" cy="719402"/>
      </dsp:txXfrm>
    </dsp:sp>
    <dsp:sp modelId="{7F189875-8C0C-4CB0-9084-7B8D40750300}">
      <dsp:nvSpPr>
        <dsp:cNvPr id="0" name=""/>
        <dsp:cNvSpPr/>
      </dsp:nvSpPr>
      <dsp:spPr>
        <a:xfrm>
          <a:off x="8295487" y="809327"/>
          <a:ext cx="179850" cy="17985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9D9A0-F900-441F-8397-5A2B502E959D}">
      <dsp:nvSpPr>
        <dsp:cNvPr id="0" name=""/>
        <dsp:cNvSpPr/>
      </dsp:nvSpPr>
      <dsp:spPr>
        <a:xfrm rot="10800000">
          <a:off x="3452782" y="3855"/>
          <a:ext cx="12418053" cy="1299709"/>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3136" tIns="99060" rIns="184912"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mn-MN" sz="2600" kern="1200" dirty="0">
              <a:latin typeface="Arial" panose="020B0604020202020204" pitchFamily="34" charset="0"/>
              <a:cs typeface="Arial" panose="020B0604020202020204" pitchFamily="34" charset="0"/>
            </a:rPr>
            <a:t>Сургуулийн өмнөх боловсролын үйлчилгээний гадна байгаа 1,317 хүүхдийг бүрэн хамруулах.</a:t>
          </a:r>
          <a:endParaRPr lang="en-US" sz="2600" kern="1200" dirty="0"/>
        </a:p>
      </dsp:txBody>
      <dsp:txXfrm rot="10800000">
        <a:off x="3777709" y="3855"/>
        <a:ext cx="12093126" cy="1299709"/>
      </dsp:txXfrm>
    </dsp:sp>
    <dsp:sp modelId="{6B4AB451-1F7D-4526-BA12-5D234B8C8E89}">
      <dsp:nvSpPr>
        <dsp:cNvPr id="0" name=""/>
        <dsp:cNvSpPr/>
      </dsp:nvSpPr>
      <dsp:spPr>
        <a:xfrm>
          <a:off x="2802928" y="3855"/>
          <a:ext cx="1299709" cy="1299709"/>
        </a:xfrm>
        <a:prstGeom prst="ellipse">
          <a:avLst/>
        </a:prstGeom>
        <a:blipFill>
          <a:blip xmlns:r="http://schemas.openxmlformats.org/officeDocument/2006/relationships" r:embed="rId1"/>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143454-1600-45B4-A341-34B697115266}">
      <dsp:nvSpPr>
        <dsp:cNvPr id="0" name=""/>
        <dsp:cNvSpPr/>
      </dsp:nvSpPr>
      <dsp:spPr>
        <a:xfrm rot="10800000">
          <a:off x="3452782" y="1691537"/>
          <a:ext cx="12418053" cy="1299709"/>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3136" tIns="99060" rIns="184912"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mn-MN" sz="2600" b="0" i="0" u="none" strike="noStrike" kern="1200" cap="none" dirty="0">
              <a:effectLst/>
              <a:latin typeface="Arial" panose="020B0604020202020204" pitchFamily="34" charset="0"/>
              <a:ea typeface="+mn-ea"/>
              <a:cs typeface="Arial" panose="020B0604020202020204" pitchFamily="34" charset="0"/>
              <a:sym typeface="Arial"/>
            </a:rPr>
            <a:t>Нийслэлийн хүүхдийн цэцэрлэгийн хүртээмжийг нэмэгдүүлэх чиглэлээр батлагдсан УИХ, ЗГ-ын тогтоол, шийдвэрийн хэрэгжилтэд нөхцөл байдлын шинжилгээ хийж, санал зөвлөмж боловсруулах</a:t>
          </a:r>
          <a:endParaRPr lang="en-US" sz="2600" kern="1200" dirty="0"/>
        </a:p>
      </dsp:txBody>
      <dsp:txXfrm rot="10800000">
        <a:off x="3777709" y="1691537"/>
        <a:ext cx="12093126" cy="1299709"/>
      </dsp:txXfrm>
    </dsp:sp>
    <dsp:sp modelId="{524A9F9C-FB2C-4C4E-9D7A-B1E664A51987}">
      <dsp:nvSpPr>
        <dsp:cNvPr id="0" name=""/>
        <dsp:cNvSpPr/>
      </dsp:nvSpPr>
      <dsp:spPr>
        <a:xfrm>
          <a:off x="2802928" y="1691537"/>
          <a:ext cx="1299709" cy="1299709"/>
        </a:xfrm>
        <a:prstGeom prst="ellipse">
          <a:avLst/>
        </a:prstGeom>
        <a:blipFill>
          <a:blip xmlns:r="http://schemas.openxmlformats.org/officeDocument/2006/relationships" r:embed="rId2"/>
          <a:srcRect/>
          <a:stretch>
            <a:fillRect l="-39000" r="-39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66ECE0-6D1C-4F15-A9B8-FC28BB0F9BBA}">
      <dsp:nvSpPr>
        <dsp:cNvPr id="0" name=""/>
        <dsp:cNvSpPr/>
      </dsp:nvSpPr>
      <dsp:spPr>
        <a:xfrm rot="10800000">
          <a:off x="3452782" y="3379220"/>
          <a:ext cx="12418053" cy="1299709"/>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3136" tIns="99060" rIns="184912"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mn-MN" sz="2600" kern="1200" dirty="0">
              <a:effectLst/>
              <a:latin typeface="Arial" panose="020B0604020202020204" pitchFamily="34" charset="0"/>
              <a:cs typeface="Arial" panose="020B0604020202020204" pitchFamily="34" charset="0"/>
            </a:rPr>
            <a:t>Сургуулийн өмнөх боловсролын хөгжлийн бэрхшээлтэй хүүхэдтэй ажиллаж буй хүний нөөцийг чадавхжуулахад удирдлага зохицуулалтаар хангаж ажиллах</a:t>
          </a:r>
          <a:endParaRPr lang="en-US" sz="2600" kern="1200" dirty="0"/>
        </a:p>
      </dsp:txBody>
      <dsp:txXfrm rot="10800000">
        <a:off x="3777709" y="3379220"/>
        <a:ext cx="12093126" cy="1299709"/>
      </dsp:txXfrm>
    </dsp:sp>
    <dsp:sp modelId="{9F38989B-6481-496B-B645-D802A041F9CC}">
      <dsp:nvSpPr>
        <dsp:cNvPr id="0" name=""/>
        <dsp:cNvSpPr/>
      </dsp:nvSpPr>
      <dsp:spPr>
        <a:xfrm>
          <a:off x="2802928" y="3379220"/>
          <a:ext cx="1299709" cy="1299709"/>
        </a:xfrm>
        <a:prstGeom prst="ellipse">
          <a:avLst/>
        </a:prstGeom>
        <a:blipFill>
          <a:blip xmlns:r="http://schemas.openxmlformats.org/officeDocument/2006/relationships" r:embed="rId3"/>
          <a:srcRect/>
          <a:stretch>
            <a:fillRect l="-30000" r="-30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E13A3F-A0E8-4446-BC4B-F1A12EEFCB25}">
      <dsp:nvSpPr>
        <dsp:cNvPr id="0" name=""/>
        <dsp:cNvSpPr/>
      </dsp:nvSpPr>
      <dsp:spPr>
        <a:xfrm rot="10800000">
          <a:off x="3452782" y="5066902"/>
          <a:ext cx="12418053" cy="1299709"/>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3136" tIns="99060" rIns="184912"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mn-MN" sz="2600" kern="1200" dirty="0">
              <a:effectLst/>
              <a:latin typeface="Arial" panose="020B0604020202020204" pitchFamily="34" charset="0"/>
              <a:cs typeface="Arial" panose="020B0604020202020204" pitchFamily="34" charset="0"/>
            </a:rPr>
            <a:t>Сургуулийн өмнөх боловсролын үйлчилгээнд хамрагдаж чадахгүй байгаа ялгаатай хэрэгцээтэй хүүхдийг гэр бүл, орон нутгийн онцлог байдалд нийцүүлэн хувилбарт сургалтад хамруулах ажлыг зохион байгуулах</a:t>
          </a:r>
          <a:endParaRPr lang="en-US" sz="2600" kern="1200" dirty="0"/>
        </a:p>
      </dsp:txBody>
      <dsp:txXfrm rot="10800000">
        <a:off x="3777709" y="5066902"/>
        <a:ext cx="12093126" cy="1299709"/>
      </dsp:txXfrm>
    </dsp:sp>
    <dsp:sp modelId="{802DA23E-4A9E-47D9-B77E-780C09B04691}">
      <dsp:nvSpPr>
        <dsp:cNvPr id="0" name=""/>
        <dsp:cNvSpPr/>
      </dsp:nvSpPr>
      <dsp:spPr>
        <a:xfrm>
          <a:off x="2802928" y="5066902"/>
          <a:ext cx="1299709" cy="1299709"/>
        </a:xfrm>
        <a:prstGeom prst="ellipse">
          <a:avLst/>
        </a:prstGeom>
        <a:blipFill>
          <a:blip xmlns:r="http://schemas.openxmlformats.org/officeDocument/2006/relationships" r:embed="rId4"/>
          <a:srcRect/>
          <a:stretch>
            <a:fillRect l="-83000" r="-8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42B4D6-9378-41F3-B330-36289D723B11}">
      <dsp:nvSpPr>
        <dsp:cNvPr id="0" name=""/>
        <dsp:cNvSpPr/>
      </dsp:nvSpPr>
      <dsp:spPr>
        <a:xfrm rot="10800000">
          <a:off x="3452782" y="6754585"/>
          <a:ext cx="12418053" cy="1299709"/>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3136" tIns="99060" rIns="184912"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mn-MN" sz="2600" kern="1200" dirty="0">
              <a:effectLst/>
              <a:latin typeface="Arial" panose="020B0604020202020204" pitchFamily="34" charset="0"/>
              <a:cs typeface="Arial" panose="020B0604020202020204" pitchFamily="34" charset="0"/>
            </a:rPr>
            <a:t>Боловсролын сургалтын байгууллагад хөгжлийн бэрхшээлтэй суралцагч сурах тохируулгат орчныг бий болгох</a:t>
          </a:r>
          <a:endParaRPr lang="en-US" sz="2600" kern="1200" dirty="0"/>
        </a:p>
      </dsp:txBody>
      <dsp:txXfrm rot="10800000">
        <a:off x="3777709" y="6754585"/>
        <a:ext cx="12093126" cy="1299709"/>
      </dsp:txXfrm>
    </dsp:sp>
    <dsp:sp modelId="{B4190F8D-2BA6-4DD3-8015-1051ED74C4E8}">
      <dsp:nvSpPr>
        <dsp:cNvPr id="0" name=""/>
        <dsp:cNvSpPr/>
      </dsp:nvSpPr>
      <dsp:spPr>
        <a:xfrm>
          <a:off x="2802928" y="6754585"/>
          <a:ext cx="1299709" cy="1299709"/>
        </a:xfrm>
        <a:prstGeom prst="ellipse">
          <a:avLst/>
        </a:prstGeom>
        <a:blipFill>
          <a:blip xmlns:r="http://schemas.openxmlformats.org/officeDocument/2006/relationships" r:embed="rId5"/>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9D9A0-F900-441F-8397-5A2B502E959D}">
      <dsp:nvSpPr>
        <dsp:cNvPr id="0" name=""/>
        <dsp:cNvSpPr/>
      </dsp:nvSpPr>
      <dsp:spPr>
        <a:xfrm rot="10800000">
          <a:off x="3589855" y="1009"/>
          <a:ext cx="12418053" cy="1848000"/>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4917" tIns="106680" rIns="199136" bIns="10668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mn-MN" sz="2800" kern="1200" dirty="0">
              <a:latin typeface="Arial" panose="020B0604020202020204" pitchFamily="34" charset="0"/>
              <a:cs typeface="Arial" panose="020B0604020202020204" pitchFamily="34" charset="0"/>
            </a:rPr>
            <a:t>Сургуулийн өмнөх боловсролын  сургалтын хөтөлбөрийн хэрэгжилтэд дэмжлэг үзүүлэх Төрийн нарийн бичгийн даргын баталсан 2026 оны арга хэмжээний төлөвлөгөө”-ний хэрэгжилтийг удирдлага, зохицуулалтаар хангаж, үр дүнг тооцох</a:t>
          </a:r>
          <a:endParaRPr lang="en-US" sz="2800" kern="1200" dirty="0"/>
        </a:p>
      </dsp:txBody>
      <dsp:txXfrm rot="10800000">
        <a:off x="4051855" y="1009"/>
        <a:ext cx="11956053" cy="1848000"/>
      </dsp:txXfrm>
    </dsp:sp>
    <dsp:sp modelId="{6B4AB451-1F7D-4526-BA12-5D234B8C8E89}">
      <dsp:nvSpPr>
        <dsp:cNvPr id="0" name=""/>
        <dsp:cNvSpPr/>
      </dsp:nvSpPr>
      <dsp:spPr>
        <a:xfrm>
          <a:off x="2665855" y="1009"/>
          <a:ext cx="1848000" cy="1848000"/>
        </a:xfrm>
        <a:prstGeom prst="ellipse">
          <a:avLst/>
        </a:prstGeom>
        <a:blipFill>
          <a:blip xmlns:r="http://schemas.openxmlformats.org/officeDocument/2006/relationships" r:embed="rId1"/>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143454-1600-45B4-A341-34B697115266}">
      <dsp:nvSpPr>
        <dsp:cNvPr id="0" name=""/>
        <dsp:cNvSpPr/>
      </dsp:nvSpPr>
      <dsp:spPr>
        <a:xfrm rot="10800000">
          <a:off x="3671938" y="2270962"/>
          <a:ext cx="12418053" cy="1848000"/>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4917" tIns="106680" rIns="199136" bIns="106680" numCol="1" spcCol="1270" anchor="ctr" anchorCtr="0">
          <a:noAutofit/>
        </a:bodyPr>
        <a:lstStyle/>
        <a:p>
          <a:pPr marL="0" lvl="0" indent="0" algn="ctr" defTabSz="1244600">
            <a:lnSpc>
              <a:spcPct val="90000"/>
            </a:lnSpc>
            <a:spcBef>
              <a:spcPct val="0"/>
            </a:spcBef>
            <a:spcAft>
              <a:spcPct val="35000"/>
            </a:spcAft>
            <a:buNone/>
          </a:pPr>
          <a:r>
            <a:rPr lang="mn-MN" sz="2800" kern="1200" dirty="0"/>
            <a:t>Удирдах ажилтнуудын багшид арга зүйн дэмжлэг үзүүлэх ур чадварыг дэмжих </a:t>
          </a:r>
          <a:endParaRPr lang="en-US" sz="2800" kern="1200" dirty="0"/>
        </a:p>
      </dsp:txBody>
      <dsp:txXfrm rot="10800000">
        <a:off x="4133938" y="2270962"/>
        <a:ext cx="11956053" cy="1848000"/>
      </dsp:txXfrm>
    </dsp:sp>
    <dsp:sp modelId="{524A9F9C-FB2C-4C4E-9D7A-B1E664A51987}">
      <dsp:nvSpPr>
        <dsp:cNvPr id="0" name=""/>
        <dsp:cNvSpPr/>
      </dsp:nvSpPr>
      <dsp:spPr>
        <a:xfrm>
          <a:off x="2665855" y="2329580"/>
          <a:ext cx="1848000" cy="1848000"/>
        </a:xfrm>
        <a:prstGeom prst="ellipse">
          <a:avLst/>
        </a:prstGeom>
        <a:blipFill>
          <a:blip xmlns:r="http://schemas.openxmlformats.org/officeDocument/2006/relationships" r:embed="rId2"/>
          <a:srcRect/>
          <a:stretch>
            <a:fillRect l="-25000" r="-25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66ECE0-6D1C-4F15-A9B8-FC28BB0F9BBA}">
      <dsp:nvSpPr>
        <dsp:cNvPr id="0" name=""/>
        <dsp:cNvSpPr/>
      </dsp:nvSpPr>
      <dsp:spPr>
        <a:xfrm rot="10800000">
          <a:off x="3589855" y="4658151"/>
          <a:ext cx="12418053" cy="1848000"/>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4917"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t>
          </a:r>
          <a:r>
            <a:rPr lang="mn-MN" sz="2800" kern="1200" noProof="0" dirty="0"/>
            <a:t>Сургуулийн өмнөх боловсролын үйлчилгээнд хамрагдаж байгаа суралцагчийн хөгжил болон сургуульд бэлтгэгдсэн байдлыг үнэлэх журам”-ын хэрэгжилтэд дэмжлэг үзүүлэх, мэргэжил арга зүйн </a:t>
          </a:r>
          <a:r>
            <a:rPr lang="mn-MN" sz="2800" kern="1200" noProof="0"/>
            <a:t>удирдлагаар хангах</a:t>
          </a:r>
          <a:endParaRPr lang="en-US" sz="2800" kern="1200" dirty="0"/>
        </a:p>
      </dsp:txBody>
      <dsp:txXfrm rot="10800000">
        <a:off x="4051855" y="4658151"/>
        <a:ext cx="11956053" cy="1848000"/>
      </dsp:txXfrm>
    </dsp:sp>
    <dsp:sp modelId="{9F38989B-6481-496B-B645-D802A041F9CC}">
      <dsp:nvSpPr>
        <dsp:cNvPr id="0" name=""/>
        <dsp:cNvSpPr/>
      </dsp:nvSpPr>
      <dsp:spPr>
        <a:xfrm>
          <a:off x="2665855" y="4658151"/>
          <a:ext cx="1848000" cy="1848000"/>
        </a:xfrm>
        <a:prstGeom prst="ellipse">
          <a:avLst/>
        </a:prstGeom>
        <a:blipFill>
          <a:blip xmlns:r="http://schemas.openxmlformats.org/officeDocument/2006/relationships" r:embed="rId3"/>
          <a:srcRect/>
          <a:stretch>
            <a:fillRect l="-25000" r="-25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9D9A0-F900-441F-8397-5A2B502E959D}">
      <dsp:nvSpPr>
        <dsp:cNvPr id="0" name=""/>
        <dsp:cNvSpPr/>
      </dsp:nvSpPr>
      <dsp:spPr>
        <a:xfrm rot="10800000">
          <a:off x="2300073" y="1414"/>
          <a:ext cx="8278702" cy="859345"/>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8948" tIns="68580" rIns="128016"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mn-MN" sz="1800" kern="1200">
              <a:effectLst/>
              <a:latin typeface="Times New Roman" panose="02020603050405020304" pitchFamily="18" charset="0"/>
              <a:ea typeface="Aptos" panose="020B0004020202020204" pitchFamily="34" charset="0"/>
              <a:cs typeface="Times New Roman" panose="02020603050405020304" pitchFamily="18" charset="0"/>
            </a:rPr>
            <a:t>Бүлэг дүүргэлт улсын дундаж 28.1 бөгөөд нэг бүлэгт ноогдох хөгжлийн бэрхшээлтэй хүүхдийн тоо олон байх нь багшид ачаалалтай.</a:t>
          </a:r>
          <a:endParaRPr lang="en-US" sz="1800" kern="1200" dirty="0">
            <a:latin typeface="Times New Roman" panose="02020603050405020304" pitchFamily="18" charset="0"/>
            <a:cs typeface="Times New Roman" panose="02020603050405020304" pitchFamily="18" charset="0"/>
          </a:endParaRPr>
        </a:p>
      </dsp:txBody>
      <dsp:txXfrm rot="10800000">
        <a:off x="2514909" y="1414"/>
        <a:ext cx="8063866" cy="859345"/>
      </dsp:txXfrm>
    </dsp:sp>
    <dsp:sp modelId="{6B4AB451-1F7D-4526-BA12-5D234B8C8E89}">
      <dsp:nvSpPr>
        <dsp:cNvPr id="0" name=""/>
        <dsp:cNvSpPr/>
      </dsp:nvSpPr>
      <dsp:spPr>
        <a:xfrm>
          <a:off x="1870400" y="1414"/>
          <a:ext cx="859345" cy="859345"/>
        </a:xfrm>
        <a:prstGeom prst="ellipse">
          <a:avLst/>
        </a:prstGeom>
        <a:blipFill>
          <a:blip xmlns:r="http://schemas.openxmlformats.org/officeDocument/2006/relationships" r:embed="rId1"/>
          <a:srcRect/>
          <a:stretch>
            <a:fillRect l="-46000" r="-46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143454-1600-45B4-A341-34B697115266}">
      <dsp:nvSpPr>
        <dsp:cNvPr id="0" name=""/>
        <dsp:cNvSpPr/>
      </dsp:nvSpPr>
      <dsp:spPr>
        <a:xfrm rot="10800000">
          <a:off x="2300073" y="1117281"/>
          <a:ext cx="8278702" cy="859345"/>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8948" tIns="68580" rIns="128016" bIns="68580" numCol="1" spcCol="1270" anchor="ctr" anchorCtr="0">
          <a:noAutofit/>
        </a:bodyPr>
        <a:lstStyle/>
        <a:p>
          <a:pPr marL="0" lvl="0" indent="0" algn="ctr" defTabSz="800100">
            <a:lnSpc>
              <a:spcPct val="90000"/>
            </a:lnSpc>
            <a:spcBef>
              <a:spcPct val="0"/>
            </a:spcBef>
            <a:spcAft>
              <a:spcPct val="35000"/>
            </a:spcAft>
            <a:buNone/>
          </a:pPr>
          <a:r>
            <a:rPr lang="mn-MN" sz="1800" kern="1200" dirty="0">
              <a:latin typeface="Times New Roman" panose="02020603050405020304" pitchFamily="18" charset="0"/>
              <a:cs typeface="Times New Roman" panose="02020603050405020304" pitchFamily="18" charset="0"/>
            </a:rPr>
            <a:t>Багшийн хөгжлийн бүсийн төвийг багш бэлтгэх дээд боловсролын сургалтын байгууллагыг түшиглэн бэхжүүлж, сургалт, үйл ажиллагааг тогтворжуулах</a:t>
          </a:r>
          <a:endParaRPr lang="en-US" sz="1800" kern="1200" dirty="0">
            <a:latin typeface="Times New Roman" panose="02020603050405020304" pitchFamily="18" charset="0"/>
            <a:cs typeface="Times New Roman" panose="02020603050405020304" pitchFamily="18" charset="0"/>
          </a:endParaRPr>
        </a:p>
      </dsp:txBody>
      <dsp:txXfrm rot="10800000">
        <a:off x="2514909" y="1117281"/>
        <a:ext cx="8063866" cy="859345"/>
      </dsp:txXfrm>
    </dsp:sp>
    <dsp:sp modelId="{524A9F9C-FB2C-4C4E-9D7A-B1E664A51987}">
      <dsp:nvSpPr>
        <dsp:cNvPr id="0" name=""/>
        <dsp:cNvSpPr/>
      </dsp:nvSpPr>
      <dsp:spPr>
        <a:xfrm>
          <a:off x="1870400" y="1117281"/>
          <a:ext cx="859345" cy="859345"/>
        </a:xfrm>
        <a:prstGeom prst="ellipse">
          <a:avLst/>
        </a:prstGeom>
        <a:blipFill>
          <a:blip xmlns:r="http://schemas.openxmlformats.org/officeDocument/2006/relationships" r:embed="rId2"/>
          <a:srcRect/>
          <a:stretch>
            <a:fillRect l="-39000" r="-39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66ECE0-6D1C-4F15-A9B8-FC28BB0F9BBA}">
      <dsp:nvSpPr>
        <dsp:cNvPr id="0" name=""/>
        <dsp:cNvSpPr/>
      </dsp:nvSpPr>
      <dsp:spPr>
        <a:xfrm rot="10800000">
          <a:off x="2300073" y="2233148"/>
          <a:ext cx="8278702" cy="859345"/>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8948" tIns="60960" rIns="113792" bIns="60960" numCol="1" spcCol="1270" anchor="ctr" anchorCtr="0">
          <a:noAutofit/>
        </a:bodyPr>
        <a:lstStyle/>
        <a:p>
          <a:pPr marL="0" lvl="0" indent="0" algn="ctr" defTabSz="711200">
            <a:lnSpc>
              <a:spcPct val="90000"/>
            </a:lnSpc>
            <a:spcBef>
              <a:spcPct val="0"/>
            </a:spcBef>
            <a:spcAft>
              <a:spcPct val="35000"/>
            </a:spcAft>
            <a:buNone/>
          </a:pPr>
          <a:r>
            <a:rPr lang="mn-MN" sz="1600" kern="1200" dirty="0">
              <a:latin typeface="Times New Roman" panose="02020603050405020304" pitchFamily="18" charset="0"/>
              <a:cs typeface="Times New Roman" panose="02020603050405020304" pitchFamily="18" charset="0"/>
            </a:rPr>
            <a:t>Багшлах хүний нөөцийг чадавхжуулж багшийг гадаад, дотоодод бэлтгэж, мэргэшүүлэх</a:t>
          </a:r>
          <a:endParaRPr lang="en-US" sz="1600" kern="1200" dirty="0">
            <a:latin typeface="Times New Roman" panose="02020603050405020304" pitchFamily="18" charset="0"/>
            <a:cs typeface="Times New Roman" panose="02020603050405020304" pitchFamily="18" charset="0"/>
          </a:endParaRPr>
        </a:p>
      </dsp:txBody>
      <dsp:txXfrm rot="10800000">
        <a:off x="2514909" y="2233148"/>
        <a:ext cx="8063866" cy="859345"/>
      </dsp:txXfrm>
    </dsp:sp>
    <dsp:sp modelId="{9F38989B-6481-496B-B645-D802A041F9CC}">
      <dsp:nvSpPr>
        <dsp:cNvPr id="0" name=""/>
        <dsp:cNvSpPr/>
      </dsp:nvSpPr>
      <dsp:spPr>
        <a:xfrm>
          <a:off x="1870400" y="2233148"/>
          <a:ext cx="859345" cy="859345"/>
        </a:xfrm>
        <a:prstGeom prst="ellipse">
          <a:avLst/>
        </a:prstGeom>
        <a:blipFill>
          <a:blip xmlns:r="http://schemas.openxmlformats.org/officeDocument/2006/relationships" r:embed="rId3"/>
          <a:srcRect/>
          <a:stretch>
            <a:fillRect l="-35000" r="-35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E13A3F-A0E8-4446-BC4B-F1A12EEFCB25}">
      <dsp:nvSpPr>
        <dsp:cNvPr id="0" name=""/>
        <dsp:cNvSpPr/>
      </dsp:nvSpPr>
      <dsp:spPr>
        <a:xfrm rot="10800000">
          <a:off x="2300073" y="3349014"/>
          <a:ext cx="8278702" cy="859345"/>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8948" tIns="68580" rIns="128016" bIns="68580" numCol="1" spcCol="1270" anchor="ctr" anchorCtr="0">
          <a:noAutofit/>
        </a:bodyPr>
        <a:lstStyle/>
        <a:p>
          <a:pPr marL="0" lvl="0" indent="0" algn="ctr" defTabSz="800100">
            <a:lnSpc>
              <a:spcPct val="90000"/>
            </a:lnSpc>
            <a:spcBef>
              <a:spcPct val="0"/>
            </a:spcBef>
            <a:spcAft>
              <a:spcPct val="35000"/>
            </a:spcAft>
            <a:buNone/>
          </a:pPr>
          <a:r>
            <a:rPr lang="mn-MN" sz="1800" kern="1200" dirty="0">
              <a:latin typeface="Times New Roman" panose="02020603050405020304" pitchFamily="18" charset="0"/>
              <a:cs typeface="Times New Roman" panose="02020603050405020304" pitchFamily="18" charset="0"/>
            </a:rPr>
            <a:t>Төрийн болон орон нутгийн өмчийн хүүхдийн цэцэрлэгийн багш, ажилтны орон тооны хязгаарын жишиг нормативын хэрэгжилтэд нөхцөл байдлын шинжилгээ хийж, санал зөвлөмж боловсруулах</a:t>
          </a:r>
          <a:endParaRPr lang="en-US" sz="1800" kern="1200" dirty="0">
            <a:latin typeface="Times New Roman" panose="02020603050405020304" pitchFamily="18" charset="0"/>
            <a:cs typeface="Times New Roman" panose="02020603050405020304" pitchFamily="18" charset="0"/>
          </a:endParaRPr>
        </a:p>
      </dsp:txBody>
      <dsp:txXfrm rot="10800000">
        <a:off x="2514909" y="3349014"/>
        <a:ext cx="8063866" cy="859345"/>
      </dsp:txXfrm>
    </dsp:sp>
    <dsp:sp modelId="{802DA23E-4A9E-47D9-B77E-780C09B04691}">
      <dsp:nvSpPr>
        <dsp:cNvPr id="0" name=""/>
        <dsp:cNvSpPr/>
      </dsp:nvSpPr>
      <dsp:spPr>
        <a:xfrm>
          <a:off x="1870400" y="3349014"/>
          <a:ext cx="859345" cy="859345"/>
        </a:xfrm>
        <a:prstGeom prst="ellipse">
          <a:avLst/>
        </a:prstGeom>
        <a:blipFill>
          <a:blip xmlns:r="http://schemas.openxmlformats.org/officeDocument/2006/relationships" r:embed="rId4"/>
          <a:srcRect/>
          <a:stretch>
            <a:fillRect t="-3000" b="-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4F4AF0-780E-48AD-9071-E53FC70C77D0}">
      <dsp:nvSpPr>
        <dsp:cNvPr id="0" name=""/>
        <dsp:cNvSpPr/>
      </dsp:nvSpPr>
      <dsp:spPr>
        <a:xfrm rot="10800000">
          <a:off x="2300073" y="4464881"/>
          <a:ext cx="8278702" cy="859345"/>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8948" tIns="68580" rIns="128016" bIns="68580" numCol="1" spcCol="1270" anchor="ctr" anchorCtr="0">
          <a:noAutofit/>
        </a:bodyPr>
        <a:lstStyle/>
        <a:p>
          <a:pPr marL="0" lvl="0" indent="0" algn="ctr" defTabSz="800100">
            <a:lnSpc>
              <a:spcPct val="90000"/>
            </a:lnSpc>
            <a:spcBef>
              <a:spcPct val="0"/>
            </a:spcBef>
            <a:spcAft>
              <a:spcPct val="35000"/>
            </a:spcAft>
            <a:buNone/>
          </a:pPr>
          <a:r>
            <a:rPr lang="mn-MN" sz="1800" kern="1200" dirty="0">
              <a:latin typeface="Times New Roman" panose="02020603050405020304" pitchFamily="18" charset="0"/>
              <a:cs typeface="Times New Roman" panose="02020603050405020304" pitchFamily="18" charset="0"/>
            </a:rPr>
            <a:t>Зарим бүлэг дүүргэлт норматив хэмжээнд хүрэхгүй байгаа цэцэрлэгийн бүлэг, багшлах боловсон хүчний зохицуулалт хийх</a:t>
          </a:r>
          <a:endParaRPr lang="en-US" sz="1800" kern="1200" dirty="0">
            <a:latin typeface="Times New Roman" panose="02020603050405020304" pitchFamily="18" charset="0"/>
            <a:cs typeface="Times New Roman" panose="02020603050405020304" pitchFamily="18" charset="0"/>
          </a:endParaRPr>
        </a:p>
      </dsp:txBody>
      <dsp:txXfrm rot="10800000">
        <a:off x="2514909" y="4464881"/>
        <a:ext cx="8063866" cy="859345"/>
      </dsp:txXfrm>
    </dsp:sp>
    <dsp:sp modelId="{155EC7C7-B19B-4F13-9F95-11ACD4AA213C}">
      <dsp:nvSpPr>
        <dsp:cNvPr id="0" name=""/>
        <dsp:cNvSpPr/>
      </dsp:nvSpPr>
      <dsp:spPr>
        <a:xfrm>
          <a:off x="1870400" y="4464881"/>
          <a:ext cx="859345" cy="859345"/>
        </a:xfrm>
        <a:prstGeom prst="ellipse">
          <a:avLst/>
        </a:prstGeom>
        <a:blipFill>
          <a:blip xmlns:r="http://schemas.openxmlformats.org/officeDocument/2006/relationships" r:embed="rId5"/>
          <a:srcRect/>
          <a:stretch>
            <a:fillRect l="-8000" r="-8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9D9A0-F900-441F-8397-5A2B502E959D}">
      <dsp:nvSpPr>
        <dsp:cNvPr id="0" name=""/>
        <dsp:cNvSpPr/>
      </dsp:nvSpPr>
      <dsp:spPr>
        <a:xfrm rot="10800000">
          <a:off x="3468055" y="1168"/>
          <a:ext cx="12418053" cy="1360800"/>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75" tIns="87630" rIns="163576"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mn-MN" sz="2300" kern="1200" dirty="0"/>
            <a:t>Хүүхэд хамгааллын талаарх хууль тогтоомжийн хэрэгжилтийг хангахад бүх түвшинд салбар хоорондын хамтын ажиллагаа дутмаг байгаа ба эрчимжүүлэх хэрэгцээ байна.</a:t>
          </a:r>
          <a:endParaRPr lang="en-US" sz="2300" kern="1200" dirty="0"/>
        </a:p>
      </dsp:txBody>
      <dsp:txXfrm rot="10800000">
        <a:off x="3808255" y="1168"/>
        <a:ext cx="12077853" cy="1360800"/>
      </dsp:txXfrm>
    </dsp:sp>
    <dsp:sp modelId="{6B4AB451-1F7D-4526-BA12-5D234B8C8E89}">
      <dsp:nvSpPr>
        <dsp:cNvPr id="0" name=""/>
        <dsp:cNvSpPr/>
      </dsp:nvSpPr>
      <dsp:spPr>
        <a:xfrm>
          <a:off x="2787655" y="1168"/>
          <a:ext cx="1360800" cy="1360800"/>
        </a:xfrm>
        <a:prstGeom prst="ellipse">
          <a:avLst/>
        </a:prstGeom>
        <a:blipFill>
          <a:blip xmlns:r="http://schemas.openxmlformats.org/officeDocument/2006/relationships" r:embed="rId1"/>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143454-1600-45B4-A341-34B697115266}">
      <dsp:nvSpPr>
        <dsp:cNvPr id="0" name=""/>
        <dsp:cNvSpPr/>
      </dsp:nvSpPr>
      <dsp:spPr>
        <a:xfrm rot="10800000">
          <a:off x="3468055" y="1715843"/>
          <a:ext cx="12418053" cy="1360800"/>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75" tIns="87630" rIns="163576" bIns="87630" numCol="1" spcCol="1270" anchor="ctr" anchorCtr="0">
          <a:noAutofit/>
        </a:bodyPr>
        <a:lstStyle/>
        <a:p>
          <a:pPr marL="0" lvl="0" indent="0" algn="ctr" defTabSz="1022350">
            <a:lnSpc>
              <a:spcPct val="90000"/>
            </a:lnSpc>
            <a:spcBef>
              <a:spcPct val="0"/>
            </a:spcBef>
            <a:spcAft>
              <a:spcPct val="35000"/>
            </a:spcAft>
            <a:buNone/>
          </a:pPr>
          <a:r>
            <a:rPr lang="mn-MN" sz="2300" kern="1200" dirty="0"/>
            <a:t>Бага насны хүүхдийн эрүүл мэнд, хоол тэжээл, асаргаа, хамгаалал, хөгжил, боловсролыг гэр бүлийн орчинд дэмжих эцэг, эх, асран хамгаалагчдад зориулсан сургалтын хөтөлбөр боловсруулж батлуулах.</a:t>
          </a:r>
          <a:endParaRPr lang="en-US" sz="2300" kern="1200" dirty="0"/>
        </a:p>
      </dsp:txBody>
      <dsp:txXfrm rot="10800000">
        <a:off x="3808255" y="1715843"/>
        <a:ext cx="12077853" cy="1360800"/>
      </dsp:txXfrm>
    </dsp:sp>
    <dsp:sp modelId="{524A9F9C-FB2C-4C4E-9D7A-B1E664A51987}">
      <dsp:nvSpPr>
        <dsp:cNvPr id="0" name=""/>
        <dsp:cNvSpPr/>
      </dsp:nvSpPr>
      <dsp:spPr>
        <a:xfrm>
          <a:off x="2787655" y="1715843"/>
          <a:ext cx="1360800" cy="1360800"/>
        </a:xfrm>
        <a:prstGeom prst="ellipse">
          <a:avLst/>
        </a:prstGeom>
        <a:blipFill>
          <a:blip xmlns:r="http://schemas.openxmlformats.org/officeDocument/2006/relationships" r:embed="rId2"/>
          <a:srcRect/>
          <a:stretch>
            <a:fillRect t="-20000" b="-20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66ECE0-6D1C-4F15-A9B8-FC28BB0F9BBA}">
      <dsp:nvSpPr>
        <dsp:cNvPr id="0" name=""/>
        <dsp:cNvSpPr/>
      </dsp:nvSpPr>
      <dsp:spPr>
        <a:xfrm rot="10800000">
          <a:off x="3468055" y="3430518"/>
          <a:ext cx="12418053" cy="1360800"/>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75" tIns="87630" rIns="163576" bIns="87630" numCol="1" spcCol="1270" anchor="ctr" anchorCtr="0">
          <a:noAutofit/>
        </a:bodyPr>
        <a:lstStyle/>
        <a:p>
          <a:pPr marL="0" lvl="0" indent="0" algn="ctr" defTabSz="1022350">
            <a:lnSpc>
              <a:spcPct val="90000"/>
            </a:lnSpc>
            <a:spcBef>
              <a:spcPct val="0"/>
            </a:spcBef>
            <a:spcAft>
              <a:spcPct val="35000"/>
            </a:spcAft>
            <a:buClr>
              <a:schemeClr val="dk1"/>
            </a:buClr>
            <a:buSzPts val="1600"/>
            <a:buFont typeface="Arial"/>
            <a:buNone/>
          </a:pPr>
          <a:r>
            <a:rPr lang="mn-MN" sz="2300" kern="1200" dirty="0"/>
            <a:t>“Бага насны хүүхдийн цогц хөгжлийн арга хэмжээний төлөвлөгөө” (2027–2030)-г боловсруулж, батлуулах</a:t>
          </a:r>
          <a:endParaRPr lang="en-US" sz="2300" kern="1200" dirty="0"/>
        </a:p>
      </dsp:txBody>
      <dsp:txXfrm rot="10800000">
        <a:off x="3808255" y="3430518"/>
        <a:ext cx="12077853" cy="1360800"/>
      </dsp:txXfrm>
    </dsp:sp>
    <dsp:sp modelId="{9F38989B-6481-496B-B645-D802A041F9CC}">
      <dsp:nvSpPr>
        <dsp:cNvPr id="0" name=""/>
        <dsp:cNvSpPr/>
      </dsp:nvSpPr>
      <dsp:spPr>
        <a:xfrm>
          <a:off x="2787655" y="3430518"/>
          <a:ext cx="1360800" cy="1360800"/>
        </a:xfrm>
        <a:prstGeom prst="ellipse">
          <a:avLst/>
        </a:prstGeom>
        <a:blipFill>
          <a:blip xmlns:r="http://schemas.openxmlformats.org/officeDocument/2006/relationships" r:embed="rId3"/>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E13A3F-A0E8-4446-BC4B-F1A12EEFCB25}">
      <dsp:nvSpPr>
        <dsp:cNvPr id="0" name=""/>
        <dsp:cNvSpPr/>
      </dsp:nvSpPr>
      <dsp:spPr>
        <a:xfrm rot="10800000">
          <a:off x="3468055" y="5145193"/>
          <a:ext cx="12418053" cy="1360800"/>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75" tIns="87630" rIns="163576" bIns="87630" numCol="1" spcCol="1270" anchor="ctr" anchorCtr="0">
          <a:noAutofit/>
        </a:bodyPr>
        <a:lstStyle/>
        <a:p>
          <a:pPr marL="0" lvl="0" indent="0" algn="ctr" defTabSz="1022350">
            <a:lnSpc>
              <a:spcPct val="90000"/>
            </a:lnSpc>
            <a:spcBef>
              <a:spcPct val="0"/>
            </a:spcBef>
            <a:spcAft>
              <a:spcPct val="35000"/>
            </a:spcAft>
            <a:buClr>
              <a:schemeClr val="dk1"/>
            </a:buClr>
            <a:buSzPts val="1600"/>
            <a:buFont typeface="Arial"/>
            <a:buNone/>
          </a:pPr>
          <a:r>
            <a:rPr lang="mn-MN" sz="2300" kern="1200" dirty="0"/>
            <a:t>Боловсролын салбар дахь хүүхэд хамгааллын үйлчилгээ үзүүлэх журам батлуулах</a:t>
          </a:r>
          <a:endParaRPr lang="en-US" sz="2300" kern="1200" dirty="0"/>
        </a:p>
      </dsp:txBody>
      <dsp:txXfrm rot="10800000">
        <a:off x="3808255" y="5145193"/>
        <a:ext cx="12077853" cy="1360800"/>
      </dsp:txXfrm>
    </dsp:sp>
    <dsp:sp modelId="{802DA23E-4A9E-47D9-B77E-780C09B04691}">
      <dsp:nvSpPr>
        <dsp:cNvPr id="0" name=""/>
        <dsp:cNvSpPr/>
      </dsp:nvSpPr>
      <dsp:spPr>
        <a:xfrm>
          <a:off x="2787655" y="5145193"/>
          <a:ext cx="1360800" cy="1360800"/>
        </a:xfrm>
        <a:prstGeom prst="ellipse">
          <a:avLst/>
        </a:prstGeom>
        <a:blipFill>
          <a:blip xmlns:r="http://schemas.openxmlformats.org/officeDocument/2006/relationships" r:embed="rId4"/>
          <a:srcRect/>
          <a:stretch>
            <a:fillRect l="-25000" r="-25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F409DA5A-4603-4653-9CA0-500D73163C12}" type="datetimeFigureOut">
              <a:rPr lang="en-US" smtClean="0"/>
              <a:t>3/13/2026</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2689A56D-FB50-440E-BA58-D4E51FAEDE0E}" type="slidenum">
              <a:rPr lang="en-US" smtClean="0"/>
              <a:t>‹#›</a:t>
            </a:fld>
            <a:endParaRPr lang="en-US"/>
          </a:p>
        </p:txBody>
      </p:sp>
    </p:spTree>
    <p:extLst>
      <p:ext uri="{BB962C8B-B14F-4D97-AF65-F5344CB8AC3E}">
        <p14:creationId xmlns:p14="http://schemas.microsoft.com/office/powerpoint/2010/main" val="3970855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C9CB21-1E87-4B4B-ADFD-F0DE55CFD9E0}" type="slidenum">
              <a:rPr lang="en-US" smtClean="0"/>
              <a:t>5</a:t>
            </a:fld>
            <a:endParaRPr lang="en-US"/>
          </a:p>
        </p:txBody>
      </p:sp>
    </p:spTree>
    <p:extLst>
      <p:ext uri="{BB962C8B-B14F-4D97-AF65-F5344CB8AC3E}">
        <p14:creationId xmlns:p14="http://schemas.microsoft.com/office/powerpoint/2010/main" val="8942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E971FE4C-8E98-A044-3D74-48FF3E0CF328}"/>
            </a:ext>
          </a:extLst>
        </p:cNvPr>
        <p:cNvGrpSpPr/>
        <p:nvPr/>
      </p:nvGrpSpPr>
      <p:grpSpPr>
        <a:xfrm>
          <a:off x="0" y="0"/>
          <a:ext cx="0" cy="0"/>
          <a:chOff x="0" y="0"/>
          <a:chExt cx="0" cy="0"/>
        </a:xfrm>
      </p:grpSpPr>
      <p:sp>
        <p:nvSpPr>
          <p:cNvPr id="144" name="Google Shape;144;p19:notes">
            <a:extLst>
              <a:ext uri="{FF2B5EF4-FFF2-40B4-BE49-F238E27FC236}">
                <a16:creationId xmlns:a16="http://schemas.microsoft.com/office/drawing/2014/main" id="{38B0A835-5DA9-F3E4-3673-23E02FA52FC8}"/>
              </a:ext>
            </a:extLst>
          </p:cNvPr>
          <p:cNvSpPr txBox="1">
            <a:spLocks noGrp="1"/>
          </p:cNvSpPr>
          <p:nvPr>
            <p:ph type="body" idx="1"/>
          </p:nvPr>
        </p:nvSpPr>
        <p:spPr>
          <a:xfrm>
            <a:off x="695008" y="4444861"/>
            <a:ext cx="5560060" cy="3636705"/>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145" name="Google Shape;145;p19:notes">
            <a:extLst>
              <a:ext uri="{FF2B5EF4-FFF2-40B4-BE49-F238E27FC236}">
                <a16:creationId xmlns:a16="http://schemas.microsoft.com/office/drawing/2014/main" id="{7575373D-E7C3-C730-4712-7A82A4F74E9F}"/>
              </a:ext>
            </a:extLst>
          </p:cNvPr>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8426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3: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446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B1251-8122-442C-8056-32DB2C527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151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B1251-8122-442C-8056-32DB2C527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151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DA62CB1A-37BD-341E-7B78-A12DA63DA61D}"/>
            </a:ext>
          </a:extLst>
        </p:cNvPr>
        <p:cNvGrpSpPr/>
        <p:nvPr/>
      </p:nvGrpSpPr>
      <p:grpSpPr>
        <a:xfrm>
          <a:off x="0" y="0"/>
          <a:ext cx="0" cy="0"/>
          <a:chOff x="0" y="0"/>
          <a:chExt cx="0" cy="0"/>
        </a:xfrm>
      </p:grpSpPr>
      <p:sp>
        <p:nvSpPr>
          <p:cNvPr id="174" name="Google Shape;174;p6:notes">
            <a:extLst>
              <a:ext uri="{FF2B5EF4-FFF2-40B4-BE49-F238E27FC236}">
                <a16:creationId xmlns:a16="http://schemas.microsoft.com/office/drawing/2014/main" id="{DE5C91EB-32CF-5EA5-5D13-E1ECE74DBB05}"/>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6:notes">
            <a:extLst>
              <a:ext uri="{FF2B5EF4-FFF2-40B4-BE49-F238E27FC236}">
                <a16:creationId xmlns:a16="http://schemas.microsoft.com/office/drawing/2014/main" id="{7E60E6A0-2257-FAE2-F68E-AF219548729D}"/>
              </a:ext>
            </a:extLst>
          </p:cNvPr>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mn-MN"/>
              <a:t>Shine uzel barimtlaliin chadamjtai niitsuuleh</a:t>
            </a:r>
            <a:endParaRPr/>
          </a:p>
        </p:txBody>
      </p:sp>
      <p:sp>
        <p:nvSpPr>
          <p:cNvPr id="176" name="Google Shape;176;p6:notes">
            <a:extLst>
              <a:ext uri="{FF2B5EF4-FFF2-40B4-BE49-F238E27FC236}">
                <a16:creationId xmlns:a16="http://schemas.microsoft.com/office/drawing/2014/main" id="{5EF0BB36-A706-049B-A5B3-C9E6D2462078}"/>
              </a:ext>
            </a:extLst>
          </p:cNvPr>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mn-M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55631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F387D6A1-BD6E-BD1C-FBB9-58BC00BA3E83}"/>
            </a:ext>
          </a:extLst>
        </p:cNvPr>
        <p:cNvGrpSpPr/>
        <p:nvPr/>
      </p:nvGrpSpPr>
      <p:grpSpPr>
        <a:xfrm>
          <a:off x="0" y="0"/>
          <a:ext cx="0" cy="0"/>
          <a:chOff x="0" y="0"/>
          <a:chExt cx="0" cy="0"/>
        </a:xfrm>
      </p:grpSpPr>
      <p:sp>
        <p:nvSpPr>
          <p:cNvPr id="144" name="Google Shape;144;p19:notes">
            <a:extLst>
              <a:ext uri="{FF2B5EF4-FFF2-40B4-BE49-F238E27FC236}">
                <a16:creationId xmlns:a16="http://schemas.microsoft.com/office/drawing/2014/main" id="{A238C0C1-042A-C77F-4601-286892059E26}"/>
              </a:ext>
            </a:extLst>
          </p:cNvPr>
          <p:cNvSpPr txBox="1">
            <a:spLocks noGrp="1"/>
          </p:cNvSpPr>
          <p:nvPr>
            <p:ph type="body" idx="1"/>
          </p:nvPr>
        </p:nvSpPr>
        <p:spPr>
          <a:xfrm>
            <a:off x="695008" y="4444861"/>
            <a:ext cx="5560060" cy="3636705"/>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145" name="Google Shape;145;p19:notes">
            <a:extLst>
              <a:ext uri="{FF2B5EF4-FFF2-40B4-BE49-F238E27FC236}">
                <a16:creationId xmlns:a16="http://schemas.microsoft.com/office/drawing/2014/main" id="{E031F03D-19E5-ED2D-89E1-AB955A199B16}"/>
              </a:ext>
            </a:extLst>
          </p:cNvPr>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2937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10BDF71D-2191-FC9F-1578-899FBBAA930E}"/>
            </a:ext>
          </a:extLst>
        </p:cNvPr>
        <p:cNvGrpSpPr/>
        <p:nvPr/>
      </p:nvGrpSpPr>
      <p:grpSpPr>
        <a:xfrm>
          <a:off x="0" y="0"/>
          <a:ext cx="0" cy="0"/>
          <a:chOff x="0" y="0"/>
          <a:chExt cx="0" cy="0"/>
        </a:xfrm>
      </p:grpSpPr>
      <p:sp>
        <p:nvSpPr>
          <p:cNvPr id="189" name="Google Shape;189;p48:notes">
            <a:extLst>
              <a:ext uri="{FF2B5EF4-FFF2-40B4-BE49-F238E27FC236}">
                <a16:creationId xmlns:a16="http://schemas.microsoft.com/office/drawing/2014/main" id="{07795DDC-F517-BC0E-3EB6-20E09F697635}"/>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48:notes">
            <a:extLst>
              <a:ext uri="{FF2B5EF4-FFF2-40B4-BE49-F238E27FC236}">
                <a16:creationId xmlns:a16="http://schemas.microsoft.com/office/drawing/2014/main" id="{D798380A-C910-98A4-89AF-982A26608143}"/>
              </a:ext>
            </a:extLst>
          </p:cNvPr>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1" name="Google Shape;191;p48:notes">
            <a:extLst>
              <a:ext uri="{FF2B5EF4-FFF2-40B4-BE49-F238E27FC236}">
                <a16:creationId xmlns:a16="http://schemas.microsoft.com/office/drawing/2014/main" id="{40BD3DEC-723E-4F1E-A49F-D079C9343092}"/>
              </a:ext>
            </a:extLst>
          </p:cNvPr>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mn-MN"/>
              <a:t>25</a:t>
            </a:fld>
            <a:endParaRPr dirty="0"/>
          </a:p>
        </p:txBody>
      </p:sp>
    </p:spTree>
    <p:extLst>
      <p:ext uri="{BB962C8B-B14F-4D97-AF65-F5344CB8AC3E}">
        <p14:creationId xmlns:p14="http://schemas.microsoft.com/office/powerpoint/2010/main" val="1044669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27A6CB9F-640B-0EDB-B8E3-6CD29D8A6330}"/>
            </a:ext>
          </a:extLst>
        </p:cNvPr>
        <p:cNvGrpSpPr/>
        <p:nvPr/>
      </p:nvGrpSpPr>
      <p:grpSpPr>
        <a:xfrm>
          <a:off x="0" y="0"/>
          <a:ext cx="0" cy="0"/>
          <a:chOff x="0" y="0"/>
          <a:chExt cx="0" cy="0"/>
        </a:xfrm>
      </p:grpSpPr>
      <p:sp>
        <p:nvSpPr>
          <p:cNvPr id="144" name="Google Shape;144;p19:notes">
            <a:extLst>
              <a:ext uri="{FF2B5EF4-FFF2-40B4-BE49-F238E27FC236}">
                <a16:creationId xmlns:a16="http://schemas.microsoft.com/office/drawing/2014/main" id="{EB29D056-5073-5100-B29E-84B7606D3B31}"/>
              </a:ext>
            </a:extLst>
          </p:cNvPr>
          <p:cNvSpPr txBox="1">
            <a:spLocks noGrp="1"/>
          </p:cNvSpPr>
          <p:nvPr>
            <p:ph type="body" idx="1"/>
          </p:nvPr>
        </p:nvSpPr>
        <p:spPr>
          <a:xfrm>
            <a:off x="695008" y="4444861"/>
            <a:ext cx="5560060" cy="3636705"/>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145" name="Google Shape;145;p19:notes">
            <a:extLst>
              <a:ext uri="{FF2B5EF4-FFF2-40B4-BE49-F238E27FC236}">
                <a16:creationId xmlns:a16="http://schemas.microsoft.com/office/drawing/2014/main" id="{7C81DFBD-255A-BE6E-B17B-9C0DE3D78467}"/>
              </a:ext>
            </a:extLst>
          </p:cNvPr>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678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8AEADD76-6755-51DC-2EC8-CE820FE554AD}"/>
            </a:ext>
          </a:extLst>
        </p:cNvPr>
        <p:cNvGrpSpPr/>
        <p:nvPr/>
      </p:nvGrpSpPr>
      <p:grpSpPr>
        <a:xfrm>
          <a:off x="0" y="0"/>
          <a:ext cx="0" cy="0"/>
          <a:chOff x="0" y="0"/>
          <a:chExt cx="0" cy="0"/>
        </a:xfrm>
      </p:grpSpPr>
      <p:sp>
        <p:nvSpPr>
          <p:cNvPr id="144" name="Google Shape;144;p19:notes">
            <a:extLst>
              <a:ext uri="{FF2B5EF4-FFF2-40B4-BE49-F238E27FC236}">
                <a16:creationId xmlns:a16="http://schemas.microsoft.com/office/drawing/2014/main" id="{7F22DB7A-D0B7-95AB-15D0-9ECA40E2AEA3}"/>
              </a:ext>
            </a:extLst>
          </p:cNvPr>
          <p:cNvSpPr txBox="1">
            <a:spLocks noGrp="1"/>
          </p:cNvSpPr>
          <p:nvPr>
            <p:ph type="body" idx="1"/>
          </p:nvPr>
        </p:nvSpPr>
        <p:spPr>
          <a:xfrm>
            <a:off x="695008" y="4444861"/>
            <a:ext cx="5560060" cy="3636705"/>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145" name="Google Shape;145;p19:notes">
            <a:extLst>
              <a:ext uri="{FF2B5EF4-FFF2-40B4-BE49-F238E27FC236}">
                <a16:creationId xmlns:a16="http://schemas.microsoft.com/office/drawing/2014/main" id="{5B17D25F-A71A-5983-F8BF-1FD6DDD366F0}"/>
              </a:ext>
            </a:extLst>
          </p:cNvPr>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8010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a:extLst>
            <a:ext uri="{FF2B5EF4-FFF2-40B4-BE49-F238E27FC236}">
              <a16:creationId xmlns:a16="http://schemas.microsoft.com/office/drawing/2014/main" id="{AC383C00-5F4B-3A68-AEAA-6B8D72D6E6E9}"/>
            </a:ext>
          </a:extLst>
        </p:cNvPr>
        <p:cNvGrpSpPr/>
        <p:nvPr/>
      </p:nvGrpSpPr>
      <p:grpSpPr>
        <a:xfrm>
          <a:off x="0" y="0"/>
          <a:ext cx="0" cy="0"/>
          <a:chOff x="0" y="0"/>
          <a:chExt cx="0" cy="0"/>
        </a:xfrm>
      </p:grpSpPr>
      <p:sp>
        <p:nvSpPr>
          <p:cNvPr id="97" name="Google Shape;97;g3bc726794fc_0_13:notes">
            <a:extLst>
              <a:ext uri="{FF2B5EF4-FFF2-40B4-BE49-F238E27FC236}">
                <a16:creationId xmlns:a16="http://schemas.microsoft.com/office/drawing/2014/main" id="{AB758D70-386E-12DA-524F-81F07687F53F}"/>
              </a:ext>
            </a:extLst>
          </p:cNvPr>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98" name="Google Shape;98;g3bc726794fc_0_13:notes">
            <a:extLst>
              <a:ext uri="{FF2B5EF4-FFF2-40B4-BE49-F238E27FC236}">
                <a16:creationId xmlns:a16="http://schemas.microsoft.com/office/drawing/2014/main" id="{31673559-D211-A7E3-B009-DA26EF907D86}"/>
              </a:ext>
            </a:extLst>
          </p:cNvPr>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9627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3E12-4241-7EC2-9569-08BA3C4F3037}"/>
              </a:ext>
            </a:extLst>
          </p:cNvPr>
          <p:cNvSpPr>
            <a:spLocks noGrp="1"/>
          </p:cNvSpPr>
          <p:nvPr>
            <p:ph type="ctrTitle"/>
          </p:nvPr>
        </p:nvSpPr>
        <p:spPr>
          <a:xfrm>
            <a:off x="2286000" y="1684338"/>
            <a:ext cx="13716000" cy="35814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93C6AA5-2987-13B0-CDF7-FEBE00A4D4F1}"/>
              </a:ext>
            </a:extLst>
          </p:cNvPr>
          <p:cNvSpPr>
            <a:spLocks noGrp="1"/>
          </p:cNvSpPr>
          <p:nvPr>
            <p:ph type="subTitle" idx="1"/>
          </p:nvPr>
        </p:nvSpPr>
        <p:spPr>
          <a:xfrm>
            <a:off x="2286000" y="5403850"/>
            <a:ext cx="13716000" cy="2482850"/>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39084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14763164"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7" y="612775"/>
            <a:ext cx="1476316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14763164" cy="5667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532768" y="274638"/>
            <a:ext cx="2057400" cy="97115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14582274" cy="9711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 Column with Icons">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A533F602-EEC9-45F6-8223-8C8F4914919D}"/>
              </a:ext>
            </a:extLst>
          </p:cNvPr>
          <p:cNvSpPr/>
          <p:nvPr userDrawn="1"/>
        </p:nvSpPr>
        <p:spPr>
          <a:xfrm>
            <a:off x="3182455" y="3105910"/>
            <a:ext cx="2374520" cy="2762327"/>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700" dirty="0">
              <a:solidFill>
                <a:schemeClr val="accent6"/>
              </a:solidFill>
            </a:endParaRPr>
          </a:p>
        </p:txBody>
      </p:sp>
      <p:sp>
        <p:nvSpPr>
          <p:cNvPr id="5" name="Freeform: Shape 7">
            <a:extLst>
              <a:ext uri="{FF2B5EF4-FFF2-40B4-BE49-F238E27FC236}">
                <a16:creationId xmlns:a16="http://schemas.microsoft.com/office/drawing/2014/main" id="{08F73F8C-5CF8-4470-AE2B-8E6D7952FF3E}"/>
              </a:ext>
            </a:extLst>
          </p:cNvPr>
          <p:cNvSpPr/>
          <p:nvPr userDrawn="1"/>
        </p:nvSpPr>
        <p:spPr>
          <a:xfrm>
            <a:off x="6262301" y="3110161"/>
            <a:ext cx="2374520" cy="2762327"/>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700" dirty="0">
              <a:solidFill>
                <a:schemeClr val="accent6"/>
              </a:solidFill>
            </a:endParaRPr>
          </a:p>
        </p:txBody>
      </p:sp>
      <p:sp>
        <p:nvSpPr>
          <p:cNvPr id="6" name="Freeform: Shape 8">
            <a:extLst>
              <a:ext uri="{FF2B5EF4-FFF2-40B4-BE49-F238E27FC236}">
                <a16:creationId xmlns:a16="http://schemas.microsoft.com/office/drawing/2014/main" id="{1299AD72-44AB-4D37-ABBB-9E295508DDB5}"/>
              </a:ext>
            </a:extLst>
          </p:cNvPr>
          <p:cNvSpPr/>
          <p:nvPr userDrawn="1"/>
        </p:nvSpPr>
        <p:spPr>
          <a:xfrm>
            <a:off x="9462569" y="3096781"/>
            <a:ext cx="2374520" cy="2762327"/>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700" dirty="0">
              <a:solidFill>
                <a:schemeClr val="accent6"/>
              </a:solidFill>
            </a:endParaRPr>
          </a:p>
        </p:txBody>
      </p:sp>
      <p:sp>
        <p:nvSpPr>
          <p:cNvPr id="7" name="Freeform: Shape 9">
            <a:extLst>
              <a:ext uri="{FF2B5EF4-FFF2-40B4-BE49-F238E27FC236}">
                <a16:creationId xmlns:a16="http://schemas.microsoft.com/office/drawing/2014/main" id="{834981F1-A16D-4CA2-8001-0D2A65539268}"/>
              </a:ext>
            </a:extLst>
          </p:cNvPr>
          <p:cNvSpPr/>
          <p:nvPr userDrawn="1"/>
        </p:nvSpPr>
        <p:spPr>
          <a:xfrm>
            <a:off x="12610729" y="3103471"/>
            <a:ext cx="2374520" cy="2762327"/>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700" dirty="0">
              <a:solidFill>
                <a:schemeClr val="accent6"/>
              </a:solidFill>
            </a:endParaRPr>
          </a:p>
        </p:txBody>
      </p:sp>
      <p:sp>
        <p:nvSpPr>
          <p:cNvPr id="31" name="Content placeholder 47" descr="Click icon to add picture">
            <a:extLst>
              <a:ext uri="{FF2B5EF4-FFF2-40B4-BE49-F238E27FC236}">
                <a16:creationId xmlns:a16="http://schemas.microsoft.com/office/drawing/2014/main" id="{7AA46292-B7E4-4DB5-85D0-C4F19D66F86C}"/>
              </a:ext>
            </a:extLst>
          </p:cNvPr>
          <p:cNvSpPr>
            <a:spLocks noGrp="1"/>
          </p:cNvSpPr>
          <p:nvPr>
            <p:ph type="body" sz="quarter" idx="27" hasCustomPrompt="1"/>
          </p:nvPr>
        </p:nvSpPr>
        <p:spPr>
          <a:xfrm>
            <a:off x="1232656" y="6624848"/>
            <a:ext cx="2816363" cy="759599"/>
          </a:xfrm>
          <a:prstGeom prst="rect">
            <a:avLst/>
          </a:prstGeom>
        </p:spPr>
        <p:txBody>
          <a:bodyPr>
            <a:noAutofit/>
          </a:bodyPr>
          <a:lstStyle>
            <a:lvl1pPr marL="0" indent="0" algn="ctr">
              <a:lnSpc>
                <a:spcPct val="100000"/>
              </a:lnSpc>
              <a:buNone/>
              <a:defRPr sz="2700" b="1">
                <a:solidFill>
                  <a:schemeClr val="accent6"/>
                </a:solidFill>
              </a:defRPr>
            </a:lvl1pPr>
            <a:lvl2pPr>
              <a:defRPr sz="1500"/>
            </a:lvl2pPr>
            <a:lvl3pPr>
              <a:defRPr sz="1350"/>
            </a:lvl3pPr>
            <a:lvl4pPr>
              <a:defRPr sz="1200"/>
            </a:lvl4pPr>
            <a:lvl5pPr>
              <a:defRPr sz="1200"/>
            </a:lvl5pPr>
          </a:lstStyle>
          <a:p>
            <a:pPr lvl="0"/>
            <a:r>
              <a:rPr lang="en-US" altLang="zh-CN" dirty="0"/>
              <a:t>Click to edit Master title style </a:t>
            </a:r>
          </a:p>
        </p:txBody>
      </p:sp>
      <p:sp>
        <p:nvSpPr>
          <p:cNvPr id="32" name="Content placeholder 47">
            <a:extLst>
              <a:ext uri="{FF2B5EF4-FFF2-40B4-BE49-F238E27FC236}">
                <a16:creationId xmlns:a16="http://schemas.microsoft.com/office/drawing/2014/main" id="{382E7D57-1A1A-432F-AEA9-9730DEE1572B}"/>
              </a:ext>
            </a:extLst>
          </p:cNvPr>
          <p:cNvSpPr>
            <a:spLocks noGrp="1"/>
          </p:cNvSpPr>
          <p:nvPr>
            <p:ph type="body" sz="quarter" idx="28" hasCustomPrompt="1"/>
          </p:nvPr>
        </p:nvSpPr>
        <p:spPr>
          <a:xfrm>
            <a:off x="1368941" y="7511597"/>
            <a:ext cx="2537531" cy="1216767"/>
          </a:xfrm>
          <a:prstGeom prst="rect">
            <a:avLst/>
          </a:prstGeom>
        </p:spPr>
        <p:txBody>
          <a:bodyPr>
            <a:noAutofit/>
          </a:bodyPr>
          <a:lstStyle>
            <a:lvl1pPr marL="0" indent="0" algn="ctr">
              <a:lnSpc>
                <a:spcPct val="100000"/>
              </a:lnSpc>
              <a:spcBef>
                <a:spcPts val="0"/>
              </a:spcBef>
              <a:buNone/>
              <a:defRPr lang="en-US" altLang="zh-CN" sz="2100" b="0" i="0" kern="1200" dirty="0">
                <a:solidFill>
                  <a:schemeClr val="accent6"/>
                </a:solidFill>
                <a:latin typeface="+mn-lt"/>
                <a:ea typeface="+mj-ea"/>
                <a:cs typeface="Posterama" panose="020B0504020200020000" pitchFamily="34" charset="0"/>
              </a:defRPr>
            </a:lvl1pPr>
            <a:lvl2pPr>
              <a:defRPr sz="1500"/>
            </a:lvl2pPr>
            <a:lvl3pPr>
              <a:defRPr sz="1350"/>
            </a:lvl3pPr>
            <a:lvl4pPr>
              <a:defRPr sz="1200"/>
            </a:lvl4pPr>
            <a:lvl5pPr>
              <a:defRPr sz="1200"/>
            </a:lvl5pPr>
          </a:lstStyle>
          <a:p>
            <a:pPr marL="0" lvl="0" indent="0" algn="ctr" defTabSz="1371600" rtl="0" eaLnBrk="1" latinLnBrk="0" hangingPunct="1">
              <a:lnSpc>
                <a:spcPct val="100000"/>
              </a:lnSpc>
              <a:spcBef>
                <a:spcPts val="1500"/>
              </a:spcBef>
              <a:buFont typeface="Arial" panose="020B0604020202020204" pitchFamily="34" charset="0"/>
              <a:buNone/>
            </a:pPr>
            <a:r>
              <a:rPr lang="en-US" altLang="zh-CN" dirty="0"/>
              <a:t>Click to edit Master text styles </a:t>
            </a:r>
          </a:p>
        </p:txBody>
      </p:sp>
      <p:sp>
        <p:nvSpPr>
          <p:cNvPr id="33" name="Content placeholder 47" descr="Click icon to add picture">
            <a:extLst>
              <a:ext uri="{FF2B5EF4-FFF2-40B4-BE49-F238E27FC236}">
                <a16:creationId xmlns:a16="http://schemas.microsoft.com/office/drawing/2014/main" id="{E51F0384-440E-45B9-91E7-78CA13DE0B98}"/>
              </a:ext>
            </a:extLst>
          </p:cNvPr>
          <p:cNvSpPr>
            <a:spLocks noGrp="1"/>
          </p:cNvSpPr>
          <p:nvPr>
            <p:ph type="body" sz="quarter" idx="49" hasCustomPrompt="1"/>
          </p:nvPr>
        </p:nvSpPr>
        <p:spPr>
          <a:xfrm>
            <a:off x="4332472" y="6624848"/>
            <a:ext cx="2816363" cy="759599"/>
          </a:xfrm>
          <a:prstGeom prst="rect">
            <a:avLst/>
          </a:prstGeom>
        </p:spPr>
        <p:txBody>
          <a:bodyPr>
            <a:noAutofit/>
          </a:bodyPr>
          <a:lstStyle>
            <a:lvl1pPr marL="0" indent="0" algn="ctr">
              <a:lnSpc>
                <a:spcPct val="100000"/>
              </a:lnSpc>
              <a:buNone/>
              <a:defRPr sz="2700" b="1">
                <a:solidFill>
                  <a:schemeClr val="accent6"/>
                </a:solidFill>
              </a:defRPr>
            </a:lvl1pPr>
            <a:lvl2pPr>
              <a:defRPr sz="1500"/>
            </a:lvl2pPr>
            <a:lvl3pPr>
              <a:defRPr sz="1350"/>
            </a:lvl3pPr>
            <a:lvl4pPr>
              <a:defRPr sz="1200"/>
            </a:lvl4pPr>
            <a:lvl5pPr>
              <a:defRPr sz="1200"/>
            </a:lvl5pPr>
          </a:lstStyle>
          <a:p>
            <a:pPr lvl="0"/>
            <a:r>
              <a:rPr lang="en-US" altLang="zh-CN" dirty="0"/>
              <a:t>Click to edit Master title style </a:t>
            </a:r>
          </a:p>
        </p:txBody>
      </p:sp>
      <p:sp>
        <p:nvSpPr>
          <p:cNvPr id="34" name="Content placeholder 47">
            <a:extLst>
              <a:ext uri="{FF2B5EF4-FFF2-40B4-BE49-F238E27FC236}">
                <a16:creationId xmlns:a16="http://schemas.microsoft.com/office/drawing/2014/main" id="{35EAE525-3692-40E8-894E-B19171FF64F6}"/>
              </a:ext>
            </a:extLst>
          </p:cNvPr>
          <p:cNvSpPr>
            <a:spLocks noGrp="1"/>
          </p:cNvSpPr>
          <p:nvPr>
            <p:ph type="body" sz="quarter" idx="50" hasCustomPrompt="1"/>
          </p:nvPr>
        </p:nvSpPr>
        <p:spPr>
          <a:xfrm>
            <a:off x="4468757" y="7511597"/>
            <a:ext cx="2537531" cy="1216767"/>
          </a:xfrm>
          <a:prstGeom prst="rect">
            <a:avLst/>
          </a:prstGeom>
        </p:spPr>
        <p:txBody>
          <a:bodyPr>
            <a:noAutofit/>
          </a:bodyPr>
          <a:lstStyle>
            <a:lvl1pPr marL="0" indent="0" algn="ctr">
              <a:lnSpc>
                <a:spcPct val="100000"/>
              </a:lnSpc>
              <a:spcBef>
                <a:spcPts val="0"/>
              </a:spcBef>
              <a:buNone/>
              <a:defRPr lang="en-US" altLang="zh-CN" sz="2100" b="0" i="0" kern="1200" dirty="0">
                <a:solidFill>
                  <a:schemeClr val="accent6"/>
                </a:solidFill>
                <a:latin typeface="+mn-lt"/>
                <a:ea typeface="+mj-ea"/>
                <a:cs typeface="Posterama" panose="020B0504020200020000" pitchFamily="34" charset="0"/>
              </a:defRPr>
            </a:lvl1pPr>
            <a:lvl2pPr>
              <a:defRPr sz="1500"/>
            </a:lvl2pPr>
            <a:lvl3pPr>
              <a:defRPr sz="1350"/>
            </a:lvl3pPr>
            <a:lvl4pPr>
              <a:defRPr sz="1200"/>
            </a:lvl4pPr>
            <a:lvl5pPr>
              <a:defRPr sz="1200"/>
            </a:lvl5pPr>
          </a:lstStyle>
          <a:p>
            <a:pPr marL="0" lvl="0" indent="0" algn="ctr" defTabSz="1371600" rtl="0" eaLnBrk="1" latinLnBrk="0" hangingPunct="1">
              <a:lnSpc>
                <a:spcPct val="100000"/>
              </a:lnSpc>
              <a:spcBef>
                <a:spcPts val="1500"/>
              </a:spcBef>
              <a:buFont typeface="Arial" panose="020B0604020202020204" pitchFamily="34" charset="0"/>
              <a:buNone/>
            </a:pPr>
            <a:r>
              <a:rPr lang="en-US" altLang="zh-CN" dirty="0"/>
              <a:t>Click to edit Master text styles </a:t>
            </a:r>
          </a:p>
        </p:txBody>
      </p:sp>
      <p:sp>
        <p:nvSpPr>
          <p:cNvPr id="35" name="Content placeholder 47" descr="Click icon to add picture">
            <a:extLst>
              <a:ext uri="{FF2B5EF4-FFF2-40B4-BE49-F238E27FC236}">
                <a16:creationId xmlns:a16="http://schemas.microsoft.com/office/drawing/2014/main" id="{847DC539-F391-4470-96EB-486AB02DADBB}"/>
              </a:ext>
            </a:extLst>
          </p:cNvPr>
          <p:cNvSpPr>
            <a:spLocks noGrp="1"/>
          </p:cNvSpPr>
          <p:nvPr>
            <p:ph type="body" sz="quarter" idx="51" hasCustomPrompt="1"/>
          </p:nvPr>
        </p:nvSpPr>
        <p:spPr>
          <a:xfrm>
            <a:off x="7610848" y="6624848"/>
            <a:ext cx="2816363" cy="759599"/>
          </a:xfrm>
          <a:prstGeom prst="rect">
            <a:avLst/>
          </a:prstGeom>
        </p:spPr>
        <p:txBody>
          <a:bodyPr>
            <a:noAutofit/>
          </a:bodyPr>
          <a:lstStyle>
            <a:lvl1pPr marL="0" indent="0" algn="ctr">
              <a:lnSpc>
                <a:spcPct val="100000"/>
              </a:lnSpc>
              <a:buNone/>
              <a:defRPr sz="2700" b="1">
                <a:solidFill>
                  <a:schemeClr val="accent6"/>
                </a:solidFill>
              </a:defRPr>
            </a:lvl1pPr>
            <a:lvl2pPr>
              <a:defRPr sz="1500"/>
            </a:lvl2pPr>
            <a:lvl3pPr>
              <a:defRPr sz="1350"/>
            </a:lvl3pPr>
            <a:lvl4pPr>
              <a:defRPr sz="1200"/>
            </a:lvl4pPr>
            <a:lvl5pPr>
              <a:defRPr sz="1200"/>
            </a:lvl5pPr>
          </a:lstStyle>
          <a:p>
            <a:pPr lvl="0"/>
            <a:r>
              <a:rPr lang="en-US" altLang="zh-CN" dirty="0"/>
              <a:t>Click to edit Master title style </a:t>
            </a:r>
          </a:p>
        </p:txBody>
      </p:sp>
      <p:sp>
        <p:nvSpPr>
          <p:cNvPr id="36" name="Content placeholder 47">
            <a:extLst>
              <a:ext uri="{FF2B5EF4-FFF2-40B4-BE49-F238E27FC236}">
                <a16:creationId xmlns:a16="http://schemas.microsoft.com/office/drawing/2014/main" id="{50988645-D146-4AFE-B87D-279279577176}"/>
              </a:ext>
            </a:extLst>
          </p:cNvPr>
          <p:cNvSpPr>
            <a:spLocks noGrp="1"/>
          </p:cNvSpPr>
          <p:nvPr>
            <p:ph type="body" sz="quarter" idx="52" hasCustomPrompt="1"/>
          </p:nvPr>
        </p:nvSpPr>
        <p:spPr>
          <a:xfrm>
            <a:off x="7747133" y="7511597"/>
            <a:ext cx="2537531" cy="1216767"/>
          </a:xfrm>
          <a:prstGeom prst="rect">
            <a:avLst/>
          </a:prstGeom>
        </p:spPr>
        <p:txBody>
          <a:bodyPr>
            <a:noAutofit/>
          </a:bodyPr>
          <a:lstStyle>
            <a:lvl1pPr marL="0" indent="0" algn="ctr">
              <a:lnSpc>
                <a:spcPct val="100000"/>
              </a:lnSpc>
              <a:spcBef>
                <a:spcPts val="0"/>
              </a:spcBef>
              <a:buNone/>
              <a:defRPr lang="en-US" altLang="zh-CN" sz="2100" b="0" i="0" kern="1200" dirty="0">
                <a:solidFill>
                  <a:schemeClr val="accent6"/>
                </a:solidFill>
                <a:latin typeface="+mn-lt"/>
                <a:ea typeface="+mj-ea"/>
                <a:cs typeface="Posterama" panose="020B0504020200020000" pitchFamily="34" charset="0"/>
              </a:defRPr>
            </a:lvl1pPr>
            <a:lvl2pPr>
              <a:defRPr sz="1500"/>
            </a:lvl2pPr>
            <a:lvl3pPr>
              <a:defRPr sz="1350"/>
            </a:lvl3pPr>
            <a:lvl4pPr>
              <a:defRPr sz="1200"/>
            </a:lvl4pPr>
            <a:lvl5pPr>
              <a:defRPr sz="1200"/>
            </a:lvl5pPr>
          </a:lstStyle>
          <a:p>
            <a:pPr marL="0" lvl="0" indent="0" algn="ctr" defTabSz="1371600" rtl="0" eaLnBrk="1" latinLnBrk="0" hangingPunct="1">
              <a:lnSpc>
                <a:spcPct val="100000"/>
              </a:lnSpc>
              <a:spcBef>
                <a:spcPts val="1500"/>
              </a:spcBef>
              <a:buFont typeface="Arial" panose="020B0604020202020204" pitchFamily="34" charset="0"/>
              <a:buNone/>
            </a:pPr>
            <a:r>
              <a:rPr lang="en-US" altLang="zh-CN" dirty="0"/>
              <a:t>Click to edit Master text styles </a:t>
            </a:r>
          </a:p>
        </p:txBody>
      </p:sp>
      <p:sp>
        <p:nvSpPr>
          <p:cNvPr id="37" name="Content placeholder 47" descr="Click icon to add picture">
            <a:extLst>
              <a:ext uri="{FF2B5EF4-FFF2-40B4-BE49-F238E27FC236}">
                <a16:creationId xmlns:a16="http://schemas.microsoft.com/office/drawing/2014/main" id="{6712E8AC-14E0-42CC-8037-7C1D0E044B61}"/>
              </a:ext>
            </a:extLst>
          </p:cNvPr>
          <p:cNvSpPr>
            <a:spLocks noGrp="1"/>
          </p:cNvSpPr>
          <p:nvPr>
            <p:ph type="body" sz="quarter" idx="53" hasCustomPrompt="1"/>
          </p:nvPr>
        </p:nvSpPr>
        <p:spPr>
          <a:xfrm>
            <a:off x="10889224" y="6624848"/>
            <a:ext cx="2816363" cy="759599"/>
          </a:xfrm>
          <a:prstGeom prst="rect">
            <a:avLst/>
          </a:prstGeom>
        </p:spPr>
        <p:txBody>
          <a:bodyPr>
            <a:noAutofit/>
          </a:bodyPr>
          <a:lstStyle>
            <a:lvl1pPr marL="0" indent="0" algn="ctr">
              <a:lnSpc>
                <a:spcPct val="100000"/>
              </a:lnSpc>
              <a:buNone/>
              <a:defRPr sz="2700" b="1">
                <a:solidFill>
                  <a:schemeClr val="accent6"/>
                </a:solidFill>
              </a:defRPr>
            </a:lvl1pPr>
            <a:lvl2pPr>
              <a:defRPr sz="1500"/>
            </a:lvl2pPr>
            <a:lvl3pPr>
              <a:defRPr sz="1350"/>
            </a:lvl3pPr>
            <a:lvl4pPr>
              <a:defRPr sz="1200"/>
            </a:lvl4pPr>
            <a:lvl5pPr>
              <a:defRPr sz="1200"/>
            </a:lvl5pPr>
          </a:lstStyle>
          <a:p>
            <a:pPr lvl="0"/>
            <a:r>
              <a:rPr lang="en-US" altLang="zh-CN" dirty="0"/>
              <a:t>Click to edit Master title style </a:t>
            </a:r>
          </a:p>
        </p:txBody>
      </p:sp>
      <p:sp>
        <p:nvSpPr>
          <p:cNvPr id="38" name="Content placeholder 47">
            <a:extLst>
              <a:ext uri="{FF2B5EF4-FFF2-40B4-BE49-F238E27FC236}">
                <a16:creationId xmlns:a16="http://schemas.microsoft.com/office/drawing/2014/main" id="{C68DF822-6F14-4839-BD33-6874C8136EE0}"/>
              </a:ext>
            </a:extLst>
          </p:cNvPr>
          <p:cNvSpPr>
            <a:spLocks noGrp="1"/>
          </p:cNvSpPr>
          <p:nvPr>
            <p:ph type="body" sz="quarter" idx="54" hasCustomPrompt="1"/>
          </p:nvPr>
        </p:nvSpPr>
        <p:spPr>
          <a:xfrm>
            <a:off x="11025509" y="7511597"/>
            <a:ext cx="2537531" cy="1216767"/>
          </a:xfrm>
          <a:prstGeom prst="rect">
            <a:avLst/>
          </a:prstGeom>
        </p:spPr>
        <p:txBody>
          <a:bodyPr>
            <a:noAutofit/>
          </a:bodyPr>
          <a:lstStyle>
            <a:lvl1pPr marL="0" indent="0" algn="ctr">
              <a:lnSpc>
                <a:spcPct val="100000"/>
              </a:lnSpc>
              <a:spcBef>
                <a:spcPts val="0"/>
              </a:spcBef>
              <a:buNone/>
              <a:defRPr lang="en-US" altLang="zh-CN" sz="2100" b="0" i="0" kern="1200" dirty="0">
                <a:solidFill>
                  <a:schemeClr val="accent6"/>
                </a:solidFill>
                <a:latin typeface="+mn-lt"/>
                <a:ea typeface="+mj-ea"/>
                <a:cs typeface="Posterama" panose="020B0504020200020000" pitchFamily="34" charset="0"/>
              </a:defRPr>
            </a:lvl1pPr>
            <a:lvl2pPr>
              <a:defRPr sz="1500"/>
            </a:lvl2pPr>
            <a:lvl3pPr>
              <a:defRPr sz="1350"/>
            </a:lvl3pPr>
            <a:lvl4pPr>
              <a:defRPr sz="1200"/>
            </a:lvl4pPr>
            <a:lvl5pPr>
              <a:defRPr sz="1200"/>
            </a:lvl5pPr>
          </a:lstStyle>
          <a:p>
            <a:pPr marL="0" lvl="0" indent="0" algn="ctr" defTabSz="1371600" rtl="0" eaLnBrk="1" latinLnBrk="0" hangingPunct="1">
              <a:lnSpc>
                <a:spcPct val="100000"/>
              </a:lnSpc>
              <a:spcBef>
                <a:spcPts val="1500"/>
              </a:spcBef>
              <a:buFont typeface="Arial" panose="020B0604020202020204" pitchFamily="34" charset="0"/>
              <a:buNone/>
            </a:pPr>
            <a:r>
              <a:rPr lang="en-US" altLang="zh-CN" dirty="0"/>
              <a:t>Click to edit Master text styles </a:t>
            </a:r>
          </a:p>
        </p:txBody>
      </p:sp>
      <p:sp>
        <p:nvSpPr>
          <p:cNvPr id="39" name="Content placeholder 47" descr="Click icon to add picture">
            <a:extLst>
              <a:ext uri="{FF2B5EF4-FFF2-40B4-BE49-F238E27FC236}">
                <a16:creationId xmlns:a16="http://schemas.microsoft.com/office/drawing/2014/main" id="{2D1F75C7-DA21-4400-B066-F38190B4F520}"/>
              </a:ext>
            </a:extLst>
          </p:cNvPr>
          <p:cNvSpPr>
            <a:spLocks noGrp="1"/>
          </p:cNvSpPr>
          <p:nvPr>
            <p:ph type="body" sz="quarter" idx="55" hasCustomPrompt="1"/>
          </p:nvPr>
        </p:nvSpPr>
        <p:spPr>
          <a:xfrm>
            <a:off x="14167600" y="6624848"/>
            <a:ext cx="2816363" cy="759599"/>
          </a:xfrm>
          <a:prstGeom prst="rect">
            <a:avLst/>
          </a:prstGeom>
        </p:spPr>
        <p:txBody>
          <a:bodyPr>
            <a:noAutofit/>
          </a:bodyPr>
          <a:lstStyle>
            <a:lvl1pPr marL="0" indent="0" algn="ctr">
              <a:lnSpc>
                <a:spcPct val="100000"/>
              </a:lnSpc>
              <a:buNone/>
              <a:defRPr sz="2700" b="1">
                <a:solidFill>
                  <a:schemeClr val="accent6"/>
                </a:solidFill>
              </a:defRPr>
            </a:lvl1pPr>
            <a:lvl2pPr>
              <a:defRPr sz="1500"/>
            </a:lvl2pPr>
            <a:lvl3pPr>
              <a:defRPr sz="1350"/>
            </a:lvl3pPr>
            <a:lvl4pPr>
              <a:defRPr sz="1200"/>
            </a:lvl4pPr>
            <a:lvl5pPr>
              <a:defRPr sz="1200"/>
            </a:lvl5pPr>
          </a:lstStyle>
          <a:p>
            <a:pPr lvl="0"/>
            <a:r>
              <a:rPr lang="en-US" altLang="zh-CN" dirty="0"/>
              <a:t>Click to edit Master title style </a:t>
            </a:r>
          </a:p>
        </p:txBody>
      </p:sp>
      <p:sp>
        <p:nvSpPr>
          <p:cNvPr id="40" name="Content placeholder 47">
            <a:extLst>
              <a:ext uri="{FF2B5EF4-FFF2-40B4-BE49-F238E27FC236}">
                <a16:creationId xmlns:a16="http://schemas.microsoft.com/office/drawing/2014/main" id="{F7CF6BF0-A40D-4F18-B9DF-D9C4106065D2}"/>
              </a:ext>
            </a:extLst>
          </p:cNvPr>
          <p:cNvSpPr>
            <a:spLocks noGrp="1"/>
          </p:cNvSpPr>
          <p:nvPr>
            <p:ph type="body" sz="quarter" idx="56" hasCustomPrompt="1"/>
          </p:nvPr>
        </p:nvSpPr>
        <p:spPr>
          <a:xfrm>
            <a:off x="14303885" y="7511597"/>
            <a:ext cx="2537531" cy="1216767"/>
          </a:xfrm>
          <a:prstGeom prst="rect">
            <a:avLst/>
          </a:prstGeom>
        </p:spPr>
        <p:txBody>
          <a:bodyPr>
            <a:noAutofit/>
          </a:bodyPr>
          <a:lstStyle>
            <a:lvl1pPr marL="0" indent="0" algn="ctr">
              <a:lnSpc>
                <a:spcPct val="100000"/>
              </a:lnSpc>
              <a:spcBef>
                <a:spcPts val="0"/>
              </a:spcBef>
              <a:buNone/>
              <a:defRPr lang="en-US" altLang="zh-CN" sz="2100" b="0" i="0" kern="1200" dirty="0">
                <a:solidFill>
                  <a:schemeClr val="accent6"/>
                </a:solidFill>
                <a:latin typeface="+mn-lt"/>
                <a:ea typeface="+mj-ea"/>
                <a:cs typeface="Posterama" panose="020B0504020200020000" pitchFamily="34" charset="0"/>
              </a:defRPr>
            </a:lvl1pPr>
            <a:lvl2pPr>
              <a:defRPr sz="1500"/>
            </a:lvl2pPr>
            <a:lvl3pPr>
              <a:defRPr sz="1350"/>
            </a:lvl3pPr>
            <a:lvl4pPr>
              <a:defRPr sz="1200"/>
            </a:lvl4pPr>
            <a:lvl5pPr>
              <a:defRPr sz="1200"/>
            </a:lvl5pPr>
          </a:lstStyle>
          <a:p>
            <a:pPr marL="0" lvl="0" indent="0" algn="ctr" defTabSz="1371600" rtl="0" eaLnBrk="1" latinLnBrk="0" hangingPunct="1">
              <a:lnSpc>
                <a:spcPct val="100000"/>
              </a:lnSpc>
              <a:spcBef>
                <a:spcPts val="1500"/>
              </a:spcBef>
              <a:buFont typeface="Arial" panose="020B0604020202020204" pitchFamily="34" charset="0"/>
              <a:buNone/>
            </a:pPr>
            <a:r>
              <a:rPr lang="en-US" altLang="zh-CN" dirty="0"/>
              <a:t>Click to edit Master text styles </a:t>
            </a:r>
          </a:p>
        </p:txBody>
      </p:sp>
      <p:sp>
        <p:nvSpPr>
          <p:cNvPr id="41" name="Content placeholder 47">
            <a:extLst>
              <a:ext uri="{FF2B5EF4-FFF2-40B4-BE49-F238E27FC236}">
                <a16:creationId xmlns:a16="http://schemas.microsoft.com/office/drawing/2014/main" id="{95C6B2A2-937E-4C7D-92E3-8A105DD43A98}"/>
              </a:ext>
            </a:extLst>
          </p:cNvPr>
          <p:cNvSpPr>
            <a:spLocks noGrp="1"/>
          </p:cNvSpPr>
          <p:nvPr>
            <p:ph type="pic" sz="quarter" idx="57"/>
          </p:nvPr>
        </p:nvSpPr>
        <p:spPr>
          <a:xfrm>
            <a:off x="1474923" y="3110159"/>
            <a:ext cx="2431548" cy="2762327"/>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500">
                <a:solidFill>
                  <a:schemeClr val="accent6"/>
                </a:solidFill>
              </a:defRPr>
            </a:lvl1pPr>
          </a:lstStyle>
          <a:p>
            <a:r>
              <a:rPr lang="en-US" altLang="zh-CN"/>
              <a:t>Click icon to add picture</a:t>
            </a:r>
            <a:endParaRPr lang="zh-CN" altLang="en-US"/>
          </a:p>
        </p:txBody>
      </p:sp>
      <p:sp>
        <p:nvSpPr>
          <p:cNvPr id="42" name="Content placeholder 47">
            <a:extLst>
              <a:ext uri="{FF2B5EF4-FFF2-40B4-BE49-F238E27FC236}">
                <a16:creationId xmlns:a16="http://schemas.microsoft.com/office/drawing/2014/main" id="{A9ECEF10-95EB-4F03-B3B1-8FC0E421618E}"/>
              </a:ext>
            </a:extLst>
          </p:cNvPr>
          <p:cNvSpPr>
            <a:spLocks noGrp="1"/>
          </p:cNvSpPr>
          <p:nvPr>
            <p:ph type="pic" sz="quarter" idx="58"/>
          </p:nvPr>
        </p:nvSpPr>
        <p:spPr>
          <a:xfrm>
            <a:off x="4664019" y="3110159"/>
            <a:ext cx="2431548" cy="2762327"/>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500">
                <a:solidFill>
                  <a:schemeClr val="accent6"/>
                </a:solidFill>
              </a:defRPr>
            </a:lvl1pPr>
          </a:lstStyle>
          <a:p>
            <a:r>
              <a:rPr lang="en-US" altLang="zh-CN"/>
              <a:t>Click icon to add picture</a:t>
            </a:r>
            <a:endParaRPr lang="zh-CN" altLang="en-US"/>
          </a:p>
        </p:txBody>
      </p:sp>
      <p:sp>
        <p:nvSpPr>
          <p:cNvPr id="43" name="Content placeholder 47">
            <a:extLst>
              <a:ext uri="{FF2B5EF4-FFF2-40B4-BE49-F238E27FC236}">
                <a16:creationId xmlns:a16="http://schemas.microsoft.com/office/drawing/2014/main" id="{12D92FE1-9874-49B8-8FDC-F903A4843015}"/>
              </a:ext>
            </a:extLst>
          </p:cNvPr>
          <p:cNvSpPr>
            <a:spLocks noGrp="1"/>
          </p:cNvSpPr>
          <p:nvPr>
            <p:ph type="pic" sz="quarter" idx="59"/>
          </p:nvPr>
        </p:nvSpPr>
        <p:spPr>
          <a:xfrm>
            <a:off x="7853115" y="3110159"/>
            <a:ext cx="2431548" cy="2762327"/>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500">
                <a:solidFill>
                  <a:schemeClr val="accent6"/>
                </a:solidFill>
              </a:defRPr>
            </a:lvl1pPr>
          </a:lstStyle>
          <a:p>
            <a:r>
              <a:rPr lang="en-US" altLang="zh-CN"/>
              <a:t>Click icon to add picture</a:t>
            </a:r>
            <a:endParaRPr lang="zh-CN" altLang="en-US"/>
          </a:p>
        </p:txBody>
      </p:sp>
      <p:sp>
        <p:nvSpPr>
          <p:cNvPr id="44" name="Content placeholder 47">
            <a:extLst>
              <a:ext uri="{FF2B5EF4-FFF2-40B4-BE49-F238E27FC236}">
                <a16:creationId xmlns:a16="http://schemas.microsoft.com/office/drawing/2014/main" id="{12070F52-AB91-476E-9FE0-5403568A11DD}"/>
              </a:ext>
            </a:extLst>
          </p:cNvPr>
          <p:cNvSpPr>
            <a:spLocks noGrp="1"/>
          </p:cNvSpPr>
          <p:nvPr>
            <p:ph type="pic" sz="quarter" idx="60"/>
          </p:nvPr>
        </p:nvSpPr>
        <p:spPr>
          <a:xfrm>
            <a:off x="11042211" y="3110159"/>
            <a:ext cx="2431548" cy="2762327"/>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500">
                <a:solidFill>
                  <a:schemeClr val="accent6"/>
                </a:solidFill>
              </a:defRPr>
            </a:lvl1pPr>
          </a:lstStyle>
          <a:p>
            <a:r>
              <a:rPr lang="en-US" altLang="zh-CN"/>
              <a:t>Click icon to add picture</a:t>
            </a:r>
            <a:endParaRPr lang="zh-CN" altLang="en-US"/>
          </a:p>
        </p:txBody>
      </p:sp>
      <p:sp>
        <p:nvSpPr>
          <p:cNvPr id="45" name="Content placeholder 47">
            <a:extLst>
              <a:ext uri="{FF2B5EF4-FFF2-40B4-BE49-F238E27FC236}">
                <a16:creationId xmlns:a16="http://schemas.microsoft.com/office/drawing/2014/main" id="{13AE459B-26D7-43FC-BE0B-EF7B119D7D40}"/>
              </a:ext>
            </a:extLst>
          </p:cNvPr>
          <p:cNvSpPr>
            <a:spLocks noGrp="1"/>
          </p:cNvSpPr>
          <p:nvPr>
            <p:ph type="pic" sz="quarter" idx="61"/>
          </p:nvPr>
        </p:nvSpPr>
        <p:spPr>
          <a:xfrm>
            <a:off x="14231304" y="3110159"/>
            <a:ext cx="2431548" cy="2762327"/>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500">
                <a:solidFill>
                  <a:schemeClr val="accent6"/>
                </a:solidFill>
              </a:defRPr>
            </a:lvl1pPr>
          </a:lstStyle>
          <a:p>
            <a:r>
              <a:rPr lang="en-US" altLang="zh-CN"/>
              <a:t>Click icon to add picture</a:t>
            </a:r>
            <a:endParaRPr lang="zh-CN" altLang="en-US"/>
          </a:p>
        </p:txBody>
      </p:sp>
      <p:sp>
        <p:nvSpPr>
          <p:cNvPr id="25" name="Title Placeholder 4">
            <a:extLst>
              <a:ext uri="{FF2B5EF4-FFF2-40B4-BE49-F238E27FC236}">
                <a16:creationId xmlns:a16="http://schemas.microsoft.com/office/drawing/2014/main" id="{C8ECEE37-7B17-4FD7-2612-FBD357E1041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Autofit/>
          </a:bodyPr>
          <a:lstStyle>
            <a:lvl1pPr algn="ctr">
              <a:defRPr>
                <a:solidFill>
                  <a:schemeClr val="accent6"/>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F7F2CD23-FF0B-8184-9F40-957043412F1C}"/>
              </a:ext>
            </a:extLst>
          </p:cNvPr>
          <p:cNvSpPr>
            <a:spLocks noGrp="1"/>
          </p:cNvSpPr>
          <p:nvPr>
            <p:ph type="ftr" sz="quarter" idx="62"/>
          </p:nvPr>
        </p:nvSpPr>
        <p:spPr/>
        <p:txBody>
          <a:bodyPr>
            <a:noAutofit/>
          </a:bodyPr>
          <a:lstStyle>
            <a:lvl1pPr>
              <a:defRPr>
                <a:solidFill>
                  <a:schemeClr val="accent6"/>
                </a:solidFill>
              </a:defRPr>
            </a:lvl1pPr>
          </a:lstStyle>
          <a:p>
            <a:r>
              <a:rPr lang="en-US"/>
              <a:t>Presentation title</a:t>
            </a:r>
            <a:endParaRPr lang="en-US" dirty="0"/>
          </a:p>
        </p:txBody>
      </p:sp>
      <p:sp>
        <p:nvSpPr>
          <p:cNvPr id="3" name="Slide Number Placeholder 2">
            <a:extLst>
              <a:ext uri="{FF2B5EF4-FFF2-40B4-BE49-F238E27FC236}">
                <a16:creationId xmlns:a16="http://schemas.microsoft.com/office/drawing/2014/main" id="{7876D293-58F2-B8E9-6576-2676F210D7CF}"/>
              </a:ext>
            </a:extLst>
          </p:cNvPr>
          <p:cNvSpPr>
            <a:spLocks noGrp="1"/>
          </p:cNvSpPr>
          <p:nvPr>
            <p:ph type="sldNum" sz="quarter" idx="63"/>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2762556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5"/>
            <a:ext cx="16952495" cy="1470025"/>
          </a:xfrm>
        </p:spPr>
        <p:txBody>
          <a:bodyPr/>
          <a:lstStyle/>
          <a:p>
            <a:r>
              <a:rPr lang="en-US"/>
              <a:t>Click to edit Master title style</a:t>
            </a:r>
          </a:p>
        </p:txBody>
      </p:sp>
      <p:sp>
        <p:nvSpPr>
          <p:cNvPr id="3" name="Subtitle 2"/>
          <p:cNvSpPr>
            <a:spLocks noGrp="1"/>
          </p:cNvSpPr>
          <p:nvPr>
            <p:ph type="subTitle" idx="1"/>
          </p:nvPr>
        </p:nvSpPr>
        <p:spPr>
          <a:xfrm>
            <a:off x="1371599" y="3886199"/>
            <a:ext cx="15568863" cy="5642811"/>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16816387"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2" y="2906713"/>
            <a:ext cx="1681638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8470900" cy="831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0" y="1600200"/>
            <a:ext cx="8662736" cy="831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4963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8496300" cy="7667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674225" y="1476375"/>
            <a:ext cx="8156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674225" y="2179637"/>
            <a:ext cx="8156575" cy="766286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1882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829550" y="273050"/>
            <a:ext cx="10001250" cy="9709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7188200" cy="854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12060"/>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6E6996E-8FA6-1537-61A9-5C6420FA74DB}"/>
              </a:ext>
            </a:extLst>
          </p:cNvPr>
          <p:cNvGrpSpPr/>
          <p:nvPr userDrawn="1"/>
        </p:nvGrpSpPr>
        <p:grpSpPr>
          <a:xfrm>
            <a:off x="7667538" y="890161"/>
            <a:ext cx="2952924" cy="2033778"/>
            <a:chOff x="5129980" y="1086634"/>
            <a:chExt cx="1968616" cy="1355852"/>
          </a:xfrm>
        </p:grpSpPr>
        <p:grpSp>
          <p:nvGrpSpPr>
            <p:cNvPr id="8" name="Group 7">
              <a:extLst>
                <a:ext uri="{FF2B5EF4-FFF2-40B4-BE49-F238E27FC236}">
                  <a16:creationId xmlns:a16="http://schemas.microsoft.com/office/drawing/2014/main" id="{8BFE9AE1-3946-72BA-C4E6-62AD44526820}"/>
                </a:ext>
              </a:extLst>
            </p:cNvPr>
            <p:cNvGrpSpPr/>
            <p:nvPr/>
          </p:nvGrpSpPr>
          <p:grpSpPr>
            <a:xfrm>
              <a:off x="5605272" y="1086634"/>
              <a:ext cx="1005840" cy="1005840"/>
              <a:chOff x="2558067" y="1226921"/>
              <a:chExt cx="1005840" cy="1005840"/>
            </a:xfrm>
          </p:grpSpPr>
          <p:sp>
            <p:nvSpPr>
              <p:cNvPr id="10" name="Rectangle 9">
                <a:extLst>
                  <a:ext uri="{FF2B5EF4-FFF2-40B4-BE49-F238E27FC236}">
                    <a16:creationId xmlns:a16="http://schemas.microsoft.com/office/drawing/2014/main" id="{D70F313C-CF77-B43B-0011-DED255E92C45}"/>
                  </a:ext>
                </a:extLst>
              </p:cNvPr>
              <p:cNvSpPr>
                <a:spLocks noChangeArrowheads="1"/>
              </p:cNvSpPr>
              <p:nvPr/>
            </p:nvSpPr>
            <p:spPr bwMode="auto">
              <a:xfrm>
                <a:off x="2558067" y="1226921"/>
                <a:ext cx="1005840" cy="1005840"/>
              </a:xfrm>
              <a:prstGeom prst="rect">
                <a:avLst/>
              </a:prstGeom>
              <a:solidFill>
                <a:srgbClr val="002060"/>
              </a:solidFill>
              <a:ln w="9525">
                <a:solidFill>
                  <a:schemeClr val="bg1"/>
                </a:solidFill>
                <a:miter lim="800000"/>
                <a:headEnd/>
                <a:tailEnd/>
              </a:ln>
            </p:spPr>
            <p:txBody>
              <a:bodyPr vert="horz" wrap="square" lIns="137160" tIns="68580" rIns="137160" bIns="68580" numCol="1" anchor="t" anchorCtr="0" compatLnSpc="1">
                <a:prstTxWarp prst="textNoShape">
                  <a:avLst/>
                </a:prstTxWarp>
              </a:bodyPr>
              <a:lstStyle/>
              <a:p>
                <a:endParaRPr lang="en-US" sz="2700"/>
              </a:p>
            </p:txBody>
          </p:sp>
          <p:sp>
            <p:nvSpPr>
              <p:cNvPr id="11" name="Freeform 8">
                <a:extLst>
                  <a:ext uri="{FF2B5EF4-FFF2-40B4-BE49-F238E27FC236}">
                    <a16:creationId xmlns:a16="http://schemas.microsoft.com/office/drawing/2014/main" id="{B16B2C7B-2720-5DDC-3582-263916B4AABC}"/>
                  </a:ext>
                </a:extLst>
              </p:cNvPr>
              <p:cNvSpPr>
                <a:spLocks noEditPoints="1"/>
              </p:cNvSpPr>
              <p:nvPr/>
            </p:nvSpPr>
            <p:spPr bwMode="auto">
              <a:xfrm>
                <a:off x="2701164" y="1976184"/>
                <a:ext cx="730250" cy="166688"/>
              </a:xfrm>
              <a:custGeom>
                <a:avLst/>
                <a:gdLst>
                  <a:gd name="T0" fmla="*/ 70 w 795"/>
                  <a:gd name="T1" fmla="*/ 1 h 180"/>
                  <a:gd name="T2" fmla="*/ 16 w 795"/>
                  <a:gd name="T3" fmla="*/ 16 h 180"/>
                  <a:gd name="T4" fmla="*/ 100 w 795"/>
                  <a:gd name="T5" fmla="*/ 3 h 180"/>
                  <a:gd name="T6" fmla="*/ 90 w 795"/>
                  <a:gd name="T7" fmla="*/ 62 h 180"/>
                  <a:gd name="T8" fmla="*/ 134 w 795"/>
                  <a:gd name="T9" fmla="*/ 36 h 180"/>
                  <a:gd name="T10" fmla="*/ 159 w 795"/>
                  <a:gd name="T11" fmla="*/ 1 h 180"/>
                  <a:gd name="T12" fmla="*/ 214 w 795"/>
                  <a:gd name="T13" fmla="*/ 71 h 180"/>
                  <a:gd name="T14" fmla="*/ 230 w 795"/>
                  <a:gd name="T15" fmla="*/ 1 h 180"/>
                  <a:gd name="T16" fmla="*/ 230 w 795"/>
                  <a:gd name="T17" fmla="*/ 1 h 180"/>
                  <a:gd name="T18" fmla="*/ 337 w 795"/>
                  <a:gd name="T19" fmla="*/ 10 h 180"/>
                  <a:gd name="T20" fmla="*/ 294 w 795"/>
                  <a:gd name="T21" fmla="*/ 36 h 180"/>
                  <a:gd name="T22" fmla="*/ 313 w 795"/>
                  <a:gd name="T23" fmla="*/ 12 h 180"/>
                  <a:gd name="T24" fmla="*/ 394 w 795"/>
                  <a:gd name="T25" fmla="*/ 71 h 180"/>
                  <a:gd name="T26" fmla="*/ 358 w 795"/>
                  <a:gd name="T27" fmla="*/ 71 h 180"/>
                  <a:gd name="T28" fmla="*/ 360 w 795"/>
                  <a:gd name="T29" fmla="*/ 41 h 180"/>
                  <a:gd name="T30" fmla="*/ 503 w 795"/>
                  <a:gd name="T31" fmla="*/ 1 h 180"/>
                  <a:gd name="T32" fmla="*/ 457 w 795"/>
                  <a:gd name="T33" fmla="*/ 60 h 180"/>
                  <a:gd name="T34" fmla="*/ 559 w 795"/>
                  <a:gd name="T35" fmla="*/ 71 h 180"/>
                  <a:gd name="T36" fmla="*/ 520 w 795"/>
                  <a:gd name="T37" fmla="*/ 68 h 180"/>
                  <a:gd name="T38" fmla="*/ 511 w 795"/>
                  <a:gd name="T39" fmla="*/ 53 h 180"/>
                  <a:gd name="T40" fmla="*/ 603 w 795"/>
                  <a:gd name="T41" fmla="*/ 72 h 180"/>
                  <a:gd name="T42" fmla="*/ 631 w 795"/>
                  <a:gd name="T43" fmla="*/ 20 h 180"/>
                  <a:gd name="T44" fmla="*/ 590 w 795"/>
                  <a:gd name="T45" fmla="*/ 54 h 180"/>
                  <a:gd name="T46" fmla="*/ 658 w 795"/>
                  <a:gd name="T47" fmla="*/ 29 h 180"/>
                  <a:gd name="T48" fmla="*/ 690 w 795"/>
                  <a:gd name="T49" fmla="*/ 69 h 180"/>
                  <a:gd name="T50" fmla="*/ 681 w 795"/>
                  <a:gd name="T51" fmla="*/ 58 h 180"/>
                  <a:gd name="T52" fmla="*/ 658 w 795"/>
                  <a:gd name="T53" fmla="*/ 59 h 180"/>
                  <a:gd name="T54" fmla="*/ 738 w 795"/>
                  <a:gd name="T55" fmla="*/ 71 h 180"/>
                  <a:gd name="T56" fmla="*/ 793 w 795"/>
                  <a:gd name="T57" fmla="*/ 1 h 180"/>
                  <a:gd name="T58" fmla="*/ 738 w 795"/>
                  <a:gd name="T59" fmla="*/ 71 h 180"/>
                  <a:gd name="T60" fmla="*/ 48 w 795"/>
                  <a:gd name="T61" fmla="*/ 135 h 180"/>
                  <a:gd name="T62" fmla="*/ 10 w 795"/>
                  <a:gd name="T63" fmla="*/ 176 h 180"/>
                  <a:gd name="T64" fmla="*/ 39 w 795"/>
                  <a:gd name="T65" fmla="*/ 159 h 180"/>
                  <a:gd name="T66" fmla="*/ 34 w 795"/>
                  <a:gd name="T67" fmla="*/ 136 h 180"/>
                  <a:gd name="T68" fmla="*/ 113 w 795"/>
                  <a:gd name="T69" fmla="*/ 178 h 180"/>
                  <a:gd name="T70" fmla="*/ 100 w 795"/>
                  <a:gd name="T71" fmla="*/ 109 h 180"/>
                  <a:gd name="T72" fmla="*/ 177 w 795"/>
                  <a:gd name="T73" fmla="*/ 153 h 180"/>
                  <a:gd name="T74" fmla="*/ 140 w 795"/>
                  <a:gd name="T75" fmla="*/ 118 h 180"/>
                  <a:gd name="T76" fmla="*/ 162 w 795"/>
                  <a:gd name="T77" fmla="*/ 120 h 180"/>
                  <a:gd name="T78" fmla="*/ 177 w 795"/>
                  <a:gd name="T79" fmla="*/ 153 h 180"/>
                  <a:gd name="T80" fmla="*/ 204 w 795"/>
                  <a:gd name="T81" fmla="*/ 178 h 180"/>
                  <a:gd name="T82" fmla="*/ 313 w 795"/>
                  <a:gd name="T83" fmla="*/ 109 h 180"/>
                  <a:gd name="T84" fmla="*/ 258 w 795"/>
                  <a:gd name="T85" fmla="*/ 109 h 180"/>
                  <a:gd name="T86" fmla="*/ 382 w 795"/>
                  <a:gd name="T87" fmla="*/ 178 h 180"/>
                  <a:gd name="T88" fmla="*/ 363 w 795"/>
                  <a:gd name="T89" fmla="*/ 89 h 180"/>
                  <a:gd name="T90" fmla="*/ 347 w 795"/>
                  <a:gd name="T91" fmla="*/ 89 h 180"/>
                  <a:gd name="T92" fmla="*/ 396 w 795"/>
                  <a:gd name="T93" fmla="*/ 109 h 180"/>
                  <a:gd name="T94" fmla="*/ 452 w 795"/>
                  <a:gd name="T95" fmla="*/ 178 h 180"/>
                  <a:gd name="T96" fmla="*/ 494 w 795"/>
                  <a:gd name="T97" fmla="*/ 109 h 180"/>
                  <a:gd name="T98" fmla="*/ 494 w 795"/>
                  <a:gd name="T99" fmla="*/ 109 h 180"/>
                  <a:gd name="T100" fmla="*/ 535 w 795"/>
                  <a:gd name="T101" fmla="*/ 178 h 180"/>
                  <a:gd name="T102" fmla="*/ 559 w 795"/>
                  <a:gd name="T103" fmla="*/ 151 h 180"/>
                  <a:gd name="T104" fmla="*/ 657 w 795"/>
                  <a:gd name="T105" fmla="*/ 126 h 180"/>
                  <a:gd name="T106" fmla="*/ 633 w 795"/>
                  <a:gd name="T107" fmla="*/ 180 h 180"/>
                  <a:gd name="T108" fmla="*/ 642 w 795"/>
                  <a:gd name="T109" fmla="*/ 165 h 180"/>
                  <a:gd name="T110" fmla="*/ 630 w 795"/>
                  <a:gd name="T111" fmla="*/ 139 h 180"/>
                  <a:gd name="T112" fmla="*/ 734 w 795"/>
                  <a:gd name="T113" fmla="*/ 178 h 180"/>
                  <a:gd name="T114" fmla="*/ 692 w 795"/>
                  <a:gd name="T115" fmla="*/ 109 h 180"/>
                  <a:gd name="T116" fmla="*/ 709 w 795"/>
                  <a:gd name="T117" fmla="*/ 151 h 180"/>
                  <a:gd name="T118" fmla="*/ 795 w 795"/>
                  <a:gd name="T119" fmla="*/ 131 h 180"/>
                  <a:gd name="T120" fmla="*/ 756 w 795"/>
                  <a:gd name="T121" fmla="*/ 178 h 180"/>
                  <a:gd name="T122" fmla="*/ 779 w 795"/>
                  <a:gd name="T123" fmla="*/ 13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5" h="180">
                    <a:moveTo>
                      <a:pt x="3" y="71"/>
                    </a:moveTo>
                    <a:lnTo>
                      <a:pt x="3" y="1"/>
                    </a:lnTo>
                    <a:lnTo>
                      <a:pt x="24" y="1"/>
                    </a:lnTo>
                    <a:lnTo>
                      <a:pt x="37" y="49"/>
                    </a:lnTo>
                    <a:lnTo>
                      <a:pt x="49" y="1"/>
                    </a:lnTo>
                    <a:lnTo>
                      <a:pt x="70" y="1"/>
                    </a:lnTo>
                    <a:lnTo>
                      <a:pt x="70" y="71"/>
                    </a:lnTo>
                    <a:lnTo>
                      <a:pt x="57" y="71"/>
                    </a:lnTo>
                    <a:lnTo>
                      <a:pt x="57" y="16"/>
                    </a:lnTo>
                    <a:lnTo>
                      <a:pt x="43" y="71"/>
                    </a:lnTo>
                    <a:lnTo>
                      <a:pt x="30" y="71"/>
                    </a:lnTo>
                    <a:lnTo>
                      <a:pt x="16" y="16"/>
                    </a:lnTo>
                    <a:lnTo>
                      <a:pt x="16" y="71"/>
                    </a:lnTo>
                    <a:lnTo>
                      <a:pt x="3" y="71"/>
                    </a:lnTo>
                    <a:close/>
                    <a:moveTo>
                      <a:pt x="81" y="36"/>
                    </a:moveTo>
                    <a:cubicBezTo>
                      <a:pt x="81" y="29"/>
                      <a:pt x="82" y="23"/>
                      <a:pt x="84" y="19"/>
                    </a:cubicBezTo>
                    <a:cubicBezTo>
                      <a:pt x="86" y="15"/>
                      <a:pt x="88" y="12"/>
                      <a:pt x="91" y="9"/>
                    </a:cubicBezTo>
                    <a:cubicBezTo>
                      <a:pt x="93" y="6"/>
                      <a:pt x="96" y="4"/>
                      <a:pt x="100" y="3"/>
                    </a:cubicBezTo>
                    <a:cubicBezTo>
                      <a:pt x="104" y="1"/>
                      <a:pt x="109" y="0"/>
                      <a:pt x="115" y="0"/>
                    </a:cubicBezTo>
                    <a:cubicBezTo>
                      <a:pt x="125" y="0"/>
                      <a:pt x="133" y="3"/>
                      <a:pt x="139" y="10"/>
                    </a:cubicBezTo>
                    <a:cubicBezTo>
                      <a:pt x="145" y="16"/>
                      <a:pt x="148" y="25"/>
                      <a:pt x="148" y="36"/>
                    </a:cubicBezTo>
                    <a:cubicBezTo>
                      <a:pt x="148" y="47"/>
                      <a:pt x="145" y="56"/>
                      <a:pt x="139" y="62"/>
                    </a:cubicBezTo>
                    <a:cubicBezTo>
                      <a:pt x="133" y="69"/>
                      <a:pt x="125" y="72"/>
                      <a:pt x="115" y="72"/>
                    </a:cubicBezTo>
                    <a:cubicBezTo>
                      <a:pt x="104" y="72"/>
                      <a:pt x="96" y="69"/>
                      <a:pt x="90" y="62"/>
                    </a:cubicBezTo>
                    <a:cubicBezTo>
                      <a:pt x="84" y="56"/>
                      <a:pt x="81" y="47"/>
                      <a:pt x="81" y="36"/>
                    </a:cubicBezTo>
                    <a:close/>
                    <a:moveTo>
                      <a:pt x="96" y="36"/>
                    </a:moveTo>
                    <a:cubicBezTo>
                      <a:pt x="96" y="44"/>
                      <a:pt x="97" y="50"/>
                      <a:pt x="101" y="54"/>
                    </a:cubicBezTo>
                    <a:cubicBezTo>
                      <a:pt x="105" y="58"/>
                      <a:pt x="109" y="60"/>
                      <a:pt x="115" y="60"/>
                    </a:cubicBezTo>
                    <a:cubicBezTo>
                      <a:pt x="120" y="60"/>
                      <a:pt x="125" y="58"/>
                      <a:pt x="128" y="54"/>
                    </a:cubicBezTo>
                    <a:cubicBezTo>
                      <a:pt x="132" y="50"/>
                      <a:pt x="134" y="44"/>
                      <a:pt x="134" y="36"/>
                    </a:cubicBezTo>
                    <a:cubicBezTo>
                      <a:pt x="134" y="28"/>
                      <a:pt x="132" y="22"/>
                      <a:pt x="129" y="18"/>
                    </a:cubicBezTo>
                    <a:cubicBezTo>
                      <a:pt x="125" y="14"/>
                      <a:pt x="121" y="12"/>
                      <a:pt x="115" y="12"/>
                    </a:cubicBezTo>
                    <a:cubicBezTo>
                      <a:pt x="109" y="12"/>
                      <a:pt x="104" y="14"/>
                      <a:pt x="101" y="18"/>
                    </a:cubicBezTo>
                    <a:cubicBezTo>
                      <a:pt x="97" y="22"/>
                      <a:pt x="96" y="28"/>
                      <a:pt x="96" y="36"/>
                    </a:cubicBezTo>
                    <a:close/>
                    <a:moveTo>
                      <a:pt x="159" y="71"/>
                    </a:moveTo>
                    <a:lnTo>
                      <a:pt x="159" y="1"/>
                    </a:lnTo>
                    <a:lnTo>
                      <a:pt x="173" y="1"/>
                    </a:lnTo>
                    <a:lnTo>
                      <a:pt x="173" y="29"/>
                    </a:lnTo>
                    <a:lnTo>
                      <a:pt x="200" y="29"/>
                    </a:lnTo>
                    <a:lnTo>
                      <a:pt x="200" y="1"/>
                    </a:lnTo>
                    <a:lnTo>
                      <a:pt x="214" y="1"/>
                    </a:lnTo>
                    <a:lnTo>
                      <a:pt x="214" y="71"/>
                    </a:lnTo>
                    <a:lnTo>
                      <a:pt x="200" y="71"/>
                    </a:lnTo>
                    <a:lnTo>
                      <a:pt x="200" y="40"/>
                    </a:lnTo>
                    <a:lnTo>
                      <a:pt x="173" y="40"/>
                    </a:lnTo>
                    <a:lnTo>
                      <a:pt x="173" y="71"/>
                    </a:lnTo>
                    <a:lnTo>
                      <a:pt x="159" y="71"/>
                    </a:lnTo>
                    <a:close/>
                    <a:moveTo>
                      <a:pt x="230" y="1"/>
                    </a:moveTo>
                    <a:lnTo>
                      <a:pt x="276" y="1"/>
                    </a:lnTo>
                    <a:lnTo>
                      <a:pt x="276" y="13"/>
                    </a:lnTo>
                    <a:lnTo>
                      <a:pt x="244" y="13"/>
                    </a:lnTo>
                    <a:lnTo>
                      <a:pt x="244" y="71"/>
                    </a:lnTo>
                    <a:lnTo>
                      <a:pt x="230" y="71"/>
                    </a:lnTo>
                    <a:lnTo>
                      <a:pt x="230" y="1"/>
                    </a:lnTo>
                    <a:close/>
                    <a:moveTo>
                      <a:pt x="279" y="36"/>
                    </a:moveTo>
                    <a:cubicBezTo>
                      <a:pt x="279" y="29"/>
                      <a:pt x="281" y="23"/>
                      <a:pt x="283" y="19"/>
                    </a:cubicBezTo>
                    <a:cubicBezTo>
                      <a:pt x="284" y="15"/>
                      <a:pt x="286" y="12"/>
                      <a:pt x="289" y="9"/>
                    </a:cubicBezTo>
                    <a:cubicBezTo>
                      <a:pt x="292" y="6"/>
                      <a:pt x="295" y="4"/>
                      <a:pt x="298" y="3"/>
                    </a:cubicBezTo>
                    <a:cubicBezTo>
                      <a:pt x="302" y="1"/>
                      <a:pt x="307" y="0"/>
                      <a:pt x="313" y="0"/>
                    </a:cubicBezTo>
                    <a:cubicBezTo>
                      <a:pt x="323" y="0"/>
                      <a:pt x="331" y="3"/>
                      <a:pt x="337" y="10"/>
                    </a:cubicBezTo>
                    <a:cubicBezTo>
                      <a:pt x="344" y="16"/>
                      <a:pt x="347" y="25"/>
                      <a:pt x="347" y="36"/>
                    </a:cubicBezTo>
                    <a:cubicBezTo>
                      <a:pt x="347" y="47"/>
                      <a:pt x="344" y="56"/>
                      <a:pt x="337" y="62"/>
                    </a:cubicBezTo>
                    <a:cubicBezTo>
                      <a:pt x="331" y="69"/>
                      <a:pt x="323" y="72"/>
                      <a:pt x="313" y="72"/>
                    </a:cubicBezTo>
                    <a:cubicBezTo>
                      <a:pt x="303" y="72"/>
                      <a:pt x="295" y="69"/>
                      <a:pt x="289" y="62"/>
                    </a:cubicBezTo>
                    <a:cubicBezTo>
                      <a:pt x="282" y="56"/>
                      <a:pt x="279" y="47"/>
                      <a:pt x="279" y="36"/>
                    </a:cubicBezTo>
                    <a:close/>
                    <a:moveTo>
                      <a:pt x="294" y="36"/>
                    </a:moveTo>
                    <a:cubicBezTo>
                      <a:pt x="294" y="44"/>
                      <a:pt x="296" y="50"/>
                      <a:pt x="299" y="54"/>
                    </a:cubicBezTo>
                    <a:cubicBezTo>
                      <a:pt x="303" y="58"/>
                      <a:pt x="308" y="60"/>
                      <a:pt x="313" y="60"/>
                    </a:cubicBezTo>
                    <a:cubicBezTo>
                      <a:pt x="319" y="60"/>
                      <a:pt x="323" y="58"/>
                      <a:pt x="327" y="54"/>
                    </a:cubicBezTo>
                    <a:cubicBezTo>
                      <a:pt x="330" y="50"/>
                      <a:pt x="332" y="44"/>
                      <a:pt x="332" y="36"/>
                    </a:cubicBezTo>
                    <a:cubicBezTo>
                      <a:pt x="332" y="28"/>
                      <a:pt x="330" y="22"/>
                      <a:pt x="327" y="18"/>
                    </a:cubicBezTo>
                    <a:cubicBezTo>
                      <a:pt x="323" y="14"/>
                      <a:pt x="319" y="12"/>
                      <a:pt x="313" y="12"/>
                    </a:cubicBezTo>
                    <a:cubicBezTo>
                      <a:pt x="307" y="12"/>
                      <a:pt x="303" y="14"/>
                      <a:pt x="299" y="18"/>
                    </a:cubicBezTo>
                    <a:cubicBezTo>
                      <a:pt x="296" y="22"/>
                      <a:pt x="294" y="28"/>
                      <a:pt x="294" y="36"/>
                    </a:cubicBezTo>
                    <a:close/>
                    <a:moveTo>
                      <a:pt x="360" y="1"/>
                    </a:moveTo>
                    <a:lnTo>
                      <a:pt x="408" y="1"/>
                    </a:lnTo>
                    <a:lnTo>
                      <a:pt x="408" y="71"/>
                    </a:lnTo>
                    <a:lnTo>
                      <a:pt x="394" y="71"/>
                    </a:lnTo>
                    <a:lnTo>
                      <a:pt x="394" y="13"/>
                    </a:lnTo>
                    <a:lnTo>
                      <a:pt x="374" y="13"/>
                    </a:lnTo>
                    <a:lnTo>
                      <a:pt x="374" y="43"/>
                    </a:lnTo>
                    <a:cubicBezTo>
                      <a:pt x="374" y="51"/>
                      <a:pt x="373" y="57"/>
                      <a:pt x="373" y="60"/>
                    </a:cubicBezTo>
                    <a:cubicBezTo>
                      <a:pt x="372" y="64"/>
                      <a:pt x="371" y="66"/>
                      <a:pt x="369" y="68"/>
                    </a:cubicBezTo>
                    <a:cubicBezTo>
                      <a:pt x="367" y="70"/>
                      <a:pt x="363" y="71"/>
                      <a:pt x="358" y="71"/>
                    </a:cubicBezTo>
                    <a:cubicBezTo>
                      <a:pt x="357" y="71"/>
                      <a:pt x="354" y="71"/>
                      <a:pt x="350" y="71"/>
                    </a:cubicBezTo>
                    <a:lnTo>
                      <a:pt x="350" y="60"/>
                    </a:lnTo>
                    <a:lnTo>
                      <a:pt x="353" y="60"/>
                    </a:lnTo>
                    <a:cubicBezTo>
                      <a:pt x="356" y="60"/>
                      <a:pt x="358" y="59"/>
                      <a:pt x="359" y="59"/>
                    </a:cubicBezTo>
                    <a:cubicBezTo>
                      <a:pt x="360" y="58"/>
                      <a:pt x="360" y="56"/>
                      <a:pt x="360" y="53"/>
                    </a:cubicBezTo>
                    <a:lnTo>
                      <a:pt x="360" y="41"/>
                    </a:lnTo>
                    <a:lnTo>
                      <a:pt x="360" y="1"/>
                    </a:lnTo>
                    <a:close/>
                    <a:moveTo>
                      <a:pt x="443" y="1"/>
                    </a:moveTo>
                    <a:lnTo>
                      <a:pt x="458" y="1"/>
                    </a:lnTo>
                    <a:lnTo>
                      <a:pt x="474" y="37"/>
                    </a:lnTo>
                    <a:lnTo>
                      <a:pt x="488" y="1"/>
                    </a:lnTo>
                    <a:lnTo>
                      <a:pt x="503" y="1"/>
                    </a:lnTo>
                    <a:lnTo>
                      <a:pt x="479" y="54"/>
                    </a:lnTo>
                    <a:cubicBezTo>
                      <a:pt x="477" y="60"/>
                      <a:pt x="474" y="64"/>
                      <a:pt x="472" y="67"/>
                    </a:cubicBezTo>
                    <a:cubicBezTo>
                      <a:pt x="469" y="70"/>
                      <a:pt x="466" y="71"/>
                      <a:pt x="461" y="71"/>
                    </a:cubicBezTo>
                    <a:cubicBezTo>
                      <a:pt x="457" y="71"/>
                      <a:pt x="454" y="71"/>
                      <a:pt x="452" y="71"/>
                    </a:cubicBezTo>
                    <a:lnTo>
                      <a:pt x="452" y="60"/>
                    </a:lnTo>
                    <a:cubicBezTo>
                      <a:pt x="454" y="60"/>
                      <a:pt x="455" y="60"/>
                      <a:pt x="457" y="60"/>
                    </a:cubicBezTo>
                    <a:cubicBezTo>
                      <a:pt x="460" y="60"/>
                      <a:pt x="463" y="60"/>
                      <a:pt x="464" y="59"/>
                    </a:cubicBezTo>
                    <a:cubicBezTo>
                      <a:pt x="465" y="57"/>
                      <a:pt x="467" y="55"/>
                      <a:pt x="468" y="51"/>
                    </a:cubicBezTo>
                    <a:lnTo>
                      <a:pt x="443" y="1"/>
                    </a:lnTo>
                    <a:close/>
                    <a:moveTo>
                      <a:pt x="511" y="1"/>
                    </a:moveTo>
                    <a:lnTo>
                      <a:pt x="559" y="1"/>
                    </a:lnTo>
                    <a:lnTo>
                      <a:pt x="559" y="71"/>
                    </a:lnTo>
                    <a:lnTo>
                      <a:pt x="545" y="71"/>
                    </a:lnTo>
                    <a:lnTo>
                      <a:pt x="545" y="13"/>
                    </a:lnTo>
                    <a:lnTo>
                      <a:pt x="525" y="13"/>
                    </a:lnTo>
                    <a:lnTo>
                      <a:pt x="525" y="43"/>
                    </a:lnTo>
                    <a:cubicBezTo>
                      <a:pt x="525" y="51"/>
                      <a:pt x="524" y="57"/>
                      <a:pt x="524" y="60"/>
                    </a:cubicBezTo>
                    <a:cubicBezTo>
                      <a:pt x="523" y="64"/>
                      <a:pt x="522" y="66"/>
                      <a:pt x="520" y="68"/>
                    </a:cubicBezTo>
                    <a:cubicBezTo>
                      <a:pt x="518" y="70"/>
                      <a:pt x="514" y="71"/>
                      <a:pt x="509" y="71"/>
                    </a:cubicBezTo>
                    <a:cubicBezTo>
                      <a:pt x="508" y="71"/>
                      <a:pt x="505" y="71"/>
                      <a:pt x="501" y="71"/>
                    </a:cubicBezTo>
                    <a:lnTo>
                      <a:pt x="501" y="60"/>
                    </a:lnTo>
                    <a:lnTo>
                      <a:pt x="504" y="60"/>
                    </a:lnTo>
                    <a:cubicBezTo>
                      <a:pt x="507" y="60"/>
                      <a:pt x="509" y="59"/>
                      <a:pt x="510" y="59"/>
                    </a:cubicBezTo>
                    <a:cubicBezTo>
                      <a:pt x="511" y="58"/>
                      <a:pt x="511" y="56"/>
                      <a:pt x="511" y="53"/>
                    </a:cubicBezTo>
                    <a:lnTo>
                      <a:pt x="511" y="41"/>
                    </a:lnTo>
                    <a:lnTo>
                      <a:pt x="511" y="1"/>
                    </a:lnTo>
                    <a:close/>
                    <a:moveTo>
                      <a:pt x="618" y="45"/>
                    </a:moveTo>
                    <a:lnTo>
                      <a:pt x="632" y="49"/>
                    </a:lnTo>
                    <a:cubicBezTo>
                      <a:pt x="629" y="57"/>
                      <a:pt x="626" y="63"/>
                      <a:pt x="621" y="66"/>
                    </a:cubicBezTo>
                    <a:cubicBezTo>
                      <a:pt x="616" y="70"/>
                      <a:pt x="610" y="72"/>
                      <a:pt x="603" y="72"/>
                    </a:cubicBezTo>
                    <a:cubicBezTo>
                      <a:pt x="594" y="72"/>
                      <a:pt x="586" y="69"/>
                      <a:pt x="580" y="62"/>
                    </a:cubicBezTo>
                    <a:cubicBezTo>
                      <a:pt x="574" y="56"/>
                      <a:pt x="571" y="47"/>
                      <a:pt x="571" y="37"/>
                    </a:cubicBezTo>
                    <a:cubicBezTo>
                      <a:pt x="571" y="25"/>
                      <a:pt x="574" y="16"/>
                      <a:pt x="580" y="10"/>
                    </a:cubicBezTo>
                    <a:cubicBezTo>
                      <a:pt x="586" y="3"/>
                      <a:pt x="594" y="0"/>
                      <a:pt x="604" y="0"/>
                    </a:cubicBezTo>
                    <a:cubicBezTo>
                      <a:pt x="612" y="0"/>
                      <a:pt x="619" y="3"/>
                      <a:pt x="624" y="8"/>
                    </a:cubicBezTo>
                    <a:cubicBezTo>
                      <a:pt x="627" y="11"/>
                      <a:pt x="630" y="15"/>
                      <a:pt x="631" y="20"/>
                    </a:cubicBezTo>
                    <a:lnTo>
                      <a:pt x="618" y="24"/>
                    </a:lnTo>
                    <a:cubicBezTo>
                      <a:pt x="617" y="20"/>
                      <a:pt x="615" y="17"/>
                      <a:pt x="612" y="15"/>
                    </a:cubicBezTo>
                    <a:cubicBezTo>
                      <a:pt x="610" y="13"/>
                      <a:pt x="607" y="12"/>
                      <a:pt x="603" y="12"/>
                    </a:cubicBezTo>
                    <a:cubicBezTo>
                      <a:pt x="598" y="12"/>
                      <a:pt x="594" y="14"/>
                      <a:pt x="590" y="18"/>
                    </a:cubicBezTo>
                    <a:cubicBezTo>
                      <a:pt x="587" y="21"/>
                      <a:pt x="586" y="27"/>
                      <a:pt x="586" y="36"/>
                    </a:cubicBezTo>
                    <a:cubicBezTo>
                      <a:pt x="586" y="44"/>
                      <a:pt x="587" y="50"/>
                      <a:pt x="590" y="54"/>
                    </a:cubicBezTo>
                    <a:cubicBezTo>
                      <a:pt x="594" y="58"/>
                      <a:pt x="598" y="60"/>
                      <a:pt x="603" y="60"/>
                    </a:cubicBezTo>
                    <a:cubicBezTo>
                      <a:pt x="606" y="60"/>
                      <a:pt x="610" y="59"/>
                      <a:pt x="612" y="56"/>
                    </a:cubicBezTo>
                    <a:cubicBezTo>
                      <a:pt x="615" y="54"/>
                      <a:pt x="617" y="50"/>
                      <a:pt x="618" y="45"/>
                    </a:cubicBezTo>
                    <a:close/>
                    <a:moveTo>
                      <a:pt x="644" y="1"/>
                    </a:moveTo>
                    <a:lnTo>
                      <a:pt x="658" y="1"/>
                    </a:lnTo>
                    <a:lnTo>
                      <a:pt x="658" y="29"/>
                    </a:lnTo>
                    <a:lnTo>
                      <a:pt x="677" y="29"/>
                    </a:lnTo>
                    <a:cubicBezTo>
                      <a:pt x="681" y="29"/>
                      <a:pt x="686" y="30"/>
                      <a:pt x="689" y="31"/>
                    </a:cubicBezTo>
                    <a:cubicBezTo>
                      <a:pt x="693" y="32"/>
                      <a:pt x="696" y="35"/>
                      <a:pt x="698" y="38"/>
                    </a:cubicBezTo>
                    <a:cubicBezTo>
                      <a:pt x="700" y="42"/>
                      <a:pt x="702" y="46"/>
                      <a:pt x="702" y="50"/>
                    </a:cubicBezTo>
                    <a:cubicBezTo>
                      <a:pt x="702" y="55"/>
                      <a:pt x="700" y="59"/>
                      <a:pt x="698" y="62"/>
                    </a:cubicBezTo>
                    <a:cubicBezTo>
                      <a:pt x="695" y="66"/>
                      <a:pt x="693" y="68"/>
                      <a:pt x="690" y="69"/>
                    </a:cubicBezTo>
                    <a:cubicBezTo>
                      <a:pt x="687" y="70"/>
                      <a:pt x="682" y="71"/>
                      <a:pt x="677" y="71"/>
                    </a:cubicBezTo>
                    <a:lnTo>
                      <a:pt x="644" y="71"/>
                    </a:lnTo>
                    <a:lnTo>
                      <a:pt x="644" y="1"/>
                    </a:lnTo>
                    <a:close/>
                    <a:moveTo>
                      <a:pt x="658" y="59"/>
                    </a:moveTo>
                    <a:lnTo>
                      <a:pt x="672" y="59"/>
                    </a:lnTo>
                    <a:cubicBezTo>
                      <a:pt x="676" y="59"/>
                      <a:pt x="679" y="59"/>
                      <a:pt x="681" y="58"/>
                    </a:cubicBezTo>
                    <a:cubicBezTo>
                      <a:pt x="682" y="58"/>
                      <a:pt x="684" y="57"/>
                      <a:pt x="685" y="55"/>
                    </a:cubicBezTo>
                    <a:cubicBezTo>
                      <a:pt x="687" y="54"/>
                      <a:pt x="687" y="52"/>
                      <a:pt x="687" y="50"/>
                    </a:cubicBezTo>
                    <a:cubicBezTo>
                      <a:pt x="687" y="47"/>
                      <a:pt x="686" y="45"/>
                      <a:pt x="684" y="43"/>
                    </a:cubicBezTo>
                    <a:cubicBezTo>
                      <a:pt x="682" y="41"/>
                      <a:pt x="678" y="41"/>
                      <a:pt x="672" y="41"/>
                    </a:cubicBezTo>
                    <a:lnTo>
                      <a:pt x="658" y="41"/>
                    </a:lnTo>
                    <a:lnTo>
                      <a:pt x="658" y="59"/>
                    </a:lnTo>
                    <a:close/>
                    <a:moveTo>
                      <a:pt x="710" y="1"/>
                    </a:moveTo>
                    <a:lnTo>
                      <a:pt x="724" y="1"/>
                    </a:lnTo>
                    <a:lnTo>
                      <a:pt x="724" y="71"/>
                    </a:lnTo>
                    <a:lnTo>
                      <a:pt x="710" y="71"/>
                    </a:lnTo>
                    <a:lnTo>
                      <a:pt x="710" y="1"/>
                    </a:lnTo>
                    <a:close/>
                    <a:moveTo>
                      <a:pt x="738" y="71"/>
                    </a:moveTo>
                    <a:lnTo>
                      <a:pt x="738" y="1"/>
                    </a:lnTo>
                    <a:lnTo>
                      <a:pt x="752" y="1"/>
                    </a:lnTo>
                    <a:lnTo>
                      <a:pt x="752" y="29"/>
                    </a:lnTo>
                    <a:lnTo>
                      <a:pt x="779" y="29"/>
                    </a:lnTo>
                    <a:lnTo>
                      <a:pt x="779" y="1"/>
                    </a:lnTo>
                    <a:lnTo>
                      <a:pt x="793" y="1"/>
                    </a:lnTo>
                    <a:lnTo>
                      <a:pt x="793" y="71"/>
                    </a:lnTo>
                    <a:lnTo>
                      <a:pt x="779" y="71"/>
                    </a:lnTo>
                    <a:lnTo>
                      <a:pt x="779" y="40"/>
                    </a:lnTo>
                    <a:lnTo>
                      <a:pt x="752" y="40"/>
                    </a:lnTo>
                    <a:lnTo>
                      <a:pt x="752" y="71"/>
                    </a:lnTo>
                    <a:lnTo>
                      <a:pt x="738" y="71"/>
                    </a:lnTo>
                    <a:close/>
                    <a:moveTo>
                      <a:pt x="15" y="128"/>
                    </a:moveTo>
                    <a:lnTo>
                      <a:pt x="2" y="125"/>
                    </a:lnTo>
                    <a:cubicBezTo>
                      <a:pt x="4" y="114"/>
                      <a:pt x="13" y="108"/>
                      <a:pt x="27" y="108"/>
                    </a:cubicBezTo>
                    <a:cubicBezTo>
                      <a:pt x="35" y="108"/>
                      <a:pt x="41" y="110"/>
                      <a:pt x="45" y="113"/>
                    </a:cubicBezTo>
                    <a:cubicBezTo>
                      <a:pt x="49" y="117"/>
                      <a:pt x="51" y="121"/>
                      <a:pt x="51" y="126"/>
                    </a:cubicBezTo>
                    <a:cubicBezTo>
                      <a:pt x="51" y="129"/>
                      <a:pt x="50" y="132"/>
                      <a:pt x="48" y="135"/>
                    </a:cubicBezTo>
                    <a:cubicBezTo>
                      <a:pt x="46" y="138"/>
                      <a:pt x="44" y="140"/>
                      <a:pt x="40" y="142"/>
                    </a:cubicBezTo>
                    <a:cubicBezTo>
                      <a:pt x="44" y="144"/>
                      <a:pt x="48" y="146"/>
                      <a:pt x="50" y="149"/>
                    </a:cubicBezTo>
                    <a:cubicBezTo>
                      <a:pt x="52" y="152"/>
                      <a:pt x="53" y="155"/>
                      <a:pt x="53" y="159"/>
                    </a:cubicBezTo>
                    <a:cubicBezTo>
                      <a:pt x="53" y="165"/>
                      <a:pt x="51" y="170"/>
                      <a:pt x="47" y="174"/>
                    </a:cubicBezTo>
                    <a:cubicBezTo>
                      <a:pt x="42" y="178"/>
                      <a:pt x="36" y="180"/>
                      <a:pt x="27" y="180"/>
                    </a:cubicBezTo>
                    <a:cubicBezTo>
                      <a:pt x="20" y="180"/>
                      <a:pt x="14" y="179"/>
                      <a:pt x="10" y="176"/>
                    </a:cubicBezTo>
                    <a:cubicBezTo>
                      <a:pt x="6" y="174"/>
                      <a:pt x="2" y="169"/>
                      <a:pt x="0" y="163"/>
                    </a:cubicBezTo>
                    <a:lnTo>
                      <a:pt x="13" y="158"/>
                    </a:lnTo>
                    <a:cubicBezTo>
                      <a:pt x="14" y="163"/>
                      <a:pt x="16" y="165"/>
                      <a:pt x="18" y="166"/>
                    </a:cubicBezTo>
                    <a:cubicBezTo>
                      <a:pt x="21" y="168"/>
                      <a:pt x="23" y="168"/>
                      <a:pt x="26" y="168"/>
                    </a:cubicBezTo>
                    <a:cubicBezTo>
                      <a:pt x="31" y="168"/>
                      <a:pt x="34" y="167"/>
                      <a:pt x="36" y="165"/>
                    </a:cubicBezTo>
                    <a:cubicBezTo>
                      <a:pt x="38" y="164"/>
                      <a:pt x="39" y="161"/>
                      <a:pt x="39" y="159"/>
                    </a:cubicBezTo>
                    <a:cubicBezTo>
                      <a:pt x="39" y="156"/>
                      <a:pt x="38" y="154"/>
                      <a:pt x="36" y="152"/>
                    </a:cubicBezTo>
                    <a:cubicBezTo>
                      <a:pt x="33" y="150"/>
                      <a:pt x="30" y="149"/>
                      <a:pt x="25" y="149"/>
                    </a:cubicBezTo>
                    <a:lnTo>
                      <a:pt x="22" y="149"/>
                    </a:lnTo>
                    <a:lnTo>
                      <a:pt x="22" y="139"/>
                    </a:lnTo>
                    <a:lnTo>
                      <a:pt x="24" y="139"/>
                    </a:lnTo>
                    <a:cubicBezTo>
                      <a:pt x="28" y="139"/>
                      <a:pt x="31" y="138"/>
                      <a:pt x="34" y="136"/>
                    </a:cubicBezTo>
                    <a:cubicBezTo>
                      <a:pt x="36" y="134"/>
                      <a:pt x="37" y="132"/>
                      <a:pt x="37" y="128"/>
                    </a:cubicBezTo>
                    <a:cubicBezTo>
                      <a:pt x="37" y="126"/>
                      <a:pt x="36" y="124"/>
                      <a:pt x="34" y="122"/>
                    </a:cubicBezTo>
                    <a:cubicBezTo>
                      <a:pt x="32" y="120"/>
                      <a:pt x="30" y="119"/>
                      <a:pt x="26" y="119"/>
                    </a:cubicBezTo>
                    <a:cubicBezTo>
                      <a:pt x="21" y="119"/>
                      <a:pt x="17" y="122"/>
                      <a:pt x="15" y="128"/>
                    </a:cubicBezTo>
                    <a:close/>
                    <a:moveTo>
                      <a:pt x="128" y="178"/>
                    </a:moveTo>
                    <a:lnTo>
                      <a:pt x="113" y="178"/>
                    </a:lnTo>
                    <a:lnTo>
                      <a:pt x="107" y="163"/>
                    </a:lnTo>
                    <a:lnTo>
                      <a:pt x="79" y="163"/>
                    </a:lnTo>
                    <a:lnTo>
                      <a:pt x="74" y="178"/>
                    </a:lnTo>
                    <a:lnTo>
                      <a:pt x="59" y="178"/>
                    </a:lnTo>
                    <a:lnTo>
                      <a:pt x="86" y="109"/>
                    </a:lnTo>
                    <a:lnTo>
                      <a:pt x="100" y="109"/>
                    </a:lnTo>
                    <a:lnTo>
                      <a:pt x="128" y="178"/>
                    </a:lnTo>
                    <a:close/>
                    <a:moveTo>
                      <a:pt x="103" y="151"/>
                    </a:moveTo>
                    <a:lnTo>
                      <a:pt x="93" y="125"/>
                    </a:lnTo>
                    <a:lnTo>
                      <a:pt x="84" y="151"/>
                    </a:lnTo>
                    <a:lnTo>
                      <a:pt x="103" y="151"/>
                    </a:lnTo>
                    <a:close/>
                    <a:moveTo>
                      <a:pt x="177" y="153"/>
                    </a:moveTo>
                    <a:lnTo>
                      <a:pt x="191" y="157"/>
                    </a:lnTo>
                    <a:cubicBezTo>
                      <a:pt x="189" y="165"/>
                      <a:pt x="185" y="170"/>
                      <a:pt x="181" y="174"/>
                    </a:cubicBezTo>
                    <a:cubicBezTo>
                      <a:pt x="176" y="178"/>
                      <a:pt x="170" y="180"/>
                      <a:pt x="162" y="180"/>
                    </a:cubicBezTo>
                    <a:cubicBezTo>
                      <a:pt x="153" y="180"/>
                      <a:pt x="145" y="176"/>
                      <a:pt x="140" y="170"/>
                    </a:cubicBezTo>
                    <a:cubicBezTo>
                      <a:pt x="134" y="164"/>
                      <a:pt x="131" y="155"/>
                      <a:pt x="131" y="144"/>
                    </a:cubicBezTo>
                    <a:cubicBezTo>
                      <a:pt x="131" y="133"/>
                      <a:pt x="134" y="124"/>
                      <a:pt x="140" y="118"/>
                    </a:cubicBezTo>
                    <a:cubicBezTo>
                      <a:pt x="145" y="111"/>
                      <a:pt x="153" y="108"/>
                      <a:pt x="163" y="108"/>
                    </a:cubicBezTo>
                    <a:cubicBezTo>
                      <a:pt x="171" y="108"/>
                      <a:pt x="178" y="111"/>
                      <a:pt x="184" y="116"/>
                    </a:cubicBezTo>
                    <a:cubicBezTo>
                      <a:pt x="187" y="119"/>
                      <a:pt x="189" y="123"/>
                      <a:pt x="191" y="128"/>
                    </a:cubicBezTo>
                    <a:lnTo>
                      <a:pt x="177" y="132"/>
                    </a:lnTo>
                    <a:cubicBezTo>
                      <a:pt x="176" y="128"/>
                      <a:pt x="174" y="125"/>
                      <a:pt x="172" y="123"/>
                    </a:cubicBezTo>
                    <a:cubicBezTo>
                      <a:pt x="169" y="121"/>
                      <a:pt x="166" y="120"/>
                      <a:pt x="162" y="120"/>
                    </a:cubicBezTo>
                    <a:cubicBezTo>
                      <a:pt x="157" y="120"/>
                      <a:pt x="153" y="122"/>
                      <a:pt x="150" y="126"/>
                    </a:cubicBezTo>
                    <a:cubicBezTo>
                      <a:pt x="147" y="129"/>
                      <a:pt x="145" y="135"/>
                      <a:pt x="145" y="143"/>
                    </a:cubicBezTo>
                    <a:cubicBezTo>
                      <a:pt x="145" y="152"/>
                      <a:pt x="147" y="158"/>
                      <a:pt x="150" y="162"/>
                    </a:cubicBezTo>
                    <a:cubicBezTo>
                      <a:pt x="153" y="166"/>
                      <a:pt x="157" y="168"/>
                      <a:pt x="162" y="168"/>
                    </a:cubicBezTo>
                    <a:cubicBezTo>
                      <a:pt x="166" y="168"/>
                      <a:pt x="169" y="166"/>
                      <a:pt x="172" y="164"/>
                    </a:cubicBezTo>
                    <a:cubicBezTo>
                      <a:pt x="174" y="162"/>
                      <a:pt x="176" y="158"/>
                      <a:pt x="177" y="153"/>
                    </a:cubicBezTo>
                    <a:close/>
                    <a:moveTo>
                      <a:pt x="204" y="109"/>
                    </a:moveTo>
                    <a:lnTo>
                      <a:pt x="250" y="109"/>
                    </a:lnTo>
                    <a:lnTo>
                      <a:pt x="250" y="121"/>
                    </a:lnTo>
                    <a:lnTo>
                      <a:pt x="218" y="121"/>
                    </a:lnTo>
                    <a:lnTo>
                      <a:pt x="218" y="178"/>
                    </a:lnTo>
                    <a:lnTo>
                      <a:pt x="204" y="178"/>
                    </a:lnTo>
                    <a:lnTo>
                      <a:pt x="204" y="109"/>
                    </a:lnTo>
                    <a:close/>
                    <a:moveTo>
                      <a:pt x="258" y="109"/>
                    </a:moveTo>
                    <a:lnTo>
                      <a:pt x="271" y="109"/>
                    </a:lnTo>
                    <a:lnTo>
                      <a:pt x="271" y="155"/>
                    </a:lnTo>
                    <a:lnTo>
                      <a:pt x="299" y="109"/>
                    </a:lnTo>
                    <a:lnTo>
                      <a:pt x="313" y="109"/>
                    </a:lnTo>
                    <a:lnTo>
                      <a:pt x="313" y="178"/>
                    </a:lnTo>
                    <a:lnTo>
                      <a:pt x="300" y="178"/>
                    </a:lnTo>
                    <a:lnTo>
                      <a:pt x="300" y="133"/>
                    </a:lnTo>
                    <a:lnTo>
                      <a:pt x="272" y="178"/>
                    </a:lnTo>
                    <a:lnTo>
                      <a:pt x="258" y="178"/>
                    </a:lnTo>
                    <a:lnTo>
                      <a:pt x="258" y="109"/>
                    </a:lnTo>
                    <a:close/>
                    <a:moveTo>
                      <a:pt x="327" y="109"/>
                    </a:moveTo>
                    <a:lnTo>
                      <a:pt x="340" y="109"/>
                    </a:lnTo>
                    <a:lnTo>
                      <a:pt x="340" y="155"/>
                    </a:lnTo>
                    <a:lnTo>
                      <a:pt x="368" y="109"/>
                    </a:lnTo>
                    <a:lnTo>
                      <a:pt x="382" y="109"/>
                    </a:lnTo>
                    <a:lnTo>
                      <a:pt x="382" y="178"/>
                    </a:lnTo>
                    <a:lnTo>
                      <a:pt x="369" y="178"/>
                    </a:lnTo>
                    <a:lnTo>
                      <a:pt x="369" y="133"/>
                    </a:lnTo>
                    <a:lnTo>
                      <a:pt x="341" y="178"/>
                    </a:lnTo>
                    <a:lnTo>
                      <a:pt x="327" y="178"/>
                    </a:lnTo>
                    <a:lnTo>
                      <a:pt x="327" y="109"/>
                    </a:lnTo>
                    <a:close/>
                    <a:moveTo>
                      <a:pt x="363" y="89"/>
                    </a:moveTo>
                    <a:lnTo>
                      <a:pt x="369" y="89"/>
                    </a:lnTo>
                    <a:cubicBezTo>
                      <a:pt x="369" y="94"/>
                      <a:pt x="368" y="97"/>
                      <a:pt x="365" y="99"/>
                    </a:cubicBezTo>
                    <a:cubicBezTo>
                      <a:pt x="362" y="102"/>
                      <a:pt x="359" y="103"/>
                      <a:pt x="355" y="103"/>
                    </a:cubicBezTo>
                    <a:cubicBezTo>
                      <a:pt x="351" y="103"/>
                      <a:pt x="347" y="102"/>
                      <a:pt x="345" y="99"/>
                    </a:cubicBezTo>
                    <a:cubicBezTo>
                      <a:pt x="342" y="97"/>
                      <a:pt x="340" y="94"/>
                      <a:pt x="340" y="89"/>
                    </a:cubicBezTo>
                    <a:lnTo>
                      <a:pt x="347" y="89"/>
                    </a:lnTo>
                    <a:cubicBezTo>
                      <a:pt x="347" y="92"/>
                      <a:pt x="348" y="93"/>
                      <a:pt x="349" y="94"/>
                    </a:cubicBezTo>
                    <a:cubicBezTo>
                      <a:pt x="350" y="96"/>
                      <a:pt x="352" y="96"/>
                      <a:pt x="355" y="96"/>
                    </a:cubicBezTo>
                    <a:cubicBezTo>
                      <a:pt x="357" y="96"/>
                      <a:pt x="359" y="96"/>
                      <a:pt x="361" y="94"/>
                    </a:cubicBezTo>
                    <a:cubicBezTo>
                      <a:pt x="362" y="93"/>
                      <a:pt x="363" y="92"/>
                      <a:pt x="363" y="89"/>
                    </a:cubicBezTo>
                    <a:close/>
                    <a:moveTo>
                      <a:pt x="396" y="178"/>
                    </a:moveTo>
                    <a:lnTo>
                      <a:pt x="396" y="109"/>
                    </a:lnTo>
                    <a:lnTo>
                      <a:pt x="410" y="109"/>
                    </a:lnTo>
                    <a:lnTo>
                      <a:pt x="410" y="137"/>
                    </a:lnTo>
                    <a:lnTo>
                      <a:pt x="438" y="137"/>
                    </a:lnTo>
                    <a:lnTo>
                      <a:pt x="438" y="109"/>
                    </a:lnTo>
                    <a:lnTo>
                      <a:pt x="452" y="109"/>
                    </a:lnTo>
                    <a:lnTo>
                      <a:pt x="452" y="178"/>
                    </a:lnTo>
                    <a:lnTo>
                      <a:pt x="438" y="178"/>
                    </a:lnTo>
                    <a:lnTo>
                      <a:pt x="438" y="148"/>
                    </a:lnTo>
                    <a:lnTo>
                      <a:pt x="410" y="148"/>
                    </a:lnTo>
                    <a:lnTo>
                      <a:pt x="410" y="178"/>
                    </a:lnTo>
                    <a:lnTo>
                      <a:pt x="396" y="178"/>
                    </a:lnTo>
                    <a:close/>
                    <a:moveTo>
                      <a:pt x="494" y="109"/>
                    </a:moveTo>
                    <a:lnTo>
                      <a:pt x="541" y="109"/>
                    </a:lnTo>
                    <a:lnTo>
                      <a:pt x="541" y="121"/>
                    </a:lnTo>
                    <a:lnTo>
                      <a:pt x="508" y="121"/>
                    </a:lnTo>
                    <a:lnTo>
                      <a:pt x="508" y="178"/>
                    </a:lnTo>
                    <a:lnTo>
                      <a:pt x="494" y="178"/>
                    </a:lnTo>
                    <a:lnTo>
                      <a:pt x="494" y="109"/>
                    </a:lnTo>
                    <a:close/>
                    <a:moveTo>
                      <a:pt x="604" y="178"/>
                    </a:moveTo>
                    <a:lnTo>
                      <a:pt x="589" y="178"/>
                    </a:lnTo>
                    <a:lnTo>
                      <a:pt x="583" y="163"/>
                    </a:lnTo>
                    <a:lnTo>
                      <a:pt x="555" y="163"/>
                    </a:lnTo>
                    <a:lnTo>
                      <a:pt x="549" y="178"/>
                    </a:lnTo>
                    <a:lnTo>
                      <a:pt x="535" y="178"/>
                    </a:lnTo>
                    <a:lnTo>
                      <a:pt x="561" y="109"/>
                    </a:lnTo>
                    <a:lnTo>
                      <a:pt x="576" y="109"/>
                    </a:lnTo>
                    <a:lnTo>
                      <a:pt x="604" y="178"/>
                    </a:lnTo>
                    <a:close/>
                    <a:moveTo>
                      <a:pt x="578" y="151"/>
                    </a:moveTo>
                    <a:lnTo>
                      <a:pt x="569" y="125"/>
                    </a:lnTo>
                    <a:lnTo>
                      <a:pt x="559" y="151"/>
                    </a:lnTo>
                    <a:lnTo>
                      <a:pt x="578" y="151"/>
                    </a:lnTo>
                    <a:close/>
                    <a:moveTo>
                      <a:pt x="621" y="128"/>
                    </a:moveTo>
                    <a:lnTo>
                      <a:pt x="608" y="125"/>
                    </a:lnTo>
                    <a:cubicBezTo>
                      <a:pt x="611" y="114"/>
                      <a:pt x="619" y="108"/>
                      <a:pt x="633" y="108"/>
                    </a:cubicBezTo>
                    <a:cubicBezTo>
                      <a:pt x="641" y="108"/>
                      <a:pt x="647" y="110"/>
                      <a:pt x="651" y="113"/>
                    </a:cubicBezTo>
                    <a:cubicBezTo>
                      <a:pt x="655" y="117"/>
                      <a:pt x="657" y="121"/>
                      <a:pt x="657" y="126"/>
                    </a:cubicBezTo>
                    <a:cubicBezTo>
                      <a:pt x="657" y="129"/>
                      <a:pt x="656" y="132"/>
                      <a:pt x="654" y="135"/>
                    </a:cubicBezTo>
                    <a:cubicBezTo>
                      <a:pt x="653" y="138"/>
                      <a:pt x="650" y="140"/>
                      <a:pt x="646" y="142"/>
                    </a:cubicBezTo>
                    <a:cubicBezTo>
                      <a:pt x="650" y="144"/>
                      <a:pt x="654" y="146"/>
                      <a:pt x="656" y="149"/>
                    </a:cubicBezTo>
                    <a:cubicBezTo>
                      <a:pt x="658" y="152"/>
                      <a:pt x="660" y="155"/>
                      <a:pt x="660" y="159"/>
                    </a:cubicBezTo>
                    <a:cubicBezTo>
                      <a:pt x="660" y="165"/>
                      <a:pt x="657" y="170"/>
                      <a:pt x="653" y="174"/>
                    </a:cubicBezTo>
                    <a:cubicBezTo>
                      <a:pt x="649" y="178"/>
                      <a:pt x="642" y="180"/>
                      <a:pt x="633" y="180"/>
                    </a:cubicBezTo>
                    <a:cubicBezTo>
                      <a:pt x="626" y="180"/>
                      <a:pt x="620" y="179"/>
                      <a:pt x="616" y="176"/>
                    </a:cubicBezTo>
                    <a:cubicBezTo>
                      <a:pt x="612" y="174"/>
                      <a:pt x="609" y="169"/>
                      <a:pt x="606" y="163"/>
                    </a:cubicBezTo>
                    <a:lnTo>
                      <a:pt x="619" y="158"/>
                    </a:lnTo>
                    <a:cubicBezTo>
                      <a:pt x="620" y="163"/>
                      <a:pt x="622" y="165"/>
                      <a:pt x="624" y="166"/>
                    </a:cubicBezTo>
                    <a:cubicBezTo>
                      <a:pt x="627" y="168"/>
                      <a:pt x="629" y="168"/>
                      <a:pt x="633" y="168"/>
                    </a:cubicBezTo>
                    <a:cubicBezTo>
                      <a:pt x="637" y="168"/>
                      <a:pt x="640" y="167"/>
                      <a:pt x="642" y="165"/>
                    </a:cubicBezTo>
                    <a:cubicBezTo>
                      <a:pt x="644" y="164"/>
                      <a:pt x="645" y="161"/>
                      <a:pt x="645" y="159"/>
                    </a:cubicBezTo>
                    <a:cubicBezTo>
                      <a:pt x="645" y="156"/>
                      <a:pt x="644" y="154"/>
                      <a:pt x="642" y="152"/>
                    </a:cubicBezTo>
                    <a:cubicBezTo>
                      <a:pt x="640" y="150"/>
                      <a:pt x="636" y="149"/>
                      <a:pt x="632" y="149"/>
                    </a:cubicBezTo>
                    <a:lnTo>
                      <a:pt x="628" y="149"/>
                    </a:lnTo>
                    <a:lnTo>
                      <a:pt x="628" y="139"/>
                    </a:lnTo>
                    <a:lnTo>
                      <a:pt x="630" y="139"/>
                    </a:lnTo>
                    <a:cubicBezTo>
                      <a:pt x="634" y="139"/>
                      <a:pt x="637" y="138"/>
                      <a:pt x="640" y="136"/>
                    </a:cubicBezTo>
                    <a:cubicBezTo>
                      <a:pt x="642" y="134"/>
                      <a:pt x="643" y="132"/>
                      <a:pt x="643" y="128"/>
                    </a:cubicBezTo>
                    <a:cubicBezTo>
                      <a:pt x="643" y="126"/>
                      <a:pt x="642" y="124"/>
                      <a:pt x="640" y="122"/>
                    </a:cubicBezTo>
                    <a:cubicBezTo>
                      <a:pt x="639" y="120"/>
                      <a:pt x="636" y="119"/>
                      <a:pt x="632" y="119"/>
                    </a:cubicBezTo>
                    <a:cubicBezTo>
                      <a:pt x="627" y="119"/>
                      <a:pt x="623" y="122"/>
                      <a:pt x="621" y="128"/>
                    </a:cubicBezTo>
                    <a:close/>
                    <a:moveTo>
                      <a:pt x="734" y="178"/>
                    </a:moveTo>
                    <a:lnTo>
                      <a:pt x="719" y="178"/>
                    </a:lnTo>
                    <a:lnTo>
                      <a:pt x="713" y="163"/>
                    </a:lnTo>
                    <a:lnTo>
                      <a:pt x="685" y="163"/>
                    </a:lnTo>
                    <a:lnTo>
                      <a:pt x="680" y="178"/>
                    </a:lnTo>
                    <a:lnTo>
                      <a:pt x="665" y="178"/>
                    </a:lnTo>
                    <a:lnTo>
                      <a:pt x="692" y="109"/>
                    </a:lnTo>
                    <a:lnTo>
                      <a:pt x="707" y="109"/>
                    </a:lnTo>
                    <a:lnTo>
                      <a:pt x="734" y="178"/>
                    </a:lnTo>
                    <a:close/>
                    <a:moveTo>
                      <a:pt x="709" y="151"/>
                    </a:moveTo>
                    <a:lnTo>
                      <a:pt x="699" y="125"/>
                    </a:lnTo>
                    <a:lnTo>
                      <a:pt x="690" y="151"/>
                    </a:lnTo>
                    <a:lnTo>
                      <a:pt x="709" y="151"/>
                    </a:lnTo>
                    <a:close/>
                    <a:moveTo>
                      <a:pt x="742" y="178"/>
                    </a:moveTo>
                    <a:lnTo>
                      <a:pt x="742" y="109"/>
                    </a:lnTo>
                    <a:lnTo>
                      <a:pt x="764" y="109"/>
                    </a:lnTo>
                    <a:cubicBezTo>
                      <a:pt x="773" y="109"/>
                      <a:pt x="778" y="110"/>
                      <a:pt x="781" y="110"/>
                    </a:cubicBezTo>
                    <a:cubicBezTo>
                      <a:pt x="785" y="111"/>
                      <a:pt x="788" y="114"/>
                      <a:pt x="791" y="117"/>
                    </a:cubicBezTo>
                    <a:cubicBezTo>
                      <a:pt x="793" y="121"/>
                      <a:pt x="795" y="125"/>
                      <a:pt x="795" y="131"/>
                    </a:cubicBezTo>
                    <a:cubicBezTo>
                      <a:pt x="795" y="135"/>
                      <a:pt x="794" y="138"/>
                      <a:pt x="792" y="141"/>
                    </a:cubicBezTo>
                    <a:cubicBezTo>
                      <a:pt x="791" y="144"/>
                      <a:pt x="789" y="146"/>
                      <a:pt x="786" y="148"/>
                    </a:cubicBezTo>
                    <a:cubicBezTo>
                      <a:pt x="784" y="150"/>
                      <a:pt x="782" y="151"/>
                      <a:pt x="779" y="151"/>
                    </a:cubicBezTo>
                    <a:cubicBezTo>
                      <a:pt x="776" y="152"/>
                      <a:pt x="771" y="152"/>
                      <a:pt x="765" y="152"/>
                    </a:cubicBezTo>
                    <a:lnTo>
                      <a:pt x="756" y="152"/>
                    </a:lnTo>
                    <a:lnTo>
                      <a:pt x="756" y="178"/>
                    </a:lnTo>
                    <a:lnTo>
                      <a:pt x="742" y="178"/>
                    </a:lnTo>
                    <a:close/>
                    <a:moveTo>
                      <a:pt x="756" y="121"/>
                    </a:moveTo>
                    <a:lnTo>
                      <a:pt x="756" y="141"/>
                    </a:lnTo>
                    <a:lnTo>
                      <a:pt x="763" y="141"/>
                    </a:lnTo>
                    <a:cubicBezTo>
                      <a:pt x="769" y="141"/>
                      <a:pt x="772" y="140"/>
                      <a:pt x="774" y="140"/>
                    </a:cubicBezTo>
                    <a:cubicBezTo>
                      <a:pt x="776" y="139"/>
                      <a:pt x="778" y="138"/>
                      <a:pt x="779" y="136"/>
                    </a:cubicBezTo>
                    <a:cubicBezTo>
                      <a:pt x="780" y="135"/>
                      <a:pt x="780" y="133"/>
                      <a:pt x="780" y="131"/>
                    </a:cubicBezTo>
                    <a:cubicBezTo>
                      <a:pt x="780" y="128"/>
                      <a:pt x="779" y="126"/>
                      <a:pt x="778" y="125"/>
                    </a:cubicBezTo>
                    <a:cubicBezTo>
                      <a:pt x="777" y="123"/>
                      <a:pt x="775" y="122"/>
                      <a:pt x="772" y="121"/>
                    </a:cubicBezTo>
                    <a:cubicBezTo>
                      <a:pt x="771" y="121"/>
                      <a:pt x="767" y="121"/>
                      <a:pt x="762" y="121"/>
                    </a:cubicBezTo>
                    <a:lnTo>
                      <a:pt x="756"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2700"/>
              </a:p>
            </p:txBody>
          </p:sp>
          <p:sp>
            <p:nvSpPr>
              <p:cNvPr id="12" name="Freeform 9">
                <a:extLst>
                  <a:ext uri="{FF2B5EF4-FFF2-40B4-BE49-F238E27FC236}">
                    <a16:creationId xmlns:a16="http://schemas.microsoft.com/office/drawing/2014/main" id="{C44F3F87-8DED-B71E-8AD2-B526DB08F2E5}"/>
                  </a:ext>
                </a:extLst>
              </p:cNvPr>
              <p:cNvSpPr>
                <a:spLocks noEditPoints="1"/>
              </p:cNvSpPr>
              <p:nvPr/>
            </p:nvSpPr>
            <p:spPr bwMode="auto">
              <a:xfrm>
                <a:off x="2946845" y="1333945"/>
                <a:ext cx="257175" cy="525463"/>
              </a:xfrm>
              <a:custGeom>
                <a:avLst/>
                <a:gdLst>
                  <a:gd name="T0" fmla="*/ 139 w 279"/>
                  <a:gd name="T1" fmla="*/ 99 h 571"/>
                  <a:gd name="T2" fmla="*/ 107 w 279"/>
                  <a:gd name="T3" fmla="*/ 68 h 571"/>
                  <a:gd name="T4" fmla="*/ 116 w 279"/>
                  <a:gd name="T5" fmla="*/ 52 h 571"/>
                  <a:gd name="T6" fmla="*/ 124 w 279"/>
                  <a:gd name="T7" fmla="*/ 30 h 571"/>
                  <a:gd name="T8" fmla="*/ 126 w 279"/>
                  <a:gd name="T9" fmla="*/ 46 h 571"/>
                  <a:gd name="T10" fmla="*/ 128 w 279"/>
                  <a:gd name="T11" fmla="*/ 67 h 571"/>
                  <a:gd name="T12" fmla="*/ 132 w 279"/>
                  <a:gd name="T13" fmla="*/ 36 h 571"/>
                  <a:gd name="T14" fmla="*/ 134 w 279"/>
                  <a:gd name="T15" fmla="*/ 12 h 571"/>
                  <a:gd name="T16" fmla="*/ 146 w 279"/>
                  <a:gd name="T17" fmla="*/ 28 h 571"/>
                  <a:gd name="T18" fmla="*/ 152 w 279"/>
                  <a:gd name="T19" fmla="*/ 67 h 571"/>
                  <a:gd name="T20" fmla="*/ 153 w 279"/>
                  <a:gd name="T21" fmla="*/ 47 h 571"/>
                  <a:gd name="T22" fmla="*/ 161 w 279"/>
                  <a:gd name="T23" fmla="*/ 39 h 571"/>
                  <a:gd name="T24" fmla="*/ 172 w 279"/>
                  <a:gd name="T25" fmla="*/ 68 h 571"/>
                  <a:gd name="T26" fmla="*/ 201 w 279"/>
                  <a:gd name="T27" fmla="*/ 417 h 571"/>
                  <a:gd name="T28" fmla="*/ 127 w 279"/>
                  <a:gd name="T29" fmla="*/ 476 h 571"/>
                  <a:gd name="T30" fmla="*/ 137 w 279"/>
                  <a:gd name="T31" fmla="*/ 422 h 571"/>
                  <a:gd name="T32" fmla="*/ 177 w 279"/>
                  <a:gd name="T33" fmla="*/ 384 h 571"/>
                  <a:gd name="T34" fmla="*/ 108 w 279"/>
                  <a:gd name="T35" fmla="*/ 470 h 571"/>
                  <a:gd name="T36" fmla="*/ 129 w 279"/>
                  <a:gd name="T37" fmla="*/ 357 h 571"/>
                  <a:gd name="T38" fmla="*/ 140 w 279"/>
                  <a:gd name="T39" fmla="*/ 413 h 571"/>
                  <a:gd name="T40" fmla="*/ 102 w 279"/>
                  <a:gd name="T41" fmla="*/ 450 h 571"/>
                  <a:gd name="T42" fmla="*/ 0 w 279"/>
                  <a:gd name="T43" fmla="*/ 266 h 571"/>
                  <a:gd name="T44" fmla="*/ 64 w 279"/>
                  <a:gd name="T45" fmla="*/ 571 h 571"/>
                  <a:gd name="T46" fmla="*/ 0 w 279"/>
                  <a:gd name="T47" fmla="*/ 266 h 571"/>
                  <a:gd name="T48" fmla="*/ 279 w 279"/>
                  <a:gd name="T49" fmla="*/ 266 h 571"/>
                  <a:gd name="T50" fmla="*/ 215 w 279"/>
                  <a:gd name="T51" fmla="*/ 571 h 571"/>
                  <a:gd name="T52" fmla="*/ 78 w 279"/>
                  <a:gd name="T53" fmla="*/ 492 h 571"/>
                  <a:gd name="T54" fmla="*/ 201 w 279"/>
                  <a:gd name="T55" fmla="*/ 516 h 571"/>
                  <a:gd name="T56" fmla="*/ 78 w 279"/>
                  <a:gd name="T57" fmla="*/ 492 h 571"/>
                  <a:gd name="T58" fmla="*/ 200 w 279"/>
                  <a:gd name="T59" fmla="*/ 533 h 571"/>
                  <a:gd name="T60" fmla="*/ 139 w 279"/>
                  <a:gd name="T61" fmla="*/ 570 h 571"/>
                  <a:gd name="T62" fmla="*/ 201 w 279"/>
                  <a:gd name="T63" fmla="*/ 317 h 571"/>
                  <a:gd name="T64" fmla="*/ 78 w 279"/>
                  <a:gd name="T65" fmla="*/ 341 h 571"/>
                  <a:gd name="T66" fmla="*/ 139 w 279"/>
                  <a:gd name="T67" fmla="*/ 303 h 571"/>
                  <a:gd name="T68" fmla="*/ 79 w 279"/>
                  <a:gd name="T69" fmla="*/ 266 h 571"/>
                  <a:gd name="T70" fmla="*/ 209 w 279"/>
                  <a:gd name="T71" fmla="*/ 184 h 571"/>
                  <a:gd name="T72" fmla="*/ 70 w 279"/>
                  <a:gd name="T73" fmla="*/ 184 h 571"/>
                  <a:gd name="T74" fmla="*/ 209 w 279"/>
                  <a:gd name="T75" fmla="*/ 184 h 571"/>
                  <a:gd name="T76" fmla="*/ 191 w 279"/>
                  <a:gd name="T77" fmla="*/ 163 h 571"/>
                  <a:gd name="T78" fmla="*/ 88 w 279"/>
                  <a:gd name="T79" fmla="*/ 163 h 571"/>
                  <a:gd name="T80" fmla="*/ 140 w 279"/>
                  <a:gd name="T81" fmla="*/ 374 h 571"/>
                  <a:gd name="T82" fmla="*/ 140 w 279"/>
                  <a:gd name="T83" fmla="*/ 395 h 571"/>
                  <a:gd name="T84" fmla="*/ 140 w 279"/>
                  <a:gd name="T85" fmla="*/ 374 h 571"/>
                  <a:gd name="T86" fmla="*/ 150 w 279"/>
                  <a:gd name="T87" fmla="*/ 451 h 571"/>
                  <a:gd name="T88" fmla="*/ 129 w 279"/>
                  <a:gd name="T89" fmla="*/ 45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9" h="571">
                    <a:moveTo>
                      <a:pt x="172" y="68"/>
                    </a:moveTo>
                    <a:cubicBezTo>
                      <a:pt x="172" y="85"/>
                      <a:pt x="157" y="99"/>
                      <a:pt x="139" y="99"/>
                    </a:cubicBezTo>
                    <a:cubicBezTo>
                      <a:pt x="122" y="99"/>
                      <a:pt x="108" y="85"/>
                      <a:pt x="107" y="68"/>
                    </a:cubicBezTo>
                    <a:cubicBezTo>
                      <a:pt x="107" y="68"/>
                      <a:pt x="107" y="68"/>
                      <a:pt x="107" y="68"/>
                    </a:cubicBezTo>
                    <a:cubicBezTo>
                      <a:pt x="107" y="65"/>
                      <a:pt x="108" y="62"/>
                      <a:pt x="110" y="60"/>
                    </a:cubicBezTo>
                    <a:cubicBezTo>
                      <a:pt x="112" y="57"/>
                      <a:pt x="115" y="55"/>
                      <a:pt x="116" y="52"/>
                    </a:cubicBezTo>
                    <a:cubicBezTo>
                      <a:pt x="117" y="47"/>
                      <a:pt x="116" y="45"/>
                      <a:pt x="117" y="42"/>
                    </a:cubicBezTo>
                    <a:cubicBezTo>
                      <a:pt x="117" y="37"/>
                      <a:pt x="121" y="33"/>
                      <a:pt x="124" y="30"/>
                    </a:cubicBezTo>
                    <a:cubicBezTo>
                      <a:pt x="124" y="31"/>
                      <a:pt x="122" y="35"/>
                      <a:pt x="123" y="39"/>
                    </a:cubicBezTo>
                    <a:cubicBezTo>
                      <a:pt x="123" y="41"/>
                      <a:pt x="125" y="44"/>
                      <a:pt x="126" y="46"/>
                    </a:cubicBezTo>
                    <a:cubicBezTo>
                      <a:pt x="127" y="52"/>
                      <a:pt x="122" y="54"/>
                      <a:pt x="121" y="59"/>
                    </a:cubicBezTo>
                    <a:cubicBezTo>
                      <a:pt x="120" y="62"/>
                      <a:pt x="122" y="67"/>
                      <a:pt x="128" y="67"/>
                    </a:cubicBezTo>
                    <a:cubicBezTo>
                      <a:pt x="132" y="67"/>
                      <a:pt x="135" y="62"/>
                      <a:pt x="133" y="58"/>
                    </a:cubicBezTo>
                    <a:cubicBezTo>
                      <a:pt x="129" y="47"/>
                      <a:pt x="129" y="42"/>
                      <a:pt x="132" y="36"/>
                    </a:cubicBezTo>
                    <a:cubicBezTo>
                      <a:pt x="133" y="34"/>
                      <a:pt x="135" y="33"/>
                      <a:pt x="136" y="30"/>
                    </a:cubicBezTo>
                    <a:cubicBezTo>
                      <a:pt x="139" y="25"/>
                      <a:pt x="134" y="18"/>
                      <a:pt x="134" y="12"/>
                    </a:cubicBezTo>
                    <a:cubicBezTo>
                      <a:pt x="134" y="7"/>
                      <a:pt x="137" y="1"/>
                      <a:pt x="140" y="0"/>
                    </a:cubicBezTo>
                    <a:cubicBezTo>
                      <a:pt x="135" y="12"/>
                      <a:pt x="140" y="19"/>
                      <a:pt x="146" y="28"/>
                    </a:cubicBezTo>
                    <a:cubicBezTo>
                      <a:pt x="153" y="37"/>
                      <a:pt x="145" y="48"/>
                      <a:pt x="144" y="56"/>
                    </a:cubicBezTo>
                    <a:cubicBezTo>
                      <a:pt x="143" y="62"/>
                      <a:pt x="146" y="67"/>
                      <a:pt x="152" y="67"/>
                    </a:cubicBezTo>
                    <a:cubicBezTo>
                      <a:pt x="158" y="66"/>
                      <a:pt x="159" y="59"/>
                      <a:pt x="155" y="55"/>
                    </a:cubicBezTo>
                    <a:cubicBezTo>
                      <a:pt x="153" y="53"/>
                      <a:pt x="153" y="50"/>
                      <a:pt x="153" y="47"/>
                    </a:cubicBezTo>
                    <a:cubicBezTo>
                      <a:pt x="154" y="43"/>
                      <a:pt x="158" y="39"/>
                      <a:pt x="153" y="32"/>
                    </a:cubicBezTo>
                    <a:cubicBezTo>
                      <a:pt x="158" y="34"/>
                      <a:pt x="160" y="37"/>
                      <a:pt x="161" y="39"/>
                    </a:cubicBezTo>
                    <a:cubicBezTo>
                      <a:pt x="162" y="44"/>
                      <a:pt x="160" y="44"/>
                      <a:pt x="161" y="50"/>
                    </a:cubicBezTo>
                    <a:cubicBezTo>
                      <a:pt x="163" y="55"/>
                      <a:pt x="171" y="58"/>
                      <a:pt x="172" y="68"/>
                    </a:cubicBezTo>
                    <a:close/>
                    <a:moveTo>
                      <a:pt x="171" y="365"/>
                    </a:moveTo>
                    <a:cubicBezTo>
                      <a:pt x="189" y="375"/>
                      <a:pt x="201" y="395"/>
                      <a:pt x="201" y="417"/>
                    </a:cubicBezTo>
                    <a:cubicBezTo>
                      <a:pt x="201" y="448"/>
                      <a:pt x="178" y="474"/>
                      <a:pt x="149" y="478"/>
                    </a:cubicBezTo>
                    <a:cubicBezTo>
                      <a:pt x="141" y="479"/>
                      <a:pt x="134" y="479"/>
                      <a:pt x="127" y="476"/>
                    </a:cubicBezTo>
                    <a:cubicBezTo>
                      <a:pt x="118" y="471"/>
                      <a:pt x="111" y="461"/>
                      <a:pt x="111" y="450"/>
                    </a:cubicBezTo>
                    <a:cubicBezTo>
                      <a:pt x="111" y="435"/>
                      <a:pt x="123" y="423"/>
                      <a:pt x="137" y="422"/>
                    </a:cubicBezTo>
                    <a:cubicBezTo>
                      <a:pt x="139" y="422"/>
                      <a:pt x="140" y="422"/>
                      <a:pt x="141" y="422"/>
                    </a:cubicBezTo>
                    <a:cubicBezTo>
                      <a:pt x="161" y="421"/>
                      <a:pt x="177" y="405"/>
                      <a:pt x="177" y="384"/>
                    </a:cubicBezTo>
                    <a:cubicBezTo>
                      <a:pt x="177" y="377"/>
                      <a:pt x="175" y="370"/>
                      <a:pt x="171" y="365"/>
                    </a:cubicBezTo>
                    <a:close/>
                    <a:moveTo>
                      <a:pt x="108" y="470"/>
                    </a:moveTo>
                    <a:cubicBezTo>
                      <a:pt x="90" y="460"/>
                      <a:pt x="78" y="440"/>
                      <a:pt x="78" y="417"/>
                    </a:cubicBezTo>
                    <a:cubicBezTo>
                      <a:pt x="78" y="387"/>
                      <a:pt x="100" y="362"/>
                      <a:pt x="129" y="357"/>
                    </a:cubicBezTo>
                    <a:cubicBezTo>
                      <a:pt x="147" y="353"/>
                      <a:pt x="168" y="362"/>
                      <a:pt x="168" y="384"/>
                    </a:cubicBezTo>
                    <a:cubicBezTo>
                      <a:pt x="168" y="400"/>
                      <a:pt x="155" y="413"/>
                      <a:pt x="140" y="413"/>
                    </a:cubicBezTo>
                    <a:cubicBezTo>
                      <a:pt x="140" y="413"/>
                      <a:pt x="139" y="413"/>
                      <a:pt x="139" y="413"/>
                    </a:cubicBezTo>
                    <a:cubicBezTo>
                      <a:pt x="119" y="413"/>
                      <a:pt x="102" y="430"/>
                      <a:pt x="102" y="450"/>
                    </a:cubicBezTo>
                    <a:cubicBezTo>
                      <a:pt x="102" y="458"/>
                      <a:pt x="104" y="465"/>
                      <a:pt x="108" y="470"/>
                    </a:cubicBezTo>
                    <a:close/>
                    <a:moveTo>
                      <a:pt x="0" y="266"/>
                    </a:moveTo>
                    <a:lnTo>
                      <a:pt x="64" y="266"/>
                    </a:lnTo>
                    <a:lnTo>
                      <a:pt x="64" y="571"/>
                    </a:lnTo>
                    <a:lnTo>
                      <a:pt x="0" y="571"/>
                    </a:lnTo>
                    <a:lnTo>
                      <a:pt x="0" y="266"/>
                    </a:lnTo>
                    <a:close/>
                    <a:moveTo>
                      <a:pt x="215" y="266"/>
                    </a:moveTo>
                    <a:lnTo>
                      <a:pt x="279" y="266"/>
                    </a:lnTo>
                    <a:lnTo>
                      <a:pt x="279" y="571"/>
                    </a:lnTo>
                    <a:lnTo>
                      <a:pt x="215" y="571"/>
                    </a:lnTo>
                    <a:lnTo>
                      <a:pt x="215" y="266"/>
                    </a:lnTo>
                    <a:close/>
                    <a:moveTo>
                      <a:pt x="78" y="492"/>
                    </a:moveTo>
                    <a:lnTo>
                      <a:pt x="201" y="492"/>
                    </a:lnTo>
                    <a:lnTo>
                      <a:pt x="201" y="516"/>
                    </a:lnTo>
                    <a:lnTo>
                      <a:pt x="78" y="516"/>
                    </a:lnTo>
                    <a:lnTo>
                      <a:pt x="78" y="492"/>
                    </a:lnTo>
                    <a:close/>
                    <a:moveTo>
                      <a:pt x="139" y="570"/>
                    </a:moveTo>
                    <a:lnTo>
                      <a:pt x="200" y="533"/>
                    </a:lnTo>
                    <a:lnTo>
                      <a:pt x="79" y="533"/>
                    </a:lnTo>
                    <a:lnTo>
                      <a:pt x="139" y="570"/>
                    </a:lnTo>
                    <a:close/>
                    <a:moveTo>
                      <a:pt x="78" y="317"/>
                    </a:moveTo>
                    <a:lnTo>
                      <a:pt x="201" y="317"/>
                    </a:lnTo>
                    <a:lnTo>
                      <a:pt x="201" y="341"/>
                    </a:lnTo>
                    <a:lnTo>
                      <a:pt x="78" y="341"/>
                    </a:lnTo>
                    <a:lnTo>
                      <a:pt x="78" y="317"/>
                    </a:lnTo>
                    <a:close/>
                    <a:moveTo>
                      <a:pt x="139" y="303"/>
                    </a:moveTo>
                    <a:lnTo>
                      <a:pt x="200" y="266"/>
                    </a:lnTo>
                    <a:lnTo>
                      <a:pt x="79" y="266"/>
                    </a:lnTo>
                    <a:lnTo>
                      <a:pt x="139" y="303"/>
                    </a:lnTo>
                    <a:close/>
                    <a:moveTo>
                      <a:pt x="209" y="184"/>
                    </a:moveTo>
                    <a:cubicBezTo>
                      <a:pt x="208" y="221"/>
                      <a:pt x="177" y="251"/>
                      <a:pt x="139" y="251"/>
                    </a:cubicBezTo>
                    <a:cubicBezTo>
                      <a:pt x="102" y="251"/>
                      <a:pt x="71" y="221"/>
                      <a:pt x="70" y="184"/>
                    </a:cubicBezTo>
                    <a:cubicBezTo>
                      <a:pt x="82" y="210"/>
                      <a:pt x="109" y="228"/>
                      <a:pt x="139" y="228"/>
                    </a:cubicBezTo>
                    <a:cubicBezTo>
                      <a:pt x="170" y="228"/>
                      <a:pt x="197" y="210"/>
                      <a:pt x="209" y="184"/>
                    </a:cubicBezTo>
                    <a:close/>
                    <a:moveTo>
                      <a:pt x="139" y="112"/>
                    </a:moveTo>
                    <a:cubicBezTo>
                      <a:pt x="168" y="112"/>
                      <a:pt x="191" y="135"/>
                      <a:pt x="191" y="163"/>
                    </a:cubicBezTo>
                    <a:cubicBezTo>
                      <a:pt x="191" y="192"/>
                      <a:pt x="168" y="215"/>
                      <a:pt x="139" y="215"/>
                    </a:cubicBezTo>
                    <a:cubicBezTo>
                      <a:pt x="111" y="215"/>
                      <a:pt x="88" y="192"/>
                      <a:pt x="88" y="163"/>
                    </a:cubicBezTo>
                    <a:cubicBezTo>
                      <a:pt x="88" y="135"/>
                      <a:pt x="111" y="112"/>
                      <a:pt x="139" y="112"/>
                    </a:cubicBezTo>
                    <a:close/>
                    <a:moveTo>
                      <a:pt x="140" y="374"/>
                    </a:moveTo>
                    <a:cubicBezTo>
                      <a:pt x="145" y="374"/>
                      <a:pt x="150" y="379"/>
                      <a:pt x="150" y="385"/>
                    </a:cubicBezTo>
                    <a:cubicBezTo>
                      <a:pt x="150" y="390"/>
                      <a:pt x="145" y="395"/>
                      <a:pt x="140" y="395"/>
                    </a:cubicBezTo>
                    <a:cubicBezTo>
                      <a:pt x="134" y="395"/>
                      <a:pt x="129" y="390"/>
                      <a:pt x="129" y="385"/>
                    </a:cubicBezTo>
                    <a:cubicBezTo>
                      <a:pt x="129" y="379"/>
                      <a:pt x="134" y="374"/>
                      <a:pt x="140" y="374"/>
                    </a:cubicBezTo>
                    <a:close/>
                    <a:moveTo>
                      <a:pt x="140" y="441"/>
                    </a:moveTo>
                    <a:cubicBezTo>
                      <a:pt x="145" y="441"/>
                      <a:pt x="150" y="445"/>
                      <a:pt x="150" y="451"/>
                    </a:cubicBezTo>
                    <a:cubicBezTo>
                      <a:pt x="150" y="457"/>
                      <a:pt x="145" y="461"/>
                      <a:pt x="140" y="461"/>
                    </a:cubicBezTo>
                    <a:cubicBezTo>
                      <a:pt x="134" y="461"/>
                      <a:pt x="129" y="457"/>
                      <a:pt x="129" y="451"/>
                    </a:cubicBezTo>
                    <a:cubicBezTo>
                      <a:pt x="129" y="445"/>
                      <a:pt x="134" y="441"/>
                      <a:pt x="140" y="441"/>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2700"/>
              </a:p>
            </p:txBody>
          </p:sp>
        </p:grpSp>
        <p:sp>
          <p:nvSpPr>
            <p:cNvPr id="9" name="Rectangle 8">
              <a:extLst>
                <a:ext uri="{FF2B5EF4-FFF2-40B4-BE49-F238E27FC236}">
                  <a16:creationId xmlns:a16="http://schemas.microsoft.com/office/drawing/2014/main" id="{E9121471-E9F1-B7CA-ACE8-B82FCDDB6A2E}"/>
                </a:ext>
              </a:extLst>
            </p:cNvPr>
            <p:cNvSpPr/>
            <p:nvPr/>
          </p:nvSpPr>
          <p:spPr>
            <a:xfrm>
              <a:off x="5129980" y="2088543"/>
              <a:ext cx="1968616" cy="353943"/>
            </a:xfrm>
            <a:prstGeom prst="rect">
              <a:avLst/>
            </a:prstGeom>
          </p:spPr>
          <p:txBody>
            <a:bodyPr wrap="square">
              <a:spAutoFit/>
            </a:bodyPr>
            <a:lstStyle/>
            <a:p>
              <a:pPr algn="ctr">
                <a:defRPr/>
              </a:pPr>
              <a:r>
                <a:rPr lang="mn-MN" altLang="en-US" sz="1425" b="1" kern="0">
                  <a:solidFill>
                    <a:prstClr val="white"/>
                  </a:solidFill>
                  <a:latin typeface="Arial" panose="020B0604020202020204" pitchFamily="34" charset="0"/>
                  <a:cs typeface="Arial" panose="020B0604020202020204" pitchFamily="34" charset="0"/>
                </a:rPr>
                <a:t>БОЛОВСРОЛЫН</a:t>
              </a:r>
            </a:p>
            <a:p>
              <a:pPr algn="ctr">
                <a:defRPr/>
              </a:pPr>
              <a:r>
                <a:rPr lang="mn-MN" altLang="en-US" sz="1425" b="1" kern="0">
                  <a:solidFill>
                    <a:prstClr val="white"/>
                  </a:solidFill>
                  <a:latin typeface="Arial" panose="020B0604020202020204" pitchFamily="34" charset="0"/>
                  <a:cs typeface="Arial" panose="020B0604020202020204" pitchFamily="34" charset="0"/>
                </a:rPr>
                <a:t>ЯАМ</a:t>
              </a:r>
              <a:endParaRPr lang="en-US" altLang="en-US" sz="1425" b="1" kern="0">
                <a:solidFill>
                  <a:prstClr val="white"/>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C0A145B6-5B3C-51DB-402F-442197174E24}"/>
              </a:ext>
            </a:extLst>
          </p:cNvPr>
          <p:cNvSpPr/>
          <p:nvPr userDrawn="1"/>
        </p:nvSpPr>
        <p:spPr>
          <a:xfrm>
            <a:off x="368491" y="0"/>
            <a:ext cx="1255594" cy="10287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6">
            <a:extLst>
              <a:ext uri="{FF2B5EF4-FFF2-40B4-BE49-F238E27FC236}">
                <a16:creationId xmlns:a16="http://schemas.microsoft.com/office/drawing/2014/main" id="{AB125862-C98C-A18C-E051-CB0E56AC7014}"/>
              </a:ext>
            </a:extLst>
          </p:cNvPr>
          <p:cNvSpPr txBox="1"/>
          <p:nvPr userDrawn="1"/>
        </p:nvSpPr>
        <p:spPr>
          <a:xfrm rot="5400000">
            <a:off x="-3114747" y="4618085"/>
            <a:ext cx="7956650" cy="1477328"/>
          </a:xfrm>
          <a:prstGeom prst="rect">
            <a:avLst/>
          </a:prstGeom>
          <a:noFill/>
          <a:ln cap="flat">
            <a:noFill/>
          </a:ln>
        </p:spPr>
        <p:txBody>
          <a:bodyPr wrap="square" lIns="0" tIns="0" rIns="0" bIns="0" anchorCtr="1">
            <a:spAutoFit/>
          </a:bodyPr>
          <a:lstStyle/>
          <a:p>
            <a:pPr algn="ctr">
              <a:defRPr sz="1800" b="0" i="0" u="none" strike="noStrike" kern="0" cap="none" spc="0" baseline="0">
                <a:solidFill>
                  <a:srgbClr val="000000"/>
                </a:solidFill>
                <a:uFillTx/>
              </a:defRPr>
            </a:pPr>
            <a:r>
              <a:rPr lang="mn-Mong-CN" sz="9600" b="1">
                <a:solidFill>
                  <a:srgbClr val="012060"/>
                </a:solidFill>
              </a:rPr>
              <a:t>ᠪᠣᠯᠣᠪᠰᠣᠷᠠᠯ ᠤᠨ ᠶᠠᠮᠤᠨ</a:t>
            </a:r>
            <a:endParaRPr lang="mn-MN" sz="16600" b="1" kern="0">
              <a:solidFill>
                <a:srgbClr val="012060"/>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309103046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1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274638"/>
            <a:ext cx="17349537"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199" y="1600200"/>
            <a:ext cx="17349537" cy="82416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EC933474-B1B8-D829-42FA-F0E1CD944793}"/>
              </a:ext>
            </a:extLst>
          </p:cNvPr>
          <p:cNvGrpSpPr/>
          <p:nvPr userDrawn="1"/>
        </p:nvGrpSpPr>
        <p:grpSpPr>
          <a:xfrm>
            <a:off x="502176" y="370374"/>
            <a:ext cx="2459388" cy="1101298"/>
            <a:chOff x="3075289" y="632460"/>
            <a:chExt cx="2459388" cy="1101298"/>
          </a:xfrm>
        </p:grpSpPr>
        <p:sp>
          <p:nvSpPr>
            <p:cNvPr id="13" name="Rectangle 12">
              <a:extLst>
                <a:ext uri="{FF2B5EF4-FFF2-40B4-BE49-F238E27FC236}">
                  <a16:creationId xmlns:a16="http://schemas.microsoft.com/office/drawing/2014/main" id="{2C241F7D-87D0-C32F-6E06-08F49F991288}"/>
                </a:ext>
              </a:extLst>
            </p:cNvPr>
            <p:cNvSpPr>
              <a:spLocks noChangeArrowheads="1"/>
            </p:cNvSpPr>
            <p:nvPr/>
          </p:nvSpPr>
          <p:spPr bwMode="auto">
            <a:xfrm>
              <a:off x="3075289" y="632460"/>
              <a:ext cx="1005840" cy="1005840"/>
            </a:xfrm>
            <a:prstGeom prst="rect">
              <a:avLst/>
            </a:prstGeom>
            <a:solidFill>
              <a:srgbClr val="002060"/>
            </a:solidFill>
            <a:ln w="9525">
              <a:solidFill>
                <a:schemeClr val="bg1"/>
              </a:solidFill>
              <a:miter lim="800000"/>
              <a:headEnd/>
              <a:tailEnd/>
            </a:ln>
          </p:spPr>
          <p:txBody>
            <a:bodyPr vert="horz" wrap="square" lIns="137160" tIns="68580" rIns="137160" bIns="68580" numCol="1" anchor="t" anchorCtr="0" compatLnSpc="1">
              <a:prstTxWarp prst="textNoShape">
                <a:avLst/>
              </a:prstTxWarp>
            </a:bodyPr>
            <a:lstStyle/>
            <a:p>
              <a:endParaRPr lang="en-US" sz="2700"/>
            </a:p>
          </p:txBody>
        </p:sp>
        <p:sp>
          <p:nvSpPr>
            <p:cNvPr id="14" name="Freeform 8">
              <a:extLst>
                <a:ext uri="{FF2B5EF4-FFF2-40B4-BE49-F238E27FC236}">
                  <a16:creationId xmlns:a16="http://schemas.microsoft.com/office/drawing/2014/main" id="{9AF000DC-D9CB-EAD8-7DF0-8B65A2B1A647}"/>
                </a:ext>
              </a:extLst>
            </p:cNvPr>
            <p:cNvSpPr>
              <a:spLocks noEditPoints="1"/>
            </p:cNvSpPr>
            <p:nvPr/>
          </p:nvSpPr>
          <p:spPr bwMode="auto">
            <a:xfrm>
              <a:off x="3173678" y="1365131"/>
              <a:ext cx="827572" cy="176759"/>
            </a:xfrm>
            <a:custGeom>
              <a:avLst/>
              <a:gdLst>
                <a:gd name="T0" fmla="*/ 70 w 795"/>
                <a:gd name="T1" fmla="*/ 1 h 180"/>
                <a:gd name="T2" fmla="*/ 16 w 795"/>
                <a:gd name="T3" fmla="*/ 16 h 180"/>
                <a:gd name="T4" fmla="*/ 100 w 795"/>
                <a:gd name="T5" fmla="*/ 3 h 180"/>
                <a:gd name="T6" fmla="*/ 90 w 795"/>
                <a:gd name="T7" fmla="*/ 62 h 180"/>
                <a:gd name="T8" fmla="*/ 134 w 795"/>
                <a:gd name="T9" fmla="*/ 36 h 180"/>
                <a:gd name="T10" fmla="*/ 159 w 795"/>
                <a:gd name="T11" fmla="*/ 1 h 180"/>
                <a:gd name="T12" fmla="*/ 214 w 795"/>
                <a:gd name="T13" fmla="*/ 71 h 180"/>
                <a:gd name="T14" fmla="*/ 230 w 795"/>
                <a:gd name="T15" fmla="*/ 1 h 180"/>
                <a:gd name="T16" fmla="*/ 230 w 795"/>
                <a:gd name="T17" fmla="*/ 1 h 180"/>
                <a:gd name="T18" fmla="*/ 337 w 795"/>
                <a:gd name="T19" fmla="*/ 10 h 180"/>
                <a:gd name="T20" fmla="*/ 294 w 795"/>
                <a:gd name="T21" fmla="*/ 36 h 180"/>
                <a:gd name="T22" fmla="*/ 313 w 795"/>
                <a:gd name="T23" fmla="*/ 12 h 180"/>
                <a:gd name="T24" fmla="*/ 394 w 795"/>
                <a:gd name="T25" fmla="*/ 71 h 180"/>
                <a:gd name="T26" fmla="*/ 358 w 795"/>
                <a:gd name="T27" fmla="*/ 71 h 180"/>
                <a:gd name="T28" fmla="*/ 360 w 795"/>
                <a:gd name="T29" fmla="*/ 41 h 180"/>
                <a:gd name="T30" fmla="*/ 503 w 795"/>
                <a:gd name="T31" fmla="*/ 1 h 180"/>
                <a:gd name="T32" fmla="*/ 457 w 795"/>
                <a:gd name="T33" fmla="*/ 60 h 180"/>
                <a:gd name="T34" fmla="*/ 559 w 795"/>
                <a:gd name="T35" fmla="*/ 71 h 180"/>
                <a:gd name="T36" fmla="*/ 520 w 795"/>
                <a:gd name="T37" fmla="*/ 68 h 180"/>
                <a:gd name="T38" fmla="*/ 511 w 795"/>
                <a:gd name="T39" fmla="*/ 53 h 180"/>
                <a:gd name="T40" fmla="*/ 603 w 795"/>
                <a:gd name="T41" fmla="*/ 72 h 180"/>
                <a:gd name="T42" fmla="*/ 631 w 795"/>
                <a:gd name="T43" fmla="*/ 20 h 180"/>
                <a:gd name="T44" fmla="*/ 590 w 795"/>
                <a:gd name="T45" fmla="*/ 54 h 180"/>
                <a:gd name="T46" fmla="*/ 658 w 795"/>
                <a:gd name="T47" fmla="*/ 29 h 180"/>
                <a:gd name="T48" fmla="*/ 690 w 795"/>
                <a:gd name="T49" fmla="*/ 69 h 180"/>
                <a:gd name="T50" fmla="*/ 681 w 795"/>
                <a:gd name="T51" fmla="*/ 58 h 180"/>
                <a:gd name="T52" fmla="*/ 658 w 795"/>
                <a:gd name="T53" fmla="*/ 59 h 180"/>
                <a:gd name="T54" fmla="*/ 738 w 795"/>
                <a:gd name="T55" fmla="*/ 71 h 180"/>
                <a:gd name="T56" fmla="*/ 793 w 795"/>
                <a:gd name="T57" fmla="*/ 1 h 180"/>
                <a:gd name="T58" fmla="*/ 738 w 795"/>
                <a:gd name="T59" fmla="*/ 71 h 180"/>
                <a:gd name="T60" fmla="*/ 48 w 795"/>
                <a:gd name="T61" fmla="*/ 135 h 180"/>
                <a:gd name="T62" fmla="*/ 10 w 795"/>
                <a:gd name="T63" fmla="*/ 176 h 180"/>
                <a:gd name="T64" fmla="*/ 39 w 795"/>
                <a:gd name="T65" fmla="*/ 159 h 180"/>
                <a:gd name="T66" fmla="*/ 34 w 795"/>
                <a:gd name="T67" fmla="*/ 136 h 180"/>
                <a:gd name="T68" fmla="*/ 113 w 795"/>
                <a:gd name="T69" fmla="*/ 178 h 180"/>
                <a:gd name="T70" fmla="*/ 100 w 795"/>
                <a:gd name="T71" fmla="*/ 109 h 180"/>
                <a:gd name="T72" fmla="*/ 177 w 795"/>
                <a:gd name="T73" fmla="*/ 153 h 180"/>
                <a:gd name="T74" fmla="*/ 140 w 795"/>
                <a:gd name="T75" fmla="*/ 118 h 180"/>
                <a:gd name="T76" fmla="*/ 162 w 795"/>
                <a:gd name="T77" fmla="*/ 120 h 180"/>
                <a:gd name="T78" fmla="*/ 177 w 795"/>
                <a:gd name="T79" fmla="*/ 153 h 180"/>
                <a:gd name="T80" fmla="*/ 204 w 795"/>
                <a:gd name="T81" fmla="*/ 178 h 180"/>
                <a:gd name="T82" fmla="*/ 313 w 795"/>
                <a:gd name="T83" fmla="*/ 109 h 180"/>
                <a:gd name="T84" fmla="*/ 258 w 795"/>
                <a:gd name="T85" fmla="*/ 109 h 180"/>
                <a:gd name="T86" fmla="*/ 382 w 795"/>
                <a:gd name="T87" fmla="*/ 178 h 180"/>
                <a:gd name="T88" fmla="*/ 363 w 795"/>
                <a:gd name="T89" fmla="*/ 89 h 180"/>
                <a:gd name="T90" fmla="*/ 347 w 795"/>
                <a:gd name="T91" fmla="*/ 89 h 180"/>
                <a:gd name="T92" fmla="*/ 396 w 795"/>
                <a:gd name="T93" fmla="*/ 109 h 180"/>
                <a:gd name="T94" fmla="*/ 452 w 795"/>
                <a:gd name="T95" fmla="*/ 178 h 180"/>
                <a:gd name="T96" fmla="*/ 494 w 795"/>
                <a:gd name="T97" fmla="*/ 109 h 180"/>
                <a:gd name="T98" fmla="*/ 494 w 795"/>
                <a:gd name="T99" fmla="*/ 109 h 180"/>
                <a:gd name="T100" fmla="*/ 535 w 795"/>
                <a:gd name="T101" fmla="*/ 178 h 180"/>
                <a:gd name="T102" fmla="*/ 559 w 795"/>
                <a:gd name="T103" fmla="*/ 151 h 180"/>
                <a:gd name="T104" fmla="*/ 657 w 795"/>
                <a:gd name="T105" fmla="*/ 126 h 180"/>
                <a:gd name="T106" fmla="*/ 633 w 795"/>
                <a:gd name="T107" fmla="*/ 180 h 180"/>
                <a:gd name="T108" fmla="*/ 642 w 795"/>
                <a:gd name="T109" fmla="*/ 165 h 180"/>
                <a:gd name="T110" fmla="*/ 630 w 795"/>
                <a:gd name="T111" fmla="*/ 139 h 180"/>
                <a:gd name="T112" fmla="*/ 734 w 795"/>
                <a:gd name="T113" fmla="*/ 178 h 180"/>
                <a:gd name="T114" fmla="*/ 692 w 795"/>
                <a:gd name="T115" fmla="*/ 109 h 180"/>
                <a:gd name="T116" fmla="*/ 709 w 795"/>
                <a:gd name="T117" fmla="*/ 151 h 180"/>
                <a:gd name="T118" fmla="*/ 795 w 795"/>
                <a:gd name="T119" fmla="*/ 131 h 180"/>
                <a:gd name="T120" fmla="*/ 756 w 795"/>
                <a:gd name="T121" fmla="*/ 178 h 180"/>
                <a:gd name="T122" fmla="*/ 779 w 795"/>
                <a:gd name="T123" fmla="*/ 13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5" h="180">
                  <a:moveTo>
                    <a:pt x="3" y="71"/>
                  </a:moveTo>
                  <a:lnTo>
                    <a:pt x="3" y="1"/>
                  </a:lnTo>
                  <a:lnTo>
                    <a:pt x="24" y="1"/>
                  </a:lnTo>
                  <a:lnTo>
                    <a:pt x="37" y="49"/>
                  </a:lnTo>
                  <a:lnTo>
                    <a:pt x="49" y="1"/>
                  </a:lnTo>
                  <a:lnTo>
                    <a:pt x="70" y="1"/>
                  </a:lnTo>
                  <a:lnTo>
                    <a:pt x="70" y="71"/>
                  </a:lnTo>
                  <a:lnTo>
                    <a:pt x="57" y="71"/>
                  </a:lnTo>
                  <a:lnTo>
                    <a:pt x="57" y="16"/>
                  </a:lnTo>
                  <a:lnTo>
                    <a:pt x="43" y="71"/>
                  </a:lnTo>
                  <a:lnTo>
                    <a:pt x="30" y="71"/>
                  </a:lnTo>
                  <a:lnTo>
                    <a:pt x="16" y="16"/>
                  </a:lnTo>
                  <a:lnTo>
                    <a:pt x="16" y="71"/>
                  </a:lnTo>
                  <a:lnTo>
                    <a:pt x="3" y="71"/>
                  </a:lnTo>
                  <a:close/>
                  <a:moveTo>
                    <a:pt x="81" y="36"/>
                  </a:moveTo>
                  <a:cubicBezTo>
                    <a:pt x="81" y="29"/>
                    <a:pt x="82" y="23"/>
                    <a:pt x="84" y="19"/>
                  </a:cubicBezTo>
                  <a:cubicBezTo>
                    <a:pt x="86" y="15"/>
                    <a:pt x="88" y="12"/>
                    <a:pt x="91" y="9"/>
                  </a:cubicBezTo>
                  <a:cubicBezTo>
                    <a:pt x="93" y="6"/>
                    <a:pt x="96" y="4"/>
                    <a:pt x="100" y="3"/>
                  </a:cubicBezTo>
                  <a:cubicBezTo>
                    <a:pt x="104" y="1"/>
                    <a:pt x="109" y="0"/>
                    <a:pt x="115" y="0"/>
                  </a:cubicBezTo>
                  <a:cubicBezTo>
                    <a:pt x="125" y="0"/>
                    <a:pt x="133" y="3"/>
                    <a:pt x="139" y="10"/>
                  </a:cubicBezTo>
                  <a:cubicBezTo>
                    <a:pt x="145" y="16"/>
                    <a:pt x="148" y="25"/>
                    <a:pt x="148" y="36"/>
                  </a:cubicBezTo>
                  <a:cubicBezTo>
                    <a:pt x="148" y="47"/>
                    <a:pt x="145" y="56"/>
                    <a:pt x="139" y="62"/>
                  </a:cubicBezTo>
                  <a:cubicBezTo>
                    <a:pt x="133" y="69"/>
                    <a:pt x="125" y="72"/>
                    <a:pt x="115" y="72"/>
                  </a:cubicBezTo>
                  <a:cubicBezTo>
                    <a:pt x="104" y="72"/>
                    <a:pt x="96" y="69"/>
                    <a:pt x="90" y="62"/>
                  </a:cubicBezTo>
                  <a:cubicBezTo>
                    <a:pt x="84" y="56"/>
                    <a:pt x="81" y="47"/>
                    <a:pt x="81" y="36"/>
                  </a:cubicBezTo>
                  <a:close/>
                  <a:moveTo>
                    <a:pt x="96" y="36"/>
                  </a:moveTo>
                  <a:cubicBezTo>
                    <a:pt x="96" y="44"/>
                    <a:pt x="97" y="50"/>
                    <a:pt x="101" y="54"/>
                  </a:cubicBezTo>
                  <a:cubicBezTo>
                    <a:pt x="105" y="58"/>
                    <a:pt x="109" y="60"/>
                    <a:pt x="115" y="60"/>
                  </a:cubicBezTo>
                  <a:cubicBezTo>
                    <a:pt x="120" y="60"/>
                    <a:pt x="125" y="58"/>
                    <a:pt x="128" y="54"/>
                  </a:cubicBezTo>
                  <a:cubicBezTo>
                    <a:pt x="132" y="50"/>
                    <a:pt x="134" y="44"/>
                    <a:pt x="134" y="36"/>
                  </a:cubicBezTo>
                  <a:cubicBezTo>
                    <a:pt x="134" y="28"/>
                    <a:pt x="132" y="22"/>
                    <a:pt x="129" y="18"/>
                  </a:cubicBezTo>
                  <a:cubicBezTo>
                    <a:pt x="125" y="14"/>
                    <a:pt x="121" y="12"/>
                    <a:pt x="115" y="12"/>
                  </a:cubicBezTo>
                  <a:cubicBezTo>
                    <a:pt x="109" y="12"/>
                    <a:pt x="104" y="14"/>
                    <a:pt x="101" y="18"/>
                  </a:cubicBezTo>
                  <a:cubicBezTo>
                    <a:pt x="97" y="22"/>
                    <a:pt x="96" y="28"/>
                    <a:pt x="96" y="36"/>
                  </a:cubicBezTo>
                  <a:close/>
                  <a:moveTo>
                    <a:pt x="159" y="71"/>
                  </a:moveTo>
                  <a:lnTo>
                    <a:pt x="159" y="1"/>
                  </a:lnTo>
                  <a:lnTo>
                    <a:pt x="173" y="1"/>
                  </a:lnTo>
                  <a:lnTo>
                    <a:pt x="173" y="29"/>
                  </a:lnTo>
                  <a:lnTo>
                    <a:pt x="200" y="29"/>
                  </a:lnTo>
                  <a:lnTo>
                    <a:pt x="200" y="1"/>
                  </a:lnTo>
                  <a:lnTo>
                    <a:pt x="214" y="1"/>
                  </a:lnTo>
                  <a:lnTo>
                    <a:pt x="214" y="71"/>
                  </a:lnTo>
                  <a:lnTo>
                    <a:pt x="200" y="71"/>
                  </a:lnTo>
                  <a:lnTo>
                    <a:pt x="200" y="40"/>
                  </a:lnTo>
                  <a:lnTo>
                    <a:pt x="173" y="40"/>
                  </a:lnTo>
                  <a:lnTo>
                    <a:pt x="173" y="71"/>
                  </a:lnTo>
                  <a:lnTo>
                    <a:pt x="159" y="71"/>
                  </a:lnTo>
                  <a:close/>
                  <a:moveTo>
                    <a:pt x="230" y="1"/>
                  </a:moveTo>
                  <a:lnTo>
                    <a:pt x="276" y="1"/>
                  </a:lnTo>
                  <a:lnTo>
                    <a:pt x="276" y="13"/>
                  </a:lnTo>
                  <a:lnTo>
                    <a:pt x="244" y="13"/>
                  </a:lnTo>
                  <a:lnTo>
                    <a:pt x="244" y="71"/>
                  </a:lnTo>
                  <a:lnTo>
                    <a:pt x="230" y="71"/>
                  </a:lnTo>
                  <a:lnTo>
                    <a:pt x="230" y="1"/>
                  </a:lnTo>
                  <a:close/>
                  <a:moveTo>
                    <a:pt x="279" y="36"/>
                  </a:moveTo>
                  <a:cubicBezTo>
                    <a:pt x="279" y="29"/>
                    <a:pt x="281" y="23"/>
                    <a:pt x="283" y="19"/>
                  </a:cubicBezTo>
                  <a:cubicBezTo>
                    <a:pt x="284" y="15"/>
                    <a:pt x="286" y="12"/>
                    <a:pt x="289" y="9"/>
                  </a:cubicBezTo>
                  <a:cubicBezTo>
                    <a:pt x="292" y="6"/>
                    <a:pt x="295" y="4"/>
                    <a:pt x="298" y="3"/>
                  </a:cubicBezTo>
                  <a:cubicBezTo>
                    <a:pt x="302" y="1"/>
                    <a:pt x="307" y="0"/>
                    <a:pt x="313" y="0"/>
                  </a:cubicBezTo>
                  <a:cubicBezTo>
                    <a:pt x="323" y="0"/>
                    <a:pt x="331" y="3"/>
                    <a:pt x="337" y="10"/>
                  </a:cubicBezTo>
                  <a:cubicBezTo>
                    <a:pt x="344" y="16"/>
                    <a:pt x="347" y="25"/>
                    <a:pt x="347" y="36"/>
                  </a:cubicBezTo>
                  <a:cubicBezTo>
                    <a:pt x="347" y="47"/>
                    <a:pt x="344" y="56"/>
                    <a:pt x="337" y="62"/>
                  </a:cubicBezTo>
                  <a:cubicBezTo>
                    <a:pt x="331" y="69"/>
                    <a:pt x="323" y="72"/>
                    <a:pt x="313" y="72"/>
                  </a:cubicBezTo>
                  <a:cubicBezTo>
                    <a:pt x="303" y="72"/>
                    <a:pt x="295" y="69"/>
                    <a:pt x="289" y="62"/>
                  </a:cubicBezTo>
                  <a:cubicBezTo>
                    <a:pt x="282" y="56"/>
                    <a:pt x="279" y="47"/>
                    <a:pt x="279" y="36"/>
                  </a:cubicBezTo>
                  <a:close/>
                  <a:moveTo>
                    <a:pt x="294" y="36"/>
                  </a:moveTo>
                  <a:cubicBezTo>
                    <a:pt x="294" y="44"/>
                    <a:pt x="296" y="50"/>
                    <a:pt x="299" y="54"/>
                  </a:cubicBezTo>
                  <a:cubicBezTo>
                    <a:pt x="303" y="58"/>
                    <a:pt x="308" y="60"/>
                    <a:pt x="313" y="60"/>
                  </a:cubicBezTo>
                  <a:cubicBezTo>
                    <a:pt x="319" y="60"/>
                    <a:pt x="323" y="58"/>
                    <a:pt x="327" y="54"/>
                  </a:cubicBezTo>
                  <a:cubicBezTo>
                    <a:pt x="330" y="50"/>
                    <a:pt x="332" y="44"/>
                    <a:pt x="332" y="36"/>
                  </a:cubicBezTo>
                  <a:cubicBezTo>
                    <a:pt x="332" y="28"/>
                    <a:pt x="330" y="22"/>
                    <a:pt x="327" y="18"/>
                  </a:cubicBezTo>
                  <a:cubicBezTo>
                    <a:pt x="323" y="14"/>
                    <a:pt x="319" y="12"/>
                    <a:pt x="313" y="12"/>
                  </a:cubicBezTo>
                  <a:cubicBezTo>
                    <a:pt x="307" y="12"/>
                    <a:pt x="303" y="14"/>
                    <a:pt x="299" y="18"/>
                  </a:cubicBezTo>
                  <a:cubicBezTo>
                    <a:pt x="296" y="22"/>
                    <a:pt x="294" y="28"/>
                    <a:pt x="294" y="36"/>
                  </a:cubicBezTo>
                  <a:close/>
                  <a:moveTo>
                    <a:pt x="360" y="1"/>
                  </a:moveTo>
                  <a:lnTo>
                    <a:pt x="408" y="1"/>
                  </a:lnTo>
                  <a:lnTo>
                    <a:pt x="408" y="71"/>
                  </a:lnTo>
                  <a:lnTo>
                    <a:pt x="394" y="71"/>
                  </a:lnTo>
                  <a:lnTo>
                    <a:pt x="394" y="13"/>
                  </a:lnTo>
                  <a:lnTo>
                    <a:pt x="374" y="13"/>
                  </a:lnTo>
                  <a:lnTo>
                    <a:pt x="374" y="43"/>
                  </a:lnTo>
                  <a:cubicBezTo>
                    <a:pt x="374" y="51"/>
                    <a:pt x="373" y="57"/>
                    <a:pt x="373" y="60"/>
                  </a:cubicBezTo>
                  <a:cubicBezTo>
                    <a:pt x="372" y="64"/>
                    <a:pt x="371" y="66"/>
                    <a:pt x="369" y="68"/>
                  </a:cubicBezTo>
                  <a:cubicBezTo>
                    <a:pt x="367" y="70"/>
                    <a:pt x="363" y="71"/>
                    <a:pt x="358" y="71"/>
                  </a:cubicBezTo>
                  <a:cubicBezTo>
                    <a:pt x="357" y="71"/>
                    <a:pt x="354" y="71"/>
                    <a:pt x="350" y="71"/>
                  </a:cubicBezTo>
                  <a:lnTo>
                    <a:pt x="350" y="60"/>
                  </a:lnTo>
                  <a:lnTo>
                    <a:pt x="353" y="60"/>
                  </a:lnTo>
                  <a:cubicBezTo>
                    <a:pt x="356" y="60"/>
                    <a:pt x="358" y="59"/>
                    <a:pt x="359" y="59"/>
                  </a:cubicBezTo>
                  <a:cubicBezTo>
                    <a:pt x="360" y="58"/>
                    <a:pt x="360" y="56"/>
                    <a:pt x="360" y="53"/>
                  </a:cubicBezTo>
                  <a:lnTo>
                    <a:pt x="360" y="41"/>
                  </a:lnTo>
                  <a:lnTo>
                    <a:pt x="360" y="1"/>
                  </a:lnTo>
                  <a:close/>
                  <a:moveTo>
                    <a:pt x="443" y="1"/>
                  </a:moveTo>
                  <a:lnTo>
                    <a:pt x="458" y="1"/>
                  </a:lnTo>
                  <a:lnTo>
                    <a:pt x="474" y="37"/>
                  </a:lnTo>
                  <a:lnTo>
                    <a:pt x="488" y="1"/>
                  </a:lnTo>
                  <a:lnTo>
                    <a:pt x="503" y="1"/>
                  </a:lnTo>
                  <a:lnTo>
                    <a:pt x="479" y="54"/>
                  </a:lnTo>
                  <a:cubicBezTo>
                    <a:pt x="477" y="60"/>
                    <a:pt x="474" y="64"/>
                    <a:pt x="472" y="67"/>
                  </a:cubicBezTo>
                  <a:cubicBezTo>
                    <a:pt x="469" y="70"/>
                    <a:pt x="466" y="71"/>
                    <a:pt x="461" y="71"/>
                  </a:cubicBezTo>
                  <a:cubicBezTo>
                    <a:pt x="457" y="71"/>
                    <a:pt x="454" y="71"/>
                    <a:pt x="452" y="71"/>
                  </a:cubicBezTo>
                  <a:lnTo>
                    <a:pt x="452" y="60"/>
                  </a:lnTo>
                  <a:cubicBezTo>
                    <a:pt x="454" y="60"/>
                    <a:pt x="455" y="60"/>
                    <a:pt x="457" y="60"/>
                  </a:cubicBezTo>
                  <a:cubicBezTo>
                    <a:pt x="460" y="60"/>
                    <a:pt x="463" y="60"/>
                    <a:pt x="464" y="59"/>
                  </a:cubicBezTo>
                  <a:cubicBezTo>
                    <a:pt x="465" y="57"/>
                    <a:pt x="467" y="55"/>
                    <a:pt x="468" y="51"/>
                  </a:cubicBezTo>
                  <a:lnTo>
                    <a:pt x="443" y="1"/>
                  </a:lnTo>
                  <a:close/>
                  <a:moveTo>
                    <a:pt x="511" y="1"/>
                  </a:moveTo>
                  <a:lnTo>
                    <a:pt x="559" y="1"/>
                  </a:lnTo>
                  <a:lnTo>
                    <a:pt x="559" y="71"/>
                  </a:lnTo>
                  <a:lnTo>
                    <a:pt x="545" y="71"/>
                  </a:lnTo>
                  <a:lnTo>
                    <a:pt x="545" y="13"/>
                  </a:lnTo>
                  <a:lnTo>
                    <a:pt x="525" y="13"/>
                  </a:lnTo>
                  <a:lnTo>
                    <a:pt x="525" y="43"/>
                  </a:lnTo>
                  <a:cubicBezTo>
                    <a:pt x="525" y="51"/>
                    <a:pt x="524" y="57"/>
                    <a:pt x="524" y="60"/>
                  </a:cubicBezTo>
                  <a:cubicBezTo>
                    <a:pt x="523" y="64"/>
                    <a:pt x="522" y="66"/>
                    <a:pt x="520" y="68"/>
                  </a:cubicBezTo>
                  <a:cubicBezTo>
                    <a:pt x="518" y="70"/>
                    <a:pt x="514" y="71"/>
                    <a:pt x="509" y="71"/>
                  </a:cubicBezTo>
                  <a:cubicBezTo>
                    <a:pt x="508" y="71"/>
                    <a:pt x="505" y="71"/>
                    <a:pt x="501" y="71"/>
                  </a:cubicBezTo>
                  <a:lnTo>
                    <a:pt x="501" y="60"/>
                  </a:lnTo>
                  <a:lnTo>
                    <a:pt x="504" y="60"/>
                  </a:lnTo>
                  <a:cubicBezTo>
                    <a:pt x="507" y="60"/>
                    <a:pt x="509" y="59"/>
                    <a:pt x="510" y="59"/>
                  </a:cubicBezTo>
                  <a:cubicBezTo>
                    <a:pt x="511" y="58"/>
                    <a:pt x="511" y="56"/>
                    <a:pt x="511" y="53"/>
                  </a:cubicBezTo>
                  <a:lnTo>
                    <a:pt x="511" y="41"/>
                  </a:lnTo>
                  <a:lnTo>
                    <a:pt x="511" y="1"/>
                  </a:lnTo>
                  <a:close/>
                  <a:moveTo>
                    <a:pt x="618" y="45"/>
                  </a:moveTo>
                  <a:lnTo>
                    <a:pt x="632" y="49"/>
                  </a:lnTo>
                  <a:cubicBezTo>
                    <a:pt x="629" y="57"/>
                    <a:pt x="626" y="63"/>
                    <a:pt x="621" y="66"/>
                  </a:cubicBezTo>
                  <a:cubicBezTo>
                    <a:pt x="616" y="70"/>
                    <a:pt x="610" y="72"/>
                    <a:pt x="603" y="72"/>
                  </a:cubicBezTo>
                  <a:cubicBezTo>
                    <a:pt x="594" y="72"/>
                    <a:pt x="586" y="69"/>
                    <a:pt x="580" y="62"/>
                  </a:cubicBezTo>
                  <a:cubicBezTo>
                    <a:pt x="574" y="56"/>
                    <a:pt x="571" y="47"/>
                    <a:pt x="571" y="37"/>
                  </a:cubicBezTo>
                  <a:cubicBezTo>
                    <a:pt x="571" y="25"/>
                    <a:pt x="574" y="16"/>
                    <a:pt x="580" y="10"/>
                  </a:cubicBezTo>
                  <a:cubicBezTo>
                    <a:pt x="586" y="3"/>
                    <a:pt x="594" y="0"/>
                    <a:pt x="604" y="0"/>
                  </a:cubicBezTo>
                  <a:cubicBezTo>
                    <a:pt x="612" y="0"/>
                    <a:pt x="619" y="3"/>
                    <a:pt x="624" y="8"/>
                  </a:cubicBezTo>
                  <a:cubicBezTo>
                    <a:pt x="627" y="11"/>
                    <a:pt x="630" y="15"/>
                    <a:pt x="631" y="20"/>
                  </a:cubicBezTo>
                  <a:lnTo>
                    <a:pt x="618" y="24"/>
                  </a:lnTo>
                  <a:cubicBezTo>
                    <a:pt x="617" y="20"/>
                    <a:pt x="615" y="17"/>
                    <a:pt x="612" y="15"/>
                  </a:cubicBezTo>
                  <a:cubicBezTo>
                    <a:pt x="610" y="13"/>
                    <a:pt x="607" y="12"/>
                    <a:pt x="603" y="12"/>
                  </a:cubicBezTo>
                  <a:cubicBezTo>
                    <a:pt x="598" y="12"/>
                    <a:pt x="594" y="14"/>
                    <a:pt x="590" y="18"/>
                  </a:cubicBezTo>
                  <a:cubicBezTo>
                    <a:pt x="587" y="21"/>
                    <a:pt x="586" y="27"/>
                    <a:pt x="586" y="36"/>
                  </a:cubicBezTo>
                  <a:cubicBezTo>
                    <a:pt x="586" y="44"/>
                    <a:pt x="587" y="50"/>
                    <a:pt x="590" y="54"/>
                  </a:cubicBezTo>
                  <a:cubicBezTo>
                    <a:pt x="594" y="58"/>
                    <a:pt x="598" y="60"/>
                    <a:pt x="603" y="60"/>
                  </a:cubicBezTo>
                  <a:cubicBezTo>
                    <a:pt x="606" y="60"/>
                    <a:pt x="610" y="59"/>
                    <a:pt x="612" y="56"/>
                  </a:cubicBezTo>
                  <a:cubicBezTo>
                    <a:pt x="615" y="54"/>
                    <a:pt x="617" y="50"/>
                    <a:pt x="618" y="45"/>
                  </a:cubicBezTo>
                  <a:close/>
                  <a:moveTo>
                    <a:pt x="644" y="1"/>
                  </a:moveTo>
                  <a:lnTo>
                    <a:pt x="658" y="1"/>
                  </a:lnTo>
                  <a:lnTo>
                    <a:pt x="658" y="29"/>
                  </a:lnTo>
                  <a:lnTo>
                    <a:pt x="677" y="29"/>
                  </a:lnTo>
                  <a:cubicBezTo>
                    <a:pt x="681" y="29"/>
                    <a:pt x="686" y="30"/>
                    <a:pt x="689" y="31"/>
                  </a:cubicBezTo>
                  <a:cubicBezTo>
                    <a:pt x="693" y="32"/>
                    <a:pt x="696" y="35"/>
                    <a:pt x="698" y="38"/>
                  </a:cubicBezTo>
                  <a:cubicBezTo>
                    <a:pt x="700" y="42"/>
                    <a:pt x="702" y="46"/>
                    <a:pt x="702" y="50"/>
                  </a:cubicBezTo>
                  <a:cubicBezTo>
                    <a:pt x="702" y="55"/>
                    <a:pt x="700" y="59"/>
                    <a:pt x="698" y="62"/>
                  </a:cubicBezTo>
                  <a:cubicBezTo>
                    <a:pt x="695" y="66"/>
                    <a:pt x="693" y="68"/>
                    <a:pt x="690" y="69"/>
                  </a:cubicBezTo>
                  <a:cubicBezTo>
                    <a:pt x="687" y="70"/>
                    <a:pt x="682" y="71"/>
                    <a:pt x="677" y="71"/>
                  </a:cubicBezTo>
                  <a:lnTo>
                    <a:pt x="644" y="71"/>
                  </a:lnTo>
                  <a:lnTo>
                    <a:pt x="644" y="1"/>
                  </a:lnTo>
                  <a:close/>
                  <a:moveTo>
                    <a:pt x="658" y="59"/>
                  </a:moveTo>
                  <a:lnTo>
                    <a:pt x="672" y="59"/>
                  </a:lnTo>
                  <a:cubicBezTo>
                    <a:pt x="676" y="59"/>
                    <a:pt x="679" y="59"/>
                    <a:pt x="681" y="58"/>
                  </a:cubicBezTo>
                  <a:cubicBezTo>
                    <a:pt x="682" y="58"/>
                    <a:pt x="684" y="57"/>
                    <a:pt x="685" y="55"/>
                  </a:cubicBezTo>
                  <a:cubicBezTo>
                    <a:pt x="687" y="54"/>
                    <a:pt x="687" y="52"/>
                    <a:pt x="687" y="50"/>
                  </a:cubicBezTo>
                  <a:cubicBezTo>
                    <a:pt x="687" y="47"/>
                    <a:pt x="686" y="45"/>
                    <a:pt x="684" y="43"/>
                  </a:cubicBezTo>
                  <a:cubicBezTo>
                    <a:pt x="682" y="41"/>
                    <a:pt x="678" y="41"/>
                    <a:pt x="672" y="41"/>
                  </a:cubicBezTo>
                  <a:lnTo>
                    <a:pt x="658" y="41"/>
                  </a:lnTo>
                  <a:lnTo>
                    <a:pt x="658" y="59"/>
                  </a:lnTo>
                  <a:close/>
                  <a:moveTo>
                    <a:pt x="710" y="1"/>
                  </a:moveTo>
                  <a:lnTo>
                    <a:pt x="724" y="1"/>
                  </a:lnTo>
                  <a:lnTo>
                    <a:pt x="724" y="71"/>
                  </a:lnTo>
                  <a:lnTo>
                    <a:pt x="710" y="71"/>
                  </a:lnTo>
                  <a:lnTo>
                    <a:pt x="710" y="1"/>
                  </a:lnTo>
                  <a:close/>
                  <a:moveTo>
                    <a:pt x="738" y="71"/>
                  </a:moveTo>
                  <a:lnTo>
                    <a:pt x="738" y="1"/>
                  </a:lnTo>
                  <a:lnTo>
                    <a:pt x="752" y="1"/>
                  </a:lnTo>
                  <a:lnTo>
                    <a:pt x="752" y="29"/>
                  </a:lnTo>
                  <a:lnTo>
                    <a:pt x="779" y="29"/>
                  </a:lnTo>
                  <a:lnTo>
                    <a:pt x="779" y="1"/>
                  </a:lnTo>
                  <a:lnTo>
                    <a:pt x="793" y="1"/>
                  </a:lnTo>
                  <a:lnTo>
                    <a:pt x="793" y="71"/>
                  </a:lnTo>
                  <a:lnTo>
                    <a:pt x="779" y="71"/>
                  </a:lnTo>
                  <a:lnTo>
                    <a:pt x="779" y="40"/>
                  </a:lnTo>
                  <a:lnTo>
                    <a:pt x="752" y="40"/>
                  </a:lnTo>
                  <a:lnTo>
                    <a:pt x="752" y="71"/>
                  </a:lnTo>
                  <a:lnTo>
                    <a:pt x="738" y="71"/>
                  </a:lnTo>
                  <a:close/>
                  <a:moveTo>
                    <a:pt x="15" y="128"/>
                  </a:moveTo>
                  <a:lnTo>
                    <a:pt x="2" y="125"/>
                  </a:lnTo>
                  <a:cubicBezTo>
                    <a:pt x="4" y="114"/>
                    <a:pt x="13" y="108"/>
                    <a:pt x="27" y="108"/>
                  </a:cubicBezTo>
                  <a:cubicBezTo>
                    <a:pt x="35" y="108"/>
                    <a:pt x="41" y="110"/>
                    <a:pt x="45" y="113"/>
                  </a:cubicBezTo>
                  <a:cubicBezTo>
                    <a:pt x="49" y="117"/>
                    <a:pt x="51" y="121"/>
                    <a:pt x="51" y="126"/>
                  </a:cubicBezTo>
                  <a:cubicBezTo>
                    <a:pt x="51" y="129"/>
                    <a:pt x="50" y="132"/>
                    <a:pt x="48" y="135"/>
                  </a:cubicBezTo>
                  <a:cubicBezTo>
                    <a:pt x="46" y="138"/>
                    <a:pt x="44" y="140"/>
                    <a:pt x="40" y="142"/>
                  </a:cubicBezTo>
                  <a:cubicBezTo>
                    <a:pt x="44" y="144"/>
                    <a:pt x="48" y="146"/>
                    <a:pt x="50" y="149"/>
                  </a:cubicBezTo>
                  <a:cubicBezTo>
                    <a:pt x="52" y="152"/>
                    <a:pt x="53" y="155"/>
                    <a:pt x="53" y="159"/>
                  </a:cubicBezTo>
                  <a:cubicBezTo>
                    <a:pt x="53" y="165"/>
                    <a:pt x="51" y="170"/>
                    <a:pt x="47" y="174"/>
                  </a:cubicBezTo>
                  <a:cubicBezTo>
                    <a:pt x="42" y="178"/>
                    <a:pt x="36" y="180"/>
                    <a:pt x="27" y="180"/>
                  </a:cubicBezTo>
                  <a:cubicBezTo>
                    <a:pt x="20" y="180"/>
                    <a:pt x="14" y="179"/>
                    <a:pt x="10" y="176"/>
                  </a:cubicBezTo>
                  <a:cubicBezTo>
                    <a:pt x="6" y="174"/>
                    <a:pt x="2" y="169"/>
                    <a:pt x="0" y="163"/>
                  </a:cubicBezTo>
                  <a:lnTo>
                    <a:pt x="13" y="158"/>
                  </a:lnTo>
                  <a:cubicBezTo>
                    <a:pt x="14" y="163"/>
                    <a:pt x="16" y="165"/>
                    <a:pt x="18" y="166"/>
                  </a:cubicBezTo>
                  <a:cubicBezTo>
                    <a:pt x="21" y="168"/>
                    <a:pt x="23" y="168"/>
                    <a:pt x="26" y="168"/>
                  </a:cubicBezTo>
                  <a:cubicBezTo>
                    <a:pt x="31" y="168"/>
                    <a:pt x="34" y="167"/>
                    <a:pt x="36" y="165"/>
                  </a:cubicBezTo>
                  <a:cubicBezTo>
                    <a:pt x="38" y="164"/>
                    <a:pt x="39" y="161"/>
                    <a:pt x="39" y="159"/>
                  </a:cubicBezTo>
                  <a:cubicBezTo>
                    <a:pt x="39" y="156"/>
                    <a:pt x="38" y="154"/>
                    <a:pt x="36" y="152"/>
                  </a:cubicBezTo>
                  <a:cubicBezTo>
                    <a:pt x="33" y="150"/>
                    <a:pt x="30" y="149"/>
                    <a:pt x="25" y="149"/>
                  </a:cubicBezTo>
                  <a:lnTo>
                    <a:pt x="22" y="149"/>
                  </a:lnTo>
                  <a:lnTo>
                    <a:pt x="22" y="139"/>
                  </a:lnTo>
                  <a:lnTo>
                    <a:pt x="24" y="139"/>
                  </a:lnTo>
                  <a:cubicBezTo>
                    <a:pt x="28" y="139"/>
                    <a:pt x="31" y="138"/>
                    <a:pt x="34" y="136"/>
                  </a:cubicBezTo>
                  <a:cubicBezTo>
                    <a:pt x="36" y="134"/>
                    <a:pt x="37" y="132"/>
                    <a:pt x="37" y="128"/>
                  </a:cubicBezTo>
                  <a:cubicBezTo>
                    <a:pt x="37" y="126"/>
                    <a:pt x="36" y="124"/>
                    <a:pt x="34" y="122"/>
                  </a:cubicBezTo>
                  <a:cubicBezTo>
                    <a:pt x="32" y="120"/>
                    <a:pt x="30" y="119"/>
                    <a:pt x="26" y="119"/>
                  </a:cubicBezTo>
                  <a:cubicBezTo>
                    <a:pt x="21" y="119"/>
                    <a:pt x="17" y="122"/>
                    <a:pt x="15" y="128"/>
                  </a:cubicBezTo>
                  <a:close/>
                  <a:moveTo>
                    <a:pt x="128" y="178"/>
                  </a:moveTo>
                  <a:lnTo>
                    <a:pt x="113" y="178"/>
                  </a:lnTo>
                  <a:lnTo>
                    <a:pt x="107" y="163"/>
                  </a:lnTo>
                  <a:lnTo>
                    <a:pt x="79" y="163"/>
                  </a:lnTo>
                  <a:lnTo>
                    <a:pt x="74" y="178"/>
                  </a:lnTo>
                  <a:lnTo>
                    <a:pt x="59" y="178"/>
                  </a:lnTo>
                  <a:lnTo>
                    <a:pt x="86" y="109"/>
                  </a:lnTo>
                  <a:lnTo>
                    <a:pt x="100" y="109"/>
                  </a:lnTo>
                  <a:lnTo>
                    <a:pt x="128" y="178"/>
                  </a:lnTo>
                  <a:close/>
                  <a:moveTo>
                    <a:pt x="103" y="151"/>
                  </a:moveTo>
                  <a:lnTo>
                    <a:pt x="93" y="125"/>
                  </a:lnTo>
                  <a:lnTo>
                    <a:pt x="84" y="151"/>
                  </a:lnTo>
                  <a:lnTo>
                    <a:pt x="103" y="151"/>
                  </a:lnTo>
                  <a:close/>
                  <a:moveTo>
                    <a:pt x="177" y="153"/>
                  </a:moveTo>
                  <a:lnTo>
                    <a:pt x="191" y="157"/>
                  </a:lnTo>
                  <a:cubicBezTo>
                    <a:pt x="189" y="165"/>
                    <a:pt x="185" y="170"/>
                    <a:pt x="181" y="174"/>
                  </a:cubicBezTo>
                  <a:cubicBezTo>
                    <a:pt x="176" y="178"/>
                    <a:pt x="170" y="180"/>
                    <a:pt x="162" y="180"/>
                  </a:cubicBezTo>
                  <a:cubicBezTo>
                    <a:pt x="153" y="180"/>
                    <a:pt x="145" y="176"/>
                    <a:pt x="140" y="170"/>
                  </a:cubicBezTo>
                  <a:cubicBezTo>
                    <a:pt x="134" y="164"/>
                    <a:pt x="131" y="155"/>
                    <a:pt x="131" y="144"/>
                  </a:cubicBezTo>
                  <a:cubicBezTo>
                    <a:pt x="131" y="133"/>
                    <a:pt x="134" y="124"/>
                    <a:pt x="140" y="118"/>
                  </a:cubicBezTo>
                  <a:cubicBezTo>
                    <a:pt x="145" y="111"/>
                    <a:pt x="153" y="108"/>
                    <a:pt x="163" y="108"/>
                  </a:cubicBezTo>
                  <a:cubicBezTo>
                    <a:pt x="171" y="108"/>
                    <a:pt x="178" y="111"/>
                    <a:pt x="184" y="116"/>
                  </a:cubicBezTo>
                  <a:cubicBezTo>
                    <a:pt x="187" y="119"/>
                    <a:pt x="189" y="123"/>
                    <a:pt x="191" y="128"/>
                  </a:cubicBezTo>
                  <a:lnTo>
                    <a:pt x="177" y="132"/>
                  </a:lnTo>
                  <a:cubicBezTo>
                    <a:pt x="176" y="128"/>
                    <a:pt x="174" y="125"/>
                    <a:pt x="172" y="123"/>
                  </a:cubicBezTo>
                  <a:cubicBezTo>
                    <a:pt x="169" y="121"/>
                    <a:pt x="166" y="120"/>
                    <a:pt x="162" y="120"/>
                  </a:cubicBezTo>
                  <a:cubicBezTo>
                    <a:pt x="157" y="120"/>
                    <a:pt x="153" y="122"/>
                    <a:pt x="150" y="126"/>
                  </a:cubicBezTo>
                  <a:cubicBezTo>
                    <a:pt x="147" y="129"/>
                    <a:pt x="145" y="135"/>
                    <a:pt x="145" y="143"/>
                  </a:cubicBezTo>
                  <a:cubicBezTo>
                    <a:pt x="145" y="152"/>
                    <a:pt x="147" y="158"/>
                    <a:pt x="150" y="162"/>
                  </a:cubicBezTo>
                  <a:cubicBezTo>
                    <a:pt x="153" y="166"/>
                    <a:pt x="157" y="168"/>
                    <a:pt x="162" y="168"/>
                  </a:cubicBezTo>
                  <a:cubicBezTo>
                    <a:pt x="166" y="168"/>
                    <a:pt x="169" y="166"/>
                    <a:pt x="172" y="164"/>
                  </a:cubicBezTo>
                  <a:cubicBezTo>
                    <a:pt x="174" y="162"/>
                    <a:pt x="176" y="158"/>
                    <a:pt x="177" y="153"/>
                  </a:cubicBezTo>
                  <a:close/>
                  <a:moveTo>
                    <a:pt x="204" y="109"/>
                  </a:moveTo>
                  <a:lnTo>
                    <a:pt x="250" y="109"/>
                  </a:lnTo>
                  <a:lnTo>
                    <a:pt x="250" y="121"/>
                  </a:lnTo>
                  <a:lnTo>
                    <a:pt x="218" y="121"/>
                  </a:lnTo>
                  <a:lnTo>
                    <a:pt x="218" y="178"/>
                  </a:lnTo>
                  <a:lnTo>
                    <a:pt x="204" y="178"/>
                  </a:lnTo>
                  <a:lnTo>
                    <a:pt x="204" y="109"/>
                  </a:lnTo>
                  <a:close/>
                  <a:moveTo>
                    <a:pt x="258" y="109"/>
                  </a:moveTo>
                  <a:lnTo>
                    <a:pt x="271" y="109"/>
                  </a:lnTo>
                  <a:lnTo>
                    <a:pt x="271" y="155"/>
                  </a:lnTo>
                  <a:lnTo>
                    <a:pt x="299" y="109"/>
                  </a:lnTo>
                  <a:lnTo>
                    <a:pt x="313" y="109"/>
                  </a:lnTo>
                  <a:lnTo>
                    <a:pt x="313" y="178"/>
                  </a:lnTo>
                  <a:lnTo>
                    <a:pt x="300" y="178"/>
                  </a:lnTo>
                  <a:lnTo>
                    <a:pt x="300" y="133"/>
                  </a:lnTo>
                  <a:lnTo>
                    <a:pt x="272" y="178"/>
                  </a:lnTo>
                  <a:lnTo>
                    <a:pt x="258" y="178"/>
                  </a:lnTo>
                  <a:lnTo>
                    <a:pt x="258" y="109"/>
                  </a:lnTo>
                  <a:close/>
                  <a:moveTo>
                    <a:pt x="327" y="109"/>
                  </a:moveTo>
                  <a:lnTo>
                    <a:pt x="340" y="109"/>
                  </a:lnTo>
                  <a:lnTo>
                    <a:pt x="340" y="155"/>
                  </a:lnTo>
                  <a:lnTo>
                    <a:pt x="368" y="109"/>
                  </a:lnTo>
                  <a:lnTo>
                    <a:pt x="382" y="109"/>
                  </a:lnTo>
                  <a:lnTo>
                    <a:pt x="382" y="178"/>
                  </a:lnTo>
                  <a:lnTo>
                    <a:pt x="369" y="178"/>
                  </a:lnTo>
                  <a:lnTo>
                    <a:pt x="369" y="133"/>
                  </a:lnTo>
                  <a:lnTo>
                    <a:pt x="341" y="178"/>
                  </a:lnTo>
                  <a:lnTo>
                    <a:pt x="327" y="178"/>
                  </a:lnTo>
                  <a:lnTo>
                    <a:pt x="327" y="109"/>
                  </a:lnTo>
                  <a:close/>
                  <a:moveTo>
                    <a:pt x="363" y="89"/>
                  </a:moveTo>
                  <a:lnTo>
                    <a:pt x="369" y="89"/>
                  </a:lnTo>
                  <a:cubicBezTo>
                    <a:pt x="369" y="94"/>
                    <a:pt x="368" y="97"/>
                    <a:pt x="365" y="99"/>
                  </a:cubicBezTo>
                  <a:cubicBezTo>
                    <a:pt x="362" y="102"/>
                    <a:pt x="359" y="103"/>
                    <a:pt x="355" y="103"/>
                  </a:cubicBezTo>
                  <a:cubicBezTo>
                    <a:pt x="351" y="103"/>
                    <a:pt x="347" y="102"/>
                    <a:pt x="345" y="99"/>
                  </a:cubicBezTo>
                  <a:cubicBezTo>
                    <a:pt x="342" y="97"/>
                    <a:pt x="340" y="94"/>
                    <a:pt x="340" y="89"/>
                  </a:cubicBezTo>
                  <a:lnTo>
                    <a:pt x="347" y="89"/>
                  </a:lnTo>
                  <a:cubicBezTo>
                    <a:pt x="347" y="92"/>
                    <a:pt x="348" y="93"/>
                    <a:pt x="349" y="94"/>
                  </a:cubicBezTo>
                  <a:cubicBezTo>
                    <a:pt x="350" y="96"/>
                    <a:pt x="352" y="96"/>
                    <a:pt x="355" y="96"/>
                  </a:cubicBezTo>
                  <a:cubicBezTo>
                    <a:pt x="357" y="96"/>
                    <a:pt x="359" y="96"/>
                    <a:pt x="361" y="94"/>
                  </a:cubicBezTo>
                  <a:cubicBezTo>
                    <a:pt x="362" y="93"/>
                    <a:pt x="363" y="92"/>
                    <a:pt x="363" y="89"/>
                  </a:cubicBezTo>
                  <a:close/>
                  <a:moveTo>
                    <a:pt x="396" y="178"/>
                  </a:moveTo>
                  <a:lnTo>
                    <a:pt x="396" y="109"/>
                  </a:lnTo>
                  <a:lnTo>
                    <a:pt x="410" y="109"/>
                  </a:lnTo>
                  <a:lnTo>
                    <a:pt x="410" y="137"/>
                  </a:lnTo>
                  <a:lnTo>
                    <a:pt x="438" y="137"/>
                  </a:lnTo>
                  <a:lnTo>
                    <a:pt x="438" y="109"/>
                  </a:lnTo>
                  <a:lnTo>
                    <a:pt x="452" y="109"/>
                  </a:lnTo>
                  <a:lnTo>
                    <a:pt x="452" y="178"/>
                  </a:lnTo>
                  <a:lnTo>
                    <a:pt x="438" y="178"/>
                  </a:lnTo>
                  <a:lnTo>
                    <a:pt x="438" y="148"/>
                  </a:lnTo>
                  <a:lnTo>
                    <a:pt x="410" y="148"/>
                  </a:lnTo>
                  <a:lnTo>
                    <a:pt x="410" y="178"/>
                  </a:lnTo>
                  <a:lnTo>
                    <a:pt x="396" y="178"/>
                  </a:lnTo>
                  <a:close/>
                  <a:moveTo>
                    <a:pt x="494" y="109"/>
                  </a:moveTo>
                  <a:lnTo>
                    <a:pt x="541" y="109"/>
                  </a:lnTo>
                  <a:lnTo>
                    <a:pt x="541" y="121"/>
                  </a:lnTo>
                  <a:lnTo>
                    <a:pt x="508" y="121"/>
                  </a:lnTo>
                  <a:lnTo>
                    <a:pt x="508" y="178"/>
                  </a:lnTo>
                  <a:lnTo>
                    <a:pt x="494" y="178"/>
                  </a:lnTo>
                  <a:lnTo>
                    <a:pt x="494" y="109"/>
                  </a:lnTo>
                  <a:close/>
                  <a:moveTo>
                    <a:pt x="604" y="178"/>
                  </a:moveTo>
                  <a:lnTo>
                    <a:pt x="589" y="178"/>
                  </a:lnTo>
                  <a:lnTo>
                    <a:pt x="583" y="163"/>
                  </a:lnTo>
                  <a:lnTo>
                    <a:pt x="555" y="163"/>
                  </a:lnTo>
                  <a:lnTo>
                    <a:pt x="549" y="178"/>
                  </a:lnTo>
                  <a:lnTo>
                    <a:pt x="535" y="178"/>
                  </a:lnTo>
                  <a:lnTo>
                    <a:pt x="561" y="109"/>
                  </a:lnTo>
                  <a:lnTo>
                    <a:pt x="576" y="109"/>
                  </a:lnTo>
                  <a:lnTo>
                    <a:pt x="604" y="178"/>
                  </a:lnTo>
                  <a:close/>
                  <a:moveTo>
                    <a:pt x="578" y="151"/>
                  </a:moveTo>
                  <a:lnTo>
                    <a:pt x="569" y="125"/>
                  </a:lnTo>
                  <a:lnTo>
                    <a:pt x="559" y="151"/>
                  </a:lnTo>
                  <a:lnTo>
                    <a:pt x="578" y="151"/>
                  </a:lnTo>
                  <a:close/>
                  <a:moveTo>
                    <a:pt x="621" y="128"/>
                  </a:moveTo>
                  <a:lnTo>
                    <a:pt x="608" y="125"/>
                  </a:lnTo>
                  <a:cubicBezTo>
                    <a:pt x="611" y="114"/>
                    <a:pt x="619" y="108"/>
                    <a:pt x="633" y="108"/>
                  </a:cubicBezTo>
                  <a:cubicBezTo>
                    <a:pt x="641" y="108"/>
                    <a:pt x="647" y="110"/>
                    <a:pt x="651" y="113"/>
                  </a:cubicBezTo>
                  <a:cubicBezTo>
                    <a:pt x="655" y="117"/>
                    <a:pt x="657" y="121"/>
                    <a:pt x="657" y="126"/>
                  </a:cubicBezTo>
                  <a:cubicBezTo>
                    <a:pt x="657" y="129"/>
                    <a:pt x="656" y="132"/>
                    <a:pt x="654" y="135"/>
                  </a:cubicBezTo>
                  <a:cubicBezTo>
                    <a:pt x="653" y="138"/>
                    <a:pt x="650" y="140"/>
                    <a:pt x="646" y="142"/>
                  </a:cubicBezTo>
                  <a:cubicBezTo>
                    <a:pt x="650" y="144"/>
                    <a:pt x="654" y="146"/>
                    <a:pt x="656" y="149"/>
                  </a:cubicBezTo>
                  <a:cubicBezTo>
                    <a:pt x="658" y="152"/>
                    <a:pt x="660" y="155"/>
                    <a:pt x="660" y="159"/>
                  </a:cubicBezTo>
                  <a:cubicBezTo>
                    <a:pt x="660" y="165"/>
                    <a:pt x="657" y="170"/>
                    <a:pt x="653" y="174"/>
                  </a:cubicBezTo>
                  <a:cubicBezTo>
                    <a:pt x="649" y="178"/>
                    <a:pt x="642" y="180"/>
                    <a:pt x="633" y="180"/>
                  </a:cubicBezTo>
                  <a:cubicBezTo>
                    <a:pt x="626" y="180"/>
                    <a:pt x="620" y="179"/>
                    <a:pt x="616" y="176"/>
                  </a:cubicBezTo>
                  <a:cubicBezTo>
                    <a:pt x="612" y="174"/>
                    <a:pt x="609" y="169"/>
                    <a:pt x="606" y="163"/>
                  </a:cubicBezTo>
                  <a:lnTo>
                    <a:pt x="619" y="158"/>
                  </a:lnTo>
                  <a:cubicBezTo>
                    <a:pt x="620" y="163"/>
                    <a:pt x="622" y="165"/>
                    <a:pt x="624" y="166"/>
                  </a:cubicBezTo>
                  <a:cubicBezTo>
                    <a:pt x="627" y="168"/>
                    <a:pt x="629" y="168"/>
                    <a:pt x="633" y="168"/>
                  </a:cubicBezTo>
                  <a:cubicBezTo>
                    <a:pt x="637" y="168"/>
                    <a:pt x="640" y="167"/>
                    <a:pt x="642" y="165"/>
                  </a:cubicBezTo>
                  <a:cubicBezTo>
                    <a:pt x="644" y="164"/>
                    <a:pt x="645" y="161"/>
                    <a:pt x="645" y="159"/>
                  </a:cubicBezTo>
                  <a:cubicBezTo>
                    <a:pt x="645" y="156"/>
                    <a:pt x="644" y="154"/>
                    <a:pt x="642" y="152"/>
                  </a:cubicBezTo>
                  <a:cubicBezTo>
                    <a:pt x="640" y="150"/>
                    <a:pt x="636" y="149"/>
                    <a:pt x="632" y="149"/>
                  </a:cubicBezTo>
                  <a:lnTo>
                    <a:pt x="628" y="149"/>
                  </a:lnTo>
                  <a:lnTo>
                    <a:pt x="628" y="139"/>
                  </a:lnTo>
                  <a:lnTo>
                    <a:pt x="630" y="139"/>
                  </a:lnTo>
                  <a:cubicBezTo>
                    <a:pt x="634" y="139"/>
                    <a:pt x="637" y="138"/>
                    <a:pt x="640" y="136"/>
                  </a:cubicBezTo>
                  <a:cubicBezTo>
                    <a:pt x="642" y="134"/>
                    <a:pt x="643" y="132"/>
                    <a:pt x="643" y="128"/>
                  </a:cubicBezTo>
                  <a:cubicBezTo>
                    <a:pt x="643" y="126"/>
                    <a:pt x="642" y="124"/>
                    <a:pt x="640" y="122"/>
                  </a:cubicBezTo>
                  <a:cubicBezTo>
                    <a:pt x="639" y="120"/>
                    <a:pt x="636" y="119"/>
                    <a:pt x="632" y="119"/>
                  </a:cubicBezTo>
                  <a:cubicBezTo>
                    <a:pt x="627" y="119"/>
                    <a:pt x="623" y="122"/>
                    <a:pt x="621" y="128"/>
                  </a:cubicBezTo>
                  <a:close/>
                  <a:moveTo>
                    <a:pt x="734" y="178"/>
                  </a:moveTo>
                  <a:lnTo>
                    <a:pt x="719" y="178"/>
                  </a:lnTo>
                  <a:lnTo>
                    <a:pt x="713" y="163"/>
                  </a:lnTo>
                  <a:lnTo>
                    <a:pt x="685" y="163"/>
                  </a:lnTo>
                  <a:lnTo>
                    <a:pt x="680" y="178"/>
                  </a:lnTo>
                  <a:lnTo>
                    <a:pt x="665" y="178"/>
                  </a:lnTo>
                  <a:lnTo>
                    <a:pt x="692" y="109"/>
                  </a:lnTo>
                  <a:lnTo>
                    <a:pt x="707" y="109"/>
                  </a:lnTo>
                  <a:lnTo>
                    <a:pt x="734" y="178"/>
                  </a:lnTo>
                  <a:close/>
                  <a:moveTo>
                    <a:pt x="709" y="151"/>
                  </a:moveTo>
                  <a:lnTo>
                    <a:pt x="699" y="125"/>
                  </a:lnTo>
                  <a:lnTo>
                    <a:pt x="690" y="151"/>
                  </a:lnTo>
                  <a:lnTo>
                    <a:pt x="709" y="151"/>
                  </a:lnTo>
                  <a:close/>
                  <a:moveTo>
                    <a:pt x="742" y="178"/>
                  </a:moveTo>
                  <a:lnTo>
                    <a:pt x="742" y="109"/>
                  </a:lnTo>
                  <a:lnTo>
                    <a:pt x="764" y="109"/>
                  </a:lnTo>
                  <a:cubicBezTo>
                    <a:pt x="773" y="109"/>
                    <a:pt x="778" y="110"/>
                    <a:pt x="781" y="110"/>
                  </a:cubicBezTo>
                  <a:cubicBezTo>
                    <a:pt x="785" y="111"/>
                    <a:pt x="788" y="114"/>
                    <a:pt x="791" y="117"/>
                  </a:cubicBezTo>
                  <a:cubicBezTo>
                    <a:pt x="793" y="121"/>
                    <a:pt x="795" y="125"/>
                    <a:pt x="795" y="131"/>
                  </a:cubicBezTo>
                  <a:cubicBezTo>
                    <a:pt x="795" y="135"/>
                    <a:pt x="794" y="138"/>
                    <a:pt x="792" y="141"/>
                  </a:cubicBezTo>
                  <a:cubicBezTo>
                    <a:pt x="791" y="144"/>
                    <a:pt x="789" y="146"/>
                    <a:pt x="786" y="148"/>
                  </a:cubicBezTo>
                  <a:cubicBezTo>
                    <a:pt x="784" y="150"/>
                    <a:pt x="782" y="151"/>
                    <a:pt x="779" y="151"/>
                  </a:cubicBezTo>
                  <a:cubicBezTo>
                    <a:pt x="776" y="152"/>
                    <a:pt x="771" y="152"/>
                    <a:pt x="765" y="152"/>
                  </a:cubicBezTo>
                  <a:lnTo>
                    <a:pt x="756" y="152"/>
                  </a:lnTo>
                  <a:lnTo>
                    <a:pt x="756" y="178"/>
                  </a:lnTo>
                  <a:lnTo>
                    <a:pt x="742" y="178"/>
                  </a:lnTo>
                  <a:close/>
                  <a:moveTo>
                    <a:pt x="756" y="121"/>
                  </a:moveTo>
                  <a:lnTo>
                    <a:pt x="756" y="141"/>
                  </a:lnTo>
                  <a:lnTo>
                    <a:pt x="763" y="141"/>
                  </a:lnTo>
                  <a:cubicBezTo>
                    <a:pt x="769" y="141"/>
                    <a:pt x="772" y="140"/>
                    <a:pt x="774" y="140"/>
                  </a:cubicBezTo>
                  <a:cubicBezTo>
                    <a:pt x="776" y="139"/>
                    <a:pt x="778" y="138"/>
                    <a:pt x="779" y="136"/>
                  </a:cubicBezTo>
                  <a:cubicBezTo>
                    <a:pt x="780" y="135"/>
                    <a:pt x="780" y="133"/>
                    <a:pt x="780" y="131"/>
                  </a:cubicBezTo>
                  <a:cubicBezTo>
                    <a:pt x="780" y="128"/>
                    <a:pt x="779" y="126"/>
                    <a:pt x="778" y="125"/>
                  </a:cubicBezTo>
                  <a:cubicBezTo>
                    <a:pt x="777" y="123"/>
                    <a:pt x="775" y="122"/>
                    <a:pt x="772" y="121"/>
                  </a:cubicBezTo>
                  <a:cubicBezTo>
                    <a:pt x="771" y="121"/>
                    <a:pt x="767" y="121"/>
                    <a:pt x="762" y="121"/>
                  </a:cubicBezTo>
                  <a:lnTo>
                    <a:pt x="756"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2700"/>
            </a:p>
          </p:txBody>
        </p:sp>
        <p:sp>
          <p:nvSpPr>
            <p:cNvPr id="15" name="Freeform 9">
              <a:extLst>
                <a:ext uri="{FF2B5EF4-FFF2-40B4-BE49-F238E27FC236}">
                  <a16:creationId xmlns:a16="http://schemas.microsoft.com/office/drawing/2014/main" id="{A15DA1FB-086E-F6F5-FA08-6588FE44AC4E}"/>
                </a:ext>
              </a:extLst>
            </p:cNvPr>
            <p:cNvSpPr>
              <a:spLocks noEditPoints="1"/>
            </p:cNvSpPr>
            <p:nvPr/>
          </p:nvSpPr>
          <p:spPr bwMode="auto">
            <a:xfrm>
              <a:off x="3452101" y="684088"/>
              <a:ext cx="291449" cy="557211"/>
            </a:xfrm>
            <a:custGeom>
              <a:avLst/>
              <a:gdLst>
                <a:gd name="T0" fmla="*/ 139 w 279"/>
                <a:gd name="T1" fmla="*/ 99 h 571"/>
                <a:gd name="T2" fmla="*/ 107 w 279"/>
                <a:gd name="T3" fmla="*/ 68 h 571"/>
                <a:gd name="T4" fmla="*/ 116 w 279"/>
                <a:gd name="T5" fmla="*/ 52 h 571"/>
                <a:gd name="T6" fmla="*/ 124 w 279"/>
                <a:gd name="T7" fmla="*/ 30 h 571"/>
                <a:gd name="T8" fmla="*/ 126 w 279"/>
                <a:gd name="T9" fmla="*/ 46 h 571"/>
                <a:gd name="T10" fmla="*/ 128 w 279"/>
                <a:gd name="T11" fmla="*/ 67 h 571"/>
                <a:gd name="T12" fmla="*/ 132 w 279"/>
                <a:gd name="T13" fmla="*/ 36 h 571"/>
                <a:gd name="T14" fmla="*/ 134 w 279"/>
                <a:gd name="T15" fmla="*/ 12 h 571"/>
                <a:gd name="T16" fmla="*/ 146 w 279"/>
                <a:gd name="T17" fmla="*/ 28 h 571"/>
                <a:gd name="T18" fmla="*/ 152 w 279"/>
                <a:gd name="T19" fmla="*/ 67 h 571"/>
                <a:gd name="T20" fmla="*/ 153 w 279"/>
                <a:gd name="T21" fmla="*/ 47 h 571"/>
                <a:gd name="T22" fmla="*/ 161 w 279"/>
                <a:gd name="T23" fmla="*/ 39 h 571"/>
                <a:gd name="T24" fmla="*/ 172 w 279"/>
                <a:gd name="T25" fmla="*/ 68 h 571"/>
                <a:gd name="T26" fmla="*/ 201 w 279"/>
                <a:gd name="T27" fmla="*/ 417 h 571"/>
                <a:gd name="T28" fmla="*/ 127 w 279"/>
                <a:gd name="T29" fmla="*/ 476 h 571"/>
                <a:gd name="T30" fmla="*/ 137 w 279"/>
                <a:gd name="T31" fmla="*/ 422 h 571"/>
                <a:gd name="T32" fmla="*/ 177 w 279"/>
                <a:gd name="T33" fmla="*/ 384 h 571"/>
                <a:gd name="T34" fmla="*/ 108 w 279"/>
                <a:gd name="T35" fmla="*/ 470 h 571"/>
                <a:gd name="T36" fmla="*/ 129 w 279"/>
                <a:gd name="T37" fmla="*/ 357 h 571"/>
                <a:gd name="T38" fmla="*/ 140 w 279"/>
                <a:gd name="T39" fmla="*/ 413 h 571"/>
                <a:gd name="T40" fmla="*/ 102 w 279"/>
                <a:gd name="T41" fmla="*/ 450 h 571"/>
                <a:gd name="T42" fmla="*/ 0 w 279"/>
                <a:gd name="T43" fmla="*/ 266 h 571"/>
                <a:gd name="T44" fmla="*/ 64 w 279"/>
                <a:gd name="T45" fmla="*/ 571 h 571"/>
                <a:gd name="T46" fmla="*/ 0 w 279"/>
                <a:gd name="T47" fmla="*/ 266 h 571"/>
                <a:gd name="T48" fmla="*/ 279 w 279"/>
                <a:gd name="T49" fmla="*/ 266 h 571"/>
                <a:gd name="T50" fmla="*/ 215 w 279"/>
                <a:gd name="T51" fmla="*/ 571 h 571"/>
                <a:gd name="T52" fmla="*/ 78 w 279"/>
                <a:gd name="T53" fmla="*/ 492 h 571"/>
                <a:gd name="T54" fmla="*/ 201 w 279"/>
                <a:gd name="T55" fmla="*/ 516 h 571"/>
                <a:gd name="T56" fmla="*/ 78 w 279"/>
                <a:gd name="T57" fmla="*/ 492 h 571"/>
                <a:gd name="T58" fmla="*/ 200 w 279"/>
                <a:gd name="T59" fmla="*/ 533 h 571"/>
                <a:gd name="T60" fmla="*/ 139 w 279"/>
                <a:gd name="T61" fmla="*/ 570 h 571"/>
                <a:gd name="T62" fmla="*/ 201 w 279"/>
                <a:gd name="T63" fmla="*/ 317 h 571"/>
                <a:gd name="T64" fmla="*/ 78 w 279"/>
                <a:gd name="T65" fmla="*/ 341 h 571"/>
                <a:gd name="T66" fmla="*/ 139 w 279"/>
                <a:gd name="T67" fmla="*/ 303 h 571"/>
                <a:gd name="T68" fmla="*/ 79 w 279"/>
                <a:gd name="T69" fmla="*/ 266 h 571"/>
                <a:gd name="T70" fmla="*/ 209 w 279"/>
                <a:gd name="T71" fmla="*/ 184 h 571"/>
                <a:gd name="T72" fmla="*/ 70 w 279"/>
                <a:gd name="T73" fmla="*/ 184 h 571"/>
                <a:gd name="T74" fmla="*/ 209 w 279"/>
                <a:gd name="T75" fmla="*/ 184 h 571"/>
                <a:gd name="T76" fmla="*/ 191 w 279"/>
                <a:gd name="T77" fmla="*/ 163 h 571"/>
                <a:gd name="T78" fmla="*/ 88 w 279"/>
                <a:gd name="T79" fmla="*/ 163 h 571"/>
                <a:gd name="T80" fmla="*/ 140 w 279"/>
                <a:gd name="T81" fmla="*/ 374 h 571"/>
                <a:gd name="T82" fmla="*/ 140 w 279"/>
                <a:gd name="T83" fmla="*/ 395 h 571"/>
                <a:gd name="T84" fmla="*/ 140 w 279"/>
                <a:gd name="T85" fmla="*/ 374 h 571"/>
                <a:gd name="T86" fmla="*/ 150 w 279"/>
                <a:gd name="T87" fmla="*/ 451 h 571"/>
                <a:gd name="T88" fmla="*/ 129 w 279"/>
                <a:gd name="T89" fmla="*/ 45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9" h="571">
                  <a:moveTo>
                    <a:pt x="172" y="68"/>
                  </a:moveTo>
                  <a:cubicBezTo>
                    <a:pt x="172" y="85"/>
                    <a:pt x="157" y="99"/>
                    <a:pt x="139" y="99"/>
                  </a:cubicBezTo>
                  <a:cubicBezTo>
                    <a:pt x="122" y="99"/>
                    <a:pt x="108" y="85"/>
                    <a:pt x="107" y="68"/>
                  </a:cubicBezTo>
                  <a:cubicBezTo>
                    <a:pt x="107" y="68"/>
                    <a:pt x="107" y="68"/>
                    <a:pt x="107" y="68"/>
                  </a:cubicBezTo>
                  <a:cubicBezTo>
                    <a:pt x="107" y="65"/>
                    <a:pt x="108" y="62"/>
                    <a:pt x="110" y="60"/>
                  </a:cubicBezTo>
                  <a:cubicBezTo>
                    <a:pt x="112" y="57"/>
                    <a:pt x="115" y="55"/>
                    <a:pt x="116" y="52"/>
                  </a:cubicBezTo>
                  <a:cubicBezTo>
                    <a:pt x="117" y="47"/>
                    <a:pt x="116" y="45"/>
                    <a:pt x="117" y="42"/>
                  </a:cubicBezTo>
                  <a:cubicBezTo>
                    <a:pt x="117" y="37"/>
                    <a:pt x="121" y="33"/>
                    <a:pt x="124" y="30"/>
                  </a:cubicBezTo>
                  <a:cubicBezTo>
                    <a:pt x="124" y="31"/>
                    <a:pt x="122" y="35"/>
                    <a:pt x="123" y="39"/>
                  </a:cubicBezTo>
                  <a:cubicBezTo>
                    <a:pt x="123" y="41"/>
                    <a:pt x="125" y="44"/>
                    <a:pt x="126" y="46"/>
                  </a:cubicBezTo>
                  <a:cubicBezTo>
                    <a:pt x="127" y="52"/>
                    <a:pt x="122" y="54"/>
                    <a:pt x="121" y="59"/>
                  </a:cubicBezTo>
                  <a:cubicBezTo>
                    <a:pt x="120" y="62"/>
                    <a:pt x="122" y="67"/>
                    <a:pt x="128" y="67"/>
                  </a:cubicBezTo>
                  <a:cubicBezTo>
                    <a:pt x="132" y="67"/>
                    <a:pt x="135" y="62"/>
                    <a:pt x="133" y="58"/>
                  </a:cubicBezTo>
                  <a:cubicBezTo>
                    <a:pt x="129" y="47"/>
                    <a:pt x="129" y="42"/>
                    <a:pt x="132" y="36"/>
                  </a:cubicBezTo>
                  <a:cubicBezTo>
                    <a:pt x="133" y="34"/>
                    <a:pt x="135" y="33"/>
                    <a:pt x="136" y="30"/>
                  </a:cubicBezTo>
                  <a:cubicBezTo>
                    <a:pt x="139" y="25"/>
                    <a:pt x="134" y="18"/>
                    <a:pt x="134" y="12"/>
                  </a:cubicBezTo>
                  <a:cubicBezTo>
                    <a:pt x="134" y="7"/>
                    <a:pt x="137" y="1"/>
                    <a:pt x="140" y="0"/>
                  </a:cubicBezTo>
                  <a:cubicBezTo>
                    <a:pt x="135" y="12"/>
                    <a:pt x="140" y="19"/>
                    <a:pt x="146" y="28"/>
                  </a:cubicBezTo>
                  <a:cubicBezTo>
                    <a:pt x="153" y="37"/>
                    <a:pt x="145" y="48"/>
                    <a:pt x="144" y="56"/>
                  </a:cubicBezTo>
                  <a:cubicBezTo>
                    <a:pt x="143" y="62"/>
                    <a:pt x="146" y="67"/>
                    <a:pt x="152" y="67"/>
                  </a:cubicBezTo>
                  <a:cubicBezTo>
                    <a:pt x="158" y="66"/>
                    <a:pt x="159" y="59"/>
                    <a:pt x="155" y="55"/>
                  </a:cubicBezTo>
                  <a:cubicBezTo>
                    <a:pt x="153" y="53"/>
                    <a:pt x="153" y="50"/>
                    <a:pt x="153" y="47"/>
                  </a:cubicBezTo>
                  <a:cubicBezTo>
                    <a:pt x="154" y="43"/>
                    <a:pt x="158" y="39"/>
                    <a:pt x="153" y="32"/>
                  </a:cubicBezTo>
                  <a:cubicBezTo>
                    <a:pt x="158" y="34"/>
                    <a:pt x="160" y="37"/>
                    <a:pt x="161" y="39"/>
                  </a:cubicBezTo>
                  <a:cubicBezTo>
                    <a:pt x="162" y="44"/>
                    <a:pt x="160" y="44"/>
                    <a:pt x="161" y="50"/>
                  </a:cubicBezTo>
                  <a:cubicBezTo>
                    <a:pt x="163" y="55"/>
                    <a:pt x="171" y="58"/>
                    <a:pt x="172" y="68"/>
                  </a:cubicBezTo>
                  <a:close/>
                  <a:moveTo>
                    <a:pt x="171" y="365"/>
                  </a:moveTo>
                  <a:cubicBezTo>
                    <a:pt x="189" y="375"/>
                    <a:pt x="201" y="395"/>
                    <a:pt x="201" y="417"/>
                  </a:cubicBezTo>
                  <a:cubicBezTo>
                    <a:pt x="201" y="448"/>
                    <a:pt x="178" y="474"/>
                    <a:pt x="149" y="478"/>
                  </a:cubicBezTo>
                  <a:cubicBezTo>
                    <a:pt x="141" y="479"/>
                    <a:pt x="134" y="479"/>
                    <a:pt x="127" y="476"/>
                  </a:cubicBezTo>
                  <a:cubicBezTo>
                    <a:pt x="118" y="471"/>
                    <a:pt x="111" y="461"/>
                    <a:pt x="111" y="450"/>
                  </a:cubicBezTo>
                  <a:cubicBezTo>
                    <a:pt x="111" y="435"/>
                    <a:pt x="123" y="423"/>
                    <a:pt x="137" y="422"/>
                  </a:cubicBezTo>
                  <a:cubicBezTo>
                    <a:pt x="139" y="422"/>
                    <a:pt x="140" y="422"/>
                    <a:pt x="141" y="422"/>
                  </a:cubicBezTo>
                  <a:cubicBezTo>
                    <a:pt x="161" y="421"/>
                    <a:pt x="177" y="405"/>
                    <a:pt x="177" y="384"/>
                  </a:cubicBezTo>
                  <a:cubicBezTo>
                    <a:pt x="177" y="377"/>
                    <a:pt x="175" y="370"/>
                    <a:pt x="171" y="365"/>
                  </a:cubicBezTo>
                  <a:close/>
                  <a:moveTo>
                    <a:pt x="108" y="470"/>
                  </a:moveTo>
                  <a:cubicBezTo>
                    <a:pt x="90" y="460"/>
                    <a:pt x="78" y="440"/>
                    <a:pt x="78" y="417"/>
                  </a:cubicBezTo>
                  <a:cubicBezTo>
                    <a:pt x="78" y="387"/>
                    <a:pt x="100" y="362"/>
                    <a:pt x="129" y="357"/>
                  </a:cubicBezTo>
                  <a:cubicBezTo>
                    <a:pt x="147" y="353"/>
                    <a:pt x="168" y="362"/>
                    <a:pt x="168" y="384"/>
                  </a:cubicBezTo>
                  <a:cubicBezTo>
                    <a:pt x="168" y="400"/>
                    <a:pt x="155" y="413"/>
                    <a:pt x="140" y="413"/>
                  </a:cubicBezTo>
                  <a:cubicBezTo>
                    <a:pt x="140" y="413"/>
                    <a:pt x="139" y="413"/>
                    <a:pt x="139" y="413"/>
                  </a:cubicBezTo>
                  <a:cubicBezTo>
                    <a:pt x="119" y="413"/>
                    <a:pt x="102" y="430"/>
                    <a:pt x="102" y="450"/>
                  </a:cubicBezTo>
                  <a:cubicBezTo>
                    <a:pt x="102" y="458"/>
                    <a:pt x="104" y="465"/>
                    <a:pt x="108" y="470"/>
                  </a:cubicBezTo>
                  <a:close/>
                  <a:moveTo>
                    <a:pt x="0" y="266"/>
                  </a:moveTo>
                  <a:lnTo>
                    <a:pt x="64" y="266"/>
                  </a:lnTo>
                  <a:lnTo>
                    <a:pt x="64" y="571"/>
                  </a:lnTo>
                  <a:lnTo>
                    <a:pt x="0" y="571"/>
                  </a:lnTo>
                  <a:lnTo>
                    <a:pt x="0" y="266"/>
                  </a:lnTo>
                  <a:close/>
                  <a:moveTo>
                    <a:pt x="215" y="266"/>
                  </a:moveTo>
                  <a:lnTo>
                    <a:pt x="279" y="266"/>
                  </a:lnTo>
                  <a:lnTo>
                    <a:pt x="279" y="571"/>
                  </a:lnTo>
                  <a:lnTo>
                    <a:pt x="215" y="571"/>
                  </a:lnTo>
                  <a:lnTo>
                    <a:pt x="215" y="266"/>
                  </a:lnTo>
                  <a:close/>
                  <a:moveTo>
                    <a:pt x="78" y="492"/>
                  </a:moveTo>
                  <a:lnTo>
                    <a:pt x="201" y="492"/>
                  </a:lnTo>
                  <a:lnTo>
                    <a:pt x="201" y="516"/>
                  </a:lnTo>
                  <a:lnTo>
                    <a:pt x="78" y="516"/>
                  </a:lnTo>
                  <a:lnTo>
                    <a:pt x="78" y="492"/>
                  </a:lnTo>
                  <a:close/>
                  <a:moveTo>
                    <a:pt x="139" y="570"/>
                  </a:moveTo>
                  <a:lnTo>
                    <a:pt x="200" y="533"/>
                  </a:lnTo>
                  <a:lnTo>
                    <a:pt x="79" y="533"/>
                  </a:lnTo>
                  <a:lnTo>
                    <a:pt x="139" y="570"/>
                  </a:lnTo>
                  <a:close/>
                  <a:moveTo>
                    <a:pt x="78" y="317"/>
                  </a:moveTo>
                  <a:lnTo>
                    <a:pt x="201" y="317"/>
                  </a:lnTo>
                  <a:lnTo>
                    <a:pt x="201" y="341"/>
                  </a:lnTo>
                  <a:lnTo>
                    <a:pt x="78" y="341"/>
                  </a:lnTo>
                  <a:lnTo>
                    <a:pt x="78" y="317"/>
                  </a:lnTo>
                  <a:close/>
                  <a:moveTo>
                    <a:pt x="139" y="303"/>
                  </a:moveTo>
                  <a:lnTo>
                    <a:pt x="200" y="266"/>
                  </a:lnTo>
                  <a:lnTo>
                    <a:pt x="79" y="266"/>
                  </a:lnTo>
                  <a:lnTo>
                    <a:pt x="139" y="303"/>
                  </a:lnTo>
                  <a:close/>
                  <a:moveTo>
                    <a:pt x="209" y="184"/>
                  </a:moveTo>
                  <a:cubicBezTo>
                    <a:pt x="208" y="221"/>
                    <a:pt x="177" y="251"/>
                    <a:pt x="139" y="251"/>
                  </a:cubicBezTo>
                  <a:cubicBezTo>
                    <a:pt x="102" y="251"/>
                    <a:pt x="71" y="221"/>
                    <a:pt x="70" y="184"/>
                  </a:cubicBezTo>
                  <a:cubicBezTo>
                    <a:pt x="82" y="210"/>
                    <a:pt x="109" y="228"/>
                    <a:pt x="139" y="228"/>
                  </a:cubicBezTo>
                  <a:cubicBezTo>
                    <a:pt x="170" y="228"/>
                    <a:pt x="197" y="210"/>
                    <a:pt x="209" y="184"/>
                  </a:cubicBezTo>
                  <a:close/>
                  <a:moveTo>
                    <a:pt x="139" y="112"/>
                  </a:moveTo>
                  <a:cubicBezTo>
                    <a:pt x="168" y="112"/>
                    <a:pt x="191" y="135"/>
                    <a:pt x="191" y="163"/>
                  </a:cubicBezTo>
                  <a:cubicBezTo>
                    <a:pt x="191" y="192"/>
                    <a:pt x="168" y="215"/>
                    <a:pt x="139" y="215"/>
                  </a:cubicBezTo>
                  <a:cubicBezTo>
                    <a:pt x="111" y="215"/>
                    <a:pt x="88" y="192"/>
                    <a:pt x="88" y="163"/>
                  </a:cubicBezTo>
                  <a:cubicBezTo>
                    <a:pt x="88" y="135"/>
                    <a:pt x="111" y="112"/>
                    <a:pt x="139" y="112"/>
                  </a:cubicBezTo>
                  <a:close/>
                  <a:moveTo>
                    <a:pt x="140" y="374"/>
                  </a:moveTo>
                  <a:cubicBezTo>
                    <a:pt x="145" y="374"/>
                    <a:pt x="150" y="379"/>
                    <a:pt x="150" y="385"/>
                  </a:cubicBezTo>
                  <a:cubicBezTo>
                    <a:pt x="150" y="390"/>
                    <a:pt x="145" y="395"/>
                    <a:pt x="140" y="395"/>
                  </a:cubicBezTo>
                  <a:cubicBezTo>
                    <a:pt x="134" y="395"/>
                    <a:pt x="129" y="390"/>
                    <a:pt x="129" y="385"/>
                  </a:cubicBezTo>
                  <a:cubicBezTo>
                    <a:pt x="129" y="379"/>
                    <a:pt x="134" y="374"/>
                    <a:pt x="140" y="374"/>
                  </a:cubicBezTo>
                  <a:close/>
                  <a:moveTo>
                    <a:pt x="140" y="441"/>
                  </a:moveTo>
                  <a:cubicBezTo>
                    <a:pt x="145" y="441"/>
                    <a:pt x="150" y="445"/>
                    <a:pt x="150" y="451"/>
                  </a:cubicBezTo>
                  <a:cubicBezTo>
                    <a:pt x="150" y="457"/>
                    <a:pt x="145" y="461"/>
                    <a:pt x="140" y="461"/>
                  </a:cubicBezTo>
                  <a:cubicBezTo>
                    <a:pt x="134" y="461"/>
                    <a:pt x="129" y="457"/>
                    <a:pt x="129" y="451"/>
                  </a:cubicBezTo>
                  <a:cubicBezTo>
                    <a:pt x="129" y="445"/>
                    <a:pt x="134" y="441"/>
                    <a:pt x="140" y="441"/>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2700"/>
            </a:p>
          </p:txBody>
        </p:sp>
        <p:sp>
          <p:nvSpPr>
            <p:cNvPr id="16" name="Rectangle 15">
              <a:extLst>
                <a:ext uri="{FF2B5EF4-FFF2-40B4-BE49-F238E27FC236}">
                  <a16:creationId xmlns:a16="http://schemas.microsoft.com/office/drawing/2014/main" id="{141612E1-18D6-D7E3-A0E8-F42AF735994C}"/>
                </a:ext>
              </a:extLst>
            </p:cNvPr>
            <p:cNvSpPr/>
            <p:nvPr/>
          </p:nvSpPr>
          <p:spPr>
            <a:xfrm>
              <a:off x="4038600" y="1272093"/>
              <a:ext cx="1496077" cy="461665"/>
            </a:xfrm>
            <a:prstGeom prst="rect">
              <a:avLst/>
            </a:prstGeom>
          </p:spPr>
          <p:txBody>
            <a:bodyPr wrap="square">
              <a:spAutoFit/>
            </a:bodyPr>
            <a:lstStyle/>
            <a:p>
              <a:pPr>
                <a:defRPr/>
              </a:pPr>
              <a:r>
                <a:rPr lang="mn-MN" altLang="en-US" sz="1200" b="1" kern="0">
                  <a:solidFill>
                    <a:prstClr val="white"/>
                  </a:solidFill>
                  <a:latin typeface="Arial" panose="020B0604020202020204" pitchFamily="34" charset="0"/>
                  <a:cs typeface="Arial" panose="020B0604020202020204" pitchFamily="34" charset="0"/>
                </a:rPr>
                <a:t>БОЛОВСРОЛЫН</a:t>
              </a:r>
            </a:p>
            <a:p>
              <a:pPr>
                <a:defRPr/>
              </a:pPr>
              <a:r>
                <a:rPr lang="mn-MN" altLang="en-US" sz="1200" b="1" kern="0">
                  <a:solidFill>
                    <a:prstClr val="white"/>
                  </a:solidFill>
                  <a:latin typeface="Arial" panose="020B0604020202020204" pitchFamily="34" charset="0"/>
                  <a:cs typeface="Arial" panose="020B0604020202020204" pitchFamily="34" charset="0"/>
                </a:rPr>
                <a:t>ЯАМ</a:t>
              </a:r>
              <a:endParaRPr lang="en-US" altLang="en-US" sz="1200" b="1" kern="0">
                <a:solidFill>
                  <a:prstClr val="white"/>
                </a:solidFill>
                <a:latin typeface="Arial" panose="020B0604020202020204" pitchFamily="34" charset="0"/>
                <a:cs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defTabSz="914400" rtl="0" eaLnBrk="1" latinLnBrk="0" hangingPunct="1">
        <a:spcBef>
          <a:spcPct val="0"/>
        </a:spcBef>
        <a:buNone/>
        <a:defRPr sz="4400" kern="1200">
          <a:solidFill>
            <a:srgbClr val="F2AA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10" Type="http://schemas.microsoft.com/office/2007/relationships/hdphoto" Target="../media/hdphoto2.wdp"/><Relationship Id="rId4" Type="http://schemas.openxmlformats.org/officeDocument/2006/relationships/image" Target="../media/image39.jpe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9.jpe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51.png"/><Relationship Id="rId5" Type="http://schemas.microsoft.com/office/2014/relationships/chartEx" Target="../charts/chartEx1.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2.png"/><Relationship Id="rId7"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medle.edu.mn/public/teachercorner/teacher_guide" TargetMode="External"/><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75.png"/><Relationship Id="rId3" Type="http://schemas.openxmlformats.org/officeDocument/2006/relationships/image" Target="../media/image66.png"/><Relationship Id="rId7" Type="http://schemas.openxmlformats.org/officeDocument/2006/relationships/image" Target="../media/image70.jpg"/><Relationship Id="rId12" Type="http://schemas.openxmlformats.org/officeDocument/2006/relationships/image" Target="../media/image74.png"/><Relationship Id="rId2" Type="http://schemas.openxmlformats.org/officeDocument/2006/relationships/image" Target="../media/image65.png"/><Relationship Id="rId16" Type="http://schemas.openxmlformats.org/officeDocument/2006/relationships/image" Target="../media/image78.png"/><Relationship Id="rId1" Type="http://schemas.openxmlformats.org/officeDocument/2006/relationships/slideLayout" Target="../slideLayouts/slideLayout8.xml"/><Relationship Id="rId6" Type="http://schemas.openxmlformats.org/officeDocument/2006/relationships/image" Target="../media/image69.jpg"/><Relationship Id="rId11" Type="http://schemas.openxmlformats.org/officeDocument/2006/relationships/image" Target="../media/image43.jpg"/><Relationship Id="rId5" Type="http://schemas.openxmlformats.org/officeDocument/2006/relationships/image" Target="../media/image68.png"/><Relationship Id="rId15" Type="http://schemas.openxmlformats.org/officeDocument/2006/relationships/image" Target="../media/image77.png"/><Relationship Id="rId10" Type="http://schemas.openxmlformats.org/officeDocument/2006/relationships/image" Target="../media/image73.jpg"/><Relationship Id="rId4" Type="http://schemas.openxmlformats.org/officeDocument/2006/relationships/image" Target="../media/image67.png"/><Relationship Id="rId9" Type="http://schemas.openxmlformats.org/officeDocument/2006/relationships/image" Target="../media/image72.jpg"/><Relationship Id="rId14" Type="http://schemas.openxmlformats.org/officeDocument/2006/relationships/image" Target="../media/image76.png"/></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3.png"/><Relationship Id="rId1" Type="http://schemas.openxmlformats.org/officeDocument/2006/relationships/slideLayout" Target="../slideLayouts/slideLayout8.xml"/><Relationship Id="rId5" Type="http://schemas.openxmlformats.org/officeDocument/2006/relationships/image" Target="../media/image39.jpeg"/><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image" Target="../media/image39.jpe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9.jpeg"/><Relationship Id="rId1" Type="http://schemas.openxmlformats.org/officeDocument/2006/relationships/slideLayout" Target="../slideLayouts/slideLayout8.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microsoft.com/office/2018/10/relationships/comments" Target="../comments/modernComment_11E3_468ABD03.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11DE_C8A21EC6.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microsoft.com/office/2018/10/relationships/comments" Target="../comments/modernComment_11E4_DE94010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1D434F-0C41-2D32-8CD7-AAEDB6658918}"/>
              </a:ext>
            </a:extLst>
          </p:cNvPr>
          <p:cNvSpPr/>
          <p:nvPr/>
        </p:nvSpPr>
        <p:spPr>
          <a:xfrm>
            <a:off x="368491" y="0"/>
            <a:ext cx="1255594" cy="10287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Arial"/>
              <a:cs typeface="Arial"/>
            </a:endParaRPr>
          </a:p>
        </p:txBody>
      </p:sp>
      <p:sp>
        <p:nvSpPr>
          <p:cNvPr id="4" name="TextBox 6">
            <a:extLst>
              <a:ext uri="{FF2B5EF4-FFF2-40B4-BE49-F238E27FC236}">
                <a16:creationId xmlns:a16="http://schemas.microsoft.com/office/drawing/2014/main" id="{3BC33995-E690-90F5-53E5-806B858484BF}"/>
              </a:ext>
            </a:extLst>
          </p:cNvPr>
          <p:cNvSpPr txBox="1"/>
          <p:nvPr/>
        </p:nvSpPr>
        <p:spPr>
          <a:xfrm rot="5400000">
            <a:off x="-3114747" y="4618085"/>
            <a:ext cx="7956650" cy="1477328"/>
          </a:xfrm>
          <a:prstGeom prst="rect">
            <a:avLst/>
          </a:prstGeom>
          <a:noFill/>
          <a:ln cap="flat">
            <a:noFill/>
          </a:ln>
        </p:spPr>
        <p:txBody>
          <a:bodyPr wrap="square" lIns="0" tIns="0" rIns="0" bIns="0" anchorCtr="1">
            <a:spAutoFit/>
          </a:bodyPr>
          <a:lstStyle/>
          <a:p>
            <a:pPr algn="ctr">
              <a:defRPr sz="1800" b="0" i="0" u="none" strike="noStrike" kern="0" cap="none" spc="0" baseline="0">
                <a:solidFill>
                  <a:srgbClr val="000000"/>
                </a:solidFill>
                <a:uFillTx/>
              </a:defRPr>
            </a:pPr>
            <a:r>
              <a:rPr lang="mn-Mong-CN" sz="9650" b="1">
                <a:solidFill>
                  <a:srgbClr val="012060"/>
                </a:solidFill>
                <a:latin typeface="Arial"/>
              </a:rPr>
              <a:t>ᠪᠣᠯᠣᠪᠰᠣᠷᠠᠯ ᠤᠨ ᠶᠠᠮᠤᠨ</a:t>
            </a:r>
            <a:endParaRPr lang="mn-MN" sz="9650" b="1" kern="0">
              <a:solidFill>
                <a:srgbClr val="012060"/>
              </a:solidFill>
              <a:latin typeface="Arial"/>
              <a:cs typeface="Arial"/>
            </a:endParaRPr>
          </a:p>
        </p:txBody>
      </p:sp>
      <p:sp>
        <p:nvSpPr>
          <p:cNvPr id="5" name="TextBox 4">
            <a:extLst>
              <a:ext uri="{FF2B5EF4-FFF2-40B4-BE49-F238E27FC236}">
                <a16:creationId xmlns:a16="http://schemas.microsoft.com/office/drawing/2014/main" id="{A7A370FA-7116-5D6F-EF7F-BB3EE6940D55}"/>
              </a:ext>
            </a:extLst>
          </p:cNvPr>
          <p:cNvSpPr txBox="1"/>
          <p:nvPr/>
        </p:nvSpPr>
        <p:spPr>
          <a:xfrm>
            <a:off x="8478109" y="9349071"/>
            <a:ext cx="2541637" cy="523220"/>
          </a:xfrm>
          <a:prstGeom prst="rect">
            <a:avLst/>
          </a:prstGeom>
          <a:noFill/>
        </p:spPr>
        <p:txBody>
          <a:bodyPr wrap="square" lIns="91440" tIns="45720" rIns="91440" bIns="45720" anchor="t">
            <a:spAutoFit/>
          </a:bodyPr>
          <a:lstStyle/>
          <a:p>
            <a:pPr algn="ctr" eaLnBrk="1" hangingPunct="1">
              <a:spcBef>
                <a:spcPct val="0"/>
              </a:spcBef>
              <a:buSzTx/>
              <a:buFontTx/>
              <a:buNone/>
            </a:pPr>
            <a:r>
              <a:rPr lang="mn-MN" altLang="en-US" sz="2800" b="1">
                <a:solidFill>
                  <a:srgbClr val="FFFFFF"/>
                </a:solidFill>
                <a:latin typeface="Arial"/>
                <a:cs typeface="Arial"/>
              </a:rPr>
              <a:t>2026</a:t>
            </a:r>
            <a:r>
              <a:rPr lang="mn-Mong-MN" altLang="en-US" sz="2800" b="1">
                <a:solidFill>
                  <a:srgbClr val="FFFFFF"/>
                </a:solidFill>
                <a:latin typeface="Arial"/>
                <a:cs typeface="Arial" panose="020B0604020202020204" pitchFamily="34" charset="0"/>
              </a:rPr>
              <a:t>.03.13 </a:t>
            </a:r>
            <a:endParaRPr lang="mn-MN" altLang="en-US" sz="2800" b="1">
              <a:solidFill>
                <a:srgbClr val="FFFFFF"/>
              </a:solidFill>
              <a:latin typeface="Arial"/>
              <a:cs typeface="Arial"/>
            </a:endParaRPr>
          </a:p>
        </p:txBody>
      </p:sp>
      <p:sp>
        <p:nvSpPr>
          <p:cNvPr id="6" name="TextBox 6">
            <a:extLst>
              <a:ext uri="{FF2B5EF4-FFF2-40B4-BE49-F238E27FC236}">
                <a16:creationId xmlns:a16="http://schemas.microsoft.com/office/drawing/2014/main" id="{7B849018-C8F6-71D8-8448-4CBB7A079238}"/>
              </a:ext>
            </a:extLst>
          </p:cNvPr>
          <p:cNvSpPr txBox="1"/>
          <p:nvPr/>
        </p:nvSpPr>
        <p:spPr>
          <a:xfrm>
            <a:off x="11035416" y="6926178"/>
            <a:ext cx="6484888" cy="1384995"/>
          </a:xfrm>
          <a:prstGeom prst="rect">
            <a:avLst/>
          </a:prstGeom>
          <a:noFill/>
          <a:ln cap="flat">
            <a:noFill/>
          </a:ln>
        </p:spPr>
        <p:txBody>
          <a:bodyPr wrap="square" lIns="0" tIns="0" rIns="0" bIns="0" anchor="t" anchorCtr="1">
            <a:spAutoFit/>
          </a:bodyPr>
          <a:lstStyle/>
          <a:p>
            <a:pPr algn="ctr" eaLnBrk="1" fontAlgn="auto" hangingPunct="1">
              <a:spcAft>
                <a:spcPts val="0"/>
              </a:spcAft>
              <a:defRPr sz="1800" b="0" i="0" u="none" strike="noStrike" kern="0" cap="none" spc="0" baseline="0">
                <a:solidFill>
                  <a:srgbClr val="000000"/>
                </a:solidFill>
                <a:uFillTx/>
              </a:defRPr>
            </a:pPr>
            <a:r>
              <a:rPr lang="mn-MN" b="1" kern="0" dirty="0">
                <a:solidFill>
                  <a:schemeClr val="bg1"/>
                </a:solidFill>
                <a:latin typeface="Arial"/>
                <a:cs typeface="Arial"/>
              </a:rPr>
              <a:t>ЕРӨНХИЙ БОЛОВСРОЛЫН БОДЛОГО, ЗОХИЦУУЛАЛТЫН ГАЗРЫН ДАРГА М.ЦОГЗОЛМАА</a:t>
            </a:r>
          </a:p>
          <a:p>
            <a:pPr algn="ctr">
              <a:defRPr sz="1800" b="0" i="0" u="none" strike="noStrike" kern="0" cap="none" spc="0" baseline="0">
                <a:solidFill>
                  <a:srgbClr val="000000"/>
                </a:solidFill>
                <a:uFillTx/>
              </a:defRPr>
            </a:pPr>
            <a:endParaRPr lang="mn-MN" b="1" kern="0" dirty="0">
              <a:solidFill>
                <a:schemeClr val="bg1"/>
              </a:solidFill>
              <a:latin typeface="Arial"/>
              <a:cs typeface="Arial"/>
            </a:endParaRPr>
          </a:p>
          <a:p>
            <a:pPr algn="ctr">
              <a:defRPr sz="1800" b="0" i="0" u="none" strike="noStrike" kern="0" cap="none" spc="0" baseline="0">
                <a:solidFill>
                  <a:srgbClr val="000000"/>
                </a:solidFill>
                <a:uFillTx/>
              </a:defRPr>
            </a:pPr>
            <a:r>
              <a:rPr lang="mn-MN" b="1" kern="0" dirty="0">
                <a:solidFill>
                  <a:schemeClr val="bg1"/>
                </a:solidFill>
                <a:latin typeface="Arial"/>
                <a:cs typeface="Arial"/>
              </a:rPr>
              <a:t>СУРГУУЛИЙН ӨМНӨХ БОЛОВСРОЛЫН ХЭЛТСИЙН ДАРГА Ж.МЯГМАР</a:t>
            </a:r>
          </a:p>
        </p:txBody>
      </p:sp>
      <p:sp>
        <p:nvSpPr>
          <p:cNvPr id="2" name="Title 3">
            <a:extLst>
              <a:ext uri="{FF2B5EF4-FFF2-40B4-BE49-F238E27FC236}">
                <a16:creationId xmlns:a16="http://schemas.microsoft.com/office/drawing/2014/main" id="{C9B390F7-CC59-44DA-DDEB-362B5154BFEB}"/>
              </a:ext>
            </a:extLst>
          </p:cNvPr>
          <p:cNvSpPr txBox="1">
            <a:spLocks/>
          </p:cNvSpPr>
          <p:nvPr/>
        </p:nvSpPr>
        <p:spPr>
          <a:xfrm>
            <a:off x="3379185" y="4207485"/>
            <a:ext cx="13487977" cy="1143000"/>
          </a:xfrm>
          <a:prstGeom prst="rect">
            <a:avLst/>
          </a:prstGeom>
        </p:spPr>
        <p:txBody>
          <a:bodyPr lIns="91440" tIns="45720" rIns="91440" bIns="45720" anchor="b">
            <a:normAutofit fontScale="60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120000"/>
              </a:lnSpc>
            </a:pPr>
            <a:r>
              <a:rPr lang="mn-MN" sz="4800" b="1" dirty="0">
                <a:latin typeface="Arial"/>
                <a:cs typeface="Arial"/>
              </a:rPr>
              <a:t>СУРГУУЛИЙН ӨМНӨХ БОЛОН ЕРӨНХИЙ БОЛОВСРОЛЫН САЛБАРЫН БОДЛОГО, ЗОХИЦУУЛАЛТ, ХЭРЭГЖҮҮЛЭХ АРГА ХЭМЖЭЭ</a:t>
            </a:r>
            <a:endParaRPr lang="en-US" sz="4800" b="1" dirty="0">
              <a:latin typeface="Arial"/>
              <a:cs typeface="Arial"/>
            </a:endParaRPr>
          </a:p>
        </p:txBody>
      </p:sp>
    </p:spTree>
    <p:extLst>
      <p:ext uri="{BB962C8B-B14F-4D97-AF65-F5344CB8AC3E}">
        <p14:creationId xmlns:p14="http://schemas.microsoft.com/office/powerpoint/2010/main" val="1877501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D53AB-2622-87B7-2EB1-051221F05FB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638861E5-FD67-3F4C-7EBA-621E31A354A0}"/>
              </a:ext>
            </a:extLst>
          </p:cNvPr>
          <p:cNvSpPr>
            <a:spLocks noGrp="1"/>
          </p:cNvSpPr>
          <p:nvPr>
            <p:ph type="title"/>
          </p:nvPr>
        </p:nvSpPr>
        <p:spPr>
          <a:xfrm>
            <a:off x="4510981" y="508636"/>
            <a:ext cx="8618818" cy="797093"/>
          </a:xfrm>
        </p:spPr>
        <p:txBody>
          <a:bodyPr>
            <a:normAutofit/>
          </a:bodyPr>
          <a:lstStyle/>
          <a:p>
            <a:r>
              <a:rPr lang="mn-MN" sz="2800" b="1" dirty="0">
                <a:solidFill>
                  <a:schemeClr val="bg1"/>
                </a:solidFill>
                <a:latin typeface="Arial"/>
                <a:cs typeface="Arial"/>
              </a:rPr>
              <a:t>СУРАЛЦАГЧИЙН ХӨГЖИЛ, ХАМГААЛАЛ</a:t>
            </a:r>
          </a:p>
        </p:txBody>
      </p:sp>
      <p:sp>
        <p:nvSpPr>
          <p:cNvPr id="8" name="TextBox 7">
            <a:extLst>
              <a:ext uri="{FF2B5EF4-FFF2-40B4-BE49-F238E27FC236}">
                <a16:creationId xmlns:a16="http://schemas.microsoft.com/office/drawing/2014/main" id="{B8D8EDD2-F160-DF4B-9CB3-109C20EA81B0}"/>
              </a:ext>
            </a:extLst>
          </p:cNvPr>
          <p:cNvSpPr txBox="1"/>
          <p:nvPr/>
        </p:nvSpPr>
        <p:spPr>
          <a:xfrm>
            <a:off x="707194" y="3749858"/>
            <a:ext cx="12422605"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210" indent="-283210">
              <a:buFont typeface="Wingdings"/>
              <a:buChar char="q"/>
            </a:pPr>
            <a:r>
              <a:rPr lang="mn-MN" b="1" dirty="0">
                <a:solidFill>
                  <a:srgbClr val="FFFFFF"/>
                </a:solidFill>
                <a:latin typeface=" Arial"/>
                <a:cs typeface="Arial"/>
              </a:rPr>
              <a:t>"ЕРӨНХИЙ БОЛОВСРОЛЫН СУРГУУЛИЙН ХҮҮХЭД ХАМГААЛЛЫН БОДЛОГО" боловсруулж батлахад арга зүйн дэмжлэг үзүүлэх </a:t>
            </a:r>
            <a:r>
              <a:rPr lang="mn-MN" dirty="0">
                <a:solidFill>
                  <a:srgbClr val="F2AA00"/>
                </a:solidFill>
                <a:latin typeface=" Arial"/>
                <a:cs typeface="Arial"/>
              </a:rPr>
              <a:t>/Боловсролын сайдын 2025 оны А/567 дугаар тушаал/</a:t>
            </a:r>
          </a:p>
          <a:p>
            <a:endParaRPr lang="mn-MN" b="1" dirty="0">
              <a:solidFill>
                <a:srgbClr val="FFFFFF"/>
              </a:solidFill>
              <a:latin typeface=" Arial"/>
              <a:cs typeface="Arial"/>
            </a:endParaRPr>
          </a:p>
          <a:p>
            <a:pPr marL="283210" indent="-283210">
              <a:buFont typeface="Wingdings"/>
              <a:buChar char="q"/>
            </a:pPr>
            <a:r>
              <a:rPr lang="mn-MN" b="1" kern="1200" dirty="0">
                <a:solidFill>
                  <a:srgbClr val="FFFFFF"/>
                </a:solidFill>
                <a:latin typeface=" Arial"/>
                <a:ea typeface="+mn-ea"/>
                <a:cs typeface="Arial"/>
              </a:rPr>
              <a:t>“ЭРҮҮЛ</a:t>
            </a:r>
            <a:r>
              <a:rPr lang="en-US" b="1" kern="1200" dirty="0">
                <a:solidFill>
                  <a:srgbClr val="FFFFFF"/>
                </a:solidFill>
                <a:latin typeface=" Arial"/>
                <a:ea typeface="+mn-ea"/>
                <a:cs typeface="Arial"/>
              </a:rPr>
              <a:t> </a:t>
            </a:r>
            <a:r>
              <a:rPr lang="mn-MN" b="1" kern="1200" dirty="0">
                <a:solidFill>
                  <a:srgbClr val="FFFFFF"/>
                </a:solidFill>
                <a:latin typeface=" Arial"/>
                <a:ea typeface="+mn-ea"/>
                <a:cs typeface="Arial"/>
              </a:rPr>
              <a:t>-</a:t>
            </a:r>
            <a:r>
              <a:rPr lang="en-US" b="1" kern="1200" dirty="0">
                <a:solidFill>
                  <a:srgbClr val="FFFFFF"/>
                </a:solidFill>
                <a:latin typeface=" Arial"/>
                <a:ea typeface="+mn-ea"/>
                <a:cs typeface="Arial"/>
              </a:rPr>
              <a:t> </a:t>
            </a:r>
            <a:r>
              <a:rPr lang="mn-MN" b="1" kern="1200" dirty="0">
                <a:solidFill>
                  <a:srgbClr val="FFFFFF"/>
                </a:solidFill>
                <a:latin typeface=" Arial"/>
                <a:ea typeface="+mn-ea"/>
                <a:cs typeface="Arial"/>
              </a:rPr>
              <a:t>АЮУЛГҮЙ СУРГУУЛЬ” АРГА ХЭМЖЭЭ, </a:t>
            </a:r>
            <a:r>
              <a:rPr lang="mn-MN" b="1" kern="1200" dirty="0">
                <a:solidFill>
                  <a:srgbClr val="FFFFFF"/>
                </a:solidFill>
                <a:latin typeface="Arial"/>
                <a:cs typeface="Arial"/>
              </a:rPr>
              <a:t>ХЭРЭГЖҮҮЛЭХ</a:t>
            </a:r>
            <a:r>
              <a:rPr lang="mn-MN" b="1" kern="1200" dirty="0">
                <a:solidFill>
                  <a:srgbClr val="FFFFFF"/>
                </a:solidFill>
                <a:latin typeface=" Arial"/>
                <a:ea typeface="+mn-ea"/>
                <a:cs typeface="Arial"/>
              </a:rPr>
              <a:t> ТӨЛӨВЛӨГӨӨ /2025-2028/</a:t>
            </a:r>
            <a:endParaRPr lang="en-US" dirty="0">
              <a:solidFill>
                <a:srgbClr val="FFFFFF"/>
              </a:solidFill>
            </a:endParaRPr>
          </a:p>
          <a:p>
            <a:pPr marL="0" algn="l" rtl="0"/>
            <a:r>
              <a:rPr lang="mn-MN" b="1" kern="1200" dirty="0">
                <a:solidFill>
                  <a:srgbClr val="FFFFFF"/>
                </a:solidFill>
                <a:latin typeface=" Arial"/>
                <a:ea typeface="+mn-ea"/>
                <a:cs typeface="Arial"/>
              </a:rPr>
              <a:t>   </a:t>
            </a:r>
            <a:r>
              <a:rPr lang="mn-MN" b="1" kern="1200" dirty="0">
                <a:solidFill>
                  <a:srgbClr val="F2AA00"/>
                </a:solidFill>
                <a:latin typeface=" Arial"/>
                <a:ea typeface="+mn-ea"/>
                <a:cs typeface="Arial"/>
              </a:rPr>
              <a:t>   </a:t>
            </a:r>
            <a:r>
              <a:rPr lang="mn-MN" kern="1200" dirty="0">
                <a:solidFill>
                  <a:srgbClr val="F2AA00"/>
                </a:solidFill>
                <a:latin typeface=" Arial"/>
                <a:ea typeface="+mn-ea"/>
                <a:cs typeface="Arial"/>
              </a:rPr>
              <a:t>/Боловсролын сайд, эрүүл мэндийн сайдын 2025 оны А/53, А/37 дугаар хамтарсан тушаал/</a:t>
            </a:r>
            <a:endParaRPr lang="mn-MN" kern="1200" dirty="0">
              <a:solidFill>
                <a:srgbClr val="F2AA00"/>
              </a:solidFill>
              <a:latin typeface=" Arial"/>
              <a:cs typeface="Arial"/>
            </a:endParaRPr>
          </a:p>
          <a:p>
            <a:endParaRPr lang="mn-MN" dirty="0">
              <a:solidFill>
                <a:srgbClr val="FFFFFF"/>
              </a:solidFill>
              <a:latin typeface=" Arial"/>
              <a:cs typeface="Arial"/>
            </a:endParaRPr>
          </a:p>
          <a:p>
            <a:pPr marL="283210" indent="-283210" algn="l" rtl="0">
              <a:buFont typeface="Wingdings"/>
              <a:buChar char="q"/>
            </a:pPr>
            <a:r>
              <a:rPr lang="mn-MN" b="1" kern="1200" dirty="0">
                <a:solidFill>
                  <a:srgbClr val="FFFFFF"/>
                </a:solidFill>
                <a:latin typeface=" Arial"/>
                <a:ea typeface="+mn-ea"/>
                <a:cs typeface="Arial"/>
              </a:rPr>
              <a:t>"ХҮҮХДЭД ЭЭЛТЭЙ ДОТУУР БАЙР" АРГА ХЭМЖЭЭНИЙ ТӨЛӨВЛӨГӨӨ /2025-2028/ </a:t>
            </a:r>
            <a:endParaRPr lang="mn-MN" b="1" kern="1200" dirty="0">
              <a:solidFill>
                <a:srgbClr val="FFFFFF"/>
              </a:solidFill>
              <a:latin typeface=" Arial"/>
              <a:cs typeface="Arial"/>
            </a:endParaRPr>
          </a:p>
          <a:p>
            <a:pPr marL="0" algn="l" rtl="0"/>
            <a:r>
              <a:rPr lang="mn-MN" b="1" kern="1200" dirty="0">
                <a:solidFill>
                  <a:srgbClr val="FFFFFF"/>
                </a:solidFill>
                <a:latin typeface=" Arial"/>
                <a:ea typeface="+mn-ea"/>
                <a:cs typeface="Arial"/>
              </a:rPr>
              <a:t>     </a:t>
            </a:r>
            <a:r>
              <a:rPr lang="mn-MN" b="1" kern="1200" dirty="0">
                <a:solidFill>
                  <a:srgbClr val="F2AA00"/>
                </a:solidFill>
                <a:latin typeface=" Arial"/>
                <a:ea typeface="+mn-ea"/>
                <a:cs typeface="Arial"/>
              </a:rPr>
              <a:t>  /</a:t>
            </a:r>
            <a:r>
              <a:rPr lang="mn-MN" kern="1200" dirty="0">
                <a:solidFill>
                  <a:srgbClr val="F2AA00"/>
                </a:solidFill>
                <a:latin typeface=" Arial"/>
                <a:ea typeface="+mn-ea"/>
                <a:cs typeface="Arial"/>
              </a:rPr>
              <a:t>Боловсролын сайдын 2025 оны А/254 дүгээр тушаал/ </a:t>
            </a:r>
            <a:endParaRPr lang="mn-MN" kern="1200" dirty="0">
              <a:solidFill>
                <a:srgbClr val="F2AA00"/>
              </a:solidFill>
              <a:latin typeface=" Arial"/>
              <a:cs typeface="Arial"/>
            </a:endParaRPr>
          </a:p>
          <a:p>
            <a:endParaRPr lang="mn-MN" dirty="0">
              <a:solidFill>
                <a:srgbClr val="FFFFFF"/>
              </a:solidFill>
              <a:latin typeface=" Arial"/>
              <a:cs typeface="Arial"/>
            </a:endParaRPr>
          </a:p>
          <a:p>
            <a:pPr marL="283210" indent="-283210" algn="l" rtl="0">
              <a:buFont typeface="Wingdings"/>
              <a:buChar char="q"/>
            </a:pPr>
            <a:r>
              <a:rPr lang="mn-MN" b="1" kern="1200" dirty="0">
                <a:solidFill>
                  <a:srgbClr val="FFFFFF"/>
                </a:solidFill>
                <a:latin typeface=" Arial"/>
                <a:ea typeface="+mn-ea"/>
                <a:cs typeface="Arial"/>
              </a:rPr>
              <a:t>”СУРГУУЛИЙН СОЁЛ-СУРАЛЦАГЧИЙН ТӨЛӨВШЛИЙГ ДЭМЖИХ ҮЙЛ АЖИЛЛАГААНЫ УДИРДАМЖ” </a:t>
            </a:r>
            <a:endParaRPr lang="mn-MN" b="1" kern="1200" dirty="0">
              <a:solidFill>
                <a:srgbClr val="FFFFFF"/>
              </a:solidFill>
              <a:latin typeface=" Arial"/>
              <a:cs typeface="Arial"/>
            </a:endParaRPr>
          </a:p>
          <a:p>
            <a:pPr marL="0" algn="l" rtl="0"/>
            <a:r>
              <a:rPr lang="mn-MN" kern="1200" dirty="0">
                <a:solidFill>
                  <a:srgbClr val="FFFFFF"/>
                </a:solidFill>
                <a:latin typeface=" Arial"/>
                <a:ea typeface="+mn-ea"/>
                <a:cs typeface="Arial"/>
              </a:rPr>
              <a:t>     </a:t>
            </a:r>
            <a:r>
              <a:rPr lang="mn-MN" kern="1200" dirty="0">
                <a:solidFill>
                  <a:srgbClr val="F2AA00"/>
                </a:solidFill>
                <a:latin typeface=" Arial"/>
                <a:ea typeface="+mn-ea"/>
                <a:cs typeface="Arial"/>
              </a:rPr>
              <a:t>   /Боловсролын сайдын 2025 оны А/224 дүгээр тушаал/</a:t>
            </a:r>
            <a:endParaRPr lang="mn-MN" kern="1200" dirty="0">
              <a:solidFill>
                <a:srgbClr val="F2AA00"/>
              </a:solidFill>
              <a:latin typeface=" Arial"/>
              <a:cs typeface="Arial"/>
            </a:endParaRPr>
          </a:p>
          <a:p>
            <a:pPr marL="0" algn="l" rtl="0"/>
            <a:endParaRPr lang="en-US" dirty="0">
              <a:solidFill>
                <a:srgbClr val="FFFFFF"/>
              </a:solidFill>
            </a:endParaRPr>
          </a:p>
          <a:p>
            <a:pPr marL="283210" indent="-283210" algn="l" rtl="0">
              <a:buFont typeface="Wingdings"/>
              <a:buChar char="q"/>
            </a:pPr>
            <a:r>
              <a:rPr lang="mn-MN" b="1" kern="1200" dirty="0">
                <a:solidFill>
                  <a:srgbClr val="FFFFFF"/>
                </a:solidFill>
                <a:latin typeface=" Arial"/>
                <a:ea typeface="+mn-ea"/>
                <a:cs typeface="Arial"/>
              </a:rPr>
              <a:t>“ЭРҮҮЛ ШҮД” АРГА ХЭМЖЭЭНИЙ ТӨЛӨВЛӨГӨӨ /2024-2027/</a:t>
            </a:r>
            <a:endParaRPr lang="mn-MN" b="1" kern="1200" dirty="0">
              <a:solidFill>
                <a:srgbClr val="FFFFFF"/>
              </a:solidFill>
              <a:latin typeface=" Arial"/>
              <a:cs typeface="Arial"/>
            </a:endParaRPr>
          </a:p>
          <a:p>
            <a:r>
              <a:rPr lang="mn-MN" kern="1200" dirty="0">
                <a:solidFill>
                  <a:srgbClr val="FFFFFF"/>
                </a:solidFill>
                <a:latin typeface=" Arial"/>
                <a:ea typeface="+mn-ea"/>
                <a:cs typeface="Arial"/>
              </a:rPr>
              <a:t>      </a:t>
            </a:r>
            <a:r>
              <a:rPr lang="mn-MN" kern="1200" dirty="0">
                <a:solidFill>
                  <a:srgbClr val="F2AA00"/>
                </a:solidFill>
                <a:latin typeface=" Arial"/>
                <a:ea typeface="+mn-ea"/>
                <a:cs typeface="Arial"/>
              </a:rPr>
              <a:t>  /Эрүүл мэндийн сайд, Боловсрол, шинжлэх </a:t>
            </a:r>
            <a:r>
              <a:rPr lang="mn-MN" dirty="0">
                <a:solidFill>
                  <a:srgbClr val="F2AA00"/>
                </a:solidFill>
                <a:latin typeface=" Arial"/>
                <a:cs typeface="Arial"/>
              </a:rPr>
              <a:t>ухааны сайдын</a:t>
            </a:r>
            <a:r>
              <a:rPr lang="mn-MN" kern="1200" dirty="0">
                <a:solidFill>
                  <a:srgbClr val="F2AA00"/>
                </a:solidFill>
                <a:latin typeface=" Arial"/>
                <a:ea typeface="+mn-ea"/>
                <a:cs typeface="Arial"/>
              </a:rPr>
              <a:t> 2024 оны А/27, А/25 дугаар хамтарсан тушаал/</a:t>
            </a:r>
            <a:endParaRPr lang="mn-MN" kern="1200" dirty="0">
              <a:solidFill>
                <a:srgbClr val="F2AA00"/>
              </a:solidFill>
              <a:latin typeface=" Arial"/>
              <a:cs typeface="Arial"/>
            </a:endParaRPr>
          </a:p>
          <a:p>
            <a:pPr marL="0" algn="l" rtl="0"/>
            <a:endParaRPr lang="en-US" dirty="0">
              <a:solidFill>
                <a:srgbClr val="FFFFFF"/>
              </a:solidFill>
            </a:endParaRPr>
          </a:p>
          <a:p>
            <a:pPr marL="283210" indent="-283210" algn="l" rtl="0">
              <a:buFont typeface="Wingdings"/>
              <a:buChar char="q"/>
            </a:pPr>
            <a:r>
              <a:rPr lang="en-US" b="1" kern="1200" dirty="0">
                <a:solidFill>
                  <a:srgbClr val="FFFFFF"/>
                </a:solidFill>
                <a:latin typeface=" Arial"/>
                <a:ea typeface="Roboto Condensed"/>
                <a:cs typeface="Roboto Condensed"/>
              </a:rPr>
              <a:t>СУРГУУЛ</a:t>
            </a:r>
            <a:r>
              <a:rPr lang="mn-MN" b="1" kern="1200" dirty="0">
                <a:solidFill>
                  <a:srgbClr val="FFFFFF"/>
                </a:solidFill>
                <a:latin typeface=" Arial"/>
                <a:ea typeface="Roboto Condensed"/>
                <a:cs typeface="Roboto Condensed"/>
              </a:rPr>
              <a:t>Ь, ДОТУУР БАЙРНЫ</a:t>
            </a:r>
            <a:r>
              <a:rPr lang="en-US" b="1" kern="1200" dirty="0">
                <a:solidFill>
                  <a:srgbClr val="FFFFFF"/>
                </a:solidFill>
                <a:latin typeface=" Arial"/>
                <a:ea typeface="Roboto Condensed"/>
                <a:cs typeface="Roboto Condensed"/>
              </a:rPr>
              <a:t> ОРЧИНД ҮЕ ТЭНГИЙН ДЭЭРЭЛХЭЛТ,</a:t>
            </a:r>
            <a:r>
              <a:rPr lang="mn-MN" b="1" kern="1200" dirty="0">
                <a:solidFill>
                  <a:srgbClr val="FFFFFF"/>
                </a:solidFill>
                <a:latin typeface=" Arial"/>
                <a:ea typeface="Roboto Condensed"/>
                <a:cs typeface="Roboto Condensed"/>
              </a:rPr>
              <a:t> </a:t>
            </a:r>
            <a:r>
              <a:rPr lang="en-US" b="1" kern="1200" dirty="0">
                <a:solidFill>
                  <a:srgbClr val="FFFFFF"/>
                </a:solidFill>
                <a:latin typeface=" Arial"/>
                <a:ea typeface="Roboto Condensed"/>
                <a:cs typeface="Roboto Condensed"/>
              </a:rPr>
              <a:t>ГЭМТ ХЭРЭГ, ЗӨРЧИЛ, ХОРТ ЗУРШЛААС УРЬДЧИЛАН СЭРГИЙЛЭХ</a:t>
            </a:r>
            <a:r>
              <a:rPr lang="mn-MN" b="1" kern="1200" dirty="0">
                <a:solidFill>
                  <a:srgbClr val="FFFFFF"/>
                </a:solidFill>
                <a:latin typeface=" Arial"/>
                <a:ea typeface="Roboto Condensed"/>
                <a:cs typeface="Roboto Condensed"/>
              </a:rPr>
              <a:t>ЭД ЧИГЛЭСЭН ЦОГЦ АРГА ХЭМЖЭЭ</a:t>
            </a:r>
          </a:p>
          <a:p>
            <a:pPr algn="ctr"/>
            <a:endParaRPr lang="en-US" dirty="0">
              <a:solidFill>
                <a:srgbClr val="FFFFFF"/>
              </a:solidFill>
            </a:endParaRPr>
          </a:p>
        </p:txBody>
      </p:sp>
      <p:sp>
        <p:nvSpPr>
          <p:cNvPr id="10" name="TextBox 9">
            <a:extLst>
              <a:ext uri="{FF2B5EF4-FFF2-40B4-BE49-F238E27FC236}">
                <a16:creationId xmlns:a16="http://schemas.microsoft.com/office/drawing/2014/main" id="{0A9E5E8F-800F-C99F-924D-978A16A9C6F5}"/>
              </a:ext>
            </a:extLst>
          </p:cNvPr>
          <p:cNvSpPr txBox="1"/>
          <p:nvPr/>
        </p:nvSpPr>
        <p:spPr>
          <a:xfrm>
            <a:off x="11180165" y="1658884"/>
            <a:ext cx="639177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just" rtl="0"/>
            <a:r>
              <a:rPr lang="mn-MN" kern="1200" dirty="0">
                <a:solidFill>
                  <a:srgbClr val="FFC000"/>
                </a:solidFill>
                <a:latin typeface="Arial"/>
                <a:ea typeface="Roboto Condensed"/>
                <a:cs typeface="Arial"/>
              </a:rPr>
              <a:t>Суралцагчийн санал, хүсэлтийг анхаарч, тэднийг шийдвэр гаргах үйл явцад идэвхтэй оролцуулж, хүүхэд бүрийн онцлог хэрэгцээнд тохирсон дэмжлэг үзүүлэх замаар суралцагчиийн бие даах чадвар, өөртөө итгэх итгэлийг бэхжүүлнэ. </a:t>
            </a:r>
            <a:endParaRPr lang="en-US" dirty="0">
              <a:solidFill>
                <a:srgbClr val="FFC000"/>
              </a:solidFill>
            </a:endParaRPr>
          </a:p>
        </p:txBody>
      </p:sp>
      <p:sp>
        <p:nvSpPr>
          <p:cNvPr id="11" name="TextBox 10">
            <a:extLst>
              <a:ext uri="{FF2B5EF4-FFF2-40B4-BE49-F238E27FC236}">
                <a16:creationId xmlns:a16="http://schemas.microsoft.com/office/drawing/2014/main" id="{728817DE-8019-C351-F683-3A36F825187D}"/>
              </a:ext>
            </a:extLst>
          </p:cNvPr>
          <p:cNvSpPr txBox="1"/>
          <p:nvPr/>
        </p:nvSpPr>
        <p:spPr>
          <a:xfrm>
            <a:off x="511342" y="2736102"/>
            <a:ext cx="55098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mn-MN" sz="2000" i="0" u="none" strike="noStrike" baseline="0" dirty="0">
                <a:solidFill>
                  <a:schemeClr val="bg1"/>
                </a:solidFill>
                <a:latin typeface="Arial"/>
              </a:rPr>
              <a:t>Ц</a:t>
            </a:r>
            <a:r>
              <a:rPr lang="mn-MN" sz="2000" b="1" i="0" u="sng" strike="noStrike" baseline="0" dirty="0">
                <a:solidFill>
                  <a:schemeClr val="bg1"/>
                </a:solidFill>
                <a:latin typeface="Arial"/>
              </a:rPr>
              <a:t>ААШИД </a:t>
            </a:r>
            <a:r>
              <a:rPr lang="mn-MN" sz="2000" b="1" i="0" u="sng" dirty="0">
                <a:solidFill>
                  <a:schemeClr val="bg1"/>
                </a:solidFill>
                <a:latin typeface="Arial"/>
                <a:ea typeface="Arial"/>
                <a:cs typeface="Arial"/>
              </a:rPr>
              <a:t>​</a:t>
            </a:r>
            <a:r>
              <a:rPr lang="mn-MN" sz="2000" b="1" u="sng" dirty="0">
                <a:solidFill>
                  <a:schemeClr val="bg1"/>
                </a:solidFill>
                <a:latin typeface="Arial"/>
                <a:ea typeface="Arial"/>
                <a:cs typeface="Arial"/>
              </a:rPr>
              <a:t>ХЭРЭГЖҮҮЛЭХ АРГА ХЭМЖЭЭ</a:t>
            </a:r>
            <a:endParaRPr lang="mn-MN" sz="2000" b="1" u="sng" dirty="0">
              <a:solidFill>
                <a:schemeClr val="bg1"/>
              </a:solidFill>
              <a:latin typeface="Arial"/>
              <a:cs typeface="Arial"/>
            </a:endParaRPr>
          </a:p>
        </p:txBody>
      </p:sp>
      <p:pic>
        <p:nvPicPr>
          <p:cNvPr id="12" name="Picture 11" descr="A person and children standing together&#10;&#10;AI-generated content may be incorrect.">
            <a:extLst>
              <a:ext uri="{FF2B5EF4-FFF2-40B4-BE49-F238E27FC236}">
                <a16:creationId xmlns:a16="http://schemas.microsoft.com/office/drawing/2014/main" id="{8408BE0C-EC03-D918-6E4C-7D1FB2DFEFAA}"/>
              </a:ext>
            </a:extLst>
          </p:cNvPr>
          <p:cNvPicPr>
            <a:picLocks noChangeAspect="1"/>
          </p:cNvPicPr>
          <p:nvPr/>
        </p:nvPicPr>
        <p:blipFill>
          <a:blip r:embed="rId2"/>
          <a:stretch>
            <a:fillRect/>
          </a:stretch>
        </p:blipFill>
        <p:spPr>
          <a:xfrm>
            <a:off x="13129799" y="4325911"/>
            <a:ext cx="4629150" cy="3619500"/>
          </a:xfrm>
          <a:prstGeom prst="rect">
            <a:avLst/>
          </a:prstGeom>
        </p:spPr>
      </p:pic>
    </p:spTree>
    <p:extLst>
      <p:ext uri="{BB962C8B-B14F-4D97-AF65-F5344CB8AC3E}">
        <p14:creationId xmlns:p14="http://schemas.microsoft.com/office/powerpoint/2010/main" val="2657759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9F382-7728-0FF3-1227-D194510E9260}"/>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F58AB40-6F2B-072D-10AC-5CED5FAEF82F}"/>
              </a:ext>
            </a:extLst>
          </p:cNvPr>
          <p:cNvSpPr>
            <a:spLocks noGrp="1"/>
          </p:cNvSpPr>
          <p:nvPr>
            <p:ph type="title"/>
          </p:nvPr>
        </p:nvSpPr>
        <p:spPr>
          <a:xfrm>
            <a:off x="3306536" y="290257"/>
            <a:ext cx="13487977" cy="1143000"/>
          </a:xfrm>
        </p:spPr>
        <p:txBody>
          <a:bodyPr>
            <a:normAutofit/>
          </a:bodyPr>
          <a:lstStyle/>
          <a:p>
            <a:r>
              <a:rPr lang="mn-MN" sz="2800" b="1" dirty="0">
                <a:solidFill>
                  <a:schemeClr val="bg1"/>
                </a:solidFill>
                <a:latin typeface="Arial"/>
                <a:cs typeface="Arial"/>
              </a:rPr>
              <a:t>НАСАН ТУРШИЙН СУРАЛЦАХУЙН БОДЛОГО, ЭРХ ЗҮЙН ОРЧИН, ХЭРЭГЖИЛТЭД АНХААРАХ ЗҮЙЛ</a:t>
            </a:r>
            <a:endParaRPr lang="en-US" sz="2800" b="1" dirty="0">
              <a:solidFill>
                <a:schemeClr val="bg1"/>
              </a:solidFill>
              <a:latin typeface="Arial"/>
              <a:cs typeface="Arial"/>
            </a:endParaRPr>
          </a:p>
        </p:txBody>
      </p:sp>
      <p:pic>
        <p:nvPicPr>
          <p:cNvPr id="12" name="Picture 11" descr="A screenshot of a cell phone&#10;&#10;AI-generated content may be incorrect.">
            <a:extLst>
              <a:ext uri="{FF2B5EF4-FFF2-40B4-BE49-F238E27FC236}">
                <a16:creationId xmlns:a16="http://schemas.microsoft.com/office/drawing/2014/main" id="{B03EC437-A967-4DFC-0E17-F21B913EC285}"/>
              </a:ext>
            </a:extLst>
          </p:cNvPr>
          <p:cNvPicPr>
            <a:picLocks noChangeAspect="1"/>
          </p:cNvPicPr>
          <p:nvPr/>
        </p:nvPicPr>
        <p:blipFill>
          <a:blip r:embed="rId2"/>
          <a:stretch>
            <a:fillRect/>
          </a:stretch>
        </p:blipFill>
        <p:spPr>
          <a:xfrm>
            <a:off x="1407083" y="4489217"/>
            <a:ext cx="4567185" cy="3253737"/>
          </a:xfrm>
          <a:prstGeom prst="rect">
            <a:avLst/>
          </a:prstGeom>
        </p:spPr>
      </p:pic>
      <p:pic>
        <p:nvPicPr>
          <p:cNvPr id="13" name="Picture 12" descr="A screenshot of a cell phone&#10;&#10;AI-generated content may be incorrect.">
            <a:extLst>
              <a:ext uri="{FF2B5EF4-FFF2-40B4-BE49-F238E27FC236}">
                <a16:creationId xmlns:a16="http://schemas.microsoft.com/office/drawing/2014/main" id="{3AA30ECA-4059-841D-A3D3-5DDB43EE112F}"/>
              </a:ext>
            </a:extLst>
          </p:cNvPr>
          <p:cNvPicPr>
            <a:picLocks noChangeAspect="1"/>
          </p:cNvPicPr>
          <p:nvPr/>
        </p:nvPicPr>
        <p:blipFill>
          <a:blip r:embed="rId3"/>
          <a:stretch>
            <a:fillRect/>
          </a:stretch>
        </p:blipFill>
        <p:spPr>
          <a:xfrm>
            <a:off x="6877309" y="4505159"/>
            <a:ext cx="4473089" cy="3249989"/>
          </a:xfrm>
          <a:prstGeom prst="rect">
            <a:avLst/>
          </a:prstGeom>
        </p:spPr>
      </p:pic>
      <p:pic>
        <p:nvPicPr>
          <p:cNvPr id="14" name="Picture 13" descr="A screenshot of a cell phone&#10;&#10;AI-generated content may be incorrect.">
            <a:extLst>
              <a:ext uri="{FF2B5EF4-FFF2-40B4-BE49-F238E27FC236}">
                <a16:creationId xmlns:a16="http://schemas.microsoft.com/office/drawing/2014/main" id="{420C16E1-5A4B-5A66-9431-1E9FA8548862}"/>
              </a:ext>
            </a:extLst>
          </p:cNvPr>
          <p:cNvPicPr>
            <a:picLocks noChangeAspect="1"/>
          </p:cNvPicPr>
          <p:nvPr/>
        </p:nvPicPr>
        <p:blipFill>
          <a:blip r:embed="rId4"/>
          <a:stretch>
            <a:fillRect/>
          </a:stretch>
        </p:blipFill>
        <p:spPr>
          <a:xfrm>
            <a:off x="12158819" y="4424288"/>
            <a:ext cx="4830956" cy="3395930"/>
          </a:xfrm>
          <a:prstGeom prst="rect">
            <a:avLst/>
          </a:prstGeom>
        </p:spPr>
      </p:pic>
      <p:sp>
        <p:nvSpPr>
          <p:cNvPr id="15" name="TextBox 14">
            <a:extLst>
              <a:ext uri="{FF2B5EF4-FFF2-40B4-BE49-F238E27FC236}">
                <a16:creationId xmlns:a16="http://schemas.microsoft.com/office/drawing/2014/main" id="{87135526-4B22-4B1E-F77C-3445379BE7C9}"/>
              </a:ext>
            </a:extLst>
          </p:cNvPr>
          <p:cNvSpPr txBox="1"/>
          <p:nvPr/>
        </p:nvSpPr>
        <p:spPr>
          <a:xfrm>
            <a:off x="979015" y="7764040"/>
            <a:ext cx="646548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mn-MN" i="1">
                <a:solidFill>
                  <a:srgbClr val="FFC000"/>
                </a:solidFill>
                <a:latin typeface="Arial"/>
                <a:ea typeface="Malgun Gothic"/>
                <a:cs typeface="Arial"/>
              </a:rPr>
              <a:t>/Боловсролын сайд, Гэр бүл, хөдөлмөр, нийгмийн хамгааллын сайдын хамтарсан тушаал/ </a:t>
            </a:r>
            <a:endParaRPr lang="mn-MN">
              <a:solidFill>
                <a:srgbClr val="FFC000"/>
              </a:solidFill>
              <a:latin typeface="Arial"/>
              <a:ea typeface="Malgun Gothic"/>
              <a:cs typeface="Arial"/>
            </a:endParaRPr>
          </a:p>
          <a:p>
            <a:endParaRPr lang="mn-MN" b="1">
              <a:solidFill>
                <a:srgbClr val="F2AA00"/>
              </a:solidFill>
              <a:latin typeface="Segoe UI"/>
              <a:ea typeface="Malgun Gothic"/>
              <a:cs typeface="Segoe UI"/>
            </a:endParaRPr>
          </a:p>
          <a:p>
            <a:pPr algn="just"/>
            <a:r>
              <a:rPr lang="mn-MN" sz="1800" b="1" kern="100">
                <a:solidFill>
                  <a:schemeClr val="bg1"/>
                </a:solidFill>
                <a:latin typeface="Arial"/>
                <a:ea typeface="Malgun Gothic"/>
                <a:cs typeface="Arial"/>
              </a:rPr>
              <a:t>“</a:t>
            </a:r>
            <a:r>
              <a:rPr lang="mn-MN" sz="1800" kern="100">
                <a:solidFill>
                  <a:schemeClr val="bg1"/>
                </a:solidFill>
                <a:latin typeface="Arial"/>
                <a:ea typeface="Malgun Gothic"/>
                <a:cs typeface="Arial"/>
              </a:rPr>
              <a:t>Иргэний албан бус болон амьдралын орчинд суралцаж эзэмшсэн мэдлэг, чадварыг албан боловсролын тогтолцоон хүлээн звшөөрөх, баталгаажуулах журам</a:t>
            </a:r>
            <a:r>
              <a:rPr lang="mn-MN" b="1" kern="100">
                <a:solidFill>
                  <a:schemeClr val="bg1"/>
                </a:solidFill>
                <a:latin typeface="Arial"/>
                <a:ea typeface="Malgun Gothic"/>
                <a:cs typeface="Arial"/>
              </a:rPr>
              <a:t>”-</a:t>
            </a:r>
            <a:r>
              <a:rPr lang="mn-MN" kern="100">
                <a:solidFill>
                  <a:schemeClr val="bg1"/>
                </a:solidFill>
                <a:latin typeface="Arial"/>
                <a:ea typeface="Malgun Gothic"/>
                <a:cs typeface="Arial"/>
              </a:rPr>
              <a:t>ыг хэрэгжүүлэхэд анхаарах</a:t>
            </a:r>
          </a:p>
        </p:txBody>
      </p:sp>
      <p:sp>
        <p:nvSpPr>
          <p:cNvPr id="17" name="TextBox 16">
            <a:extLst>
              <a:ext uri="{FF2B5EF4-FFF2-40B4-BE49-F238E27FC236}">
                <a16:creationId xmlns:a16="http://schemas.microsoft.com/office/drawing/2014/main" id="{0F98491C-F59F-C813-AD97-4FFC1521BB14}"/>
              </a:ext>
            </a:extLst>
          </p:cNvPr>
          <p:cNvSpPr txBox="1"/>
          <p:nvPr/>
        </p:nvSpPr>
        <p:spPr>
          <a:xfrm>
            <a:off x="9138798" y="7764041"/>
            <a:ext cx="8347460" cy="203132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mn-MN" b="1">
                <a:solidFill>
                  <a:srgbClr val="F2AA00"/>
                </a:solidFill>
                <a:latin typeface="Segoe UI"/>
              </a:rPr>
              <a:t>ХЭРЭГЖИЛТЭД АНХААРАХ ЗҮЙЛ</a:t>
            </a:r>
            <a:r>
              <a:rPr lang="mn-MN" sz="1800" b="1" i="0" kern="1200">
                <a:solidFill>
                  <a:srgbClr val="F2AA00"/>
                </a:solidFill>
                <a:latin typeface="Segoe UI"/>
                <a:ea typeface="+mn-ea"/>
                <a:cs typeface="+mn-cs"/>
              </a:rPr>
              <a:t>:</a:t>
            </a:r>
          </a:p>
          <a:p>
            <a:pPr algn="just"/>
            <a:r>
              <a:rPr lang="mn-MN">
                <a:solidFill>
                  <a:srgbClr val="16A34A"/>
                </a:solidFill>
                <a:latin typeface="Montserrat"/>
                <a:ea typeface="+mn-lt"/>
                <a:cs typeface="Arial"/>
              </a:rPr>
              <a:t>✔ </a:t>
            </a:r>
            <a:r>
              <a:rPr lang="mn-MN">
                <a:solidFill>
                  <a:schemeClr val="bg1"/>
                </a:solidFill>
                <a:latin typeface="Arial"/>
                <a:ea typeface="+mn-lt"/>
                <a:cs typeface="Arial"/>
              </a:rPr>
              <a:t>Боловсролын ерөнхий газар хэрэгжилтийг </a:t>
            </a:r>
            <a:r>
              <a:rPr lang="mn-MN" b="1">
                <a:solidFill>
                  <a:schemeClr val="bg1"/>
                </a:solidFill>
                <a:latin typeface="Arial"/>
                <a:ea typeface="+mn-lt"/>
                <a:cs typeface="Arial"/>
              </a:rPr>
              <a:t>нэгдсэн удирдлагаар</a:t>
            </a:r>
            <a:r>
              <a:rPr lang="mn-MN">
                <a:solidFill>
                  <a:schemeClr val="bg1"/>
                </a:solidFill>
                <a:latin typeface="Arial"/>
                <a:ea typeface="+mn-lt"/>
                <a:cs typeface="Arial"/>
              </a:rPr>
              <a:t> хангана.</a:t>
            </a:r>
            <a:endParaRPr lang="mn-MN" b="1">
              <a:solidFill>
                <a:schemeClr val="bg1"/>
              </a:solidFill>
              <a:latin typeface="Arial"/>
              <a:cs typeface="Arial"/>
            </a:endParaRPr>
          </a:p>
          <a:p>
            <a:pPr algn="just"/>
            <a:r>
              <a:rPr lang="mn-MN" kern="100">
                <a:solidFill>
                  <a:srgbClr val="16A34A"/>
                </a:solidFill>
                <a:ea typeface="+mn-lt"/>
                <a:cs typeface="+mn-lt"/>
              </a:rPr>
              <a:t>✔</a:t>
            </a:r>
            <a:r>
              <a:rPr lang="mn-MN" kern="100">
                <a:solidFill>
                  <a:srgbClr val="16A34A"/>
                </a:solidFill>
                <a:latin typeface="Montserrat"/>
                <a:ea typeface="Malgun Gothic"/>
                <a:cs typeface="Arial"/>
              </a:rPr>
              <a:t> </a:t>
            </a:r>
            <a:r>
              <a:rPr lang="mn-MN" kern="100">
                <a:solidFill>
                  <a:schemeClr val="bg1"/>
                </a:solidFill>
                <a:latin typeface="Arial"/>
                <a:ea typeface="Malgun Gothic"/>
                <a:cs typeface="Arial"/>
              </a:rPr>
              <a:t>Аймаг, нийслэлийн Боловсролын газрын даргын шийдвэрээр байгуулагдсан ажлын хэсэг иргэний эзэмшсэн мэдлэг, чадварыг хүлээн зөвшөөрөх үйл ажиллагааг </a:t>
            </a:r>
            <a:r>
              <a:rPr lang="mn-MN" b="1" kern="100">
                <a:solidFill>
                  <a:schemeClr val="bg1"/>
                </a:solidFill>
                <a:latin typeface="Arial"/>
                <a:ea typeface="Malgun Gothic"/>
                <a:cs typeface="Arial"/>
              </a:rPr>
              <a:t>зохион байгуулалтаар </a:t>
            </a:r>
            <a:r>
              <a:rPr lang="mn-MN" kern="100">
                <a:solidFill>
                  <a:schemeClr val="bg1"/>
                </a:solidFill>
                <a:latin typeface="Arial"/>
                <a:ea typeface="Malgun Gothic"/>
                <a:cs typeface="Arial"/>
              </a:rPr>
              <a:t>ханган ажиллана.</a:t>
            </a:r>
          </a:p>
          <a:p>
            <a:pPr algn="just"/>
            <a:r>
              <a:rPr lang="mn-MN" kern="100">
                <a:solidFill>
                  <a:srgbClr val="16A34A"/>
                </a:solidFill>
                <a:ea typeface="+mn-lt"/>
                <a:cs typeface="+mn-lt"/>
              </a:rPr>
              <a:t>✔</a:t>
            </a:r>
            <a:r>
              <a:rPr lang="mn-MN" kern="100">
                <a:solidFill>
                  <a:srgbClr val="16A34A"/>
                </a:solidFill>
                <a:latin typeface="Montserrat"/>
                <a:ea typeface="Malgun Gothic"/>
                <a:cs typeface="Arial"/>
              </a:rPr>
              <a:t> </a:t>
            </a:r>
            <a:r>
              <a:rPr lang="mn-MN" kern="100">
                <a:solidFill>
                  <a:schemeClr val="bg1"/>
                </a:solidFill>
                <a:latin typeface="Arial"/>
                <a:ea typeface="Malgun Gothic"/>
                <a:cs typeface="Arial"/>
              </a:rPr>
              <a:t>Аймаг, дүүргийн Насан туршийн суралцахуйн төвүүд иргэний </a:t>
            </a:r>
            <a:r>
              <a:rPr lang="mn-MN" b="1" kern="100">
                <a:solidFill>
                  <a:schemeClr val="bg1"/>
                </a:solidFill>
                <a:latin typeface="Arial"/>
                <a:ea typeface="Malgun Gothic"/>
                <a:cs typeface="Arial"/>
              </a:rPr>
              <a:t>хүсэлтийг бүртгэнэ.</a:t>
            </a:r>
            <a:endParaRPr lang="mn-MN" kern="100">
              <a:solidFill>
                <a:schemeClr val="bg1"/>
              </a:solidFill>
              <a:latin typeface="Arial"/>
              <a:ea typeface="Malgun Gothic"/>
              <a:cs typeface="Arial"/>
            </a:endParaRPr>
          </a:p>
        </p:txBody>
      </p:sp>
      <p:sp>
        <p:nvSpPr>
          <p:cNvPr id="2" name="Arrow: Right 1">
            <a:extLst>
              <a:ext uri="{FF2B5EF4-FFF2-40B4-BE49-F238E27FC236}">
                <a16:creationId xmlns:a16="http://schemas.microsoft.com/office/drawing/2014/main" id="{68D4033D-3A70-A3D8-B9E4-8C4BEA307803}"/>
              </a:ext>
            </a:extLst>
          </p:cNvPr>
          <p:cNvSpPr/>
          <p:nvPr/>
        </p:nvSpPr>
        <p:spPr>
          <a:xfrm>
            <a:off x="7958084" y="8578059"/>
            <a:ext cx="925285" cy="72745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4DC198F-4F6D-7E09-3E7C-0361B9AFB791}"/>
              </a:ext>
            </a:extLst>
          </p:cNvPr>
          <p:cNvSpPr txBox="1"/>
          <p:nvPr/>
        </p:nvSpPr>
        <p:spPr>
          <a:xfrm>
            <a:off x="984468" y="2200665"/>
            <a:ext cx="646234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a:solidFill>
                  <a:srgbClr val="F8FAFC"/>
                </a:solidFill>
                <a:latin typeface="Roboto"/>
                <a:ea typeface="Roboto"/>
                <a:cs typeface="Roboto"/>
              </a:rPr>
              <a:t>Боловсролын багц хууль шинэчлэн батлагдсантай холбогдуулан н</a:t>
            </a:r>
            <a:r>
              <a:rPr lang="mn-MN">
                <a:solidFill>
                  <a:srgbClr val="F8FAFC"/>
                </a:solidFill>
                <a:latin typeface="Arial"/>
                <a:ea typeface="Roboto"/>
                <a:cs typeface="Arial"/>
              </a:rPr>
              <a:t>асан</a:t>
            </a:r>
            <a:r>
              <a:rPr lang="mn-MN">
                <a:solidFill>
                  <a:srgbClr val="F8FAFC"/>
                </a:solidFill>
                <a:latin typeface="Arial"/>
                <a:cs typeface="Arial"/>
              </a:rPr>
              <a:t> туршийн суралцахуйг дэмжих чиглэлээр </a:t>
            </a:r>
            <a:r>
              <a:rPr lang="mn-MN" b="1">
                <a:solidFill>
                  <a:srgbClr val="F2AA00"/>
                </a:solidFill>
                <a:latin typeface="Arial"/>
                <a:cs typeface="Arial"/>
              </a:rPr>
              <a:t>8 ЭРХ ЗҮЙН БАРИМТ БИЧГИЙГ </a:t>
            </a:r>
            <a:r>
              <a:rPr lang="mn-MN">
                <a:solidFill>
                  <a:schemeClr val="bg1"/>
                </a:solidFill>
                <a:latin typeface="Arial"/>
                <a:cs typeface="Arial"/>
              </a:rPr>
              <a:t>шинээр</a:t>
            </a:r>
            <a:r>
              <a:rPr lang="mn-MN" b="1">
                <a:solidFill>
                  <a:srgbClr val="F2AA00"/>
                </a:solidFill>
                <a:latin typeface="Arial"/>
                <a:cs typeface="Arial"/>
              </a:rPr>
              <a:t> </a:t>
            </a:r>
            <a:r>
              <a:rPr lang="mn-MN">
                <a:solidFill>
                  <a:schemeClr val="bg1"/>
                </a:solidFill>
                <a:latin typeface="Arial"/>
                <a:cs typeface="Arial"/>
              </a:rPr>
              <a:t>батлан хэрэгжүүлж байна. </a:t>
            </a:r>
            <a:endParaRPr lang="en-US"/>
          </a:p>
          <a:p>
            <a:pPr algn="ctr"/>
            <a:endParaRPr lang="en-US"/>
          </a:p>
        </p:txBody>
      </p:sp>
      <p:sp>
        <p:nvSpPr>
          <p:cNvPr id="5" name="TextBox 4">
            <a:extLst>
              <a:ext uri="{FF2B5EF4-FFF2-40B4-BE49-F238E27FC236}">
                <a16:creationId xmlns:a16="http://schemas.microsoft.com/office/drawing/2014/main" id="{E8B9330A-4E0A-9F88-20E4-444095B1BFAD}"/>
              </a:ext>
            </a:extLst>
          </p:cNvPr>
          <p:cNvSpPr txBox="1"/>
          <p:nvPr/>
        </p:nvSpPr>
        <p:spPr>
          <a:xfrm>
            <a:off x="803868" y="4046880"/>
            <a:ext cx="117188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mn-MN">
                <a:solidFill>
                  <a:srgbClr val="F8FAFC"/>
                </a:solidFill>
                <a:latin typeface="Roboto"/>
                <a:ea typeface="Roboto"/>
                <a:cs typeface="Roboto"/>
              </a:rPr>
              <a:t>2025-2026 оны статистик мэдээ</a:t>
            </a:r>
          </a:p>
        </p:txBody>
      </p:sp>
      <p:sp>
        <p:nvSpPr>
          <p:cNvPr id="7" name="TextBox 6">
            <a:extLst>
              <a:ext uri="{FF2B5EF4-FFF2-40B4-BE49-F238E27FC236}">
                <a16:creationId xmlns:a16="http://schemas.microsoft.com/office/drawing/2014/main" id="{C6BE7A4C-4CF4-957A-B408-40F2B406E4DD}"/>
              </a:ext>
            </a:extLst>
          </p:cNvPr>
          <p:cNvSpPr txBox="1"/>
          <p:nvPr/>
        </p:nvSpPr>
        <p:spPr>
          <a:xfrm>
            <a:off x="9111072" y="1653825"/>
            <a:ext cx="833384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Ø"/>
            </a:pPr>
            <a:r>
              <a:rPr lang="mn-MN">
                <a:solidFill>
                  <a:schemeClr val="bg1"/>
                </a:solidFill>
                <a:latin typeface="Arial"/>
                <a:ea typeface="+mn-lt"/>
                <a:cs typeface="Arial"/>
              </a:rPr>
              <a:t>Салбарын чиг үүрэг, бүтцийн шинэчлэл хийгдэж, орон тооны асуудлыг тодорхой болгож өгсөн.</a:t>
            </a:r>
          </a:p>
          <a:p>
            <a:pPr marL="285750" indent="-285750" algn="just">
              <a:buFont typeface="Wingdings"/>
              <a:buChar char="Ø"/>
            </a:pPr>
            <a:r>
              <a:rPr lang="mn-MN">
                <a:solidFill>
                  <a:schemeClr val="bg1"/>
                </a:solidFill>
                <a:latin typeface="Arial"/>
                <a:ea typeface="+mn-lt"/>
                <a:cs typeface="Arial"/>
              </a:rPr>
              <a:t>Багш, удирдах ажилтнуудын мэргэжлийн зэрэг, урамшууллын тогтолцоо бусад салбартай ижил түвшинд очсон.</a:t>
            </a:r>
          </a:p>
          <a:p>
            <a:pPr marL="285750" indent="-285750" algn="just">
              <a:buFont typeface="Wingdings"/>
              <a:buChar char="Ø"/>
            </a:pPr>
            <a:r>
              <a:rPr lang="mn-MN">
                <a:solidFill>
                  <a:schemeClr val="bg1"/>
                </a:solidFill>
                <a:latin typeface="Arial"/>
                <a:ea typeface="+mn-lt"/>
                <a:cs typeface="Arial"/>
              </a:rPr>
              <a:t>Албан бус сургалтаар эзэмшсэн мэдлэг, чадвараа баталгаажуулах боломж нээгдсэн. </a:t>
            </a:r>
          </a:p>
          <a:p>
            <a:pPr marL="285750" indent="-285750" algn="just">
              <a:buFont typeface="Wingdings"/>
              <a:buChar char="Ø"/>
            </a:pPr>
            <a:r>
              <a:rPr lang="mn-MN">
                <a:solidFill>
                  <a:schemeClr val="bg1"/>
                </a:solidFill>
                <a:latin typeface="Arial"/>
                <a:ea typeface="+mn-lt"/>
                <a:cs typeface="Arial"/>
              </a:rPr>
              <a:t>Гадаад дахь монгол иргэд болон бүх насны суралцагчдад зориулсан боловсролын үйлчилгээний хүртээмж нэмэгдсэн.</a:t>
            </a:r>
            <a:endParaRPr lang="mn-MN">
              <a:solidFill>
                <a:schemeClr val="bg1"/>
              </a:solidFill>
              <a:latin typeface="Arial"/>
              <a:cs typeface="Arial"/>
            </a:endParaRPr>
          </a:p>
          <a:p>
            <a:pPr algn="ctr"/>
            <a:endParaRPr lang="en-US">
              <a:latin typeface="Montserrat"/>
              <a:cs typeface="Arial"/>
            </a:endParaRPr>
          </a:p>
        </p:txBody>
      </p:sp>
      <p:sp>
        <p:nvSpPr>
          <p:cNvPr id="8" name="Arrow: Right 7">
            <a:extLst>
              <a:ext uri="{FF2B5EF4-FFF2-40B4-BE49-F238E27FC236}">
                <a16:creationId xmlns:a16="http://schemas.microsoft.com/office/drawing/2014/main" id="{317CFC76-A82B-008A-9187-9C1717D04872}"/>
              </a:ext>
            </a:extLst>
          </p:cNvPr>
          <p:cNvSpPr/>
          <p:nvPr/>
        </p:nvSpPr>
        <p:spPr>
          <a:xfrm>
            <a:off x="7958083" y="2574168"/>
            <a:ext cx="925285" cy="72745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049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2A0E5-047E-2680-13EE-6648D490B909}"/>
              </a:ext>
            </a:extLst>
          </p:cNvPr>
          <p:cNvSpPr>
            <a:spLocks noGrp="1"/>
          </p:cNvSpPr>
          <p:nvPr>
            <p:ph type="title"/>
          </p:nvPr>
        </p:nvSpPr>
        <p:spPr>
          <a:xfrm>
            <a:off x="3760643" y="445028"/>
            <a:ext cx="12547188" cy="1143000"/>
          </a:xfrm>
        </p:spPr>
        <p:txBody>
          <a:bodyPr>
            <a:normAutofit/>
          </a:bodyPr>
          <a:lstStyle/>
          <a:p>
            <a:r>
              <a:rPr lang="mn-MN" sz="2800" b="1" dirty="0">
                <a:solidFill>
                  <a:schemeClr val="bg1"/>
                </a:solidFill>
                <a:latin typeface="Arial" panose="020B0604020202020204" pitchFamily="34" charset="0"/>
                <a:cs typeface="Arial" panose="020B0604020202020204" pitchFamily="34" charset="0"/>
              </a:rPr>
              <a:t>ТЭГШ ХАМРУУЛАН СУРГАХ БОЛОВСРОЛ, ЭРХ ЗҮЙН ОРЧИН, ХЭРЭГЖИЛТЭД АНХААРАХ ЗҮЙЛ​</a:t>
            </a:r>
            <a:endParaRPr lang="en-US" sz="2800" b="1" dirty="0">
              <a:solidFill>
                <a:schemeClr val="bg1"/>
              </a:solidFill>
              <a:latin typeface="Arial" panose="020B0604020202020204" pitchFamily="34" charset="0"/>
              <a:cs typeface="Arial" panose="020B0604020202020204" pitchFamily="34" charset="0"/>
            </a:endParaRPr>
          </a:p>
        </p:txBody>
      </p:sp>
      <p:sp>
        <p:nvSpPr>
          <p:cNvPr id="41" name="AutoShape 3">
            <a:extLst>
              <a:ext uri="{FF2B5EF4-FFF2-40B4-BE49-F238E27FC236}">
                <a16:creationId xmlns:a16="http://schemas.microsoft.com/office/drawing/2014/main" id="{263978C4-43BF-2BA8-2956-271A69C3E319}"/>
              </a:ext>
            </a:extLst>
          </p:cNvPr>
          <p:cNvSpPr>
            <a:spLocks noChangeAspect="1" noChangeArrowheads="1" noTextEdit="1"/>
          </p:cNvSpPr>
          <p:nvPr/>
        </p:nvSpPr>
        <p:spPr bwMode="auto">
          <a:xfrm>
            <a:off x="5989955" y="1400175"/>
            <a:ext cx="7772400" cy="8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2" name="Group 41">
            <a:extLst>
              <a:ext uri="{FF2B5EF4-FFF2-40B4-BE49-F238E27FC236}">
                <a16:creationId xmlns:a16="http://schemas.microsoft.com/office/drawing/2014/main" id="{E17FE945-E098-A2DD-D0FD-16647E94BBF0}"/>
              </a:ext>
            </a:extLst>
          </p:cNvPr>
          <p:cNvGrpSpPr/>
          <p:nvPr/>
        </p:nvGrpSpPr>
        <p:grpSpPr>
          <a:xfrm>
            <a:off x="282893" y="7199569"/>
            <a:ext cx="7793034" cy="2384305"/>
            <a:chOff x="282893" y="7999669"/>
            <a:chExt cx="7793034" cy="2384305"/>
          </a:xfrm>
        </p:grpSpPr>
        <p:sp>
          <p:nvSpPr>
            <p:cNvPr id="43" name="Bent Arrow 5">
              <a:extLst>
                <a:ext uri="{FF2B5EF4-FFF2-40B4-BE49-F238E27FC236}">
                  <a16:creationId xmlns:a16="http://schemas.microsoft.com/office/drawing/2014/main" id="{8D3FC27B-0CAC-4F0E-D0AA-B57D44A286AB}"/>
                </a:ext>
              </a:extLst>
            </p:cNvPr>
            <p:cNvSpPr/>
            <p:nvPr/>
          </p:nvSpPr>
          <p:spPr>
            <a:xfrm flipH="1">
              <a:off x="6270862" y="7999669"/>
              <a:ext cx="1805065" cy="2284155"/>
            </a:xfrm>
            <a:prstGeom prst="bentArrow">
              <a:avLst>
                <a:gd name="adj1" fmla="val 20291"/>
                <a:gd name="adj2" fmla="val 25000"/>
                <a:gd name="adj3" fmla="val 25000"/>
                <a:gd name="adj4" fmla="val 314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a:cs typeface="Arial"/>
              </a:endParaRPr>
            </a:p>
          </p:txBody>
        </p:sp>
        <p:grpSp>
          <p:nvGrpSpPr>
            <p:cNvPr id="44" name="Group 43">
              <a:extLst>
                <a:ext uri="{FF2B5EF4-FFF2-40B4-BE49-F238E27FC236}">
                  <a16:creationId xmlns:a16="http://schemas.microsoft.com/office/drawing/2014/main" id="{17EB5C5A-A2CD-BF59-1384-F0F9560AA8EB}"/>
                </a:ext>
              </a:extLst>
            </p:cNvPr>
            <p:cNvGrpSpPr/>
            <p:nvPr/>
          </p:nvGrpSpPr>
          <p:grpSpPr>
            <a:xfrm>
              <a:off x="282893" y="8710068"/>
              <a:ext cx="5828982" cy="1673906"/>
              <a:chOff x="282893" y="8710068"/>
              <a:chExt cx="5828982" cy="1673906"/>
            </a:xfrm>
          </p:grpSpPr>
          <p:sp>
            <p:nvSpPr>
              <p:cNvPr id="45" name="TextBox 44">
                <a:extLst>
                  <a:ext uri="{FF2B5EF4-FFF2-40B4-BE49-F238E27FC236}">
                    <a16:creationId xmlns:a16="http://schemas.microsoft.com/office/drawing/2014/main" id="{1BF92B27-63FE-70B3-CCC8-14F6DB1EE0C6}"/>
                  </a:ext>
                </a:extLst>
              </p:cNvPr>
              <p:cNvSpPr txBox="1"/>
              <p:nvPr/>
            </p:nvSpPr>
            <p:spPr>
              <a:xfrm>
                <a:off x="282893" y="9192248"/>
                <a:ext cx="1259840" cy="923330"/>
              </a:xfrm>
              <a:prstGeom prst="rect">
                <a:avLst/>
              </a:prstGeom>
              <a:noFill/>
            </p:spPr>
            <p:txBody>
              <a:bodyPr wrap="square" rtlCol="0">
                <a:spAutoFit/>
              </a:bodyPr>
              <a:lstStyle/>
              <a:p>
                <a:pPr algn="ctr"/>
                <a:r>
                  <a:rPr lang="en-US" sz="5400" b="1">
                    <a:solidFill>
                      <a:schemeClr val="accent1"/>
                    </a:solidFill>
                    <a:latin typeface="Arial"/>
                    <a:cs typeface="Arial"/>
                  </a:rPr>
                  <a:t>1</a:t>
                </a:r>
              </a:p>
            </p:txBody>
          </p:sp>
          <p:sp>
            <p:nvSpPr>
              <p:cNvPr id="46" name="TextBox 45">
                <a:extLst>
                  <a:ext uri="{FF2B5EF4-FFF2-40B4-BE49-F238E27FC236}">
                    <a16:creationId xmlns:a16="http://schemas.microsoft.com/office/drawing/2014/main" id="{3AE92C06-CB67-0C1F-87A1-83C1424AC421}"/>
                  </a:ext>
                </a:extLst>
              </p:cNvPr>
              <p:cNvSpPr txBox="1"/>
              <p:nvPr/>
            </p:nvSpPr>
            <p:spPr>
              <a:xfrm>
                <a:off x="731259" y="8710068"/>
                <a:ext cx="3837361" cy="400110"/>
              </a:xfrm>
              <a:prstGeom prst="rect">
                <a:avLst/>
              </a:prstGeom>
              <a:noFill/>
            </p:spPr>
            <p:txBody>
              <a:bodyPr wrap="square" lIns="91440" tIns="45720" rIns="91440" bIns="45720" rtlCol="0" anchor="t">
                <a:spAutoFit/>
              </a:bodyPr>
              <a:lstStyle/>
              <a:p>
                <a:r>
                  <a:rPr lang="mn-MN" sz="2000" b="1">
                    <a:solidFill>
                      <a:schemeClr val="tx2">
                        <a:lumMod val="40000"/>
                        <a:lumOff val="60000"/>
                      </a:schemeClr>
                    </a:solidFill>
                    <a:latin typeface="Arial"/>
                    <a:cs typeface="Arial"/>
                  </a:rPr>
                  <a:t>ХӨТӨЛБӨР</a:t>
                </a:r>
                <a:endParaRPr lang="en-US" sz="2000" b="1">
                  <a:solidFill>
                    <a:schemeClr val="tx2">
                      <a:lumMod val="40000"/>
                      <a:lumOff val="60000"/>
                    </a:schemeClr>
                  </a:solidFill>
                  <a:latin typeface="Arial"/>
                  <a:cs typeface="Arial"/>
                </a:endParaRPr>
              </a:p>
            </p:txBody>
          </p:sp>
          <p:sp>
            <p:nvSpPr>
              <p:cNvPr id="47" name="TextBox 46">
                <a:extLst>
                  <a:ext uri="{FF2B5EF4-FFF2-40B4-BE49-F238E27FC236}">
                    <a16:creationId xmlns:a16="http://schemas.microsoft.com/office/drawing/2014/main" id="{DB8647F6-491C-2ACD-96F4-0CBB04B5E06E}"/>
                  </a:ext>
                </a:extLst>
              </p:cNvPr>
              <p:cNvSpPr txBox="1"/>
              <p:nvPr/>
            </p:nvSpPr>
            <p:spPr>
              <a:xfrm>
                <a:off x="1333035" y="9183645"/>
                <a:ext cx="4778840" cy="1200329"/>
              </a:xfrm>
              <a:prstGeom prst="rect">
                <a:avLst/>
              </a:prstGeom>
              <a:noFill/>
            </p:spPr>
            <p:txBody>
              <a:bodyPr wrap="square" rtlCol="0">
                <a:spAutoFit/>
              </a:bodyPr>
              <a:lstStyle/>
              <a:p>
                <a:pPr marL="342900" indent="-342900">
                  <a:buFont typeface="Arial" panose="020B0604020202020204" pitchFamily="34" charset="0"/>
                  <a:buChar char="•"/>
                </a:pPr>
                <a:r>
                  <a:rPr lang="mn-MN">
                    <a:solidFill>
                      <a:schemeClr val="bg1"/>
                    </a:solidFill>
                    <a:latin typeface="Arial"/>
                    <a:cs typeface="Arial"/>
                  </a:rPr>
                  <a:t>“Нийгэм ахуйн баримжаа” хичээлийн сургалтын хөтөлбөр, төлөвлөгөөг шинээр боловсруулж, баталсан.</a:t>
                </a:r>
              </a:p>
              <a:p>
                <a:pPr marL="342900" indent="-342900">
                  <a:buFont typeface="Arial" panose="020B0604020202020204" pitchFamily="34" charset="0"/>
                  <a:buChar char="•"/>
                </a:pPr>
                <a:endParaRPr lang="en-US">
                  <a:solidFill>
                    <a:schemeClr val="bg1"/>
                  </a:solidFill>
                  <a:latin typeface="Arial"/>
                  <a:cs typeface="Arial"/>
                </a:endParaRPr>
              </a:p>
            </p:txBody>
          </p:sp>
        </p:grpSp>
      </p:grpSp>
      <p:grpSp>
        <p:nvGrpSpPr>
          <p:cNvPr id="48" name="Group 47">
            <a:extLst>
              <a:ext uri="{FF2B5EF4-FFF2-40B4-BE49-F238E27FC236}">
                <a16:creationId xmlns:a16="http://schemas.microsoft.com/office/drawing/2014/main" id="{C21EF69F-BBA4-26AB-21CF-8CB10C3AABCE}"/>
              </a:ext>
            </a:extLst>
          </p:cNvPr>
          <p:cNvGrpSpPr/>
          <p:nvPr/>
        </p:nvGrpSpPr>
        <p:grpSpPr>
          <a:xfrm>
            <a:off x="444503" y="1876801"/>
            <a:ext cx="15613767" cy="7613273"/>
            <a:chOff x="444503" y="2676901"/>
            <a:chExt cx="15613767" cy="7613273"/>
          </a:xfrm>
        </p:grpSpPr>
        <p:sp>
          <p:nvSpPr>
            <p:cNvPr id="49" name="Bent Arrow 11">
              <a:extLst>
                <a:ext uri="{FF2B5EF4-FFF2-40B4-BE49-F238E27FC236}">
                  <a16:creationId xmlns:a16="http://schemas.microsoft.com/office/drawing/2014/main" id="{B55B2407-A934-82C3-C7D6-D109706327A8}"/>
                </a:ext>
              </a:extLst>
            </p:cNvPr>
            <p:cNvSpPr/>
            <p:nvPr/>
          </p:nvSpPr>
          <p:spPr>
            <a:xfrm flipH="1">
              <a:off x="6415257" y="5752563"/>
              <a:ext cx="4184798" cy="4537611"/>
            </a:xfrm>
            <a:prstGeom prst="bentArrow">
              <a:avLst>
                <a:gd name="adj1" fmla="val 9904"/>
                <a:gd name="adj2" fmla="val 11891"/>
                <a:gd name="adj3" fmla="val 13303"/>
                <a:gd name="adj4" fmla="val 4375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latin typeface="Arial"/>
                <a:cs typeface="Arial"/>
              </a:endParaRPr>
            </a:p>
          </p:txBody>
        </p:sp>
        <p:grpSp>
          <p:nvGrpSpPr>
            <p:cNvPr id="50" name="Group 49">
              <a:extLst>
                <a:ext uri="{FF2B5EF4-FFF2-40B4-BE49-F238E27FC236}">
                  <a16:creationId xmlns:a16="http://schemas.microsoft.com/office/drawing/2014/main" id="{13D7713B-F771-719A-8221-2C6A1889FAC0}"/>
                </a:ext>
              </a:extLst>
            </p:cNvPr>
            <p:cNvGrpSpPr/>
            <p:nvPr/>
          </p:nvGrpSpPr>
          <p:grpSpPr>
            <a:xfrm>
              <a:off x="444503" y="2676901"/>
              <a:ext cx="15613767" cy="5536989"/>
              <a:chOff x="444503" y="2676901"/>
              <a:chExt cx="15613767" cy="5536989"/>
            </a:xfrm>
          </p:grpSpPr>
          <p:sp>
            <p:nvSpPr>
              <p:cNvPr id="51" name="TextBox 50">
                <a:extLst>
                  <a:ext uri="{FF2B5EF4-FFF2-40B4-BE49-F238E27FC236}">
                    <a16:creationId xmlns:a16="http://schemas.microsoft.com/office/drawing/2014/main" id="{484238F7-FC06-4E25-0E03-5A1B72135781}"/>
                  </a:ext>
                </a:extLst>
              </p:cNvPr>
              <p:cNvSpPr txBox="1"/>
              <p:nvPr/>
            </p:nvSpPr>
            <p:spPr>
              <a:xfrm>
                <a:off x="444503" y="7125944"/>
                <a:ext cx="1016000" cy="923330"/>
              </a:xfrm>
              <a:prstGeom prst="rect">
                <a:avLst/>
              </a:prstGeom>
              <a:noFill/>
            </p:spPr>
            <p:txBody>
              <a:bodyPr wrap="square" rtlCol="0">
                <a:spAutoFit/>
              </a:bodyPr>
              <a:lstStyle/>
              <a:p>
                <a:pPr algn="ctr"/>
                <a:r>
                  <a:rPr lang="en-US" sz="5400" b="1">
                    <a:solidFill>
                      <a:schemeClr val="accent3"/>
                    </a:solidFill>
                    <a:latin typeface="Arial"/>
                    <a:cs typeface="Arial"/>
                  </a:rPr>
                  <a:t>2</a:t>
                </a:r>
              </a:p>
            </p:txBody>
          </p:sp>
          <p:sp>
            <p:nvSpPr>
              <p:cNvPr id="52" name="TextBox 51">
                <a:extLst>
                  <a:ext uri="{FF2B5EF4-FFF2-40B4-BE49-F238E27FC236}">
                    <a16:creationId xmlns:a16="http://schemas.microsoft.com/office/drawing/2014/main" id="{ED78C146-D931-D2DF-619C-522F3FB56FBD}"/>
                  </a:ext>
                </a:extLst>
              </p:cNvPr>
              <p:cNvSpPr txBox="1"/>
              <p:nvPr/>
            </p:nvSpPr>
            <p:spPr>
              <a:xfrm>
                <a:off x="11710688" y="2676901"/>
                <a:ext cx="4347582" cy="400110"/>
              </a:xfrm>
              <a:prstGeom prst="rect">
                <a:avLst/>
              </a:prstGeom>
              <a:noFill/>
            </p:spPr>
            <p:txBody>
              <a:bodyPr wrap="square" rtlCol="0">
                <a:spAutoFit/>
              </a:bodyPr>
              <a:lstStyle/>
              <a:p>
                <a:r>
                  <a:rPr lang="mn-MN" sz="2000" b="1">
                    <a:solidFill>
                      <a:schemeClr val="accent4">
                        <a:lumMod val="60000"/>
                        <a:lumOff val="40000"/>
                      </a:schemeClr>
                    </a:solidFill>
                    <a:latin typeface="Arial"/>
                    <a:cs typeface="Arial"/>
                  </a:rPr>
                  <a:t>БАГШ, ХҮНИЙ НӨӨЦ</a:t>
                </a:r>
                <a:endParaRPr lang="en-US" sz="2000" b="1">
                  <a:solidFill>
                    <a:schemeClr val="accent4">
                      <a:lumMod val="60000"/>
                      <a:lumOff val="40000"/>
                    </a:schemeClr>
                  </a:solidFill>
                  <a:latin typeface="Arial"/>
                  <a:cs typeface="Arial"/>
                </a:endParaRPr>
              </a:p>
            </p:txBody>
          </p:sp>
          <p:sp>
            <p:nvSpPr>
              <p:cNvPr id="53" name="TextBox 52">
                <a:extLst>
                  <a:ext uri="{FF2B5EF4-FFF2-40B4-BE49-F238E27FC236}">
                    <a16:creationId xmlns:a16="http://schemas.microsoft.com/office/drawing/2014/main" id="{41371914-2446-03C1-647D-2DCAF572A9C1}"/>
                  </a:ext>
                </a:extLst>
              </p:cNvPr>
              <p:cNvSpPr txBox="1"/>
              <p:nvPr/>
            </p:nvSpPr>
            <p:spPr>
              <a:xfrm>
                <a:off x="1150154" y="6459564"/>
                <a:ext cx="6085299" cy="1754326"/>
              </a:xfrm>
              <a:prstGeom prst="rect">
                <a:avLst/>
              </a:prstGeom>
              <a:noFill/>
            </p:spPr>
            <p:txBody>
              <a:bodyPr wrap="square" rtlCol="0">
                <a:spAutoFit/>
              </a:bodyPr>
              <a:lstStyle/>
              <a:p>
                <a:pPr marL="342900" indent="-342900">
                  <a:buFont typeface="Arial" panose="020B0604020202020204" pitchFamily="34" charset="0"/>
                  <a:buChar char="•"/>
                </a:pPr>
                <a:r>
                  <a:rPr lang="mn-MN">
                    <a:solidFill>
                      <a:schemeClr val="bg1"/>
                    </a:solidFill>
                    <a:latin typeface="Arial" panose="020B0604020202020204" pitchFamily="34" charset="0"/>
                    <a:cs typeface="Arial" panose="020B0604020202020204" pitchFamily="34" charset="0"/>
                  </a:rPr>
                  <a:t>Аймаг, дүүрэг-Боловсролд хамрагдалтыг дэмжих зөвлөл</a:t>
                </a:r>
              </a:p>
              <a:p>
                <a:pPr marL="342900" indent="-342900">
                  <a:buFont typeface="Arial" panose="020B0604020202020204" pitchFamily="34" charset="0"/>
                  <a:buChar char="•"/>
                </a:pPr>
                <a:r>
                  <a:rPr lang="mn-MN">
                    <a:solidFill>
                      <a:schemeClr val="bg1"/>
                    </a:solidFill>
                    <a:latin typeface="Arial" panose="020B0604020202020204" pitchFamily="34" charset="0"/>
                    <a:cs typeface="Arial" panose="020B0604020202020204" pitchFamily="34" charset="0"/>
                  </a:rPr>
                  <a:t>ЕБС-Дэмжлэгийн баг</a:t>
                </a:r>
                <a:endParaRPr lang="en-US">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mn-MN">
                    <a:solidFill>
                      <a:schemeClr val="bg1"/>
                    </a:solidFill>
                    <a:latin typeface="Arial" panose="020B0604020202020204" pitchFamily="34" charset="0"/>
                    <a:cs typeface="Arial" panose="020B0604020202020204" pitchFamily="34" charset="0"/>
                  </a:rPr>
                  <a:t>Хөгжлийн бэрхшээлтэй хүний боловсрол эзэмшихэд дэмжлэг үзүүлэх чиг үүрэг бүхий дэмжих төвийн дүрэм”</a:t>
                </a:r>
              </a:p>
            </p:txBody>
          </p:sp>
        </p:grpSp>
      </p:grpSp>
      <p:grpSp>
        <p:nvGrpSpPr>
          <p:cNvPr id="54" name="Group 53">
            <a:extLst>
              <a:ext uri="{FF2B5EF4-FFF2-40B4-BE49-F238E27FC236}">
                <a16:creationId xmlns:a16="http://schemas.microsoft.com/office/drawing/2014/main" id="{E1A870A2-46E1-66B5-D284-49F2BEC5DFC4}"/>
              </a:ext>
            </a:extLst>
          </p:cNvPr>
          <p:cNvGrpSpPr/>
          <p:nvPr/>
        </p:nvGrpSpPr>
        <p:grpSpPr>
          <a:xfrm>
            <a:off x="277404" y="1876211"/>
            <a:ext cx="9239977" cy="7531684"/>
            <a:chOff x="277404" y="2758487"/>
            <a:chExt cx="9239977" cy="7531684"/>
          </a:xfrm>
        </p:grpSpPr>
        <p:sp>
          <p:nvSpPr>
            <p:cNvPr id="55" name="Right Arrow 17">
              <a:extLst>
                <a:ext uri="{FF2B5EF4-FFF2-40B4-BE49-F238E27FC236}">
                  <a16:creationId xmlns:a16="http://schemas.microsoft.com/office/drawing/2014/main" id="{30868CC9-7EEA-B128-0D62-AB3D58779532}"/>
                </a:ext>
              </a:extLst>
            </p:cNvPr>
            <p:cNvSpPr/>
            <p:nvPr/>
          </p:nvSpPr>
          <p:spPr>
            <a:xfrm rot="16200000">
              <a:off x="5832252" y="6605043"/>
              <a:ext cx="6427285" cy="942972"/>
            </a:xfrm>
            <a:prstGeom prst="rightArrow">
              <a:avLst>
                <a:gd name="adj1" fmla="val 41486"/>
                <a:gd name="adj2" fmla="val 5386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
                <a:cs typeface="Arial"/>
              </a:endParaRPr>
            </a:p>
          </p:txBody>
        </p:sp>
        <p:grpSp>
          <p:nvGrpSpPr>
            <p:cNvPr id="56" name="Group 55">
              <a:extLst>
                <a:ext uri="{FF2B5EF4-FFF2-40B4-BE49-F238E27FC236}">
                  <a16:creationId xmlns:a16="http://schemas.microsoft.com/office/drawing/2014/main" id="{E76562D7-41E9-FB4B-7B18-E5835015FE7B}"/>
                </a:ext>
              </a:extLst>
            </p:cNvPr>
            <p:cNvGrpSpPr/>
            <p:nvPr/>
          </p:nvGrpSpPr>
          <p:grpSpPr>
            <a:xfrm>
              <a:off x="277404" y="2758487"/>
              <a:ext cx="8159958" cy="2810358"/>
              <a:chOff x="277404" y="2758487"/>
              <a:chExt cx="8159958" cy="2810358"/>
            </a:xfrm>
          </p:grpSpPr>
          <p:sp>
            <p:nvSpPr>
              <p:cNvPr id="57" name="TextBox 56">
                <a:extLst>
                  <a:ext uri="{FF2B5EF4-FFF2-40B4-BE49-F238E27FC236}">
                    <a16:creationId xmlns:a16="http://schemas.microsoft.com/office/drawing/2014/main" id="{97F70C03-AD01-994B-1E88-248CEB2B1CA1}"/>
                  </a:ext>
                </a:extLst>
              </p:cNvPr>
              <p:cNvSpPr txBox="1"/>
              <p:nvPr/>
            </p:nvSpPr>
            <p:spPr>
              <a:xfrm>
                <a:off x="277404" y="3917034"/>
                <a:ext cx="1259840" cy="923330"/>
              </a:xfrm>
              <a:prstGeom prst="rect">
                <a:avLst/>
              </a:prstGeom>
              <a:noFill/>
            </p:spPr>
            <p:txBody>
              <a:bodyPr wrap="square" rtlCol="0">
                <a:spAutoFit/>
              </a:bodyPr>
              <a:lstStyle/>
              <a:p>
                <a:pPr algn="ctr"/>
                <a:r>
                  <a:rPr lang="en-US" sz="5400" b="1">
                    <a:solidFill>
                      <a:schemeClr val="accent2"/>
                    </a:solidFill>
                    <a:latin typeface="Arial"/>
                    <a:cs typeface="Arial"/>
                  </a:rPr>
                  <a:t>3</a:t>
                </a:r>
              </a:p>
            </p:txBody>
          </p:sp>
          <p:sp>
            <p:nvSpPr>
              <p:cNvPr id="58" name="TextBox 57">
                <a:extLst>
                  <a:ext uri="{FF2B5EF4-FFF2-40B4-BE49-F238E27FC236}">
                    <a16:creationId xmlns:a16="http://schemas.microsoft.com/office/drawing/2014/main" id="{5A60979A-47A7-394D-8AEC-C9BBE3FF9545}"/>
                  </a:ext>
                </a:extLst>
              </p:cNvPr>
              <p:cNvSpPr txBox="1"/>
              <p:nvPr/>
            </p:nvSpPr>
            <p:spPr>
              <a:xfrm>
                <a:off x="676349" y="2758487"/>
                <a:ext cx="5319485" cy="400110"/>
              </a:xfrm>
              <a:prstGeom prst="rect">
                <a:avLst/>
              </a:prstGeom>
              <a:noFill/>
            </p:spPr>
            <p:txBody>
              <a:bodyPr wrap="square" rtlCol="0">
                <a:spAutoFit/>
              </a:bodyPr>
              <a:lstStyle/>
              <a:p>
                <a:r>
                  <a:rPr lang="mn-MN" sz="2000" b="1">
                    <a:solidFill>
                      <a:schemeClr val="accent6">
                        <a:lumMod val="75000"/>
                      </a:schemeClr>
                    </a:solidFill>
                    <a:latin typeface="Arial"/>
                    <a:cs typeface="Arial"/>
                  </a:rPr>
                  <a:t>ОРЧИН, ХЭРЭГЛЭГДЭХҮҮН</a:t>
                </a:r>
                <a:endParaRPr lang="en-US" sz="2000" b="1">
                  <a:solidFill>
                    <a:schemeClr val="accent6">
                      <a:lumMod val="75000"/>
                    </a:schemeClr>
                  </a:solidFill>
                  <a:latin typeface="Arial"/>
                  <a:cs typeface="Arial"/>
                </a:endParaRPr>
              </a:p>
            </p:txBody>
          </p:sp>
          <p:sp>
            <p:nvSpPr>
              <p:cNvPr id="59" name="TextBox 58">
                <a:extLst>
                  <a:ext uri="{FF2B5EF4-FFF2-40B4-BE49-F238E27FC236}">
                    <a16:creationId xmlns:a16="http://schemas.microsoft.com/office/drawing/2014/main" id="{712CF26D-F330-095D-1C92-5B071DECBD2E}"/>
                  </a:ext>
                </a:extLst>
              </p:cNvPr>
              <p:cNvSpPr txBox="1"/>
              <p:nvPr/>
            </p:nvSpPr>
            <p:spPr>
              <a:xfrm>
                <a:off x="1119674" y="3260521"/>
                <a:ext cx="7317688" cy="230832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mn-MN">
                    <a:solidFill>
                      <a:schemeClr val="bg1"/>
                    </a:solidFill>
                    <a:latin typeface="Arial"/>
                    <a:cs typeface="Arial"/>
                  </a:rPr>
                  <a:t>ЕБС бүрд Хүүхдийн хөгжлийг дэмжих танхим /ХХДТ/ байгуулах</a:t>
                </a:r>
              </a:p>
              <a:p>
                <a:r>
                  <a:rPr lang="mn-MN" i="1">
                    <a:solidFill>
                      <a:srgbClr val="FFC000"/>
                    </a:solidFill>
                    <a:latin typeface="Arial"/>
                    <a:cs typeface="Arial"/>
                  </a:rPr>
                  <a:t>/292 ЕБС буюу 32% нь байгуулсан/</a:t>
                </a:r>
              </a:p>
              <a:p>
                <a:pPr marL="342900" indent="-342900">
                  <a:buFont typeface="Arial" panose="020B0604020202020204" pitchFamily="34" charset="0"/>
                  <a:buChar char="•"/>
                </a:pPr>
                <a:r>
                  <a:rPr lang="mn-MN">
                    <a:solidFill>
                      <a:schemeClr val="bg1"/>
                    </a:solidFill>
                    <a:latin typeface="Arial"/>
                    <a:cs typeface="Arial"/>
                  </a:rPr>
                  <a:t>Хөгжлийн бэрхшээлтэй суралцагчид ганцаарчилсан сургалт зохион байгуулах журам</a:t>
                </a:r>
              </a:p>
              <a:p>
                <a:pPr marL="342900" indent="-342900">
                  <a:buFont typeface="Arial" panose="020B0604020202020204" pitchFamily="34" charset="0"/>
                  <a:buChar char="•"/>
                </a:pPr>
                <a:r>
                  <a:rPr lang="mn-MN">
                    <a:solidFill>
                      <a:schemeClr val="bg1"/>
                    </a:solidFill>
                    <a:latin typeface="Arial"/>
                    <a:cs typeface="Arial"/>
                  </a:rPr>
                  <a:t>Ганцаарчилсан сургалтын төлөвлөгөө боловсруулах аргачлал батлагдан хэрэгжиж байна.</a:t>
                </a:r>
              </a:p>
              <a:p>
                <a:r>
                  <a:rPr lang="mn-MN" i="1">
                    <a:solidFill>
                      <a:schemeClr val="bg1"/>
                    </a:solidFill>
                    <a:latin typeface="Arial"/>
                    <a:cs typeface="Arial"/>
                  </a:rPr>
                  <a:t>/1267 сурагч ГСТ-өөр хичээллэж байна/</a:t>
                </a:r>
              </a:p>
              <a:p>
                <a:pPr marL="342900" indent="-342900">
                  <a:buFont typeface="Arial" panose="020B0604020202020204" pitchFamily="34" charset="0"/>
                  <a:buChar char="•"/>
                </a:pPr>
                <a:r>
                  <a:rPr lang="en-US" dirty="0">
                    <a:solidFill>
                      <a:schemeClr val="bg1"/>
                    </a:solidFill>
                    <a:latin typeface="Arial"/>
                    <a:cs typeface="Arial"/>
                  </a:rPr>
                  <a:t>Medle.mn-</a:t>
                </a:r>
                <a:r>
                  <a:rPr lang="en-US" dirty="0" err="1">
                    <a:solidFill>
                      <a:schemeClr val="bg1"/>
                    </a:solidFill>
                    <a:latin typeface="Arial"/>
                    <a:cs typeface="Arial"/>
                  </a:rPr>
                  <a:t>дохионы</a:t>
                </a:r>
                <a:r>
                  <a:rPr lang="en-US" dirty="0">
                    <a:solidFill>
                      <a:schemeClr val="bg1"/>
                    </a:solidFill>
                    <a:latin typeface="Arial"/>
                    <a:cs typeface="Arial"/>
                  </a:rPr>
                  <a:t> </a:t>
                </a:r>
                <a:r>
                  <a:rPr lang="en-US" dirty="0" err="1">
                    <a:solidFill>
                      <a:schemeClr val="bg1"/>
                    </a:solidFill>
                    <a:latin typeface="Arial"/>
                    <a:cs typeface="Arial"/>
                  </a:rPr>
                  <a:t>хэлтэй</a:t>
                </a:r>
                <a:r>
                  <a:rPr lang="en-US" dirty="0">
                    <a:solidFill>
                      <a:schemeClr val="bg1"/>
                    </a:solidFill>
                    <a:latin typeface="Arial"/>
                    <a:cs typeface="Arial"/>
                  </a:rPr>
                  <a:t> </a:t>
                </a:r>
                <a:r>
                  <a:rPr lang="en-US" dirty="0" err="1">
                    <a:solidFill>
                      <a:schemeClr val="bg1"/>
                    </a:solidFill>
                    <a:latin typeface="Arial"/>
                    <a:cs typeface="Arial"/>
                  </a:rPr>
                  <a:t>теле</a:t>
                </a:r>
                <a:r>
                  <a:rPr lang="en-US" dirty="0">
                    <a:solidFill>
                      <a:schemeClr val="bg1"/>
                    </a:solidFill>
                    <a:latin typeface="Arial"/>
                    <a:cs typeface="Arial"/>
                  </a:rPr>
                  <a:t> хичээл-3254</a:t>
                </a:r>
                <a:endParaRPr lang="mn-MN" dirty="0">
                  <a:solidFill>
                    <a:schemeClr val="bg1"/>
                  </a:solidFill>
                  <a:latin typeface="Arial"/>
                  <a:cs typeface="Arial"/>
                </a:endParaRPr>
              </a:p>
            </p:txBody>
          </p:sp>
        </p:grpSp>
      </p:grpSp>
      <p:grpSp>
        <p:nvGrpSpPr>
          <p:cNvPr id="60" name="Group 59">
            <a:extLst>
              <a:ext uri="{FF2B5EF4-FFF2-40B4-BE49-F238E27FC236}">
                <a16:creationId xmlns:a16="http://schemas.microsoft.com/office/drawing/2014/main" id="{A1F60E1A-EE54-451A-AEAF-FFD78CA238A7}"/>
              </a:ext>
            </a:extLst>
          </p:cNvPr>
          <p:cNvGrpSpPr/>
          <p:nvPr/>
        </p:nvGrpSpPr>
        <p:grpSpPr>
          <a:xfrm>
            <a:off x="732790" y="2703906"/>
            <a:ext cx="11734165" cy="6779819"/>
            <a:chOff x="732790" y="3504006"/>
            <a:chExt cx="11734165" cy="6779819"/>
          </a:xfrm>
        </p:grpSpPr>
        <p:sp>
          <p:nvSpPr>
            <p:cNvPr id="61" name="Bent Arrow 23">
              <a:extLst>
                <a:ext uri="{FF2B5EF4-FFF2-40B4-BE49-F238E27FC236}">
                  <a16:creationId xmlns:a16="http://schemas.microsoft.com/office/drawing/2014/main" id="{64532CD5-C116-9BE1-7096-43A069FD069C}"/>
                </a:ext>
              </a:extLst>
            </p:cNvPr>
            <p:cNvSpPr/>
            <p:nvPr/>
          </p:nvSpPr>
          <p:spPr>
            <a:xfrm>
              <a:off x="8228331" y="4543425"/>
              <a:ext cx="3899699" cy="5740400"/>
            </a:xfrm>
            <a:prstGeom prst="bentArrow">
              <a:avLst>
                <a:gd name="adj1" fmla="val 8916"/>
                <a:gd name="adj2" fmla="val 11801"/>
                <a:gd name="adj3" fmla="val 13610"/>
                <a:gd name="adj4" fmla="val 4375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latin typeface="Arial"/>
                <a:cs typeface="Arial"/>
              </a:endParaRPr>
            </a:p>
          </p:txBody>
        </p:sp>
        <p:grpSp>
          <p:nvGrpSpPr>
            <p:cNvPr id="62" name="Group 61">
              <a:extLst>
                <a:ext uri="{FF2B5EF4-FFF2-40B4-BE49-F238E27FC236}">
                  <a16:creationId xmlns:a16="http://schemas.microsoft.com/office/drawing/2014/main" id="{7F12284C-5189-4360-FE60-8D7D28AA1B95}"/>
                </a:ext>
              </a:extLst>
            </p:cNvPr>
            <p:cNvGrpSpPr/>
            <p:nvPr/>
          </p:nvGrpSpPr>
          <p:grpSpPr>
            <a:xfrm>
              <a:off x="732790" y="3504006"/>
              <a:ext cx="11734165" cy="2929480"/>
              <a:chOff x="732790" y="3504006"/>
              <a:chExt cx="11734165" cy="2929480"/>
            </a:xfrm>
          </p:grpSpPr>
          <p:sp>
            <p:nvSpPr>
              <p:cNvPr id="63" name="TextBox 62">
                <a:extLst>
                  <a:ext uri="{FF2B5EF4-FFF2-40B4-BE49-F238E27FC236}">
                    <a16:creationId xmlns:a16="http://schemas.microsoft.com/office/drawing/2014/main" id="{6FDEFDB0-8CC0-7D5E-C1BE-617D25940028}"/>
                  </a:ext>
                </a:extLst>
              </p:cNvPr>
              <p:cNvSpPr txBox="1"/>
              <p:nvPr/>
            </p:nvSpPr>
            <p:spPr>
              <a:xfrm>
                <a:off x="11207115" y="3504006"/>
                <a:ext cx="1259840" cy="923330"/>
              </a:xfrm>
              <a:prstGeom prst="rect">
                <a:avLst/>
              </a:prstGeom>
              <a:noFill/>
            </p:spPr>
            <p:txBody>
              <a:bodyPr wrap="square" rtlCol="0">
                <a:spAutoFit/>
              </a:bodyPr>
              <a:lstStyle/>
              <a:p>
                <a:pPr algn="ctr"/>
                <a:r>
                  <a:rPr lang="en-US" sz="5400" b="1">
                    <a:solidFill>
                      <a:schemeClr val="accent4"/>
                    </a:solidFill>
                    <a:latin typeface="Arial"/>
                    <a:cs typeface="Arial"/>
                  </a:rPr>
                  <a:t>4</a:t>
                </a:r>
              </a:p>
            </p:txBody>
          </p:sp>
          <p:sp>
            <p:nvSpPr>
              <p:cNvPr id="64" name="TextBox 63">
                <a:extLst>
                  <a:ext uri="{FF2B5EF4-FFF2-40B4-BE49-F238E27FC236}">
                    <a16:creationId xmlns:a16="http://schemas.microsoft.com/office/drawing/2014/main" id="{F325DEF3-2002-5A41-0B47-1631D86D854C}"/>
                  </a:ext>
                </a:extLst>
              </p:cNvPr>
              <p:cNvSpPr txBox="1"/>
              <p:nvPr/>
            </p:nvSpPr>
            <p:spPr>
              <a:xfrm>
                <a:off x="732790" y="6033376"/>
                <a:ext cx="4547324" cy="400110"/>
              </a:xfrm>
              <a:prstGeom prst="rect">
                <a:avLst/>
              </a:prstGeom>
              <a:noFill/>
            </p:spPr>
            <p:txBody>
              <a:bodyPr wrap="square" rtlCol="0">
                <a:spAutoFit/>
              </a:bodyPr>
              <a:lstStyle/>
              <a:p>
                <a:r>
                  <a:rPr lang="mn-MN" sz="2000" b="1">
                    <a:solidFill>
                      <a:schemeClr val="accent3">
                        <a:lumMod val="60000"/>
                        <a:lumOff val="40000"/>
                      </a:schemeClr>
                    </a:solidFill>
                    <a:latin typeface="Arial"/>
                    <a:cs typeface="Arial"/>
                  </a:rPr>
                  <a:t>БОЛОВСРОЛД ХАМРАГДАЛТ</a:t>
                </a:r>
                <a:endParaRPr lang="en-US" sz="2000" b="1">
                  <a:solidFill>
                    <a:schemeClr val="accent3">
                      <a:lumMod val="60000"/>
                      <a:lumOff val="40000"/>
                    </a:schemeClr>
                  </a:solidFill>
                  <a:latin typeface="Arial"/>
                  <a:cs typeface="Arial"/>
                </a:endParaRPr>
              </a:p>
            </p:txBody>
          </p:sp>
        </p:grpSp>
      </p:grpSp>
      <p:grpSp>
        <p:nvGrpSpPr>
          <p:cNvPr id="66" name="Group 65">
            <a:extLst>
              <a:ext uri="{FF2B5EF4-FFF2-40B4-BE49-F238E27FC236}">
                <a16:creationId xmlns:a16="http://schemas.microsoft.com/office/drawing/2014/main" id="{CFAC7B73-544D-9C2D-4A5D-B6B83AA5E762}"/>
              </a:ext>
            </a:extLst>
          </p:cNvPr>
          <p:cNvGrpSpPr/>
          <p:nvPr/>
        </p:nvGrpSpPr>
        <p:grpSpPr>
          <a:xfrm>
            <a:off x="9517381" y="6328611"/>
            <a:ext cx="8281909" cy="3155113"/>
            <a:chOff x="9517381" y="7128711"/>
            <a:chExt cx="8281909" cy="3155113"/>
          </a:xfrm>
        </p:grpSpPr>
        <p:sp>
          <p:nvSpPr>
            <p:cNvPr id="67" name="Bent Arrow 29">
              <a:extLst>
                <a:ext uri="{FF2B5EF4-FFF2-40B4-BE49-F238E27FC236}">
                  <a16:creationId xmlns:a16="http://schemas.microsoft.com/office/drawing/2014/main" id="{A843CEE9-F7BE-9487-3F7B-CB2B34E7D37D}"/>
                </a:ext>
              </a:extLst>
            </p:cNvPr>
            <p:cNvSpPr/>
            <p:nvPr/>
          </p:nvSpPr>
          <p:spPr>
            <a:xfrm>
              <a:off x="9517381" y="7128711"/>
              <a:ext cx="2527304" cy="3155113"/>
            </a:xfrm>
            <a:prstGeom prst="bentArrow">
              <a:avLst>
                <a:gd name="adj1" fmla="val 15196"/>
                <a:gd name="adj2" fmla="val 19771"/>
                <a:gd name="adj3" fmla="val 17810"/>
                <a:gd name="adj4" fmla="val 4244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latin typeface="Arial"/>
                <a:cs typeface="Arial"/>
              </a:endParaRPr>
            </a:p>
          </p:txBody>
        </p:sp>
        <p:grpSp>
          <p:nvGrpSpPr>
            <p:cNvPr id="68" name="Group 67">
              <a:extLst>
                <a:ext uri="{FF2B5EF4-FFF2-40B4-BE49-F238E27FC236}">
                  <a16:creationId xmlns:a16="http://schemas.microsoft.com/office/drawing/2014/main" id="{CBE854EA-13B8-74BA-2F56-053434C13BDE}"/>
                </a:ext>
              </a:extLst>
            </p:cNvPr>
            <p:cNvGrpSpPr/>
            <p:nvPr/>
          </p:nvGrpSpPr>
          <p:grpSpPr>
            <a:xfrm>
              <a:off x="11849443" y="7599820"/>
              <a:ext cx="5949847" cy="1707359"/>
              <a:chOff x="11849443" y="7599820"/>
              <a:chExt cx="5949847" cy="1707359"/>
            </a:xfrm>
          </p:grpSpPr>
          <p:sp>
            <p:nvSpPr>
              <p:cNvPr id="69" name="TextBox 68">
                <a:extLst>
                  <a:ext uri="{FF2B5EF4-FFF2-40B4-BE49-F238E27FC236}">
                    <a16:creationId xmlns:a16="http://schemas.microsoft.com/office/drawing/2014/main" id="{0E303834-CE8A-EB28-8502-0F2A3DED32A1}"/>
                  </a:ext>
                </a:extLst>
              </p:cNvPr>
              <p:cNvSpPr txBox="1"/>
              <p:nvPr/>
            </p:nvSpPr>
            <p:spPr>
              <a:xfrm>
                <a:off x="11849443" y="8259739"/>
                <a:ext cx="1259840" cy="923330"/>
              </a:xfrm>
              <a:prstGeom prst="rect">
                <a:avLst/>
              </a:prstGeom>
              <a:noFill/>
            </p:spPr>
            <p:txBody>
              <a:bodyPr wrap="square" rtlCol="0">
                <a:spAutoFit/>
              </a:bodyPr>
              <a:lstStyle/>
              <a:p>
                <a:pPr algn="ctr"/>
                <a:r>
                  <a:rPr lang="en-US" sz="5400" b="1">
                    <a:solidFill>
                      <a:schemeClr val="accent5"/>
                    </a:solidFill>
                    <a:latin typeface="Arial"/>
                    <a:cs typeface="Arial"/>
                  </a:rPr>
                  <a:t>5</a:t>
                </a:r>
              </a:p>
            </p:txBody>
          </p:sp>
          <p:sp>
            <p:nvSpPr>
              <p:cNvPr id="70" name="TextBox 69">
                <a:extLst>
                  <a:ext uri="{FF2B5EF4-FFF2-40B4-BE49-F238E27FC236}">
                    <a16:creationId xmlns:a16="http://schemas.microsoft.com/office/drawing/2014/main" id="{131F4FAE-5254-0B45-FC65-A99D4084CD61}"/>
                  </a:ext>
                </a:extLst>
              </p:cNvPr>
              <p:cNvSpPr txBox="1"/>
              <p:nvPr/>
            </p:nvSpPr>
            <p:spPr>
              <a:xfrm>
                <a:off x="12470470" y="7599820"/>
                <a:ext cx="3837361" cy="400110"/>
              </a:xfrm>
              <a:prstGeom prst="rect">
                <a:avLst/>
              </a:prstGeom>
              <a:noFill/>
            </p:spPr>
            <p:txBody>
              <a:bodyPr wrap="square" lIns="91440" tIns="45720" rIns="91440" bIns="45720" rtlCol="0" anchor="t">
                <a:spAutoFit/>
              </a:bodyPr>
              <a:lstStyle/>
              <a:p>
                <a:r>
                  <a:rPr lang="mn-MN" sz="2000" b="1">
                    <a:solidFill>
                      <a:schemeClr val="accent5">
                        <a:lumMod val="60000"/>
                        <a:lumOff val="40000"/>
                      </a:schemeClr>
                    </a:solidFill>
                    <a:latin typeface="Arial"/>
                    <a:cs typeface="Arial"/>
                  </a:rPr>
                  <a:t>САНХҮҮЖИЛТ</a:t>
                </a:r>
                <a:endParaRPr lang="en-US" sz="2000" b="1">
                  <a:solidFill>
                    <a:schemeClr val="accent5">
                      <a:lumMod val="60000"/>
                      <a:lumOff val="40000"/>
                    </a:schemeClr>
                  </a:solidFill>
                  <a:latin typeface="Arial"/>
                  <a:cs typeface="Arial"/>
                </a:endParaRPr>
              </a:p>
            </p:txBody>
          </p:sp>
          <p:sp>
            <p:nvSpPr>
              <p:cNvPr id="71" name="TextBox 70">
                <a:extLst>
                  <a:ext uri="{FF2B5EF4-FFF2-40B4-BE49-F238E27FC236}">
                    <a16:creationId xmlns:a16="http://schemas.microsoft.com/office/drawing/2014/main" id="{844C1C0D-AC1C-3103-EF6E-C336B9CE9990}"/>
                  </a:ext>
                </a:extLst>
              </p:cNvPr>
              <p:cNvSpPr txBox="1"/>
              <p:nvPr/>
            </p:nvSpPr>
            <p:spPr>
              <a:xfrm>
                <a:off x="13252538" y="8106850"/>
                <a:ext cx="4546752" cy="1200329"/>
              </a:xfrm>
              <a:prstGeom prst="rect">
                <a:avLst/>
              </a:prstGeom>
              <a:noFill/>
            </p:spPr>
            <p:txBody>
              <a:bodyPr wrap="square" lIns="91440" tIns="45720" rIns="91440" bIns="45720" rtlCol="0" anchor="t">
                <a:spAutoFit/>
              </a:bodyPr>
              <a:lstStyle/>
              <a:p>
                <a:r>
                  <a:rPr lang="mn-MN">
                    <a:solidFill>
                      <a:schemeClr val="bg1"/>
                    </a:solidFill>
                    <a:latin typeface="Arial"/>
                    <a:cs typeface="Arial"/>
                  </a:rPr>
                  <a:t>Хөгжлийн бэрхшээлтэй хүүхдэд </a:t>
                </a:r>
              </a:p>
              <a:p>
                <a:pPr marL="342900" indent="-342900">
                  <a:buFont typeface="Arial" panose="020B0604020202020204" pitchFamily="34" charset="0"/>
                  <a:buChar char="•"/>
                </a:pPr>
                <a:r>
                  <a:rPr lang="mn-MN">
                    <a:solidFill>
                      <a:schemeClr val="bg1"/>
                    </a:solidFill>
                    <a:latin typeface="Arial"/>
                    <a:cs typeface="Arial"/>
                  </a:rPr>
                  <a:t>хувьсах зардал 3 дахин илүү</a:t>
                </a:r>
              </a:p>
              <a:p>
                <a:pPr marL="342900" indent="-342900">
                  <a:buFont typeface="Arial" panose="020B0604020202020204" pitchFamily="34" charset="0"/>
                  <a:buChar char="•"/>
                </a:pPr>
                <a:r>
                  <a:rPr lang="mn-MN">
                    <a:solidFill>
                      <a:schemeClr val="bg1"/>
                    </a:solidFill>
                    <a:latin typeface="Arial"/>
                    <a:cs typeface="Arial"/>
                  </a:rPr>
                  <a:t>хичээл практикийн зардлын 5-аас доошгүй хувийн санхүүжилт</a:t>
                </a:r>
                <a:endParaRPr lang="en-US">
                  <a:solidFill>
                    <a:schemeClr val="bg1"/>
                  </a:solidFill>
                  <a:latin typeface="Arial"/>
                  <a:cs typeface="Arial"/>
                </a:endParaRPr>
              </a:p>
            </p:txBody>
          </p:sp>
        </p:grpSp>
      </p:grpSp>
      <p:sp>
        <p:nvSpPr>
          <p:cNvPr id="74" name="TextBox 73">
            <a:extLst>
              <a:ext uri="{FF2B5EF4-FFF2-40B4-BE49-F238E27FC236}">
                <a16:creationId xmlns:a16="http://schemas.microsoft.com/office/drawing/2014/main" id="{9F1F47DB-5ADB-90BF-9F5C-A6ED72A83CF4}"/>
              </a:ext>
            </a:extLst>
          </p:cNvPr>
          <p:cNvSpPr txBox="1"/>
          <p:nvPr/>
        </p:nvSpPr>
        <p:spPr>
          <a:xfrm>
            <a:off x="12465436" y="2344749"/>
            <a:ext cx="5548244" cy="2585323"/>
          </a:xfrm>
          <a:prstGeom prst="rect">
            <a:avLst/>
          </a:prstGeom>
          <a:noFill/>
        </p:spPr>
        <p:txBody>
          <a:bodyPr wrap="square" lIns="91440" tIns="45720" rIns="91440" bIns="45720" rtlCol="0" anchor="t">
            <a:spAutoFit/>
          </a:bodyPr>
          <a:lstStyle/>
          <a:p>
            <a:pPr marL="342900" indent="-342900" algn="just">
              <a:buFont typeface="Arial" panose="020B0604020202020204" pitchFamily="34" charset="0"/>
              <a:buChar char="•"/>
            </a:pPr>
            <a:r>
              <a:rPr lang="mn-MN">
                <a:solidFill>
                  <a:schemeClr val="bg1"/>
                </a:solidFill>
                <a:latin typeface="Arial"/>
                <a:cs typeface="Arial"/>
              </a:rPr>
              <a:t>Тусгай хэрэгцээт боловсролын багш - ХХДТ-ын үйл ажиллагааг идэвхжүүлэх</a:t>
            </a:r>
          </a:p>
          <a:p>
            <a:pPr marL="342900" indent="-342900" algn="just">
              <a:buFont typeface="Arial" panose="020B0604020202020204" pitchFamily="34" charset="0"/>
              <a:buChar char="•"/>
            </a:pPr>
            <a:r>
              <a:rPr lang="mn-MN">
                <a:solidFill>
                  <a:schemeClr val="bg1"/>
                </a:solidFill>
                <a:latin typeface="Arial" panose="020B0604020202020204" pitchFamily="34" charset="0"/>
                <a:cs typeface="Arial" panose="020B0604020202020204" pitchFamily="34" charset="0"/>
              </a:rPr>
              <a:t>Багшийн туслах /114 бэлтгэгдсэн, ажиллаж байгаа/</a:t>
            </a:r>
            <a:endParaRPr lang="en-US">
              <a:solidFill>
                <a:schemeClr val="bg1"/>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mn-MN">
                <a:solidFill>
                  <a:schemeClr val="bg1"/>
                </a:solidFill>
                <a:latin typeface="Arial" panose="020B0604020202020204" pitchFamily="34" charset="0"/>
                <a:cs typeface="Arial" panose="020B0604020202020204" pitchFamily="34" charset="0"/>
              </a:rPr>
              <a:t>МУБИС-д ТХБ-ын багшийг үндсэн, хөрвөх сургалтаар бэлтгэж байна.</a:t>
            </a:r>
          </a:p>
          <a:p>
            <a:pPr marL="342900" indent="-342900" algn="just">
              <a:buFont typeface="Arial" panose="020B0604020202020204" pitchFamily="34" charset="0"/>
              <a:buChar char="•"/>
            </a:pPr>
            <a:r>
              <a:rPr lang="mn-MN">
                <a:solidFill>
                  <a:schemeClr val="bg1"/>
                </a:solidFill>
                <a:latin typeface="Arial" panose="020B0604020202020204" pitchFamily="34" charset="0"/>
                <a:cs typeface="Arial" panose="020B0604020202020204" pitchFamily="34" charset="0"/>
              </a:rPr>
              <a:t>Багш мэргэжлээр суралцаж байгаа оюутнууд ТХБ-ын хичээлийг заавал судлах хичээлээр судалж байна.</a:t>
            </a:r>
          </a:p>
        </p:txBody>
      </p:sp>
    </p:spTree>
    <p:extLst>
      <p:ext uri="{BB962C8B-B14F-4D97-AF65-F5344CB8AC3E}">
        <p14:creationId xmlns:p14="http://schemas.microsoft.com/office/powerpoint/2010/main" val="18975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right)">
                                      <p:cBhvr>
                                        <p:cTn id="7" dur="750"/>
                                        <p:tgtEl>
                                          <p:spTgt spid="4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down)">
                                      <p:cBhvr>
                                        <p:cTn id="11" dur="750"/>
                                        <p:tgtEl>
                                          <p:spTgt spid="4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down)">
                                      <p:cBhvr>
                                        <p:cTn id="15" dur="750"/>
                                        <p:tgtEl>
                                          <p:spTgt spid="54"/>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left)">
                                      <p:cBhvr>
                                        <p:cTn id="19" dur="750"/>
                                        <p:tgtEl>
                                          <p:spTgt spid="60"/>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ipe(left)">
                                      <p:cBhvr>
                                        <p:cTn id="23" dur="75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BF54E9-0AF6-8D22-5B4D-3F9784965935}"/>
              </a:ext>
            </a:extLst>
          </p:cNvPr>
          <p:cNvSpPr>
            <a:spLocks noGrp="1"/>
          </p:cNvSpPr>
          <p:nvPr>
            <p:ph type="title"/>
          </p:nvPr>
        </p:nvSpPr>
        <p:spPr>
          <a:xfrm>
            <a:off x="3958128" y="526599"/>
            <a:ext cx="12547188" cy="1143000"/>
          </a:xfrm>
        </p:spPr>
        <p:txBody>
          <a:bodyPr>
            <a:normAutofit/>
          </a:bodyPr>
          <a:lstStyle/>
          <a:p>
            <a:r>
              <a:rPr lang="mn-MN" sz="2800" b="1" dirty="0">
                <a:solidFill>
                  <a:schemeClr val="bg1"/>
                </a:solidFill>
                <a:latin typeface="Arial" panose="020B0604020202020204" pitchFamily="34" charset="0"/>
                <a:cs typeface="Arial" panose="020B0604020202020204" pitchFamily="34" charset="0"/>
              </a:rPr>
              <a:t>ТЭГШ ХАМРУУЛАН СУРГАХ БОЛОВСРОЛ, ЭРХ ЗҮЙН ОРЧИН, ХЭРЭГЖИЛТЭД АНХААРАХ ЗҮЙЛ​</a:t>
            </a:r>
            <a:endParaRPr lang="en-US" sz="2800" b="1" dirty="0">
              <a:solidFill>
                <a:schemeClr val="bg1"/>
              </a:solidFill>
              <a:latin typeface="Arial" panose="020B0604020202020204" pitchFamily="34" charset="0"/>
              <a:cs typeface="Arial" panose="020B0604020202020204" pitchFamily="34" charset="0"/>
            </a:endParaRPr>
          </a:p>
        </p:txBody>
      </p:sp>
      <p:graphicFrame>
        <p:nvGraphicFramePr>
          <p:cNvPr id="6" name="Content Placeholder 3">
            <a:extLst>
              <a:ext uri="{FF2B5EF4-FFF2-40B4-BE49-F238E27FC236}">
                <a16:creationId xmlns:a16="http://schemas.microsoft.com/office/drawing/2014/main" id="{EC25E0FA-C406-0809-9AA1-1A4F967FAE53}"/>
              </a:ext>
            </a:extLst>
          </p:cNvPr>
          <p:cNvGraphicFramePr>
            <a:graphicFrameLocks/>
          </p:cNvGraphicFramePr>
          <p:nvPr>
            <p:extLst>
              <p:ext uri="{D42A27DB-BD31-4B8C-83A1-F6EECF244321}">
                <p14:modId xmlns:p14="http://schemas.microsoft.com/office/powerpoint/2010/main" val="552824559"/>
              </p:ext>
            </p:extLst>
          </p:nvPr>
        </p:nvGraphicFramePr>
        <p:xfrm>
          <a:off x="499706" y="2648596"/>
          <a:ext cx="17305735" cy="2477822"/>
        </p:xfrm>
        <a:graphic>
          <a:graphicData uri="http://schemas.openxmlformats.org/drawingml/2006/table">
            <a:tbl>
              <a:tblPr firstRow="1" bandRow="1">
                <a:tableStyleId>{5C22544A-7EE6-4342-B048-85BDC9FD1C3A}</a:tableStyleId>
              </a:tblPr>
              <a:tblGrid>
                <a:gridCol w="1357398">
                  <a:extLst>
                    <a:ext uri="{9D8B030D-6E8A-4147-A177-3AD203B41FA5}">
                      <a16:colId xmlns:a16="http://schemas.microsoft.com/office/drawing/2014/main" val="1116657559"/>
                    </a:ext>
                  </a:extLst>
                </a:gridCol>
                <a:gridCol w="1342539">
                  <a:extLst>
                    <a:ext uri="{9D8B030D-6E8A-4147-A177-3AD203B41FA5}">
                      <a16:colId xmlns:a16="http://schemas.microsoft.com/office/drawing/2014/main" val="3549529432"/>
                    </a:ext>
                  </a:extLst>
                </a:gridCol>
                <a:gridCol w="1946542">
                  <a:extLst>
                    <a:ext uri="{9D8B030D-6E8A-4147-A177-3AD203B41FA5}">
                      <a16:colId xmlns:a16="http://schemas.microsoft.com/office/drawing/2014/main" val="2542024256"/>
                    </a:ext>
                  </a:extLst>
                </a:gridCol>
                <a:gridCol w="2036099">
                  <a:extLst>
                    <a:ext uri="{9D8B030D-6E8A-4147-A177-3AD203B41FA5}">
                      <a16:colId xmlns:a16="http://schemas.microsoft.com/office/drawing/2014/main" val="1194351836"/>
                    </a:ext>
                  </a:extLst>
                </a:gridCol>
                <a:gridCol w="1980522">
                  <a:extLst>
                    <a:ext uri="{9D8B030D-6E8A-4147-A177-3AD203B41FA5}">
                      <a16:colId xmlns:a16="http://schemas.microsoft.com/office/drawing/2014/main" val="877790507"/>
                    </a:ext>
                  </a:extLst>
                </a:gridCol>
                <a:gridCol w="2404924">
                  <a:extLst>
                    <a:ext uri="{9D8B030D-6E8A-4147-A177-3AD203B41FA5}">
                      <a16:colId xmlns:a16="http://schemas.microsoft.com/office/drawing/2014/main" val="843461078"/>
                    </a:ext>
                  </a:extLst>
                </a:gridCol>
                <a:gridCol w="2542187">
                  <a:extLst>
                    <a:ext uri="{9D8B030D-6E8A-4147-A177-3AD203B41FA5}">
                      <a16:colId xmlns:a16="http://schemas.microsoft.com/office/drawing/2014/main" val="3153413891"/>
                    </a:ext>
                  </a:extLst>
                </a:gridCol>
                <a:gridCol w="2077939">
                  <a:extLst>
                    <a:ext uri="{9D8B030D-6E8A-4147-A177-3AD203B41FA5}">
                      <a16:colId xmlns:a16="http://schemas.microsoft.com/office/drawing/2014/main" val="3332616441"/>
                    </a:ext>
                  </a:extLst>
                </a:gridCol>
                <a:gridCol w="1617585">
                  <a:extLst>
                    <a:ext uri="{9D8B030D-6E8A-4147-A177-3AD203B41FA5}">
                      <a16:colId xmlns:a16="http://schemas.microsoft.com/office/drawing/2014/main" val="1728295959"/>
                    </a:ext>
                  </a:extLst>
                </a:gridCol>
              </a:tblGrid>
              <a:tr h="1614508">
                <a:tc>
                  <a:txBody>
                    <a:bodyPr/>
                    <a:lstStyle/>
                    <a:p>
                      <a:pPr algn="ctr" fontAlgn="ctr"/>
                      <a:r>
                        <a:rPr lang="mn-MN" sz="1600" b="1" u="none" strike="noStrike" dirty="0">
                          <a:solidFill>
                            <a:srgbClr val="FFFFFF"/>
                          </a:solidFill>
                          <a:effectLst/>
                          <a:latin typeface="Arial"/>
                          <a:cs typeface="Arial"/>
                        </a:rPr>
                        <a:t>Бүгд</a:t>
                      </a:r>
                    </a:p>
                  </a:txBody>
                  <a:tcPr marL="9525" marR="9525" marT="9525" marB="0" anchor="ctr">
                    <a:solidFill>
                      <a:schemeClr val="accent5">
                        <a:lumMod val="75000"/>
                      </a:schemeClr>
                    </a:solidFill>
                  </a:tcPr>
                </a:tc>
                <a:tc>
                  <a:txBody>
                    <a:bodyPr/>
                    <a:lstStyle/>
                    <a:p>
                      <a:pPr algn="ctr" fontAlgn="ctr"/>
                      <a:r>
                        <a:rPr lang="mn-MN" sz="1600" b="1" u="none" strike="noStrike" dirty="0">
                          <a:solidFill>
                            <a:srgbClr val="FFFFFF"/>
                          </a:solidFill>
                          <a:effectLst/>
                          <a:latin typeface="Arial"/>
                          <a:cs typeface="Arial"/>
                        </a:rPr>
                        <a:t>Малчдын хүүхэд</a:t>
                      </a:r>
                    </a:p>
                  </a:txBody>
                  <a:tcPr marL="9525" marR="9525" marT="9525" marB="0" anchor="ctr">
                    <a:solidFill>
                      <a:schemeClr val="accent5">
                        <a:lumMod val="75000"/>
                      </a:schemeClr>
                    </a:solidFill>
                  </a:tcPr>
                </a:tc>
                <a:tc>
                  <a:txBody>
                    <a:bodyPr/>
                    <a:lstStyle/>
                    <a:p>
                      <a:pPr algn="ctr" fontAlgn="ctr"/>
                      <a:r>
                        <a:rPr lang="mn-MN" sz="1600" b="1" u="none" strike="noStrike" dirty="0">
                          <a:solidFill>
                            <a:srgbClr val="FFFFFF"/>
                          </a:solidFill>
                          <a:effectLst/>
                          <a:latin typeface="Arial"/>
                          <a:cs typeface="Arial"/>
                        </a:rPr>
                        <a:t>Гадаадын харьяатын хүүхэд</a:t>
                      </a:r>
                    </a:p>
                  </a:txBody>
                  <a:tcPr marL="9525" marR="9525" marT="9525" marB="0" anchor="ctr">
                    <a:solidFill>
                      <a:schemeClr val="accent5">
                        <a:lumMod val="75000"/>
                      </a:schemeClr>
                    </a:solidFill>
                  </a:tcPr>
                </a:tc>
                <a:tc>
                  <a:txBody>
                    <a:bodyPr/>
                    <a:lstStyle/>
                    <a:p>
                      <a:pPr algn="ctr" fontAlgn="ctr"/>
                      <a:r>
                        <a:rPr lang="mn-MN" sz="1600" b="1" u="none" strike="noStrike" dirty="0">
                          <a:solidFill>
                            <a:srgbClr val="FFFFFF"/>
                          </a:solidFill>
                          <a:effectLst/>
                          <a:latin typeface="Arial"/>
                          <a:cs typeface="Arial"/>
                        </a:rPr>
                        <a:t>Хөгжлийн бэрхшээлтэй ЕБС-ийн  насны хүүхдийн тоо </a:t>
                      </a:r>
                    </a:p>
                  </a:txBody>
                  <a:tcPr marL="9525" marR="9525" marT="9525" marB="0" anchor="ctr">
                    <a:solidFill>
                      <a:schemeClr val="accent5">
                        <a:lumMod val="75000"/>
                      </a:schemeClr>
                    </a:solidFill>
                  </a:tcPr>
                </a:tc>
                <a:tc>
                  <a:txBody>
                    <a:bodyPr/>
                    <a:lstStyle/>
                    <a:p>
                      <a:pPr algn="ctr" fontAlgn="ctr"/>
                      <a:r>
                        <a:rPr lang="mn-MN" sz="1600" b="1" u="none" strike="noStrike" dirty="0">
                          <a:solidFill>
                            <a:srgbClr val="FFFFFF"/>
                          </a:solidFill>
                          <a:effectLst/>
                          <a:latin typeface="Arial"/>
                          <a:cs typeface="Arial"/>
                        </a:rPr>
                        <a:t>ЕБС-д хамрагдаж буй хөгжлийн бэрхшээлтэй суралцагч</a:t>
                      </a:r>
                    </a:p>
                  </a:txBody>
                  <a:tcPr marL="9525" marR="9525" marT="9525" marB="0" anchor="ctr">
                    <a:solidFill>
                      <a:schemeClr val="accent5">
                        <a:lumMod val="75000"/>
                      </a:schemeClr>
                    </a:solidFill>
                  </a:tcPr>
                </a:tc>
                <a:tc>
                  <a:txBody>
                    <a:bodyPr/>
                    <a:lstStyle/>
                    <a:p>
                      <a:pPr algn="ctr" fontAlgn="ctr"/>
                      <a:r>
                        <a:rPr lang="mn-MN" sz="1600" b="1" u="none" strike="noStrike" dirty="0">
                          <a:solidFill>
                            <a:srgbClr val="FFFFFF"/>
                          </a:solidFill>
                          <a:effectLst/>
                          <a:latin typeface="Arial"/>
                          <a:cs typeface="Arial"/>
                        </a:rPr>
                        <a:t>Явуулын багшийн үйлчилгээнд хамрагдсан суралцагчийн тоо</a:t>
                      </a:r>
                    </a:p>
                  </a:txBody>
                  <a:tcPr marL="9525" marR="9525" marT="9525" marB="0" anchor="ctr">
                    <a:solidFill>
                      <a:schemeClr val="accent5">
                        <a:lumMod val="75000"/>
                      </a:schemeClr>
                    </a:solidFill>
                  </a:tcPr>
                </a:tc>
                <a:tc>
                  <a:txBody>
                    <a:bodyPr/>
                    <a:lstStyle/>
                    <a:p>
                      <a:pPr algn="ctr" fontAlgn="ctr"/>
                      <a:r>
                        <a:rPr lang="mn-MN" sz="1600" b="1" u="none" strike="noStrike" dirty="0">
                          <a:solidFill>
                            <a:srgbClr val="FFFFFF"/>
                          </a:solidFill>
                          <a:effectLst/>
                          <a:latin typeface="Arial"/>
                          <a:cs typeface="Arial"/>
                        </a:rPr>
                        <a:t>Ганцаарчилсан сургалтын төлөвлөгөөгөөр хичээллэж буй хөгжлийн бэрхшээлтэй суралцагчийн тоо</a:t>
                      </a:r>
                    </a:p>
                  </a:txBody>
                  <a:tcPr marL="9525" marR="9525" marT="9525" marB="0" anchor="ctr">
                    <a:solidFill>
                      <a:schemeClr val="accent5">
                        <a:lumMod val="75000"/>
                      </a:schemeClr>
                    </a:solidFill>
                  </a:tcPr>
                </a:tc>
                <a:tc>
                  <a:txBody>
                    <a:bodyPr/>
                    <a:lstStyle/>
                    <a:p>
                      <a:pPr algn="ctr" fontAlgn="ctr"/>
                      <a:r>
                        <a:rPr lang="mn-MN" sz="1600" b="1" u="none" strike="noStrike" dirty="0">
                          <a:solidFill>
                            <a:srgbClr val="FFFFFF"/>
                          </a:solidFill>
                          <a:effectLst/>
                          <a:latin typeface="Arial"/>
                          <a:cs typeface="Arial"/>
                        </a:rPr>
                        <a:t>ЕБС-д хамрагдаж буй сүм хийдэд шавилан суудаг хүүхдийн тоо</a:t>
                      </a:r>
                    </a:p>
                  </a:txBody>
                  <a:tcPr marL="9525" marR="9525" marT="9525" marB="0" anchor="ctr">
                    <a:solidFill>
                      <a:schemeClr val="accent5">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mn-MN" sz="1600" b="1" u="none" strike="noStrike" dirty="0">
                          <a:solidFill>
                            <a:srgbClr val="FF0000"/>
                          </a:solidFill>
                          <a:effectLst/>
                          <a:latin typeface="Arial"/>
                          <a:cs typeface="Arial"/>
                        </a:rPr>
                        <a:t>Сургууль завсардсан хүүхдийн</a:t>
                      </a:r>
                      <a:endParaRPr lang="en-US" sz="1600" b="1" u="none" strike="noStrike" dirty="0">
                        <a:solidFill>
                          <a:srgbClr val="FF0000"/>
                        </a:solidFill>
                        <a:effectLst/>
                        <a:latin typeface="Arial"/>
                        <a:cs typeface="Arial"/>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mn-MN" sz="1600" b="1" u="none" strike="noStrike" dirty="0">
                          <a:solidFill>
                            <a:srgbClr val="FF0000"/>
                          </a:solidFill>
                          <a:effectLst/>
                          <a:latin typeface="Arial"/>
                          <a:cs typeface="Arial"/>
                        </a:rPr>
                        <a:t>тоо</a:t>
                      </a:r>
                    </a:p>
                  </a:txBody>
                  <a:tcPr marL="9525" marR="9525" marT="9525" marB="0" anchor="ctr">
                    <a:solidFill>
                      <a:schemeClr val="accent5">
                        <a:lumMod val="75000"/>
                      </a:schemeClr>
                    </a:solidFill>
                  </a:tcPr>
                </a:tc>
                <a:extLst>
                  <a:ext uri="{0D108BD9-81ED-4DB2-BD59-A6C34878D82A}">
                    <a16:rowId xmlns:a16="http://schemas.microsoft.com/office/drawing/2014/main" val="3957607890"/>
                  </a:ext>
                </a:extLst>
              </a:tr>
              <a:tr h="863314">
                <a:tc>
                  <a:txBody>
                    <a:bodyPr/>
                    <a:lstStyle/>
                    <a:p>
                      <a:pPr algn="ctr" fontAlgn="b"/>
                      <a:r>
                        <a:rPr lang="en-US" sz="2000" b="1" u="none" strike="noStrike">
                          <a:solidFill>
                            <a:srgbClr val="000000"/>
                          </a:solidFill>
                          <a:effectLst/>
                          <a:latin typeface="Arial"/>
                          <a:cs typeface="Arial"/>
                        </a:rPr>
                        <a:t>8</a:t>
                      </a:r>
                      <a:r>
                        <a:rPr lang="mn-MN" sz="2000" b="1" u="none" strike="noStrike">
                          <a:solidFill>
                            <a:srgbClr val="000000"/>
                          </a:solidFill>
                          <a:effectLst/>
                          <a:latin typeface="Arial"/>
                          <a:cs typeface="Arial"/>
                        </a:rPr>
                        <a:t>19,907</a:t>
                      </a:r>
                      <a:endParaRPr lang="en-US" sz="2000" b="1" u="none" strike="noStrike">
                        <a:solidFill>
                          <a:srgbClr val="000000"/>
                        </a:solidFill>
                        <a:effectLst/>
                        <a:latin typeface="Arial"/>
                        <a:cs typeface="Arial"/>
                      </a:endParaRPr>
                    </a:p>
                  </a:txBody>
                  <a:tcPr marL="9525" marR="9525" marT="9525" marB="0" anchor="ctr">
                    <a:solidFill>
                      <a:schemeClr val="accent5">
                        <a:lumMod val="60000"/>
                        <a:lumOff val="40000"/>
                      </a:schemeClr>
                    </a:solidFill>
                  </a:tcPr>
                </a:tc>
                <a:tc>
                  <a:txBody>
                    <a:bodyPr/>
                    <a:lstStyle/>
                    <a:p>
                      <a:pPr algn="ctr" fontAlgn="b"/>
                      <a:r>
                        <a:rPr lang="en-US" sz="2000" b="1" u="none" strike="noStrike">
                          <a:solidFill>
                            <a:srgbClr val="000000"/>
                          </a:solidFill>
                          <a:effectLst/>
                          <a:latin typeface="Arial"/>
                          <a:cs typeface="Arial"/>
                        </a:rPr>
                        <a:t>130</a:t>
                      </a:r>
                      <a:r>
                        <a:rPr lang="mn-MN" sz="2000" b="1" u="none" strike="noStrike">
                          <a:solidFill>
                            <a:srgbClr val="000000"/>
                          </a:solidFill>
                          <a:effectLst/>
                          <a:latin typeface="Arial"/>
                          <a:cs typeface="Arial"/>
                        </a:rPr>
                        <a:t>,</a:t>
                      </a:r>
                      <a:r>
                        <a:rPr lang="en-US" sz="2000" b="1" u="none" strike="noStrike">
                          <a:solidFill>
                            <a:srgbClr val="000000"/>
                          </a:solidFill>
                          <a:effectLst/>
                          <a:latin typeface="Arial"/>
                          <a:cs typeface="Arial"/>
                        </a:rPr>
                        <a:t>111</a:t>
                      </a:r>
                    </a:p>
                  </a:txBody>
                  <a:tcPr marL="9525" marR="9525" marT="9525" marB="0" anchor="ctr">
                    <a:solidFill>
                      <a:schemeClr val="accent5">
                        <a:lumMod val="60000"/>
                        <a:lumOff val="40000"/>
                      </a:schemeClr>
                    </a:solidFill>
                  </a:tcPr>
                </a:tc>
                <a:tc>
                  <a:txBody>
                    <a:bodyPr/>
                    <a:lstStyle/>
                    <a:p>
                      <a:pPr algn="ctr" fontAlgn="ctr"/>
                      <a:r>
                        <a:rPr lang="en-US" sz="2000" b="1" u="none" strike="noStrike" dirty="0">
                          <a:solidFill>
                            <a:srgbClr val="000000"/>
                          </a:solidFill>
                          <a:effectLst/>
                          <a:latin typeface="Arial"/>
                          <a:cs typeface="Arial"/>
                        </a:rPr>
                        <a:t>8</a:t>
                      </a:r>
                      <a:r>
                        <a:rPr lang="mn-MN" sz="2000" b="1" u="none" strike="noStrike" dirty="0">
                          <a:solidFill>
                            <a:srgbClr val="000000"/>
                          </a:solidFill>
                          <a:effectLst/>
                          <a:latin typeface="Arial"/>
                          <a:cs typeface="Arial"/>
                        </a:rPr>
                        <a:t>53</a:t>
                      </a:r>
                      <a:r>
                        <a:rPr lang="en-US" sz="2000" b="1" u="none" strike="noStrike" dirty="0">
                          <a:solidFill>
                            <a:srgbClr val="000000"/>
                          </a:solidFill>
                          <a:effectLst/>
                          <a:latin typeface="Arial"/>
                          <a:cs typeface="Arial"/>
                        </a:rPr>
                        <a:t> </a:t>
                      </a:r>
                    </a:p>
                  </a:txBody>
                  <a:tcPr marL="9525" marR="9525" marT="9525" marB="0" anchor="ctr">
                    <a:solidFill>
                      <a:schemeClr val="accent5">
                        <a:lumMod val="60000"/>
                        <a:lumOff val="40000"/>
                      </a:schemeClr>
                    </a:solidFill>
                  </a:tcPr>
                </a:tc>
                <a:tc>
                  <a:txBody>
                    <a:bodyPr/>
                    <a:lstStyle/>
                    <a:p>
                      <a:pPr algn="ctr" fontAlgn="ctr"/>
                      <a:r>
                        <a:rPr lang="en-US" sz="2000" b="1" u="none" strike="noStrike">
                          <a:solidFill>
                            <a:srgbClr val="FF0000"/>
                          </a:solidFill>
                          <a:effectLst/>
                          <a:latin typeface="Arial"/>
                          <a:cs typeface="Arial"/>
                        </a:rPr>
                        <a:t>  9,835 </a:t>
                      </a:r>
                    </a:p>
                  </a:txBody>
                  <a:tcPr marL="9525" marR="9525" marT="9525" marB="0" anchor="ctr">
                    <a:solidFill>
                      <a:schemeClr val="accent5">
                        <a:lumMod val="60000"/>
                        <a:lumOff val="40000"/>
                      </a:schemeClr>
                    </a:solidFill>
                  </a:tcPr>
                </a:tc>
                <a:tc>
                  <a:txBody>
                    <a:bodyPr/>
                    <a:lstStyle/>
                    <a:p>
                      <a:pPr algn="ctr" fontAlgn="ctr"/>
                      <a:r>
                        <a:rPr lang="en-US" sz="2000" b="1" u="none" strike="noStrike">
                          <a:solidFill>
                            <a:srgbClr val="000000"/>
                          </a:solidFill>
                          <a:effectLst/>
                          <a:latin typeface="Arial"/>
                          <a:cs typeface="Arial"/>
                        </a:rPr>
                        <a:t>  6,</a:t>
                      </a:r>
                      <a:r>
                        <a:rPr lang="mn-MN" sz="2000" b="1" u="none" strike="noStrike">
                          <a:solidFill>
                            <a:srgbClr val="000000"/>
                          </a:solidFill>
                          <a:effectLst/>
                          <a:latin typeface="Arial"/>
                          <a:cs typeface="Arial"/>
                        </a:rPr>
                        <a:t>735</a:t>
                      </a:r>
                      <a:r>
                        <a:rPr lang="en-US" sz="2000" b="1" u="none" strike="noStrike">
                          <a:solidFill>
                            <a:srgbClr val="000000"/>
                          </a:solidFill>
                          <a:effectLst/>
                          <a:latin typeface="Arial"/>
                          <a:cs typeface="Arial"/>
                        </a:rPr>
                        <a:t> </a:t>
                      </a:r>
                    </a:p>
                  </a:txBody>
                  <a:tcPr marL="9525" marR="9525" marT="9525" marB="0" anchor="ctr">
                    <a:solidFill>
                      <a:srgbClr val="FFFF00"/>
                    </a:solidFill>
                  </a:tcPr>
                </a:tc>
                <a:tc>
                  <a:txBody>
                    <a:bodyPr/>
                    <a:lstStyle/>
                    <a:p>
                      <a:pPr algn="ctr" fontAlgn="b"/>
                      <a:r>
                        <a:rPr lang="mn-MN" sz="2000" b="1" u="none" strike="noStrike">
                          <a:solidFill>
                            <a:srgbClr val="000000"/>
                          </a:solidFill>
                          <a:effectLst/>
                          <a:latin typeface="Arial"/>
                          <a:cs typeface="Arial"/>
                        </a:rPr>
                        <a:t>242</a:t>
                      </a:r>
                      <a:endParaRPr lang="en-US" sz="2000" b="1" u="none" strike="noStrike">
                        <a:solidFill>
                          <a:srgbClr val="000000"/>
                        </a:solidFill>
                        <a:effectLst/>
                        <a:latin typeface="Arial"/>
                        <a:cs typeface="Arial"/>
                      </a:endParaRPr>
                    </a:p>
                  </a:txBody>
                  <a:tcPr marL="9525" marR="9525" marT="9525" marB="0" anchor="ctr">
                    <a:solidFill>
                      <a:schemeClr val="accent5">
                        <a:lumMod val="60000"/>
                        <a:lumOff val="40000"/>
                      </a:schemeClr>
                    </a:solidFill>
                  </a:tcPr>
                </a:tc>
                <a:tc>
                  <a:txBody>
                    <a:bodyPr/>
                    <a:lstStyle/>
                    <a:p>
                      <a:pPr algn="ctr" fontAlgn="b"/>
                      <a:r>
                        <a:rPr lang="en-US" sz="2000" b="1" u="none" strike="noStrike">
                          <a:solidFill>
                            <a:srgbClr val="000000"/>
                          </a:solidFill>
                          <a:effectLst/>
                          <a:latin typeface="Arial"/>
                          <a:cs typeface="Arial"/>
                        </a:rPr>
                        <a:t>1</a:t>
                      </a:r>
                      <a:r>
                        <a:rPr lang="mn-MN" sz="2000" b="1" u="none" strike="noStrike">
                          <a:solidFill>
                            <a:srgbClr val="000000"/>
                          </a:solidFill>
                          <a:effectLst/>
                          <a:latin typeface="Arial"/>
                          <a:cs typeface="Arial"/>
                        </a:rPr>
                        <a:t>,267</a:t>
                      </a:r>
                      <a:endParaRPr lang="en-US" sz="2000" b="1" u="none" strike="noStrike">
                        <a:solidFill>
                          <a:srgbClr val="000000"/>
                        </a:solidFill>
                        <a:effectLst/>
                        <a:latin typeface="Arial"/>
                        <a:cs typeface="Arial"/>
                      </a:endParaRPr>
                    </a:p>
                  </a:txBody>
                  <a:tcPr marL="9525" marR="9525" marT="9525" marB="0" anchor="ctr">
                    <a:solidFill>
                      <a:schemeClr val="accent5">
                        <a:lumMod val="60000"/>
                        <a:lumOff val="40000"/>
                      </a:schemeClr>
                    </a:solidFill>
                  </a:tcPr>
                </a:tc>
                <a:tc>
                  <a:txBody>
                    <a:bodyPr/>
                    <a:lstStyle/>
                    <a:p>
                      <a:pPr algn="ctr" fontAlgn="b"/>
                      <a:r>
                        <a:rPr lang="mn-MN" sz="2000" b="1" u="none" strike="noStrike" dirty="0">
                          <a:solidFill>
                            <a:srgbClr val="000000"/>
                          </a:solidFill>
                          <a:effectLst/>
                          <a:latin typeface="Arial"/>
                          <a:cs typeface="Arial"/>
                        </a:rPr>
                        <a:t>337</a:t>
                      </a:r>
                      <a:endParaRPr lang="en-US" sz="2000" b="1" u="none" strike="noStrike" dirty="0">
                        <a:solidFill>
                          <a:srgbClr val="000000"/>
                        </a:solidFill>
                        <a:effectLst/>
                        <a:latin typeface="Arial"/>
                        <a:cs typeface="Arial"/>
                      </a:endParaRPr>
                    </a:p>
                  </a:txBody>
                  <a:tcPr marL="9525" marR="9525" marT="9525" marB="0" anchor="ctr">
                    <a:solidFill>
                      <a:schemeClr val="accent5">
                        <a:lumMod val="60000"/>
                        <a:lumOff val="40000"/>
                      </a:schemeClr>
                    </a:solidFill>
                  </a:tcPr>
                </a:tc>
                <a:tc>
                  <a:txBody>
                    <a:bodyPr/>
                    <a:lstStyle/>
                    <a:p>
                      <a:pPr algn="ctr" fontAlgn="b"/>
                      <a:r>
                        <a:rPr lang="en-US" sz="2000" b="1" u="none" strike="noStrike" dirty="0">
                          <a:solidFill>
                            <a:srgbClr val="FF0000"/>
                          </a:solidFill>
                          <a:effectLst/>
                          <a:latin typeface="Arial"/>
                          <a:cs typeface="Arial"/>
                        </a:rPr>
                        <a:t>3</a:t>
                      </a:r>
                      <a:r>
                        <a:rPr lang="mn-MN" sz="2000" b="1" u="none" strike="noStrike" dirty="0">
                          <a:solidFill>
                            <a:srgbClr val="FF0000"/>
                          </a:solidFill>
                          <a:effectLst/>
                          <a:latin typeface="Arial"/>
                          <a:cs typeface="Arial"/>
                        </a:rPr>
                        <a:t>04</a:t>
                      </a:r>
                      <a:r>
                        <a:rPr lang="en-US" sz="2000" b="1" u="none" strike="noStrike" dirty="0">
                          <a:solidFill>
                            <a:srgbClr val="FF0000"/>
                          </a:solidFill>
                          <a:effectLst/>
                          <a:latin typeface="Arial"/>
                          <a:cs typeface="Arial"/>
                        </a:rPr>
                        <a:t> </a:t>
                      </a:r>
                    </a:p>
                  </a:txBody>
                  <a:tcPr marL="9525" marR="9525" marT="9525" marB="0" anchor="ctr">
                    <a:solidFill>
                      <a:schemeClr val="accent5">
                        <a:lumMod val="60000"/>
                        <a:lumOff val="40000"/>
                      </a:schemeClr>
                    </a:solidFill>
                  </a:tcPr>
                </a:tc>
                <a:extLst>
                  <a:ext uri="{0D108BD9-81ED-4DB2-BD59-A6C34878D82A}">
                    <a16:rowId xmlns:a16="http://schemas.microsoft.com/office/drawing/2014/main" val="2307826965"/>
                  </a:ext>
                </a:extLst>
              </a:tr>
            </a:tbl>
          </a:graphicData>
        </a:graphic>
      </p:graphicFrame>
      <p:sp>
        <p:nvSpPr>
          <p:cNvPr id="7" name="Title 1">
            <a:extLst>
              <a:ext uri="{FF2B5EF4-FFF2-40B4-BE49-F238E27FC236}">
                <a16:creationId xmlns:a16="http://schemas.microsoft.com/office/drawing/2014/main" id="{324C84A6-98EC-70A8-2ACB-17117072772D}"/>
              </a:ext>
            </a:extLst>
          </p:cNvPr>
          <p:cNvSpPr txBox="1">
            <a:spLocks/>
          </p:cNvSpPr>
          <p:nvPr/>
        </p:nvSpPr>
        <p:spPr>
          <a:xfrm>
            <a:off x="281343" y="2058187"/>
            <a:ext cx="11602769" cy="5297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2AA00"/>
                </a:solidFill>
                <a:latin typeface="+mj-lt"/>
                <a:ea typeface="+mj-ea"/>
                <a:cs typeface="+mj-cs"/>
              </a:defRPr>
            </a:lvl1pPr>
          </a:lstStyle>
          <a:p>
            <a:pPr algn="l"/>
            <a:r>
              <a:rPr lang="mn-MN" sz="1800" b="1" dirty="0">
                <a:solidFill>
                  <a:schemeClr val="bg1"/>
                </a:solidFill>
                <a:latin typeface="Arial" panose="020B0604020202020204" pitchFamily="34" charset="0"/>
                <a:cs typeface="Arial" panose="020B0604020202020204" pitchFamily="34" charset="0"/>
              </a:rPr>
              <a:t>ЯЛГААТАЙ ХЭРЭГЦЭЭТЭЙ ХҮҮХДИЙН ЕРӨНХИЙ БОЛОВСРОЛД ХАМРАГДАЛТ </a:t>
            </a:r>
          </a:p>
        </p:txBody>
      </p:sp>
      <p:sp>
        <p:nvSpPr>
          <p:cNvPr id="9" name="TextBox 8">
            <a:extLst>
              <a:ext uri="{FF2B5EF4-FFF2-40B4-BE49-F238E27FC236}">
                <a16:creationId xmlns:a16="http://schemas.microsoft.com/office/drawing/2014/main" id="{3DE26DD5-5A07-86EB-D351-CBD841A813DB}"/>
              </a:ext>
            </a:extLst>
          </p:cNvPr>
          <p:cNvSpPr txBox="1"/>
          <p:nvPr/>
        </p:nvSpPr>
        <p:spPr>
          <a:xfrm>
            <a:off x="479568" y="5432751"/>
            <a:ext cx="17305736" cy="461665"/>
          </a:xfrm>
          <a:prstGeom prst="rect">
            <a:avLst/>
          </a:prstGeom>
          <a:noFill/>
        </p:spPr>
        <p:txBody>
          <a:bodyPr wrap="square">
            <a:spAutoFit/>
          </a:bodyPr>
          <a:lstStyle/>
          <a:p>
            <a:r>
              <a:rPr lang="mn-MN" sz="2400" b="1" dirty="0">
                <a:solidFill>
                  <a:schemeClr val="bg1"/>
                </a:solidFill>
                <a:latin typeface="Arial" panose="020B0604020202020204" pitchFamily="34" charset="0"/>
                <a:cs typeface="Arial" panose="020B0604020202020204" pitchFamily="34" charset="0"/>
              </a:rPr>
              <a:t>Цаашид хэрэгжүүлэхэд анхаарах асуудлууд :</a:t>
            </a:r>
            <a:endParaRPr lang="en-US" sz="2400" dirty="0">
              <a:solidFill>
                <a:schemeClr val="bg1"/>
              </a:solidFill>
            </a:endParaRPr>
          </a:p>
        </p:txBody>
      </p:sp>
      <p:sp>
        <p:nvSpPr>
          <p:cNvPr id="10" name="TextBox 9">
            <a:extLst>
              <a:ext uri="{FF2B5EF4-FFF2-40B4-BE49-F238E27FC236}">
                <a16:creationId xmlns:a16="http://schemas.microsoft.com/office/drawing/2014/main" id="{AF3CAA4F-7470-D497-0A94-9EA7E5E5320D}"/>
              </a:ext>
            </a:extLst>
          </p:cNvPr>
          <p:cNvSpPr txBox="1"/>
          <p:nvPr/>
        </p:nvSpPr>
        <p:spPr>
          <a:xfrm>
            <a:off x="479568" y="5955060"/>
            <a:ext cx="11615687" cy="3970318"/>
          </a:xfrm>
          <a:prstGeom prst="rect">
            <a:avLst/>
          </a:prstGeom>
          <a:noFill/>
        </p:spPr>
        <p:txBody>
          <a:bodyPr wrap="square" lIns="91440" tIns="45720" rIns="91440" bIns="45720" rtlCol="0" anchor="t">
            <a:spAutoFit/>
          </a:bodyPr>
          <a:lstStyle/>
          <a:p>
            <a:pPr algn="just"/>
            <a:r>
              <a:rPr lang="mn-MN" b="1" dirty="0">
                <a:solidFill>
                  <a:srgbClr val="FFC000"/>
                </a:solidFill>
                <a:latin typeface="Arial"/>
                <a:cs typeface="Arial"/>
              </a:rPr>
              <a:t>Ялгаатай хэрэгцээтэй хүүхдийн боловсролд хамрагдалтыг нэмэгдүүлэх:</a:t>
            </a:r>
          </a:p>
          <a:p>
            <a:pPr marL="285750" indent="-285750" algn="just">
              <a:buFont typeface="Arial" panose="020B0604020202020204" pitchFamily="34" charset="0"/>
              <a:buChar char="•"/>
            </a:pPr>
            <a:r>
              <a:rPr lang="mn-MN" dirty="0">
                <a:solidFill>
                  <a:schemeClr val="bg1"/>
                </a:solidFill>
                <a:latin typeface="Arial"/>
                <a:cs typeface="Arial"/>
              </a:rPr>
              <a:t>Салбар дундын цахим бүртгэл, мэдээллийн системийг хөгжүүлэх</a:t>
            </a:r>
            <a:endParaRPr lang="en-US" dirty="0">
              <a:solidFill>
                <a:schemeClr val="bg1"/>
              </a:solidFill>
              <a:latin typeface="Arial"/>
              <a:cs typeface="Arial"/>
            </a:endParaRPr>
          </a:p>
          <a:p>
            <a:pPr marL="285750" indent="-285750" algn="just">
              <a:buFont typeface="Arial" panose="020B0604020202020204" pitchFamily="34" charset="0"/>
              <a:buChar char="•"/>
            </a:pPr>
            <a:r>
              <a:rPr lang="mn-MN" dirty="0">
                <a:solidFill>
                  <a:schemeClr val="bg1"/>
                </a:solidFill>
                <a:latin typeface="Arial"/>
                <a:cs typeface="Arial"/>
              </a:rPr>
              <a:t>Сургуулийн гадна байгаа цэцэрлэг, сургуулийн насны хүүхдийн статистик тоон мэдээллийг бүрэн гаргах</a:t>
            </a:r>
            <a:endParaRPr lang="en-US" dirty="0">
              <a:solidFill>
                <a:schemeClr val="bg1"/>
              </a:solidFill>
              <a:latin typeface="Arial"/>
              <a:cs typeface="Arial"/>
            </a:endParaRPr>
          </a:p>
          <a:p>
            <a:pPr marL="285750" indent="-285750" algn="just">
              <a:buFont typeface="Arial" panose="020B0604020202020204" pitchFamily="34" charset="0"/>
              <a:buChar char="•"/>
            </a:pPr>
            <a:r>
              <a:rPr lang="mn-MN" dirty="0">
                <a:solidFill>
                  <a:schemeClr val="bg1"/>
                </a:solidFill>
                <a:latin typeface="Arial"/>
                <a:cs typeface="Arial"/>
              </a:rPr>
              <a:t>Ялгаатай хэрэгцээтэй хүүхдэд зориулсан цахим, хувилбарт, альтернатив сургалт, дэмжих үйлчилгээг хөгжүүлэх</a:t>
            </a:r>
          </a:p>
          <a:p>
            <a:pPr lvl="0" algn="just"/>
            <a:r>
              <a:rPr lang="mn-MN" b="1" dirty="0">
                <a:solidFill>
                  <a:srgbClr val="FFC000"/>
                </a:solidFill>
                <a:latin typeface="Arial"/>
                <a:cs typeface="Arial"/>
              </a:rPr>
              <a:t>Суралцах орчин, нөхцөлийг сайжруулах: </a:t>
            </a:r>
            <a:endParaRPr lang="en-US" dirty="0">
              <a:solidFill>
                <a:srgbClr val="FFC000"/>
              </a:solidFill>
              <a:latin typeface="Arial"/>
              <a:cs typeface="Arial"/>
            </a:endParaRPr>
          </a:p>
          <a:p>
            <a:pPr marL="285750" indent="-285750" algn="just">
              <a:buFont typeface="Arial" panose="020B0604020202020204" pitchFamily="34" charset="0"/>
              <a:buChar char="•"/>
            </a:pPr>
            <a:r>
              <a:rPr lang="mn-MN" dirty="0">
                <a:solidFill>
                  <a:schemeClr val="bg1"/>
                </a:solidFill>
                <a:latin typeface="Arial"/>
                <a:cs typeface="Arial"/>
              </a:rPr>
              <a:t>Хүний нөөцийг бэлтгэх, чадавхжуулах</a:t>
            </a:r>
            <a:endParaRPr lang="en-US" dirty="0">
              <a:solidFill>
                <a:schemeClr val="bg1"/>
              </a:solidFill>
              <a:latin typeface="Arial"/>
              <a:cs typeface="Arial"/>
            </a:endParaRPr>
          </a:p>
          <a:p>
            <a:pPr marL="285750" indent="-285750" algn="just">
              <a:buFont typeface="Arial" panose="020B0604020202020204" pitchFamily="34" charset="0"/>
              <a:buChar char="•"/>
            </a:pPr>
            <a:r>
              <a:rPr lang="mn-MN" dirty="0">
                <a:solidFill>
                  <a:schemeClr val="bg1"/>
                </a:solidFill>
                <a:latin typeface="Arial"/>
                <a:cs typeface="Arial"/>
              </a:rPr>
              <a:t>ЕБС бүрд хүүхдийн хөгжлийг дэмжих танхим /ХХДТ/ байгуулах, багшаар ханган үйл ажиллагааг идэвхжүүлэх </a:t>
            </a:r>
            <a:endParaRPr lang="en-US" dirty="0">
              <a:solidFill>
                <a:schemeClr val="bg1"/>
              </a:solidFill>
              <a:latin typeface="Arial"/>
              <a:cs typeface="Arial"/>
            </a:endParaRPr>
          </a:p>
          <a:p>
            <a:pPr marL="285750" indent="-285750" algn="just">
              <a:buFont typeface="Arial" panose="020B0604020202020204" pitchFamily="34" charset="0"/>
              <a:buChar char="•"/>
            </a:pPr>
            <a:r>
              <a:rPr lang="mn-MN" dirty="0">
                <a:solidFill>
                  <a:schemeClr val="bg1"/>
                </a:solidFill>
                <a:latin typeface="Arial"/>
                <a:cs typeface="Arial"/>
              </a:rPr>
              <a:t>Сурах бичиг, сургалтын тохирох хэрэглэгдэхүүнээр хангах үйл ажиллагааг үе шаттай хэрэгжүүлэх</a:t>
            </a:r>
          </a:p>
          <a:p>
            <a:pPr lvl="0" algn="just"/>
            <a:r>
              <a:rPr lang="mn-MN" b="1" dirty="0">
                <a:solidFill>
                  <a:srgbClr val="FFC000"/>
                </a:solidFill>
                <a:latin typeface="Arial"/>
                <a:cs typeface="Arial"/>
              </a:rPr>
              <a:t>Олон нийтэд эерэг ойлголт, хандлага төлөвшүүлэх:</a:t>
            </a:r>
            <a:endParaRPr lang="en-US" dirty="0">
              <a:solidFill>
                <a:srgbClr val="FFC000"/>
              </a:solidFill>
              <a:latin typeface="Arial"/>
              <a:cs typeface="Arial"/>
            </a:endParaRPr>
          </a:p>
          <a:p>
            <a:pPr marL="285750" indent="-285750" algn="just">
              <a:buFont typeface="Arial" panose="020B0604020202020204" pitchFamily="34" charset="0"/>
              <a:buChar char="•"/>
            </a:pPr>
            <a:r>
              <a:rPr lang="mn-MN" dirty="0">
                <a:solidFill>
                  <a:schemeClr val="bg1"/>
                </a:solidFill>
                <a:latin typeface="Arial"/>
                <a:cs typeface="Arial"/>
              </a:rPr>
              <a:t>Эцэг, эхийг чадавхжуулах</a:t>
            </a:r>
            <a:endParaRPr lang="en-US" dirty="0">
              <a:solidFill>
                <a:schemeClr val="bg1"/>
              </a:solidFill>
              <a:latin typeface="Arial"/>
              <a:cs typeface="Arial"/>
            </a:endParaRPr>
          </a:p>
          <a:p>
            <a:pPr marL="285750" indent="-285750" algn="just">
              <a:buFont typeface="Arial" panose="020B0604020202020204" pitchFamily="34" charset="0"/>
              <a:buChar char="•"/>
            </a:pPr>
            <a:r>
              <a:rPr lang="mn-MN" dirty="0">
                <a:solidFill>
                  <a:schemeClr val="bg1"/>
                </a:solidFill>
                <a:latin typeface="Arial"/>
                <a:cs typeface="Arial"/>
              </a:rPr>
              <a:t>Олон нийтийн ойлголт, хандлагыг нэмэгдүүлэх</a:t>
            </a:r>
            <a:endParaRPr lang="en-US" dirty="0">
              <a:solidFill>
                <a:schemeClr val="bg1"/>
              </a:solidFill>
              <a:latin typeface="Arial"/>
              <a:cs typeface="Arial"/>
            </a:endParaRPr>
          </a:p>
          <a:p>
            <a:pPr marL="285750" indent="-285750" algn="just">
              <a:buFont typeface="Arial" panose="020B0604020202020204" pitchFamily="34" charset="0"/>
              <a:buChar char="•"/>
            </a:pPr>
            <a:r>
              <a:rPr lang="mn-MN" dirty="0">
                <a:solidFill>
                  <a:schemeClr val="bg1"/>
                </a:solidFill>
                <a:latin typeface="Arial"/>
                <a:cs typeface="Arial"/>
              </a:rPr>
              <a:t>Суралцагчдын дунд нөлөөллийн арга хэмжээг зохион байгуулах</a:t>
            </a:r>
          </a:p>
        </p:txBody>
      </p:sp>
      <p:sp>
        <p:nvSpPr>
          <p:cNvPr id="2" name="Title 1">
            <a:extLst>
              <a:ext uri="{FF2B5EF4-FFF2-40B4-BE49-F238E27FC236}">
                <a16:creationId xmlns:a16="http://schemas.microsoft.com/office/drawing/2014/main" id="{59450C67-F99E-D100-F8A1-A0BBC6A508B0}"/>
              </a:ext>
            </a:extLst>
          </p:cNvPr>
          <p:cNvSpPr txBox="1">
            <a:spLocks/>
          </p:cNvSpPr>
          <p:nvPr/>
        </p:nvSpPr>
        <p:spPr>
          <a:xfrm>
            <a:off x="12792873" y="2118831"/>
            <a:ext cx="5113175" cy="5297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2AA00"/>
                </a:solidFill>
                <a:latin typeface="+mj-lt"/>
                <a:ea typeface="+mj-ea"/>
                <a:cs typeface="+mj-cs"/>
              </a:defRPr>
            </a:lvl1pPr>
          </a:lstStyle>
          <a:p>
            <a:pPr algn="l"/>
            <a:r>
              <a:rPr lang="mn-MN" sz="1400" b="1" i="1" dirty="0">
                <a:solidFill>
                  <a:srgbClr val="FFC000"/>
                </a:solidFill>
                <a:latin typeface="Arial" panose="020B0604020202020204" pitchFamily="34" charset="0"/>
                <a:cs typeface="Arial" panose="020B0604020202020204" pitchFamily="34" charset="0"/>
              </a:rPr>
              <a:t>2025-2026 оны х/ж-ийн статистик мэдээнд үндэслэв.</a:t>
            </a:r>
          </a:p>
        </p:txBody>
      </p:sp>
      <p:pic>
        <p:nvPicPr>
          <p:cNvPr id="3" name="Picture 2" descr="Inclusive Ambassadors – Training of teachers as inclusive education  ambassadors">
            <a:extLst>
              <a:ext uri="{FF2B5EF4-FFF2-40B4-BE49-F238E27FC236}">
                <a16:creationId xmlns:a16="http://schemas.microsoft.com/office/drawing/2014/main" id="{BAA9FD57-713B-3AB0-7AE3-73CCD12624A4}"/>
              </a:ext>
            </a:extLst>
          </p:cNvPr>
          <p:cNvPicPr>
            <a:picLocks noChangeAspect="1"/>
          </p:cNvPicPr>
          <p:nvPr/>
        </p:nvPicPr>
        <p:blipFill>
          <a:blip r:embed="rId2"/>
          <a:stretch>
            <a:fillRect/>
          </a:stretch>
        </p:blipFill>
        <p:spPr>
          <a:xfrm>
            <a:off x="12893482" y="5941412"/>
            <a:ext cx="4911959" cy="3714720"/>
          </a:xfrm>
          <a:prstGeom prst="rect">
            <a:avLst/>
          </a:prstGeom>
        </p:spPr>
      </p:pic>
    </p:spTree>
    <p:extLst>
      <p:ext uri="{BB962C8B-B14F-4D97-AF65-F5344CB8AC3E}">
        <p14:creationId xmlns:p14="http://schemas.microsoft.com/office/powerpoint/2010/main" val="2652401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ome - Centre for the Digital Economy">
            <a:extLst>
              <a:ext uri="{FF2B5EF4-FFF2-40B4-BE49-F238E27FC236}">
                <a16:creationId xmlns:a16="http://schemas.microsoft.com/office/drawing/2014/main" id="{E9A2A289-3F36-4B16-AE89-72B5E476A1D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710" b="14876"/>
          <a:stretch/>
        </p:blipFill>
        <p:spPr bwMode="auto">
          <a:xfrm>
            <a:off x="0" y="0"/>
            <a:ext cx="18288003"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ECD67DC-2686-3C7C-B6B6-3FF2496A1CCD}"/>
              </a:ext>
            </a:extLst>
          </p:cNvPr>
          <p:cNvSpPr/>
          <p:nvPr/>
        </p:nvSpPr>
        <p:spPr>
          <a:xfrm>
            <a:off x="-9144" y="0"/>
            <a:ext cx="18288000" cy="10287000"/>
          </a:xfrm>
          <a:prstGeom prst="rect">
            <a:avLst/>
          </a:prstGeom>
          <a:solidFill>
            <a:srgbClr val="0E3078">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Google Shape;506;p17">
            <a:extLst>
              <a:ext uri="{FF2B5EF4-FFF2-40B4-BE49-F238E27FC236}">
                <a16:creationId xmlns:a16="http://schemas.microsoft.com/office/drawing/2014/main" id="{0B7C615C-C6D0-4044-85B2-511CAB0DA2E0}"/>
              </a:ext>
            </a:extLst>
          </p:cNvPr>
          <p:cNvSpPr/>
          <p:nvPr/>
        </p:nvSpPr>
        <p:spPr>
          <a:xfrm>
            <a:off x="6039514" y="4828221"/>
            <a:ext cx="6288885" cy="1431161"/>
          </a:xfrm>
          <a:prstGeom prst="rect">
            <a:avLst/>
          </a:prstGeom>
        </p:spPr>
        <p:txBody>
          <a:bodyPr wrap="square">
            <a:spAutoFit/>
          </a:bodyPr>
          <a:lstStyle/>
          <a:p>
            <a:pPr algn="ctr"/>
            <a:r>
              <a:rPr lang="mn-MN" sz="2700" b="1">
                <a:solidFill>
                  <a:schemeClr val="bg1"/>
                </a:solidFill>
                <a:latin typeface="Montserrat" panose="00000500000000000000" pitchFamily="2" charset="0"/>
                <a:cs typeface="Arial" panose="020B0604020202020204" pitchFamily="34" charset="0"/>
              </a:rPr>
              <a:t>АНХААРЛАА ХАНДУУЛСАНД </a:t>
            </a:r>
          </a:p>
          <a:p>
            <a:pPr algn="ctr"/>
            <a:r>
              <a:rPr lang="mn-MN" sz="6000" b="1">
                <a:solidFill>
                  <a:schemeClr val="bg1"/>
                </a:solidFill>
                <a:latin typeface="Montserrat" panose="00000500000000000000" pitchFamily="2" charset="0"/>
                <a:cs typeface="Arial" panose="020B0604020202020204" pitchFamily="34" charset="0"/>
              </a:rPr>
              <a:t>БАЯРЛАЛАА</a:t>
            </a:r>
          </a:p>
        </p:txBody>
      </p:sp>
      <p:grpSp>
        <p:nvGrpSpPr>
          <p:cNvPr id="4" name="Group 3">
            <a:extLst>
              <a:ext uri="{FF2B5EF4-FFF2-40B4-BE49-F238E27FC236}">
                <a16:creationId xmlns:a16="http://schemas.microsoft.com/office/drawing/2014/main" id="{406D72D0-58EB-4282-B255-E9E822F5AA7B}"/>
              </a:ext>
            </a:extLst>
          </p:cNvPr>
          <p:cNvGrpSpPr/>
          <p:nvPr/>
        </p:nvGrpSpPr>
        <p:grpSpPr>
          <a:xfrm>
            <a:off x="7681718" y="1975105"/>
            <a:ext cx="2952924" cy="2010104"/>
            <a:chOff x="5121145" y="1086634"/>
            <a:chExt cx="1968616" cy="1340069"/>
          </a:xfrm>
        </p:grpSpPr>
        <p:grpSp>
          <p:nvGrpSpPr>
            <p:cNvPr id="5" name="Group 4">
              <a:extLst>
                <a:ext uri="{FF2B5EF4-FFF2-40B4-BE49-F238E27FC236}">
                  <a16:creationId xmlns:a16="http://schemas.microsoft.com/office/drawing/2014/main" id="{D1880013-8C7E-4183-A36F-8D6EE9B4E7ED}"/>
                </a:ext>
              </a:extLst>
            </p:cNvPr>
            <p:cNvGrpSpPr/>
            <p:nvPr/>
          </p:nvGrpSpPr>
          <p:grpSpPr>
            <a:xfrm>
              <a:off x="5605272" y="1086634"/>
              <a:ext cx="1005840" cy="1005840"/>
              <a:chOff x="2558067" y="1226921"/>
              <a:chExt cx="1005840" cy="1005840"/>
            </a:xfrm>
          </p:grpSpPr>
          <p:sp>
            <p:nvSpPr>
              <p:cNvPr id="7" name="Rectangle 6">
                <a:extLst>
                  <a:ext uri="{FF2B5EF4-FFF2-40B4-BE49-F238E27FC236}">
                    <a16:creationId xmlns:a16="http://schemas.microsoft.com/office/drawing/2014/main" id="{D6021B30-2BE5-428E-A29E-E863CE33DB7E}"/>
                  </a:ext>
                </a:extLst>
              </p:cNvPr>
              <p:cNvSpPr>
                <a:spLocks noChangeArrowheads="1"/>
              </p:cNvSpPr>
              <p:nvPr/>
            </p:nvSpPr>
            <p:spPr bwMode="auto">
              <a:xfrm>
                <a:off x="2558067" y="1226921"/>
                <a:ext cx="1005840" cy="1005840"/>
              </a:xfrm>
              <a:prstGeom prst="rect">
                <a:avLst/>
              </a:prstGeom>
              <a:solidFill>
                <a:srgbClr val="002060"/>
              </a:solidFill>
              <a:ln w="9525">
                <a:noFill/>
                <a:miter lim="800000"/>
                <a:headEnd/>
                <a:tailEnd/>
              </a:ln>
            </p:spPr>
            <p:txBody>
              <a:bodyPr vert="horz" wrap="square" lIns="137160" tIns="68580" rIns="137160" bIns="68580" numCol="1" anchor="t" anchorCtr="0" compatLnSpc="1">
                <a:prstTxWarp prst="textNoShape">
                  <a:avLst/>
                </a:prstTxWarp>
              </a:bodyPr>
              <a:lstStyle/>
              <a:p>
                <a:endParaRPr lang="en-US" sz="2700"/>
              </a:p>
            </p:txBody>
          </p:sp>
          <p:sp>
            <p:nvSpPr>
              <p:cNvPr id="8" name="Freeform 8">
                <a:extLst>
                  <a:ext uri="{FF2B5EF4-FFF2-40B4-BE49-F238E27FC236}">
                    <a16:creationId xmlns:a16="http://schemas.microsoft.com/office/drawing/2014/main" id="{73900370-FFAA-46A6-BBEB-683D3D203965}"/>
                  </a:ext>
                </a:extLst>
              </p:cNvPr>
              <p:cNvSpPr>
                <a:spLocks noEditPoints="1"/>
              </p:cNvSpPr>
              <p:nvPr/>
            </p:nvSpPr>
            <p:spPr bwMode="auto">
              <a:xfrm>
                <a:off x="2701164" y="1976184"/>
                <a:ext cx="730250" cy="166688"/>
              </a:xfrm>
              <a:custGeom>
                <a:avLst/>
                <a:gdLst>
                  <a:gd name="T0" fmla="*/ 70 w 795"/>
                  <a:gd name="T1" fmla="*/ 1 h 180"/>
                  <a:gd name="T2" fmla="*/ 16 w 795"/>
                  <a:gd name="T3" fmla="*/ 16 h 180"/>
                  <a:gd name="T4" fmla="*/ 100 w 795"/>
                  <a:gd name="T5" fmla="*/ 3 h 180"/>
                  <a:gd name="T6" fmla="*/ 90 w 795"/>
                  <a:gd name="T7" fmla="*/ 62 h 180"/>
                  <a:gd name="T8" fmla="*/ 134 w 795"/>
                  <a:gd name="T9" fmla="*/ 36 h 180"/>
                  <a:gd name="T10" fmla="*/ 159 w 795"/>
                  <a:gd name="T11" fmla="*/ 1 h 180"/>
                  <a:gd name="T12" fmla="*/ 214 w 795"/>
                  <a:gd name="T13" fmla="*/ 71 h 180"/>
                  <a:gd name="T14" fmla="*/ 230 w 795"/>
                  <a:gd name="T15" fmla="*/ 1 h 180"/>
                  <a:gd name="T16" fmla="*/ 230 w 795"/>
                  <a:gd name="T17" fmla="*/ 1 h 180"/>
                  <a:gd name="T18" fmla="*/ 337 w 795"/>
                  <a:gd name="T19" fmla="*/ 10 h 180"/>
                  <a:gd name="T20" fmla="*/ 294 w 795"/>
                  <a:gd name="T21" fmla="*/ 36 h 180"/>
                  <a:gd name="T22" fmla="*/ 313 w 795"/>
                  <a:gd name="T23" fmla="*/ 12 h 180"/>
                  <a:gd name="T24" fmla="*/ 394 w 795"/>
                  <a:gd name="T25" fmla="*/ 71 h 180"/>
                  <a:gd name="T26" fmla="*/ 358 w 795"/>
                  <a:gd name="T27" fmla="*/ 71 h 180"/>
                  <a:gd name="T28" fmla="*/ 360 w 795"/>
                  <a:gd name="T29" fmla="*/ 41 h 180"/>
                  <a:gd name="T30" fmla="*/ 503 w 795"/>
                  <a:gd name="T31" fmla="*/ 1 h 180"/>
                  <a:gd name="T32" fmla="*/ 457 w 795"/>
                  <a:gd name="T33" fmla="*/ 60 h 180"/>
                  <a:gd name="T34" fmla="*/ 559 w 795"/>
                  <a:gd name="T35" fmla="*/ 71 h 180"/>
                  <a:gd name="T36" fmla="*/ 520 w 795"/>
                  <a:gd name="T37" fmla="*/ 68 h 180"/>
                  <a:gd name="T38" fmla="*/ 511 w 795"/>
                  <a:gd name="T39" fmla="*/ 53 h 180"/>
                  <a:gd name="T40" fmla="*/ 603 w 795"/>
                  <a:gd name="T41" fmla="*/ 72 h 180"/>
                  <a:gd name="T42" fmla="*/ 631 w 795"/>
                  <a:gd name="T43" fmla="*/ 20 h 180"/>
                  <a:gd name="T44" fmla="*/ 590 w 795"/>
                  <a:gd name="T45" fmla="*/ 54 h 180"/>
                  <a:gd name="T46" fmla="*/ 658 w 795"/>
                  <a:gd name="T47" fmla="*/ 29 h 180"/>
                  <a:gd name="T48" fmla="*/ 690 w 795"/>
                  <a:gd name="T49" fmla="*/ 69 h 180"/>
                  <a:gd name="T50" fmla="*/ 681 w 795"/>
                  <a:gd name="T51" fmla="*/ 58 h 180"/>
                  <a:gd name="T52" fmla="*/ 658 w 795"/>
                  <a:gd name="T53" fmla="*/ 59 h 180"/>
                  <a:gd name="T54" fmla="*/ 738 w 795"/>
                  <a:gd name="T55" fmla="*/ 71 h 180"/>
                  <a:gd name="T56" fmla="*/ 793 w 795"/>
                  <a:gd name="T57" fmla="*/ 1 h 180"/>
                  <a:gd name="T58" fmla="*/ 738 w 795"/>
                  <a:gd name="T59" fmla="*/ 71 h 180"/>
                  <a:gd name="T60" fmla="*/ 48 w 795"/>
                  <a:gd name="T61" fmla="*/ 135 h 180"/>
                  <a:gd name="T62" fmla="*/ 10 w 795"/>
                  <a:gd name="T63" fmla="*/ 176 h 180"/>
                  <a:gd name="T64" fmla="*/ 39 w 795"/>
                  <a:gd name="T65" fmla="*/ 159 h 180"/>
                  <a:gd name="T66" fmla="*/ 34 w 795"/>
                  <a:gd name="T67" fmla="*/ 136 h 180"/>
                  <a:gd name="T68" fmla="*/ 113 w 795"/>
                  <a:gd name="T69" fmla="*/ 178 h 180"/>
                  <a:gd name="T70" fmla="*/ 100 w 795"/>
                  <a:gd name="T71" fmla="*/ 109 h 180"/>
                  <a:gd name="T72" fmla="*/ 177 w 795"/>
                  <a:gd name="T73" fmla="*/ 153 h 180"/>
                  <a:gd name="T74" fmla="*/ 140 w 795"/>
                  <a:gd name="T75" fmla="*/ 118 h 180"/>
                  <a:gd name="T76" fmla="*/ 162 w 795"/>
                  <a:gd name="T77" fmla="*/ 120 h 180"/>
                  <a:gd name="T78" fmla="*/ 177 w 795"/>
                  <a:gd name="T79" fmla="*/ 153 h 180"/>
                  <a:gd name="T80" fmla="*/ 204 w 795"/>
                  <a:gd name="T81" fmla="*/ 178 h 180"/>
                  <a:gd name="T82" fmla="*/ 313 w 795"/>
                  <a:gd name="T83" fmla="*/ 109 h 180"/>
                  <a:gd name="T84" fmla="*/ 258 w 795"/>
                  <a:gd name="T85" fmla="*/ 109 h 180"/>
                  <a:gd name="T86" fmla="*/ 382 w 795"/>
                  <a:gd name="T87" fmla="*/ 178 h 180"/>
                  <a:gd name="T88" fmla="*/ 363 w 795"/>
                  <a:gd name="T89" fmla="*/ 89 h 180"/>
                  <a:gd name="T90" fmla="*/ 347 w 795"/>
                  <a:gd name="T91" fmla="*/ 89 h 180"/>
                  <a:gd name="T92" fmla="*/ 396 w 795"/>
                  <a:gd name="T93" fmla="*/ 109 h 180"/>
                  <a:gd name="T94" fmla="*/ 452 w 795"/>
                  <a:gd name="T95" fmla="*/ 178 h 180"/>
                  <a:gd name="T96" fmla="*/ 494 w 795"/>
                  <a:gd name="T97" fmla="*/ 109 h 180"/>
                  <a:gd name="T98" fmla="*/ 494 w 795"/>
                  <a:gd name="T99" fmla="*/ 109 h 180"/>
                  <a:gd name="T100" fmla="*/ 535 w 795"/>
                  <a:gd name="T101" fmla="*/ 178 h 180"/>
                  <a:gd name="T102" fmla="*/ 559 w 795"/>
                  <a:gd name="T103" fmla="*/ 151 h 180"/>
                  <a:gd name="T104" fmla="*/ 657 w 795"/>
                  <a:gd name="T105" fmla="*/ 126 h 180"/>
                  <a:gd name="T106" fmla="*/ 633 w 795"/>
                  <a:gd name="T107" fmla="*/ 180 h 180"/>
                  <a:gd name="T108" fmla="*/ 642 w 795"/>
                  <a:gd name="T109" fmla="*/ 165 h 180"/>
                  <a:gd name="T110" fmla="*/ 630 w 795"/>
                  <a:gd name="T111" fmla="*/ 139 h 180"/>
                  <a:gd name="T112" fmla="*/ 734 w 795"/>
                  <a:gd name="T113" fmla="*/ 178 h 180"/>
                  <a:gd name="T114" fmla="*/ 692 w 795"/>
                  <a:gd name="T115" fmla="*/ 109 h 180"/>
                  <a:gd name="T116" fmla="*/ 709 w 795"/>
                  <a:gd name="T117" fmla="*/ 151 h 180"/>
                  <a:gd name="T118" fmla="*/ 795 w 795"/>
                  <a:gd name="T119" fmla="*/ 131 h 180"/>
                  <a:gd name="T120" fmla="*/ 756 w 795"/>
                  <a:gd name="T121" fmla="*/ 178 h 180"/>
                  <a:gd name="T122" fmla="*/ 779 w 795"/>
                  <a:gd name="T123" fmla="*/ 13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5" h="180">
                    <a:moveTo>
                      <a:pt x="3" y="71"/>
                    </a:moveTo>
                    <a:lnTo>
                      <a:pt x="3" y="1"/>
                    </a:lnTo>
                    <a:lnTo>
                      <a:pt x="24" y="1"/>
                    </a:lnTo>
                    <a:lnTo>
                      <a:pt x="37" y="49"/>
                    </a:lnTo>
                    <a:lnTo>
                      <a:pt x="49" y="1"/>
                    </a:lnTo>
                    <a:lnTo>
                      <a:pt x="70" y="1"/>
                    </a:lnTo>
                    <a:lnTo>
                      <a:pt x="70" y="71"/>
                    </a:lnTo>
                    <a:lnTo>
                      <a:pt x="57" y="71"/>
                    </a:lnTo>
                    <a:lnTo>
                      <a:pt x="57" y="16"/>
                    </a:lnTo>
                    <a:lnTo>
                      <a:pt x="43" y="71"/>
                    </a:lnTo>
                    <a:lnTo>
                      <a:pt x="30" y="71"/>
                    </a:lnTo>
                    <a:lnTo>
                      <a:pt x="16" y="16"/>
                    </a:lnTo>
                    <a:lnTo>
                      <a:pt x="16" y="71"/>
                    </a:lnTo>
                    <a:lnTo>
                      <a:pt x="3" y="71"/>
                    </a:lnTo>
                    <a:close/>
                    <a:moveTo>
                      <a:pt x="81" y="36"/>
                    </a:moveTo>
                    <a:cubicBezTo>
                      <a:pt x="81" y="29"/>
                      <a:pt x="82" y="23"/>
                      <a:pt x="84" y="19"/>
                    </a:cubicBezTo>
                    <a:cubicBezTo>
                      <a:pt x="86" y="15"/>
                      <a:pt x="88" y="12"/>
                      <a:pt x="91" y="9"/>
                    </a:cubicBezTo>
                    <a:cubicBezTo>
                      <a:pt x="93" y="6"/>
                      <a:pt x="96" y="4"/>
                      <a:pt x="100" y="3"/>
                    </a:cubicBezTo>
                    <a:cubicBezTo>
                      <a:pt x="104" y="1"/>
                      <a:pt x="109" y="0"/>
                      <a:pt x="115" y="0"/>
                    </a:cubicBezTo>
                    <a:cubicBezTo>
                      <a:pt x="125" y="0"/>
                      <a:pt x="133" y="3"/>
                      <a:pt x="139" y="10"/>
                    </a:cubicBezTo>
                    <a:cubicBezTo>
                      <a:pt x="145" y="16"/>
                      <a:pt x="148" y="25"/>
                      <a:pt x="148" y="36"/>
                    </a:cubicBezTo>
                    <a:cubicBezTo>
                      <a:pt x="148" y="47"/>
                      <a:pt x="145" y="56"/>
                      <a:pt x="139" y="62"/>
                    </a:cubicBezTo>
                    <a:cubicBezTo>
                      <a:pt x="133" y="69"/>
                      <a:pt x="125" y="72"/>
                      <a:pt x="115" y="72"/>
                    </a:cubicBezTo>
                    <a:cubicBezTo>
                      <a:pt x="104" y="72"/>
                      <a:pt x="96" y="69"/>
                      <a:pt x="90" y="62"/>
                    </a:cubicBezTo>
                    <a:cubicBezTo>
                      <a:pt x="84" y="56"/>
                      <a:pt x="81" y="47"/>
                      <a:pt x="81" y="36"/>
                    </a:cubicBezTo>
                    <a:close/>
                    <a:moveTo>
                      <a:pt x="96" y="36"/>
                    </a:moveTo>
                    <a:cubicBezTo>
                      <a:pt x="96" y="44"/>
                      <a:pt x="97" y="50"/>
                      <a:pt x="101" y="54"/>
                    </a:cubicBezTo>
                    <a:cubicBezTo>
                      <a:pt x="105" y="58"/>
                      <a:pt x="109" y="60"/>
                      <a:pt x="115" y="60"/>
                    </a:cubicBezTo>
                    <a:cubicBezTo>
                      <a:pt x="120" y="60"/>
                      <a:pt x="125" y="58"/>
                      <a:pt x="128" y="54"/>
                    </a:cubicBezTo>
                    <a:cubicBezTo>
                      <a:pt x="132" y="50"/>
                      <a:pt x="134" y="44"/>
                      <a:pt x="134" y="36"/>
                    </a:cubicBezTo>
                    <a:cubicBezTo>
                      <a:pt x="134" y="28"/>
                      <a:pt x="132" y="22"/>
                      <a:pt x="129" y="18"/>
                    </a:cubicBezTo>
                    <a:cubicBezTo>
                      <a:pt x="125" y="14"/>
                      <a:pt x="121" y="12"/>
                      <a:pt x="115" y="12"/>
                    </a:cubicBezTo>
                    <a:cubicBezTo>
                      <a:pt x="109" y="12"/>
                      <a:pt x="104" y="14"/>
                      <a:pt x="101" y="18"/>
                    </a:cubicBezTo>
                    <a:cubicBezTo>
                      <a:pt x="97" y="22"/>
                      <a:pt x="96" y="28"/>
                      <a:pt x="96" y="36"/>
                    </a:cubicBezTo>
                    <a:close/>
                    <a:moveTo>
                      <a:pt x="159" y="71"/>
                    </a:moveTo>
                    <a:lnTo>
                      <a:pt x="159" y="1"/>
                    </a:lnTo>
                    <a:lnTo>
                      <a:pt x="173" y="1"/>
                    </a:lnTo>
                    <a:lnTo>
                      <a:pt x="173" y="29"/>
                    </a:lnTo>
                    <a:lnTo>
                      <a:pt x="200" y="29"/>
                    </a:lnTo>
                    <a:lnTo>
                      <a:pt x="200" y="1"/>
                    </a:lnTo>
                    <a:lnTo>
                      <a:pt x="214" y="1"/>
                    </a:lnTo>
                    <a:lnTo>
                      <a:pt x="214" y="71"/>
                    </a:lnTo>
                    <a:lnTo>
                      <a:pt x="200" y="71"/>
                    </a:lnTo>
                    <a:lnTo>
                      <a:pt x="200" y="40"/>
                    </a:lnTo>
                    <a:lnTo>
                      <a:pt x="173" y="40"/>
                    </a:lnTo>
                    <a:lnTo>
                      <a:pt x="173" y="71"/>
                    </a:lnTo>
                    <a:lnTo>
                      <a:pt x="159" y="71"/>
                    </a:lnTo>
                    <a:close/>
                    <a:moveTo>
                      <a:pt x="230" y="1"/>
                    </a:moveTo>
                    <a:lnTo>
                      <a:pt x="276" y="1"/>
                    </a:lnTo>
                    <a:lnTo>
                      <a:pt x="276" y="13"/>
                    </a:lnTo>
                    <a:lnTo>
                      <a:pt x="244" y="13"/>
                    </a:lnTo>
                    <a:lnTo>
                      <a:pt x="244" y="71"/>
                    </a:lnTo>
                    <a:lnTo>
                      <a:pt x="230" y="71"/>
                    </a:lnTo>
                    <a:lnTo>
                      <a:pt x="230" y="1"/>
                    </a:lnTo>
                    <a:close/>
                    <a:moveTo>
                      <a:pt x="279" y="36"/>
                    </a:moveTo>
                    <a:cubicBezTo>
                      <a:pt x="279" y="29"/>
                      <a:pt x="281" y="23"/>
                      <a:pt x="283" y="19"/>
                    </a:cubicBezTo>
                    <a:cubicBezTo>
                      <a:pt x="284" y="15"/>
                      <a:pt x="286" y="12"/>
                      <a:pt x="289" y="9"/>
                    </a:cubicBezTo>
                    <a:cubicBezTo>
                      <a:pt x="292" y="6"/>
                      <a:pt x="295" y="4"/>
                      <a:pt x="298" y="3"/>
                    </a:cubicBezTo>
                    <a:cubicBezTo>
                      <a:pt x="302" y="1"/>
                      <a:pt x="307" y="0"/>
                      <a:pt x="313" y="0"/>
                    </a:cubicBezTo>
                    <a:cubicBezTo>
                      <a:pt x="323" y="0"/>
                      <a:pt x="331" y="3"/>
                      <a:pt x="337" y="10"/>
                    </a:cubicBezTo>
                    <a:cubicBezTo>
                      <a:pt x="344" y="16"/>
                      <a:pt x="347" y="25"/>
                      <a:pt x="347" y="36"/>
                    </a:cubicBezTo>
                    <a:cubicBezTo>
                      <a:pt x="347" y="47"/>
                      <a:pt x="344" y="56"/>
                      <a:pt x="337" y="62"/>
                    </a:cubicBezTo>
                    <a:cubicBezTo>
                      <a:pt x="331" y="69"/>
                      <a:pt x="323" y="72"/>
                      <a:pt x="313" y="72"/>
                    </a:cubicBezTo>
                    <a:cubicBezTo>
                      <a:pt x="303" y="72"/>
                      <a:pt x="295" y="69"/>
                      <a:pt x="289" y="62"/>
                    </a:cubicBezTo>
                    <a:cubicBezTo>
                      <a:pt x="282" y="56"/>
                      <a:pt x="279" y="47"/>
                      <a:pt x="279" y="36"/>
                    </a:cubicBezTo>
                    <a:close/>
                    <a:moveTo>
                      <a:pt x="294" y="36"/>
                    </a:moveTo>
                    <a:cubicBezTo>
                      <a:pt x="294" y="44"/>
                      <a:pt x="296" y="50"/>
                      <a:pt x="299" y="54"/>
                    </a:cubicBezTo>
                    <a:cubicBezTo>
                      <a:pt x="303" y="58"/>
                      <a:pt x="308" y="60"/>
                      <a:pt x="313" y="60"/>
                    </a:cubicBezTo>
                    <a:cubicBezTo>
                      <a:pt x="319" y="60"/>
                      <a:pt x="323" y="58"/>
                      <a:pt x="327" y="54"/>
                    </a:cubicBezTo>
                    <a:cubicBezTo>
                      <a:pt x="330" y="50"/>
                      <a:pt x="332" y="44"/>
                      <a:pt x="332" y="36"/>
                    </a:cubicBezTo>
                    <a:cubicBezTo>
                      <a:pt x="332" y="28"/>
                      <a:pt x="330" y="22"/>
                      <a:pt x="327" y="18"/>
                    </a:cubicBezTo>
                    <a:cubicBezTo>
                      <a:pt x="323" y="14"/>
                      <a:pt x="319" y="12"/>
                      <a:pt x="313" y="12"/>
                    </a:cubicBezTo>
                    <a:cubicBezTo>
                      <a:pt x="307" y="12"/>
                      <a:pt x="303" y="14"/>
                      <a:pt x="299" y="18"/>
                    </a:cubicBezTo>
                    <a:cubicBezTo>
                      <a:pt x="296" y="22"/>
                      <a:pt x="294" y="28"/>
                      <a:pt x="294" y="36"/>
                    </a:cubicBezTo>
                    <a:close/>
                    <a:moveTo>
                      <a:pt x="360" y="1"/>
                    </a:moveTo>
                    <a:lnTo>
                      <a:pt x="408" y="1"/>
                    </a:lnTo>
                    <a:lnTo>
                      <a:pt x="408" y="71"/>
                    </a:lnTo>
                    <a:lnTo>
                      <a:pt x="394" y="71"/>
                    </a:lnTo>
                    <a:lnTo>
                      <a:pt x="394" y="13"/>
                    </a:lnTo>
                    <a:lnTo>
                      <a:pt x="374" y="13"/>
                    </a:lnTo>
                    <a:lnTo>
                      <a:pt x="374" y="43"/>
                    </a:lnTo>
                    <a:cubicBezTo>
                      <a:pt x="374" y="51"/>
                      <a:pt x="373" y="57"/>
                      <a:pt x="373" y="60"/>
                    </a:cubicBezTo>
                    <a:cubicBezTo>
                      <a:pt x="372" y="64"/>
                      <a:pt x="371" y="66"/>
                      <a:pt x="369" y="68"/>
                    </a:cubicBezTo>
                    <a:cubicBezTo>
                      <a:pt x="367" y="70"/>
                      <a:pt x="363" y="71"/>
                      <a:pt x="358" y="71"/>
                    </a:cubicBezTo>
                    <a:cubicBezTo>
                      <a:pt x="357" y="71"/>
                      <a:pt x="354" y="71"/>
                      <a:pt x="350" y="71"/>
                    </a:cubicBezTo>
                    <a:lnTo>
                      <a:pt x="350" y="60"/>
                    </a:lnTo>
                    <a:lnTo>
                      <a:pt x="353" y="60"/>
                    </a:lnTo>
                    <a:cubicBezTo>
                      <a:pt x="356" y="60"/>
                      <a:pt x="358" y="59"/>
                      <a:pt x="359" y="59"/>
                    </a:cubicBezTo>
                    <a:cubicBezTo>
                      <a:pt x="360" y="58"/>
                      <a:pt x="360" y="56"/>
                      <a:pt x="360" y="53"/>
                    </a:cubicBezTo>
                    <a:lnTo>
                      <a:pt x="360" y="41"/>
                    </a:lnTo>
                    <a:lnTo>
                      <a:pt x="360" y="1"/>
                    </a:lnTo>
                    <a:close/>
                    <a:moveTo>
                      <a:pt x="443" y="1"/>
                    </a:moveTo>
                    <a:lnTo>
                      <a:pt x="458" y="1"/>
                    </a:lnTo>
                    <a:lnTo>
                      <a:pt x="474" y="37"/>
                    </a:lnTo>
                    <a:lnTo>
                      <a:pt x="488" y="1"/>
                    </a:lnTo>
                    <a:lnTo>
                      <a:pt x="503" y="1"/>
                    </a:lnTo>
                    <a:lnTo>
                      <a:pt x="479" y="54"/>
                    </a:lnTo>
                    <a:cubicBezTo>
                      <a:pt x="477" y="60"/>
                      <a:pt x="474" y="64"/>
                      <a:pt x="472" y="67"/>
                    </a:cubicBezTo>
                    <a:cubicBezTo>
                      <a:pt x="469" y="70"/>
                      <a:pt x="466" y="71"/>
                      <a:pt x="461" y="71"/>
                    </a:cubicBezTo>
                    <a:cubicBezTo>
                      <a:pt x="457" y="71"/>
                      <a:pt x="454" y="71"/>
                      <a:pt x="452" y="71"/>
                    </a:cubicBezTo>
                    <a:lnTo>
                      <a:pt x="452" y="60"/>
                    </a:lnTo>
                    <a:cubicBezTo>
                      <a:pt x="454" y="60"/>
                      <a:pt x="455" y="60"/>
                      <a:pt x="457" y="60"/>
                    </a:cubicBezTo>
                    <a:cubicBezTo>
                      <a:pt x="460" y="60"/>
                      <a:pt x="463" y="60"/>
                      <a:pt x="464" y="59"/>
                    </a:cubicBezTo>
                    <a:cubicBezTo>
                      <a:pt x="465" y="57"/>
                      <a:pt x="467" y="55"/>
                      <a:pt x="468" y="51"/>
                    </a:cubicBezTo>
                    <a:lnTo>
                      <a:pt x="443" y="1"/>
                    </a:lnTo>
                    <a:close/>
                    <a:moveTo>
                      <a:pt x="511" y="1"/>
                    </a:moveTo>
                    <a:lnTo>
                      <a:pt x="559" y="1"/>
                    </a:lnTo>
                    <a:lnTo>
                      <a:pt x="559" y="71"/>
                    </a:lnTo>
                    <a:lnTo>
                      <a:pt x="545" y="71"/>
                    </a:lnTo>
                    <a:lnTo>
                      <a:pt x="545" y="13"/>
                    </a:lnTo>
                    <a:lnTo>
                      <a:pt x="525" y="13"/>
                    </a:lnTo>
                    <a:lnTo>
                      <a:pt x="525" y="43"/>
                    </a:lnTo>
                    <a:cubicBezTo>
                      <a:pt x="525" y="51"/>
                      <a:pt x="524" y="57"/>
                      <a:pt x="524" y="60"/>
                    </a:cubicBezTo>
                    <a:cubicBezTo>
                      <a:pt x="523" y="64"/>
                      <a:pt x="522" y="66"/>
                      <a:pt x="520" y="68"/>
                    </a:cubicBezTo>
                    <a:cubicBezTo>
                      <a:pt x="518" y="70"/>
                      <a:pt x="514" y="71"/>
                      <a:pt x="509" y="71"/>
                    </a:cubicBezTo>
                    <a:cubicBezTo>
                      <a:pt x="508" y="71"/>
                      <a:pt x="505" y="71"/>
                      <a:pt x="501" y="71"/>
                    </a:cubicBezTo>
                    <a:lnTo>
                      <a:pt x="501" y="60"/>
                    </a:lnTo>
                    <a:lnTo>
                      <a:pt x="504" y="60"/>
                    </a:lnTo>
                    <a:cubicBezTo>
                      <a:pt x="507" y="60"/>
                      <a:pt x="509" y="59"/>
                      <a:pt x="510" y="59"/>
                    </a:cubicBezTo>
                    <a:cubicBezTo>
                      <a:pt x="511" y="58"/>
                      <a:pt x="511" y="56"/>
                      <a:pt x="511" y="53"/>
                    </a:cubicBezTo>
                    <a:lnTo>
                      <a:pt x="511" y="41"/>
                    </a:lnTo>
                    <a:lnTo>
                      <a:pt x="511" y="1"/>
                    </a:lnTo>
                    <a:close/>
                    <a:moveTo>
                      <a:pt x="618" y="45"/>
                    </a:moveTo>
                    <a:lnTo>
                      <a:pt x="632" y="49"/>
                    </a:lnTo>
                    <a:cubicBezTo>
                      <a:pt x="629" y="57"/>
                      <a:pt x="626" y="63"/>
                      <a:pt x="621" y="66"/>
                    </a:cubicBezTo>
                    <a:cubicBezTo>
                      <a:pt x="616" y="70"/>
                      <a:pt x="610" y="72"/>
                      <a:pt x="603" y="72"/>
                    </a:cubicBezTo>
                    <a:cubicBezTo>
                      <a:pt x="594" y="72"/>
                      <a:pt x="586" y="69"/>
                      <a:pt x="580" y="62"/>
                    </a:cubicBezTo>
                    <a:cubicBezTo>
                      <a:pt x="574" y="56"/>
                      <a:pt x="571" y="47"/>
                      <a:pt x="571" y="37"/>
                    </a:cubicBezTo>
                    <a:cubicBezTo>
                      <a:pt x="571" y="25"/>
                      <a:pt x="574" y="16"/>
                      <a:pt x="580" y="10"/>
                    </a:cubicBezTo>
                    <a:cubicBezTo>
                      <a:pt x="586" y="3"/>
                      <a:pt x="594" y="0"/>
                      <a:pt x="604" y="0"/>
                    </a:cubicBezTo>
                    <a:cubicBezTo>
                      <a:pt x="612" y="0"/>
                      <a:pt x="619" y="3"/>
                      <a:pt x="624" y="8"/>
                    </a:cubicBezTo>
                    <a:cubicBezTo>
                      <a:pt x="627" y="11"/>
                      <a:pt x="630" y="15"/>
                      <a:pt x="631" y="20"/>
                    </a:cubicBezTo>
                    <a:lnTo>
                      <a:pt x="618" y="24"/>
                    </a:lnTo>
                    <a:cubicBezTo>
                      <a:pt x="617" y="20"/>
                      <a:pt x="615" y="17"/>
                      <a:pt x="612" y="15"/>
                    </a:cubicBezTo>
                    <a:cubicBezTo>
                      <a:pt x="610" y="13"/>
                      <a:pt x="607" y="12"/>
                      <a:pt x="603" y="12"/>
                    </a:cubicBezTo>
                    <a:cubicBezTo>
                      <a:pt x="598" y="12"/>
                      <a:pt x="594" y="14"/>
                      <a:pt x="590" y="18"/>
                    </a:cubicBezTo>
                    <a:cubicBezTo>
                      <a:pt x="587" y="21"/>
                      <a:pt x="586" y="27"/>
                      <a:pt x="586" y="36"/>
                    </a:cubicBezTo>
                    <a:cubicBezTo>
                      <a:pt x="586" y="44"/>
                      <a:pt x="587" y="50"/>
                      <a:pt x="590" y="54"/>
                    </a:cubicBezTo>
                    <a:cubicBezTo>
                      <a:pt x="594" y="58"/>
                      <a:pt x="598" y="60"/>
                      <a:pt x="603" y="60"/>
                    </a:cubicBezTo>
                    <a:cubicBezTo>
                      <a:pt x="606" y="60"/>
                      <a:pt x="610" y="59"/>
                      <a:pt x="612" y="56"/>
                    </a:cubicBezTo>
                    <a:cubicBezTo>
                      <a:pt x="615" y="54"/>
                      <a:pt x="617" y="50"/>
                      <a:pt x="618" y="45"/>
                    </a:cubicBezTo>
                    <a:close/>
                    <a:moveTo>
                      <a:pt x="644" y="1"/>
                    </a:moveTo>
                    <a:lnTo>
                      <a:pt x="658" y="1"/>
                    </a:lnTo>
                    <a:lnTo>
                      <a:pt x="658" y="29"/>
                    </a:lnTo>
                    <a:lnTo>
                      <a:pt x="677" y="29"/>
                    </a:lnTo>
                    <a:cubicBezTo>
                      <a:pt x="681" y="29"/>
                      <a:pt x="686" y="30"/>
                      <a:pt x="689" y="31"/>
                    </a:cubicBezTo>
                    <a:cubicBezTo>
                      <a:pt x="693" y="32"/>
                      <a:pt x="696" y="35"/>
                      <a:pt x="698" y="38"/>
                    </a:cubicBezTo>
                    <a:cubicBezTo>
                      <a:pt x="700" y="42"/>
                      <a:pt x="702" y="46"/>
                      <a:pt x="702" y="50"/>
                    </a:cubicBezTo>
                    <a:cubicBezTo>
                      <a:pt x="702" y="55"/>
                      <a:pt x="700" y="59"/>
                      <a:pt x="698" y="62"/>
                    </a:cubicBezTo>
                    <a:cubicBezTo>
                      <a:pt x="695" y="66"/>
                      <a:pt x="693" y="68"/>
                      <a:pt x="690" y="69"/>
                    </a:cubicBezTo>
                    <a:cubicBezTo>
                      <a:pt x="687" y="70"/>
                      <a:pt x="682" y="71"/>
                      <a:pt x="677" y="71"/>
                    </a:cubicBezTo>
                    <a:lnTo>
                      <a:pt x="644" y="71"/>
                    </a:lnTo>
                    <a:lnTo>
                      <a:pt x="644" y="1"/>
                    </a:lnTo>
                    <a:close/>
                    <a:moveTo>
                      <a:pt x="658" y="59"/>
                    </a:moveTo>
                    <a:lnTo>
                      <a:pt x="672" y="59"/>
                    </a:lnTo>
                    <a:cubicBezTo>
                      <a:pt x="676" y="59"/>
                      <a:pt x="679" y="59"/>
                      <a:pt x="681" y="58"/>
                    </a:cubicBezTo>
                    <a:cubicBezTo>
                      <a:pt x="682" y="58"/>
                      <a:pt x="684" y="57"/>
                      <a:pt x="685" y="55"/>
                    </a:cubicBezTo>
                    <a:cubicBezTo>
                      <a:pt x="687" y="54"/>
                      <a:pt x="687" y="52"/>
                      <a:pt x="687" y="50"/>
                    </a:cubicBezTo>
                    <a:cubicBezTo>
                      <a:pt x="687" y="47"/>
                      <a:pt x="686" y="45"/>
                      <a:pt x="684" y="43"/>
                    </a:cubicBezTo>
                    <a:cubicBezTo>
                      <a:pt x="682" y="41"/>
                      <a:pt x="678" y="41"/>
                      <a:pt x="672" y="41"/>
                    </a:cubicBezTo>
                    <a:lnTo>
                      <a:pt x="658" y="41"/>
                    </a:lnTo>
                    <a:lnTo>
                      <a:pt x="658" y="59"/>
                    </a:lnTo>
                    <a:close/>
                    <a:moveTo>
                      <a:pt x="710" y="1"/>
                    </a:moveTo>
                    <a:lnTo>
                      <a:pt x="724" y="1"/>
                    </a:lnTo>
                    <a:lnTo>
                      <a:pt x="724" y="71"/>
                    </a:lnTo>
                    <a:lnTo>
                      <a:pt x="710" y="71"/>
                    </a:lnTo>
                    <a:lnTo>
                      <a:pt x="710" y="1"/>
                    </a:lnTo>
                    <a:close/>
                    <a:moveTo>
                      <a:pt x="738" y="71"/>
                    </a:moveTo>
                    <a:lnTo>
                      <a:pt x="738" y="1"/>
                    </a:lnTo>
                    <a:lnTo>
                      <a:pt x="752" y="1"/>
                    </a:lnTo>
                    <a:lnTo>
                      <a:pt x="752" y="29"/>
                    </a:lnTo>
                    <a:lnTo>
                      <a:pt x="779" y="29"/>
                    </a:lnTo>
                    <a:lnTo>
                      <a:pt x="779" y="1"/>
                    </a:lnTo>
                    <a:lnTo>
                      <a:pt x="793" y="1"/>
                    </a:lnTo>
                    <a:lnTo>
                      <a:pt x="793" y="71"/>
                    </a:lnTo>
                    <a:lnTo>
                      <a:pt x="779" y="71"/>
                    </a:lnTo>
                    <a:lnTo>
                      <a:pt x="779" y="40"/>
                    </a:lnTo>
                    <a:lnTo>
                      <a:pt x="752" y="40"/>
                    </a:lnTo>
                    <a:lnTo>
                      <a:pt x="752" y="71"/>
                    </a:lnTo>
                    <a:lnTo>
                      <a:pt x="738" y="71"/>
                    </a:lnTo>
                    <a:close/>
                    <a:moveTo>
                      <a:pt x="15" y="128"/>
                    </a:moveTo>
                    <a:lnTo>
                      <a:pt x="2" y="125"/>
                    </a:lnTo>
                    <a:cubicBezTo>
                      <a:pt x="4" y="114"/>
                      <a:pt x="13" y="108"/>
                      <a:pt x="27" y="108"/>
                    </a:cubicBezTo>
                    <a:cubicBezTo>
                      <a:pt x="35" y="108"/>
                      <a:pt x="41" y="110"/>
                      <a:pt x="45" y="113"/>
                    </a:cubicBezTo>
                    <a:cubicBezTo>
                      <a:pt x="49" y="117"/>
                      <a:pt x="51" y="121"/>
                      <a:pt x="51" y="126"/>
                    </a:cubicBezTo>
                    <a:cubicBezTo>
                      <a:pt x="51" y="129"/>
                      <a:pt x="50" y="132"/>
                      <a:pt x="48" y="135"/>
                    </a:cubicBezTo>
                    <a:cubicBezTo>
                      <a:pt x="46" y="138"/>
                      <a:pt x="44" y="140"/>
                      <a:pt x="40" y="142"/>
                    </a:cubicBezTo>
                    <a:cubicBezTo>
                      <a:pt x="44" y="144"/>
                      <a:pt x="48" y="146"/>
                      <a:pt x="50" y="149"/>
                    </a:cubicBezTo>
                    <a:cubicBezTo>
                      <a:pt x="52" y="152"/>
                      <a:pt x="53" y="155"/>
                      <a:pt x="53" y="159"/>
                    </a:cubicBezTo>
                    <a:cubicBezTo>
                      <a:pt x="53" y="165"/>
                      <a:pt x="51" y="170"/>
                      <a:pt x="47" y="174"/>
                    </a:cubicBezTo>
                    <a:cubicBezTo>
                      <a:pt x="42" y="178"/>
                      <a:pt x="36" y="180"/>
                      <a:pt x="27" y="180"/>
                    </a:cubicBezTo>
                    <a:cubicBezTo>
                      <a:pt x="20" y="180"/>
                      <a:pt x="14" y="179"/>
                      <a:pt x="10" y="176"/>
                    </a:cubicBezTo>
                    <a:cubicBezTo>
                      <a:pt x="6" y="174"/>
                      <a:pt x="2" y="169"/>
                      <a:pt x="0" y="163"/>
                    </a:cubicBezTo>
                    <a:lnTo>
                      <a:pt x="13" y="158"/>
                    </a:lnTo>
                    <a:cubicBezTo>
                      <a:pt x="14" y="163"/>
                      <a:pt x="16" y="165"/>
                      <a:pt x="18" y="166"/>
                    </a:cubicBezTo>
                    <a:cubicBezTo>
                      <a:pt x="21" y="168"/>
                      <a:pt x="23" y="168"/>
                      <a:pt x="26" y="168"/>
                    </a:cubicBezTo>
                    <a:cubicBezTo>
                      <a:pt x="31" y="168"/>
                      <a:pt x="34" y="167"/>
                      <a:pt x="36" y="165"/>
                    </a:cubicBezTo>
                    <a:cubicBezTo>
                      <a:pt x="38" y="164"/>
                      <a:pt x="39" y="161"/>
                      <a:pt x="39" y="159"/>
                    </a:cubicBezTo>
                    <a:cubicBezTo>
                      <a:pt x="39" y="156"/>
                      <a:pt x="38" y="154"/>
                      <a:pt x="36" y="152"/>
                    </a:cubicBezTo>
                    <a:cubicBezTo>
                      <a:pt x="33" y="150"/>
                      <a:pt x="30" y="149"/>
                      <a:pt x="25" y="149"/>
                    </a:cubicBezTo>
                    <a:lnTo>
                      <a:pt x="22" y="149"/>
                    </a:lnTo>
                    <a:lnTo>
                      <a:pt x="22" y="139"/>
                    </a:lnTo>
                    <a:lnTo>
                      <a:pt x="24" y="139"/>
                    </a:lnTo>
                    <a:cubicBezTo>
                      <a:pt x="28" y="139"/>
                      <a:pt x="31" y="138"/>
                      <a:pt x="34" y="136"/>
                    </a:cubicBezTo>
                    <a:cubicBezTo>
                      <a:pt x="36" y="134"/>
                      <a:pt x="37" y="132"/>
                      <a:pt x="37" y="128"/>
                    </a:cubicBezTo>
                    <a:cubicBezTo>
                      <a:pt x="37" y="126"/>
                      <a:pt x="36" y="124"/>
                      <a:pt x="34" y="122"/>
                    </a:cubicBezTo>
                    <a:cubicBezTo>
                      <a:pt x="32" y="120"/>
                      <a:pt x="30" y="119"/>
                      <a:pt x="26" y="119"/>
                    </a:cubicBezTo>
                    <a:cubicBezTo>
                      <a:pt x="21" y="119"/>
                      <a:pt x="17" y="122"/>
                      <a:pt x="15" y="128"/>
                    </a:cubicBezTo>
                    <a:close/>
                    <a:moveTo>
                      <a:pt x="128" y="178"/>
                    </a:moveTo>
                    <a:lnTo>
                      <a:pt x="113" y="178"/>
                    </a:lnTo>
                    <a:lnTo>
                      <a:pt x="107" y="163"/>
                    </a:lnTo>
                    <a:lnTo>
                      <a:pt x="79" y="163"/>
                    </a:lnTo>
                    <a:lnTo>
                      <a:pt x="74" y="178"/>
                    </a:lnTo>
                    <a:lnTo>
                      <a:pt x="59" y="178"/>
                    </a:lnTo>
                    <a:lnTo>
                      <a:pt x="86" y="109"/>
                    </a:lnTo>
                    <a:lnTo>
                      <a:pt x="100" y="109"/>
                    </a:lnTo>
                    <a:lnTo>
                      <a:pt x="128" y="178"/>
                    </a:lnTo>
                    <a:close/>
                    <a:moveTo>
                      <a:pt x="103" y="151"/>
                    </a:moveTo>
                    <a:lnTo>
                      <a:pt x="93" y="125"/>
                    </a:lnTo>
                    <a:lnTo>
                      <a:pt x="84" y="151"/>
                    </a:lnTo>
                    <a:lnTo>
                      <a:pt x="103" y="151"/>
                    </a:lnTo>
                    <a:close/>
                    <a:moveTo>
                      <a:pt x="177" y="153"/>
                    </a:moveTo>
                    <a:lnTo>
                      <a:pt x="191" y="157"/>
                    </a:lnTo>
                    <a:cubicBezTo>
                      <a:pt x="189" y="165"/>
                      <a:pt x="185" y="170"/>
                      <a:pt x="181" y="174"/>
                    </a:cubicBezTo>
                    <a:cubicBezTo>
                      <a:pt x="176" y="178"/>
                      <a:pt x="170" y="180"/>
                      <a:pt x="162" y="180"/>
                    </a:cubicBezTo>
                    <a:cubicBezTo>
                      <a:pt x="153" y="180"/>
                      <a:pt x="145" y="176"/>
                      <a:pt x="140" y="170"/>
                    </a:cubicBezTo>
                    <a:cubicBezTo>
                      <a:pt x="134" y="164"/>
                      <a:pt x="131" y="155"/>
                      <a:pt x="131" y="144"/>
                    </a:cubicBezTo>
                    <a:cubicBezTo>
                      <a:pt x="131" y="133"/>
                      <a:pt x="134" y="124"/>
                      <a:pt x="140" y="118"/>
                    </a:cubicBezTo>
                    <a:cubicBezTo>
                      <a:pt x="145" y="111"/>
                      <a:pt x="153" y="108"/>
                      <a:pt x="163" y="108"/>
                    </a:cubicBezTo>
                    <a:cubicBezTo>
                      <a:pt x="171" y="108"/>
                      <a:pt x="178" y="111"/>
                      <a:pt x="184" y="116"/>
                    </a:cubicBezTo>
                    <a:cubicBezTo>
                      <a:pt x="187" y="119"/>
                      <a:pt x="189" y="123"/>
                      <a:pt x="191" y="128"/>
                    </a:cubicBezTo>
                    <a:lnTo>
                      <a:pt x="177" y="132"/>
                    </a:lnTo>
                    <a:cubicBezTo>
                      <a:pt x="176" y="128"/>
                      <a:pt x="174" y="125"/>
                      <a:pt x="172" y="123"/>
                    </a:cubicBezTo>
                    <a:cubicBezTo>
                      <a:pt x="169" y="121"/>
                      <a:pt x="166" y="120"/>
                      <a:pt x="162" y="120"/>
                    </a:cubicBezTo>
                    <a:cubicBezTo>
                      <a:pt x="157" y="120"/>
                      <a:pt x="153" y="122"/>
                      <a:pt x="150" y="126"/>
                    </a:cubicBezTo>
                    <a:cubicBezTo>
                      <a:pt x="147" y="129"/>
                      <a:pt x="145" y="135"/>
                      <a:pt x="145" y="143"/>
                    </a:cubicBezTo>
                    <a:cubicBezTo>
                      <a:pt x="145" y="152"/>
                      <a:pt x="147" y="158"/>
                      <a:pt x="150" y="162"/>
                    </a:cubicBezTo>
                    <a:cubicBezTo>
                      <a:pt x="153" y="166"/>
                      <a:pt x="157" y="168"/>
                      <a:pt x="162" y="168"/>
                    </a:cubicBezTo>
                    <a:cubicBezTo>
                      <a:pt x="166" y="168"/>
                      <a:pt x="169" y="166"/>
                      <a:pt x="172" y="164"/>
                    </a:cubicBezTo>
                    <a:cubicBezTo>
                      <a:pt x="174" y="162"/>
                      <a:pt x="176" y="158"/>
                      <a:pt x="177" y="153"/>
                    </a:cubicBezTo>
                    <a:close/>
                    <a:moveTo>
                      <a:pt x="204" y="109"/>
                    </a:moveTo>
                    <a:lnTo>
                      <a:pt x="250" y="109"/>
                    </a:lnTo>
                    <a:lnTo>
                      <a:pt x="250" y="121"/>
                    </a:lnTo>
                    <a:lnTo>
                      <a:pt x="218" y="121"/>
                    </a:lnTo>
                    <a:lnTo>
                      <a:pt x="218" y="178"/>
                    </a:lnTo>
                    <a:lnTo>
                      <a:pt x="204" y="178"/>
                    </a:lnTo>
                    <a:lnTo>
                      <a:pt x="204" y="109"/>
                    </a:lnTo>
                    <a:close/>
                    <a:moveTo>
                      <a:pt x="258" y="109"/>
                    </a:moveTo>
                    <a:lnTo>
                      <a:pt x="271" y="109"/>
                    </a:lnTo>
                    <a:lnTo>
                      <a:pt x="271" y="155"/>
                    </a:lnTo>
                    <a:lnTo>
                      <a:pt x="299" y="109"/>
                    </a:lnTo>
                    <a:lnTo>
                      <a:pt x="313" y="109"/>
                    </a:lnTo>
                    <a:lnTo>
                      <a:pt x="313" y="178"/>
                    </a:lnTo>
                    <a:lnTo>
                      <a:pt x="300" y="178"/>
                    </a:lnTo>
                    <a:lnTo>
                      <a:pt x="300" y="133"/>
                    </a:lnTo>
                    <a:lnTo>
                      <a:pt x="272" y="178"/>
                    </a:lnTo>
                    <a:lnTo>
                      <a:pt x="258" y="178"/>
                    </a:lnTo>
                    <a:lnTo>
                      <a:pt x="258" y="109"/>
                    </a:lnTo>
                    <a:close/>
                    <a:moveTo>
                      <a:pt x="327" y="109"/>
                    </a:moveTo>
                    <a:lnTo>
                      <a:pt x="340" y="109"/>
                    </a:lnTo>
                    <a:lnTo>
                      <a:pt x="340" y="155"/>
                    </a:lnTo>
                    <a:lnTo>
                      <a:pt x="368" y="109"/>
                    </a:lnTo>
                    <a:lnTo>
                      <a:pt x="382" y="109"/>
                    </a:lnTo>
                    <a:lnTo>
                      <a:pt x="382" y="178"/>
                    </a:lnTo>
                    <a:lnTo>
                      <a:pt x="369" y="178"/>
                    </a:lnTo>
                    <a:lnTo>
                      <a:pt x="369" y="133"/>
                    </a:lnTo>
                    <a:lnTo>
                      <a:pt x="341" y="178"/>
                    </a:lnTo>
                    <a:lnTo>
                      <a:pt x="327" y="178"/>
                    </a:lnTo>
                    <a:lnTo>
                      <a:pt x="327" y="109"/>
                    </a:lnTo>
                    <a:close/>
                    <a:moveTo>
                      <a:pt x="363" y="89"/>
                    </a:moveTo>
                    <a:lnTo>
                      <a:pt x="369" y="89"/>
                    </a:lnTo>
                    <a:cubicBezTo>
                      <a:pt x="369" y="94"/>
                      <a:pt x="368" y="97"/>
                      <a:pt x="365" y="99"/>
                    </a:cubicBezTo>
                    <a:cubicBezTo>
                      <a:pt x="362" y="102"/>
                      <a:pt x="359" y="103"/>
                      <a:pt x="355" y="103"/>
                    </a:cubicBezTo>
                    <a:cubicBezTo>
                      <a:pt x="351" y="103"/>
                      <a:pt x="347" y="102"/>
                      <a:pt x="345" y="99"/>
                    </a:cubicBezTo>
                    <a:cubicBezTo>
                      <a:pt x="342" y="97"/>
                      <a:pt x="340" y="94"/>
                      <a:pt x="340" y="89"/>
                    </a:cubicBezTo>
                    <a:lnTo>
                      <a:pt x="347" y="89"/>
                    </a:lnTo>
                    <a:cubicBezTo>
                      <a:pt x="347" y="92"/>
                      <a:pt x="348" y="93"/>
                      <a:pt x="349" y="94"/>
                    </a:cubicBezTo>
                    <a:cubicBezTo>
                      <a:pt x="350" y="96"/>
                      <a:pt x="352" y="96"/>
                      <a:pt x="355" y="96"/>
                    </a:cubicBezTo>
                    <a:cubicBezTo>
                      <a:pt x="357" y="96"/>
                      <a:pt x="359" y="96"/>
                      <a:pt x="361" y="94"/>
                    </a:cubicBezTo>
                    <a:cubicBezTo>
                      <a:pt x="362" y="93"/>
                      <a:pt x="363" y="92"/>
                      <a:pt x="363" y="89"/>
                    </a:cubicBezTo>
                    <a:close/>
                    <a:moveTo>
                      <a:pt x="396" y="178"/>
                    </a:moveTo>
                    <a:lnTo>
                      <a:pt x="396" y="109"/>
                    </a:lnTo>
                    <a:lnTo>
                      <a:pt x="410" y="109"/>
                    </a:lnTo>
                    <a:lnTo>
                      <a:pt x="410" y="137"/>
                    </a:lnTo>
                    <a:lnTo>
                      <a:pt x="438" y="137"/>
                    </a:lnTo>
                    <a:lnTo>
                      <a:pt x="438" y="109"/>
                    </a:lnTo>
                    <a:lnTo>
                      <a:pt x="452" y="109"/>
                    </a:lnTo>
                    <a:lnTo>
                      <a:pt x="452" y="178"/>
                    </a:lnTo>
                    <a:lnTo>
                      <a:pt x="438" y="178"/>
                    </a:lnTo>
                    <a:lnTo>
                      <a:pt x="438" y="148"/>
                    </a:lnTo>
                    <a:lnTo>
                      <a:pt x="410" y="148"/>
                    </a:lnTo>
                    <a:lnTo>
                      <a:pt x="410" y="178"/>
                    </a:lnTo>
                    <a:lnTo>
                      <a:pt x="396" y="178"/>
                    </a:lnTo>
                    <a:close/>
                    <a:moveTo>
                      <a:pt x="494" y="109"/>
                    </a:moveTo>
                    <a:lnTo>
                      <a:pt x="541" y="109"/>
                    </a:lnTo>
                    <a:lnTo>
                      <a:pt x="541" y="121"/>
                    </a:lnTo>
                    <a:lnTo>
                      <a:pt x="508" y="121"/>
                    </a:lnTo>
                    <a:lnTo>
                      <a:pt x="508" y="178"/>
                    </a:lnTo>
                    <a:lnTo>
                      <a:pt x="494" y="178"/>
                    </a:lnTo>
                    <a:lnTo>
                      <a:pt x="494" y="109"/>
                    </a:lnTo>
                    <a:close/>
                    <a:moveTo>
                      <a:pt x="604" y="178"/>
                    </a:moveTo>
                    <a:lnTo>
                      <a:pt x="589" y="178"/>
                    </a:lnTo>
                    <a:lnTo>
                      <a:pt x="583" y="163"/>
                    </a:lnTo>
                    <a:lnTo>
                      <a:pt x="555" y="163"/>
                    </a:lnTo>
                    <a:lnTo>
                      <a:pt x="549" y="178"/>
                    </a:lnTo>
                    <a:lnTo>
                      <a:pt x="535" y="178"/>
                    </a:lnTo>
                    <a:lnTo>
                      <a:pt x="561" y="109"/>
                    </a:lnTo>
                    <a:lnTo>
                      <a:pt x="576" y="109"/>
                    </a:lnTo>
                    <a:lnTo>
                      <a:pt x="604" y="178"/>
                    </a:lnTo>
                    <a:close/>
                    <a:moveTo>
                      <a:pt x="578" y="151"/>
                    </a:moveTo>
                    <a:lnTo>
                      <a:pt x="569" y="125"/>
                    </a:lnTo>
                    <a:lnTo>
                      <a:pt x="559" y="151"/>
                    </a:lnTo>
                    <a:lnTo>
                      <a:pt x="578" y="151"/>
                    </a:lnTo>
                    <a:close/>
                    <a:moveTo>
                      <a:pt x="621" y="128"/>
                    </a:moveTo>
                    <a:lnTo>
                      <a:pt x="608" y="125"/>
                    </a:lnTo>
                    <a:cubicBezTo>
                      <a:pt x="611" y="114"/>
                      <a:pt x="619" y="108"/>
                      <a:pt x="633" y="108"/>
                    </a:cubicBezTo>
                    <a:cubicBezTo>
                      <a:pt x="641" y="108"/>
                      <a:pt x="647" y="110"/>
                      <a:pt x="651" y="113"/>
                    </a:cubicBezTo>
                    <a:cubicBezTo>
                      <a:pt x="655" y="117"/>
                      <a:pt x="657" y="121"/>
                      <a:pt x="657" y="126"/>
                    </a:cubicBezTo>
                    <a:cubicBezTo>
                      <a:pt x="657" y="129"/>
                      <a:pt x="656" y="132"/>
                      <a:pt x="654" y="135"/>
                    </a:cubicBezTo>
                    <a:cubicBezTo>
                      <a:pt x="653" y="138"/>
                      <a:pt x="650" y="140"/>
                      <a:pt x="646" y="142"/>
                    </a:cubicBezTo>
                    <a:cubicBezTo>
                      <a:pt x="650" y="144"/>
                      <a:pt x="654" y="146"/>
                      <a:pt x="656" y="149"/>
                    </a:cubicBezTo>
                    <a:cubicBezTo>
                      <a:pt x="658" y="152"/>
                      <a:pt x="660" y="155"/>
                      <a:pt x="660" y="159"/>
                    </a:cubicBezTo>
                    <a:cubicBezTo>
                      <a:pt x="660" y="165"/>
                      <a:pt x="657" y="170"/>
                      <a:pt x="653" y="174"/>
                    </a:cubicBezTo>
                    <a:cubicBezTo>
                      <a:pt x="649" y="178"/>
                      <a:pt x="642" y="180"/>
                      <a:pt x="633" y="180"/>
                    </a:cubicBezTo>
                    <a:cubicBezTo>
                      <a:pt x="626" y="180"/>
                      <a:pt x="620" y="179"/>
                      <a:pt x="616" y="176"/>
                    </a:cubicBezTo>
                    <a:cubicBezTo>
                      <a:pt x="612" y="174"/>
                      <a:pt x="609" y="169"/>
                      <a:pt x="606" y="163"/>
                    </a:cubicBezTo>
                    <a:lnTo>
                      <a:pt x="619" y="158"/>
                    </a:lnTo>
                    <a:cubicBezTo>
                      <a:pt x="620" y="163"/>
                      <a:pt x="622" y="165"/>
                      <a:pt x="624" y="166"/>
                    </a:cubicBezTo>
                    <a:cubicBezTo>
                      <a:pt x="627" y="168"/>
                      <a:pt x="629" y="168"/>
                      <a:pt x="633" y="168"/>
                    </a:cubicBezTo>
                    <a:cubicBezTo>
                      <a:pt x="637" y="168"/>
                      <a:pt x="640" y="167"/>
                      <a:pt x="642" y="165"/>
                    </a:cubicBezTo>
                    <a:cubicBezTo>
                      <a:pt x="644" y="164"/>
                      <a:pt x="645" y="161"/>
                      <a:pt x="645" y="159"/>
                    </a:cubicBezTo>
                    <a:cubicBezTo>
                      <a:pt x="645" y="156"/>
                      <a:pt x="644" y="154"/>
                      <a:pt x="642" y="152"/>
                    </a:cubicBezTo>
                    <a:cubicBezTo>
                      <a:pt x="640" y="150"/>
                      <a:pt x="636" y="149"/>
                      <a:pt x="632" y="149"/>
                    </a:cubicBezTo>
                    <a:lnTo>
                      <a:pt x="628" y="149"/>
                    </a:lnTo>
                    <a:lnTo>
                      <a:pt x="628" y="139"/>
                    </a:lnTo>
                    <a:lnTo>
                      <a:pt x="630" y="139"/>
                    </a:lnTo>
                    <a:cubicBezTo>
                      <a:pt x="634" y="139"/>
                      <a:pt x="637" y="138"/>
                      <a:pt x="640" y="136"/>
                    </a:cubicBezTo>
                    <a:cubicBezTo>
                      <a:pt x="642" y="134"/>
                      <a:pt x="643" y="132"/>
                      <a:pt x="643" y="128"/>
                    </a:cubicBezTo>
                    <a:cubicBezTo>
                      <a:pt x="643" y="126"/>
                      <a:pt x="642" y="124"/>
                      <a:pt x="640" y="122"/>
                    </a:cubicBezTo>
                    <a:cubicBezTo>
                      <a:pt x="639" y="120"/>
                      <a:pt x="636" y="119"/>
                      <a:pt x="632" y="119"/>
                    </a:cubicBezTo>
                    <a:cubicBezTo>
                      <a:pt x="627" y="119"/>
                      <a:pt x="623" y="122"/>
                      <a:pt x="621" y="128"/>
                    </a:cubicBezTo>
                    <a:close/>
                    <a:moveTo>
                      <a:pt x="734" y="178"/>
                    </a:moveTo>
                    <a:lnTo>
                      <a:pt x="719" y="178"/>
                    </a:lnTo>
                    <a:lnTo>
                      <a:pt x="713" y="163"/>
                    </a:lnTo>
                    <a:lnTo>
                      <a:pt x="685" y="163"/>
                    </a:lnTo>
                    <a:lnTo>
                      <a:pt x="680" y="178"/>
                    </a:lnTo>
                    <a:lnTo>
                      <a:pt x="665" y="178"/>
                    </a:lnTo>
                    <a:lnTo>
                      <a:pt x="692" y="109"/>
                    </a:lnTo>
                    <a:lnTo>
                      <a:pt x="707" y="109"/>
                    </a:lnTo>
                    <a:lnTo>
                      <a:pt x="734" y="178"/>
                    </a:lnTo>
                    <a:close/>
                    <a:moveTo>
                      <a:pt x="709" y="151"/>
                    </a:moveTo>
                    <a:lnTo>
                      <a:pt x="699" y="125"/>
                    </a:lnTo>
                    <a:lnTo>
                      <a:pt x="690" y="151"/>
                    </a:lnTo>
                    <a:lnTo>
                      <a:pt x="709" y="151"/>
                    </a:lnTo>
                    <a:close/>
                    <a:moveTo>
                      <a:pt x="742" y="178"/>
                    </a:moveTo>
                    <a:lnTo>
                      <a:pt x="742" y="109"/>
                    </a:lnTo>
                    <a:lnTo>
                      <a:pt x="764" y="109"/>
                    </a:lnTo>
                    <a:cubicBezTo>
                      <a:pt x="773" y="109"/>
                      <a:pt x="778" y="110"/>
                      <a:pt x="781" y="110"/>
                    </a:cubicBezTo>
                    <a:cubicBezTo>
                      <a:pt x="785" y="111"/>
                      <a:pt x="788" y="114"/>
                      <a:pt x="791" y="117"/>
                    </a:cubicBezTo>
                    <a:cubicBezTo>
                      <a:pt x="793" y="121"/>
                      <a:pt x="795" y="125"/>
                      <a:pt x="795" y="131"/>
                    </a:cubicBezTo>
                    <a:cubicBezTo>
                      <a:pt x="795" y="135"/>
                      <a:pt x="794" y="138"/>
                      <a:pt x="792" y="141"/>
                    </a:cubicBezTo>
                    <a:cubicBezTo>
                      <a:pt x="791" y="144"/>
                      <a:pt x="789" y="146"/>
                      <a:pt x="786" y="148"/>
                    </a:cubicBezTo>
                    <a:cubicBezTo>
                      <a:pt x="784" y="150"/>
                      <a:pt x="782" y="151"/>
                      <a:pt x="779" y="151"/>
                    </a:cubicBezTo>
                    <a:cubicBezTo>
                      <a:pt x="776" y="152"/>
                      <a:pt x="771" y="152"/>
                      <a:pt x="765" y="152"/>
                    </a:cubicBezTo>
                    <a:lnTo>
                      <a:pt x="756" y="152"/>
                    </a:lnTo>
                    <a:lnTo>
                      <a:pt x="756" y="178"/>
                    </a:lnTo>
                    <a:lnTo>
                      <a:pt x="742" y="178"/>
                    </a:lnTo>
                    <a:close/>
                    <a:moveTo>
                      <a:pt x="756" y="121"/>
                    </a:moveTo>
                    <a:lnTo>
                      <a:pt x="756" y="141"/>
                    </a:lnTo>
                    <a:lnTo>
                      <a:pt x="763" y="141"/>
                    </a:lnTo>
                    <a:cubicBezTo>
                      <a:pt x="769" y="141"/>
                      <a:pt x="772" y="140"/>
                      <a:pt x="774" y="140"/>
                    </a:cubicBezTo>
                    <a:cubicBezTo>
                      <a:pt x="776" y="139"/>
                      <a:pt x="778" y="138"/>
                      <a:pt x="779" y="136"/>
                    </a:cubicBezTo>
                    <a:cubicBezTo>
                      <a:pt x="780" y="135"/>
                      <a:pt x="780" y="133"/>
                      <a:pt x="780" y="131"/>
                    </a:cubicBezTo>
                    <a:cubicBezTo>
                      <a:pt x="780" y="128"/>
                      <a:pt x="779" y="126"/>
                      <a:pt x="778" y="125"/>
                    </a:cubicBezTo>
                    <a:cubicBezTo>
                      <a:pt x="777" y="123"/>
                      <a:pt x="775" y="122"/>
                      <a:pt x="772" y="121"/>
                    </a:cubicBezTo>
                    <a:cubicBezTo>
                      <a:pt x="771" y="121"/>
                      <a:pt x="767" y="121"/>
                      <a:pt x="762" y="121"/>
                    </a:cubicBezTo>
                    <a:lnTo>
                      <a:pt x="756"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2700"/>
              </a:p>
            </p:txBody>
          </p:sp>
          <p:sp>
            <p:nvSpPr>
              <p:cNvPr id="9" name="Freeform 9">
                <a:extLst>
                  <a:ext uri="{FF2B5EF4-FFF2-40B4-BE49-F238E27FC236}">
                    <a16:creationId xmlns:a16="http://schemas.microsoft.com/office/drawing/2014/main" id="{661F1BBD-2CBF-4C48-BEF6-34481DC8A6EC}"/>
                  </a:ext>
                </a:extLst>
              </p:cNvPr>
              <p:cNvSpPr>
                <a:spLocks noEditPoints="1"/>
              </p:cNvSpPr>
              <p:nvPr/>
            </p:nvSpPr>
            <p:spPr bwMode="auto">
              <a:xfrm>
                <a:off x="2946845" y="1333945"/>
                <a:ext cx="257175" cy="525463"/>
              </a:xfrm>
              <a:custGeom>
                <a:avLst/>
                <a:gdLst>
                  <a:gd name="T0" fmla="*/ 139 w 279"/>
                  <a:gd name="T1" fmla="*/ 99 h 571"/>
                  <a:gd name="T2" fmla="*/ 107 w 279"/>
                  <a:gd name="T3" fmla="*/ 68 h 571"/>
                  <a:gd name="T4" fmla="*/ 116 w 279"/>
                  <a:gd name="T5" fmla="*/ 52 h 571"/>
                  <a:gd name="T6" fmla="*/ 124 w 279"/>
                  <a:gd name="T7" fmla="*/ 30 h 571"/>
                  <a:gd name="T8" fmla="*/ 126 w 279"/>
                  <a:gd name="T9" fmla="*/ 46 h 571"/>
                  <a:gd name="T10" fmla="*/ 128 w 279"/>
                  <a:gd name="T11" fmla="*/ 67 h 571"/>
                  <a:gd name="T12" fmla="*/ 132 w 279"/>
                  <a:gd name="T13" fmla="*/ 36 h 571"/>
                  <a:gd name="T14" fmla="*/ 134 w 279"/>
                  <a:gd name="T15" fmla="*/ 12 h 571"/>
                  <a:gd name="T16" fmla="*/ 146 w 279"/>
                  <a:gd name="T17" fmla="*/ 28 h 571"/>
                  <a:gd name="T18" fmla="*/ 152 w 279"/>
                  <a:gd name="T19" fmla="*/ 67 h 571"/>
                  <a:gd name="T20" fmla="*/ 153 w 279"/>
                  <a:gd name="T21" fmla="*/ 47 h 571"/>
                  <a:gd name="T22" fmla="*/ 161 w 279"/>
                  <a:gd name="T23" fmla="*/ 39 h 571"/>
                  <a:gd name="T24" fmla="*/ 172 w 279"/>
                  <a:gd name="T25" fmla="*/ 68 h 571"/>
                  <a:gd name="T26" fmla="*/ 201 w 279"/>
                  <a:gd name="T27" fmla="*/ 417 h 571"/>
                  <a:gd name="T28" fmla="*/ 127 w 279"/>
                  <a:gd name="T29" fmla="*/ 476 h 571"/>
                  <a:gd name="T30" fmla="*/ 137 w 279"/>
                  <a:gd name="T31" fmla="*/ 422 h 571"/>
                  <a:gd name="T32" fmla="*/ 177 w 279"/>
                  <a:gd name="T33" fmla="*/ 384 h 571"/>
                  <a:gd name="T34" fmla="*/ 108 w 279"/>
                  <a:gd name="T35" fmla="*/ 470 h 571"/>
                  <a:gd name="T36" fmla="*/ 129 w 279"/>
                  <a:gd name="T37" fmla="*/ 357 h 571"/>
                  <a:gd name="T38" fmla="*/ 140 w 279"/>
                  <a:gd name="T39" fmla="*/ 413 h 571"/>
                  <a:gd name="T40" fmla="*/ 102 w 279"/>
                  <a:gd name="T41" fmla="*/ 450 h 571"/>
                  <a:gd name="T42" fmla="*/ 0 w 279"/>
                  <a:gd name="T43" fmla="*/ 266 h 571"/>
                  <a:gd name="T44" fmla="*/ 64 w 279"/>
                  <a:gd name="T45" fmla="*/ 571 h 571"/>
                  <a:gd name="T46" fmla="*/ 0 w 279"/>
                  <a:gd name="T47" fmla="*/ 266 h 571"/>
                  <a:gd name="T48" fmla="*/ 279 w 279"/>
                  <a:gd name="T49" fmla="*/ 266 h 571"/>
                  <a:gd name="T50" fmla="*/ 215 w 279"/>
                  <a:gd name="T51" fmla="*/ 571 h 571"/>
                  <a:gd name="T52" fmla="*/ 78 w 279"/>
                  <a:gd name="T53" fmla="*/ 492 h 571"/>
                  <a:gd name="T54" fmla="*/ 201 w 279"/>
                  <a:gd name="T55" fmla="*/ 516 h 571"/>
                  <a:gd name="T56" fmla="*/ 78 w 279"/>
                  <a:gd name="T57" fmla="*/ 492 h 571"/>
                  <a:gd name="T58" fmla="*/ 200 w 279"/>
                  <a:gd name="T59" fmla="*/ 533 h 571"/>
                  <a:gd name="T60" fmla="*/ 139 w 279"/>
                  <a:gd name="T61" fmla="*/ 570 h 571"/>
                  <a:gd name="T62" fmla="*/ 201 w 279"/>
                  <a:gd name="T63" fmla="*/ 317 h 571"/>
                  <a:gd name="T64" fmla="*/ 78 w 279"/>
                  <a:gd name="T65" fmla="*/ 341 h 571"/>
                  <a:gd name="T66" fmla="*/ 139 w 279"/>
                  <a:gd name="T67" fmla="*/ 303 h 571"/>
                  <a:gd name="T68" fmla="*/ 79 w 279"/>
                  <a:gd name="T69" fmla="*/ 266 h 571"/>
                  <a:gd name="T70" fmla="*/ 209 w 279"/>
                  <a:gd name="T71" fmla="*/ 184 h 571"/>
                  <a:gd name="T72" fmla="*/ 70 w 279"/>
                  <a:gd name="T73" fmla="*/ 184 h 571"/>
                  <a:gd name="T74" fmla="*/ 209 w 279"/>
                  <a:gd name="T75" fmla="*/ 184 h 571"/>
                  <a:gd name="T76" fmla="*/ 191 w 279"/>
                  <a:gd name="T77" fmla="*/ 163 h 571"/>
                  <a:gd name="T78" fmla="*/ 88 w 279"/>
                  <a:gd name="T79" fmla="*/ 163 h 571"/>
                  <a:gd name="T80" fmla="*/ 140 w 279"/>
                  <a:gd name="T81" fmla="*/ 374 h 571"/>
                  <a:gd name="T82" fmla="*/ 140 w 279"/>
                  <a:gd name="T83" fmla="*/ 395 h 571"/>
                  <a:gd name="T84" fmla="*/ 140 w 279"/>
                  <a:gd name="T85" fmla="*/ 374 h 571"/>
                  <a:gd name="T86" fmla="*/ 150 w 279"/>
                  <a:gd name="T87" fmla="*/ 451 h 571"/>
                  <a:gd name="T88" fmla="*/ 129 w 279"/>
                  <a:gd name="T89" fmla="*/ 45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9" h="571">
                    <a:moveTo>
                      <a:pt x="172" y="68"/>
                    </a:moveTo>
                    <a:cubicBezTo>
                      <a:pt x="172" y="85"/>
                      <a:pt x="157" y="99"/>
                      <a:pt x="139" y="99"/>
                    </a:cubicBezTo>
                    <a:cubicBezTo>
                      <a:pt x="122" y="99"/>
                      <a:pt x="108" y="85"/>
                      <a:pt x="107" y="68"/>
                    </a:cubicBezTo>
                    <a:cubicBezTo>
                      <a:pt x="107" y="68"/>
                      <a:pt x="107" y="68"/>
                      <a:pt x="107" y="68"/>
                    </a:cubicBezTo>
                    <a:cubicBezTo>
                      <a:pt x="107" y="65"/>
                      <a:pt x="108" y="62"/>
                      <a:pt x="110" y="60"/>
                    </a:cubicBezTo>
                    <a:cubicBezTo>
                      <a:pt x="112" y="57"/>
                      <a:pt x="115" y="55"/>
                      <a:pt x="116" y="52"/>
                    </a:cubicBezTo>
                    <a:cubicBezTo>
                      <a:pt x="117" y="47"/>
                      <a:pt x="116" y="45"/>
                      <a:pt x="117" y="42"/>
                    </a:cubicBezTo>
                    <a:cubicBezTo>
                      <a:pt x="117" y="37"/>
                      <a:pt x="121" y="33"/>
                      <a:pt x="124" y="30"/>
                    </a:cubicBezTo>
                    <a:cubicBezTo>
                      <a:pt x="124" y="31"/>
                      <a:pt x="122" y="35"/>
                      <a:pt x="123" y="39"/>
                    </a:cubicBezTo>
                    <a:cubicBezTo>
                      <a:pt x="123" y="41"/>
                      <a:pt x="125" y="44"/>
                      <a:pt x="126" y="46"/>
                    </a:cubicBezTo>
                    <a:cubicBezTo>
                      <a:pt x="127" y="52"/>
                      <a:pt x="122" y="54"/>
                      <a:pt x="121" y="59"/>
                    </a:cubicBezTo>
                    <a:cubicBezTo>
                      <a:pt x="120" y="62"/>
                      <a:pt x="122" y="67"/>
                      <a:pt x="128" y="67"/>
                    </a:cubicBezTo>
                    <a:cubicBezTo>
                      <a:pt x="132" y="67"/>
                      <a:pt x="135" y="62"/>
                      <a:pt x="133" y="58"/>
                    </a:cubicBezTo>
                    <a:cubicBezTo>
                      <a:pt x="129" y="47"/>
                      <a:pt x="129" y="42"/>
                      <a:pt x="132" y="36"/>
                    </a:cubicBezTo>
                    <a:cubicBezTo>
                      <a:pt x="133" y="34"/>
                      <a:pt x="135" y="33"/>
                      <a:pt x="136" y="30"/>
                    </a:cubicBezTo>
                    <a:cubicBezTo>
                      <a:pt x="139" y="25"/>
                      <a:pt x="134" y="18"/>
                      <a:pt x="134" y="12"/>
                    </a:cubicBezTo>
                    <a:cubicBezTo>
                      <a:pt x="134" y="7"/>
                      <a:pt x="137" y="1"/>
                      <a:pt x="140" y="0"/>
                    </a:cubicBezTo>
                    <a:cubicBezTo>
                      <a:pt x="135" y="12"/>
                      <a:pt x="140" y="19"/>
                      <a:pt x="146" y="28"/>
                    </a:cubicBezTo>
                    <a:cubicBezTo>
                      <a:pt x="153" y="37"/>
                      <a:pt x="145" y="48"/>
                      <a:pt x="144" y="56"/>
                    </a:cubicBezTo>
                    <a:cubicBezTo>
                      <a:pt x="143" y="62"/>
                      <a:pt x="146" y="67"/>
                      <a:pt x="152" y="67"/>
                    </a:cubicBezTo>
                    <a:cubicBezTo>
                      <a:pt x="158" y="66"/>
                      <a:pt x="159" y="59"/>
                      <a:pt x="155" y="55"/>
                    </a:cubicBezTo>
                    <a:cubicBezTo>
                      <a:pt x="153" y="53"/>
                      <a:pt x="153" y="50"/>
                      <a:pt x="153" y="47"/>
                    </a:cubicBezTo>
                    <a:cubicBezTo>
                      <a:pt x="154" y="43"/>
                      <a:pt x="158" y="39"/>
                      <a:pt x="153" y="32"/>
                    </a:cubicBezTo>
                    <a:cubicBezTo>
                      <a:pt x="158" y="34"/>
                      <a:pt x="160" y="37"/>
                      <a:pt x="161" y="39"/>
                    </a:cubicBezTo>
                    <a:cubicBezTo>
                      <a:pt x="162" y="44"/>
                      <a:pt x="160" y="44"/>
                      <a:pt x="161" y="50"/>
                    </a:cubicBezTo>
                    <a:cubicBezTo>
                      <a:pt x="163" y="55"/>
                      <a:pt x="171" y="58"/>
                      <a:pt x="172" y="68"/>
                    </a:cubicBezTo>
                    <a:close/>
                    <a:moveTo>
                      <a:pt x="171" y="365"/>
                    </a:moveTo>
                    <a:cubicBezTo>
                      <a:pt x="189" y="375"/>
                      <a:pt x="201" y="395"/>
                      <a:pt x="201" y="417"/>
                    </a:cubicBezTo>
                    <a:cubicBezTo>
                      <a:pt x="201" y="448"/>
                      <a:pt x="178" y="474"/>
                      <a:pt x="149" y="478"/>
                    </a:cubicBezTo>
                    <a:cubicBezTo>
                      <a:pt x="141" y="479"/>
                      <a:pt x="134" y="479"/>
                      <a:pt x="127" y="476"/>
                    </a:cubicBezTo>
                    <a:cubicBezTo>
                      <a:pt x="118" y="471"/>
                      <a:pt x="111" y="461"/>
                      <a:pt x="111" y="450"/>
                    </a:cubicBezTo>
                    <a:cubicBezTo>
                      <a:pt x="111" y="435"/>
                      <a:pt x="123" y="423"/>
                      <a:pt x="137" y="422"/>
                    </a:cubicBezTo>
                    <a:cubicBezTo>
                      <a:pt x="139" y="422"/>
                      <a:pt x="140" y="422"/>
                      <a:pt x="141" y="422"/>
                    </a:cubicBezTo>
                    <a:cubicBezTo>
                      <a:pt x="161" y="421"/>
                      <a:pt x="177" y="405"/>
                      <a:pt x="177" y="384"/>
                    </a:cubicBezTo>
                    <a:cubicBezTo>
                      <a:pt x="177" y="377"/>
                      <a:pt x="175" y="370"/>
                      <a:pt x="171" y="365"/>
                    </a:cubicBezTo>
                    <a:close/>
                    <a:moveTo>
                      <a:pt x="108" y="470"/>
                    </a:moveTo>
                    <a:cubicBezTo>
                      <a:pt x="90" y="460"/>
                      <a:pt x="78" y="440"/>
                      <a:pt x="78" y="417"/>
                    </a:cubicBezTo>
                    <a:cubicBezTo>
                      <a:pt x="78" y="387"/>
                      <a:pt x="100" y="362"/>
                      <a:pt x="129" y="357"/>
                    </a:cubicBezTo>
                    <a:cubicBezTo>
                      <a:pt x="147" y="353"/>
                      <a:pt x="168" y="362"/>
                      <a:pt x="168" y="384"/>
                    </a:cubicBezTo>
                    <a:cubicBezTo>
                      <a:pt x="168" y="400"/>
                      <a:pt x="155" y="413"/>
                      <a:pt x="140" y="413"/>
                    </a:cubicBezTo>
                    <a:cubicBezTo>
                      <a:pt x="140" y="413"/>
                      <a:pt x="139" y="413"/>
                      <a:pt x="139" y="413"/>
                    </a:cubicBezTo>
                    <a:cubicBezTo>
                      <a:pt x="119" y="413"/>
                      <a:pt x="102" y="430"/>
                      <a:pt x="102" y="450"/>
                    </a:cubicBezTo>
                    <a:cubicBezTo>
                      <a:pt x="102" y="458"/>
                      <a:pt x="104" y="465"/>
                      <a:pt x="108" y="470"/>
                    </a:cubicBezTo>
                    <a:close/>
                    <a:moveTo>
                      <a:pt x="0" y="266"/>
                    </a:moveTo>
                    <a:lnTo>
                      <a:pt x="64" y="266"/>
                    </a:lnTo>
                    <a:lnTo>
                      <a:pt x="64" y="571"/>
                    </a:lnTo>
                    <a:lnTo>
                      <a:pt x="0" y="571"/>
                    </a:lnTo>
                    <a:lnTo>
                      <a:pt x="0" y="266"/>
                    </a:lnTo>
                    <a:close/>
                    <a:moveTo>
                      <a:pt x="215" y="266"/>
                    </a:moveTo>
                    <a:lnTo>
                      <a:pt x="279" y="266"/>
                    </a:lnTo>
                    <a:lnTo>
                      <a:pt x="279" y="571"/>
                    </a:lnTo>
                    <a:lnTo>
                      <a:pt x="215" y="571"/>
                    </a:lnTo>
                    <a:lnTo>
                      <a:pt x="215" y="266"/>
                    </a:lnTo>
                    <a:close/>
                    <a:moveTo>
                      <a:pt x="78" y="492"/>
                    </a:moveTo>
                    <a:lnTo>
                      <a:pt x="201" y="492"/>
                    </a:lnTo>
                    <a:lnTo>
                      <a:pt x="201" y="516"/>
                    </a:lnTo>
                    <a:lnTo>
                      <a:pt x="78" y="516"/>
                    </a:lnTo>
                    <a:lnTo>
                      <a:pt x="78" y="492"/>
                    </a:lnTo>
                    <a:close/>
                    <a:moveTo>
                      <a:pt x="139" y="570"/>
                    </a:moveTo>
                    <a:lnTo>
                      <a:pt x="200" y="533"/>
                    </a:lnTo>
                    <a:lnTo>
                      <a:pt x="79" y="533"/>
                    </a:lnTo>
                    <a:lnTo>
                      <a:pt x="139" y="570"/>
                    </a:lnTo>
                    <a:close/>
                    <a:moveTo>
                      <a:pt x="78" y="317"/>
                    </a:moveTo>
                    <a:lnTo>
                      <a:pt x="201" y="317"/>
                    </a:lnTo>
                    <a:lnTo>
                      <a:pt x="201" y="341"/>
                    </a:lnTo>
                    <a:lnTo>
                      <a:pt x="78" y="341"/>
                    </a:lnTo>
                    <a:lnTo>
                      <a:pt x="78" y="317"/>
                    </a:lnTo>
                    <a:close/>
                    <a:moveTo>
                      <a:pt x="139" y="303"/>
                    </a:moveTo>
                    <a:lnTo>
                      <a:pt x="200" y="266"/>
                    </a:lnTo>
                    <a:lnTo>
                      <a:pt x="79" y="266"/>
                    </a:lnTo>
                    <a:lnTo>
                      <a:pt x="139" y="303"/>
                    </a:lnTo>
                    <a:close/>
                    <a:moveTo>
                      <a:pt x="209" y="184"/>
                    </a:moveTo>
                    <a:cubicBezTo>
                      <a:pt x="208" y="221"/>
                      <a:pt x="177" y="251"/>
                      <a:pt x="139" y="251"/>
                    </a:cubicBezTo>
                    <a:cubicBezTo>
                      <a:pt x="102" y="251"/>
                      <a:pt x="71" y="221"/>
                      <a:pt x="70" y="184"/>
                    </a:cubicBezTo>
                    <a:cubicBezTo>
                      <a:pt x="82" y="210"/>
                      <a:pt x="109" y="228"/>
                      <a:pt x="139" y="228"/>
                    </a:cubicBezTo>
                    <a:cubicBezTo>
                      <a:pt x="170" y="228"/>
                      <a:pt x="197" y="210"/>
                      <a:pt x="209" y="184"/>
                    </a:cubicBezTo>
                    <a:close/>
                    <a:moveTo>
                      <a:pt x="139" y="112"/>
                    </a:moveTo>
                    <a:cubicBezTo>
                      <a:pt x="168" y="112"/>
                      <a:pt x="191" y="135"/>
                      <a:pt x="191" y="163"/>
                    </a:cubicBezTo>
                    <a:cubicBezTo>
                      <a:pt x="191" y="192"/>
                      <a:pt x="168" y="215"/>
                      <a:pt x="139" y="215"/>
                    </a:cubicBezTo>
                    <a:cubicBezTo>
                      <a:pt x="111" y="215"/>
                      <a:pt x="88" y="192"/>
                      <a:pt x="88" y="163"/>
                    </a:cubicBezTo>
                    <a:cubicBezTo>
                      <a:pt x="88" y="135"/>
                      <a:pt x="111" y="112"/>
                      <a:pt x="139" y="112"/>
                    </a:cubicBezTo>
                    <a:close/>
                    <a:moveTo>
                      <a:pt x="140" y="374"/>
                    </a:moveTo>
                    <a:cubicBezTo>
                      <a:pt x="145" y="374"/>
                      <a:pt x="150" y="379"/>
                      <a:pt x="150" y="385"/>
                    </a:cubicBezTo>
                    <a:cubicBezTo>
                      <a:pt x="150" y="390"/>
                      <a:pt x="145" y="395"/>
                      <a:pt x="140" y="395"/>
                    </a:cubicBezTo>
                    <a:cubicBezTo>
                      <a:pt x="134" y="395"/>
                      <a:pt x="129" y="390"/>
                      <a:pt x="129" y="385"/>
                    </a:cubicBezTo>
                    <a:cubicBezTo>
                      <a:pt x="129" y="379"/>
                      <a:pt x="134" y="374"/>
                      <a:pt x="140" y="374"/>
                    </a:cubicBezTo>
                    <a:close/>
                    <a:moveTo>
                      <a:pt x="140" y="441"/>
                    </a:moveTo>
                    <a:cubicBezTo>
                      <a:pt x="145" y="441"/>
                      <a:pt x="150" y="445"/>
                      <a:pt x="150" y="451"/>
                    </a:cubicBezTo>
                    <a:cubicBezTo>
                      <a:pt x="150" y="457"/>
                      <a:pt x="145" y="461"/>
                      <a:pt x="140" y="461"/>
                    </a:cubicBezTo>
                    <a:cubicBezTo>
                      <a:pt x="134" y="461"/>
                      <a:pt x="129" y="457"/>
                      <a:pt x="129" y="451"/>
                    </a:cubicBezTo>
                    <a:cubicBezTo>
                      <a:pt x="129" y="445"/>
                      <a:pt x="134" y="441"/>
                      <a:pt x="140" y="441"/>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2700"/>
              </a:p>
            </p:txBody>
          </p:sp>
        </p:grpSp>
        <p:sp>
          <p:nvSpPr>
            <p:cNvPr id="6" name="Rectangle 5">
              <a:extLst>
                <a:ext uri="{FF2B5EF4-FFF2-40B4-BE49-F238E27FC236}">
                  <a16:creationId xmlns:a16="http://schemas.microsoft.com/office/drawing/2014/main" id="{C1D07F51-F2F4-41B3-9FCE-A2DCA5CC8968}"/>
                </a:ext>
              </a:extLst>
            </p:cNvPr>
            <p:cNvSpPr/>
            <p:nvPr/>
          </p:nvSpPr>
          <p:spPr>
            <a:xfrm>
              <a:off x="5121145" y="2072760"/>
              <a:ext cx="1968616" cy="353943"/>
            </a:xfrm>
            <a:prstGeom prst="rect">
              <a:avLst/>
            </a:prstGeom>
          </p:spPr>
          <p:txBody>
            <a:bodyPr wrap="square">
              <a:spAutoFit/>
            </a:bodyPr>
            <a:lstStyle/>
            <a:p>
              <a:pPr algn="ctr">
                <a:defRPr/>
              </a:pPr>
              <a:r>
                <a:rPr lang="mn-MN" altLang="en-US" sz="1425" b="1" kern="0">
                  <a:solidFill>
                    <a:prstClr val="white"/>
                  </a:solidFill>
                  <a:latin typeface="Arial" panose="020B0604020202020204" pitchFamily="34" charset="0"/>
                  <a:cs typeface="Arial" panose="020B0604020202020204" pitchFamily="34" charset="0"/>
                </a:rPr>
                <a:t>БОЛОВСРОЛЫН</a:t>
              </a:r>
            </a:p>
            <a:p>
              <a:pPr algn="ctr">
                <a:defRPr/>
              </a:pPr>
              <a:r>
                <a:rPr lang="mn-MN" altLang="en-US" sz="1425" b="1" kern="0">
                  <a:solidFill>
                    <a:prstClr val="white"/>
                  </a:solidFill>
                  <a:latin typeface="Arial" panose="020B0604020202020204" pitchFamily="34" charset="0"/>
                  <a:cs typeface="Arial" panose="020B0604020202020204" pitchFamily="34" charset="0"/>
                </a:rPr>
                <a:t>ЯАМ</a:t>
              </a:r>
              <a:endParaRPr lang="en-US" altLang="en-US" sz="1425" b="1" kern="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854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ownloads\Mongolian map.png">
            <a:extLst>
              <a:ext uri="{FF2B5EF4-FFF2-40B4-BE49-F238E27FC236}">
                <a16:creationId xmlns:a16="http://schemas.microsoft.com/office/drawing/2014/main" id="{67A07675-6FA3-4788-BDD3-FF0C37D7C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76" t="12869" r="5403" b="9712"/>
          <a:stretch>
            <a:fillRect/>
          </a:stretch>
        </p:blipFill>
        <p:spPr bwMode="auto">
          <a:xfrm>
            <a:off x="2454852" y="1652573"/>
            <a:ext cx="14176962" cy="759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7184F22-F087-93E6-CFCE-2528DB878462}"/>
              </a:ext>
            </a:extLst>
          </p:cNvPr>
          <p:cNvPicPr>
            <a:picLocks noChangeAspect="1"/>
          </p:cNvPicPr>
          <p:nvPr/>
        </p:nvPicPr>
        <p:blipFill>
          <a:blip r:embed="rId3"/>
          <a:stretch>
            <a:fillRect/>
          </a:stretch>
        </p:blipFill>
        <p:spPr>
          <a:xfrm>
            <a:off x="0" y="0"/>
            <a:ext cx="18288000" cy="10287000"/>
          </a:xfrm>
          <a:prstGeom prst="rect">
            <a:avLst/>
          </a:prstGeom>
        </p:spPr>
      </p:pic>
      <p:pic>
        <p:nvPicPr>
          <p:cNvPr id="10" name="Picture 9">
            <a:extLst>
              <a:ext uri="{FF2B5EF4-FFF2-40B4-BE49-F238E27FC236}">
                <a16:creationId xmlns:a16="http://schemas.microsoft.com/office/drawing/2014/main" id="{AF877006-90FF-E4BE-BE71-C2A67B18FF00}"/>
              </a:ext>
            </a:extLst>
          </p:cNvPr>
          <p:cNvPicPr>
            <a:picLocks noChangeAspect="1"/>
          </p:cNvPicPr>
          <p:nvPr/>
        </p:nvPicPr>
        <p:blipFill>
          <a:blip r:embed="rId4"/>
          <a:srcRect l="3153" t="4941"/>
          <a:stretch>
            <a:fillRect/>
          </a:stretch>
        </p:blipFill>
        <p:spPr>
          <a:xfrm>
            <a:off x="7507139" y="220189"/>
            <a:ext cx="3077475" cy="1039136"/>
          </a:xfrm>
          <a:prstGeom prst="rect">
            <a:avLst/>
          </a:prstGeom>
        </p:spPr>
      </p:pic>
      <p:sp>
        <p:nvSpPr>
          <p:cNvPr id="4" name="Google Shape;94;p1">
            <a:extLst>
              <a:ext uri="{FF2B5EF4-FFF2-40B4-BE49-F238E27FC236}">
                <a16:creationId xmlns:a16="http://schemas.microsoft.com/office/drawing/2014/main" id="{965FCE43-AD26-BEA6-6E8C-47F10B0F9786}"/>
              </a:ext>
            </a:extLst>
          </p:cNvPr>
          <p:cNvSpPr txBox="1">
            <a:spLocks noGrp="1"/>
          </p:cNvSpPr>
          <p:nvPr>
            <p:ph type="ctrTitle"/>
          </p:nvPr>
        </p:nvSpPr>
        <p:spPr>
          <a:xfrm>
            <a:off x="1139315" y="4020207"/>
            <a:ext cx="16009371" cy="1709034"/>
          </a:xfrm>
          <a:prstGeom prst="rect">
            <a:avLst/>
          </a:prstGeom>
          <a:noFill/>
          <a:ln>
            <a:noFill/>
          </a:ln>
        </p:spPr>
        <p:txBody>
          <a:bodyPr spcFirstLastPara="1" vert="horz" wrap="square" lIns="137138" tIns="68550" rIns="137138" bIns="68550" rtlCol="0" anchor="b" anchorCtr="0">
            <a:noAutofit/>
          </a:bodyPr>
          <a:lstStyle/>
          <a:p>
            <a:pPr>
              <a:buClr>
                <a:srgbClr val="FFC000"/>
              </a:buClr>
              <a:buSzPts val="2800"/>
            </a:pPr>
            <a:br>
              <a:rPr lang="mn-MN" sz="4800" b="1" dirty="0">
                <a:solidFill>
                  <a:schemeClr val="bg1"/>
                </a:solidFill>
                <a:latin typeface="Times New Roman" panose="02020603050405020304" pitchFamily="18" charset="0"/>
                <a:ea typeface="Arial"/>
                <a:cs typeface="Times New Roman" panose="02020603050405020304" pitchFamily="18" charset="0"/>
                <a:sym typeface="Arial"/>
              </a:rPr>
            </a:br>
            <a:br>
              <a:rPr lang="mn-MN" sz="4800" dirty="0">
                <a:latin typeface="Times New Roman" panose="02020603050405020304" pitchFamily="18" charset="0"/>
                <a:cs typeface="Times New Roman" panose="02020603050405020304" pitchFamily="18" charset="0"/>
              </a:rPr>
            </a:br>
            <a:br>
              <a:rPr lang="mn-MN" sz="4800" b="1" dirty="0">
                <a:solidFill>
                  <a:schemeClr val="bg1"/>
                </a:solidFill>
                <a:latin typeface="Times New Roman" panose="02020603050405020304" pitchFamily="18" charset="0"/>
                <a:ea typeface="Arial"/>
                <a:cs typeface="Times New Roman" panose="02020603050405020304" pitchFamily="18" charset="0"/>
                <a:sym typeface="Arial"/>
              </a:rPr>
            </a:br>
            <a:br>
              <a:rPr lang="en-GB" sz="4800" b="1" dirty="0">
                <a:solidFill>
                  <a:schemeClr val="bg1"/>
                </a:solidFill>
                <a:latin typeface="Times New Roman" panose="02020603050405020304" pitchFamily="18" charset="0"/>
                <a:ea typeface="Arial"/>
                <a:cs typeface="Times New Roman" panose="02020603050405020304" pitchFamily="18" charset="0"/>
                <a:sym typeface="Arial"/>
              </a:rPr>
            </a:br>
            <a:r>
              <a:rPr lang="mn-MN" sz="4800" b="1" dirty="0">
                <a:solidFill>
                  <a:srgbClr val="002060"/>
                </a:solidFill>
                <a:latin typeface="Times New Roman" panose="02020603050405020304" pitchFamily="18" charset="0"/>
                <a:ea typeface="Arial"/>
                <a:cs typeface="Times New Roman" panose="02020603050405020304" pitchFamily="18" charset="0"/>
                <a:sym typeface="Arial"/>
              </a:rPr>
              <a:t>СУРГУУЛИЙН ӨМНӨХ БОЛОВСРОЛ</a:t>
            </a:r>
            <a:br>
              <a:rPr lang="mn-MN" sz="4800" b="1" dirty="0">
                <a:solidFill>
                  <a:srgbClr val="002060"/>
                </a:solidFill>
                <a:latin typeface="Times New Roman" panose="02020603050405020304" pitchFamily="18" charset="0"/>
                <a:ea typeface="Arial"/>
                <a:cs typeface="Times New Roman" panose="02020603050405020304" pitchFamily="18" charset="0"/>
                <a:sym typeface="Arial"/>
              </a:rPr>
            </a:br>
            <a:r>
              <a:rPr lang="mn-MN" sz="2400" b="1" dirty="0">
                <a:solidFill>
                  <a:srgbClr val="002060"/>
                </a:solidFill>
                <a:latin typeface="Times New Roman" panose="02020603050405020304" pitchFamily="18" charset="0"/>
                <a:ea typeface="Arial"/>
                <a:cs typeface="Times New Roman" panose="02020603050405020304" pitchFamily="18" charset="0"/>
                <a:sym typeface="Arial"/>
              </a:rPr>
              <a:t>.</a:t>
            </a:r>
            <a:br>
              <a:rPr lang="mn-MN" sz="4800" b="1" dirty="0">
                <a:solidFill>
                  <a:srgbClr val="002060"/>
                </a:solidFill>
                <a:latin typeface="Times New Roman" panose="02020603050405020304" pitchFamily="18" charset="0"/>
                <a:ea typeface="Arial"/>
                <a:cs typeface="Times New Roman" panose="02020603050405020304" pitchFamily="18" charset="0"/>
                <a:sym typeface="Arial"/>
              </a:rPr>
            </a:br>
            <a:r>
              <a:rPr lang="mn-MN" sz="3000" b="1" dirty="0">
                <a:solidFill>
                  <a:srgbClr val="C00000"/>
                </a:solidFill>
                <a:latin typeface="Times New Roman" panose="02020603050405020304" pitchFamily="18" charset="0"/>
                <a:ea typeface="Arial"/>
                <a:cs typeface="Times New Roman" panose="02020603050405020304" pitchFamily="18" charset="0"/>
                <a:sym typeface="Arial"/>
              </a:rPr>
              <a:t>ӨНӨӨГИЙН НӨХЦӨЛ БАЙДАЛ, АНХААРАХ АСУУДАЛ </a:t>
            </a:r>
          </a:p>
        </p:txBody>
      </p:sp>
      <p:sp>
        <p:nvSpPr>
          <p:cNvPr id="5" name="Google Shape;96;p1">
            <a:extLst>
              <a:ext uri="{FF2B5EF4-FFF2-40B4-BE49-F238E27FC236}">
                <a16:creationId xmlns:a16="http://schemas.microsoft.com/office/drawing/2014/main" id="{6537CEDF-F566-65D2-08AC-10ECB91897A2}"/>
              </a:ext>
            </a:extLst>
          </p:cNvPr>
          <p:cNvSpPr txBox="1"/>
          <p:nvPr/>
        </p:nvSpPr>
        <p:spPr>
          <a:xfrm>
            <a:off x="4194473" y="9639454"/>
            <a:ext cx="9644768" cy="577223"/>
          </a:xfrm>
          <a:prstGeom prst="rect">
            <a:avLst/>
          </a:prstGeom>
          <a:noFill/>
          <a:ln>
            <a:noFill/>
          </a:ln>
        </p:spPr>
        <p:txBody>
          <a:bodyPr spcFirstLastPara="1" wrap="square" lIns="137138" tIns="68550" rIns="137138" bIns="68550" anchor="t" anchorCtr="0">
            <a:normAutofit/>
          </a:bodyPr>
          <a:lstStyle/>
          <a:p>
            <a:pPr algn="ctr" defTabSz="1371600">
              <a:lnSpc>
                <a:spcPct val="90000"/>
              </a:lnSpc>
              <a:buClr>
                <a:srgbClr val="FFFFFF"/>
              </a:buClr>
              <a:buSzPts val="1600"/>
              <a:defRPr/>
            </a:pPr>
            <a:r>
              <a:rPr lang="mn-MN" sz="2700" b="1" kern="0" dirty="0">
                <a:solidFill>
                  <a:srgbClr val="002060"/>
                </a:solidFill>
                <a:latin typeface="Times New Roman" panose="02020603050405020304" pitchFamily="18" charset="0"/>
                <a:ea typeface="Arial"/>
                <a:cs typeface="Times New Roman" panose="02020603050405020304" pitchFamily="18" charset="0"/>
                <a:sym typeface="Arial"/>
              </a:rPr>
              <a:t>2026 он</a:t>
            </a:r>
            <a:endParaRPr sz="2700" b="1" kern="0" dirty="0">
              <a:solidFill>
                <a:srgbClr val="00206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4267533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71">
            <a:extLst>
              <a:ext uri="{FF2B5EF4-FFF2-40B4-BE49-F238E27FC236}">
                <a16:creationId xmlns:a16="http://schemas.microsoft.com/office/drawing/2014/main" id="{8C5065DF-E663-90A0-9BEE-A0A7E6374796}"/>
              </a:ext>
            </a:extLst>
          </p:cNvPr>
          <p:cNvSpPr txBox="1">
            <a:spLocks noChangeArrowheads="1"/>
          </p:cNvSpPr>
          <p:nvPr/>
        </p:nvSpPr>
        <p:spPr bwMode="auto">
          <a:xfrm>
            <a:off x="8396503" y="3509762"/>
            <a:ext cx="3678239" cy="19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1" rIns="0" bIns="0">
            <a:spAutoFit/>
          </a:bodyPr>
          <a:lstStyle>
            <a:lvl1pPr marL="744538" indent="-7318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744575" indent="-731874" defTabSz="457223">
              <a:lnSpc>
                <a:spcPct val="100000"/>
              </a:lnSpc>
              <a:spcBef>
                <a:spcPts val="3038"/>
              </a:spcBef>
              <a:buNone/>
              <a:defRPr/>
            </a:pPr>
            <a:r>
              <a:rPr lang="mn-MN" altLang="en-US" sz="1200" b="1" dirty="0">
                <a:solidFill>
                  <a:srgbClr val="E7E6E6"/>
                </a:solidFill>
                <a:latin typeface="Times New Roman" panose="02020603050405020304" pitchFamily="18" charset="0"/>
                <a:cs typeface="Times New Roman" panose="02020603050405020304" pitchFamily="18" charset="0"/>
              </a:rPr>
              <a:t>	</a:t>
            </a:r>
          </a:p>
        </p:txBody>
      </p:sp>
      <p:sp>
        <p:nvSpPr>
          <p:cNvPr id="39" name="object 15">
            <a:extLst>
              <a:ext uri="{FF2B5EF4-FFF2-40B4-BE49-F238E27FC236}">
                <a16:creationId xmlns:a16="http://schemas.microsoft.com/office/drawing/2014/main" id="{08E15553-218C-9D96-5478-567382DCD434}"/>
              </a:ext>
            </a:extLst>
          </p:cNvPr>
          <p:cNvSpPr>
            <a:spLocks noChangeArrowheads="1"/>
          </p:cNvSpPr>
          <p:nvPr/>
        </p:nvSpPr>
        <p:spPr bwMode="auto">
          <a:xfrm>
            <a:off x="3940391" y="3427211"/>
            <a:ext cx="231776" cy="2349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23">
              <a:lnSpc>
                <a:spcPct val="100000"/>
              </a:lnSpc>
              <a:spcBef>
                <a:spcPct val="0"/>
              </a:spcBef>
              <a:buNone/>
              <a:defRPr/>
            </a:pPr>
            <a:endParaRPr lang="en-US" altLang="en-US" sz="1800">
              <a:solidFill>
                <a:srgbClr val="E7E6E6"/>
              </a:solidFill>
              <a:latin typeface="Times New Roman" panose="02020603050405020304" pitchFamily="18" charset="0"/>
              <a:cs typeface="Times New Roman" panose="02020603050405020304" pitchFamily="18" charset="0"/>
            </a:endParaRPr>
          </a:p>
        </p:txBody>
      </p:sp>
      <p:sp>
        <p:nvSpPr>
          <p:cNvPr id="4" name="TextBox 27">
            <a:extLst>
              <a:ext uri="{FF2B5EF4-FFF2-40B4-BE49-F238E27FC236}">
                <a16:creationId xmlns:a16="http://schemas.microsoft.com/office/drawing/2014/main" id="{19E25115-DEA5-303B-D95A-7577D9ABFC95}"/>
              </a:ext>
            </a:extLst>
          </p:cNvPr>
          <p:cNvSpPr txBox="1">
            <a:spLocks noChangeArrowheads="1"/>
          </p:cNvSpPr>
          <p:nvPr/>
        </p:nvSpPr>
        <p:spPr bwMode="auto">
          <a:xfrm rot="10800000" flipV="1">
            <a:off x="6010507" y="6122315"/>
            <a:ext cx="5469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35" eaLnBrk="0" fontAlgn="base" hangingPunct="0">
              <a:lnSpc>
                <a:spcPct val="100000"/>
              </a:lnSpc>
              <a:spcBef>
                <a:spcPct val="0"/>
              </a:spcBef>
              <a:spcAft>
                <a:spcPct val="0"/>
              </a:spcAft>
              <a:buNone/>
              <a:defRPr/>
            </a:pPr>
            <a:r>
              <a:rPr lang="mn-MN" altLang="en-US" sz="3600" b="1" dirty="0">
                <a:solidFill>
                  <a:srgbClr val="FFFFFF"/>
                </a:solidFill>
                <a:latin typeface="Times New Roman" panose="02020603050405020304" pitchFamily="18" charset="0"/>
                <a:cs typeface="Times New Roman" panose="02020603050405020304" pitchFamily="18" charset="0"/>
              </a:rPr>
              <a:t>4</a:t>
            </a:r>
            <a:endParaRPr lang="en-US" altLang="en-US" sz="3600" b="1" dirty="0">
              <a:solidFill>
                <a:srgbClr val="FFFFFF"/>
              </a:solidFill>
              <a:latin typeface="Times New Roman" panose="02020603050405020304" pitchFamily="18" charset="0"/>
              <a:cs typeface="Times New Roman" panose="02020603050405020304" pitchFamily="18" charset="0"/>
            </a:endParaRPr>
          </a:p>
        </p:txBody>
      </p:sp>
      <p:pic>
        <p:nvPicPr>
          <p:cNvPr id="2" name="Picture 1" descr="Logo&#10;&#10;Description automatically generated">
            <a:extLst>
              <a:ext uri="{FF2B5EF4-FFF2-40B4-BE49-F238E27FC236}">
                <a16:creationId xmlns:a16="http://schemas.microsoft.com/office/drawing/2014/main" id="{25079985-F62B-CD2F-1E36-182D8A491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45" t="6729" r="69807" b="5505"/>
          <a:stretch>
            <a:fillRect/>
          </a:stretch>
        </p:blipFill>
        <p:spPr bwMode="auto">
          <a:xfrm>
            <a:off x="62562" y="68045"/>
            <a:ext cx="872073" cy="8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31429C8-5A59-CB8C-7466-D92DE90C245F}"/>
              </a:ext>
            </a:extLst>
          </p:cNvPr>
          <p:cNvSpPr txBox="1">
            <a:spLocks noChangeArrowheads="1"/>
          </p:cNvSpPr>
          <p:nvPr/>
        </p:nvSpPr>
        <p:spPr bwMode="auto">
          <a:xfrm rot="5400000">
            <a:off x="-1438275" y="2446009"/>
            <a:ext cx="37766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028700">
              <a:lnSpc>
                <a:spcPct val="100000"/>
              </a:lnSpc>
              <a:spcBef>
                <a:spcPct val="0"/>
              </a:spcBef>
              <a:buNone/>
              <a:defRPr/>
            </a:pPr>
            <a:r>
              <a:rPr lang="mn-Mong-CN" altLang="en-US" sz="4950" dirty="0">
                <a:solidFill>
                  <a:srgbClr val="FFFFFF"/>
                </a:solidFill>
                <a:latin typeface="Times New Roman" panose="02020603050405020304" pitchFamily="18" charset="0"/>
                <a:ea typeface="Mongolian Baiti" panose="03000500000000000000" pitchFamily="66" charset="0"/>
                <a:cs typeface="Mongolian Baiti" panose="03000500000000000000" pitchFamily="66" charset="0"/>
              </a:rPr>
              <a:t>ᠪᠣᠯᠪᠠᠰᠤᠷᠠᠯ ᠤ᠋ᠨ ᠶᠠᠮᠤ</a:t>
            </a:r>
            <a:endParaRPr lang="en-US" altLang="en-US" sz="4950" dirty="0">
              <a:solidFill>
                <a:srgbClr val="FFFFFF"/>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F7C6144B-FFC4-2475-B90A-CECDDF7A1656}"/>
              </a:ext>
            </a:extLst>
          </p:cNvPr>
          <p:cNvGrpSpPr/>
          <p:nvPr/>
        </p:nvGrpSpPr>
        <p:grpSpPr>
          <a:xfrm>
            <a:off x="2571119" y="1645133"/>
            <a:ext cx="12455504" cy="7679328"/>
            <a:chOff x="1714079" y="1096755"/>
            <a:chExt cx="8303669" cy="5119552"/>
          </a:xfrm>
        </p:grpSpPr>
        <p:grpSp>
          <p:nvGrpSpPr>
            <p:cNvPr id="35" name="Group 34">
              <a:extLst>
                <a:ext uri="{FF2B5EF4-FFF2-40B4-BE49-F238E27FC236}">
                  <a16:creationId xmlns:a16="http://schemas.microsoft.com/office/drawing/2014/main" id="{456B98B1-F1C4-71AF-F9B9-75974EF6FF21}"/>
                </a:ext>
              </a:extLst>
            </p:cNvPr>
            <p:cNvGrpSpPr/>
            <p:nvPr/>
          </p:nvGrpSpPr>
          <p:grpSpPr>
            <a:xfrm>
              <a:off x="1714079" y="1096755"/>
              <a:ext cx="8303669" cy="4768237"/>
              <a:chOff x="1714079" y="1096755"/>
              <a:chExt cx="8303669" cy="4768237"/>
            </a:xfrm>
          </p:grpSpPr>
          <p:grpSp>
            <p:nvGrpSpPr>
              <p:cNvPr id="5" name="Group 4">
                <a:extLst>
                  <a:ext uri="{FF2B5EF4-FFF2-40B4-BE49-F238E27FC236}">
                    <a16:creationId xmlns:a16="http://schemas.microsoft.com/office/drawing/2014/main" id="{003FCC2E-2680-6A9E-5C7E-0D42349BB9D4}"/>
                  </a:ext>
                </a:extLst>
              </p:cNvPr>
              <p:cNvGrpSpPr/>
              <p:nvPr/>
            </p:nvGrpSpPr>
            <p:grpSpPr>
              <a:xfrm>
                <a:off x="1714079" y="1096755"/>
                <a:ext cx="8303669" cy="3940080"/>
                <a:chOff x="2786135" y="1419407"/>
                <a:chExt cx="8303669" cy="4692360"/>
              </a:xfrm>
            </p:grpSpPr>
            <p:grpSp>
              <p:nvGrpSpPr>
                <p:cNvPr id="6" name="Group 5">
                  <a:extLst>
                    <a:ext uri="{FF2B5EF4-FFF2-40B4-BE49-F238E27FC236}">
                      <a16:creationId xmlns:a16="http://schemas.microsoft.com/office/drawing/2014/main" id="{43D63895-D964-AE0A-2F36-FE9533AFDA55}"/>
                    </a:ext>
                  </a:extLst>
                </p:cNvPr>
                <p:cNvGrpSpPr/>
                <p:nvPr/>
              </p:nvGrpSpPr>
              <p:grpSpPr>
                <a:xfrm>
                  <a:off x="2786135" y="1419407"/>
                  <a:ext cx="8303669" cy="4692360"/>
                  <a:chOff x="2786135" y="1419407"/>
                  <a:chExt cx="8303669" cy="4692360"/>
                </a:xfrm>
              </p:grpSpPr>
              <p:grpSp>
                <p:nvGrpSpPr>
                  <p:cNvPr id="10" name="Group 9">
                    <a:extLst>
                      <a:ext uri="{FF2B5EF4-FFF2-40B4-BE49-F238E27FC236}">
                        <a16:creationId xmlns:a16="http://schemas.microsoft.com/office/drawing/2014/main" id="{5CB497BF-B58E-F2C1-E351-C55614932E22}"/>
                      </a:ext>
                    </a:extLst>
                  </p:cNvPr>
                  <p:cNvGrpSpPr/>
                  <p:nvPr/>
                </p:nvGrpSpPr>
                <p:grpSpPr>
                  <a:xfrm>
                    <a:off x="2786135" y="1419407"/>
                    <a:ext cx="8303669" cy="4692360"/>
                    <a:chOff x="2552370" y="1212373"/>
                    <a:chExt cx="8303669" cy="4692360"/>
                  </a:xfrm>
                </p:grpSpPr>
                <p:grpSp>
                  <p:nvGrpSpPr>
                    <p:cNvPr id="15" name="Group 14">
                      <a:extLst>
                        <a:ext uri="{FF2B5EF4-FFF2-40B4-BE49-F238E27FC236}">
                          <a16:creationId xmlns:a16="http://schemas.microsoft.com/office/drawing/2014/main" id="{90761778-E0ED-921D-E32D-73115769B9C0}"/>
                        </a:ext>
                      </a:extLst>
                    </p:cNvPr>
                    <p:cNvGrpSpPr/>
                    <p:nvPr/>
                  </p:nvGrpSpPr>
                  <p:grpSpPr>
                    <a:xfrm>
                      <a:off x="2552370" y="1212373"/>
                      <a:ext cx="8303669" cy="4692360"/>
                      <a:chOff x="6655623" y="4407503"/>
                      <a:chExt cx="15251399" cy="6894070"/>
                    </a:xfrm>
                  </p:grpSpPr>
                  <p:sp>
                    <p:nvSpPr>
                      <p:cNvPr id="17" name="Freeform 16">
                        <a:extLst>
                          <a:ext uri="{FF2B5EF4-FFF2-40B4-BE49-F238E27FC236}">
                            <a16:creationId xmlns:a16="http://schemas.microsoft.com/office/drawing/2014/main" id="{96454D80-9F48-E93A-391E-C421D7A01E9A}"/>
                          </a:ext>
                        </a:extLst>
                      </p:cNvPr>
                      <p:cNvSpPr/>
                      <p:nvPr/>
                    </p:nvSpPr>
                    <p:spPr>
                      <a:xfrm>
                        <a:off x="6675552" y="5569594"/>
                        <a:ext cx="15231470" cy="1435602"/>
                      </a:xfrm>
                      <a:custGeom>
                        <a:avLst/>
                        <a:gdLst/>
                        <a:ahLst/>
                        <a:cxnLst>
                          <a:cxn ang="0">
                            <a:pos x="wd2" y="hd2"/>
                          </a:cxn>
                          <a:cxn ang="5400000">
                            <a:pos x="wd2" y="hd2"/>
                          </a:cxn>
                          <a:cxn ang="10800000">
                            <a:pos x="wd2" y="hd2"/>
                          </a:cxn>
                          <a:cxn ang="16200000">
                            <a:pos x="wd2" y="hd2"/>
                          </a:cxn>
                        </a:cxnLst>
                        <a:rect l="0" t="0" r="r" b="b"/>
                        <a:pathLst>
                          <a:path w="21600" h="20598" extrusionOk="0">
                            <a:moveTo>
                              <a:pt x="0" y="14728"/>
                            </a:moveTo>
                            <a:cubicBezTo>
                              <a:pt x="0" y="17485"/>
                              <a:pt x="184" y="20598"/>
                              <a:pt x="1446" y="20598"/>
                            </a:cubicBezTo>
                            <a:lnTo>
                              <a:pt x="21600" y="20598"/>
                            </a:lnTo>
                            <a:lnTo>
                              <a:pt x="21600" y="13"/>
                            </a:lnTo>
                            <a:lnTo>
                              <a:pt x="7366" y="13"/>
                            </a:lnTo>
                            <a:cubicBezTo>
                              <a:pt x="7366" y="13"/>
                              <a:pt x="142" y="-1002"/>
                              <a:pt x="0" y="14728"/>
                            </a:cubicBezTo>
                            <a:close/>
                          </a:path>
                        </a:pathLst>
                      </a:custGeom>
                      <a:solidFill>
                        <a:srgbClr val="D78556"/>
                      </a:solidFill>
                      <a:ln w="12700">
                        <a:miter lim="400000"/>
                      </a:ln>
                    </p:spPr>
                    <p:txBody>
                      <a:bodyPr lIns="137157" rIns="137157" anchor="ctr"/>
                      <a:lstStyle/>
                      <a:p>
                        <a:endParaRPr sz="1500">
                          <a:latin typeface="Times New Roman" panose="02020603050405020304" pitchFamily="18" charset="0"/>
                          <a:cs typeface="Times New Roman" panose="02020603050405020304" pitchFamily="18" charset="0"/>
                        </a:endParaRPr>
                      </a:p>
                    </p:txBody>
                  </p:sp>
                  <p:sp>
                    <p:nvSpPr>
                      <p:cNvPr id="18" name="Freeform 17">
                        <a:extLst>
                          <a:ext uri="{FF2B5EF4-FFF2-40B4-BE49-F238E27FC236}">
                            <a16:creationId xmlns:a16="http://schemas.microsoft.com/office/drawing/2014/main" id="{28B2CEC4-57A6-B6AA-CCE3-80125E2D654E}"/>
                          </a:ext>
                        </a:extLst>
                      </p:cNvPr>
                      <p:cNvSpPr/>
                      <p:nvPr/>
                    </p:nvSpPr>
                    <p:spPr>
                      <a:xfrm>
                        <a:off x="6675550" y="4407503"/>
                        <a:ext cx="3657036" cy="2326142"/>
                      </a:xfrm>
                      <a:custGeom>
                        <a:avLst/>
                        <a:gdLst/>
                        <a:ahLst/>
                        <a:cxnLst>
                          <a:cxn ang="0">
                            <a:pos x="wd2" y="hd2"/>
                          </a:cxn>
                          <a:cxn ang="5400000">
                            <a:pos x="wd2" y="hd2"/>
                          </a:cxn>
                          <a:cxn ang="10800000">
                            <a:pos x="wd2" y="hd2"/>
                          </a:cxn>
                          <a:cxn ang="16200000">
                            <a:pos x="wd2" y="hd2"/>
                          </a:cxn>
                        </a:cxnLst>
                        <a:rect l="0" t="0" r="r" b="b"/>
                        <a:pathLst>
                          <a:path w="21480" h="21228" extrusionOk="0">
                            <a:moveTo>
                              <a:pt x="21128" y="9403"/>
                            </a:moveTo>
                            <a:lnTo>
                              <a:pt x="14562" y="404"/>
                            </a:lnTo>
                            <a:cubicBezTo>
                              <a:pt x="14132" y="-186"/>
                              <a:pt x="13475" y="-122"/>
                              <a:pt x="13095" y="547"/>
                            </a:cubicBezTo>
                            <a:cubicBezTo>
                              <a:pt x="12716" y="1215"/>
                              <a:pt x="12757" y="2236"/>
                              <a:pt x="13187" y="2826"/>
                            </a:cubicBezTo>
                            <a:lnTo>
                              <a:pt x="14097" y="4074"/>
                            </a:lnTo>
                            <a:lnTo>
                              <a:pt x="1930" y="4074"/>
                            </a:lnTo>
                            <a:cubicBezTo>
                              <a:pt x="910" y="4074"/>
                              <a:pt x="0" y="5206"/>
                              <a:pt x="0" y="7129"/>
                            </a:cubicBezTo>
                            <a:lnTo>
                              <a:pt x="0" y="19972"/>
                            </a:lnTo>
                            <a:cubicBezTo>
                              <a:pt x="0" y="19972"/>
                              <a:pt x="364" y="17256"/>
                              <a:pt x="1819" y="17256"/>
                            </a:cubicBezTo>
                            <a:lnTo>
                              <a:pt x="14023" y="17256"/>
                            </a:lnTo>
                            <a:lnTo>
                              <a:pt x="13187" y="18402"/>
                            </a:lnTo>
                            <a:cubicBezTo>
                              <a:pt x="12756" y="18992"/>
                              <a:pt x="12715" y="20013"/>
                              <a:pt x="13095" y="20681"/>
                            </a:cubicBezTo>
                            <a:cubicBezTo>
                              <a:pt x="13474" y="21350"/>
                              <a:pt x="14131" y="21414"/>
                              <a:pt x="14562" y="20824"/>
                            </a:cubicBezTo>
                            <a:lnTo>
                              <a:pt x="21128" y="11824"/>
                            </a:lnTo>
                            <a:cubicBezTo>
                              <a:pt x="21559" y="11235"/>
                              <a:pt x="21600" y="10214"/>
                              <a:pt x="21220" y="9546"/>
                            </a:cubicBezTo>
                            <a:cubicBezTo>
                              <a:pt x="21192" y="9495"/>
                              <a:pt x="21161" y="9447"/>
                              <a:pt x="21128" y="9403"/>
                            </a:cubicBezTo>
                            <a:close/>
                          </a:path>
                        </a:pathLst>
                      </a:custGeom>
                      <a:solidFill>
                        <a:srgbClr val="FFBA00"/>
                      </a:solidFill>
                      <a:ln w="12700">
                        <a:miter lim="400000"/>
                      </a:ln>
                    </p:spPr>
                    <p:txBody>
                      <a:bodyPr lIns="137157" rIns="137157" anchor="ctr"/>
                      <a:lstStyle/>
                      <a:p>
                        <a:endParaRPr sz="1500">
                          <a:latin typeface="Times New Roman" panose="02020603050405020304" pitchFamily="18" charset="0"/>
                          <a:cs typeface="Times New Roman" panose="02020603050405020304" pitchFamily="18" charset="0"/>
                        </a:endParaRPr>
                      </a:p>
                    </p:txBody>
                  </p:sp>
                  <p:sp>
                    <p:nvSpPr>
                      <p:cNvPr id="19" name="Freeform 19">
                        <a:extLst>
                          <a:ext uri="{FF2B5EF4-FFF2-40B4-BE49-F238E27FC236}">
                            <a16:creationId xmlns:a16="http://schemas.microsoft.com/office/drawing/2014/main" id="{728D4023-B26B-DD3C-2095-6C9C08B162BE}"/>
                          </a:ext>
                        </a:extLst>
                      </p:cNvPr>
                      <p:cNvSpPr/>
                      <p:nvPr/>
                    </p:nvSpPr>
                    <p:spPr>
                      <a:xfrm>
                        <a:off x="7816433" y="7504612"/>
                        <a:ext cx="14049117" cy="1435598"/>
                      </a:xfrm>
                      <a:custGeom>
                        <a:avLst/>
                        <a:gdLst/>
                        <a:ahLst/>
                        <a:cxnLst>
                          <a:cxn ang="0">
                            <a:pos x="wd2" y="hd2"/>
                          </a:cxn>
                          <a:cxn ang="5400000">
                            <a:pos x="wd2" y="hd2"/>
                          </a:cxn>
                          <a:cxn ang="10800000">
                            <a:pos x="wd2" y="hd2"/>
                          </a:cxn>
                          <a:cxn ang="16200000">
                            <a:pos x="wd2" y="hd2"/>
                          </a:cxn>
                        </a:cxnLst>
                        <a:rect l="0" t="0" r="r" b="b"/>
                        <a:pathLst>
                          <a:path w="21600" h="20599" extrusionOk="0">
                            <a:moveTo>
                              <a:pt x="0" y="14729"/>
                            </a:moveTo>
                            <a:cubicBezTo>
                              <a:pt x="0" y="17488"/>
                              <a:pt x="184" y="20599"/>
                              <a:pt x="1446" y="20599"/>
                            </a:cubicBezTo>
                            <a:lnTo>
                              <a:pt x="21600" y="20599"/>
                            </a:lnTo>
                            <a:lnTo>
                              <a:pt x="21600" y="13"/>
                            </a:lnTo>
                            <a:lnTo>
                              <a:pt x="7367" y="13"/>
                            </a:lnTo>
                            <a:cubicBezTo>
                              <a:pt x="7367" y="13"/>
                              <a:pt x="142" y="-1001"/>
                              <a:pt x="0" y="14729"/>
                            </a:cubicBezTo>
                            <a:close/>
                          </a:path>
                        </a:pathLst>
                      </a:custGeom>
                      <a:solidFill>
                        <a:srgbClr val="618F43"/>
                      </a:solidFill>
                      <a:ln w="12700">
                        <a:miter lim="400000"/>
                      </a:ln>
                    </p:spPr>
                    <p:txBody>
                      <a:bodyPr lIns="137157" rIns="137157" anchor="ctr"/>
                      <a:lstStyle/>
                      <a:p>
                        <a:endParaRPr sz="1500">
                          <a:latin typeface="Times New Roman" panose="02020603050405020304" pitchFamily="18" charset="0"/>
                          <a:cs typeface="Times New Roman" panose="02020603050405020304" pitchFamily="18" charset="0"/>
                        </a:endParaRPr>
                      </a:p>
                    </p:txBody>
                  </p:sp>
                  <p:sp>
                    <p:nvSpPr>
                      <p:cNvPr id="20" name="Freeform 20">
                        <a:extLst>
                          <a:ext uri="{FF2B5EF4-FFF2-40B4-BE49-F238E27FC236}">
                            <a16:creationId xmlns:a16="http://schemas.microsoft.com/office/drawing/2014/main" id="{DC03D351-8E3C-DBAA-8132-D201F0517B1D}"/>
                          </a:ext>
                        </a:extLst>
                      </p:cNvPr>
                      <p:cNvSpPr/>
                      <p:nvPr/>
                    </p:nvSpPr>
                    <p:spPr>
                      <a:xfrm>
                        <a:off x="7816654" y="6342404"/>
                        <a:ext cx="3656816" cy="2326364"/>
                      </a:xfrm>
                      <a:custGeom>
                        <a:avLst/>
                        <a:gdLst/>
                        <a:ahLst/>
                        <a:cxnLst>
                          <a:cxn ang="0">
                            <a:pos x="wd2" y="hd2"/>
                          </a:cxn>
                          <a:cxn ang="5400000">
                            <a:pos x="wd2" y="hd2"/>
                          </a:cxn>
                          <a:cxn ang="10800000">
                            <a:pos x="wd2" y="hd2"/>
                          </a:cxn>
                          <a:cxn ang="16200000">
                            <a:pos x="wd2" y="hd2"/>
                          </a:cxn>
                        </a:cxnLst>
                        <a:rect l="0" t="0" r="r" b="b"/>
                        <a:pathLst>
                          <a:path w="21480" h="21228" extrusionOk="0">
                            <a:moveTo>
                              <a:pt x="21128" y="9403"/>
                            </a:moveTo>
                            <a:lnTo>
                              <a:pt x="14562" y="404"/>
                            </a:lnTo>
                            <a:cubicBezTo>
                              <a:pt x="14131" y="-186"/>
                              <a:pt x="13475" y="-122"/>
                              <a:pt x="13095" y="547"/>
                            </a:cubicBezTo>
                            <a:cubicBezTo>
                              <a:pt x="12715" y="1215"/>
                              <a:pt x="12756" y="2236"/>
                              <a:pt x="13187" y="2825"/>
                            </a:cubicBezTo>
                            <a:lnTo>
                              <a:pt x="14096" y="4073"/>
                            </a:lnTo>
                            <a:lnTo>
                              <a:pt x="1930" y="4073"/>
                            </a:lnTo>
                            <a:cubicBezTo>
                              <a:pt x="911" y="4073"/>
                              <a:pt x="0" y="5205"/>
                              <a:pt x="0" y="7129"/>
                            </a:cubicBezTo>
                            <a:lnTo>
                              <a:pt x="0" y="19972"/>
                            </a:lnTo>
                            <a:cubicBezTo>
                              <a:pt x="0" y="19972"/>
                              <a:pt x="364" y="17256"/>
                              <a:pt x="1819" y="17256"/>
                            </a:cubicBezTo>
                            <a:lnTo>
                              <a:pt x="14023" y="17256"/>
                            </a:lnTo>
                            <a:lnTo>
                              <a:pt x="13187" y="18403"/>
                            </a:lnTo>
                            <a:cubicBezTo>
                              <a:pt x="12756" y="18992"/>
                              <a:pt x="12715" y="20013"/>
                              <a:pt x="13095" y="20681"/>
                            </a:cubicBezTo>
                            <a:cubicBezTo>
                              <a:pt x="13475" y="21350"/>
                              <a:pt x="14131" y="21414"/>
                              <a:pt x="14562" y="20824"/>
                            </a:cubicBezTo>
                            <a:lnTo>
                              <a:pt x="21128" y="11824"/>
                            </a:lnTo>
                            <a:cubicBezTo>
                              <a:pt x="21559" y="11235"/>
                              <a:pt x="21600" y="10214"/>
                              <a:pt x="21220" y="9546"/>
                            </a:cubicBezTo>
                            <a:cubicBezTo>
                              <a:pt x="21192" y="9495"/>
                              <a:pt x="21161" y="9447"/>
                              <a:pt x="21128" y="9403"/>
                            </a:cubicBezTo>
                            <a:close/>
                          </a:path>
                        </a:pathLst>
                      </a:custGeom>
                      <a:solidFill>
                        <a:srgbClr val="7EBF00"/>
                      </a:solidFill>
                      <a:ln w="12700">
                        <a:miter lim="400000"/>
                      </a:ln>
                    </p:spPr>
                    <p:txBody>
                      <a:bodyPr lIns="137157" rIns="137157" anchor="ctr"/>
                      <a:lstStyle/>
                      <a:p>
                        <a:endParaRPr sz="1500">
                          <a:latin typeface="Times New Roman" panose="02020603050405020304" pitchFamily="18" charset="0"/>
                          <a:cs typeface="Times New Roman" panose="02020603050405020304" pitchFamily="18" charset="0"/>
                        </a:endParaRPr>
                      </a:p>
                    </p:txBody>
                  </p:sp>
                  <p:sp>
                    <p:nvSpPr>
                      <p:cNvPr id="21" name="Freeform 22">
                        <a:extLst>
                          <a:ext uri="{FF2B5EF4-FFF2-40B4-BE49-F238E27FC236}">
                            <a16:creationId xmlns:a16="http://schemas.microsoft.com/office/drawing/2014/main" id="{8C33FC66-1471-4AB0-E966-ABC689B566F0}"/>
                          </a:ext>
                        </a:extLst>
                      </p:cNvPr>
                      <p:cNvSpPr/>
                      <p:nvPr/>
                    </p:nvSpPr>
                    <p:spPr>
                      <a:xfrm>
                        <a:off x="8826883" y="9429679"/>
                        <a:ext cx="13038664" cy="1435601"/>
                      </a:xfrm>
                      <a:custGeom>
                        <a:avLst/>
                        <a:gdLst/>
                        <a:ahLst/>
                        <a:cxnLst>
                          <a:cxn ang="0">
                            <a:pos x="wd2" y="hd2"/>
                          </a:cxn>
                          <a:cxn ang="5400000">
                            <a:pos x="wd2" y="hd2"/>
                          </a:cxn>
                          <a:cxn ang="10800000">
                            <a:pos x="wd2" y="hd2"/>
                          </a:cxn>
                          <a:cxn ang="16200000">
                            <a:pos x="wd2" y="hd2"/>
                          </a:cxn>
                        </a:cxnLst>
                        <a:rect l="0" t="0" r="r" b="b"/>
                        <a:pathLst>
                          <a:path w="21600" h="20598" extrusionOk="0">
                            <a:moveTo>
                              <a:pt x="0" y="14728"/>
                            </a:moveTo>
                            <a:cubicBezTo>
                              <a:pt x="0" y="17485"/>
                              <a:pt x="184" y="20598"/>
                              <a:pt x="1446" y="20598"/>
                            </a:cubicBezTo>
                            <a:lnTo>
                              <a:pt x="21600" y="20598"/>
                            </a:lnTo>
                            <a:lnTo>
                              <a:pt x="21600" y="13"/>
                            </a:lnTo>
                            <a:lnTo>
                              <a:pt x="7367" y="13"/>
                            </a:lnTo>
                            <a:cubicBezTo>
                              <a:pt x="7367" y="13"/>
                              <a:pt x="142" y="-1002"/>
                              <a:pt x="0" y="14728"/>
                            </a:cubicBezTo>
                            <a:close/>
                          </a:path>
                        </a:pathLst>
                      </a:custGeom>
                      <a:solidFill>
                        <a:srgbClr val="452860"/>
                      </a:solidFill>
                      <a:ln w="12700">
                        <a:miter lim="400000"/>
                      </a:ln>
                    </p:spPr>
                    <p:txBody>
                      <a:bodyPr lIns="137157" rIns="137157" anchor="ctr"/>
                      <a:lstStyle/>
                      <a:p>
                        <a:endParaRPr sz="1500">
                          <a:latin typeface="Times New Roman" panose="02020603050405020304" pitchFamily="18" charset="0"/>
                          <a:cs typeface="Times New Roman" panose="02020603050405020304" pitchFamily="18" charset="0"/>
                        </a:endParaRPr>
                      </a:p>
                    </p:txBody>
                  </p:sp>
                  <p:sp>
                    <p:nvSpPr>
                      <p:cNvPr id="22" name="Freeform 23">
                        <a:extLst>
                          <a:ext uri="{FF2B5EF4-FFF2-40B4-BE49-F238E27FC236}">
                            <a16:creationId xmlns:a16="http://schemas.microsoft.com/office/drawing/2014/main" id="{7BAF58AC-BF07-2147-894D-8AF8AC8C2749}"/>
                          </a:ext>
                        </a:extLst>
                      </p:cNvPr>
                      <p:cNvSpPr/>
                      <p:nvPr/>
                    </p:nvSpPr>
                    <p:spPr>
                      <a:xfrm>
                        <a:off x="8823967" y="8267135"/>
                        <a:ext cx="3657038" cy="2326254"/>
                      </a:xfrm>
                      <a:custGeom>
                        <a:avLst/>
                        <a:gdLst/>
                        <a:ahLst/>
                        <a:cxnLst>
                          <a:cxn ang="0">
                            <a:pos x="wd2" y="hd2"/>
                          </a:cxn>
                          <a:cxn ang="5400000">
                            <a:pos x="wd2" y="hd2"/>
                          </a:cxn>
                          <a:cxn ang="10800000">
                            <a:pos x="wd2" y="hd2"/>
                          </a:cxn>
                          <a:cxn ang="16200000">
                            <a:pos x="wd2" y="hd2"/>
                          </a:cxn>
                        </a:cxnLst>
                        <a:rect l="0" t="0" r="r" b="b"/>
                        <a:pathLst>
                          <a:path w="21480" h="21228" extrusionOk="0">
                            <a:moveTo>
                              <a:pt x="21128" y="9403"/>
                            </a:moveTo>
                            <a:lnTo>
                              <a:pt x="14562" y="404"/>
                            </a:lnTo>
                            <a:cubicBezTo>
                              <a:pt x="14132" y="-186"/>
                              <a:pt x="13475" y="-122"/>
                              <a:pt x="13095" y="547"/>
                            </a:cubicBezTo>
                            <a:cubicBezTo>
                              <a:pt x="12716" y="1215"/>
                              <a:pt x="12757" y="2236"/>
                              <a:pt x="13187" y="2825"/>
                            </a:cubicBezTo>
                            <a:lnTo>
                              <a:pt x="14097" y="4073"/>
                            </a:lnTo>
                            <a:lnTo>
                              <a:pt x="1930" y="4073"/>
                            </a:lnTo>
                            <a:cubicBezTo>
                              <a:pt x="911" y="4073"/>
                              <a:pt x="0" y="5205"/>
                              <a:pt x="0" y="7128"/>
                            </a:cubicBezTo>
                            <a:lnTo>
                              <a:pt x="0" y="19972"/>
                            </a:lnTo>
                            <a:cubicBezTo>
                              <a:pt x="0" y="19972"/>
                              <a:pt x="364" y="17255"/>
                              <a:pt x="1819" y="17255"/>
                            </a:cubicBezTo>
                            <a:lnTo>
                              <a:pt x="14024" y="17255"/>
                            </a:lnTo>
                            <a:lnTo>
                              <a:pt x="13187" y="18403"/>
                            </a:lnTo>
                            <a:cubicBezTo>
                              <a:pt x="12757" y="18992"/>
                              <a:pt x="12716" y="20013"/>
                              <a:pt x="13095" y="20681"/>
                            </a:cubicBezTo>
                            <a:cubicBezTo>
                              <a:pt x="13475" y="21350"/>
                              <a:pt x="14132" y="21414"/>
                              <a:pt x="14562" y="20824"/>
                            </a:cubicBezTo>
                            <a:lnTo>
                              <a:pt x="21128" y="11825"/>
                            </a:lnTo>
                            <a:cubicBezTo>
                              <a:pt x="21559" y="11235"/>
                              <a:pt x="21600" y="10215"/>
                              <a:pt x="21220" y="9546"/>
                            </a:cubicBezTo>
                            <a:cubicBezTo>
                              <a:pt x="21192" y="9496"/>
                              <a:pt x="21161" y="9448"/>
                              <a:pt x="21128" y="9403"/>
                            </a:cubicBezTo>
                            <a:close/>
                          </a:path>
                        </a:pathLst>
                      </a:custGeom>
                      <a:solidFill>
                        <a:srgbClr val="8B3B86"/>
                      </a:solidFill>
                      <a:ln w="12700">
                        <a:miter lim="400000"/>
                      </a:ln>
                    </p:spPr>
                    <p:txBody>
                      <a:bodyPr lIns="137157" rIns="137157" anchor="ctr"/>
                      <a:lstStyle/>
                      <a:p>
                        <a:pPr>
                          <a:defRPr>
                            <a:latin typeface="Calibri"/>
                            <a:ea typeface="Calibri"/>
                            <a:cs typeface="Calibri"/>
                            <a:sym typeface="Calibri"/>
                          </a:defRPr>
                        </a:pPr>
                        <a:endParaRPr sz="1500">
                          <a:latin typeface="Times New Roman" panose="02020603050405020304" pitchFamily="18" charset="0"/>
                          <a:cs typeface="Times New Roman" panose="02020603050405020304" pitchFamily="18" charset="0"/>
                        </a:endParaRPr>
                      </a:p>
                    </p:txBody>
                  </p:sp>
                  <p:pic>
                    <p:nvPicPr>
                      <p:cNvPr id="23" name="TinyPPT_8.png" descr="TinyPPT_8.png">
                        <a:extLst>
                          <a:ext uri="{FF2B5EF4-FFF2-40B4-BE49-F238E27FC236}">
                            <a16:creationId xmlns:a16="http://schemas.microsoft.com/office/drawing/2014/main" id="{74503AEF-24C6-09C5-F359-2DBFBCC4323A}"/>
                          </a:ext>
                        </a:extLst>
                      </p:cNvPr>
                      <p:cNvPicPr>
                        <a:picLocks/>
                      </p:cNvPicPr>
                      <p:nvPr/>
                    </p:nvPicPr>
                    <p:blipFill>
                      <a:blip r:embed="rId5">
                        <a:alphaModFix amt="85611"/>
                      </a:blip>
                      <a:srcRect b="49273"/>
                      <a:stretch>
                        <a:fillRect/>
                      </a:stretch>
                    </p:blipFill>
                    <p:spPr>
                      <a:xfrm rot="16200000" flipH="1">
                        <a:off x="20682502" y="8103119"/>
                        <a:ext cx="2237756" cy="128336"/>
                      </a:xfrm>
                      <a:prstGeom prst="rect">
                        <a:avLst/>
                      </a:prstGeom>
                      <a:ln w="12700">
                        <a:miter lim="400000"/>
                      </a:ln>
                    </p:spPr>
                  </p:pic>
                  <p:pic>
                    <p:nvPicPr>
                      <p:cNvPr id="24" name="TinyPPT_8.png" descr="TinyPPT_8.png">
                        <a:extLst>
                          <a:ext uri="{FF2B5EF4-FFF2-40B4-BE49-F238E27FC236}">
                            <a16:creationId xmlns:a16="http://schemas.microsoft.com/office/drawing/2014/main" id="{F7FC7748-E836-F375-3A72-8C040175E79B}"/>
                          </a:ext>
                        </a:extLst>
                      </p:cNvPr>
                      <p:cNvPicPr>
                        <a:picLocks/>
                      </p:cNvPicPr>
                      <p:nvPr/>
                    </p:nvPicPr>
                    <p:blipFill>
                      <a:blip r:embed="rId5">
                        <a:alphaModFix amt="85611"/>
                      </a:blip>
                      <a:srcRect b="49273"/>
                      <a:stretch>
                        <a:fillRect/>
                      </a:stretch>
                    </p:blipFill>
                    <p:spPr>
                      <a:xfrm rot="16200000" flipH="1">
                        <a:off x="20723975" y="10118527"/>
                        <a:ext cx="2237756" cy="128336"/>
                      </a:xfrm>
                      <a:prstGeom prst="rect">
                        <a:avLst/>
                      </a:prstGeom>
                      <a:ln w="12700">
                        <a:miter lim="400000"/>
                      </a:ln>
                    </p:spPr>
                  </p:pic>
                  <p:sp>
                    <p:nvSpPr>
                      <p:cNvPr id="25" name="Google Shape;48;p1">
                        <a:extLst>
                          <a:ext uri="{FF2B5EF4-FFF2-40B4-BE49-F238E27FC236}">
                            <a16:creationId xmlns:a16="http://schemas.microsoft.com/office/drawing/2014/main" id="{9325247D-DD63-35CA-D3A5-B95DAFC2B847}"/>
                          </a:ext>
                        </a:extLst>
                      </p:cNvPr>
                      <p:cNvSpPr txBox="1"/>
                      <p:nvPr/>
                    </p:nvSpPr>
                    <p:spPr>
                      <a:xfrm>
                        <a:off x="11602879" y="5906854"/>
                        <a:ext cx="9324000" cy="807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7097" tIns="137097" rIns="137097" bIns="137097">
                        <a:spAutoFit/>
                      </a:bodyPr>
                      <a:lstStyle>
                        <a:lvl1pPr algn="ctr">
                          <a:defRPr sz="1200">
                            <a:solidFill>
                              <a:srgbClr val="FFFFFF"/>
                            </a:solidFill>
                            <a:latin typeface="Avenir Next Regular"/>
                            <a:ea typeface="Avenir Next Regular"/>
                            <a:cs typeface="Avenir Next Regular"/>
                            <a:sym typeface="Avenir Next Regular"/>
                          </a:defRPr>
                        </a:lvl1pPr>
                      </a:lstStyle>
                      <a:p>
                        <a:pPr marL="171450"/>
                        <a:r>
                          <a:rPr lang="mn-MN" sz="2700" dirty="0">
                            <a:solidFill>
                              <a:schemeClr val="tx1"/>
                            </a:solidFill>
                            <a:latin typeface="Times New Roman" panose="02020603050405020304" pitchFamily="18" charset="0"/>
                            <a:cs typeface="Times New Roman" panose="02020603050405020304" pitchFamily="18" charset="0"/>
                          </a:rPr>
                          <a:t>ХҮРТЭЭМЖ, ТЭГШ ХАМРАН СУРГАЛТ</a:t>
                        </a:r>
                      </a:p>
                    </p:txBody>
                  </p:sp>
                  <p:sp>
                    <p:nvSpPr>
                      <p:cNvPr id="26" name="TextBox 52">
                        <a:extLst>
                          <a:ext uri="{FF2B5EF4-FFF2-40B4-BE49-F238E27FC236}">
                            <a16:creationId xmlns:a16="http://schemas.microsoft.com/office/drawing/2014/main" id="{BAEC729B-5341-822A-A435-AC3157EAC1D4}"/>
                          </a:ext>
                        </a:extLst>
                      </p:cNvPr>
                      <p:cNvSpPr txBox="1"/>
                      <p:nvPr/>
                    </p:nvSpPr>
                    <p:spPr>
                      <a:xfrm>
                        <a:off x="6655623" y="4983797"/>
                        <a:ext cx="1164090" cy="1184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7154" tIns="137154" rIns="137154" bIns="137154">
                        <a:spAutoFit/>
                      </a:bodyPr>
                      <a:lstStyle>
                        <a:lvl1pPr algn="ctr">
                          <a:defRPr sz="3200">
                            <a:solidFill>
                              <a:srgbClr val="FFFFFF"/>
                            </a:solidFill>
                            <a:latin typeface="Avenir Next Regular"/>
                            <a:ea typeface="Avenir Next Regular"/>
                            <a:cs typeface="Avenir Next Regular"/>
                            <a:sym typeface="Avenir Next Regular"/>
                          </a:defRPr>
                        </a:lvl1pPr>
                      </a:lstStyle>
                      <a:p>
                        <a:r>
                          <a:rPr sz="4800" dirty="0">
                            <a:solidFill>
                              <a:schemeClr val="tx1"/>
                            </a:solidFill>
                            <a:latin typeface="Times New Roman" panose="02020603050405020304" pitchFamily="18" charset="0"/>
                            <a:cs typeface="Times New Roman" panose="02020603050405020304" pitchFamily="18" charset="0"/>
                          </a:rPr>
                          <a:t>1</a:t>
                        </a:r>
                      </a:p>
                    </p:txBody>
                  </p:sp>
                  <p:sp>
                    <p:nvSpPr>
                      <p:cNvPr id="27" name="Google Shape;48;p1">
                        <a:extLst>
                          <a:ext uri="{FF2B5EF4-FFF2-40B4-BE49-F238E27FC236}">
                            <a16:creationId xmlns:a16="http://schemas.microsoft.com/office/drawing/2014/main" id="{86035DB7-D0AB-7229-8E29-7835729D57AC}"/>
                          </a:ext>
                        </a:extLst>
                      </p:cNvPr>
                      <p:cNvSpPr txBox="1"/>
                      <p:nvPr/>
                    </p:nvSpPr>
                    <p:spPr>
                      <a:xfrm>
                        <a:off x="11686238" y="7767718"/>
                        <a:ext cx="9814713" cy="807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7097" tIns="137097" rIns="137097" bIns="137097">
                        <a:spAutoFit/>
                      </a:bodyPr>
                      <a:lstStyle>
                        <a:lvl1pPr algn="ctr">
                          <a:defRPr sz="1200">
                            <a:solidFill>
                              <a:srgbClr val="FFFFFF"/>
                            </a:solidFill>
                            <a:latin typeface="Avenir Next Regular"/>
                            <a:ea typeface="Avenir Next Regular"/>
                            <a:cs typeface="Avenir Next Regular"/>
                            <a:sym typeface="Avenir Next Regular"/>
                          </a:defRPr>
                        </a:lvl1pPr>
                      </a:lstStyle>
                      <a:p>
                        <a:pPr marL="171450"/>
                        <a:r>
                          <a:rPr lang="mn-MN" sz="2700" dirty="0">
                            <a:solidFill>
                              <a:schemeClr val="tx1"/>
                            </a:solidFill>
                            <a:latin typeface="Times New Roman" panose="02020603050405020304" pitchFamily="18" charset="0"/>
                            <a:cs typeface="Times New Roman" panose="02020603050405020304" pitchFamily="18" charset="0"/>
                          </a:rPr>
                          <a:t>СУРГАЛТЫН ХӨТӨЛБӨРИЙН ХЭРЭГЖИЛТ</a:t>
                        </a:r>
                      </a:p>
                    </p:txBody>
                  </p:sp>
                  <p:sp>
                    <p:nvSpPr>
                      <p:cNvPr id="28" name="Google Shape;48;p1">
                        <a:extLst>
                          <a:ext uri="{FF2B5EF4-FFF2-40B4-BE49-F238E27FC236}">
                            <a16:creationId xmlns:a16="http://schemas.microsoft.com/office/drawing/2014/main" id="{75284E44-91E3-84CF-710E-877561E1E5FD}"/>
                          </a:ext>
                        </a:extLst>
                      </p:cNvPr>
                      <p:cNvSpPr txBox="1"/>
                      <p:nvPr/>
                    </p:nvSpPr>
                    <p:spPr>
                      <a:xfrm>
                        <a:off x="12284075" y="9501321"/>
                        <a:ext cx="9216876" cy="1292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7097" tIns="137097" rIns="137097" bIns="137097">
                        <a:spAutoFit/>
                      </a:bodyPr>
                      <a:lstStyle>
                        <a:lvl1pPr algn="ctr">
                          <a:defRPr sz="1200">
                            <a:solidFill>
                              <a:srgbClr val="FFFFFF"/>
                            </a:solidFill>
                            <a:latin typeface="Avenir Next Regular"/>
                            <a:ea typeface="Avenir Next Regular"/>
                            <a:cs typeface="Avenir Next Regular"/>
                            <a:sym typeface="Avenir Next Regular"/>
                          </a:defRPr>
                        </a:lvl1pPr>
                      </a:lstStyle>
                      <a:p>
                        <a:pPr marL="171450"/>
                        <a:r>
                          <a:rPr lang="mn-MN" sz="2700" dirty="0">
                            <a:solidFill>
                              <a:schemeClr val="bg1"/>
                            </a:solidFill>
                            <a:latin typeface="Times New Roman" panose="02020603050405020304" pitchFamily="18" charset="0"/>
                            <a:cs typeface="Times New Roman" panose="02020603050405020304" pitchFamily="18" charset="0"/>
                          </a:rPr>
                          <a:t>БАГШИЙН МЭРГЭЖЛИЙН ХӨГЖЛИЙГ ДЭМЖИХ, ХҮНИЙ НӨӨЦ</a:t>
                        </a:r>
                      </a:p>
                    </p:txBody>
                  </p:sp>
                </p:grpSp>
                <p:sp>
                  <p:nvSpPr>
                    <p:cNvPr id="13" name="TextBox 52">
                      <a:extLst>
                        <a:ext uri="{FF2B5EF4-FFF2-40B4-BE49-F238E27FC236}">
                          <a16:creationId xmlns:a16="http://schemas.microsoft.com/office/drawing/2014/main" id="{60232BD7-D173-A692-5805-3824B46044CE}"/>
                        </a:ext>
                      </a:extLst>
                    </p:cNvPr>
                    <p:cNvSpPr txBox="1"/>
                    <p:nvPr/>
                  </p:nvSpPr>
                  <p:spPr>
                    <a:xfrm>
                      <a:off x="3216399" y="2891954"/>
                      <a:ext cx="633792" cy="8063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7154" tIns="137154" rIns="137154" bIns="137154">
                      <a:spAutoFit/>
                    </a:bodyPr>
                    <a:lstStyle>
                      <a:lvl1pPr algn="ctr">
                        <a:defRPr sz="3200">
                          <a:solidFill>
                            <a:srgbClr val="FFFFFF"/>
                          </a:solidFill>
                          <a:latin typeface="Avenir Next Regular"/>
                          <a:ea typeface="Avenir Next Regular"/>
                          <a:cs typeface="Avenir Next Regular"/>
                          <a:sym typeface="Avenir Next Regular"/>
                        </a:defRPr>
                      </a:lvl1pPr>
                    </a:lstStyle>
                    <a:p>
                      <a:r>
                        <a:rPr sz="4800" dirty="0">
                          <a:solidFill>
                            <a:schemeClr val="tx1"/>
                          </a:solidFill>
                          <a:latin typeface="Times New Roman" panose="02020603050405020304" pitchFamily="18" charset="0"/>
                          <a:cs typeface="Times New Roman" panose="02020603050405020304" pitchFamily="18" charset="0"/>
                        </a:rPr>
                        <a:t>2</a:t>
                      </a:r>
                    </a:p>
                  </p:txBody>
                </p:sp>
                <p:sp>
                  <p:nvSpPr>
                    <p:cNvPr id="14" name="TextBox 52">
                      <a:extLst>
                        <a:ext uri="{FF2B5EF4-FFF2-40B4-BE49-F238E27FC236}">
                          <a16:creationId xmlns:a16="http://schemas.microsoft.com/office/drawing/2014/main" id="{BABF4AC2-0EAF-4FD5-1A03-6ED4830EA6AF}"/>
                        </a:ext>
                      </a:extLst>
                    </p:cNvPr>
                    <p:cNvSpPr txBox="1"/>
                    <p:nvPr/>
                  </p:nvSpPr>
                  <p:spPr>
                    <a:xfrm>
                      <a:off x="3771072" y="4271482"/>
                      <a:ext cx="633792" cy="8063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7154" tIns="137154" rIns="137154" bIns="137154">
                      <a:spAutoFit/>
                    </a:bodyPr>
                    <a:lstStyle>
                      <a:lvl1pPr algn="ctr">
                        <a:defRPr sz="3200">
                          <a:solidFill>
                            <a:srgbClr val="FFFFFF"/>
                          </a:solidFill>
                          <a:latin typeface="Avenir Next Regular"/>
                          <a:ea typeface="Avenir Next Regular"/>
                          <a:cs typeface="Avenir Next Regular"/>
                          <a:sym typeface="Avenir Next Regular"/>
                        </a:defRPr>
                      </a:lvl1pPr>
                    </a:lstStyle>
                    <a:p>
                      <a:r>
                        <a:rPr sz="4800" dirty="0">
                          <a:solidFill>
                            <a:schemeClr val="tx1"/>
                          </a:solidFill>
                          <a:latin typeface="Times New Roman" panose="02020603050405020304" pitchFamily="18" charset="0"/>
                          <a:cs typeface="Times New Roman" panose="02020603050405020304" pitchFamily="18" charset="0"/>
                        </a:rPr>
                        <a:t>3</a:t>
                      </a:r>
                    </a:p>
                  </p:txBody>
                </p:sp>
              </p:grpSp>
              <p:pic>
                <p:nvPicPr>
                  <p:cNvPr id="9" name="Picture 8">
                    <a:extLst>
                      <a:ext uri="{FF2B5EF4-FFF2-40B4-BE49-F238E27FC236}">
                        <a16:creationId xmlns:a16="http://schemas.microsoft.com/office/drawing/2014/main" id="{D9F59206-6839-12F6-926D-E3742E6FC952}"/>
                      </a:ext>
                    </a:extLst>
                  </p:cNvPr>
                  <p:cNvPicPr>
                    <a:picLocks noChangeAspect="1"/>
                  </p:cNvPicPr>
                  <p:nvPr/>
                </p:nvPicPr>
                <p:blipFill>
                  <a:blip r:embed="rId6"/>
                  <a:srcRect l="3334" t="20824" r="26130" b="22264"/>
                  <a:stretch>
                    <a:fillRect/>
                  </a:stretch>
                </p:blipFill>
                <p:spPr>
                  <a:xfrm>
                    <a:off x="4641647" y="4548039"/>
                    <a:ext cx="807673" cy="597488"/>
                  </a:xfrm>
                  <a:prstGeom prst="rect">
                    <a:avLst/>
                  </a:prstGeom>
                </p:spPr>
              </p:pic>
            </p:grpSp>
            <p:pic>
              <p:nvPicPr>
                <p:cNvPr id="7" name="TinyPPT_8.png" descr="TinyPPT_8.png">
                  <a:extLst>
                    <a:ext uri="{FF2B5EF4-FFF2-40B4-BE49-F238E27FC236}">
                      <a16:creationId xmlns:a16="http://schemas.microsoft.com/office/drawing/2014/main" id="{D45960A9-C1B9-D955-FBE2-04D725D95EC2}"/>
                    </a:ext>
                  </a:extLst>
                </p:cNvPr>
                <p:cNvPicPr>
                  <a:picLocks/>
                </p:cNvPicPr>
                <p:nvPr/>
              </p:nvPicPr>
              <p:blipFill>
                <a:blip r:embed="rId5">
                  <a:alphaModFix amt="85611"/>
                </a:blip>
                <a:srcRect b="49273"/>
                <a:stretch>
                  <a:fillRect/>
                </a:stretch>
              </p:blipFill>
              <p:spPr>
                <a:xfrm rot="16200000" flipH="1">
                  <a:off x="10293317" y="2631215"/>
                  <a:ext cx="1523100" cy="69873"/>
                </a:xfrm>
                <a:prstGeom prst="rect">
                  <a:avLst/>
                </a:prstGeom>
                <a:ln w="12700">
                  <a:miter lim="400000"/>
                </a:ln>
              </p:spPr>
            </p:pic>
          </p:grpSp>
          <p:sp>
            <p:nvSpPr>
              <p:cNvPr id="29" name="Freeform 22">
                <a:extLst>
                  <a:ext uri="{FF2B5EF4-FFF2-40B4-BE49-F238E27FC236}">
                    <a16:creationId xmlns:a16="http://schemas.microsoft.com/office/drawing/2014/main" id="{C58B9972-BBDB-A6D9-9645-3FE22550DFDF}"/>
                  </a:ext>
                </a:extLst>
              </p:cNvPr>
              <p:cNvSpPr/>
              <p:nvPr/>
            </p:nvSpPr>
            <p:spPr>
              <a:xfrm>
                <a:off x="3457470" y="5044521"/>
                <a:ext cx="6537697" cy="820471"/>
              </a:xfrm>
              <a:custGeom>
                <a:avLst/>
                <a:gdLst/>
                <a:ahLst/>
                <a:cxnLst>
                  <a:cxn ang="0">
                    <a:pos x="wd2" y="hd2"/>
                  </a:cxn>
                  <a:cxn ang="5400000">
                    <a:pos x="wd2" y="hd2"/>
                  </a:cxn>
                  <a:cxn ang="10800000">
                    <a:pos x="wd2" y="hd2"/>
                  </a:cxn>
                  <a:cxn ang="16200000">
                    <a:pos x="wd2" y="hd2"/>
                  </a:cxn>
                </a:cxnLst>
                <a:rect l="0" t="0" r="r" b="b"/>
                <a:pathLst>
                  <a:path w="21600" h="20598" extrusionOk="0">
                    <a:moveTo>
                      <a:pt x="0" y="14728"/>
                    </a:moveTo>
                    <a:cubicBezTo>
                      <a:pt x="0" y="17485"/>
                      <a:pt x="184" y="20598"/>
                      <a:pt x="1446" y="20598"/>
                    </a:cubicBezTo>
                    <a:lnTo>
                      <a:pt x="21600" y="20598"/>
                    </a:lnTo>
                    <a:lnTo>
                      <a:pt x="21600" y="13"/>
                    </a:lnTo>
                    <a:lnTo>
                      <a:pt x="7367" y="13"/>
                    </a:lnTo>
                    <a:cubicBezTo>
                      <a:pt x="7367" y="13"/>
                      <a:pt x="142" y="-1002"/>
                      <a:pt x="0" y="14728"/>
                    </a:cubicBezTo>
                    <a:close/>
                  </a:path>
                </a:pathLst>
              </a:custGeom>
              <a:solidFill>
                <a:schemeClr val="accent5">
                  <a:lumMod val="50000"/>
                </a:schemeClr>
              </a:solidFill>
              <a:ln w="12700">
                <a:miter lim="400000"/>
              </a:ln>
            </p:spPr>
            <p:txBody>
              <a:bodyPr lIns="137157" rIns="137157" anchor="ctr"/>
              <a:lstStyle/>
              <a:p>
                <a:endParaRPr sz="1500" dirty="0">
                  <a:latin typeface="Times New Roman" panose="02020603050405020304" pitchFamily="18" charset="0"/>
                  <a:cs typeface="Times New Roman" panose="02020603050405020304" pitchFamily="18" charset="0"/>
                </a:endParaRPr>
              </a:p>
            </p:txBody>
          </p:sp>
          <p:sp>
            <p:nvSpPr>
              <p:cNvPr id="30" name="Freeform 23">
                <a:extLst>
                  <a:ext uri="{FF2B5EF4-FFF2-40B4-BE49-F238E27FC236}">
                    <a16:creationId xmlns:a16="http://schemas.microsoft.com/office/drawing/2014/main" id="{F7F07C28-1410-2F80-C9DC-C3918563E5E9}"/>
                  </a:ext>
                </a:extLst>
              </p:cNvPr>
              <p:cNvSpPr/>
              <p:nvPr/>
            </p:nvSpPr>
            <p:spPr>
              <a:xfrm>
                <a:off x="3457470" y="4475813"/>
                <a:ext cx="1991085" cy="1285432"/>
              </a:xfrm>
              <a:custGeom>
                <a:avLst/>
                <a:gdLst/>
                <a:ahLst/>
                <a:cxnLst>
                  <a:cxn ang="0">
                    <a:pos x="wd2" y="hd2"/>
                  </a:cxn>
                  <a:cxn ang="5400000">
                    <a:pos x="wd2" y="hd2"/>
                  </a:cxn>
                  <a:cxn ang="10800000">
                    <a:pos x="wd2" y="hd2"/>
                  </a:cxn>
                  <a:cxn ang="16200000">
                    <a:pos x="wd2" y="hd2"/>
                  </a:cxn>
                </a:cxnLst>
                <a:rect l="0" t="0" r="r" b="b"/>
                <a:pathLst>
                  <a:path w="21480" h="21228" extrusionOk="0">
                    <a:moveTo>
                      <a:pt x="21128" y="9403"/>
                    </a:moveTo>
                    <a:lnTo>
                      <a:pt x="14562" y="404"/>
                    </a:lnTo>
                    <a:cubicBezTo>
                      <a:pt x="14132" y="-186"/>
                      <a:pt x="13475" y="-122"/>
                      <a:pt x="13095" y="547"/>
                    </a:cubicBezTo>
                    <a:cubicBezTo>
                      <a:pt x="12716" y="1215"/>
                      <a:pt x="12757" y="2236"/>
                      <a:pt x="13187" y="2825"/>
                    </a:cubicBezTo>
                    <a:lnTo>
                      <a:pt x="14097" y="4073"/>
                    </a:lnTo>
                    <a:lnTo>
                      <a:pt x="1930" y="4073"/>
                    </a:lnTo>
                    <a:cubicBezTo>
                      <a:pt x="911" y="4073"/>
                      <a:pt x="0" y="5205"/>
                      <a:pt x="0" y="7128"/>
                    </a:cubicBezTo>
                    <a:lnTo>
                      <a:pt x="0" y="19972"/>
                    </a:lnTo>
                    <a:cubicBezTo>
                      <a:pt x="0" y="19972"/>
                      <a:pt x="364" y="17255"/>
                      <a:pt x="1819" y="17255"/>
                    </a:cubicBezTo>
                    <a:lnTo>
                      <a:pt x="14024" y="17255"/>
                    </a:lnTo>
                    <a:lnTo>
                      <a:pt x="13187" y="18403"/>
                    </a:lnTo>
                    <a:cubicBezTo>
                      <a:pt x="12757" y="18992"/>
                      <a:pt x="12716" y="20013"/>
                      <a:pt x="13095" y="20681"/>
                    </a:cubicBezTo>
                    <a:cubicBezTo>
                      <a:pt x="13475" y="21350"/>
                      <a:pt x="14132" y="21414"/>
                      <a:pt x="14562" y="20824"/>
                    </a:cubicBezTo>
                    <a:lnTo>
                      <a:pt x="21128" y="11825"/>
                    </a:lnTo>
                    <a:cubicBezTo>
                      <a:pt x="21559" y="11235"/>
                      <a:pt x="21600" y="10215"/>
                      <a:pt x="21220" y="9546"/>
                    </a:cubicBezTo>
                    <a:cubicBezTo>
                      <a:pt x="21192" y="9496"/>
                      <a:pt x="21161" y="9448"/>
                      <a:pt x="21128" y="9403"/>
                    </a:cubicBezTo>
                    <a:close/>
                  </a:path>
                </a:pathLst>
              </a:custGeom>
              <a:solidFill>
                <a:srgbClr val="0070C0"/>
              </a:solidFill>
              <a:ln w="12700">
                <a:miter lim="400000"/>
              </a:ln>
            </p:spPr>
            <p:txBody>
              <a:bodyPr lIns="137157" rIns="137157" anchor="ctr"/>
              <a:lstStyle/>
              <a:p>
                <a:pPr>
                  <a:defRPr>
                    <a:latin typeface="Calibri"/>
                    <a:ea typeface="Calibri"/>
                    <a:cs typeface="Calibri"/>
                    <a:sym typeface="Calibri"/>
                  </a:defRPr>
                </a:pPr>
                <a:endParaRPr sz="1500">
                  <a:latin typeface="Times New Roman" panose="02020603050405020304" pitchFamily="18" charset="0"/>
                  <a:cs typeface="Times New Roman" panose="02020603050405020304" pitchFamily="18" charset="0"/>
                </a:endParaRPr>
              </a:p>
            </p:txBody>
          </p:sp>
        </p:grpSp>
        <p:pic>
          <p:nvPicPr>
            <p:cNvPr id="31" name="TinyPPT_8.png" descr="TinyPPT_8.png">
              <a:extLst>
                <a:ext uri="{FF2B5EF4-FFF2-40B4-BE49-F238E27FC236}">
                  <a16:creationId xmlns:a16="http://schemas.microsoft.com/office/drawing/2014/main" id="{2F16D180-BCF5-609A-4BB5-F25032A21F36}"/>
                </a:ext>
              </a:extLst>
            </p:cNvPr>
            <p:cNvPicPr>
              <a:picLocks/>
            </p:cNvPicPr>
            <p:nvPr/>
          </p:nvPicPr>
          <p:blipFill>
            <a:blip r:embed="rId5">
              <a:alphaModFix amt="85611"/>
            </a:blip>
            <a:srcRect b="49273"/>
            <a:stretch>
              <a:fillRect/>
            </a:stretch>
          </p:blipFill>
          <p:spPr>
            <a:xfrm rot="16200000" flipH="1">
              <a:off x="9209971" y="5419820"/>
              <a:ext cx="1523100" cy="69873"/>
            </a:xfrm>
            <a:prstGeom prst="rect">
              <a:avLst/>
            </a:prstGeom>
            <a:ln w="12700">
              <a:miter lim="400000"/>
            </a:ln>
          </p:spPr>
        </p:pic>
      </p:grpSp>
      <p:sp>
        <p:nvSpPr>
          <p:cNvPr id="32" name="Google Shape;48;p1">
            <a:extLst>
              <a:ext uri="{FF2B5EF4-FFF2-40B4-BE49-F238E27FC236}">
                <a16:creationId xmlns:a16="http://schemas.microsoft.com/office/drawing/2014/main" id="{160D4F60-0677-4232-9E86-5D3AB89FFA38}"/>
              </a:ext>
            </a:extLst>
          </p:cNvPr>
          <p:cNvSpPr txBox="1"/>
          <p:nvPr/>
        </p:nvSpPr>
        <p:spPr>
          <a:xfrm>
            <a:off x="8396502" y="7769159"/>
            <a:ext cx="5250453" cy="692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7097" tIns="137097" rIns="137097" bIns="137097">
            <a:spAutoFit/>
          </a:bodyPr>
          <a:lstStyle>
            <a:lvl1pPr algn="ctr">
              <a:defRPr sz="1200">
                <a:solidFill>
                  <a:srgbClr val="FFFFFF"/>
                </a:solidFill>
                <a:latin typeface="Avenir Next Regular"/>
                <a:ea typeface="Avenir Next Regular"/>
                <a:cs typeface="Avenir Next Regular"/>
                <a:sym typeface="Avenir Next Regular"/>
              </a:defRPr>
            </a:lvl1pPr>
          </a:lstStyle>
          <a:p>
            <a:pPr marL="171450"/>
            <a:r>
              <a:rPr lang="mn-MN" sz="2700" dirty="0">
                <a:solidFill>
                  <a:schemeClr val="bg1"/>
                </a:solidFill>
                <a:latin typeface="Times New Roman" panose="02020603050405020304" pitchFamily="18" charset="0"/>
                <a:cs typeface="Times New Roman" panose="02020603050405020304" pitchFamily="18" charset="0"/>
              </a:rPr>
              <a:t>ХҮҮХЭД ХАМГААЛАЛ</a:t>
            </a:r>
          </a:p>
        </p:txBody>
      </p:sp>
      <p:sp>
        <p:nvSpPr>
          <p:cNvPr id="34" name="TextBox 33">
            <a:extLst>
              <a:ext uri="{FF2B5EF4-FFF2-40B4-BE49-F238E27FC236}">
                <a16:creationId xmlns:a16="http://schemas.microsoft.com/office/drawing/2014/main" id="{7B80CCA2-8213-134B-AA8F-EEE2882D1161}"/>
              </a:ext>
            </a:extLst>
          </p:cNvPr>
          <p:cNvSpPr txBox="1"/>
          <p:nvPr/>
        </p:nvSpPr>
        <p:spPr>
          <a:xfrm>
            <a:off x="7167759" y="279212"/>
            <a:ext cx="9141843" cy="1015663"/>
          </a:xfrm>
          <a:prstGeom prst="rect">
            <a:avLst/>
          </a:prstGeom>
          <a:noFill/>
        </p:spPr>
        <p:txBody>
          <a:bodyPr wrap="square">
            <a:spAutoFit/>
          </a:bodyPr>
          <a:lstStyle/>
          <a:p>
            <a:r>
              <a:rPr lang="mn-MN" sz="6000" b="1" dirty="0">
                <a:solidFill>
                  <a:schemeClr val="accent4"/>
                </a:solidFill>
                <a:latin typeface="Times New Roman" panose="02020603050405020304" pitchFamily="18" charset="0"/>
                <a:cs typeface="Times New Roman" panose="02020603050405020304" pitchFamily="18" charset="0"/>
                <a:sym typeface="Arial"/>
              </a:rPr>
              <a:t>АГУУЛГА</a:t>
            </a:r>
            <a:endParaRPr lang="mn-MN" sz="6000" dirty="0">
              <a:latin typeface="Times New Roman" panose="02020603050405020304" pitchFamily="18" charset="0"/>
              <a:cs typeface="Times New Roman" panose="02020603050405020304" pitchFamily="18" charset="0"/>
            </a:endParaRPr>
          </a:p>
        </p:txBody>
      </p:sp>
      <p:sp>
        <p:nvSpPr>
          <p:cNvPr id="38" name="TextBox 52">
            <a:extLst>
              <a:ext uri="{FF2B5EF4-FFF2-40B4-BE49-F238E27FC236}">
                <a16:creationId xmlns:a16="http://schemas.microsoft.com/office/drawing/2014/main" id="{06A8B7D2-E63D-4E7E-DC5F-F39FA296755E}"/>
              </a:ext>
            </a:extLst>
          </p:cNvPr>
          <p:cNvSpPr txBox="1"/>
          <p:nvPr/>
        </p:nvSpPr>
        <p:spPr>
          <a:xfrm>
            <a:off x="5333303" y="7177281"/>
            <a:ext cx="950688" cy="1015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7154" tIns="137154" rIns="137154" bIns="137154">
            <a:spAutoFit/>
          </a:bodyPr>
          <a:lstStyle>
            <a:lvl1pPr algn="ctr">
              <a:defRPr sz="3200">
                <a:solidFill>
                  <a:srgbClr val="FFFFFF"/>
                </a:solidFill>
                <a:latin typeface="Avenir Next Regular"/>
                <a:ea typeface="Avenir Next Regular"/>
                <a:cs typeface="Avenir Next Regular"/>
                <a:sym typeface="Avenir Next Regular"/>
              </a:defRPr>
            </a:lvl1pPr>
          </a:lstStyle>
          <a:p>
            <a:r>
              <a:rPr lang="en-US" sz="4800" dirty="0">
                <a:solidFill>
                  <a:schemeClr val="tx1"/>
                </a:solidFill>
                <a:latin typeface="Times New Roman" panose="02020603050405020304" pitchFamily="18" charset="0"/>
                <a:cs typeface="Times New Roman" panose="02020603050405020304" pitchFamily="18" charset="0"/>
              </a:rPr>
              <a:t>4</a:t>
            </a:r>
            <a:endParaRPr sz="4800" dirty="0">
              <a:solidFill>
                <a:schemeClr val="tx1"/>
              </a:solidFill>
              <a:latin typeface="Times New Roman" panose="02020603050405020304" pitchFamily="18" charset="0"/>
              <a:cs typeface="Times New Roman" panose="02020603050405020304" pitchFamily="18" charset="0"/>
            </a:endParaRPr>
          </a:p>
        </p:txBody>
      </p:sp>
      <p:pic>
        <p:nvPicPr>
          <p:cNvPr id="40" name="Picture 39">
            <a:extLst>
              <a:ext uri="{FF2B5EF4-FFF2-40B4-BE49-F238E27FC236}">
                <a16:creationId xmlns:a16="http://schemas.microsoft.com/office/drawing/2014/main" id="{15C43287-1E6A-B893-6DB1-1FEF50E8DACE}"/>
              </a:ext>
            </a:extLst>
          </p:cNvPr>
          <p:cNvPicPr>
            <a:picLocks noChangeAspect="1"/>
          </p:cNvPicPr>
          <p:nvPr/>
        </p:nvPicPr>
        <p:blipFill>
          <a:blip r:embed="rId7"/>
          <a:stretch>
            <a:fillRect/>
          </a:stretch>
        </p:blipFill>
        <p:spPr>
          <a:xfrm>
            <a:off x="4660388" y="3824291"/>
            <a:ext cx="672915" cy="951957"/>
          </a:xfrm>
          <a:prstGeom prst="rect">
            <a:avLst/>
          </a:prstGeom>
        </p:spPr>
      </p:pic>
      <p:pic>
        <p:nvPicPr>
          <p:cNvPr id="41" name="image3.jpg">
            <a:extLst>
              <a:ext uri="{FF2B5EF4-FFF2-40B4-BE49-F238E27FC236}">
                <a16:creationId xmlns:a16="http://schemas.microsoft.com/office/drawing/2014/main" id="{C568E58A-AD9C-C14B-8E63-DB8D1D4A6914}"/>
              </a:ext>
            </a:extLst>
          </p:cNvPr>
          <p:cNvPicPr/>
          <p:nvPr/>
        </p:nvPicPr>
        <p:blipFill>
          <a:blip r:embed="rId8"/>
          <a:srcRect l="27724" r="3639"/>
          <a:stretch>
            <a:fillRect/>
          </a:stretch>
        </p:blipFill>
        <p:spPr>
          <a:xfrm>
            <a:off x="3458639" y="2221297"/>
            <a:ext cx="1244133" cy="868511"/>
          </a:xfrm>
          <a:prstGeom prst="rect">
            <a:avLst/>
          </a:prstGeom>
          <a:ln>
            <a:solidFill>
              <a:schemeClr val="accent2"/>
            </a:solidFill>
          </a:ln>
        </p:spPr>
      </p:pic>
      <p:pic>
        <p:nvPicPr>
          <p:cNvPr id="42" name="Picture 41">
            <a:extLst>
              <a:ext uri="{FF2B5EF4-FFF2-40B4-BE49-F238E27FC236}">
                <a16:creationId xmlns:a16="http://schemas.microsoft.com/office/drawing/2014/main" id="{7D64EC61-249C-5EAE-C7EB-C3AE6981A57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95" b="95309" l="9761" r="90239">
                        <a14:foregroundMark x1="20717" y1="31557" x2="38645" y2="19403"/>
                        <a14:foregroundMark x1="38645" y1="19403" x2="41633" y2="11727"/>
                        <a14:foregroundMark x1="56375" y1="12367" x2="69721" y2="18550"/>
                        <a14:foregroundMark x1="69721" y1="18550" x2="82470" y2="32836"/>
                        <a14:foregroundMark x1="79084" y1="46482" x2="78287" y2="78891"/>
                        <a14:foregroundMark x1="78287" y1="78891" x2="78287" y2="78891"/>
                        <a14:foregroundMark x1="50199" y1="66098" x2="48606" y2="84009"/>
                        <a14:foregroundMark x1="48606" y1="84009" x2="54781" y2="92111"/>
                        <a14:foregroundMark x1="54781" y1="92111" x2="67331" y2="85928"/>
                        <a14:foregroundMark x1="33068" y1="19190" x2="44422" y2="30064"/>
                        <a14:foregroundMark x1="44422" y1="30064" x2="42231" y2="37953"/>
                        <a14:foregroundMark x1="67530" y1="24520" x2="71116" y2="24307"/>
                        <a14:foregroundMark x1="69323" y1="24947" x2="63546" y2="23881"/>
                        <a14:foregroundMark x1="68526" y1="56503" x2="89905" y2="53591"/>
                        <a14:foregroundMark x1="75100" y1="50107" x2="72908" y2="60554"/>
                        <a14:foregroundMark x1="72908" y1="60554" x2="82869" y2="59701"/>
                        <a14:foregroundMark x1="82869" y1="59701" x2="82869" y2="59701"/>
                        <a14:foregroundMark x1="82869" y1="60768" x2="73506" y2="61620"/>
                        <a14:foregroundMark x1="23904" y1="51173" x2="26892" y2="60128"/>
                        <a14:foregroundMark x1="26096" y1="50320" x2="19920" y2="61620"/>
                        <a14:foregroundMark x1="19920" y1="61620" x2="19920" y2="61620"/>
                        <a14:foregroundMark x1="62151" y1="17271" x2="62749" y2="37100"/>
                        <a14:foregroundMark x1="62749" y1="37100" x2="83068" y2="33049"/>
                        <a14:foregroundMark x1="65538" y1="52878" x2="80876" y2="57143"/>
                        <a14:foregroundMark x1="80876" y1="57143" x2="88446" y2="62900"/>
                        <a14:foregroundMark x1="87649" y1="54158" x2="88247" y2="44136"/>
                        <a14:foregroundMark x1="88247" y1="44136" x2="88247" y2="43923"/>
                        <a14:foregroundMark x1="51992" y1="66311" x2="64940" y2="88060"/>
                        <a14:foregroundMark x1="56175" y1="78252" x2="37450" y2="85288"/>
                        <a14:foregroundMark x1="47809" y1="68443" x2="33466" y2="86994"/>
                        <a14:foregroundMark x1="41633" y1="82303" x2="51394" y2="72281"/>
                        <a14:backgroundMark x1="93426" y1="46055" x2="93227" y2="57356"/>
                        <a14:backgroundMark x1="57769" y1="95309" x2="47610" y2="95309"/>
                      </a14:backgroundRemoval>
                    </a14:imgEffect>
                  </a14:imgLayer>
                </a14:imgProps>
              </a:ext>
            </a:extLst>
          </a:blip>
          <a:stretch>
            <a:fillRect/>
          </a:stretch>
        </p:blipFill>
        <p:spPr>
          <a:xfrm>
            <a:off x="6073916" y="7144795"/>
            <a:ext cx="1211205" cy="1135952"/>
          </a:xfrm>
          <a:prstGeom prst="rect">
            <a:avLst/>
          </a:prstGeom>
        </p:spPr>
      </p:pic>
    </p:spTree>
    <p:extLst>
      <p:ext uri="{BB962C8B-B14F-4D97-AF65-F5344CB8AC3E}">
        <p14:creationId xmlns:p14="http://schemas.microsoft.com/office/powerpoint/2010/main" val="1517826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71">
            <a:extLst>
              <a:ext uri="{FF2B5EF4-FFF2-40B4-BE49-F238E27FC236}">
                <a16:creationId xmlns:a16="http://schemas.microsoft.com/office/drawing/2014/main" id="{8C5065DF-E663-90A0-9BEE-A0A7E6374796}"/>
              </a:ext>
            </a:extLst>
          </p:cNvPr>
          <p:cNvSpPr txBox="1">
            <a:spLocks noChangeArrowheads="1"/>
          </p:cNvSpPr>
          <p:nvPr/>
        </p:nvSpPr>
        <p:spPr bwMode="auto">
          <a:xfrm>
            <a:off x="8396503" y="3509762"/>
            <a:ext cx="3678239" cy="19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1" rIns="0" bIns="0">
            <a:spAutoFit/>
          </a:bodyPr>
          <a:lstStyle>
            <a:lvl1pPr marL="744538" indent="-7318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744575" indent="-731874" defTabSz="457223">
              <a:lnSpc>
                <a:spcPct val="100000"/>
              </a:lnSpc>
              <a:spcBef>
                <a:spcPts val="3038"/>
              </a:spcBef>
              <a:buNone/>
              <a:defRPr/>
            </a:pPr>
            <a:r>
              <a:rPr lang="mn-MN" altLang="en-US" sz="1200" b="1" dirty="0">
                <a:solidFill>
                  <a:srgbClr val="E7E6E6"/>
                </a:solidFill>
                <a:latin typeface="Times New Roman" panose="02020603050405020304" pitchFamily="18" charset="0"/>
                <a:cs typeface="Times New Roman" panose="02020603050405020304" pitchFamily="18" charset="0"/>
              </a:rPr>
              <a:t>	</a:t>
            </a:r>
          </a:p>
        </p:txBody>
      </p:sp>
      <p:sp>
        <p:nvSpPr>
          <p:cNvPr id="58" name="TextBox 57">
            <a:extLst>
              <a:ext uri="{FF2B5EF4-FFF2-40B4-BE49-F238E27FC236}">
                <a16:creationId xmlns:a16="http://schemas.microsoft.com/office/drawing/2014/main" id="{2E7E7877-3484-8354-86A9-4A1086CD21E6}"/>
              </a:ext>
            </a:extLst>
          </p:cNvPr>
          <p:cNvSpPr txBox="1"/>
          <p:nvPr/>
        </p:nvSpPr>
        <p:spPr>
          <a:xfrm>
            <a:off x="1748024" y="324296"/>
            <a:ext cx="16099487" cy="1015663"/>
          </a:xfrm>
          <a:prstGeom prst="rect">
            <a:avLst/>
          </a:prstGeom>
          <a:noFill/>
        </p:spPr>
        <p:txBody>
          <a:bodyPr wrap="square">
            <a:spAutoFit/>
          </a:bodyPr>
          <a:lstStyle/>
          <a:p>
            <a:pPr algn="ctr" defTabSz="685835" eaLnBrk="0" fontAlgn="base" hangingPunct="0">
              <a:spcBef>
                <a:spcPct val="0"/>
              </a:spcBef>
              <a:spcAft>
                <a:spcPct val="0"/>
              </a:spcAft>
              <a:defRPr/>
            </a:pPr>
            <a:r>
              <a:rPr lang="mn-MN" sz="3000" b="1" dirty="0">
                <a:solidFill>
                  <a:srgbClr val="FFC000"/>
                </a:solidFill>
                <a:latin typeface="Times New Roman" panose="02020603050405020304" pitchFamily="18" charset="0"/>
                <a:cs typeface="Times New Roman" panose="02020603050405020304" pitchFamily="18" charset="0"/>
              </a:rPr>
              <a:t>СУРГУУЛИЙН ӨМНӨХ БОЛОВСРОЛЫН  САЛБАРТ 2026 ОНД </a:t>
            </a:r>
          </a:p>
          <a:p>
            <a:pPr algn="ctr" defTabSz="685835" eaLnBrk="0" fontAlgn="base" hangingPunct="0">
              <a:spcBef>
                <a:spcPct val="0"/>
              </a:spcBef>
              <a:spcAft>
                <a:spcPct val="0"/>
              </a:spcAft>
              <a:defRPr/>
            </a:pPr>
            <a:r>
              <a:rPr lang="mn-MN" sz="3000" b="1" dirty="0">
                <a:solidFill>
                  <a:srgbClr val="FFC000"/>
                </a:solidFill>
                <a:latin typeface="Times New Roman" panose="02020603050405020304" pitchFamily="18" charset="0"/>
                <a:cs typeface="Times New Roman" panose="02020603050405020304" pitchFamily="18" charset="0"/>
              </a:rPr>
              <a:t>БАРИМТЛАХ БОДЛОГЫН ЧИГЛЭЛ</a:t>
            </a:r>
            <a:endParaRPr lang="en-US" sz="3000" b="1" dirty="0">
              <a:solidFill>
                <a:srgbClr val="FFC000"/>
              </a:solidFill>
              <a:latin typeface="Times New Roman" panose="02020603050405020304" pitchFamily="18" charset="0"/>
              <a:cs typeface="Times New Roman" panose="02020603050405020304" pitchFamily="18" charset="0"/>
            </a:endParaRPr>
          </a:p>
        </p:txBody>
      </p:sp>
      <p:grpSp>
        <p:nvGrpSpPr>
          <p:cNvPr id="59" name="Group 58">
            <a:extLst>
              <a:ext uri="{FF2B5EF4-FFF2-40B4-BE49-F238E27FC236}">
                <a16:creationId xmlns:a16="http://schemas.microsoft.com/office/drawing/2014/main" id="{038FEAC8-6354-928B-EC04-30FBFB50230A}"/>
              </a:ext>
            </a:extLst>
          </p:cNvPr>
          <p:cNvGrpSpPr/>
          <p:nvPr/>
        </p:nvGrpSpPr>
        <p:grpSpPr>
          <a:xfrm>
            <a:off x="628538" y="2308014"/>
            <a:ext cx="17659463" cy="6698404"/>
            <a:chOff x="216649" y="2138642"/>
            <a:chExt cx="12044667" cy="3886800"/>
          </a:xfrm>
        </p:grpSpPr>
        <p:grpSp>
          <p:nvGrpSpPr>
            <p:cNvPr id="60" name="Group 59">
              <a:extLst>
                <a:ext uri="{FF2B5EF4-FFF2-40B4-BE49-F238E27FC236}">
                  <a16:creationId xmlns:a16="http://schemas.microsoft.com/office/drawing/2014/main" id="{53E9E9AC-4367-E98E-3EC4-2596427C210B}"/>
                </a:ext>
              </a:extLst>
            </p:cNvPr>
            <p:cNvGrpSpPr/>
            <p:nvPr/>
          </p:nvGrpSpPr>
          <p:grpSpPr>
            <a:xfrm>
              <a:off x="216649" y="2138642"/>
              <a:ext cx="12044667" cy="3886800"/>
              <a:chOff x="390526" y="1991172"/>
              <a:chExt cx="12044667" cy="3886800"/>
            </a:xfrm>
          </p:grpSpPr>
          <p:sp>
            <p:nvSpPr>
              <p:cNvPr id="1025" name="TextBox 1024">
                <a:extLst>
                  <a:ext uri="{FF2B5EF4-FFF2-40B4-BE49-F238E27FC236}">
                    <a16:creationId xmlns:a16="http://schemas.microsoft.com/office/drawing/2014/main" id="{9F961974-5D3D-B7E5-5C0D-CD4393E1896B}"/>
                  </a:ext>
                </a:extLst>
              </p:cNvPr>
              <p:cNvSpPr txBox="1"/>
              <p:nvPr/>
            </p:nvSpPr>
            <p:spPr>
              <a:xfrm>
                <a:off x="6709144" y="2672558"/>
                <a:ext cx="125996" cy="294673"/>
              </a:xfrm>
              <a:prstGeom prst="rect">
                <a:avLst/>
              </a:prstGeom>
              <a:noFill/>
            </p:spPr>
            <p:txBody>
              <a:bodyPr wrap="none" rtlCol="0">
                <a:spAutoFit/>
              </a:bodyPr>
              <a:lstStyle/>
              <a:p>
                <a:pPr defTabSz="1371600">
                  <a:defRPr/>
                </a:pPr>
                <a:endParaRPr lang="en-US" sz="2700" dirty="0">
                  <a:solidFill>
                    <a:srgbClr val="000000"/>
                  </a:solidFill>
                  <a:latin typeface="Times New Roman" panose="02020603050405020304" pitchFamily="18" charset="0"/>
                  <a:cs typeface="Times New Roman" panose="02020603050405020304" pitchFamily="18" charset="0"/>
                </a:endParaRPr>
              </a:p>
            </p:txBody>
          </p:sp>
          <p:grpSp>
            <p:nvGrpSpPr>
              <p:cNvPr id="1026" name="Group 1025">
                <a:extLst>
                  <a:ext uri="{FF2B5EF4-FFF2-40B4-BE49-F238E27FC236}">
                    <a16:creationId xmlns:a16="http://schemas.microsoft.com/office/drawing/2014/main" id="{B0B5641E-19F6-4EA8-FAC4-4EEA9D4D89E5}"/>
                  </a:ext>
                </a:extLst>
              </p:cNvPr>
              <p:cNvGrpSpPr/>
              <p:nvPr/>
            </p:nvGrpSpPr>
            <p:grpSpPr>
              <a:xfrm>
                <a:off x="5035321" y="1991172"/>
                <a:ext cx="7399872" cy="3886800"/>
                <a:chOff x="5035321" y="1991172"/>
                <a:chExt cx="7399872" cy="3886800"/>
              </a:xfrm>
            </p:grpSpPr>
            <p:grpSp>
              <p:nvGrpSpPr>
                <p:cNvPr id="1040" name="Group 2">
                  <a:extLst>
                    <a:ext uri="{FF2B5EF4-FFF2-40B4-BE49-F238E27FC236}">
                      <a16:creationId xmlns:a16="http://schemas.microsoft.com/office/drawing/2014/main" id="{2324106D-367E-3EB3-850C-05674002B252}"/>
                    </a:ext>
                  </a:extLst>
                </p:cNvPr>
                <p:cNvGrpSpPr>
                  <a:grpSpLocks/>
                </p:cNvGrpSpPr>
                <p:nvPr/>
              </p:nvGrpSpPr>
              <p:grpSpPr bwMode="auto">
                <a:xfrm>
                  <a:off x="5035321" y="1991172"/>
                  <a:ext cx="7399872" cy="3644643"/>
                  <a:chOff x="5488882" y="2559671"/>
                  <a:chExt cx="7399872" cy="3645054"/>
                </a:xfrm>
              </p:grpSpPr>
              <p:sp>
                <p:nvSpPr>
                  <p:cNvPr id="1044" name="TextBox 18">
                    <a:extLst>
                      <a:ext uri="{FF2B5EF4-FFF2-40B4-BE49-F238E27FC236}">
                        <a16:creationId xmlns:a16="http://schemas.microsoft.com/office/drawing/2014/main" id="{0AF6F561-6AB2-7DA4-51CD-91F58545C4D8}"/>
                      </a:ext>
                    </a:extLst>
                  </p:cNvPr>
                  <p:cNvSpPr txBox="1">
                    <a:spLocks noChangeArrowheads="1"/>
                  </p:cNvSpPr>
                  <p:nvPr/>
                </p:nvSpPr>
                <p:spPr bwMode="auto">
                  <a:xfrm>
                    <a:off x="5488882" y="2559671"/>
                    <a:ext cx="7399872" cy="53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35" eaLnBrk="0" fontAlgn="base" hangingPunct="0">
                      <a:lnSpc>
                        <a:spcPct val="100000"/>
                      </a:lnSpc>
                      <a:spcBef>
                        <a:spcPct val="0"/>
                      </a:spcBef>
                      <a:spcAft>
                        <a:spcPct val="0"/>
                      </a:spcAft>
                      <a:buNone/>
                      <a:defRPr/>
                    </a:pPr>
                    <a:r>
                      <a:rPr lang="mn-MN" altLang="en-US" sz="2700" b="1" dirty="0">
                        <a:solidFill>
                          <a:srgbClr val="FFFF00"/>
                        </a:solidFill>
                        <a:latin typeface="Times New Roman" panose="02020603050405020304" pitchFamily="18" charset="0"/>
                        <a:cs typeface="Times New Roman" panose="02020603050405020304" pitchFamily="18" charset="0"/>
                      </a:rPr>
                      <a:t>ҮЙЛЧИЛГЭЭНИЙ ХҮРТЭЭМЖ, ТЭГШ ХАМРАН СУРГАЛТЫГ НЭМЭГДҮҮЛЭХ</a:t>
                    </a:r>
                    <a:r>
                      <a:rPr lang="en-US" altLang="en-US" sz="2700" b="1" dirty="0">
                        <a:solidFill>
                          <a:srgbClr val="FFFF00"/>
                        </a:solidFill>
                        <a:latin typeface="Times New Roman" panose="02020603050405020304" pitchFamily="18" charset="0"/>
                        <a:cs typeface="Times New Roman" panose="02020603050405020304" pitchFamily="18" charset="0"/>
                      </a:rPr>
                      <a:t>;</a:t>
                    </a:r>
                    <a:endParaRPr lang="en-US" altLang="en-US" sz="2400" b="1" dirty="0">
                      <a:solidFill>
                        <a:srgbClr val="FFFF00"/>
                      </a:solidFill>
                      <a:latin typeface="Times New Roman" panose="02020603050405020304" pitchFamily="18" charset="0"/>
                      <a:cs typeface="Times New Roman" panose="02020603050405020304" pitchFamily="18" charset="0"/>
                    </a:endParaRPr>
                  </a:p>
                </p:txBody>
              </p:sp>
              <p:sp>
                <p:nvSpPr>
                  <p:cNvPr id="1045" name="TextBox 19">
                    <a:extLst>
                      <a:ext uri="{FF2B5EF4-FFF2-40B4-BE49-F238E27FC236}">
                        <a16:creationId xmlns:a16="http://schemas.microsoft.com/office/drawing/2014/main" id="{4CF945FD-E373-4C79-65FF-0B96CC796843}"/>
                      </a:ext>
                    </a:extLst>
                  </p:cNvPr>
                  <p:cNvSpPr txBox="1">
                    <a:spLocks noChangeArrowheads="1"/>
                  </p:cNvSpPr>
                  <p:nvPr/>
                </p:nvSpPr>
                <p:spPr bwMode="auto">
                  <a:xfrm>
                    <a:off x="5509679" y="4503352"/>
                    <a:ext cx="7114910" cy="29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35" eaLnBrk="0" fontAlgn="base" hangingPunct="0">
                      <a:lnSpc>
                        <a:spcPct val="100000"/>
                      </a:lnSpc>
                      <a:spcBef>
                        <a:spcPct val="0"/>
                      </a:spcBef>
                      <a:spcAft>
                        <a:spcPct val="0"/>
                      </a:spcAft>
                      <a:buNone/>
                      <a:defRPr/>
                    </a:pPr>
                    <a:r>
                      <a:rPr lang="mn-MN" altLang="en-US" sz="2700" b="1" dirty="0">
                        <a:solidFill>
                          <a:srgbClr val="70AD47">
                            <a:lumMod val="60000"/>
                            <a:lumOff val="40000"/>
                          </a:srgbClr>
                        </a:solidFill>
                        <a:latin typeface="Times New Roman" panose="02020603050405020304" pitchFamily="18" charset="0"/>
                        <a:cs typeface="Times New Roman" panose="02020603050405020304" pitchFamily="18" charset="0"/>
                      </a:rPr>
                      <a:t>СУРГАЛТЫН ХӨТӨЛБӨРИЙН ХЭРЭГЖИЛТИЙГ ДЭМЖИХ</a:t>
                    </a:r>
                    <a:endParaRPr lang="en-US" altLang="en-US" sz="2700" b="1" dirty="0">
                      <a:solidFill>
                        <a:srgbClr val="70AD47">
                          <a:lumMod val="60000"/>
                          <a:lumOff val="40000"/>
                        </a:srgbClr>
                      </a:solidFill>
                      <a:latin typeface="Times New Roman" panose="02020603050405020304" pitchFamily="18" charset="0"/>
                      <a:cs typeface="Times New Roman" panose="02020603050405020304" pitchFamily="18" charset="0"/>
                    </a:endParaRPr>
                  </a:p>
                </p:txBody>
              </p:sp>
              <p:sp>
                <p:nvSpPr>
                  <p:cNvPr id="1046" name="TextBox 20">
                    <a:extLst>
                      <a:ext uri="{FF2B5EF4-FFF2-40B4-BE49-F238E27FC236}">
                        <a16:creationId xmlns:a16="http://schemas.microsoft.com/office/drawing/2014/main" id="{7537F6BB-7A0B-BD84-C61A-D35858FD327F}"/>
                      </a:ext>
                    </a:extLst>
                  </p:cNvPr>
                  <p:cNvSpPr txBox="1">
                    <a:spLocks noChangeArrowheads="1"/>
                  </p:cNvSpPr>
                  <p:nvPr/>
                </p:nvSpPr>
                <p:spPr bwMode="auto">
                  <a:xfrm>
                    <a:off x="6626407" y="5936810"/>
                    <a:ext cx="5563229" cy="26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35" eaLnBrk="0" fontAlgn="base" hangingPunct="0">
                      <a:lnSpc>
                        <a:spcPct val="100000"/>
                      </a:lnSpc>
                      <a:spcBef>
                        <a:spcPct val="0"/>
                      </a:spcBef>
                      <a:spcAft>
                        <a:spcPct val="0"/>
                      </a:spcAft>
                      <a:buNone/>
                      <a:defRPr/>
                    </a:pP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sp>
                <p:nvSpPr>
                  <p:cNvPr id="1047" name="TextBox 21">
                    <a:extLst>
                      <a:ext uri="{FF2B5EF4-FFF2-40B4-BE49-F238E27FC236}">
                        <a16:creationId xmlns:a16="http://schemas.microsoft.com/office/drawing/2014/main" id="{6A33FFF1-A9FE-27F8-914A-19608B965256}"/>
                      </a:ext>
                    </a:extLst>
                  </p:cNvPr>
                  <p:cNvSpPr txBox="1">
                    <a:spLocks noChangeArrowheads="1"/>
                  </p:cNvSpPr>
                  <p:nvPr/>
                </p:nvSpPr>
                <p:spPr bwMode="auto">
                  <a:xfrm>
                    <a:off x="5509679" y="3790022"/>
                    <a:ext cx="7086334" cy="53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35" eaLnBrk="0" fontAlgn="base" hangingPunct="0">
                      <a:lnSpc>
                        <a:spcPct val="100000"/>
                      </a:lnSpc>
                      <a:spcBef>
                        <a:spcPct val="0"/>
                      </a:spcBef>
                      <a:spcAft>
                        <a:spcPct val="0"/>
                      </a:spcAft>
                      <a:buNone/>
                      <a:defRPr/>
                    </a:pPr>
                    <a:r>
                      <a:rPr lang="mn-MN" altLang="en-US" sz="2700" b="1" dirty="0">
                        <a:solidFill>
                          <a:srgbClr val="FFC000">
                            <a:lumMod val="60000"/>
                            <a:lumOff val="40000"/>
                          </a:srgbClr>
                        </a:solidFill>
                        <a:latin typeface="Times New Roman" panose="02020603050405020304" pitchFamily="18" charset="0"/>
                        <a:cs typeface="Times New Roman" panose="02020603050405020304" pitchFamily="18" charset="0"/>
                      </a:rPr>
                      <a:t>БАГШИЙН МЭРГЭЖЛИЙН ХӨГЖЛИЙГ ДЭМЖИХ, ХҮНИЙ НӨӨЦИЙГ БҮРДҮҮЛЖ, ТОГТВОРТОЙ АЖИЛЛУУЛАХ</a:t>
                    </a:r>
                    <a:r>
                      <a:rPr lang="en-US" altLang="en-US" sz="2700" b="1" dirty="0">
                        <a:solidFill>
                          <a:srgbClr val="FFC000">
                            <a:lumMod val="60000"/>
                            <a:lumOff val="40000"/>
                          </a:srgbClr>
                        </a:solidFill>
                        <a:latin typeface="Times New Roman" panose="02020603050405020304" pitchFamily="18" charset="0"/>
                        <a:cs typeface="Times New Roman" panose="02020603050405020304" pitchFamily="18" charset="0"/>
                      </a:rPr>
                      <a:t>;</a:t>
                    </a:r>
                  </a:p>
                </p:txBody>
              </p:sp>
              <p:sp>
                <p:nvSpPr>
                  <p:cNvPr id="1049" name="TextBox 23">
                    <a:extLst>
                      <a:ext uri="{FF2B5EF4-FFF2-40B4-BE49-F238E27FC236}">
                        <a16:creationId xmlns:a16="http://schemas.microsoft.com/office/drawing/2014/main" id="{34D0A732-CC28-51A2-1E1B-F3C63EFA31D0}"/>
                      </a:ext>
                    </a:extLst>
                  </p:cNvPr>
                  <p:cNvSpPr txBox="1">
                    <a:spLocks noChangeArrowheads="1"/>
                  </p:cNvSpPr>
                  <p:nvPr/>
                </p:nvSpPr>
                <p:spPr bwMode="auto">
                  <a:xfrm>
                    <a:off x="5509679" y="5214139"/>
                    <a:ext cx="7162439" cy="53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35" eaLnBrk="0" fontAlgn="base" hangingPunct="0">
                      <a:lnSpc>
                        <a:spcPct val="100000"/>
                      </a:lnSpc>
                      <a:spcBef>
                        <a:spcPct val="0"/>
                      </a:spcBef>
                      <a:spcAft>
                        <a:spcPct val="0"/>
                      </a:spcAft>
                      <a:buNone/>
                      <a:defRPr/>
                    </a:pPr>
                    <a:r>
                      <a:rPr lang="mn-MN" altLang="en-US" sz="2700" b="1" dirty="0">
                        <a:solidFill>
                          <a:srgbClr val="5B9BD5">
                            <a:lumMod val="60000"/>
                            <a:lumOff val="40000"/>
                          </a:srgbClr>
                        </a:solidFill>
                        <a:latin typeface="Times New Roman" panose="02020603050405020304" pitchFamily="18" charset="0"/>
                        <a:cs typeface="Times New Roman" panose="02020603050405020304" pitchFamily="18" charset="0"/>
                      </a:rPr>
                      <a:t>ХҮҮХДЭД ЭЭЛТЭЙ, АЮУЛГҮЙ, ТЭГШ ХҮРТЭЭМЖТЭЙ СУРГАЛТЫН ОРЧИН БҮРДҮҮЛЭХ</a:t>
                    </a:r>
                    <a:r>
                      <a:rPr lang="en-US" altLang="en-US" sz="2700" b="1" dirty="0">
                        <a:solidFill>
                          <a:srgbClr val="5B9BD5">
                            <a:lumMod val="60000"/>
                            <a:lumOff val="40000"/>
                          </a:srgbClr>
                        </a:solidFill>
                        <a:latin typeface="Times New Roman" panose="02020603050405020304" pitchFamily="18" charset="0"/>
                        <a:cs typeface="Times New Roman" panose="02020603050405020304" pitchFamily="18" charset="0"/>
                      </a:rPr>
                      <a:t>;</a:t>
                    </a:r>
                    <a:r>
                      <a:rPr lang="mn-MN" altLang="en-US" sz="2700" b="1" dirty="0">
                        <a:solidFill>
                          <a:srgbClr val="5B9BD5">
                            <a:lumMod val="60000"/>
                            <a:lumOff val="40000"/>
                          </a:srgbClr>
                        </a:solidFill>
                        <a:latin typeface="Times New Roman" panose="02020603050405020304" pitchFamily="18" charset="0"/>
                        <a:cs typeface="Times New Roman" panose="02020603050405020304" pitchFamily="18" charset="0"/>
                      </a:rPr>
                      <a:t> </a:t>
                    </a:r>
                    <a:endParaRPr lang="en-US" altLang="en-US" sz="2700" b="1" dirty="0">
                      <a:solidFill>
                        <a:srgbClr val="5B9BD5">
                          <a:lumMod val="60000"/>
                          <a:lumOff val="40000"/>
                        </a:srgbClr>
                      </a:solidFill>
                      <a:latin typeface="Times New Roman" panose="02020603050405020304" pitchFamily="18" charset="0"/>
                      <a:cs typeface="Times New Roman" panose="02020603050405020304" pitchFamily="18" charset="0"/>
                    </a:endParaRPr>
                  </a:p>
                </p:txBody>
              </p:sp>
            </p:grpSp>
            <p:grpSp>
              <p:nvGrpSpPr>
                <p:cNvPr id="1041" name="Group 1040">
                  <a:extLst>
                    <a:ext uri="{FF2B5EF4-FFF2-40B4-BE49-F238E27FC236}">
                      <a16:creationId xmlns:a16="http://schemas.microsoft.com/office/drawing/2014/main" id="{1AA03023-2AF4-055B-1F72-F9673354AD5F}"/>
                    </a:ext>
                  </a:extLst>
                </p:cNvPr>
                <p:cNvGrpSpPr/>
                <p:nvPr/>
              </p:nvGrpSpPr>
              <p:grpSpPr>
                <a:xfrm>
                  <a:off x="5056118" y="2722333"/>
                  <a:ext cx="7107172" cy="3155639"/>
                  <a:chOff x="5056118" y="2722333"/>
                  <a:chExt cx="7107172" cy="3155639"/>
                </a:xfrm>
              </p:grpSpPr>
              <p:sp>
                <p:nvSpPr>
                  <p:cNvPr id="1042" name="TextBox 18">
                    <a:extLst>
                      <a:ext uri="{FF2B5EF4-FFF2-40B4-BE49-F238E27FC236}">
                        <a16:creationId xmlns:a16="http://schemas.microsoft.com/office/drawing/2014/main" id="{53CE7262-EB2D-A61F-2F24-F981B3595C1F}"/>
                      </a:ext>
                    </a:extLst>
                  </p:cNvPr>
                  <p:cNvSpPr txBox="1">
                    <a:spLocks noChangeArrowheads="1"/>
                  </p:cNvSpPr>
                  <p:nvPr/>
                </p:nvSpPr>
                <p:spPr bwMode="auto">
                  <a:xfrm>
                    <a:off x="5056118" y="5342203"/>
                    <a:ext cx="6447199" cy="5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1371600" eaLnBrk="0" fontAlgn="base" hangingPunct="0">
                      <a:lnSpc>
                        <a:spcPct val="100000"/>
                      </a:lnSpc>
                      <a:spcBef>
                        <a:spcPct val="0"/>
                      </a:spcBef>
                      <a:spcAft>
                        <a:spcPct val="0"/>
                      </a:spcAft>
                      <a:buNone/>
                      <a:defRPr/>
                    </a:pPr>
                    <a:r>
                      <a:rPr lang="mn-MN" altLang="en-US" sz="2700" b="1" dirty="0">
                        <a:solidFill>
                          <a:srgbClr val="0070C0"/>
                        </a:solidFill>
                        <a:latin typeface="Times New Roman" panose="02020603050405020304" pitchFamily="18" charset="0"/>
                        <a:cs typeface="Times New Roman" panose="02020603050405020304" pitchFamily="18" charset="0"/>
                      </a:rPr>
                      <a:t>БАЙГУУЛЛАГЫН УДИРДЛАГЫН МАНЛАЙЛАЛ, МЕНЕЖМЕНТИЙН САЙЖРУУЛАХ</a:t>
                    </a:r>
                    <a:r>
                      <a:rPr lang="en-US" altLang="en-US" sz="2700" b="1" dirty="0">
                        <a:solidFill>
                          <a:srgbClr val="0070C0"/>
                        </a:solidFill>
                        <a:latin typeface="Times New Roman" panose="02020603050405020304" pitchFamily="18" charset="0"/>
                        <a:cs typeface="Times New Roman" panose="02020603050405020304" pitchFamily="18" charset="0"/>
                      </a:rPr>
                      <a:t>.</a:t>
                    </a:r>
                  </a:p>
                </p:txBody>
              </p:sp>
              <p:sp>
                <p:nvSpPr>
                  <p:cNvPr id="1043" name="TextBox 18">
                    <a:extLst>
                      <a:ext uri="{FF2B5EF4-FFF2-40B4-BE49-F238E27FC236}">
                        <a16:creationId xmlns:a16="http://schemas.microsoft.com/office/drawing/2014/main" id="{87040E4A-9A8B-6394-8B24-2037C682A5A9}"/>
                      </a:ext>
                    </a:extLst>
                  </p:cNvPr>
                  <p:cNvSpPr txBox="1">
                    <a:spLocks noChangeArrowheads="1"/>
                  </p:cNvSpPr>
                  <p:nvPr/>
                </p:nvSpPr>
                <p:spPr bwMode="auto">
                  <a:xfrm>
                    <a:off x="5063856" y="2722333"/>
                    <a:ext cx="7099434" cy="30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35" eaLnBrk="0" fontAlgn="base" hangingPunct="0">
                      <a:lnSpc>
                        <a:spcPct val="100000"/>
                      </a:lnSpc>
                      <a:spcBef>
                        <a:spcPct val="0"/>
                      </a:spcBef>
                      <a:spcAft>
                        <a:spcPct val="0"/>
                      </a:spcAft>
                      <a:buNone/>
                      <a:defRPr/>
                    </a:pPr>
                    <a:r>
                      <a:rPr lang="mn-MN" altLang="en-US" sz="2801" b="1" dirty="0">
                        <a:solidFill>
                          <a:srgbClr val="ED8551"/>
                        </a:solidFill>
                        <a:latin typeface="Times New Roman" panose="02020603050405020304" pitchFamily="18" charset="0"/>
                        <a:cs typeface="Times New Roman" panose="02020603050405020304" pitchFamily="18" charset="0"/>
                      </a:rPr>
                      <a:t>ҮЙЛЧИЛГЭЭНИЙ ЧАНАРЫГ САЙЖРУУЛАХ</a:t>
                    </a:r>
                    <a:r>
                      <a:rPr lang="en-US" altLang="en-US" sz="2801" b="1" dirty="0">
                        <a:solidFill>
                          <a:srgbClr val="ED8551"/>
                        </a:solidFill>
                        <a:latin typeface="Times New Roman" panose="02020603050405020304" pitchFamily="18" charset="0"/>
                        <a:cs typeface="Times New Roman" panose="02020603050405020304" pitchFamily="18" charset="0"/>
                      </a:rPr>
                      <a:t>;</a:t>
                    </a:r>
                  </a:p>
                </p:txBody>
              </p:sp>
            </p:grpSp>
          </p:grpSp>
          <p:grpSp>
            <p:nvGrpSpPr>
              <p:cNvPr id="1027" name="Group 1026">
                <a:extLst>
                  <a:ext uri="{FF2B5EF4-FFF2-40B4-BE49-F238E27FC236}">
                    <a16:creationId xmlns:a16="http://schemas.microsoft.com/office/drawing/2014/main" id="{AEE453EF-BA43-653B-F622-448B5FC0B572}"/>
                  </a:ext>
                </a:extLst>
              </p:cNvPr>
              <p:cNvGrpSpPr/>
              <p:nvPr/>
            </p:nvGrpSpPr>
            <p:grpSpPr>
              <a:xfrm>
                <a:off x="390526" y="1991172"/>
                <a:ext cx="4483030" cy="3885765"/>
                <a:chOff x="390526" y="1977672"/>
                <a:chExt cx="4483030" cy="3885765"/>
              </a:xfrm>
            </p:grpSpPr>
            <p:grpSp>
              <p:nvGrpSpPr>
                <p:cNvPr id="1032" name="Group 2">
                  <a:extLst>
                    <a:ext uri="{FF2B5EF4-FFF2-40B4-BE49-F238E27FC236}">
                      <a16:creationId xmlns:a16="http://schemas.microsoft.com/office/drawing/2014/main" id="{CE73D856-F887-C615-7643-70DA2C1964CA}"/>
                    </a:ext>
                  </a:extLst>
                </p:cNvPr>
                <p:cNvGrpSpPr>
                  <a:grpSpLocks/>
                </p:cNvGrpSpPr>
                <p:nvPr/>
              </p:nvGrpSpPr>
              <p:grpSpPr bwMode="auto">
                <a:xfrm>
                  <a:off x="390526" y="1977672"/>
                  <a:ext cx="4483030" cy="3885765"/>
                  <a:chOff x="241300" y="1766859"/>
                  <a:chExt cx="4483030" cy="3886200"/>
                </a:xfrm>
              </p:grpSpPr>
              <p:sp>
                <p:nvSpPr>
                  <p:cNvPr id="1038" name="Freeform: Shape 1037">
                    <a:extLst>
                      <a:ext uri="{FF2B5EF4-FFF2-40B4-BE49-F238E27FC236}">
                        <a16:creationId xmlns:a16="http://schemas.microsoft.com/office/drawing/2014/main" id="{7BB0D3EF-9D99-F1E5-52A8-F3ACE334D3B3}"/>
                      </a:ext>
                    </a:extLst>
                  </p:cNvPr>
                  <p:cNvSpPr/>
                  <p:nvPr/>
                </p:nvSpPr>
                <p:spPr bwMode="auto">
                  <a:xfrm>
                    <a:off x="241300" y="2694835"/>
                    <a:ext cx="2001838" cy="1778660"/>
                  </a:xfrm>
                  <a:custGeom>
                    <a:avLst/>
                    <a:gdLst>
                      <a:gd name="connsiteX0" fmla="*/ 1600200 w 3200400"/>
                      <a:gd name="connsiteY0" fmla="*/ 228600 h 3200400"/>
                      <a:gd name="connsiteX1" fmla="*/ 228600 w 3200400"/>
                      <a:gd name="connsiteY1" fmla="*/ 1600200 h 3200400"/>
                      <a:gd name="connsiteX2" fmla="*/ 1600200 w 3200400"/>
                      <a:gd name="connsiteY2" fmla="*/ 2971800 h 3200400"/>
                      <a:gd name="connsiteX3" fmla="*/ 2971800 w 3200400"/>
                      <a:gd name="connsiteY3" fmla="*/ 1600200 h 3200400"/>
                      <a:gd name="connsiteX4" fmla="*/ 1600200 w 3200400"/>
                      <a:gd name="connsiteY4" fmla="*/ 228600 h 3200400"/>
                      <a:gd name="connsiteX5" fmla="*/ 1600200 w 3200400"/>
                      <a:gd name="connsiteY5" fmla="*/ 0 h 3200400"/>
                      <a:gd name="connsiteX6" fmla="*/ 3200400 w 3200400"/>
                      <a:gd name="connsiteY6" fmla="*/ 1600200 h 3200400"/>
                      <a:gd name="connsiteX7" fmla="*/ 1600200 w 3200400"/>
                      <a:gd name="connsiteY7" fmla="*/ 3200400 h 3200400"/>
                      <a:gd name="connsiteX8" fmla="*/ 0 w 3200400"/>
                      <a:gd name="connsiteY8" fmla="*/ 1600200 h 3200400"/>
                      <a:gd name="connsiteX9" fmla="*/ 1600200 w 3200400"/>
                      <a:gd name="connsiteY9"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0400" h="3200400">
                        <a:moveTo>
                          <a:pt x="1600200" y="228600"/>
                        </a:moveTo>
                        <a:cubicBezTo>
                          <a:pt x="842686" y="228600"/>
                          <a:pt x="228600" y="842686"/>
                          <a:pt x="228600" y="1600200"/>
                        </a:cubicBezTo>
                        <a:cubicBezTo>
                          <a:pt x="228600" y="2357714"/>
                          <a:pt x="842686" y="2971800"/>
                          <a:pt x="1600200" y="2971800"/>
                        </a:cubicBezTo>
                        <a:cubicBezTo>
                          <a:pt x="2357714" y="2971800"/>
                          <a:pt x="2971800" y="2357714"/>
                          <a:pt x="2971800" y="1600200"/>
                        </a:cubicBezTo>
                        <a:cubicBezTo>
                          <a:pt x="2971800" y="842686"/>
                          <a:pt x="2357714" y="228600"/>
                          <a:pt x="1600200" y="228600"/>
                        </a:cubicBezTo>
                        <a:close/>
                        <a:moveTo>
                          <a:pt x="1600200" y="0"/>
                        </a:moveTo>
                        <a:cubicBezTo>
                          <a:pt x="2483966" y="0"/>
                          <a:pt x="3200400" y="716434"/>
                          <a:pt x="3200400" y="1600200"/>
                        </a:cubicBezTo>
                        <a:cubicBezTo>
                          <a:pt x="3200400" y="2483966"/>
                          <a:pt x="2483966" y="3200400"/>
                          <a:pt x="1600200" y="3200400"/>
                        </a:cubicBezTo>
                        <a:cubicBezTo>
                          <a:pt x="716434" y="3200400"/>
                          <a:pt x="0" y="2483966"/>
                          <a:pt x="0" y="1600200"/>
                        </a:cubicBezTo>
                        <a:cubicBezTo>
                          <a:pt x="0" y="716434"/>
                          <a:pt x="716434" y="0"/>
                          <a:pt x="1600200"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5" eaLnBrk="0" fontAlgn="base" hangingPunct="0">
                      <a:spcBef>
                        <a:spcPct val="0"/>
                      </a:spcBef>
                      <a:spcAft>
                        <a:spcPct val="0"/>
                      </a:spcAft>
                      <a:defRPr/>
                    </a:pPr>
                    <a:endParaRPr lang="en-US" sz="2700">
                      <a:solidFill>
                        <a:srgbClr val="002060"/>
                      </a:solidFill>
                      <a:latin typeface="Times New Roman" panose="02020603050405020304" pitchFamily="18" charset="0"/>
                      <a:cs typeface="Times New Roman" panose="02020603050405020304" pitchFamily="18" charset="0"/>
                    </a:endParaRPr>
                  </a:p>
                </p:txBody>
              </p:sp>
              <p:pic>
                <p:nvPicPr>
                  <p:cNvPr id="1039" name="Picture 5">
                    <a:extLst>
                      <a:ext uri="{FF2B5EF4-FFF2-40B4-BE49-F238E27FC236}">
                        <a16:creationId xmlns:a16="http://schemas.microsoft.com/office/drawing/2014/main" id="{9335E920-ECE8-3F9E-F963-4C3741396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755" y="1766859"/>
                    <a:ext cx="37115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4" name="TextBox 27">
                  <a:extLst>
                    <a:ext uri="{FF2B5EF4-FFF2-40B4-BE49-F238E27FC236}">
                      <a16:creationId xmlns:a16="http://schemas.microsoft.com/office/drawing/2014/main" id="{F51E4355-DF37-75C4-0764-4DF5A0D9FC68}"/>
                    </a:ext>
                  </a:extLst>
                </p:cNvPr>
                <p:cNvSpPr txBox="1">
                  <a:spLocks noChangeArrowheads="1"/>
                </p:cNvSpPr>
                <p:nvPr/>
              </p:nvSpPr>
              <p:spPr bwMode="auto">
                <a:xfrm rot="10800000" flipV="1">
                  <a:off x="4061307" y="3351223"/>
                  <a:ext cx="373062" cy="37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35" eaLnBrk="0" fontAlgn="base" hangingPunct="0">
                    <a:lnSpc>
                      <a:spcPct val="100000"/>
                    </a:lnSpc>
                    <a:spcBef>
                      <a:spcPct val="0"/>
                    </a:spcBef>
                    <a:spcAft>
                      <a:spcPct val="0"/>
                    </a:spcAft>
                    <a:buNone/>
                    <a:defRPr/>
                  </a:pPr>
                  <a:r>
                    <a:rPr lang="mn-MN" altLang="en-US" sz="3600" b="1" dirty="0">
                      <a:solidFill>
                        <a:srgbClr val="FFFFFF"/>
                      </a:solidFill>
                      <a:latin typeface="Times New Roman" panose="02020603050405020304" pitchFamily="18" charset="0"/>
                      <a:cs typeface="Times New Roman" panose="02020603050405020304" pitchFamily="18" charset="0"/>
                    </a:rPr>
                    <a:t>3</a:t>
                  </a:r>
                  <a:endParaRPr lang="en-US" altLang="en-US" sz="3600" b="1" dirty="0">
                    <a:solidFill>
                      <a:srgbClr val="FFFFFF"/>
                    </a:solidFill>
                    <a:latin typeface="Times New Roman" panose="02020603050405020304" pitchFamily="18" charset="0"/>
                    <a:cs typeface="Times New Roman" panose="02020603050405020304" pitchFamily="18" charset="0"/>
                  </a:endParaRPr>
                </a:p>
              </p:txBody>
            </p:sp>
            <p:sp>
              <p:nvSpPr>
                <p:cNvPr id="1036" name="TextBox 28">
                  <a:extLst>
                    <a:ext uri="{FF2B5EF4-FFF2-40B4-BE49-F238E27FC236}">
                      <a16:creationId xmlns:a16="http://schemas.microsoft.com/office/drawing/2014/main" id="{5C9890D2-9B93-D604-8FDA-736ED3CB1575}"/>
                    </a:ext>
                  </a:extLst>
                </p:cNvPr>
                <p:cNvSpPr txBox="1">
                  <a:spLocks noChangeArrowheads="1"/>
                </p:cNvSpPr>
                <p:nvPr/>
              </p:nvSpPr>
              <p:spPr bwMode="auto">
                <a:xfrm rot="10800000" flipV="1">
                  <a:off x="3226296" y="4725599"/>
                  <a:ext cx="373062" cy="37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35" eaLnBrk="0" fontAlgn="base" hangingPunct="0">
                    <a:lnSpc>
                      <a:spcPct val="100000"/>
                    </a:lnSpc>
                    <a:spcBef>
                      <a:spcPct val="0"/>
                    </a:spcBef>
                    <a:spcAft>
                      <a:spcPct val="0"/>
                    </a:spcAft>
                    <a:buNone/>
                    <a:defRPr/>
                  </a:pPr>
                  <a:r>
                    <a:rPr lang="mn-MN" altLang="en-US" sz="3600" b="1" dirty="0">
                      <a:solidFill>
                        <a:srgbClr val="FFFFFF"/>
                      </a:solidFill>
                      <a:latin typeface="Times New Roman" panose="02020603050405020304" pitchFamily="18" charset="0"/>
                      <a:cs typeface="Times New Roman" panose="02020603050405020304" pitchFamily="18" charset="0"/>
                    </a:rPr>
                    <a:t>5</a:t>
                  </a:r>
                  <a:endParaRPr lang="en-US" altLang="en-US" sz="3600" b="1" dirty="0">
                    <a:solidFill>
                      <a:srgbClr val="FFFFFF"/>
                    </a:solidFill>
                    <a:latin typeface="Times New Roman" panose="02020603050405020304" pitchFamily="18" charset="0"/>
                    <a:cs typeface="Times New Roman" panose="02020603050405020304" pitchFamily="18" charset="0"/>
                  </a:endParaRPr>
                </a:p>
              </p:txBody>
            </p:sp>
            <p:sp>
              <p:nvSpPr>
                <p:cNvPr id="1037" name="TextBox 29">
                  <a:extLst>
                    <a:ext uri="{FF2B5EF4-FFF2-40B4-BE49-F238E27FC236}">
                      <a16:creationId xmlns:a16="http://schemas.microsoft.com/office/drawing/2014/main" id="{96552B48-2EB7-27F9-3520-290CB968BF8E}"/>
                    </a:ext>
                  </a:extLst>
                </p:cNvPr>
                <p:cNvSpPr txBox="1">
                  <a:spLocks noChangeArrowheads="1"/>
                </p:cNvSpPr>
                <p:nvPr/>
              </p:nvSpPr>
              <p:spPr bwMode="auto">
                <a:xfrm rot="10800000" flipV="1">
                  <a:off x="3688243" y="5414987"/>
                  <a:ext cx="373062" cy="37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35" eaLnBrk="0" fontAlgn="base" hangingPunct="0">
                    <a:lnSpc>
                      <a:spcPct val="100000"/>
                    </a:lnSpc>
                    <a:spcBef>
                      <a:spcPct val="0"/>
                    </a:spcBef>
                    <a:spcAft>
                      <a:spcPct val="0"/>
                    </a:spcAft>
                    <a:buNone/>
                    <a:defRPr/>
                  </a:pPr>
                  <a:r>
                    <a:rPr lang="mn-MN" altLang="en-US" sz="3600" b="1" dirty="0">
                      <a:solidFill>
                        <a:srgbClr val="FFFFFF"/>
                      </a:solidFill>
                      <a:latin typeface="Times New Roman" panose="02020603050405020304" pitchFamily="18" charset="0"/>
                      <a:cs typeface="Times New Roman" panose="02020603050405020304" pitchFamily="18" charset="0"/>
                    </a:rPr>
                    <a:t>6</a:t>
                  </a:r>
                  <a:endParaRPr lang="en-US" altLang="en-US" sz="3600" b="1" dirty="0">
                    <a:solidFill>
                      <a:srgbClr val="FFFFFF"/>
                    </a:solidFill>
                    <a:latin typeface="Times New Roman" panose="02020603050405020304" pitchFamily="18" charset="0"/>
                    <a:cs typeface="Times New Roman" panose="02020603050405020304" pitchFamily="18" charset="0"/>
                  </a:endParaRPr>
                </a:p>
              </p:txBody>
            </p:sp>
          </p:grpSp>
          <p:sp>
            <p:nvSpPr>
              <p:cNvPr id="1028" name="Oval 1027">
                <a:extLst>
                  <a:ext uri="{FF2B5EF4-FFF2-40B4-BE49-F238E27FC236}">
                    <a16:creationId xmlns:a16="http://schemas.microsoft.com/office/drawing/2014/main" id="{7B77EE67-AC03-AF77-ABE5-7B6732EBCC16}"/>
                  </a:ext>
                </a:extLst>
              </p:cNvPr>
              <p:cNvSpPr/>
              <p:nvPr/>
            </p:nvSpPr>
            <p:spPr>
              <a:xfrm>
                <a:off x="502024" y="2919044"/>
                <a:ext cx="1754657" cy="1778461"/>
              </a:xfrm>
              <a:prstGeom prst="ellipse">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5" eaLnBrk="0" fontAlgn="base" hangingPunct="0">
                  <a:spcBef>
                    <a:spcPct val="0"/>
                  </a:spcBef>
                  <a:spcAft>
                    <a:spcPct val="0"/>
                  </a:spcAft>
                  <a:defRPr/>
                </a:pPr>
                <a:endParaRPr lang="en-US" sz="1650" dirty="0">
                  <a:solidFill>
                    <a:srgbClr val="FFFFFF"/>
                  </a:solidFill>
                  <a:latin typeface="Times New Roman" panose="02020603050405020304" pitchFamily="18" charset="0"/>
                  <a:cs typeface="Times New Roman" panose="02020603050405020304" pitchFamily="18" charset="0"/>
                </a:endParaRPr>
              </a:p>
            </p:txBody>
          </p:sp>
          <p:sp>
            <p:nvSpPr>
              <p:cNvPr id="1030" name="Freeform: Shape 1029">
                <a:extLst>
                  <a:ext uri="{FF2B5EF4-FFF2-40B4-BE49-F238E27FC236}">
                    <a16:creationId xmlns:a16="http://schemas.microsoft.com/office/drawing/2014/main" id="{49E8B443-148D-27AB-6B10-04EC43B4F575}"/>
                  </a:ext>
                </a:extLst>
              </p:cNvPr>
              <p:cNvSpPr/>
              <p:nvPr/>
            </p:nvSpPr>
            <p:spPr bwMode="auto">
              <a:xfrm>
                <a:off x="390526" y="2919044"/>
                <a:ext cx="2001838" cy="1778461"/>
              </a:xfrm>
              <a:custGeom>
                <a:avLst/>
                <a:gdLst>
                  <a:gd name="connsiteX0" fmla="*/ 1600200 w 3200400"/>
                  <a:gd name="connsiteY0" fmla="*/ 228600 h 3200400"/>
                  <a:gd name="connsiteX1" fmla="*/ 228600 w 3200400"/>
                  <a:gd name="connsiteY1" fmla="*/ 1600200 h 3200400"/>
                  <a:gd name="connsiteX2" fmla="*/ 1600200 w 3200400"/>
                  <a:gd name="connsiteY2" fmla="*/ 2971800 h 3200400"/>
                  <a:gd name="connsiteX3" fmla="*/ 2971800 w 3200400"/>
                  <a:gd name="connsiteY3" fmla="*/ 1600200 h 3200400"/>
                  <a:gd name="connsiteX4" fmla="*/ 1600200 w 3200400"/>
                  <a:gd name="connsiteY4" fmla="*/ 228600 h 3200400"/>
                  <a:gd name="connsiteX5" fmla="*/ 1600200 w 3200400"/>
                  <a:gd name="connsiteY5" fmla="*/ 0 h 3200400"/>
                  <a:gd name="connsiteX6" fmla="*/ 3200400 w 3200400"/>
                  <a:gd name="connsiteY6" fmla="*/ 1600200 h 3200400"/>
                  <a:gd name="connsiteX7" fmla="*/ 1600200 w 3200400"/>
                  <a:gd name="connsiteY7" fmla="*/ 3200400 h 3200400"/>
                  <a:gd name="connsiteX8" fmla="*/ 0 w 3200400"/>
                  <a:gd name="connsiteY8" fmla="*/ 1600200 h 3200400"/>
                  <a:gd name="connsiteX9" fmla="*/ 1600200 w 3200400"/>
                  <a:gd name="connsiteY9"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0400" h="3200400">
                    <a:moveTo>
                      <a:pt x="1600200" y="228600"/>
                    </a:moveTo>
                    <a:cubicBezTo>
                      <a:pt x="842686" y="228600"/>
                      <a:pt x="228600" y="842686"/>
                      <a:pt x="228600" y="1600200"/>
                    </a:cubicBezTo>
                    <a:cubicBezTo>
                      <a:pt x="228600" y="2357714"/>
                      <a:pt x="842686" y="2971800"/>
                      <a:pt x="1600200" y="2971800"/>
                    </a:cubicBezTo>
                    <a:cubicBezTo>
                      <a:pt x="2357714" y="2971800"/>
                      <a:pt x="2971800" y="2357714"/>
                      <a:pt x="2971800" y="1600200"/>
                    </a:cubicBezTo>
                    <a:cubicBezTo>
                      <a:pt x="2971800" y="842686"/>
                      <a:pt x="2357714" y="228600"/>
                      <a:pt x="1600200" y="228600"/>
                    </a:cubicBezTo>
                    <a:close/>
                    <a:moveTo>
                      <a:pt x="1600200" y="0"/>
                    </a:moveTo>
                    <a:cubicBezTo>
                      <a:pt x="2483966" y="0"/>
                      <a:pt x="3200400" y="716434"/>
                      <a:pt x="3200400" y="1600200"/>
                    </a:cubicBezTo>
                    <a:cubicBezTo>
                      <a:pt x="3200400" y="2483966"/>
                      <a:pt x="2483966" y="3200400"/>
                      <a:pt x="1600200" y="3200400"/>
                    </a:cubicBezTo>
                    <a:cubicBezTo>
                      <a:pt x="716434" y="3200400"/>
                      <a:pt x="0" y="2483966"/>
                      <a:pt x="0" y="1600200"/>
                    </a:cubicBezTo>
                    <a:cubicBezTo>
                      <a:pt x="0" y="716434"/>
                      <a:pt x="716434" y="0"/>
                      <a:pt x="1600200" y="0"/>
                    </a:cubicBezTo>
                    <a:close/>
                  </a:path>
                </a:pathLst>
              </a:custGeom>
              <a:gradFill flip="none" rotWithShape="1">
                <a:gsLst>
                  <a:gs pos="32000">
                    <a:schemeClr val="accent6"/>
                  </a:gs>
                  <a:gs pos="49000">
                    <a:schemeClr val="accent5">
                      <a:lumMod val="75000"/>
                    </a:schemeClr>
                  </a:gs>
                  <a:gs pos="16000">
                    <a:srgbClr val="FFC000"/>
                  </a:gs>
                  <a:gs pos="0">
                    <a:srgbClr val="FF0000"/>
                  </a:gs>
                  <a:gs pos="65000">
                    <a:srgbClr val="FF33CC"/>
                  </a:gs>
                  <a:gs pos="97000">
                    <a:srgbClr val="C00000"/>
                  </a:gs>
                  <a:gs pos="80000">
                    <a:srgbClr val="9900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5" eaLnBrk="0" fontAlgn="base" hangingPunct="0">
                  <a:spcBef>
                    <a:spcPct val="0"/>
                  </a:spcBef>
                  <a:spcAft>
                    <a:spcPct val="0"/>
                  </a:spcAft>
                  <a:defRPr/>
                </a:pPr>
                <a:endParaRPr lang="en-US" sz="2700">
                  <a:solidFill>
                    <a:srgbClr val="002060"/>
                  </a:solidFill>
                  <a:latin typeface="Times New Roman" panose="02020603050405020304" pitchFamily="18" charset="0"/>
                  <a:cs typeface="Times New Roman" panose="02020603050405020304" pitchFamily="18" charset="0"/>
                </a:endParaRPr>
              </a:p>
            </p:txBody>
          </p:sp>
          <p:sp>
            <p:nvSpPr>
              <p:cNvPr id="1031" name="TextBox 1030">
                <a:extLst>
                  <a:ext uri="{FF2B5EF4-FFF2-40B4-BE49-F238E27FC236}">
                    <a16:creationId xmlns:a16="http://schemas.microsoft.com/office/drawing/2014/main" id="{00D877EA-3F20-CC23-C042-3A42C5459554}"/>
                  </a:ext>
                </a:extLst>
              </p:cNvPr>
              <p:cNvSpPr txBox="1"/>
              <p:nvPr/>
            </p:nvSpPr>
            <p:spPr>
              <a:xfrm>
                <a:off x="440158" y="3348967"/>
                <a:ext cx="1902574" cy="910807"/>
              </a:xfrm>
              <a:prstGeom prst="rect">
                <a:avLst/>
              </a:prstGeom>
              <a:noFill/>
            </p:spPr>
            <p:txBody>
              <a:bodyPr wrap="square">
                <a:spAutoFit/>
              </a:bodyPr>
              <a:lstStyle/>
              <a:p>
                <a:pPr algn="ctr" defTabSz="1371600">
                  <a:defRPr/>
                </a:pPr>
                <a:r>
                  <a:rPr lang="mn-MN" sz="3200" b="1" dirty="0">
                    <a:solidFill>
                      <a:srgbClr val="FFFFFF"/>
                    </a:solidFill>
                    <a:latin typeface="Times New Roman" panose="02020603050405020304" pitchFamily="18" charset="0"/>
                    <a:cs typeface="Times New Roman" panose="02020603050405020304" pitchFamily="18" charset="0"/>
                  </a:rPr>
                  <a:t>Бодлогын тэргүүлэх </a:t>
                </a:r>
              </a:p>
              <a:p>
                <a:pPr algn="ctr" defTabSz="1371600">
                  <a:defRPr/>
                </a:pPr>
                <a:r>
                  <a:rPr lang="mn-MN" sz="3200" b="1" dirty="0">
                    <a:solidFill>
                      <a:srgbClr val="FFFFFF"/>
                    </a:solidFill>
                    <a:latin typeface="Times New Roman" panose="02020603050405020304" pitchFamily="18" charset="0"/>
                    <a:cs typeface="Times New Roman" panose="02020603050405020304" pitchFamily="18" charset="0"/>
                  </a:rPr>
                  <a:t>чиглэл </a:t>
                </a:r>
              </a:p>
            </p:txBody>
          </p:sp>
        </p:grpSp>
        <p:sp>
          <p:nvSpPr>
            <p:cNvPr id="61" name="TextBox 26">
              <a:extLst>
                <a:ext uri="{FF2B5EF4-FFF2-40B4-BE49-F238E27FC236}">
                  <a16:creationId xmlns:a16="http://schemas.microsoft.com/office/drawing/2014/main" id="{54F987EA-7EF3-9557-D6AC-BD51E9264215}"/>
                </a:ext>
              </a:extLst>
            </p:cNvPr>
            <p:cNvSpPr txBox="1">
              <a:spLocks noChangeArrowheads="1"/>
            </p:cNvSpPr>
            <p:nvPr/>
          </p:nvSpPr>
          <p:spPr bwMode="auto">
            <a:xfrm rot="10800000" flipV="1">
              <a:off x="3052420" y="2943352"/>
              <a:ext cx="373063" cy="3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35" eaLnBrk="0" fontAlgn="base" hangingPunct="0">
                <a:lnSpc>
                  <a:spcPct val="100000"/>
                </a:lnSpc>
                <a:spcBef>
                  <a:spcPct val="0"/>
                </a:spcBef>
                <a:spcAft>
                  <a:spcPct val="0"/>
                </a:spcAft>
                <a:buNone/>
                <a:defRPr/>
              </a:pPr>
              <a:r>
                <a:rPr lang="mn-MN" altLang="en-US" sz="3600" b="1" dirty="0">
                  <a:solidFill>
                    <a:srgbClr val="FFFFFF"/>
                  </a:solidFill>
                  <a:latin typeface="Times New Roman" panose="02020603050405020304" pitchFamily="18" charset="0"/>
                  <a:cs typeface="Times New Roman" panose="02020603050405020304" pitchFamily="18" charset="0"/>
                </a:rPr>
                <a:t>2</a:t>
              </a:r>
              <a:endParaRPr lang="en-US" altLang="en-US" sz="3600" b="1" dirty="0">
                <a:solidFill>
                  <a:srgbClr val="FFFFFF"/>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F9C7BA27-FC74-74DF-ACAC-C425B8207DFE}"/>
                </a:ext>
              </a:extLst>
            </p:cNvPr>
            <p:cNvSpPr txBox="1">
              <a:spLocks noChangeArrowheads="1"/>
            </p:cNvSpPr>
            <p:nvPr/>
          </p:nvSpPr>
          <p:spPr bwMode="auto">
            <a:xfrm rot="10800000" flipV="1">
              <a:off x="3514367" y="2221292"/>
              <a:ext cx="373063" cy="3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35" eaLnBrk="0" fontAlgn="base" hangingPunct="0">
                <a:lnSpc>
                  <a:spcPct val="100000"/>
                </a:lnSpc>
                <a:spcBef>
                  <a:spcPct val="0"/>
                </a:spcBef>
                <a:spcAft>
                  <a:spcPct val="0"/>
                </a:spcAft>
                <a:buNone/>
                <a:defRPr/>
              </a:pPr>
              <a:r>
                <a:rPr lang="mn-MN" altLang="en-US" sz="3600" b="1" dirty="0">
                  <a:solidFill>
                    <a:srgbClr val="FFFFFF"/>
                  </a:solidFill>
                  <a:latin typeface="Times New Roman" panose="02020603050405020304" pitchFamily="18" charset="0"/>
                  <a:cs typeface="Times New Roman" panose="02020603050405020304" pitchFamily="18" charset="0"/>
                </a:rPr>
                <a:t>1</a:t>
              </a: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4" name="TextBox 27">
            <a:extLst>
              <a:ext uri="{FF2B5EF4-FFF2-40B4-BE49-F238E27FC236}">
                <a16:creationId xmlns:a16="http://schemas.microsoft.com/office/drawing/2014/main" id="{19E25115-DEA5-303B-D95A-7577D9ABFC95}"/>
              </a:ext>
            </a:extLst>
          </p:cNvPr>
          <p:cNvSpPr txBox="1">
            <a:spLocks noChangeArrowheads="1"/>
          </p:cNvSpPr>
          <p:nvPr/>
        </p:nvSpPr>
        <p:spPr bwMode="auto">
          <a:xfrm rot="10800000" flipV="1">
            <a:off x="6010507" y="6007085"/>
            <a:ext cx="5469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35" eaLnBrk="0" fontAlgn="base" hangingPunct="0">
              <a:lnSpc>
                <a:spcPct val="100000"/>
              </a:lnSpc>
              <a:spcBef>
                <a:spcPct val="0"/>
              </a:spcBef>
              <a:spcAft>
                <a:spcPct val="0"/>
              </a:spcAft>
              <a:buNone/>
              <a:defRPr/>
            </a:pPr>
            <a:r>
              <a:rPr lang="mn-MN" altLang="en-US" sz="3600" b="1" dirty="0">
                <a:solidFill>
                  <a:srgbClr val="FFFFFF"/>
                </a:solidFill>
                <a:latin typeface="Times New Roman" panose="02020603050405020304" pitchFamily="18" charset="0"/>
                <a:cs typeface="Times New Roman" panose="02020603050405020304" pitchFamily="18" charset="0"/>
              </a:rPr>
              <a:t>4</a:t>
            </a:r>
            <a:endParaRPr lang="en-US" altLang="en-US" sz="3600" b="1" dirty="0">
              <a:solidFill>
                <a:srgbClr val="FFFFFF"/>
              </a:solidFill>
              <a:latin typeface="Times New Roman" panose="02020603050405020304" pitchFamily="18" charset="0"/>
              <a:cs typeface="Times New Roman" panose="02020603050405020304" pitchFamily="18" charset="0"/>
            </a:endParaRPr>
          </a:p>
        </p:txBody>
      </p:sp>
      <p:pic>
        <p:nvPicPr>
          <p:cNvPr id="2" name="Picture 1" descr="Logo&#10;&#10;Description automatically generated">
            <a:extLst>
              <a:ext uri="{FF2B5EF4-FFF2-40B4-BE49-F238E27FC236}">
                <a16:creationId xmlns:a16="http://schemas.microsoft.com/office/drawing/2014/main" id="{25079985-F62B-CD2F-1E36-182D8A491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45" t="6729" r="69807" b="5505"/>
          <a:stretch>
            <a:fillRect/>
          </a:stretch>
        </p:blipFill>
        <p:spPr bwMode="auto">
          <a:xfrm>
            <a:off x="62562" y="68045"/>
            <a:ext cx="872073" cy="8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31429C8-5A59-CB8C-7466-D92DE90C245F}"/>
              </a:ext>
            </a:extLst>
          </p:cNvPr>
          <p:cNvSpPr txBox="1">
            <a:spLocks noChangeArrowheads="1"/>
          </p:cNvSpPr>
          <p:nvPr/>
        </p:nvSpPr>
        <p:spPr bwMode="auto">
          <a:xfrm rot="5400000">
            <a:off x="-1438275" y="2446009"/>
            <a:ext cx="37766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028700">
              <a:lnSpc>
                <a:spcPct val="100000"/>
              </a:lnSpc>
              <a:spcBef>
                <a:spcPct val="0"/>
              </a:spcBef>
              <a:buNone/>
              <a:defRPr/>
            </a:pPr>
            <a:r>
              <a:rPr lang="mn-Mong-CN" altLang="en-US" sz="4950" dirty="0">
                <a:solidFill>
                  <a:srgbClr val="FFFFFF"/>
                </a:solidFill>
                <a:latin typeface="Times New Roman" panose="02020603050405020304" pitchFamily="18" charset="0"/>
                <a:ea typeface="Mongolian Baiti" panose="03000500000000000000" pitchFamily="66" charset="0"/>
                <a:cs typeface="Mongolian Baiti" panose="03000500000000000000" pitchFamily="66" charset="0"/>
              </a:rPr>
              <a:t>ᠪᠣᠯᠪᠠᠰᠤᠷᠠᠯ ᠤ᠋ᠨ ᠶᠠᠮᠤ</a:t>
            </a:r>
            <a:endParaRPr lang="en-US" altLang="en-US" sz="495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027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5821E-7B60-37A5-5519-F83DA370E1F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3518846-B6A3-F7FF-14B9-FA53FAF15855}"/>
              </a:ext>
            </a:extLst>
          </p:cNvPr>
          <p:cNvSpPr txBox="1"/>
          <p:nvPr/>
        </p:nvSpPr>
        <p:spPr>
          <a:xfrm>
            <a:off x="3212003" y="4322798"/>
            <a:ext cx="13310259" cy="830997"/>
          </a:xfrm>
          <a:prstGeom prst="rect">
            <a:avLst/>
          </a:prstGeom>
          <a:noFill/>
        </p:spPr>
        <p:txBody>
          <a:bodyPr wrap="square">
            <a:spAutoFit/>
          </a:bodyPr>
          <a:lstStyle/>
          <a:p>
            <a:pPr marL="171450" algn="ctr"/>
            <a:r>
              <a:rPr lang="mn-MN" sz="4800" b="1" dirty="0">
                <a:solidFill>
                  <a:schemeClr val="bg1"/>
                </a:solidFill>
                <a:latin typeface="Times New Roman" panose="02020603050405020304" pitchFamily="18" charset="0"/>
                <a:cs typeface="Times New Roman" panose="02020603050405020304" pitchFamily="18" charset="0"/>
              </a:rPr>
              <a:t>1. ХҮРТЭЭМЖ, ТЭГШ ХАМРАН СУРГАЛТ</a:t>
            </a:r>
          </a:p>
        </p:txBody>
      </p:sp>
      <p:pic>
        <p:nvPicPr>
          <p:cNvPr id="2" name="Picture 1" descr="Logo&#10;&#10;Description automatically generated">
            <a:extLst>
              <a:ext uri="{FF2B5EF4-FFF2-40B4-BE49-F238E27FC236}">
                <a16:creationId xmlns:a16="http://schemas.microsoft.com/office/drawing/2014/main" id="{E8F6246D-B71F-746E-BD60-DBBCF415C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5" t="6729" r="69807" b="5505"/>
          <a:stretch>
            <a:fillRect/>
          </a:stretch>
        </p:blipFill>
        <p:spPr bwMode="auto">
          <a:xfrm>
            <a:off x="62562" y="68045"/>
            <a:ext cx="872073" cy="8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8A58036-CDC0-5C6C-9162-14862E8C9067}"/>
              </a:ext>
            </a:extLst>
          </p:cNvPr>
          <p:cNvSpPr txBox="1">
            <a:spLocks noChangeArrowheads="1"/>
          </p:cNvSpPr>
          <p:nvPr/>
        </p:nvSpPr>
        <p:spPr bwMode="auto">
          <a:xfrm rot="5400000">
            <a:off x="-1438275" y="2446009"/>
            <a:ext cx="37766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028700">
              <a:lnSpc>
                <a:spcPct val="100000"/>
              </a:lnSpc>
              <a:spcBef>
                <a:spcPct val="0"/>
              </a:spcBef>
              <a:buNone/>
              <a:defRPr/>
            </a:pPr>
            <a:r>
              <a:rPr lang="mn-Mong-CN" altLang="en-US" sz="4950" dirty="0">
                <a:solidFill>
                  <a:srgbClr val="FFFFFF"/>
                </a:solidFill>
                <a:latin typeface="Arial" panose="020B0604020202020204" pitchFamily="34" charset="0"/>
                <a:ea typeface="Mongolian Baiti" panose="03000500000000000000" pitchFamily="66" charset="0"/>
                <a:cs typeface="Mongolian Baiti" panose="03000500000000000000" pitchFamily="66" charset="0"/>
              </a:rPr>
              <a:t>ᠪᠣᠯᠪᠠᠰᠤᠷᠠᠯ ᠤ᠋ᠨ ᠶᠠᠮᠤ</a:t>
            </a:r>
            <a:endParaRPr lang="en-US" altLang="en-US" sz="495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726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F98A4-1474-9684-BDFE-C79AE8729F17}"/>
            </a:ext>
          </a:extLst>
        </p:cNvPr>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CEB1031-27D1-248B-5128-E27B105C6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5" t="6729" r="69807" b="5505"/>
          <a:stretch>
            <a:fillRect/>
          </a:stretch>
        </p:blipFill>
        <p:spPr bwMode="auto">
          <a:xfrm>
            <a:off x="62562" y="68045"/>
            <a:ext cx="872073" cy="8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a:extLst>
              <a:ext uri="{FF2B5EF4-FFF2-40B4-BE49-F238E27FC236}">
                <a16:creationId xmlns:a16="http://schemas.microsoft.com/office/drawing/2014/main" id="{AFBDAF19-93EC-3254-788F-0BEA1512ED33}"/>
              </a:ext>
            </a:extLst>
          </p:cNvPr>
          <p:cNvSpPr txBox="1">
            <a:spLocks noChangeArrowheads="1"/>
          </p:cNvSpPr>
          <p:nvPr/>
        </p:nvSpPr>
        <p:spPr bwMode="auto">
          <a:xfrm rot="5400000">
            <a:off x="-1389733" y="2706082"/>
            <a:ext cx="37766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028700">
              <a:lnSpc>
                <a:spcPct val="100000"/>
              </a:lnSpc>
              <a:spcBef>
                <a:spcPct val="0"/>
              </a:spcBef>
              <a:buNone/>
              <a:defRPr/>
            </a:pPr>
            <a:r>
              <a:rPr lang="mn-Mong-CN" altLang="en-US" sz="4950" dirty="0">
                <a:solidFill>
                  <a:srgbClr val="FFFFFF"/>
                </a:solidFill>
                <a:latin typeface="+mj-lt"/>
                <a:ea typeface="Mongolian Baiti" panose="03000500000000000000" pitchFamily="66" charset="0"/>
                <a:cs typeface="Mongolian Baiti" panose="03000500000000000000" pitchFamily="66" charset="0"/>
              </a:rPr>
              <a:t>ᠪᠣᠯᠪᠠᠰᠤᠷᠠᠯ ᠤ᠋ᠨ ᠶᠠᠮᠤ</a:t>
            </a:r>
            <a:endParaRPr lang="en-US" altLang="en-US" sz="4950" dirty="0">
              <a:solidFill>
                <a:srgbClr val="FFFFFF"/>
              </a:solidFill>
              <a:latin typeface="+mj-lt"/>
              <a:cs typeface="Arial" panose="020B0604020202020204" pitchFamily="34" charset="0"/>
            </a:endParaRPr>
          </a:p>
        </p:txBody>
      </p:sp>
      <p:pic>
        <p:nvPicPr>
          <p:cNvPr id="10" name="Picture 9" descr="A red outline of a country&#10;&#10;Description automatically generated with low confidence">
            <a:extLst>
              <a:ext uri="{FF2B5EF4-FFF2-40B4-BE49-F238E27FC236}">
                <a16:creationId xmlns:a16="http://schemas.microsoft.com/office/drawing/2014/main" id="{848BAD60-0662-C528-74A4-DA44C4E83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674" y="1770737"/>
            <a:ext cx="15755243" cy="7909955"/>
          </a:xfrm>
          <a:prstGeom prst="rect">
            <a:avLst/>
          </a:prstGeom>
          <a:ln>
            <a:solidFill>
              <a:schemeClr val="tx1"/>
            </a:solidFill>
            <a:prstDash val="sysDash"/>
          </a:ln>
        </p:spPr>
      </p:pic>
      <p:sp>
        <p:nvSpPr>
          <p:cNvPr id="13" name="TextBox 12">
            <a:extLst>
              <a:ext uri="{FF2B5EF4-FFF2-40B4-BE49-F238E27FC236}">
                <a16:creationId xmlns:a16="http://schemas.microsoft.com/office/drawing/2014/main" id="{BC33F201-9091-C419-CCA5-CFCEBDC33826}"/>
              </a:ext>
            </a:extLst>
          </p:cNvPr>
          <p:cNvSpPr txBox="1"/>
          <p:nvPr/>
        </p:nvSpPr>
        <p:spPr>
          <a:xfrm>
            <a:off x="11971592" y="5429109"/>
            <a:ext cx="1245249" cy="600164"/>
          </a:xfrm>
          <a:prstGeom prst="rect">
            <a:avLst/>
          </a:prstGeom>
          <a:noFill/>
        </p:spPr>
        <p:txBody>
          <a:bodyPr wrap="square">
            <a:spAutoFit/>
          </a:bodyPr>
          <a:lstStyle/>
          <a:p>
            <a:pPr algn="ctr"/>
            <a:r>
              <a:rPr lang="mn-MN" sz="1650" b="1" dirty="0">
                <a:solidFill>
                  <a:srgbClr val="002060"/>
                </a:solidFill>
                <a:latin typeface="Times New Roman" panose="02020603050405020304" pitchFamily="18" charset="0"/>
                <a:cs typeface="Times New Roman" panose="02020603050405020304" pitchFamily="18" charset="0"/>
              </a:rPr>
              <a:t>3</a:t>
            </a:r>
            <a:r>
              <a:rPr lang="en-US" sz="1650" b="1" dirty="0">
                <a:solidFill>
                  <a:srgbClr val="002060"/>
                </a:solidFill>
                <a:latin typeface="Times New Roman" panose="02020603050405020304" pitchFamily="18" charset="0"/>
                <a:cs typeface="Times New Roman" panose="02020603050405020304" pitchFamily="18" charset="0"/>
              </a:rPr>
              <a:t>,</a:t>
            </a:r>
            <a:r>
              <a:rPr lang="mn-MN" sz="1650" b="1" dirty="0">
                <a:solidFill>
                  <a:srgbClr val="002060"/>
                </a:solidFill>
                <a:latin typeface="Times New Roman" panose="02020603050405020304" pitchFamily="18" charset="0"/>
                <a:cs typeface="Times New Roman" panose="02020603050405020304" pitchFamily="18" charset="0"/>
              </a:rPr>
              <a:t>661 </a:t>
            </a:r>
          </a:p>
          <a:p>
            <a:pPr algn="ctr"/>
            <a:r>
              <a:rPr lang="mn-MN" sz="1650" b="1" dirty="0">
                <a:solidFill>
                  <a:srgbClr val="002060"/>
                </a:solidFill>
                <a:latin typeface="Times New Roman" panose="02020603050405020304" pitchFamily="18" charset="0"/>
                <a:cs typeface="Times New Roman" panose="02020603050405020304" pitchFamily="18" charset="0"/>
              </a:rPr>
              <a:t> </a:t>
            </a:r>
            <a:r>
              <a:rPr lang="mn-MN" sz="1575" b="1" dirty="0">
                <a:solidFill>
                  <a:srgbClr val="C00000"/>
                </a:solidFill>
                <a:latin typeface="Times New Roman" panose="02020603050405020304" pitchFamily="18" charset="0"/>
                <a:cs typeface="Times New Roman" panose="02020603050405020304" pitchFamily="18" charset="0"/>
              </a:rPr>
              <a:t>1.4</a:t>
            </a:r>
            <a:r>
              <a:rPr lang="mn-MN" sz="1575" dirty="0">
                <a:solidFill>
                  <a:srgbClr val="C00000"/>
                </a:solidFill>
                <a:latin typeface="Times New Roman" panose="02020603050405020304" pitchFamily="18" charset="0"/>
                <a:cs typeface="Times New Roman" panose="02020603050405020304" pitchFamily="18" charset="0"/>
              </a:rPr>
              <a:t>%</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D7600DD-2604-8169-CD66-4E0246D1FD03}"/>
              </a:ext>
            </a:extLst>
          </p:cNvPr>
          <p:cNvSpPr txBox="1"/>
          <p:nvPr/>
        </p:nvSpPr>
        <p:spPr>
          <a:xfrm>
            <a:off x="11108159" y="4921235"/>
            <a:ext cx="1349751" cy="588623"/>
          </a:xfrm>
          <a:prstGeom prst="rect">
            <a:avLst/>
          </a:prstGeom>
          <a:noFill/>
        </p:spPr>
        <p:txBody>
          <a:bodyPr wrap="square">
            <a:spAutoFit/>
          </a:bodyPr>
          <a:lstStyle/>
          <a:p>
            <a:pPr algn="ctr"/>
            <a:r>
              <a:rPr lang="mn-MN" sz="1650" b="1" dirty="0">
                <a:solidFill>
                  <a:srgbClr val="002060"/>
                </a:solidFill>
                <a:latin typeface="Times New Roman" panose="02020603050405020304" pitchFamily="18" charset="0"/>
                <a:cs typeface="Times New Roman" panose="02020603050405020304" pitchFamily="18" charset="0"/>
              </a:rPr>
              <a:t>30,312</a:t>
            </a:r>
            <a:r>
              <a:rPr lang="en-US" sz="1650" b="1" dirty="0">
                <a:solidFill>
                  <a:srgbClr val="002060"/>
                </a:solidFill>
                <a:latin typeface="Times New Roman" panose="02020603050405020304" pitchFamily="18" charset="0"/>
                <a:cs typeface="Times New Roman" panose="02020603050405020304" pitchFamily="18" charset="0"/>
              </a:rPr>
              <a:t> </a:t>
            </a:r>
            <a:endParaRPr lang="mn-MN" sz="1650" b="1" dirty="0">
              <a:solidFill>
                <a:srgbClr val="002060"/>
              </a:solidFill>
              <a:latin typeface="Times New Roman" panose="02020603050405020304" pitchFamily="18" charset="0"/>
              <a:cs typeface="Times New Roman" panose="02020603050405020304" pitchFamily="18" charset="0"/>
            </a:endParaRPr>
          </a:p>
          <a:p>
            <a:pPr algn="ctr"/>
            <a:r>
              <a:rPr lang="mn-MN" sz="1575" dirty="0">
                <a:solidFill>
                  <a:srgbClr val="C00000"/>
                </a:solidFill>
                <a:latin typeface="Times New Roman" panose="02020603050405020304" pitchFamily="18" charset="0"/>
                <a:cs typeface="Times New Roman" panose="02020603050405020304" pitchFamily="18" charset="0"/>
              </a:rPr>
              <a:t>11</a:t>
            </a:r>
            <a:r>
              <a:rPr lang="en-US" sz="1575" dirty="0">
                <a:solidFill>
                  <a:srgbClr val="C00000"/>
                </a:solidFill>
                <a:latin typeface="Times New Roman" panose="02020603050405020304" pitchFamily="18" charset="0"/>
                <a:cs typeface="Times New Roman" panose="02020603050405020304" pitchFamily="18" charset="0"/>
              </a:rPr>
              <a:t>.7</a:t>
            </a:r>
            <a:r>
              <a:rPr lang="mn-MN" sz="1575" dirty="0">
                <a:solidFill>
                  <a:srgbClr val="C00000"/>
                </a:solidFill>
                <a:latin typeface="Times New Roman" panose="02020603050405020304" pitchFamily="18" charset="0"/>
                <a:cs typeface="Times New Roman" panose="02020603050405020304" pitchFamily="18" charset="0"/>
              </a:rPr>
              <a:t>%</a:t>
            </a:r>
            <a:endParaRPr lang="en-US" sz="1575" dirty="0">
              <a:solidFill>
                <a:srgbClr val="C00000"/>
              </a:solidFill>
              <a:latin typeface="Times New Roman" panose="02020603050405020304" pitchFamily="18" charset="0"/>
              <a:cs typeface="Times New Roman" panose="02020603050405020304" pitchFamily="18" charset="0"/>
            </a:endParaRPr>
          </a:p>
        </p:txBody>
      </p:sp>
      <p:graphicFrame>
        <p:nvGraphicFramePr>
          <p:cNvPr id="20" name="Table 35">
            <a:extLst>
              <a:ext uri="{FF2B5EF4-FFF2-40B4-BE49-F238E27FC236}">
                <a16:creationId xmlns:a16="http://schemas.microsoft.com/office/drawing/2014/main" id="{5E751641-9E1E-610D-456C-9CDF30070D07}"/>
              </a:ext>
            </a:extLst>
          </p:cNvPr>
          <p:cNvGraphicFramePr>
            <a:graphicFrameLocks noGrp="1"/>
          </p:cNvGraphicFramePr>
          <p:nvPr/>
        </p:nvGraphicFramePr>
        <p:xfrm>
          <a:off x="7141688" y="4535857"/>
          <a:ext cx="4167056" cy="3557590"/>
        </p:xfrm>
        <a:graphic>
          <a:graphicData uri="http://schemas.openxmlformats.org/drawingml/2006/table">
            <a:tbl>
              <a:tblPr firstRow="1" bandRow="1">
                <a:tableStyleId>{2D5ABB26-0587-4C30-8999-92F81FD0307C}</a:tableStyleId>
              </a:tblPr>
              <a:tblGrid>
                <a:gridCol w="1041764">
                  <a:extLst>
                    <a:ext uri="{9D8B030D-6E8A-4147-A177-3AD203B41FA5}">
                      <a16:colId xmlns:a16="http://schemas.microsoft.com/office/drawing/2014/main" val="461602772"/>
                    </a:ext>
                  </a:extLst>
                </a:gridCol>
                <a:gridCol w="1041764">
                  <a:extLst>
                    <a:ext uri="{9D8B030D-6E8A-4147-A177-3AD203B41FA5}">
                      <a16:colId xmlns:a16="http://schemas.microsoft.com/office/drawing/2014/main" val="84919345"/>
                    </a:ext>
                  </a:extLst>
                </a:gridCol>
                <a:gridCol w="1041764">
                  <a:extLst>
                    <a:ext uri="{9D8B030D-6E8A-4147-A177-3AD203B41FA5}">
                      <a16:colId xmlns:a16="http://schemas.microsoft.com/office/drawing/2014/main" val="882714984"/>
                    </a:ext>
                  </a:extLst>
                </a:gridCol>
                <a:gridCol w="1041764">
                  <a:extLst>
                    <a:ext uri="{9D8B030D-6E8A-4147-A177-3AD203B41FA5}">
                      <a16:colId xmlns:a16="http://schemas.microsoft.com/office/drawing/2014/main" val="249385583"/>
                    </a:ext>
                  </a:extLst>
                </a:gridCol>
              </a:tblGrid>
              <a:tr h="465804">
                <a:tc>
                  <a:txBody>
                    <a:bodyPr/>
                    <a:lstStyle/>
                    <a:p>
                      <a:r>
                        <a:rPr lang="mn-MN" sz="1700" dirty="0">
                          <a:solidFill>
                            <a:srgbClr val="002060"/>
                          </a:solidFill>
                        </a:rPr>
                        <a:t>2</a:t>
                      </a:r>
                      <a:r>
                        <a:rPr lang="en-US" sz="1700" dirty="0">
                          <a:solidFill>
                            <a:srgbClr val="002060"/>
                          </a:solidFill>
                        </a:rPr>
                        <a:t> </a:t>
                      </a:r>
                      <a:r>
                        <a:rPr lang="mn-MN" sz="1700" dirty="0">
                          <a:solidFill>
                            <a:srgbClr val="002060"/>
                          </a:solidFill>
                        </a:rPr>
                        <a:t>НАС</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lnR w="12700" cap="flat" cmpd="sng" algn="ctr">
                      <a:solidFill>
                        <a:srgbClr val="C00000"/>
                      </a:solidFill>
                      <a:prstDash val="sysDot"/>
                      <a:round/>
                      <a:headEnd type="none" w="med" len="med"/>
                      <a:tailEnd type="none" w="med" len="med"/>
                    </a:lnR>
                    <a:lnB w="12700" cap="flat" cmpd="sng" algn="ctr">
                      <a:solidFill>
                        <a:srgbClr val="C00000"/>
                      </a:solidFill>
                      <a:prstDash val="sysDot"/>
                      <a:round/>
                      <a:headEnd type="none" w="med" len="med"/>
                      <a:tailEnd type="none" w="med" len="med"/>
                    </a:lnB>
                  </a:tcPr>
                </a:tc>
                <a:tc>
                  <a:txBody>
                    <a:bodyPr/>
                    <a:lstStyle/>
                    <a:p>
                      <a:r>
                        <a:rPr lang="mn-MN" sz="1700" dirty="0">
                          <a:solidFill>
                            <a:srgbClr val="002060"/>
                          </a:solidFill>
                        </a:rPr>
                        <a:t>3</a:t>
                      </a:r>
                      <a:r>
                        <a:rPr lang="en-US" sz="1700" dirty="0">
                          <a:solidFill>
                            <a:srgbClr val="002060"/>
                          </a:solidFill>
                        </a:rPr>
                        <a:t> </a:t>
                      </a:r>
                      <a:r>
                        <a:rPr lang="mn-MN" sz="1700" dirty="0">
                          <a:solidFill>
                            <a:srgbClr val="002060"/>
                          </a:solidFill>
                        </a:rPr>
                        <a:t>НАС</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lnL w="12700" cap="flat" cmpd="sng" algn="ctr">
                      <a:solidFill>
                        <a:srgbClr val="C00000"/>
                      </a:solidFill>
                      <a:prstDash val="sysDot"/>
                      <a:round/>
                      <a:headEnd type="none" w="med" len="med"/>
                      <a:tailEnd type="none" w="med" len="med"/>
                    </a:lnL>
                    <a:lnR w="12700" cap="flat" cmpd="sng" algn="ctr">
                      <a:solidFill>
                        <a:srgbClr val="C00000"/>
                      </a:solidFill>
                      <a:prstDash val="sysDot"/>
                      <a:round/>
                      <a:headEnd type="none" w="med" len="med"/>
                      <a:tailEnd type="none" w="med" len="med"/>
                    </a:lnR>
                    <a:lnB w="12700" cap="flat" cmpd="sng" algn="ctr">
                      <a:solidFill>
                        <a:srgbClr val="C00000"/>
                      </a:solidFill>
                      <a:prstDash val="sysDot"/>
                      <a:round/>
                      <a:headEnd type="none" w="med" len="med"/>
                      <a:tailEnd type="none" w="med" len="med"/>
                    </a:lnB>
                  </a:tcPr>
                </a:tc>
                <a:tc>
                  <a:txBody>
                    <a:bodyPr/>
                    <a:lstStyle/>
                    <a:p>
                      <a:r>
                        <a:rPr lang="mn-MN" sz="1700" dirty="0">
                          <a:solidFill>
                            <a:srgbClr val="002060"/>
                          </a:solidFill>
                        </a:rPr>
                        <a:t>4</a:t>
                      </a:r>
                      <a:r>
                        <a:rPr lang="en-US" sz="1700" dirty="0">
                          <a:solidFill>
                            <a:srgbClr val="002060"/>
                          </a:solidFill>
                        </a:rPr>
                        <a:t> </a:t>
                      </a:r>
                      <a:r>
                        <a:rPr lang="mn-MN" sz="1700" dirty="0">
                          <a:solidFill>
                            <a:srgbClr val="002060"/>
                          </a:solidFill>
                        </a:rPr>
                        <a:t>НАС</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lnL w="12700" cap="flat" cmpd="sng" algn="ctr">
                      <a:solidFill>
                        <a:srgbClr val="C00000"/>
                      </a:solidFill>
                      <a:prstDash val="sysDot"/>
                      <a:round/>
                      <a:headEnd type="none" w="med" len="med"/>
                      <a:tailEnd type="none" w="med" len="med"/>
                    </a:lnL>
                    <a:lnR w="12700" cap="flat" cmpd="sng" algn="ctr">
                      <a:solidFill>
                        <a:srgbClr val="C00000"/>
                      </a:solidFill>
                      <a:prstDash val="sysDot"/>
                      <a:round/>
                      <a:headEnd type="none" w="med" len="med"/>
                      <a:tailEnd type="none" w="med" len="med"/>
                    </a:lnR>
                    <a:lnB w="12700" cap="flat" cmpd="sng" algn="ctr">
                      <a:solidFill>
                        <a:srgbClr val="C00000"/>
                      </a:solidFill>
                      <a:prstDash val="sysDot"/>
                      <a:round/>
                      <a:headEnd type="none" w="med" len="med"/>
                      <a:tailEnd type="none" w="med" len="med"/>
                    </a:lnB>
                  </a:tcPr>
                </a:tc>
                <a:tc>
                  <a:txBody>
                    <a:bodyPr/>
                    <a:lstStyle/>
                    <a:p>
                      <a:r>
                        <a:rPr lang="mn-MN" sz="1700" dirty="0">
                          <a:solidFill>
                            <a:srgbClr val="002060"/>
                          </a:solidFill>
                        </a:rPr>
                        <a:t>5</a:t>
                      </a:r>
                      <a:r>
                        <a:rPr lang="en-US" sz="1700" dirty="0">
                          <a:solidFill>
                            <a:srgbClr val="002060"/>
                          </a:solidFill>
                        </a:rPr>
                        <a:t> </a:t>
                      </a:r>
                      <a:r>
                        <a:rPr lang="mn-MN" sz="1700" dirty="0">
                          <a:solidFill>
                            <a:srgbClr val="002060"/>
                          </a:solidFill>
                        </a:rPr>
                        <a:t>НАС</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lnL w="12700" cap="flat" cmpd="sng" algn="ctr">
                      <a:solidFill>
                        <a:srgbClr val="C00000"/>
                      </a:solidFill>
                      <a:prstDash val="sysDot"/>
                      <a:round/>
                      <a:headEnd type="none" w="med" len="med"/>
                      <a:tailEnd type="none" w="med" len="med"/>
                    </a:lnL>
                    <a:lnB w="12700" cap="flat" cmpd="sng" algn="ctr">
                      <a:solidFill>
                        <a:srgbClr val="C00000"/>
                      </a:solidFill>
                      <a:prstDash val="sysDot"/>
                      <a:round/>
                      <a:headEnd type="none" w="med" len="med"/>
                      <a:tailEnd type="none" w="med" len="med"/>
                    </a:lnB>
                  </a:tcPr>
                </a:tc>
                <a:extLst>
                  <a:ext uri="{0D108BD9-81ED-4DB2-BD59-A6C34878D82A}">
                    <a16:rowId xmlns:a16="http://schemas.microsoft.com/office/drawing/2014/main" val="2400275236"/>
                  </a:ext>
                </a:extLst>
              </a:tr>
              <a:tr h="492668">
                <a:tc>
                  <a:txBody>
                    <a:bodyPr/>
                    <a:lstStyle/>
                    <a:p>
                      <a:r>
                        <a:rPr lang="mn-MN" sz="1700" dirty="0">
                          <a:solidFill>
                            <a:srgbClr val="002060"/>
                          </a:solidFill>
                          <a:latin typeface="Arial" panose="020B0604020202020204" pitchFamily="34" charset="0"/>
                          <a:cs typeface="Arial" panose="020B0604020202020204" pitchFamily="34" charset="0"/>
                        </a:rPr>
                        <a:t>5</a:t>
                      </a:r>
                      <a:r>
                        <a:rPr lang="en-US" sz="1700" dirty="0">
                          <a:solidFill>
                            <a:srgbClr val="002060"/>
                          </a:solidFill>
                          <a:latin typeface="Arial" panose="020B0604020202020204" pitchFamily="34" charset="0"/>
                          <a:cs typeface="Arial" panose="020B0604020202020204" pitchFamily="34" charset="0"/>
                        </a:rPr>
                        <a:t>,</a:t>
                      </a:r>
                      <a:r>
                        <a:rPr lang="mn-MN" sz="1700" dirty="0">
                          <a:solidFill>
                            <a:srgbClr val="002060"/>
                          </a:solidFill>
                          <a:latin typeface="Arial" panose="020B0604020202020204" pitchFamily="34" charset="0"/>
                          <a:cs typeface="Arial" panose="020B0604020202020204" pitchFamily="34" charset="0"/>
                        </a:rPr>
                        <a:t>596</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tcPr>
                </a:tc>
                <a:tc>
                  <a:txBody>
                    <a:bodyPr/>
                    <a:lstStyle/>
                    <a:p>
                      <a:r>
                        <a:rPr lang="mn-MN" sz="1700" dirty="0">
                          <a:solidFill>
                            <a:srgbClr val="002060"/>
                          </a:solidFill>
                          <a:latin typeface="Arial" panose="020B0604020202020204" pitchFamily="34" charset="0"/>
                          <a:cs typeface="Arial" panose="020B0604020202020204" pitchFamily="34" charset="0"/>
                        </a:rPr>
                        <a:t>6</a:t>
                      </a:r>
                      <a:r>
                        <a:rPr lang="en-US" sz="1700" dirty="0">
                          <a:solidFill>
                            <a:srgbClr val="002060"/>
                          </a:solidFill>
                          <a:latin typeface="Arial" panose="020B0604020202020204" pitchFamily="34" charset="0"/>
                          <a:cs typeface="Arial" panose="020B0604020202020204" pitchFamily="34" charset="0"/>
                        </a:rPr>
                        <a:t>,</a:t>
                      </a:r>
                      <a:r>
                        <a:rPr lang="mn-MN" sz="1700" dirty="0">
                          <a:solidFill>
                            <a:srgbClr val="002060"/>
                          </a:solidFill>
                          <a:latin typeface="Arial" panose="020B0604020202020204" pitchFamily="34" charset="0"/>
                          <a:cs typeface="Arial" panose="020B0604020202020204" pitchFamily="34" charset="0"/>
                        </a:rPr>
                        <a:t>665</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tcPr>
                </a:tc>
                <a:tc>
                  <a:txBody>
                    <a:bodyPr/>
                    <a:lstStyle/>
                    <a:p>
                      <a:r>
                        <a:rPr lang="mn-MN" sz="1700" dirty="0">
                          <a:solidFill>
                            <a:srgbClr val="002060"/>
                          </a:solidFill>
                          <a:latin typeface="Arial" panose="020B0604020202020204" pitchFamily="34" charset="0"/>
                          <a:cs typeface="Arial" panose="020B0604020202020204" pitchFamily="34" charset="0"/>
                        </a:rPr>
                        <a:t>8</a:t>
                      </a:r>
                      <a:r>
                        <a:rPr lang="en-US" sz="1700" dirty="0">
                          <a:solidFill>
                            <a:srgbClr val="002060"/>
                          </a:solidFill>
                          <a:latin typeface="Arial" panose="020B0604020202020204" pitchFamily="34" charset="0"/>
                          <a:cs typeface="Arial" panose="020B0604020202020204" pitchFamily="34" charset="0"/>
                        </a:rPr>
                        <a:t>,</a:t>
                      </a:r>
                      <a:r>
                        <a:rPr lang="mn-MN" sz="1700" dirty="0">
                          <a:solidFill>
                            <a:srgbClr val="002060"/>
                          </a:solidFill>
                          <a:latin typeface="Arial" panose="020B0604020202020204" pitchFamily="34" charset="0"/>
                          <a:cs typeface="Arial" panose="020B0604020202020204" pitchFamily="34" charset="0"/>
                        </a:rPr>
                        <a:t>252</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tcPr>
                </a:tc>
                <a:tc>
                  <a:txBody>
                    <a:bodyPr/>
                    <a:lstStyle/>
                    <a:p>
                      <a:r>
                        <a:rPr lang="mn-MN" sz="1700" dirty="0">
                          <a:solidFill>
                            <a:srgbClr val="002060"/>
                          </a:solidFill>
                          <a:latin typeface="Arial" panose="020B0604020202020204" pitchFamily="34" charset="0"/>
                          <a:cs typeface="Arial" panose="020B0604020202020204" pitchFamily="34" charset="0"/>
                        </a:rPr>
                        <a:t>9</a:t>
                      </a:r>
                      <a:r>
                        <a:rPr lang="en-US" sz="1700" dirty="0">
                          <a:solidFill>
                            <a:srgbClr val="002060"/>
                          </a:solidFill>
                          <a:latin typeface="Arial" panose="020B0604020202020204" pitchFamily="34" charset="0"/>
                          <a:cs typeface="Arial" panose="020B0604020202020204" pitchFamily="34" charset="0"/>
                        </a:rPr>
                        <a:t>,</a:t>
                      </a:r>
                      <a:r>
                        <a:rPr lang="mn-MN" sz="1700" dirty="0">
                          <a:solidFill>
                            <a:srgbClr val="002060"/>
                          </a:solidFill>
                          <a:latin typeface="Arial" panose="020B0604020202020204" pitchFamily="34" charset="0"/>
                          <a:cs typeface="Arial" panose="020B0604020202020204" pitchFamily="34" charset="0"/>
                        </a:rPr>
                        <a:t>766</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tcPr>
                </a:tc>
                <a:extLst>
                  <a:ext uri="{0D108BD9-81ED-4DB2-BD59-A6C34878D82A}">
                    <a16:rowId xmlns:a16="http://schemas.microsoft.com/office/drawing/2014/main" val="1896839119"/>
                  </a:ext>
                </a:extLst>
              </a:tr>
              <a:tr h="569135">
                <a:tc>
                  <a:txBody>
                    <a:bodyPr/>
                    <a:lstStyle/>
                    <a:p>
                      <a:r>
                        <a:rPr lang="mn-MN" sz="1700" dirty="0">
                          <a:solidFill>
                            <a:srgbClr val="002060"/>
                          </a:solidFill>
                          <a:latin typeface="Arial" panose="020B0604020202020204" pitchFamily="34" charset="0"/>
                          <a:cs typeface="Arial" panose="020B0604020202020204" pitchFamily="34" charset="0"/>
                        </a:rPr>
                        <a:t>410</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noFill/>
                      <a:prstDash val="solid"/>
                      <a:round/>
                      <a:headEnd type="none" w="med" len="med"/>
                      <a:tailEnd type="none" w="med" len="med"/>
                    </a:lnL>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mn-MN" sz="1700" dirty="0">
                          <a:solidFill>
                            <a:srgbClr val="002060"/>
                          </a:solidFill>
                          <a:latin typeface="Arial" panose="020B0604020202020204" pitchFamily="34" charset="0"/>
                          <a:cs typeface="Arial" panose="020B0604020202020204" pitchFamily="34" charset="0"/>
                        </a:rPr>
                        <a:t>663</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mn-MN" sz="1700" dirty="0">
                          <a:solidFill>
                            <a:srgbClr val="002060"/>
                          </a:solidFill>
                          <a:latin typeface="Arial" panose="020B0604020202020204" pitchFamily="34" charset="0"/>
                          <a:cs typeface="Arial" panose="020B0604020202020204" pitchFamily="34" charset="0"/>
                        </a:rPr>
                        <a:t>1104</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mn-MN" sz="1700" dirty="0">
                          <a:solidFill>
                            <a:srgbClr val="002060"/>
                          </a:solidFill>
                          <a:latin typeface="Arial" panose="020B0604020202020204" pitchFamily="34" charset="0"/>
                          <a:cs typeface="Arial" panose="020B0604020202020204" pitchFamily="34" charset="0"/>
                        </a:rPr>
                        <a:t>1315</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R>
                      <a:noFill/>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7397977"/>
                  </a:ext>
                </a:extLst>
              </a:tr>
              <a:tr h="676661">
                <a:tc>
                  <a:txBody>
                    <a:bodyPr/>
                    <a:lstStyle/>
                    <a:p>
                      <a:r>
                        <a:rPr lang="mn-MN" sz="1700" dirty="0">
                          <a:solidFill>
                            <a:srgbClr val="002060"/>
                          </a:solidFill>
                          <a:latin typeface="Arial" panose="020B0604020202020204" pitchFamily="34" charset="0"/>
                          <a:cs typeface="Arial" panose="020B0604020202020204" pitchFamily="34" charset="0"/>
                        </a:rPr>
                        <a:t>10</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noFill/>
                      <a:prstDash val="solid"/>
                      <a:round/>
                      <a:headEnd type="none" w="med" len="med"/>
                      <a:tailEnd type="none" w="med" len="med"/>
                    </a:lnL>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mn-MN" sz="1700" dirty="0">
                          <a:solidFill>
                            <a:srgbClr val="002060"/>
                          </a:solidFill>
                          <a:latin typeface="Arial" panose="020B0604020202020204" pitchFamily="34" charset="0"/>
                          <a:cs typeface="Arial" panose="020B0604020202020204" pitchFamily="34" charset="0"/>
                        </a:rPr>
                        <a:t>10</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mn-MN" sz="1700" dirty="0">
                          <a:solidFill>
                            <a:srgbClr val="002060"/>
                          </a:solidFill>
                          <a:latin typeface="Arial" panose="020B0604020202020204" pitchFamily="34" charset="0"/>
                          <a:cs typeface="Arial" panose="020B0604020202020204" pitchFamily="34" charset="0"/>
                        </a:rPr>
                        <a:t>21</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mn-MN" sz="1700" dirty="0">
                          <a:solidFill>
                            <a:srgbClr val="002060"/>
                          </a:solidFill>
                          <a:latin typeface="Arial" panose="020B0604020202020204" pitchFamily="34" charset="0"/>
                          <a:cs typeface="Arial" panose="020B0604020202020204" pitchFamily="34" charset="0"/>
                        </a:rPr>
                        <a:t>27</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R>
                      <a:noFill/>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3899428"/>
                  </a:ext>
                </a:extLst>
              </a:tr>
              <a:tr h="676661">
                <a:tc>
                  <a:txBody>
                    <a:bodyPr/>
                    <a:lstStyle/>
                    <a:p>
                      <a:r>
                        <a:rPr lang="mn-MN" sz="1700" dirty="0">
                          <a:solidFill>
                            <a:srgbClr val="002060"/>
                          </a:solidFill>
                          <a:latin typeface="Arial" panose="020B0604020202020204" pitchFamily="34" charset="0"/>
                          <a:cs typeface="Arial" panose="020B0604020202020204" pitchFamily="34" charset="0"/>
                        </a:rPr>
                        <a:t>246</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noFill/>
                      <a:prstDash val="solid"/>
                      <a:round/>
                      <a:headEnd type="none" w="med" len="med"/>
                      <a:tailEnd type="none" w="med" len="med"/>
                    </a:lnL>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mn-MN" sz="1700" dirty="0">
                          <a:solidFill>
                            <a:srgbClr val="002060"/>
                          </a:solidFill>
                          <a:latin typeface="Arial" panose="020B0604020202020204" pitchFamily="34" charset="0"/>
                          <a:cs typeface="Arial" panose="020B0604020202020204" pitchFamily="34" charset="0"/>
                        </a:rPr>
                        <a:t>402</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mn-MN" sz="1700" dirty="0">
                          <a:solidFill>
                            <a:srgbClr val="002060"/>
                          </a:solidFill>
                          <a:latin typeface="Arial" panose="020B0604020202020204" pitchFamily="34" charset="0"/>
                          <a:cs typeface="Arial" panose="020B0604020202020204" pitchFamily="34" charset="0"/>
                        </a:rPr>
                        <a:t>430</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mn-MN" sz="1700" dirty="0">
                          <a:solidFill>
                            <a:srgbClr val="002060"/>
                          </a:solidFill>
                          <a:latin typeface="Arial" panose="020B0604020202020204" pitchFamily="34" charset="0"/>
                          <a:cs typeface="Arial" panose="020B0604020202020204" pitchFamily="34" charset="0"/>
                        </a:rPr>
                        <a:t>617</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R>
                      <a:noFill/>
                    </a:lnR>
                    <a:lnT w="12700" cap="flat" cmpd="sng" algn="ctr">
                      <a:solidFill>
                        <a:srgbClr val="C00000"/>
                      </a:solidFill>
                      <a:prstDash val="sysDot"/>
                      <a:round/>
                      <a:headEnd type="none" w="med" len="med"/>
                      <a:tailEnd type="none" w="med" len="med"/>
                    </a:lnT>
                    <a:lnB w="12700" cap="flat" cmpd="sng" algn="ctr">
                      <a:solidFill>
                        <a:srgbClr val="C0000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595443"/>
                  </a:ext>
                </a:extLst>
              </a:tr>
              <a:tr h="676661">
                <a:tc>
                  <a:txBody>
                    <a:bodyPr/>
                    <a:lstStyle/>
                    <a:p>
                      <a:r>
                        <a:rPr lang="mn-MN" sz="1700" dirty="0">
                          <a:solidFill>
                            <a:srgbClr val="002060"/>
                          </a:solidFill>
                          <a:latin typeface="Arial" panose="020B0604020202020204" pitchFamily="34" charset="0"/>
                          <a:cs typeface="Arial" panose="020B0604020202020204" pitchFamily="34" charset="0"/>
                        </a:rPr>
                        <a:t>99</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noFill/>
                      <a:prstDash val="solid"/>
                      <a:round/>
                      <a:headEnd type="none" w="med" len="med"/>
                      <a:tailEnd type="none" w="med" len="med"/>
                    </a:lnL>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mn-MN" sz="1700" dirty="0">
                          <a:solidFill>
                            <a:srgbClr val="002060"/>
                          </a:solidFill>
                          <a:latin typeface="Arial" panose="020B0604020202020204" pitchFamily="34" charset="0"/>
                          <a:cs typeface="Arial" panose="020B0604020202020204" pitchFamily="34" charset="0"/>
                        </a:rPr>
                        <a:t>323</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mn-MN" sz="1700" dirty="0">
                          <a:solidFill>
                            <a:srgbClr val="002060"/>
                          </a:solidFill>
                          <a:latin typeface="Arial" panose="020B0604020202020204" pitchFamily="34" charset="0"/>
                          <a:cs typeface="Arial" panose="020B0604020202020204" pitchFamily="34" charset="0"/>
                        </a:rPr>
                        <a:t>609</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R w="12700" cap="flat" cmpd="sng" algn="ctr">
                      <a:solidFill>
                        <a:srgbClr val="C00000"/>
                      </a:solidFill>
                      <a:prstDash val="sysDot"/>
                      <a:round/>
                      <a:headEnd type="none" w="med" len="med"/>
                      <a:tailEnd type="none" w="med" len="med"/>
                    </a:lnR>
                    <a:lnT w="12700" cap="flat" cmpd="sng" algn="ctr">
                      <a:solidFill>
                        <a:srgbClr val="C00000"/>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mn-MN" sz="1700" dirty="0">
                          <a:solidFill>
                            <a:srgbClr val="002060"/>
                          </a:solidFill>
                          <a:latin typeface="Arial" panose="020B0604020202020204" pitchFamily="34" charset="0"/>
                          <a:cs typeface="Arial" panose="020B0604020202020204" pitchFamily="34" charset="0"/>
                        </a:rPr>
                        <a:t>821</a:t>
                      </a:r>
                      <a:endParaRPr lang="en-US" sz="1700" dirty="0">
                        <a:solidFill>
                          <a:srgbClr val="002060"/>
                        </a:solidFill>
                        <a:latin typeface="Arial" panose="020B0604020202020204" pitchFamily="34" charset="0"/>
                        <a:cs typeface="Arial" panose="020B0604020202020204" pitchFamily="34" charset="0"/>
                      </a:endParaRPr>
                    </a:p>
                  </a:txBody>
                  <a:tcPr marL="137160" marR="137160" marT="68580" marB="68580" anchor="ctr">
                    <a:lnL w="12700" cap="flat" cmpd="sng" algn="ctr">
                      <a:solidFill>
                        <a:srgbClr val="C00000"/>
                      </a:solidFill>
                      <a:prstDash val="sysDot"/>
                      <a:round/>
                      <a:headEnd type="none" w="med" len="med"/>
                      <a:tailEnd type="none" w="med" len="med"/>
                    </a:lnL>
                    <a:lnR>
                      <a:noFill/>
                    </a:lnR>
                    <a:lnT w="12700" cap="flat" cmpd="sng" algn="ctr">
                      <a:solidFill>
                        <a:srgbClr val="C00000"/>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5560959"/>
                  </a:ext>
                </a:extLst>
              </a:tr>
            </a:tbl>
          </a:graphicData>
        </a:graphic>
      </p:graphicFrame>
      <p:sp>
        <p:nvSpPr>
          <p:cNvPr id="44" name="TextBox 43">
            <a:extLst>
              <a:ext uri="{FF2B5EF4-FFF2-40B4-BE49-F238E27FC236}">
                <a16:creationId xmlns:a16="http://schemas.microsoft.com/office/drawing/2014/main" id="{E88275CB-CD31-F630-89B2-5E34CDE3F432}"/>
              </a:ext>
            </a:extLst>
          </p:cNvPr>
          <p:cNvSpPr txBox="1"/>
          <p:nvPr/>
        </p:nvSpPr>
        <p:spPr>
          <a:xfrm>
            <a:off x="11139626" y="6029236"/>
            <a:ext cx="1245249" cy="646331"/>
          </a:xfrm>
          <a:prstGeom prst="rect">
            <a:avLst/>
          </a:prstGeom>
          <a:noFill/>
        </p:spPr>
        <p:txBody>
          <a:bodyPr wrap="square">
            <a:spAutoFit/>
          </a:bodyPr>
          <a:lstStyle/>
          <a:p>
            <a:pPr algn="ctr"/>
            <a:r>
              <a:rPr lang="mn-MN" b="1" dirty="0">
                <a:solidFill>
                  <a:srgbClr val="002060"/>
                </a:solidFill>
                <a:latin typeface="Times New Roman" panose="02020603050405020304" pitchFamily="18" charset="0"/>
                <a:cs typeface="Times New Roman" panose="02020603050405020304" pitchFamily="18" charset="0"/>
              </a:rPr>
              <a:t>68 </a:t>
            </a:r>
          </a:p>
          <a:p>
            <a:pPr algn="ctr"/>
            <a:r>
              <a:rPr lang="mn-MN" b="1" dirty="0">
                <a:solidFill>
                  <a:srgbClr val="002060"/>
                </a:solidFill>
                <a:latin typeface="Times New Roman" panose="02020603050405020304" pitchFamily="18" charset="0"/>
                <a:cs typeface="Times New Roman" panose="02020603050405020304" pitchFamily="18" charset="0"/>
              </a:rPr>
              <a:t> </a:t>
            </a:r>
            <a:r>
              <a:rPr lang="mn-MN" sz="1650" b="1" dirty="0">
                <a:solidFill>
                  <a:srgbClr val="C00000"/>
                </a:solidFill>
                <a:latin typeface="Times New Roman" panose="02020603050405020304" pitchFamily="18" charset="0"/>
                <a:cs typeface="Times New Roman" panose="02020603050405020304" pitchFamily="18" charset="0"/>
              </a:rPr>
              <a:t>0.02</a:t>
            </a:r>
            <a:r>
              <a:rPr lang="mn-MN" sz="1650" dirty="0">
                <a:solidFill>
                  <a:srgbClr val="C00000"/>
                </a:solidFill>
                <a:latin typeface="Times New Roman" panose="02020603050405020304" pitchFamily="18" charset="0"/>
                <a:cs typeface="Times New Roman" panose="02020603050405020304" pitchFamily="18" charset="0"/>
              </a:rPr>
              <a:t>%</a:t>
            </a:r>
            <a:endParaRPr lang="en-US" sz="2100" dirty="0">
              <a:solidFill>
                <a:srgbClr val="C00000"/>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98EB0AF2-7506-4449-EEB7-B35E0ADE31AD}"/>
              </a:ext>
            </a:extLst>
          </p:cNvPr>
          <p:cNvSpPr txBox="1"/>
          <p:nvPr/>
        </p:nvSpPr>
        <p:spPr>
          <a:xfrm>
            <a:off x="12039716" y="6593296"/>
            <a:ext cx="1245249" cy="646331"/>
          </a:xfrm>
          <a:prstGeom prst="rect">
            <a:avLst/>
          </a:prstGeom>
          <a:noFill/>
        </p:spPr>
        <p:txBody>
          <a:bodyPr wrap="square">
            <a:spAutoFit/>
          </a:bodyPr>
          <a:lstStyle/>
          <a:p>
            <a:pPr algn="ctr"/>
            <a:r>
              <a:rPr lang="mn-MN" b="1" dirty="0">
                <a:solidFill>
                  <a:srgbClr val="002060"/>
                </a:solidFill>
                <a:latin typeface="Times New Roman" panose="02020603050405020304" pitchFamily="18" charset="0"/>
                <a:cs typeface="Times New Roman" panose="02020603050405020304" pitchFamily="18" charset="0"/>
              </a:rPr>
              <a:t>1</a:t>
            </a:r>
            <a:r>
              <a:rPr lang="en-US" b="1" dirty="0">
                <a:solidFill>
                  <a:srgbClr val="002060"/>
                </a:solidFill>
                <a:latin typeface="Times New Roman" panose="02020603050405020304" pitchFamily="18" charset="0"/>
                <a:cs typeface="Times New Roman" panose="02020603050405020304" pitchFamily="18" charset="0"/>
              </a:rPr>
              <a:t>,</a:t>
            </a:r>
            <a:r>
              <a:rPr lang="mn-MN" b="1" dirty="0">
                <a:solidFill>
                  <a:srgbClr val="002060"/>
                </a:solidFill>
                <a:latin typeface="Times New Roman" panose="02020603050405020304" pitchFamily="18" charset="0"/>
                <a:cs typeface="Times New Roman" panose="02020603050405020304" pitchFamily="18" charset="0"/>
              </a:rPr>
              <a:t>701 </a:t>
            </a:r>
          </a:p>
          <a:p>
            <a:pPr algn="ctr"/>
            <a:r>
              <a:rPr lang="mn-MN" b="1" dirty="0">
                <a:solidFill>
                  <a:srgbClr val="002060"/>
                </a:solidFill>
                <a:latin typeface="Times New Roman" panose="02020603050405020304" pitchFamily="18" charset="0"/>
                <a:cs typeface="Times New Roman" panose="02020603050405020304" pitchFamily="18" charset="0"/>
              </a:rPr>
              <a:t> </a:t>
            </a:r>
            <a:r>
              <a:rPr lang="mn-MN" sz="1650" b="1" dirty="0">
                <a:solidFill>
                  <a:srgbClr val="C00000"/>
                </a:solidFill>
                <a:latin typeface="Times New Roman" panose="02020603050405020304" pitchFamily="18" charset="0"/>
                <a:cs typeface="Times New Roman" panose="02020603050405020304" pitchFamily="18" charset="0"/>
              </a:rPr>
              <a:t>0.65</a:t>
            </a:r>
            <a:r>
              <a:rPr lang="mn-MN" sz="1650" dirty="0">
                <a:solidFill>
                  <a:srgbClr val="C00000"/>
                </a:solidFill>
                <a:latin typeface="Times New Roman" panose="02020603050405020304" pitchFamily="18" charset="0"/>
                <a:cs typeface="Times New Roman" panose="02020603050405020304" pitchFamily="18" charset="0"/>
              </a:rPr>
              <a:t>%</a:t>
            </a:r>
            <a:endParaRPr lang="en-US" sz="2100" dirty="0">
              <a:solidFill>
                <a:srgbClr val="C00000"/>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D187A0F9-004F-5DE7-7EA0-59D2FEDB468D}"/>
              </a:ext>
            </a:extLst>
          </p:cNvPr>
          <p:cNvSpPr txBox="1"/>
          <p:nvPr/>
        </p:nvSpPr>
        <p:spPr>
          <a:xfrm>
            <a:off x="11139626" y="7400947"/>
            <a:ext cx="1245249" cy="646331"/>
          </a:xfrm>
          <a:prstGeom prst="rect">
            <a:avLst/>
          </a:prstGeom>
          <a:noFill/>
        </p:spPr>
        <p:txBody>
          <a:bodyPr wrap="square">
            <a:spAutoFit/>
          </a:bodyPr>
          <a:lstStyle/>
          <a:p>
            <a:pPr algn="ctr"/>
            <a:r>
              <a:rPr lang="mn-MN" b="1" dirty="0">
                <a:solidFill>
                  <a:srgbClr val="002060"/>
                </a:solidFill>
                <a:latin typeface="Times New Roman" panose="02020603050405020304" pitchFamily="18" charset="0"/>
                <a:cs typeface="Times New Roman" panose="02020603050405020304" pitchFamily="18" charset="0"/>
              </a:rPr>
              <a:t>2</a:t>
            </a:r>
            <a:r>
              <a:rPr lang="en-US" b="1" dirty="0">
                <a:solidFill>
                  <a:srgbClr val="002060"/>
                </a:solidFill>
                <a:latin typeface="Times New Roman" panose="02020603050405020304" pitchFamily="18" charset="0"/>
                <a:cs typeface="Times New Roman" panose="02020603050405020304" pitchFamily="18" charset="0"/>
              </a:rPr>
              <a:t>,</a:t>
            </a:r>
            <a:r>
              <a:rPr lang="mn-MN" b="1" dirty="0">
                <a:solidFill>
                  <a:srgbClr val="002060"/>
                </a:solidFill>
                <a:latin typeface="Times New Roman" panose="02020603050405020304" pitchFamily="18" charset="0"/>
                <a:cs typeface="Times New Roman" panose="02020603050405020304" pitchFamily="18" charset="0"/>
              </a:rPr>
              <a:t>175 </a:t>
            </a:r>
          </a:p>
          <a:p>
            <a:pPr algn="ctr"/>
            <a:r>
              <a:rPr lang="mn-MN" b="1" dirty="0">
                <a:solidFill>
                  <a:srgbClr val="002060"/>
                </a:solidFill>
                <a:latin typeface="Times New Roman" panose="02020603050405020304" pitchFamily="18" charset="0"/>
                <a:cs typeface="Times New Roman" panose="02020603050405020304" pitchFamily="18" charset="0"/>
              </a:rPr>
              <a:t> </a:t>
            </a:r>
            <a:r>
              <a:rPr lang="mn-MN" sz="1650" b="1" dirty="0">
                <a:solidFill>
                  <a:srgbClr val="C00000"/>
                </a:solidFill>
                <a:latin typeface="Times New Roman" panose="02020603050405020304" pitchFamily="18" charset="0"/>
                <a:cs typeface="Times New Roman" panose="02020603050405020304" pitchFamily="18" charset="0"/>
              </a:rPr>
              <a:t>0.84</a:t>
            </a:r>
            <a:r>
              <a:rPr lang="mn-MN" sz="1650" dirty="0">
                <a:solidFill>
                  <a:srgbClr val="C00000"/>
                </a:solidFill>
                <a:latin typeface="Times New Roman" panose="02020603050405020304" pitchFamily="18" charset="0"/>
                <a:cs typeface="Times New Roman" panose="02020603050405020304" pitchFamily="18" charset="0"/>
              </a:rPr>
              <a:t>%</a:t>
            </a:r>
            <a:endParaRPr lang="en-US" sz="2100" dirty="0">
              <a:solidFill>
                <a:srgbClr val="C00000"/>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28977B9D-C401-AFEE-5F42-8A74E8AA157E}"/>
              </a:ext>
            </a:extLst>
          </p:cNvPr>
          <p:cNvSpPr txBox="1"/>
          <p:nvPr/>
        </p:nvSpPr>
        <p:spPr>
          <a:xfrm>
            <a:off x="5165465" y="6233552"/>
            <a:ext cx="1881468" cy="369332"/>
          </a:xfrm>
          <a:prstGeom prst="rect">
            <a:avLst/>
          </a:prstGeom>
          <a:noFill/>
        </p:spPr>
        <p:txBody>
          <a:bodyPr wrap="square" rtlCol="0">
            <a:spAutoFit/>
          </a:bodyPr>
          <a:lstStyle/>
          <a:p>
            <a:r>
              <a:rPr lang="mn-MN" b="1" dirty="0">
                <a:latin typeface="Times New Roman" panose="02020603050405020304" pitchFamily="18" charset="0"/>
                <a:cs typeface="Times New Roman" panose="02020603050405020304" pitchFamily="18" charset="0"/>
              </a:rPr>
              <a:t>Бүтэн өнчин</a:t>
            </a:r>
            <a:endParaRPr lang="en-US" b="1" dirty="0">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63DE77B0-ACF3-361D-9535-1EC502990A9B}"/>
              </a:ext>
            </a:extLst>
          </p:cNvPr>
          <p:cNvSpPr txBox="1"/>
          <p:nvPr/>
        </p:nvSpPr>
        <p:spPr>
          <a:xfrm>
            <a:off x="5069066" y="5659941"/>
            <a:ext cx="3169293" cy="369332"/>
          </a:xfrm>
          <a:prstGeom prst="rect">
            <a:avLst/>
          </a:prstGeom>
          <a:noFill/>
        </p:spPr>
        <p:txBody>
          <a:bodyPr wrap="square" rtlCol="0">
            <a:spAutoFit/>
          </a:bodyPr>
          <a:lstStyle/>
          <a:p>
            <a:r>
              <a:rPr lang="mn-MN" b="1" dirty="0">
                <a:latin typeface="Times New Roman" panose="02020603050405020304" pitchFamily="18" charset="0"/>
                <a:cs typeface="Times New Roman" panose="02020603050405020304" pitchFamily="18" charset="0"/>
              </a:rPr>
              <a:t>Халамж эдэлдэг</a:t>
            </a:r>
            <a:endParaRPr lang="en-US" b="1" dirty="0">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BD6A2C72-ECE6-153D-400D-0FB41C722145}"/>
              </a:ext>
            </a:extLst>
          </p:cNvPr>
          <p:cNvSpPr txBox="1"/>
          <p:nvPr/>
        </p:nvSpPr>
        <p:spPr>
          <a:xfrm>
            <a:off x="5697182" y="4991402"/>
            <a:ext cx="1349751" cy="369332"/>
          </a:xfrm>
          <a:prstGeom prst="rect">
            <a:avLst/>
          </a:prstGeom>
          <a:noFill/>
        </p:spPr>
        <p:txBody>
          <a:bodyPr wrap="square" rtlCol="0">
            <a:spAutoFit/>
          </a:bodyPr>
          <a:lstStyle/>
          <a:p>
            <a:r>
              <a:rPr lang="mn-MN" b="1" dirty="0">
                <a:latin typeface="Times New Roman" panose="02020603050405020304" pitchFamily="18" charset="0"/>
                <a:cs typeface="Times New Roman" panose="02020603050405020304" pitchFamily="18" charset="0"/>
              </a:rPr>
              <a:t>Малчид</a:t>
            </a:r>
            <a:endParaRPr lang="en-US" b="1" dirty="0">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197521B2-2100-F5B9-FB57-68592ED8FDAC}"/>
              </a:ext>
            </a:extLst>
          </p:cNvPr>
          <p:cNvSpPr txBox="1"/>
          <p:nvPr/>
        </p:nvSpPr>
        <p:spPr>
          <a:xfrm>
            <a:off x="5165465" y="6902091"/>
            <a:ext cx="2311155" cy="369332"/>
          </a:xfrm>
          <a:prstGeom prst="rect">
            <a:avLst/>
          </a:prstGeom>
          <a:noFill/>
        </p:spPr>
        <p:txBody>
          <a:bodyPr wrap="square" rtlCol="0">
            <a:spAutoFit/>
          </a:bodyPr>
          <a:lstStyle/>
          <a:p>
            <a:r>
              <a:rPr lang="mn-MN" b="1" dirty="0">
                <a:latin typeface="Times New Roman" panose="02020603050405020304" pitchFamily="18" charset="0"/>
                <a:cs typeface="Times New Roman" panose="02020603050405020304" pitchFamily="18" charset="0"/>
              </a:rPr>
              <a:t>Хагас өнчин</a:t>
            </a:r>
            <a:endParaRPr lang="en-US" b="1"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4A4EA1E9-14FB-CD05-CB1A-218397690BD0}"/>
              </a:ext>
            </a:extLst>
          </p:cNvPr>
          <p:cNvSpPr txBox="1"/>
          <p:nvPr/>
        </p:nvSpPr>
        <p:spPr>
          <a:xfrm>
            <a:off x="5165465" y="7359267"/>
            <a:ext cx="2147264" cy="646331"/>
          </a:xfrm>
          <a:prstGeom prst="rect">
            <a:avLst/>
          </a:prstGeom>
          <a:noFill/>
        </p:spPr>
        <p:txBody>
          <a:bodyPr wrap="square" rtlCol="0">
            <a:spAutoFit/>
          </a:bodyPr>
          <a:lstStyle/>
          <a:p>
            <a:r>
              <a:rPr lang="mn-MN" b="1" dirty="0">
                <a:latin typeface="Times New Roman" panose="02020603050405020304" pitchFamily="18" charset="0"/>
                <a:cs typeface="Times New Roman" panose="02020603050405020304" pitchFamily="18" charset="0"/>
              </a:rPr>
              <a:t>Хөгжлийн бэрхшээлтэй</a:t>
            </a:r>
            <a:endParaRPr lang="en-US" b="1"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6F965246-1EF2-CCA1-DD3F-4FFE4602F900}"/>
              </a:ext>
            </a:extLst>
          </p:cNvPr>
          <p:cNvGraphicFramePr>
            <a:graphicFrameLocks noGrp="1"/>
          </p:cNvGraphicFramePr>
          <p:nvPr/>
        </p:nvGraphicFramePr>
        <p:xfrm>
          <a:off x="13581024" y="7700004"/>
          <a:ext cx="4706977" cy="2697480"/>
        </p:xfrm>
        <a:graphic>
          <a:graphicData uri="http://schemas.openxmlformats.org/drawingml/2006/table">
            <a:tbl>
              <a:tblPr firstRow="1" bandRow="1">
                <a:tableStyleId>{69CF1AB2-1976-4502-BF36-3FF5EA218861}</a:tableStyleId>
              </a:tblPr>
              <a:tblGrid>
                <a:gridCol w="1045103">
                  <a:extLst>
                    <a:ext uri="{9D8B030D-6E8A-4147-A177-3AD203B41FA5}">
                      <a16:colId xmlns:a16="http://schemas.microsoft.com/office/drawing/2014/main" val="3982658153"/>
                    </a:ext>
                  </a:extLst>
                </a:gridCol>
                <a:gridCol w="1397238">
                  <a:extLst>
                    <a:ext uri="{9D8B030D-6E8A-4147-A177-3AD203B41FA5}">
                      <a16:colId xmlns:a16="http://schemas.microsoft.com/office/drawing/2014/main" val="360046692"/>
                    </a:ext>
                  </a:extLst>
                </a:gridCol>
                <a:gridCol w="1097987">
                  <a:extLst>
                    <a:ext uri="{9D8B030D-6E8A-4147-A177-3AD203B41FA5}">
                      <a16:colId xmlns:a16="http://schemas.microsoft.com/office/drawing/2014/main" val="1735719319"/>
                    </a:ext>
                  </a:extLst>
                </a:gridCol>
                <a:gridCol w="1166649">
                  <a:extLst>
                    <a:ext uri="{9D8B030D-6E8A-4147-A177-3AD203B41FA5}">
                      <a16:colId xmlns:a16="http://schemas.microsoft.com/office/drawing/2014/main" val="1225575043"/>
                    </a:ext>
                  </a:extLst>
                </a:gridCol>
              </a:tblGrid>
              <a:tr h="960120">
                <a:tc>
                  <a:txBody>
                    <a:bodyPr/>
                    <a:lstStyle/>
                    <a:p>
                      <a:pPr algn="ctr"/>
                      <a:r>
                        <a:rPr lang="mn-MN" sz="1800" b="0" dirty="0">
                          <a:solidFill>
                            <a:schemeClr val="tx1"/>
                          </a:solidFill>
                          <a:latin typeface="Times New Roman" panose="02020603050405020304" pitchFamily="18" charset="0"/>
                          <a:cs typeface="Times New Roman" panose="02020603050405020304" pitchFamily="18" charset="0"/>
                        </a:rPr>
                        <a:t>Насны ангилал</a:t>
                      </a:r>
                      <a:endParaRPr lang="en-US" sz="1800" b="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mn-MN" sz="1800" b="0" dirty="0">
                          <a:solidFill>
                            <a:schemeClr val="tx1"/>
                          </a:solidFill>
                          <a:latin typeface="Times New Roman" panose="02020603050405020304" pitchFamily="18" charset="0"/>
                          <a:cs typeface="Times New Roman" panose="02020603050405020304" pitchFamily="18" charset="0"/>
                        </a:rPr>
                        <a:t>Хичээлийн жил</a:t>
                      </a:r>
                      <a:endParaRPr lang="en-US" sz="1800" b="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mn-MN" sz="1800" b="0" dirty="0">
                          <a:solidFill>
                            <a:schemeClr val="tx1"/>
                          </a:solidFill>
                          <a:latin typeface="Times New Roman" panose="02020603050405020304" pitchFamily="18" charset="0"/>
                          <a:cs typeface="Times New Roman" panose="02020603050405020304" pitchFamily="18" charset="0"/>
                        </a:rPr>
                        <a:t>Хувь</a:t>
                      </a:r>
                      <a:endParaRPr lang="en-US" sz="1800" b="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mn-MN" sz="1800" b="0" dirty="0">
                          <a:solidFill>
                            <a:schemeClr val="tx1"/>
                          </a:solidFill>
                          <a:latin typeface="Times New Roman" panose="02020603050405020304" pitchFamily="18" charset="0"/>
                          <a:cs typeface="Times New Roman" panose="02020603050405020304" pitchFamily="18" charset="0"/>
                        </a:rPr>
                        <a:t>Ахисан хувь</a:t>
                      </a:r>
                      <a:endParaRPr lang="en-US" sz="1800" b="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248411146"/>
                  </a:ext>
                </a:extLst>
              </a:tr>
              <a:tr h="411480">
                <a:tc rowSpan="2">
                  <a:txBody>
                    <a:bodyPr/>
                    <a:lstStyle/>
                    <a:p>
                      <a:pPr algn="ctr"/>
                      <a:r>
                        <a:rPr lang="mn-MN" sz="1800" b="0" dirty="0">
                          <a:solidFill>
                            <a:schemeClr val="tx1"/>
                          </a:solidFill>
                          <a:latin typeface="Times New Roman" panose="02020603050405020304" pitchFamily="18" charset="0"/>
                          <a:cs typeface="Times New Roman" panose="02020603050405020304" pitchFamily="18" charset="0"/>
                        </a:rPr>
                        <a:t>2-5 нас </a:t>
                      </a:r>
                      <a:endParaRPr lang="en-US" sz="1800" b="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pPr algn="ctr"/>
                      <a:r>
                        <a:rPr lang="mn-MN" sz="1800" b="0" dirty="0">
                          <a:solidFill>
                            <a:schemeClr val="tx1"/>
                          </a:solidFill>
                          <a:latin typeface="Times New Roman" panose="02020603050405020304" pitchFamily="18" charset="0"/>
                          <a:cs typeface="Times New Roman" panose="02020603050405020304" pitchFamily="18" charset="0"/>
                        </a:rPr>
                        <a:t>2024-2025</a:t>
                      </a:r>
                      <a:endParaRPr lang="en-US" sz="1800" b="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mn-MN" sz="1800" b="0" dirty="0">
                          <a:solidFill>
                            <a:schemeClr val="tx1"/>
                          </a:solidFill>
                          <a:latin typeface="Times New Roman" panose="02020603050405020304" pitchFamily="18" charset="0"/>
                          <a:cs typeface="Times New Roman" panose="02020603050405020304" pitchFamily="18" charset="0"/>
                        </a:rPr>
                        <a:t>90,6%</a:t>
                      </a:r>
                      <a:endParaRPr lang="en-US" sz="1800" b="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rowSpan="2">
                  <a:txBody>
                    <a:bodyPr/>
                    <a:lstStyle/>
                    <a:p>
                      <a:pPr algn="l"/>
                      <a:r>
                        <a:rPr lang="en-US" sz="1800" b="0" dirty="0">
                          <a:solidFill>
                            <a:schemeClr val="tx1"/>
                          </a:solidFill>
                          <a:latin typeface="Times New Roman" panose="02020603050405020304" pitchFamily="18" charset="0"/>
                          <a:cs typeface="Times New Roman" panose="02020603050405020304" pitchFamily="18" charset="0"/>
                        </a:rPr>
                        <a:t>2</a:t>
                      </a:r>
                      <a:r>
                        <a:rPr lang="mn-MN" sz="1800" b="0" dirty="0">
                          <a:solidFill>
                            <a:schemeClr val="tx1"/>
                          </a:solidFill>
                          <a:latin typeface="Times New Roman" panose="02020603050405020304" pitchFamily="18" charset="0"/>
                          <a:cs typeface="Times New Roman" panose="02020603050405020304" pitchFamily="18" charset="0"/>
                        </a:rPr>
                        <a:t>.4 </a:t>
                      </a:r>
                      <a:r>
                        <a:rPr lang="en-US" sz="1800" b="0" dirty="0">
                          <a:solidFill>
                            <a:schemeClr val="tx1"/>
                          </a:solidFill>
                          <a:latin typeface="Times New Roman" panose="02020603050405020304" pitchFamily="18" charset="0"/>
                          <a:cs typeface="Times New Roman" panose="02020603050405020304" pitchFamily="18" charset="0"/>
                        </a:rPr>
                        <a:t>%</a:t>
                      </a:r>
                    </a:p>
                  </a:txBody>
                  <a:tcPr marL="137160" marR="137160" marT="68580" marB="68580" anchor="ctr"/>
                </a:tc>
                <a:extLst>
                  <a:ext uri="{0D108BD9-81ED-4DB2-BD59-A6C34878D82A}">
                    <a16:rowId xmlns:a16="http://schemas.microsoft.com/office/drawing/2014/main" val="1290741010"/>
                  </a:ext>
                </a:extLst>
              </a:tr>
              <a:tr h="457200">
                <a:tc vMerge="1">
                  <a:txBody>
                    <a:bodyPr/>
                    <a:lstStyle/>
                    <a:p>
                      <a:pPr algn="ctr"/>
                      <a:endParaRPr lang="en-US" sz="12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n-MN" sz="1800" b="0" dirty="0">
                          <a:solidFill>
                            <a:schemeClr val="tx1"/>
                          </a:solidFill>
                          <a:latin typeface="Times New Roman" panose="02020603050405020304" pitchFamily="18" charset="0"/>
                          <a:cs typeface="Times New Roman" panose="02020603050405020304" pitchFamily="18" charset="0"/>
                        </a:rPr>
                        <a:t>2025-2026</a:t>
                      </a:r>
                      <a:endParaRPr lang="en-US" sz="1800" b="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mn-MN" sz="2100" b="1" dirty="0">
                          <a:solidFill>
                            <a:srgbClr val="C00000"/>
                          </a:solidFill>
                          <a:latin typeface="Times New Roman" panose="02020603050405020304" pitchFamily="18" charset="0"/>
                          <a:cs typeface="Times New Roman" panose="02020603050405020304" pitchFamily="18" charset="0"/>
                        </a:rPr>
                        <a:t>9</a:t>
                      </a:r>
                      <a:r>
                        <a:rPr lang="en-US" sz="2100" b="1" dirty="0">
                          <a:solidFill>
                            <a:srgbClr val="C00000"/>
                          </a:solidFill>
                          <a:latin typeface="Times New Roman" panose="02020603050405020304" pitchFamily="18" charset="0"/>
                          <a:cs typeface="Times New Roman" panose="02020603050405020304" pitchFamily="18" charset="0"/>
                        </a:rPr>
                        <a:t>3</a:t>
                      </a:r>
                      <a:r>
                        <a:rPr lang="mn-MN" sz="2100" b="1" dirty="0">
                          <a:solidFill>
                            <a:srgbClr val="C00000"/>
                          </a:solidFill>
                          <a:latin typeface="Times New Roman" panose="02020603050405020304" pitchFamily="18" charset="0"/>
                          <a:cs typeface="Times New Roman" panose="02020603050405020304" pitchFamily="18" charset="0"/>
                        </a:rPr>
                        <a:t>,0%</a:t>
                      </a:r>
                      <a:endParaRPr lang="en-US" sz="2100" b="1" dirty="0">
                        <a:solidFill>
                          <a:srgbClr val="C00000"/>
                        </a:solidFill>
                        <a:latin typeface="Times New Roman" panose="02020603050405020304" pitchFamily="18" charset="0"/>
                        <a:cs typeface="Times New Roman" panose="02020603050405020304" pitchFamily="18" charset="0"/>
                      </a:endParaRPr>
                    </a:p>
                  </a:txBody>
                  <a:tcPr marL="137160" marR="137160" marT="68580" marB="68580"/>
                </a:tc>
                <a:tc vMerge="1">
                  <a:txBody>
                    <a:bodyPr/>
                    <a:lstStyle/>
                    <a:p>
                      <a:endParaRPr dirty="0"/>
                    </a:p>
                  </a:txBody>
                  <a:tcPr/>
                </a:tc>
                <a:extLst>
                  <a:ext uri="{0D108BD9-81ED-4DB2-BD59-A6C34878D82A}">
                    <a16:rowId xmlns:a16="http://schemas.microsoft.com/office/drawing/2014/main" val="1918908022"/>
                  </a:ext>
                </a:extLst>
              </a:tr>
              <a:tr h="411480">
                <a:tc rowSpan="2">
                  <a:txBody>
                    <a:bodyPr/>
                    <a:lstStyle/>
                    <a:p>
                      <a:pPr algn="ctr"/>
                      <a:r>
                        <a:rPr lang="mn-MN" sz="1800" b="0" dirty="0">
                          <a:solidFill>
                            <a:schemeClr val="tx1"/>
                          </a:solidFill>
                          <a:latin typeface="Times New Roman" panose="02020603050405020304" pitchFamily="18" charset="0"/>
                          <a:cs typeface="Times New Roman" panose="02020603050405020304" pitchFamily="18" charset="0"/>
                        </a:rPr>
                        <a:t>5 нас </a:t>
                      </a:r>
                      <a:endParaRPr lang="en-US" sz="1800" b="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n-MN" sz="1800" b="0" dirty="0">
                          <a:solidFill>
                            <a:schemeClr val="tx1"/>
                          </a:solidFill>
                          <a:latin typeface="Times New Roman" panose="02020603050405020304" pitchFamily="18" charset="0"/>
                          <a:cs typeface="Times New Roman" panose="02020603050405020304" pitchFamily="18" charset="0"/>
                        </a:rPr>
                        <a:t>2024-2025</a:t>
                      </a:r>
                      <a:endParaRPr lang="en-US" sz="1800" b="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mn-MN" sz="1800" b="0" dirty="0">
                          <a:solidFill>
                            <a:schemeClr val="tx1"/>
                          </a:solidFill>
                          <a:latin typeface="Times New Roman" panose="02020603050405020304" pitchFamily="18" charset="0"/>
                          <a:cs typeface="Times New Roman" panose="02020603050405020304" pitchFamily="18" charset="0"/>
                        </a:rPr>
                        <a:t>94,1%</a:t>
                      </a:r>
                      <a:endParaRPr lang="en-US" sz="1800" b="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rowSpan="2">
                  <a:txBody>
                    <a:bodyPr/>
                    <a:lstStyle/>
                    <a:p>
                      <a:pPr algn="l"/>
                      <a:r>
                        <a:rPr lang="mn-MN" sz="1800" b="0" dirty="0">
                          <a:solidFill>
                            <a:schemeClr val="tx1"/>
                          </a:solidFill>
                          <a:latin typeface="Times New Roman" panose="02020603050405020304" pitchFamily="18" charset="0"/>
                          <a:cs typeface="Times New Roman" panose="02020603050405020304" pitchFamily="18" charset="0"/>
                        </a:rPr>
                        <a:t>1.9%</a:t>
                      </a:r>
                      <a:endParaRPr lang="en-US" sz="1800" b="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tc>
                <a:extLst>
                  <a:ext uri="{0D108BD9-81ED-4DB2-BD59-A6C34878D82A}">
                    <a16:rowId xmlns:a16="http://schemas.microsoft.com/office/drawing/2014/main" val="2315877826"/>
                  </a:ext>
                </a:extLst>
              </a:tr>
              <a:tr h="457200">
                <a:tc vMerge="1">
                  <a:txBody>
                    <a:bodyPr/>
                    <a:lstStyle/>
                    <a:p>
                      <a:pPr algn="ctr"/>
                      <a:endParaRPr lang="en-US" sz="12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n-MN" sz="1800" b="0" dirty="0">
                          <a:solidFill>
                            <a:schemeClr val="tx1"/>
                          </a:solidFill>
                          <a:latin typeface="Times New Roman" panose="02020603050405020304" pitchFamily="18" charset="0"/>
                          <a:cs typeface="Times New Roman" panose="02020603050405020304" pitchFamily="18" charset="0"/>
                        </a:rPr>
                        <a:t>2025-2026 </a:t>
                      </a:r>
                      <a:endParaRPr lang="en-US" sz="1800" b="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mn-MN" sz="2100" b="1" dirty="0">
                          <a:solidFill>
                            <a:srgbClr val="C00000"/>
                          </a:solidFill>
                          <a:latin typeface="Times New Roman" panose="02020603050405020304" pitchFamily="18" charset="0"/>
                          <a:cs typeface="Times New Roman" panose="02020603050405020304" pitchFamily="18" charset="0"/>
                        </a:rPr>
                        <a:t>96,0%</a:t>
                      </a:r>
                      <a:endParaRPr lang="en-US" sz="2100" b="1" dirty="0">
                        <a:solidFill>
                          <a:srgbClr val="C00000"/>
                        </a:solidFill>
                        <a:latin typeface="Times New Roman" panose="02020603050405020304" pitchFamily="18" charset="0"/>
                        <a:cs typeface="Times New Roman" panose="02020603050405020304" pitchFamily="18" charset="0"/>
                      </a:endParaRPr>
                    </a:p>
                  </a:txBody>
                  <a:tcPr marL="137160" marR="137160" marT="68580" marB="68580"/>
                </a:tc>
                <a:tc vMerge="1">
                  <a:txBody>
                    <a:bodyPr/>
                    <a:lstStyle/>
                    <a:p>
                      <a:pPr algn="ct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0612941"/>
                  </a:ext>
                </a:extLst>
              </a:tr>
            </a:tbl>
          </a:graphicData>
        </a:graphic>
      </p:graphicFrame>
      <p:pic>
        <p:nvPicPr>
          <p:cNvPr id="4" name="Picture 3">
            <a:extLst>
              <a:ext uri="{FF2B5EF4-FFF2-40B4-BE49-F238E27FC236}">
                <a16:creationId xmlns:a16="http://schemas.microsoft.com/office/drawing/2014/main" id="{AE0B3E09-D926-4219-D3B9-641E1B8D23B9}"/>
              </a:ext>
            </a:extLst>
          </p:cNvPr>
          <p:cNvPicPr>
            <a:picLocks noChangeAspect="1"/>
          </p:cNvPicPr>
          <p:nvPr/>
        </p:nvPicPr>
        <p:blipFill>
          <a:blip r:embed="rId4"/>
          <a:stretch>
            <a:fillRect/>
          </a:stretch>
        </p:blipFill>
        <p:spPr>
          <a:xfrm>
            <a:off x="17949642" y="8637423"/>
            <a:ext cx="338358" cy="338358"/>
          </a:xfrm>
          <a:prstGeom prst="rect">
            <a:avLst/>
          </a:prstGeom>
        </p:spPr>
      </p:pic>
      <p:pic>
        <p:nvPicPr>
          <p:cNvPr id="8" name="Picture 7">
            <a:extLst>
              <a:ext uri="{FF2B5EF4-FFF2-40B4-BE49-F238E27FC236}">
                <a16:creationId xmlns:a16="http://schemas.microsoft.com/office/drawing/2014/main" id="{8E0099B1-1A7A-4A8E-BAC2-7321C9AA3F2C}"/>
              </a:ext>
            </a:extLst>
          </p:cNvPr>
          <p:cNvPicPr>
            <a:picLocks noChangeAspect="1"/>
          </p:cNvPicPr>
          <p:nvPr/>
        </p:nvPicPr>
        <p:blipFill>
          <a:blip r:embed="rId5"/>
          <a:stretch>
            <a:fillRect/>
          </a:stretch>
        </p:blipFill>
        <p:spPr>
          <a:xfrm>
            <a:off x="17949642" y="9516086"/>
            <a:ext cx="338358" cy="329213"/>
          </a:xfrm>
          <a:prstGeom prst="rect">
            <a:avLst/>
          </a:prstGeom>
        </p:spPr>
      </p:pic>
      <p:graphicFrame>
        <p:nvGraphicFramePr>
          <p:cNvPr id="9" name="Table 8">
            <a:extLst>
              <a:ext uri="{FF2B5EF4-FFF2-40B4-BE49-F238E27FC236}">
                <a16:creationId xmlns:a16="http://schemas.microsoft.com/office/drawing/2014/main" id="{D5E668AC-767B-5F7B-D2A7-DC258A3B9B4A}"/>
              </a:ext>
            </a:extLst>
          </p:cNvPr>
          <p:cNvGraphicFramePr>
            <a:graphicFrameLocks noGrp="1"/>
          </p:cNvGraphicFramePr>
          <p:nvPr/>
        </p:nvGraphicFramePr>
        <p:xfrm>
          <a:off x="2770145" y="3685616"/>
          <a:ext cx="3823904" cy="1371600"/>
        </p:xfrm>
        <a:graphic>
          <a:graphicData uri="http://schemas.openxmlformats.org/drawingml/2006/table">
            <a:tbl>
              <a:tblPr firstRow="1" bandRow="1">
                <a:tableStyleId>{2D5ABB26-0587-4C30-8999-92F81FD0307C}</a:tableStyleId>
              </a:tblPr>
              <a:tblGrid>
                <a:gridCol w="2503157">
                  <a:extLst>
                    <a:ext uri="{9D8B030D-6E8A-4147-A177-3AD203B41FA5}">
                      <a16:colId xmlns:a16="http://schemas.microsoft.com/office/drawing/2014/main" val="1063598953"/>
                    </a:ext>
                  </a:extLst>
                </a:gridCol>
                <a:gridCol w="1320747">
                  <a:extLst>
                    <a:ext uri="{9D8B030D-6E8A-4147-A177-3AD203B41FA5}">
                      <a16:colId xmlns:a16="http://schemas.microsoft.com/office/drawing/2014/main" val="709064443"/>
                    </a:ext>
                  </a:extLst>
                </a:gridCol>
              </a:tblGrid>
              <a:tr h="457200">
                <a:tc>
                  <a:txBody>
                    <a:bodyPr/>
                    <a:lstStyle/>
                    <a:p>
                      <a:r>
                        <a:rPr lang="mn-MN" sz="1700" b="0" dirty="0">
                          <a:solidFill>
                            <a:srgbClr val="002060"/>
                          </a:solidFill>
                          <a:latin typeface="Times New Roman" panose="02020603050405020304" pitchFamily="18" charset="0"/>
                          <a:cs typeface="Times New Roman" panose="02020603050405020304" pitchFamily="18" charset="0"/>
                        </a:rPr>
                        <a:t>Суурин хүн амын тоо</a:t>
                      </a:r>
                      <a:endParaRPr lang="en-US" sz="1700" b="0" dirty="0">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mn-MN" sz="2100" b="1" dirty="0">
                          <a:solidFill>
                            <a:srgbClr val="0070C0"/>
                          </a:solidFill>
                          <a:latin typeface="Times New Roman" panose="02020603050405020304" pitchFamily="18" charset="0"/>
                          <a:cs typeface="Times New Roman" panose="02020603050405020304" pitchFamily="18" charset="0"/>
                        </a:rPr>
                        <a:t>278,290 </a:t>
                      </a:r>
                      <a:endParaRPr lang="en-US" sz="2700" dirty="0">
                        <a:solidFill>
                          <a:srgbClr val="0070C0"/>
                        </a:solidFill>
                        <a:latin typeface="Times New Roman" panose="02020603050405020304" pitchFamily="18" charset="0"/>
                        <a:cs typeface="Times New Roman" panose="02020603050405020304" pitchFamily="18" charset="0"/>
                      </a:endParaRPr>
                    </a:p>
                  </a:txBody>
                  <a:tcPr marL="137160" marR="137160" marT="68580" marB="68580" anchor="ctr"/>
                </a:tc>
                <a:extLst>
                  <a:ext uri="{0D108BD9-81ED-4DB2-BD59-A6C34878D82A}">
                    <a16:rowId xmlns:a16="http://schemas.microsoft.com/office/drawing/2014/main" val="156017832"/>
                  </a:ext>
                </a:extLst>
              </a:tr>
              <a:tr h="891540">
                <a:tc>
                  <a:txBody>
                    <a:bodyPr/>
                    <a:lstStyle/>
                    <a:p>
                      <a:r>
                        <a:rPr lang="mn-MN" sz="1700" b="0" dirty="0">
                          <a:solidFill>
                            <a:srgbClr val="002060"/>
                          </a:solidFill>
                          <a:latin typeface="Times New Roman" panose="02020603050405020304" pitchFamily="18" charset="0"/>
                          <a:cs typeface="Times New Roman" panose="02020603050405020304" pitchFamily="18" charset="0"/>
                        </a:rPr>
                        <a:t>Сургуулийн өмнөх боловсролд    хамрагдаж байгаа</a:t>
                      </a:r>
                      <a:endParaRPr lang="en-US" sz="1700" b="0" dirty="0">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mn-MN" sz="2100" b="1" dirty="0">
                          <a:solidFill>
                            <a:srgbClr val="7030A0"/>
                          </a:solidFill>
                          <a:latin typeface="Times New Roman" panose="02020603050405020304" pitchFamily="18" charset="0"/>
                          <a:cs typeface="Times New Roman" panose="02020603050405020304" pitchFamily="18" charset="0"/>
                        </a:rPr>
                        <a:t>258,849</a:t>
                      </a:r>
                      <a:endParaRPr lang="en-US" sz="2700" dirty="0">
                        <a:solidFill>
                          <a:srgbClr val="0070C0"/>
                        </a:solidFill>
                        <a:latin typeface="Times New Roman" panose="02020603050405020304" pitchFamily="18" charset="0"/>
                        <a:cs typeface="Times New Roman" panose="02020603050405020304" pitchFamily="18" charset="0"/>
                      </a:endParaRPr>
                    </a:p>
                  </a:txBody>
                  <a:tcPr marL="137160" marR="137160" marT="68580" marB="68580" anchor="ctr"/>
                </a:tc>
                <a:extLst>
                  <a:ext uri="{0D108BD9-81ED-4DB2-BD59-A6C34878D82A}">
                    <a16:rowId xmlns:a16="http://schemas.microsoft.com/office/drawing/2014/main" val="1869284945"/>
                  </a:ext>
                </a:extLst>
              </a:tr>
            </a:tbl>
          </a:graphicData>
        </a:graphic>
      </p:graphicFrame>
      <p:pic>
        <p:nvPicPr>
          <p:cNvPr id="11" name="Picture 10">
            <a:extLst>
              <a:ext uri="{FF2B5EF4-FFF2-40B4-BE49-F238E27FC236}">
                <a16:creationId xmlns:a16="http://schemas.microsoft.com/office/drawing/2014/main" id="{2C51B774-B3EE-F1EA-D9C1-468297E23C5B}"/>
              </a:ext>
            </a:extLst>
          </p:cNvPr>
          <p:cNvPicPr>
            <a:picLocks noChangeAspect="1"/>
          </p:cNvPicPr>
          <p:nvPr/>
        </p:nvPicPr>
        <p:blipFill>
          <a:blip r:embed="rId6"/>
          <a:stretch>
            <a:fillRect/>
          </a:stretch>
        </p:blipFill>
        <p:spPr>
          <a:xfrm>
            <a:off x="2793128" y="3060030"/>
            <a:ext cx="420660" cy="768162"/>
          </a:xfrm>
          <a:prstGeom prst="rect">
            <a:avLst/>
          </a:prstGeom>
        </p:spPr>
      </p:pic>
      <p:sp>
        <p:nvSpPr>
          <p:cNvPr id="14" name="TextBox 13">
            <a:extLst>
              <a:ext uri="{FF2B5EF4-FFF2-40B4-BE49-F238E27FC236}">
                <a16:creationId xmlns:a16="http://schemas.microsoft.com/office/drawing/2014/main" id="{6CA916CC-282C-E17B-97B5-A2F555E5B790}"/>
              </a:ext>
            </a:extLst>
          </p:cNvPr>
          <p:cNvSpPr txBox="1"/>
          <p:nvPr/>
        </p:nvSpPr>
        <p:spPr>
          <a:xfrm>
            <a:off x="3383641" y="3223950"/>
            <a:ext cx="1021433" cy="415498"/>
          </a:xfrm>
          <a:prstGeom prst="rect">
            <a:avLst/>
          </a:prstGeom>
          <a:noFill/>
        </p:spPr>
        <p:txBody>
          <a:bodyPr wrap="none" rtlCol="0">
            <a:spAutoFit/>
          </a:bodyPr>
          <a:lstStyle/>
          <a:p>
            <a:r>
              <a:rPr lang="mn-MN" sz="2100" b="1" dirty="0">
                <a:solidFill>
                  <a:srgbClr val="002060"/>
                </a:solidFill>
                <a:latin typeface="Times New Roman" panose="02020603050405020304" pitchFamily="18" charset="0"/>
                <a:cs typeface="Times New Roman" panose="02020603050405020304" pitchFamily="18" charset="0"/>
              </a:rPr>
              <a:t>2-5 нас</a:t>
            </a:r>
            <a:endParaRPr lang="en-US" sz="2100" b="1"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F1105C3-E0D4-C17D-0AAE-F5991915EC9A}"/>
              </a:ext>
            </a:extLst>
          </p:cNvPr>
          <p:cNvSpPr txBox="1"/>
          <p:nvPr/>
        </p:nvSpPr>
        <p:spPr>
          <a:xfrm>
            <a:off x="1536477" y="713264"/>
            <a:ext cx="15717636" cy="830997"/>
          </a:xfrm>
          <a:prstGeom prst="rect">
            <a:avLst/>
          </a:prstGeom>
          <a:noFill/>
        </p:spPr>
        <p:txBody>
          <a:bodyPr wrap="square">
            <a:spAutoFit/>
          </a:bodyPr>
          <a:lstStyle/>
          <a:p>
            <a:pPr algn="just" defTabSz="1371600">
              <a:defRPr/>
            </a:pPr>
            <a:r>
              <a:rPr lang="mn-MN" sz="2400" b="1" dirty="0">
                <a:solidFill>
                  <a:srgbClr val="FFFF00"/>
                </a:solidFill>
                <a:latin typeface="Times New Roman" panose="02020603050405020304" pitchFamily="18" charset="0"/>
                <a:ea typeface="Aptos" panose="020B0004020202020204" pitchFamily="34" charset="0"/>
                <a:cs typeface="Times New Roman" panose="02020603050405020304" pitchFamily="18" charset="0"/>
              </a:rPr>
              <a:t>1</a:t>
            </a:r>
            <a:r>
              <a:rPr lang="en-US" sz="2400" b="1" dirty="0">
                <a:solidFill>
                  <a:srgbClr val="FFFF00"/>
                </a:solidFill>
                <a:latin typeface="Times New Roman" panose="02020603050405020304" pitchFamily="18" charset="0"/>
                <a:ea typeface="Aptos" panose="020B0004020202020204" pitchFamily="34" charset="0"/>
                <a:cs typeface="Times New Roman" panose="02020603050405020304" pitchFamily="18" charset="0"/>
              </a:rPr>
              <a:t>,</a:t>
            </a:r>
            <a:r>
              <a:rPr lang="mn-MN" sz="2400" b="1" dirty="0">
                <a:solidFill>
                  <a:srgbClr val="FFFF00"/>
                </a:solidFill>
                <a:latin typeface="Times New Roman" panose="02020603050405020304" pitchFamily="18" charset="0"/>
                <a:ea typeface="Aptos" panose="020B0004020202020204" pitchFamily="34" charset="0"/>
                <a:cs typeface="Times New Roman" panose="02020603050405020304" pitchFamily="18" charset="0"/>
              </a:rPr>
              <a:t>399</a:t>
            </a:r>
            <a:r>
              <a:rPr lang="mn-MN" sz="2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 ЦЭЦЭРЛЭГИЙН </a:t>
            </a:r>
            <a:r>
              <a:rPr lang="mn-MN" sz="2400" b="1" dirty="0">
                <a:solidFill>
                  <a:srgbClr val="FFFF00"/>
                </a:solidFill>
                <a:latin typeface="Times New Roman" panose="02020603050405020304" pitchFamily="18" charset="0"/>
                <a:ea typeface="Aptos" panose="020B0004020202020204" pitchFamily="34" charset="0"/>
                <a:cs typeface="Times New Roman" panose="02020603050405020304" pitchFamily="18" charset="0"/>
              </a:rPr>
              <a:t>9</a:t>
            </a:r>
            <a:r>
              <a:rPr lang="en-US" sz="2400" b="1" dirty="0">
                <a:solidFill>
                  <a:srgbClr val="FFFF00"/>
                </a:solidFill>
                <a:latin typeface="Times New Roman" panose="02020603050405020304" pitchFamily="18" charset="0"/>
                <a:ea typeface="Aptos" panose="020B0004020202020204" pitchFamily="34" charset="0"/>
                <a:cs typeface="Times New Roman" panose="02020603050405020304" pitchFamily="18" charset="0"/>
              </a:rPr>
              <a:t>,</a:t>
            </a:r>
            <a:r>
              <a:rPr lang="mn-MN" sz="2400" b="1" dirty="0">
                <a:solidFill>
                  <a:srgbClr val="FFFF00"/>
                </a:solidFill>
                <a:latin typeface="Times New Roman" panose="02020603050405020304" pitchFamily="18" charset="0"/>
                <a:ea typeface="Aptos" panose="020B0004020202020204" pitchFamily="34" charset="0"/>
                <a:cs typeface="Times New Roman" panose="02020603050405020304" pitchFamily="18" charset="0"/>
              </a:rPr>
              <a:t>182</a:t>
            </a:r>
            <a:r>
              <a:rPr lang="mn-MN" sz="2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 БҮЛЭГТ 2-5 НАСТАЙ </a:t>
            </a:r>
            <a:r>
              <a:rPr lang="mn-MN" sz="2400" b="1" dirty="0">
                <a:solidFill>
                  <a:srgbClr val="FFFF00"/>
                </a:solidFill>
                <a:latin typeface="Times New Roman" panose="02020603050405020304" pitchFamily="18" charset="0"/>
                <a:ea typeface="Aptos" panose="020B0004020202020204" pitchFamily="34" charset="0"/>
                <a:cs typeface="Times New Roman" panose="02020603050405020304" pitchFamily="18" charset="0"/>
              </a:rPr>
              <a:t>258</a:t>
            </a:r>
            <a:r>
              <a:rPr lang="en-US" sz="2400" b="1" dirty="0">
                <a:solidFill>
                  <a:srgbClr val="FFFF00"/>
                </a:solidFill>
                <a:latin typeface="Times New Roman" panose="02020603050405020304" pitchFamily="18" charset="0"/>
                <a:ea typeface="Aptos" panose="020B0004020202020204" pitchFamily="34" charset="0"/>
                <a:cs typeface="Times New Roman" panose="02020603050405020304" pitchFamily="18" charset="0"/>
              </a:rPr>
              <a:t>,</a:t>
            </a:r>
            <a:r>
              <a:rPr lang="mn-MN" sz="2400" b="1" dirty="0">
                <a:solidFill>
                  <a:srgbClr val="FFFF00"/>
                </a:solidFill>
                <a:latin typeface="Times New Roman" panose="02020603050405020304" pitchFamily="18" charset="0"/>
                <a:ea typeface="Aptos" panose="020B0004020202020204" pitchFamily="34" charset="0"/>
                <a:cs typeface="Times New Roman" panose="02020603050405020304" pitchFamily="18" charset="0"/>
              </a:rPr>
              <a:t>849</a:t>
            </a:r>
            <a:r>
              <a:rPr lang="mn-MN" sz="2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 ХҮҮХЭД СУРГУУЛИЙН ӨМНӨХ БОЛОВСРОЛД ХАМРАГДАЖ, </a:t>
            </a:r>
            <a:r>
              <a:rPr lang="mn-MN" sz="2400" b="1" dirty="0">
                <a:solidFill>
                  <a:srgbClr val="FFFF00"/>
                </a:solidFill>
                <a:latin typeface="Times New Roman" panose="02020603050405020304" pitchFamily="18" charset="0"/>
                <a:ea typeface="Aptos" panose="020B0004020202020204" pitchFamily="34" charset="0"/>
                <a:cs typeface="Times New Roman" panose="02020603050405020304" pitchFamily="18" charset="0"/>
              </a:rPr>
              <a:t>10</a:t>
            </a:r>
            <a:r>
              <a:rPr lang="en-US" sz="2400" b="1" dirty="0">
                <a:solidFill>
                  <a:srgbClr val="FFFF00"/>
                </a:solidFill>
                <a:latin typeface="Times New Roman" panose="02020603050405020304" pitchFamily="18" charset="0"/>
                <a:ea typeface="Aptos" panose="020B0004020202020204" pitchFamily="34" charset="0"/>
                <a:cs typeface="Times New Roman" panose="02020603050405020304" pitchFamily="18" charset="0"/>
              </a:rPr>
              <a:t>,</a:t>
            </a:r>
            <a:r>
              <a:rPr lang="mn-MN" sz="2400" b="1" dirty="0">
                <a:solidFill>
                  <a:srgbClr val="FFFF00"/>
                </a:solidFill>
                <a:latin typeface="Times New Roman" panose="02020603050405020304" pitchFamily="18" charset="0"/>
                <a:ea typeface="Aptos" panose="020B0004020202020204" pitchFamily="34" charset="0"/>
                <a:cs typeface="Times New Roman" panose="02020603050405020304" pitchFamily="18" charset="0"/>
              </a:rPr>
              <a:t>298</a:t>
            </a:r>
            <a:r>
              <a:rPr lang="mn-MN" sz="2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 БАГШ АЖИЛЛАЖ БАЙНА. </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9303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BBD97A-4F69-FAA6-2782-5F86BBC170AF}"/>
              </a:ext>
            </a:extLst>
          </p:cNvPr>
          <p:cNvSpPr>
            <a:spLocks noGrp="1"/>
          </p:cNvSpPr>
          <p:nvPr>
            <p:ph type="title"/>
          </p:nvPr>
        </p:nvSpPr>
        <p:spPr>
          <a:xfrm>
            <a:off x="3824941" y="204036"/>
            <a:ext cx="12197532" cy="1143000"/>
          </a:xfrm>
        </p:spPr>
        <p:txBody>
          <a:bodyPr>
            <a:normAutofit/>
          </a:bodyPr>
          <a:lstStyle/>
          <a:p>
            <a:r>
              <a:rPr lang="mn-MN" sz="2800" b="1" dirty="0">
                <a:solidFill>
                  <a:schemeClr val="bg1"/>
                </a:solidFill>
                <a:latin typeface="Arial"/>
                <a:cs typeface="Arial"/>
              </a:rPr>
              <a:t>СУРГАЛТЫН ХӨТӨЛБӨРИЙН ШИНЭЧЛЭЛИЙГ ХЭРЭГЖҮҮЛЭХ БЭЛТГЭЛ, ЗОХИОН БАЙГУУЛАЛТ</a:t>
            </a:r>
            <a:endParaRPr lang="en-US" sz="2800" b="1" dirty="0">
              <a:solidFill>
                <a:schemeClr val="bg1"/>
              </a:solidFill>
              <a:latin typeface="Arial"/>
              <a:cs typeface="Arial"/>
            </a:endParaRPr>
          </a:p>
        </p:txBody>
      </p:sp>
      <p:sp>
        <p:nvSpPr>
          <p:cNvPr id="5" name="Title 3">
            <a:extLst>
              <a:ext uri="{FF2B5EF4-FFF2-40B4-BE49-F238E27FC236}">
                <a16:creationId xmlns:a16="http://schemas.microsoft.com/office/drawing/2014/main" id="{F2C391B0-C182-550A-BD38-9CEF89B8CCB9}"/>
              </a:ext>
            </a:extLst>
          </p:cNvPr>
          <p:cNvSpPr txBox="1">
            <a:spLocks/>
          </p:cNvSpPr>
          <p:nvPr/>
        </p:nvSpPr>
        <p:spPr>
          <a:xfrm>
            <a:off x="890635" y="1518508"/>
            <a:ext cx="4996082"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2AA00"/>
                </a:solidFill>
                <a:latin typeface="+mj-lt"/>
                <a:ea typeface="+mj-ea"/>
                <a:cs typeface="+mj-cs"/>
              </a:defRPr>
            </a:lvl1pPr>
          </a:lstStyle>
          <a:p>
            <a:r>
              <a:rPr lang="mn-MN" sz="2100">
                <a:solidFill>
                  <a:srgbClr val="FFC000"/>
                </a:solidFill>
                <a:latin typeface="Arial"/>
                <a:cs typeface="Arial"/>
              </a:rPr>
              <a:t>Сургалтын хөтөлбөр шинэчлэх, хэрэгжүүлэх үе шат</a:t>
            </a:r>
            <a:endParaRPr lang="en-US" sz="2100">
              <a:solidFill>
                <a:srgbClr val="FFC000"/>
              </a:solidFill>
              <a:latin typeface="Arial"/>
              <a:cs typeface="Arial"/>
            </a:endParaRPr>
          </a:p>
        </p:txBody>
      </p:sp>
      <p:graphicFrame>
        <p:nvGraphicFramePr>
          <p:cNvPr id="2" name="Table 1">
            <a:extLst>
              <a:ext uri="{FF2B5EF4-FFF2-40B4-BE49-F238E27FC236}">
                <a16:creationId xmlns:a16="http://schemas.microsoft.com/office/drawing/2014/main" id="{E1037167-28D2-DE3F-EA73-408F7CF950CD}"/>
              </a:ext>
            </a:extLst>
          </p:cNvPr>
          <p:cNvGraphicFramePr>
            <a:graphicFrameLocks noGrp="1"/>
          </p:cNvGraphicFramePr>
          <p:nvPr>
            <p:extLst>
              <p:ext uri="{D42A27DB-BD31-4B8C-83A1-F6EECF244321}">
                <p14:modId xmlns:p14="http://schemas.microsoft.com/office/powerpoint/2010/main" val="3152584813"/>
              </p:ext>
            </p:extLst>
          </p:nvPr>
        </p:nvGraphicFramePr>
        <p:xfrm>
          <a:off x="292719" y="2450874"/>
          <a:ext cx="6169612" cy="3390761"/>
        </p:xfrm>
        <a:graphic>
          <a:graphicData uri="http://schemas.openxmlformats.org/drawingml/2006/table">
            <a:tbl>
              <a:tblPr firstRow="1" bandRow="1">
                <a:tableStyleId>{5C22544A-7EE6-4342-B048-85BDC9FD1C3A}</a:tableStyleId>
              </a:tblPr>
              <a:tblGrid>
                <a:gridCol w="1430148">
                  <a:extLst>
                    <a:ext uri="{9D8B030D-6E8A-4147-A177-3AD203B41FA5}">
                      <a16:colId xmlns:a16="http://schemas.microsoft.com/office/drawing/2014/main" val="3604707206"/>
                    </a:ext>
                  </a:extLst>
                </a:gridCol>
                <a:gridCol w="1333095">
                  <a:extLst>
                    <a:ext uri="{9D8B030D-6E8A-4147-A177-3AD203B41FA5}">
                      <a16:colId xmlns:a16="http://schemas.microsoft.com/office/drawing/2014/main" val="2563524664"/>
                    </a:ext>
                  </a:extLst>
                </a:gridCol>
                <a:gridCol w="892383">
                  <a:extLst>
                    <a:ext uri="{9D8B030D-6E8A-4147-A177-3AD203B41FA5}">
                      <a16:colId xmlns:a16="http://schemas.microsoft.com/office/drawing/2014/main" val="3926872695"/>
                    </a:ext>
                  </a:extLst>
                </a:gridCol>
                <a:gridCol w="767605">
                  <a:extLst>
                    <a:ext uri="{9D8B030D-6E8A-4147-A177-3AD203B41FA5}">
                      <a16:colId xmlns:a16="http://schemas.microsoft.com/office/drawing/2014/main" val="2300066546"/>
                    </a:ext>
                  </a:extLst>
                </a:gridCol>
                <a:gridCol w="862462">
                  <a:extLst>
                    <a:ext uri="{9D8B030D-6E8A-4147-A177-3AD203B41FA5}">
                      <a16:colId xmlns:a16="http://schemas.microsoft.com/office/drawing/2014/main" val="259327091"/>
                    </a:ext>
                  </a:extLst>
                </a:gridCol>
                <a:gridCol w="883919">
                  <a:extLst>
                    <a:ext uri="{9D8B030D-6E8A-4147-A177-3AD203B41FA5}">
                      <a16:colId xmlns:a16="http://schemas.microsoft.com/office/drawing/2014/main" val="1483254279"/>
                    </a:ext>
                  </a:extLst>
                </a:gridCol>
              </a:tblGrid>
              <a:tr h="610031">
                <a:tc>
                  <a:txBody>
                    <a:bodyPr/>
                    <a:lstStyle/>
                    <a:p>
                      <a:pPr algn="ctr"/>
                      <a:r>
                        <a:rPr lang="en-US" sz="1600" err="1">
                          <a:solidFill>
                            <a:srgbClr val="0B2A7B"/>
                          </a:solidFill>
                          <a:latin typeface="Arial"/>
                          <a:cs typeface="Arial"/>
                        </a:rPr>
                        <a:t>Боловсролын</a:t>
                      </a:r>
                      <a:r>
                        <a:rPr lang="en-US" sz="1600" dirty="0">
                          <a:solidFill>
                            <a:srgbClr val="0B2A7B"/>
                          </a:solidFill>
                          <a:latin typeface="Arial"/>
                          <a:cs typeface="Arial"/>
                        </a:rPr>
                        <a:t> </a:t>
                      </a:r>
                      <a:r>
                        <a:rPr lang="en-US" sz="1600" err="1">
                          <a:solidFill>
                            <a:srgbClr val="0B2A7B"/>
                          </a:solidFill>
                          <a:latin typeface="Arial"/>
                          <a:cs typeface="Arial"/>
                        </a:rPr>
                        <a:t>түвшин</a:t>
                      </a:r>
                      <a:endParaRPr lang="en-US" sz="1600" dirty="0">
                        <a:solidFill>
                          <a:srgbClr val="0B2A7B"/>
                        </a:solidFill>
                        <a:latin typeface="Arial"/>
                        <a:cs typeface="Arial"/>
                      </a:endParaRPr>
                    </a:p>
                  </a:txBody>
                  <a:tcPr/>
                </a:tc>
                <a:tc>
                  <a:txBody>
                    <a:bodyPr/>
                    <a:lstStyle/>
                    <a:p>
                      <a:pPr algn="ctr"/>
                      <a:r>
                        <a:rPr lang="en-US" sz="1600" dirty="0" err="1">
                          <a:solidFill>
                            <a:srgbClr val="0B2A7B"/>
                          </a:solidFill>
                          <a:latin typeface="Arial"/>
                          <a:cs typeface="Arial"/>
                        </a:rPr>
                        <a:t>Шатлал</a:t>
                      </a:r>
                      <a:endParaRPr lang="en-US" sz="1600" dirty="0">
                        <a:solidFill>
                          <a:srgbClr val="0B2A7B"/>
                        </a:solidFill>
                        <a:latin typeface="Arial"/>
                        <a:cs typeface="Arial"/>
                      </a:endParaRPr>
                    </a:p>
                  </a:txBody>
                  <a:tcPr/>
                </a:tc>
                <a:tc>
                  <a:txBody>
                    <a:bodyPr/>
                    <a:lstStyle/>
                    <a:p>
                      <a:pPr algn="ctr"/>
                      <a:r>
                        <a:rPr lang="en-US" sz="1600">
                          <a:solidFill>
                            <a:srgbClr val="0B2A7B"/>
                          </a:solidFill>
                          <a:latin typeface="Arial"/>
                          <a:cs typeface="Arial"/>
                        </a:rPr>
                        <a:t>2026-2027</a:t>
                      </a:r>
                      <a:endParaRPr lang="en-US" sz="1600" dirty="0">
                        <a:solidFill>
                          <a:srgbClr val="0B2A7B"/>
                        </a:solidFill>
                        <a:latin typeface="Arial"/>
                        <a:cs typeface="Arial"/>
                      </a:endParaRPr>
                    </a:p>
                  </a:txBody>
                  <a:tcPr/>
                </a:tc>
                <a:tc>
                  <a:txBody>
                    <a:bodyPr/>
                    <a:lstStyle/>
                    <a:p>
                      <a:pPr algn="ctr"/>
                      <a:r>
                        <a:rPr lang="en-US" sz="1600">
                          <a:solidFill>
                            <a:srgbClr val="0B2A7B"/>
                          </a:solidFill>
                          <a:latin typeface="Arial"/>
                          <a:cs typeface="Arial"/>
                        </a:rPr>
                        <a:t>2027-2028</a:t>
                      </a:r>
                      <a:endParaRPr lang="en-US" sz="1600" dirty="0">
                        <a:solidFill>
                          <a:srgbClr val="0B2A7B"/>
                        </a:solidFill>
                        <a:latin typeface="Arial"/>
                        <a:cs typeface="Arial"/>
                      </a:endParaRPr>
                    </a:p>
                  </a:txBody>
                  <a:tcPr/>
                </a:tc>
                <a:tc>
                  <a:txBody>
                    <a:bodyPr/>
                    <a:lstStyle/>
                    <a:p>
                      <a:pPr algn="ctr"/>
                      <a:r>
                        <a:rPr lang="en-US" sz="1600">
                          <a:solidFill>
                            <a:srgbClr val="0B2A7B"/>
                          </a:solidFill>
                          <a:latin typeface="Arial"/>
                          <a:cs typeface="Arial"/>
                        </a:rPr>
                        <a:t>2028-2029</a:t>
                      </a:r>
                      <a:endParaRPr lang="en-US" sz="1600" dirty="0">
                        <a:solidFill>
                          <a:srgbClr val="0B2A7B"/>
                        </a:solidFill>
                        <a:latin typeface="Arial"/>
                        <a:cs typeface="Arial"/>
                      </a:endParaRPr>
                    </a:p>
                  </a:txBody>
                  <a:tcPr/>
                </a:tc>
                <a:tc>
                  <a:txBody>
                    <a:bodyPr/>
                    <a:lstStyle/>
                    <a:p>
                      <a:pPr algn="ctr"/>
                      <a:r>
                        <a:rPr lang="en-US" sz="1600">
                          <a:solidFill>
                            <a:srgbClr val="0B2A7B"/>
                          </a:solidFill>
                          <a:latin typeface="Arial"/>
                          <a:cs typeface="Arial"/>
                        </a:rPr>
                        <a:t>2029-2030</a:t>
                      </a:r>
                      <a:endParaRPr lang="en-US" sz="1600" dirty="0">
                        <a:solidFill>
                          <a:srgbClr val="0B2A7B"/>
                        </a:solidFill>
                        <a:latin typeface="Arial"/>
                        <a:cs typeface="Arial"/>
                      </a:endParaRPr>
                    </a:p>
                  </a:txBody>
                  <a:tcPr/>
                </a:tc>
                <a:extLst>
                  <a:ext uri="{0D108BD9-81ED-4DB2-BD59-A6C34878D82A}">
                    <a16:rowId xmlns:a16="http://schemas.microsoft.com/office/drawing/2014/main" val="3319105826"/>
                  </a:ext>
                </a:extLst>
              </a:tr>
              <a:tr h="652590">
                <a:tc rowSpan="2">
                  <a:txBody>
                    <a:bodyPr/>
                    <a:lstStyle/>
                    <a:p>
                      <a:r>
                        <a:rPr lang="en-US" sz="1600" dirty="0" err="1">
                          <a:solidFill>
                            <a:srgbClr val="0B2A7B"/>
                          </a:solidFill>
                          <a:latin typeface="Arial"/>
                          <a:cs typeface="Arial"/>
                        </a:rPr>
                        <a:t>Бага</a:t>
                      </a:r>
                      <a:r>
                        <a:rPr lang="en-US" sz="1600" dirty="0">
                          <a:solidFill>
                            <a:srgbClr val="0B2A7B"/>
                          </a:solidFill>
                          <a:latin typeface="Arial"/>
                          <a:cs typeface="Arial"/>
                        </a:rPr>
                        <a:t> </a:t>
                      </a:r>
                      <a:r>
                        <a:rPr lang="en-US" sz="1600" dirty="0" err="1">
                          <a:solidFill>
                            <a:srgbClr val="0B2A7B"/>
                          </a:solidFill>
                          <a:latin typeface="Arial"/>
                          <a:cs typeface="Arial"/>
                        </a:rPr>
                        <a:t>боловсрол</a:t>
                      </a:r>
                    </a:p>
                  </a:txBody>
                  <a:tcPr anchor="ctr"/>
                </a:tc>
                <a:tc>
                  <a:txBody>
                    <a:bodyPr/>
                    <a:lstStyle/>
                    <a:p>
                      <a:r>
                        <a:rPr lang="en-US" sz="1600" err="1">
                          <a:solidFill>
                            <a:srgbClr val="0B2A7B"/>
                          </a:solidFill>
                          <a:latin typeface="Arial"/>
                          <a:cs typeface="Arial"/>
                        </a:rPr>
                        <a:t>Эхлэл</a:t>
                      </a:r>
                      <a:r>
                        <a:rPr lang="en-US" sz="1600" dirty="0">
                          <a:solidFill>
                            <a:srgbClr val="0B2A7B"/>
                          </a:solidFill>
                          <a:latin typeface="Arial"/>
                          <a:cs typeface="Arial"/>
                        </a:rPr>
                        <a:t> </a:t>
                      </a:r>
                      <a:r>
                        <a:rPr lang="en-US" sz="1600" err="1">
                          <a:solidFill>
                            <a:srgbClr val="0B2A7B"/>
                          </a:solidFill>
                          <a:latin typeface="Arial"/>
                          <a:cs typeface="Arial"/>
                        </a:rPr>
                        <a:t>шат</a:t>
                      </a:r>
                      <a:endParaRPr lang="en-US" sz="1600" dirty="0">
                        <a:solidFill>
                          <a:srgbClr val="0B2A7B"/>
                        </a:solidFill>
                        <a:latin typeface="Arial"/>
                        <a:cs typeface="Arial"/>
                      </a:endParaRPr>
                    </a:p>
                    <a:p>
                      <a:pPr lvl="0">
                        <a:buNone/>
                      </a:pPr>
                      <a:r>
                        <a:rPr lang="en-US" sz="1600" dirty="0">
                          <a:solidFill>
                            <a:srgbClr val="0B2A7B"/>
                          </a:solidFill>
                          <a:latin typeface="Arial"/>
                          <a:cs typeface="Arial"/>
                        </a:rPr>
                        <a:t>(I-II </a:t>
                      </a:r>
                      <a:r>
                        <a:rPr lang="en-US" sz="1600" dirty="0" err="1">
                          <a:solidFill>
                            <a:srgbClr val="0B2A7B"/>
                          </a:solidFill>
                          <a:latin typeface="Arial"/>
                          <a:cs typeface="Arial"/>
                        </a:rPr>
                        <a:t>анги</a:t>
                      </a:r>
                      <a:r>
                        <a:rPr lang="en-US" sz="1600" dirty="0">
                          <a:solidFill>
                            <a:srgbClr val="0B2A7B"/>
                          </a:solidFill>
                          <a:latin typeface="Arial"/>
                          <a:cs typeface="Arial"/>
                        </a:rPr>
                        <a:t>)</a:t>
                      </a:r>
                    </a:p>
                  </a:txBody>
                  <a:tcPr/>
                </a:tc>
                <a:tc>
                  <a:txBody>
                    <a:bodyPr/>
                    <a:lstStyle/>
                    <a:p>
                      <a:pPr algn="ctr"/>
                      <a:r>
                        <a:rPr lang="en-US" sz="1600" b="1">
                          <a:solidFill>
                            <a:srgbClr val="0B2A7B"/>
                          </a:solidFill>
                          <a:latin typeface="Arial"/>
                          <a:cs typeface="Arial"/>
                        </a:rPr>
                        <a:t>+</a:t>
                      </a:r>
                      <a:endParaRPr lang="en-US" sz="1600" b="1" dirty="0">
                        <a:solidFill>
                          <a:srgbClr val="0B2A7B"/>
                        </a:solidFill>
                        <a:latin typeface="Arial"/>
                        <a:cs typeface="Arial"/>
                      </a:endParaRPr>
                    </a:p>
                  </a:txBody>
                  <a:tcPr anchor="ctr"/>
                </a:tc>
                <a:tc>
                  <a:txBody>
                    <a:bodyPr/>
                    <a:lstStyle/>
                    <a:p>
                      <a:pPr algn="ctr"/>
                      <a:endParaRPr lang="en-US" sz="1600" b="1" dirty="0">
                        <a:solidFill>
                          <a:srgbClr val="0B2A7B"/>
                        </a:solidFill>
                        <a:latin typeface="Arial"/>
                        <a:cs typeface="Arial"/>
                      </a:endParaRPr>
                    </a:p>
                  </a:txBody>
                  <a:tcPr anchor="ctr"/>
                </a:tc>
                <a:tc>
                  <a:txBody>
                    <a:bodyPr/>
                    <a:lstStyle/>
                    <a:p>
                      <a:pPr algn="ctr"/>
                      <a:endParaRPr lang="en-US" sz="1600" b="1" dirty="0">
                        <a:solidFill>
                          <a:srgbClr val="0B2A7B"/>
                        </a:solidFill>
                        <a:latin typeface="Arial"/>
                        <a:cs typeface="Arial"/>
                      </a:endParaRPr>
                    </a:p>
                  </a:txBody>
                  <a:tcPr anchor="ctr"/>
                </a:tc>
                <a:tc>
                  <a:txBody>
                    <a:bodyPr/>
                    <a:lstStyle/>
                    <a:p>
                      <a:pPr algn="ctr"/>
                      <a:endParaRPr lang="en-US" sz="1600" b="1" dirty="0">
                        <a:solidFill>
                          <a:srgbClr val="0B2A7B"/>
                        </a:solidFill>
                        <a:latin typeface="Arial"/>
                        <a:cs typeface="Arial"/>
                      </a:endParaRPr>
                    </a:p>
                  </a:txBody>
                  <a:tcPr anchor="ctr"/>
                </a:tc>
                <a:extLst>
                  <a:ext uri="{0D108BD9-81ED-4DB2-BD59-A6C34878D82A}">
                    <a16:rowId xmlns:a16="http://schemas.microsoft.com/office/drawing/2014/main" val="3732100818"/>
                  </a:ext>
                </a:extLst>
              </a:tr>
              <a:tr h="652590">
                <a:tc vMerge="1">
                  <a:txBody>
                    <a:bodyPr/>
                    <a:lstStyle/>
                    <a:p>
                      <a:endParaRPr lang="en-US"/>
                    </a:p>
                  </a:txBody>
                  <a:tcPr/>
                </a:tc>
                <a:tc>
                  <a:txBody>
                    <a:bodyPr/>
                    <a:lstStyle/>
                    <a:p>
                      <a:r>
                        <a:rPr lang="en-US" sz="1600" dirty="0" err="1">
                          <a:solidFill>
                            <a:srgbClr val="0B2A7B"/>
                          </a:solidFill>
                          <a:latin typeface="Arial"/>
                          <a:cs typeface="Arial"/>
                        </a:rPr>
                        <a:t>Төгсгөл</a:t>
                      </a:r>
                      <a:r>
                        <a:rPr lang="en-US" sz="1600" dirty="0">
                          <a:solidFill>
                            <a:srgbClr val="0B2A7B"/>
                          </a:solidFill>
                          <a:latin typeface="Arial"/>
                          <a:cs typeface="Arial"/>
                        </a:rPr>
                        <a:t> </a:t>
                      </a:r>
                      <a:r>
                        <a:rPr lang="en-US" sz="1600" dirty="0" err="1">
                          <a:solidFill>
                            <a:srgbClr val="0B2A7B"/>
                          </a:solidFill>
                          <a:latin typeface="Arial"/>
                          <a:cs typeface="Arial"/>
                        </a:rPr>
                        <a:t>шат</a:t>
                      </a:r>
                      <a:endParaRPr lang="en-US" sz="1600" dirty="0">
                        <a:solidFill>
                          <a:srgbClr val="0B2A7B"/>
                        </a:solidFill>
                        <a:latin typeface="Arial"/>
                        <a:cs typeface="Arial"/>
                      </a:endParaRPr>
                    </a:p>
                  </a:txBody>
                  <a:tcPr/>
                </a:tc>
                <a:tc>
                  <a:txBody>
                    <a:bodyPr/>
                    <a:lstStyle/>
                    <a:p>
                      <a:pPr algn="ctr"/>
                      <a:endParaRPr lang="en-US" sz="1600" b="1" dirty="0">
                        <a:solidFill>
                          <a:srgbClr val="0B2A7B"/>
                        </a:solidFill>
                        <a:latin typeface="Arial"/>
                        <a:cs typeface="Arial"/>
                      </a:endParaRPr>
                    </a:p>
                    <a:p>
                      <a:pPr lvl="0" algn="ctr">
                        <a:buNone/>
                      </a:pPr>
                      <a:endParaRPr lang="en-US" sz="1600" b="1" dirty="0">
                        <a:solidFill>
                          <a:srgbClr val="0B2A7B"/>
                        </a:solidFill>
                        <a:latin typeface="Arial"/>
                        <a:cs typeface="Arial"/>
                      </a:endParaRPr>
                    </a:p>
                  </a:txBody>
                  <a:tcPr anchor="ctr"/>
                </a:tc>
                <a:tc>
                  <a:txBody>
                    <a:bodyPr/>
                    <a:lstStyle/>
                    <a:p>
                      <a:pPr algn="ctr"/>
                      <a:r>
                        <a:rPr lang="en-US" sz="1600" b="1">
                          <a:solidFill>
                            <a:srgbClr val="0B2A7B"/>
                          </a:solidFill>
                          <a:latin typeface="Arial"/>
                          <a:cs typeface="Arial"/>
                        </a:rPr>
                        <a:t>+</a:t>
                      </a:r>
                      <a:endParaRPr lang="en-US" sz="1600" b="1" dirty="0">
                        <a:solidFill>
                          <a:srgbClr val="0B2A7B"/>
                        </a:solidFill>
                        <a:latin typeface="Arial"/>
                        <a:cs typeface="Arial"/>
                      </a:endParaRPr>
                    </a:p>
                  </a:txBody>
                  <a:tcPr anchor="ctr"/>
                </a:tc>
                <a:tc>
                  <a:txBody>
                    <a:bodyPr/>
                    <a:lstStyle/>
                    <a:p>
                      <a:pPr algn="ctr"/>
                      <a:endParaRPr lang="en-US" sz="1600" b="1" dirty="0">
                        <a:solidFill>
                          <a:srgbClr val="0B2A7B"/>
                        </a:solidFill>
                        <a:latin typeface="Arial"/>
                        <a:cs typeface="Arial"/>
                      </a:endParaRPr>
                    </a:p>
                  </a:txBody>
                  <a:tcPr anchor="ctr"/>
                </a:tc>
                <a:tc>
                  <a:txBody>
                    <a:bodyPr/>
                    <a:lstStyle/>
                    <a:p>
                      <a:pPr algn="ctr"/>
                      <a:endParaRPr lang="en-US" sz="1600" b="1" dirty="0">
                        <a:solidFill>
                          <a:srgbClr val="0B2A7B"/>
                        </a:solidFill>
                        <a:latin typeface="Arial"/>
                        <a:cs typeface="Arial"/>
                      </a:endParaRPr>
                    </a:p>
                  </a:txBody>
                  <a:tcPr anchor="ctr"/>
                </a:tc>
                <a:extLst>
                  <a:ext uri="{0D108BD9-81ED-4DB2-BD59-A6C34878D82A}">
                    <a16:rowId xmlns:a16="http://schemas.microsoft.com/office/drawing/2014/main" val="2994720253"/>
                  </a:ext>
                </a:extLst>
              </a:tr>
              <a:tr h="652590">
                <a:tc>
                  <a:txBody>
                    <a:bodyPr/>
                    <a:lstStyle/>
                    <a:p>
                      <a:r>
                        <a:rPr lang="en-US" sz="1600" dirty="0" err="1">
                          <a:solidFill>
                            <a:srgbClr val="0B2A7B"/>
                          </a:solidFill>
                          <a:latin typeface="Arial"/>
                          <a:cs typeface="Arial"/>
                        </a:rPr>
                        <a:t>Суурь</a:t>
                      </a:r>
                      <a:r>
                        <a:rPr lang="en-US" sz="1600" dirty="0">
                          <a:solidFill>
                            <a:srgbClr val="0B2A7B"/>
                          </a:solidFill>
                          <a:latin typeface="Arial"/>
                          <a:cs typeface="Arial"/>
                        </a:rPr>
                        <a:t> </a:t>
                      </a:r>
                      <a:r>
                        <a:rPr lang="en-US" sz="1600" dirty="0" err="1">
                          <a:solidFill>
                            <a:srgbClr val="0B2A7B"/>
                          </a:solidFill>
                          <a:latin typeface="Arial"/>
                          <a:cs typeface="Arial"/>
                        </a:rPr>
                        <a:t>боловсрол</a:t>
                      </a:r>
                    </a:p>
                  </a:txBody>
                  <a:tcPr anchor="ctr"/>
                </a:tc>
                <a:tc>
                  <a:txBody>
                    <a:bodyPr/>
                    <a:lstStyle/>
                    <a:p>
                      <a:endParaRPr lang="en-US" sz="1600" dirty="0">
                        <a:solidFill>
                          <a:srgbClr val="0B2A7B"/>
                        </a:solidFill>
                        <a:latin typeface="Arial"/>
                        <a:cs typeface="Arial"/>
                      </a:endParaRPr>
                    </a:p>
                  </a:txBody>
                  <a:tcPr/>
                </a:tc>
                <a:tc>
                  <a:txBody>
                    <a:bodyPr/>
                    <a:lstStyle/>
                    <a:p>
                      <a:pPr algn="ctr"/>
                      <a:endParaRPr lang="en-US" sz="1600" b="1" dirty="0">
                        <a:solidFill>
                          <a:srgbClr val="0B2A7B"/>
                        </a:solidFill>
                        <a:latin typeface="Arial"/>
                        <a:cs typeface="Arial"/>
                      </a:endParaRPr>
                    </a:p>
                  </a:txBody>
                  <a:tcPr anchor="ctr"/>
                </a:tc>
                <a:tc>
                  <a:txBody>
                    <a:bodyPr/>
                    <a:lstStyle/>
                    <a:p>
                      <a:pPr algn="ctr"/>
                      <a:endParaRPr lang="en-US" sz="1600" b="1" dirty="0">
                        <a:solidFill>
                          <a:srgbClr val="0B2A7B"/>
                        </a:solidFill>
                        <a:latin typeface="Arial"/>
                        <a:cs typeface="Arial"/>
                      </a:endParaRPr>
                    </a:p>
                  </a:txBody>
                  <a:tcPr anchor="ctr"/>
                </a:tc>
                <a:tc>
                  <a:txBody>
                    <a:bodyPr/>
                    <a:lstStyle/>
                    <a:p>
                      <a:pPr algn="ctr"/>
                      <a:r>
                        <a:rPr lang="en-US" sz="1600" b="1">
                          <a:solidFill>
                            <a:srgbClr val="0B2A7B"/>
                          </a:solidFill>
                          <a:latin typeface="Arial"/>
                          <a:cs typeface="Arial"/>
                        </a:rPr>
                        <a:t>+</a:t>
                      </a:r>
                      <a:endParaRPr lang="en-US" sz="1600" b="1" dirty="0">
                        <a:solidFill>
                          <a:srgbClr val="0B2A7B"/>
                        </a:solidFill>
                        <a:latin typeface="Arial"/>
                        <a:cs typeface="Arial"/>
                      </a:endParaRPr>
                    </a:p>
                  </a:txBody>
                  <a:tcPr anchor="ctr"/>
                </a:tc>
                <a:tc>
                  <a:txBody>
                    <a:bodyPr/>
                    <a:lstStyle/>
                    <a:p>
                      <a:pPr algn="ctr"/>
                      <a:endParaRPr lang="en-US" sz="1600" b="1" dirty="0">
                        <a:solidFill>
                          <a:srgbClr val="0B2A7B"/>
                        </a:solidFill>
                        <a:latin typeface="Arial"/>
                        <a:cs typeface="Arial"/>
                      </a:endParaRPr>
                    </a:p>
                  </a:txBody>
                  <a:tcPr anchor="ctr"/>
                </a:tc>
                <a:extLst>
                  <a:ext uri="{0D108BD9-81ED-4DB2-BD59-A6C34878D82A}">
                    <a16:rowId xmlns:a16="http://schemas.microsoft.com/office/drawing/2014/main" val="2062219957"/>
                  </a:ext>
                </a:extLst>
              </a:tr>
              <a:tr h="822960">
                <a:tc>
                  <a:txBody>
                    <a:bodyPr/>
                    <a:lstStyle/>
                    <a:p>
                      <a:r>
                        <a:rPr lang="en-US" sz="1600" dirty="0" err="1">
                          <a:solidFill>
                            <a:srgbClr val="0B2A7B"/>
                          </a:solidFill>
                          <a:latin typeface="Arial"/>
                          <a:cs typeface="Arial"/>
                        </a:rPr>
                        <a:t>Бүрэн</a:t>
                      </a:r>
                      <a:r>
                        <a:rPr lang="en-US" sz="1600" dirty="0">
                          <a:solidFill>
                            <a:srgbClr val="0B2A7B"/>
                          </a:solidFill>
                          <a:latin typeface="Arial"/>
                          <a:cs typeface="Arial"/>
                        </a:rPr>
                        <a:t> </a:t>
                      </a:r>
                      <a:r>
                        <a:rPr lang="en-US" sz="1600" dirty="0" err="1">
                          <a:solidFill>
                            <a:srgbClr val="0B2A7B"/>
                          </a:solidFill>
                          <a:latin typeface="Arial"/>
                          <a:cs typeface="Arial"/>
                        </a:rPr>
                        <a:t>дунд</a:t>
                      </a:r>
                      <a:r>
                        <a:rPr lang="en-US" sz="1600" dirty="0">
                          <a:solidFill>
                            <a:srgbClr val="0B2A7B"/>
                          </a:solidFill>
                          <a:latin typeface="Arial"/>
                          <a:cs typeface="Arial"/>
                        </a:rPr>
                        <a:t> </a:t>
                      </a:r>
                      <a:r>
                        <a:rPr lang="en-US" sz="1600" dirty="0" err="1">
                          <a:solidFill>
                            <a:srgbClr val="0B2A7B"/>
                          </a:solidFill>
                          <a:latin typeface="Arial"/>
                          <a:cs typeface="Arial"/>
                        </a:rPr>
                        <a:t>боловсол</a:t>
                      </a:r>
                      <a:endParaRPr lang="en-US" sz="1600" dirty="0">
                        <a:solidFill>
                          <a:srgbClr val="0B2A7B"/>
                        </a:solidFill>
                        <a:latin typeface="Arial"/>
                        <a:cs typeface="Arial"/>
                      </a:endParaRPr>
                    </a:p>
                  </a:txBody>
                  <a:tcPr anchor="ctr"/>
                </a:tc>
                <a:tc>
                  <a:txBody>
                    <a:bodyPr/>
                    <a:lstStyle/>
                    <a:p>
                      <a:endParaRPr lang="en-US" sz="1600" dirty="0">
                        <a:solidFill>
                          <a:srgbClr val="0B2A7B"/>
                        </a:solidFill>
                        <a:latin typeface="Arial"/>
                        <a:cs typeface="Arial"/>
                      </a:endParaRPr>
                    </a:p>
                  </a:txBody>
                  <a:tcPr/>
                </a:tc>
                <a:tc>
                  <a:txBody>
                    <a:bodyPr/>
                    <a:lstStyle/>
                    <a:p>
                      <a:pPr algn="ctr"/>
                      <a:endParaRPr lang="en-US" sz="1600" b="1" dirty="0">
                        <a:solidFill>
                          <a:srgbClr val="0B2A7B"/>
                        </a:solidFill>
                        <a:latin typeface="Arial"/>
                        <a:cs typeface="Arial"/>
                      </a:endParaRPr>
                    </a:p>
                  </a:txBody>
                  <a:tcPr anchor="ctr"/>
                </a:tc>
                <a:tc>
                  <a:txBody>
                    <a:bodyPr/>
                    <a:lstStyle/>
                    <a:p>
                      <a:pPr algn="ctr"/>
                      <a:endParaRPr lang="en-US" sz="1600" b="1" dirty="0">
                        <a:solidFill>
                          <a:srgbClr val="0B2A7B"/>
                        </a:solidFill>
                        <a:latin typeface="Arial"/>
                        <a:cs typeface="Arial"/>
                      </a:endParaRPr>
                    </a:p>
                  </a:txBody>
                  <a:tcPr anchor="ctr"/>
                </a:tc>
                <a:tc>
                  <a:txBody>
                    <a:bodyPr/>
                    <a:lstStyle/>
                    <a:p>
                      <a:pPr algn="ctr"/>
                      <a:endParaRPr lang="en-US" sz="1600" b="1" dirty="0">
                        <a:solidFill>
                          <a:srgbClr val="0B2A7B"/>
                        </a:solidFill>
                        <a:latin typeface="Arial"/>
                        <a:cs typeface="Arial"/>
                      </a:endParaRPr>
                    </a:p>
                  </a:txBody>
                  <a:tcPr anchor="ctr"/>
                </a:tc>
                <a:tc>
                  <a:txBody>
                    <a:bodyPr/>
                    <a:lstStyle/>
                    <a:p>
                      <a:pPr algn="ctr"/>
                      <a:r>
                        <a:rPr lang="en-US" sz="1600" b="1">
                          <a:solidFill>
                            <a:srgbClr val="0B2A7B"/>
                          </a:solidFill>
                          <a:latin typeface="Arial"/>
                          <a:cs typeface="Arial"/>
                        </a:rPr>
                        <a:t>+</a:t>
                      </a:r>
                      <a:endParaRPr lang="en-US" sz="1600" b="1" dirty="0">
                        <a:solidFill>
                          <a:srgbClr val="0B2A7B"/>
                        </a:solidFill>
                        <a:latin typeface="Arial"/>
                        <a:cs typeface="Arial"/>
                      </a:endParaRPr>
                    </a:p>
                  </a:txBody>
                  <a:tcPr anchor="ctr"/>
                </a:tc>
                <a:extLst>
                  <a:ext uri="{0D108BD9-81ED-4DB2-BD59-A6C34878D82A}">
                    <a16:rowId xmlns:a16="http://schemas.microsoft.com/office/drawing/2014/main" val="3416839413"/>
                  </a:ext>
                </a:extLst>
              </a:tr>
            </a:tbl>
          </a:graphicData>
        </a:graphic>
      </p:graphicFrame>
      <p:pic>
        <p:nvPicPr>
          <p:cNvPr id="10" name="Picture 9" descr="A white rectangular object with black text&#10;&#10;AI-generated content may be incorrect.">
            <a:extLst>
              <a:ext uri="{FF2B5EF4-FFF2-40B4-BE49-F238E27FC236}">
                <a16:creationId xmlns:a16="http://schemas.microsoft.com/office/drawing/2014/main" id="{FB57AF4B-F691-5BC4-7F39-4F0522630F07}"/>
              </a:ext>
            </a:extLst>
          </p:cNvPr>
          <p:cNvPicPr>
            <a:picLocks noChangeAspect="1"/>
          </p:cNvPicPr>
          <p:nvPr/>
        </p:nvPicPr>
        <p:blipFill>
          <a:blip r:embed="rId2"/>
          <a:stretch>
            <a:fillRect/>
          </a:stretch>
        </p:blipFill>
        <p:spPr>
          <a:xfrm>
            <a:off x="10736191" y="1767192"/>
            <a:ext cx="7362756" cy="4242545"/>
          </a:xfrm>
          <a:prstGeom prst="rect">
            <a:avLst/>
          </a:prstGeom>
        </p:spPr>
      </p:pic>
      <p:graphicFrame>
        <p:nvGraphicFramePr>
          <p:cNvPr id="12" name="Diagram 11">
            <a:extLst>
              <a:ext uri="{FF2B5EF4-FFF2-40B4-BE49-F238E27FC236}">
                <a16:creationId xmlns:a16="http://schemas.microsoft.com/office/drawing/2014/main" id="{C4ED4C94-7EAE-8D00-1B1A-186F2833F3E4}"/>
              </a:ext>
            </a:extLst>
          </p:cNvPr>
          <p:cNvGraphicFramePr/>
          <p:nvPr>
            <p:extLst>
              <p:ext uri="{D42A27DB-BD31-4B8C-83A1-F6EECF244321}">
                <p14:modId xmlns:p14="http://schemas.microsoft.com/office/powerpoint/2010/main" val="3151225284"/>
              </p:ext>
            </p:extLst>
          </p:nvPr>
        </p:nvGraphicFramePr>
        <p:xfrm>
          <a:off x="-1205307" y="6522020"/>
          <a:ext cx="7091946" cy="2933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83" name="Diagram 1182">
            <a:extLst>
              <a:ext uri="{FF2B5EF4-FFF2-40B4-BE49-F238E27FC236}">
                <a16:creationId xmlns:a16="http://schemas.microsoft.com/office/drawing/2014/main" id="{39F93DCE-4BCE-F24D-2680-B1802F0447ED}"/>
              </a:ext>
            </a:extLst>
          </p:cNvPr>
          <p:cNvGraphicFramePr/>
          <p:nvPr>
            <p:extLst>
              <p:ext uri="{D42A27DB-BD31-4B8C-83A1-F6EECF244321}">
                <p14:modId xmlns:p14="http://schemas.microsoft.com/office/powerpoint/2010/main" val="1605919503"/>
              </p:ext>
            </p:extLst>
          </p:nvPr>
        </p:nvGraphicFramePr>
        <p:xfrm>
          <a:off x="4725695" y="5893766"/>
          <a:ext cx="11113263" cy="17985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41" name="TextBox 1640">
            <a:extLst>
              <a:ext uri="{FF2B5EF4-FFF2-40B4-BE49-F238E27FC236}">
                <a16:creationId xmlns:a16="http://schemas.microsoft.com/office/drawing/2014/main" id="{9CA5A0C4-EFB4-CF81-7DAD-E33FF128EA6B}"/>
              </a:ext>
            </a:extLst>
          </p:cNvPr>
          <p:cNvSpPr txBox="1"/>
          <p:nvPr/>
        </p:nvSpPr>
        <p:spPr>
          <a:xfrm>
            <a:off x="9152968" y="7989730"/>
            <a:ext cx="3597231" cy="1463389"/>
          </a:xfrm>
          <a:prstGeom prst="rect">
            <a:avLst/>
          </a:prstGeom>
          <a:noFill/>
          <a:ln>
            <a:solidFill>
              <a:srgbClr val="F2AA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ü"/>
            </a:pPr>
            <a:r>
              <a:rPr lang="en-US" dirty="0" err="1">
                <a:solidFill>
                  <a:schemeClr val="bg1"/>
                </a:solidFill>
                <a:latin typeface="Arial"/>
                <a:cs typeface="Arial"/>
              </a:rPr>
              <a:t>Мэргэжлийн</a:t>
            </a:r>
            <a:r>
              <a:rPr lang="en-US" dirty="0">
                <a:solidFill>
                  <a:schemeClr val="bg1"/>
                </a:solidFill>
                <a:latin typeface="Arial"/>
                <a:cs typeface="Arial"/>
              </a:rPr>
              <a:t> </a:t>
            </a:r>
            <a:r>
              <a:rPr lang="en-US" dirty="0" err="1">
                <a:solidFill>
                  <a:schemeClr val="bg1"/>
                </a:solidFill>
                <a:latin typeface="Arial"/>
                <a:cs typeface="Arial"/>
              </a:rPr>
              <a:t>хөгжлийн</a:t>
            </a:r>
            <a:r>
              <a:rPr lang="en-US" dirty="0">
                <a:solidFill>
                  <a:schemeClr val="bg1"/>
                </a:solidFill>
                <a:latin typeface="Arial"/>
                <a:cs typeface="Arial"/>
              </a:rPr>
              <a:t> </a:t>
            </a:r>
            <a:r>
              <a:rPr lang="en-US" dirty="0" err="1">
                <a:solidFill>
                  <a:schemeClr val="bg1"/>
                </a:solidFill>
                <a:latin typeface="Arial"/>
                <a:cs typeface="Arial"/>
              </a:rPr>
              <a:t>үйл</a:t>
            </a:r>
            <a:r>
              <a:rPr lang="en-US" dirty="0">
                <a:solidFill>
                  <a:schemeClr val="bg1"/>
                </a:solidFill>
                <a:latin typeface="Arial"/>
                <a:cs typeface="Arial"/>
              </a:rPr>
              <a:t> </a:t>
            </a:r>
            <a:r>
              <a:rPr lang="en-US" dirty="0" err="1">
                <a:solidFill>
                  <a:schemeClr val="bg1"/>
                </a:solidFill>
                <a:latin typeface="Arial"/>
                <a:cs typeface="Arial"/>
              </a:rPr>
              <a:t>ажиллагаа</a:t>
            </a:r>
            <a:endParaRPr lang="en-US" dirty="0">
              <a:solidFill>
                <a:schemeClr val="bg1"/>
              </a:solidFill>
              <a:latin typeface="Arial"/>
              <a:cs typeface="Arial"/>
            </a:endParaRPr>
          </a:p>
          <a:p>
            <a:pPr marL="285750" indent="-285750" algn="just">
              <a:buFont typeface="Wingdings"/>
              <a:buChar char="ü"/>
            </a:pPr>
            <a:r>
              <a:rPr lang="en-US" dirty="0" err="1">
                <a:solidFill>
                  <a:schemeClr val="bg1"/>
                </a:solidFill>
                <a:latin typeface="Arial"/>
                <a:cs typeface="Arial"/>
              </a:rPr>
              <a:t>Мэргэжил</a:t>
            </a:r>
            <a:r>
              <a:rPr lang="en-US" dirty="0">
                <a:solidFill>
                  <a:schemeClr val="bg1"/>
                </a:solidFill>
                <a:latin typeface="Arial"/>
                <a:cs typeface="Arial"/>
              </a:rPr>
              <a:t> </a:t>
            </a:r>
            <a:r>
              <a:rPr lang="en-US" dirty="0" err="1">
                <a:solidFill>
                  <a:schemeClr val="bg1"/>
                </a:solidFill>
                <a:latin typeface="Arial"/>
                <a:cs typeface="Arial"/>
              </a:rPr>
              <a:t>дээшлүүлэх</a:t>
            </a:r>
            <a:r>
              <a:rPr lang="en-US" dirty="0">
                <a:solidFill>
                  <a:schemeClr val="bg1"/>
                </a:solidFill>
                <a:latin typeface="Arial"/>
                <a:cs typeface="Arial"/>
              </a:rPr>
              <a:t> </a:t>
            </a:r>
            <a:r>
              <a:rPr lang="en-US" dirty="0" err="1">
                <a:solidFill>
                  <a:schemeClr val="bg1"/>
                </a:solidFill>
                <a:latin typeface="Arial"/>
                <a:cs typeface="Arial"/>
              </a:rPr>
              <a:t>сургалт</a:t>
            </a:r>
            <a:r>
              <a:rPr lang="en-US" dirty="0">
                <a:solidFill>
                  <a:schemeClr val="bg1"/>
                </a:solidFill>
                <a:latin typeface="Arial"/>
                <a:cs typeface="Arial"/>
              </a:rPr>
              <a:t> /</a:t>
            </a:r>
            <a:r>
              <a:rPr lang="en-US" dirty="0" err="1">
                <a:solidFill>
                  <a:schemeClr val="bg1"/>
                </a:solidFill>
                <a:latin typeface="Arial"/>
                <a:cs typeface="Arial"/>
              </a:rPr>
              <a:t>төрөлжсөн</a:t>
            </a:r>
            <a:r>
              <a:rPr lang="en-US" dirty="0">
                <a:solidFill>
                  <a:schemeClr val="bg1"/>
                </a:solidFill>
                <a:latin typeface="Arial"/>
                <a:cs typeface="Arial"/>
              </a:rPr>
              <a:t>/</a:t>
            </a:r>
          </a:p>
          <a:p>
            <a:pPr marL="285750" indent="-285750" algn="just">
              <a:buFont typeface="Wingdings"/>
              <a:buChar char="ü"/>
            </a:pPr>
            <a:r>
              <a:rPr lang="en-US" dirty="0" err="1">
                <a:solidFill>
                  <a:schemeClr val="bg1"/>
                </a:solidFill>
                <a:latin typeface="Arial"/>
                <a:cs typeface="Arial"/>
              </a:rPr>
              <a:t>Зөвлөн</a:t>
            </a:r>
            <a:r>
              <a:rPr lang="en-US" dirty="0">
                <a:solidFill>
                  <a:schemeClr val="bg1"/>
                </a:solidFill>
                <a:latin typeface="Arial"/>
                <a:cs typeface="Arial"/>
              </a:rPr>
              <a:t> </a:t>
            </a:r>
            <a:r>
              <a:rPr lang="en-US" dirty="0" err="1">
                <a:solidFill>
                  <a:schemeClr val="bg1"/>
                </a:solidFill>
                <a:latin typeface="Arial"/>
                <a:cs typeface="Arial"/>
              </a:rPr>
              <a:t>туслах</a:t>
            </a:r>
            <a:endParaRPr lang="en-US">
              <a:solidFill>
                <a:schemeClr val="bg1"/>
              </a:solidFill>
              <a:latin typeface="Arial"/>
              <a:cs typeface="Arial"/>
            </a:endParaRPr>
          </a:p>
        </p:txBody>
      </p:sp>
      <p:sp>
        <p:nvSpPr>
          <p:cNvPr id="1642" name="TextBox 1641">
            <a:extLst>
              <a:ext uri="{FF2B5EF4-FFF2-40B4-BE49-F238E27FC236}">
                <a16:creationId xmlns:a16="http://schemas.microsoft.com/office/drawing/2014/main" id="{21200F6C-2E03-A51B-D6E4-C01AAD12741A}"/>
              </a:ext>
            </a:extLst>
          </p:cNvPr>
          <p:cNvSpPr txBox="1"/>
          <p:nvPr/>
        </p:nvSpPr>
        <p:spPr>
          <a:xfrm>
            <a:off x="13040175" y="7307042"/>
            <a:ext cx="4841455" cy="2585323"/>
          </a:xfrm>
          <a:prstGeom prst="rect">
            <a:avLst/>
          </a:prstGeom>
          <a:noFill/>
          <a:ln>
            <a:solidFill>
              <a:srgbClr val="F2AA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ü"/>
            </a:pPr>
            <a:r>
              <a:rPr lang="en-US" dirty="0">
                <a:solidFill>
                  <a:srgbClr val="FFC000"/>
                </a:solidFill>
                <a:latin typeface="Arial"/>
                <a:cs typeface="Arial"/>
              </a:rPr>
              <a:t>БЯ:</a:t>
            </a:r>
            <a:r>
              <a:rPr lang="en-US" dirty="0">
                <a:solidFill>
                  <a:schemeClr val="bg1"/>
                </a:solidFill>
                <a:latin typeface="Arial"/>
                <a:cs typeface="Arial"/>
              </a:rPr>
              <a:t> </a:t>
            </a:r>
            <a:r>
              <a:rPr lang="en-US" dirty="0" err="1">
                <a:solidFill>
                  <a:schemeClr val="bg1"/>
                </a:solidFill>
                <a:latin typeface="Arial"/>
                <a:cs typeface="Arial"/>
              </a:rPr>
              <a:t>бодлого</a:t>
            </a:r>
            <a:r>
              <a:rPr lang="en-US" dirty="0">
                <a:solidFill>
                  <a:schemeClr val="bg1"/>
                </a:solidFill>
                <a:latin typeface="Arial"/>
                <a:cs typeface="Arial"/>
              </a:rPr>
              <a:t>, </a:t>
            </a:r>
            <a:r>
              <a:rPr lang="en-US" dirty="0" err="1">
                <a:solidFill>
                  <a:schemeClr val="bg1"/>
                </a:solidFill>
                <a:latin typeface="Arial"/>
                <a:cs typeface="Arial"/>
              </a:rPr>
              <a:t>санхүүжилт</a:t>
            </a:r>
            <a:r>
              <a:rPr lang="en-US" dirty="0">
                <a:solidFill>
                  <a:schemeClr val="bg1"/>
                </a:solidFill>
                <a:latin typeface="Arial"/>
                <a:cs typeface="Arial"/>
              </a:rPr>
              <a:t> </a:t>
            </a:r>
            <a:r>
              <a:rPr lang="en-US" dirty="0" err="1">
                <a:solidFill>
                  <a:schemeClr val="bg1"/>
                </a:solidFill>
                <a:latin typeface="Arial"/>
                <a:cs typeface="Arial"/>
              </a:rPr>
              <a:t>Хөрөнгө</a:t>
            </a:r>
            <a:r>
              <a:rPr lang="en-US" dirty="0">
                <a:solidFill>
                  <a:schemeClr val="bg1"/>
                </a:solidFill>
                <a:latin typeface="Arial"/>
                <a:cs typeface="Arial"/>
              </a:rPr>
              <a:t> </a:t>
            </a:r>
            <a:r>
              <a:rPr lang="en-US" dirty="0" err="1">
                <a:solidFill>
                  <a:schemeClr val="bg1"/>
                </a:solidFill>
                <a:latin typeface="Arial"/>
                <a:cs typeface="Arial"/>
              </a:rPr>
              <a:t>оруулалт</a:t>
            </a:r>
            <a:endParaRPr lang="en-US" dirty="0">
              <a:solidFill>
                <a:schemeClr val="bg1"/>
              </a:solidFill>
              <a:latin typeface="Arial"/>
              <a:cs typeface="Arial"/>
            </a:endParaRPr>
          </a:p>
          <a:p>
            <a:pPr marL="285750" indent="-285750" algn="just">
              <a:buFont typeface="Wingdings"/>
              <a:buChar char="ü"/>
            </a:pPr>
            <a:r>
              <a:rPr lang="en-US" dirty="0">
                <a:solidFill>
                  <a:srgbClr val="FFC000"/>
                </a:solidFill>
                <a:latin typeface="Arial"/>
                <a:cs typeface="Arial"/>
              </a:rPr>
              <a:t>БЕГ</a:t>
            </a:r>
            <a:r>
              <a:rPr lang="en-US" dirty="0">
                <a:solidFill>
                  <a:schemeClr val="bg1"/>
                </a:solidFill>
                <a:latin typeface="Arial"/>
                <a:cs typeface="Arial"/>
              </a:rPr>
              <a:t>: </a:t>
            </a:r>
            <a:r>
              <a:rPr lang="en-US" dirty="0" err="1">
                <a:solidFill>
                  <a:schemeClr val="bg1"/>
                </a:solidFill>
                <a:latin typeface="Arial"/>
                <a:cs typeface="Arial"/>
              </a:rPr>
              <a:t>үндсэн</a:t>
            </a:r>
            <a:r>
              <a:rPr lang="en-US" dirty="0">
                <a:solidFill>
                  <a:schemeClr val="bg1"/>
                </a:solidFill>
                <a:latin typeface="Arial"/>
                <a:cs typeface="Arial"/>
              </a:rPr>
              <a:t> </a:t>
            </a:r>
            <a:r>
              <a:rPr lang="en-US" dirty="0" err="1">
                <a:solidFill>
                  <a:schemeClr val="bg1"/>
                </a:solidFill>
                <a:latin typeface="Arial"/>
                <a:cs typeface="Arial"/>
              </a:rPr>
              <a:t>сургалт</a:t>
            </a:r>
            <a:r>
              <a:rPr lang="en-US" dirty="0">
                <a:solidFill>
                  <a:schemeClr val="bg1"/>
                </a:solidFill>
                <a:latin typeface="Arial"/>
                <a:cs typeface="Arial"/>
              </a:rPr>
              <a:t>, </a:t>
            </a:r>
            <a:r>
              <a:rPr lang="en-US" dirty="0" err="1">
                <a:solidFill>
                  <a:schemeClr val="bg1"/>
                </a:solidFill>
                <a:latin typeface="Arial"/>
                <a:cs typeface="Arial"/>
              </a:rPr>
              <a:t>сурах</a:t>
            </a:r>
            <a:r>
              <a:rPr lang="en-US" dirty="0">
                <a:solidFill>
                  <a:schemeClr val="bg1"/>
                </a:solidFill>
                <a:latin typeface="Arial"/>
                <a:cs typeface="Arial"/>
              </a:rPr>
              <a:t> </a:t>
            </a:r>
            <a:r>
              <a:rPr lang="en-US" dirty="0" err="1">
                <a:solidFill>
                  <a:schemeClr val="bg1"/>
                </a:solidFill>
                <a:latin typeface="Arial"/>
                <a:cs typeface="Arial"/>
              </a:rPr>
              <a:t>бичиг</a:t>
            </a:r>
            <a:r>
              <a:rPr lang="en-US" dirty="0">
                <a:solidFill>
                  <a:schemeClr val="bg1"/>
                </a:solidFill>
                <a:latin typeface="Arial"/>
                <a:cs typeface="Arial"/>
              </a:rPr>
              <a:t> </a:t>
            </a:r>
            <a:r>
              <a:rPr lang="en-US" dirty="0" err="1">
                <a:solidFill>
                  <a:schemeClr val="bg1"/>
                </a:solidFill>
                <a:latin typeface="Arial"/>
                <a:cs typeface="Arial"/>
              </a:rPr>
              <a:t>зохиох</a:t>
            </a:r>
            <a:r>
              <a:rPr lang="en-US" dirty="0">
                <a:solidFill>
                  <a:schemeClr val="bg1"/>
                </a:solidFill>
                <a:latin typeface="Arial"/>
                <a:cs typeface="Arial"/>
              </a:rPr>
              <a:t>, </a:t>
            </a:r>
            <a:r>
              <a:rPr lang="en-US" dirty="0" err="1">
                <a:solidFill>
                  <a:schemeClr val="bg1"/>
                </a:solidFill>
                <a:latin typeface="Arial"/>
                <a:cs typeface="Arial"/>
              </a:rPr>
              <a:t>хэвлэх</a:t>
            </a:r>
            <a:r>
              <a:rPr lang="en-US" dirty="0">
                <a:solidFill>
                  <a:schemeClr val="bg1"/>
                </a:solidFill>
                <a:latin typeface="Arial"/>
                <a:cs typeface="Arial"/>
              </a:rPr>
              <a:t> </a:t>
            </a:r>
            <a:r>
              <a:rPr lang="en-US" dirty="0" err="1">
                <a:solidFill>
                  <a:schemeClr val="bg1"/>
                </a:solidFill>
                <a:latin typeface="Arial"/>
                <a:cs typeface="Arial"/>
              </a:rPr>
              <a:t>түгээх</a:t>
            </a:r>
            <a:r>
              <a:rPr lang="en-US" dirty="0">
                <a:solidFill>
                  <a:schemeClr val="bg1"/>
                </a:solidFill>
                <a:latin typeface="Arial"/>
                <a:cs typeface="Arial"/>
              </a:rPr>
              <a:t> </a:t>
            </a:r>
          </a:p>
          <a:p>
            <a:pPr marL="285750" indent="-285750" algn="just">
              <a:buFont typeface="Wingdings"/>
              <a:buChar char="ü"/>
            </a:pPr>
            <a:r>
              <a:rPr lang="en-US" dirty="0">
                <a:solidFill>
                  <a:srgbClr val="FFC000"/>
                </a:solidFill>
                <a:latin typeface="Arial"/>
                <a:cs typeface="Arial"/>
              </a:rPr>
              <a:t>БХДҮТ:</a:t>
            </a:r>
            <a:r>
              <a:rPr lang="en-US" dirty="0">
                <a:solidFill>
                  <a:schemeClr val="bg1"/>
                </a:solidFill>
                <a:latin typeface="Arial"/>
                <a:cs typeface="Arial"/>
              </a:rPr>
              <a:t>  </a:t>
            </a:r>
            <a:r>
              <a:rPr lang="en-US" dirty="0" err="1">
                <a:solidFill>
                  <a:schemeClr val="bg1"/>
                </a:solidFill>
                <a:latin typeface="Arial"/>
                <a:cs typeface="Arial"/>
              </a:rPr>
              <a:t>төрөлжсөн</a:t>
            </a:r>
            <a:r>
              <a:rPr lang="en-US" dirty="0">
                <a:solidFill>
                  <a:schemeClr val="bg1"/>
                </a:solidFill>
                <a:latin typeface="Arial"/>
                <a:cs typeface="Arial"/>
              </a:rPr>
              <a:t> </a:t>
            </a:r>
            <a:r>
              <a:rPr lang="en-US" dirty="0" err="1">
                <a:solidFill>
                  <a:schemeClr val="bg1"/>
                </a:solidFill>
                <a:latin typeface="Arial"/>
                <a:cs typeface="Arial"/>
              </a:rPr>
              <a:t>сургалт</a:t>
            </a:r>
            <a:r>
              <a:rPr lang="en-US" dirty="0">
                <a:solidFill>
                  <a:schemeClr val="bg1"/>
                </a:solidFill>
                <a:latin typeface="Arial"/>
                <a:cs typeface="Arial"/>
              </a:rPr>
              <a:t> </a:t>
            </a:r>
          </a:p>
          <a:p>
            <a:pPr marL="285750" indent="-285750" algn="just">
              <a:buFont typeface="Wingdings"/>
              <a:buChar char="ü"/>
            </a:pPr>
            <a:r>
              <a:rPr lang="en-US" dirty="0">
                <a:solidFill>
                  <a:srgbClr val="FFC000"/>
                </a:solidFill>
                <a:latin typeface="Arial"/>
                <a:cs typeface="Arial"/>
              </a:rPr>
              <a:t>БСҮХ:</a:t>
            </a:r>
            <a:r>
              <a:rPr lang="en-US" dirty="0">
                <a:solidFill>
                  <a:schemeClr val="bg1"/>
                </a:solidFill>
                <a:latin typeface="Arial"/>
                <a:cs typeface="Arial"/>
              </a:rPr>
              <a:t> </a:t>
            </a:r>
            <a:r>
              <a:rPr lang="en-US" dirty="0" err="1">
                <a:solidFill>
                  <a:schemeClr val="bg1"/>
                </a:solidFill>
                <a:latin typeface="Arial"/>
                <a:cs typeface="Arial"/>
              </a:rPr>
              <a:t>Үндэсний</a:t>
            </a:r>
            <a:r>
              <a:rPr lang="en-US" dirty="0">
                <a:solidFill>
                  <a:schemeClr val="bg1"/>
                </a:solidFill>
                <a:latin typeface="Arial"/>
                <a:cs typeface="Arial"/>
              </a:rPr>
              <a:t> </a:t>
            </a:r>
            <a:r>
              <a:rPr lang="en-US" dirty="0" err="1">
                <a:solidFill>
                  <a:schemeClr val="bg1"/>
                </a:solidFill>
                <a:latin typeface="Arial"/>
                <a:cs typeface="Arial"/>
              </a:rPr>
              <a:t>сургагч</a:t>
            </a:r>
            <a:r>
              <a:rPr lang="en-US" dirty="0">
                <a:solidFill>
                  <a:schemeClr val="bg1"/>
                </a:solidFill>
                <a:latin typeface="Arial"/>
                <a:cs typeface="Arial"/>
              </a:rPr>
              <a:t> </a:t>
            </a:r>
            <a:r>
              <a:rPr lang="en-US" dirty="0" err="1">
                <a:solidFill>
                  <a:schemeClr val="bg1"/>
                </a:solidFill>
                <a:latin typeface="Arial"/>
                <a:cs typeface="Arial"/>
              </a:rPr>
              <a:t>багш</a:t>
            </a:r>
            <a:r>
              <a:rPr lang="en-US" dirty="0">
                <a:solidFill>
                  <a:schemeClr val="bg1"/>
                </a:solidFill>
                <a:latin typeface="Arial"/>
                <a:cs typeface="Arial"/>
              </a:rPr>
              <a:t> </a:t>
            </a:r>
            <a:r>
              <a:rPr lang="en-US" dirty="0" err="1">
                <a:solidFill>
                  <a:schemeClr val="bg1"/>
                </a:solidFill>
                <a:latin typeface="Arial"/>
                <a:cs typeface="Arial"/>
              </a:rPr>
              <a:t>бэлтгэх</a:t>
            </a:r>
            <a:r>
              <a:rPr lang="en-US" dirty="0">
                <a:solidFill>
                  <a:schemeClr val="bg1"/>
                </a:solidFill>
                <a:latin typeface="Arial"/>
                <a:cs typeface="Arial"/>
              </a:rPr>
              <a:t>, </a:t>
            </a:r>
            <a:r>
              <a:rPr lang="en-US" dirty="0" err="1">
                <a:solidFill>
                  <a:schemeClr val="bg1"/>
                </a:solidFill>
                <a:latin typeface="Arial"/>
                <a:cs typeface="Arial"/>
              </a:rPr>
              <a:t>сурах</a:t>
            </a:r>
            <a:r>
              <a:rPr lang="en-US" dirty="0">
                <a:solidFill>
                  <a:schemeClr val="bg1"/>
                </a:solidFill>
                <a:latin typeface="Arial"/>
                <a:cs typeface="Arial"/>
              </a:rPr>
              <a:t> </a:t>
            </a:r>
            <a:r>
              <a:rPr lang="en-US" dirty="0" err="1">
                <a:solidFill>
                  <a:schemeClr val="bg1"/>
                </a:solidFill>
                <a:latin typeface="Arial"/>
                <a:cs typeface="Arial"/>
              </a:rPr>
              <a:t>бичиг</a:t>
            </a:r>
            <a:r>
              <a:rPr lang="en-US" dirty="0">
                <a:solidFill>
                  <a:schemeClr val="bg1"/>
                </a:solidFill>
                <a:latin typeface="Arial"/>
                <a:cs typeface="Arial"/>
              </a:rPr>
              <a:t> </a:t>
            </a:r>
            <a:r>
              <a:rPr lang="en-US" dirty="0" err="1">
                <a:solidFill>
                  <a:schemeClr val="bg1"/>
                </a:solidFill>
                <a:latin typeface="Arial"/>
                <a:cs typeface="Arial"/>
              </a:rPr>
              <a:t>турших</a:t>
            </a:r>
            <a:r>
              <a:rPr lang="en-US" dirty="0">
                <a:solidFill>
                  <a:schemeClr val="bg1"/>
                </a:solidFill>
                <a:latin typeface="Arial"/>
                <a:cs typeface="Arial"/>
              </a:rPr>
              <a:t>, </a:t>
            </a:r>
            <a:r>
              <a:rPr lang="en-US" dirty="0" err="1">
                <a:solidFill>
                  <a:schemeClr val="bg1"/>
                </a:solidFill>
                <a:latin typeface="Arial"/>
                <a:cs typeface="Arial"/>
              </a:rPr>
              <a:t>дүгнэлт</a:t>
            </a:r>
            <a:r>
              <a:rPr lang="en-US" dirty="0">
                <a:solidFill>
                  <a:schemeClr val="bg1"/>
                </a:solidFill>
                <a:latin typeface="Arial"/>
                <a:cs typeface="Arial"/>
              </a:rPr>
              <a:t>, </a:t>
            </a:r>
            <a:r>
              <a:rPr lang="en-US" dirty="0" err="1">
                <a:solidFill>
                  <a:schemeClr val="bg1"/>
                </a:solidFill>
                <a:latin typeface="Arial"/>
                <a:cs typeface="Arial"/>
              </a:rPr>
              <a:t>зөвлөмж</a:t>
            </a:r>
            <a:r>
              <a:rPr lang="en-US" dirty="0">
                <a:solidFill>
                  <a:schemeClr val="bg1"/>
                </a:solidFill>
                <a:latin typeface="Arial"/>
                <a:cs typeface="Arial"/>
              </a:rPr>
              <a:t> </a:t>
            </a:r>
            <a:r>
              <a:rPr lang="en-US" dirty="0" err="1">
                <a:solidFill>
                  <a:schemeClr val="bg1"/>
                </a:solidFill>
                <a:latin typeface="Arial"/>
                <a:cs typeface="Arial"/>
              </a:rPr>
              <a:t>өгөх</a:t>
            </a:r>
            <a:endParaRPr lang="en-US" dirty="0">
              <a:solidFill>
                <a:schemeClr val="bg1"/>
              </a:solidFill>
              <a:latin typeface="Arial"/>
              <a:cs typeface="Arial"/>
            </a:endParaRPr>
          </a:p>
          <a:p>
            <a:pPr marL="285750" indent="-285750" algn="just">
              <a:buFont typeface="Wingdings"/>
              <a:buChar char="ü"/>
            </a:pPr>
            <a:r>
              <a:rPr lang="en-US" dirty="0">
                <a:solidFill>
                  <a:srgbClr val="FFC000"/>
                </a:solidFill>
                <a:latin typeface="Arial"/>
                <a:cs typeface="Arial"/>
              </a:rPr>
              <a:t>БҮТ-</a:t>
            </a:r>
            <a:r>
              <a:rPr lang="en-US" dirty="0" err="1">
                <a:solidFill>
                  <a:schemeClr val="bg1"/>
                </a:solidFill>
                <a:latin typeface="Arial"/>
                <a:cs typeface="Arial"/>
              </a:rPr>
              <a:t>даалгаврын</a:t>
            </a:r>
            <a:r>
              <a:rPr lang="en-US" dirty="0">
                <a:solidFill>
                  <a:schemeClr val="bg1"/>
                </a:solidFill>
                <a:latin typeface="Arial"/>
                <a:cs typeface="Arial"/>
              </a:rPr>
              <a:t> </a:t>
            </a:r>
            <a:r>
              <a:rPr lang="en-US" dirty="0" err="1">
                <a:solidFill>
                  <a:schemeClr val="bg1"/>
                </a:solidFill>
                <a:latin typeface="Arial"/>
                <a:cs typeface="Arial"/>
              </a:rPr>
              <a:t>сан</a:t>
            </a:r>
            <a:r>
              <a:rPr lang="en-US" dirty="0">
                <a:solidFill>
                  <a:schemeClr val="bg1"/>
                </a:solidFill>
                <a:latin typeface="Arial"/>
                <a:cs typeface="Arial"/>
              </a:rPr>
              <a:t>, </a:t>
            </a:r>
            <a:r>
              <a:rPr lang="en-US" dirty="0" err="1">
                <a:solidFill>
                  <a:schemeClr val="bg1"/>
                </a:solidFill>
                <a:latin typeface="Arial"/>
                <a:cs typeface="Arial"/>
              </a:rPr>
              <a:t>үнэлгээ</a:t>
            </a:r>
            <a:endParaRPr lang="en-US">
              <a:solidFill>
                <a:schemeClr val="bg1"/>
              </a:solidFill>
              <a:latin typeface="Arial"/>
              <a:cs typeface="Arial"/>
            </a:endParaRPr>
          </a:p>
        </p:txBody>
      </p:sp>
      <p:pic>
        <p:nvPicPr>
          <p:cNvPr id="59" name="Picture 58" descr="A circular diagram with arrows and text&#10;&#10;AI-generated content may be incorrect.">
            <a:extLst>
              <a:ext uri="{FF2B5EF4-FFF2-40B4-BE49-F238E27FC236}">
                <a16:creationId xmlns:a16="http://schemas.microsoft.com/office/drawing/2014/main" id="{B98812A5-146F-3189-861C-9C6AE8780A06}"/>
              </a:ext>
            </a:extLst>
          </p:cNvPr>
          <p:cNvPicPr>
            <a:picLocks noChangeAspect="1"/>
          </p:cNvPicPr>
          <p:nvPr/>
        </p:nvPicPr>
        <p:blipFill>
          <a:blip r:embed="rId13"/>
          <a:stretch>
            <a:fillRect/>
          </a:stretch>
        </p:blipFill>
        <p:spPr>
          <a:xfrm>
            <a:off x="6694992" y="1925450"/>
            <a:ext cx="3920737" cy="3911445"/>
          </a:xfrm>
          <a:prstGeom prst="rect">
            <a:avLst/>
          </a:prstGeom>
        </p:spPr>
      </p:pic>
      <p:sp>
        <p:nvSpPr>
          <p:cNvPr id="2864" name="TextBox 2863">
            <a:extLst>
              <a:ext uri="{FF2B5EF4-FFF2-40B4-BE49-F238E27FC236}">
                <a16:creationId xmlns:a16="http://schemas.microsoft.com/office/drawing/2014/main" id="{F78830A3-1123-2BFA-045D-BA7971CC5381}"/>
              </a:ext>
            </a:extLst>
          </p:cNvPr>
          <p:cNvSpPr txBox="1"/>
          <p:nvPr/>
        </p:nvSpPr>
        <p:spPr>
          <a:xfrm>
            <a:off x="4539151" y="7697011"/>
            <a:ext cx="4322059" cy="2031325"/>
          </a:xfrm>
          <a:prstGeom prst="rect">
            <a:avLst/>
          </a:prstGeom>
          <a:noFill/>
          <a:ln>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Sans-Serif"/>
              <a:buChar char="ü"/>
            </a:pPr>
            <a:r>
              <a:rPr lang="en-US" dirty="0" err="1">
                <a:solidFill>
                  <a:schemeClr val="bg1"/>
                </a:solidFill>
                <a:latin typeface="Arial"/>
                <a:cs typeface="Arial"/>
              </a:rPr>
              <a:t>Мэргэжлийн</a:t>
            </a:r>
            <a:r>
              <a:rPr lang="en-US" dirty="0">
                <a:solidFill>
                  <a:schemeClr val="bg1"/>
                </a:solidFill>
                <a:latin typeface="Arial"/>
                <a:cs typeface="Arial"/>
              </a:rPr>
              <a:t> </a:t>
            </a:r>
            <a:r>
              <a:rPr lang="en-US" dirty="0" err="1">
                <a:solidFill>
                  <a:schemeClr val="bg1"/>
                </a:solidFill>
                <a:latin typeface="Arial"/>
                <a:cs typeface="Arial"/>
              </a:rPr>
              <a:t>хөгжлийн</a:t>
            </a:r>
            <a:r>
              <a:rPr lang="en-US" dirty="0">
                <a:solidFill>
                  <a:schemeClr val="bg1"/>
                </a:solidFill>
                <a:latin typeface="Arial"/>
                <a:cs typeface="Arial"/>
              </a:rPr>
              <a:t> </a:t>
            </a:r>
            <a:r>
              <a:rPr lang="en-US" dirty="0" err="1">
                <a:solidFill>
                  <a:schemeClr val="bg1"/>
                </a:solidFill>
                <a:latin typeface="Arial"/>
                <a:cs typeface="Arial"/>
              </a:rPr>
              <a:t>үйл</a:t>
            </a:r>
            <a:r>
              <a:rPr lang="en-US" dirty="0">
                <a:solidFill>
                  <a:schemeClr val="bg1"/>
                </a:solidFill>
                <a:latin typeface="Arial"/>
                <a:cs typeface="Arial"/>
              </a:rPr>
              <a:t> </a:t>
            </a:r>
            <a:r>
              <a:rPr lang="en-US" dirty="0" err="1">
                <a:solidFill>
                  <a:schemeClr val="bg1"/>
                </a:solidFill>
                <a:latin typeface="Arial"/>
                <a:cs typeface="Arial"/>
              </a:rPr>
              <a:t>ажиллагаа</a:t>
            </a:r>
            <a:endParaRPr lang="en-US" dirty="0" err="1">
              <a:solidFill>
                <a:srgbClr val="000000"/>
              </a:solidFill>
              <a:latin typeface="Arial"/>
              <a:cs typeface="Arial"/>
            </a:endParaRPr>
          </a:p>
          <a:p>
            <a:pPr marL="285750" indent="-285750" algn="just">
              <a:buFont typeface="Wingdings,Sans-Serif"/>
              <a:buChar char="ü"/>
            </a:pPr>
            <a:r>
              <a:rPr lang="en-US" dirty="0" err="1">
                <a:solidFill>
                  <a:schemeClr val="bg1"/>
                </a:solidFill>
                <a:latin typeface="Arial"/>
                <a:cs typeface="Arial"/>
              </a:rPr>
              <a:t>Ажлын</a:t>
            </a:r>
            <a:r>
              <a:rPr lang="en-US" dirty="0">
                <a:solidFill>
                  <a:schemeClr val="bg1"/>
                </a:solidFill>
                <a:latin typeface="Arial"/>
                <a:cs typeface="Arial"/>
              </a:rPr>
              <a:t> </a:t>
            </a:r>
            <a:r>
              <a:rPr lang="en-US" dirty="0" err="1">
                <a:solidFill>
                  <a:schemeClr val="bg1"/>
                </a:solidFill>
                <a:latin typeface="Arial"/>
                <a:cs typeface="Arial"/>
              </a:rPr>
              <a:t>байран</a:t>
            </a:r>
            <a:r>
              <a:rPr lang="en-US" dirty="0">
                <a:solidFill>
                  <a:schemeClr val="bg1"/>
                </a:solidFill>
                <a:latin typeface="Arial"/>
                <a:cs typeface="Arial"/>
              </a:rPr>
              <a:t> </a:t>
            </a:r>
            <a:r>
              <a:rPr lang="en-US" dirty="0" err="1">
                <a:solidFill>
                  <a:schemeClr val="bg1"/>
                </a:solidFill>
                <a:latin typeface="Arial"/>
                <a:cs typeface="Arial"/>
              </a:rPr>
              <a:t>дахь</a:t>
            </a:r>
            <a:r>
              <a:rPr lang="en-US" dirty="0">
                <a:solidFill>
                  <a:schemeClr val="bg1"/>
                </a:solidFill>
                <a:latin typeface="Arial"/>
                <a:cs typeface="Arial"/>
              </a:rPr>
              <a:t> </a:t>
            </a:r>
            <a:r>
              <a:rPr lang="en-US" dirty="0" err="1">
                <a:solidFill>
                  <a:schemeClr val="bg1"/>
                </a:solidFill>
                <a:latin typeface="Arial"/>
                <a:cs typeface="Arial"/>
              </a:rPr>
              <a:t>сургалт</a:t>
            </a:r>
            <a:endParaRPr lang="en-US" dirty="0" err="1">
              <a:solidFill>
                <a:srgbClr val="000000"/>
              </a:solidFill>
              <a:latin typeface="Arial"/>
              <a:cs typeface="Arial"/>
            </a:endParaRPr>
          </a:p>
          <a:p>
            <a:pPr marL="285750" indent="-285750" algn="just">
              <a:buFont typeface="Wingdings,Sans-Serif"/>
              <a:buChar char="ü"/>
            </a:pPr>
            <a:r>
              <a:rPr lang="en-US" dirty="0" err="1">
                <a:solidFill>
                  <a:schemeClr val="bg1"/>
                </a:solidFill>
                <a:latin typeface="Arial"/>
                <a:cs typeface="Arial"/>
              </a:rPr>
              <a:t>Анги</a:t>
            </a:r>
            <a:r>
              <a:rPr lang="en-US" dirty="0">
                <a:solidFill>
                  <a:schemeClr val="bg1"/>
                </a:solidFill>
                <a:latin typeface="Arial"/>
                <a:cs typeface="Arial"/>
              </a:rPr>
              <a:t>, </a:t>
            </a:r>
            <a:r>
              <a:rPr lang="en-US" dirty="0" err="1">
                <a:solidFill>
                  <a:schemeClr val="bg1"/>
                </a:solidFill>
                <a:latin typeface="Arial"/>
                <a:cs typeface="Arial"/>
              </a:rPr>
              <a:t>бүлгийн</a:t>
            </a:r>
            <a:r>
              <a:rPr lang="en-US" dirty="0">
                <a:solidFill>
                  <a:schemeClr val="bg1"/>
                </a:solidFill>
                <a:latin typeface="Arial"/>
                <a:cs typeface="Arial"/>
              </a:rPr>
              <a:t> </a:t>
            </a:r>
            <a:r>
              <a:rPr lang="en-US" dirty="0" err="1">
                <a:solidFill>
                  <a:schemeClr val="bg1"/>
                </a:solidFill>
                <a:latin typeface="Arial"/>
                <a:cs typeface="Arial"/>
              </a:rPr>
              <a:t>зохион</a:t>
            </a:r>
            <a:r>
              <a:rPr lang="en-US" dirty="0">
                <a:solidFill>
                  <a:schemeClr val="bg1"/>
                </a:solidFill>
                <a:latin typeface="Arial"/>
                <a:cs typeface="Arial"/>
              </a:rPr>
              <a:t> </a:t>
            </a:r>
            <a:r>
              <a:rPr lang="en-US" dirty="0" err="1">
                <a:solidFill>
                  <a:schemeClr val="bg1"/>
                </a:solidFill>
                <a:latin typeface="Arial"/>
                <a:cs typeface="Arial"/>
              </a:rPr>
              <a:t>байгуулалт</a:t>
            </a:r>
            <a:r>
              <a:rPr lang="en-US" dirty="0">
                <a:solidFill>
                  <a:schemeClr val="bg1"/>
                </a:solidFill>
                <a:latin typeface="Arial"/>
                <a:cs typeface="Arial"/>
              </a:rPr>
              <a:t>, </a:t>
            </a:r>
            <a:r>
              <a:rPr lang="en-US" dirty="0" err="1">
                <a:solidFill>
                  <a:schemeClr val="bg1"/>
                </a:solidFill>
                <a:latin typeface="Arial"/>
                <a:cs typeface="Arial"/>
              </a:rPr>
              <a:t>багшлах</a:t>
            </a:r>
            <a:r>
              <a:rPr lang="en-US" dirty="0">
                <a:solidFill>
                  <a:schemeClr val="bg1"/>
                </a:solidFill>
                <a:latin typeface="Arial"/>
                <a:cs typeface="Arial"/>
              </a:rPr>
              <a:t> </a:t>
            </a:r>
            <a:r>
              <a:rPr lang="en-US" dirty="0" err="1">
                <a:solidFill>
                  <a:schemeClr val="bg1"/>
                </a:solidFill>
                <a:latin typeface="Arial"/>
                <a:cs typeface="Arial"/>
              </a:rPr>
              <a:t>хүний</a:t>
            </a:r>
            <a:r>
              <a:rPr lang="en-US" dirty="0">
                <a:solidFill>
                  <a:schemeClr val="bg1"/>
                </a:solidFill>
                <a:latin typeface="Arial"/>
                <a:cs typeface="Arial"/>
              </a:rPr>
              <a:t> </a:t>
            </a:r>
            <a:r>
              <a:rPr lang="en-US" dirty="0" err="1">
                <a:solidFill>
                  <a:schemeClr val="bg1"/>
                </a:solidFill>
                <a:latin typeface="Arial"/>
                <a:cs typeface="Arial"/>
              </a:rPr>
              <a:t>нөөц</a:t>
            </a:r>
            <a:endParaRPr lang="en-US" dirty="0" err="1">
              <a:solidFill>
                <a:srgbClr val="000000"/>
              </a:solidFill>
              <a:latin typeface="Arial"/>
              <a:cs typeface="Arial"/>
            </a:endParaRPr>
          </a:p>
          <a:p>
            <a:pPr marL="285750" indent="-285750" algn="just">
              <a:buFont typeface="Wingdings,Sans-Serif"/>
              <a:buChar char="ü"/>
            </a:pPr>
            <a:r>
              <a:rPr lang="en-US" dirty="0" err="1">
                <a:solidFill>
                  <a:schemeClr val="bg1"/>
                </a:solidFill>
                <a:latin typeface="Arial"/>
                <a:cs typeface="Arial"/>
              </a:rPr>
              <a:t>Сургуулийн</a:t>
            </a:r>
            <a:r>
              <a:rPr lang="en-US" dirty="0">
                <a:solidFill>
                  <a:schemeClr val="bg1"/>
                </a:solidFill>
                <a:latin typeface="Arial"/>
                <a:cs typeface="Arial"/>
              </a:rPr>
              <a:t> </a:t>
            </a:r>
            <a:r>
              <a:rPr lang="en-US" dirty="0" err="1">
                <a:solidFill>
                  <a:schemeClr val="bg1"/>
                </a:solidFill>
                <a:latin typeface="Arial"/>
                <a:cs typeface="Arial"/>
              </a:rPr>
              <a:t>нөөц</a:t>
            </a:r>
            <a:r>
              <a:rPr lang="en-US" dirty="0">
                <a:solidFill>
                  <a:schemeClr val="bg1"/>
                </a:solidFill>
                <a:latin typeface="Arial"/>
                <a:cs typeface="Arial"/>
              </a:rPr>
              <a:t> </a:t>
            </a:r>
            <a:r>
              <a:rPr lang="en-US" dirty="0" err="1">
                <a:solidFill>
                  <a:schemeClr val="bg1"/>
                </a:solidFill>
                <a:latin typeface="Arial"/>
                <a:cs typeface="Arial"/>
              </a:rPr>
              <a:t>хэрэглэгдэхүүн</a:t>
            </a:r>
            <a:r>
              <a:rPr lang="en-US" dirty="0">
                <a:solidFill>
                  <a:schemeClr val="bg1"/>
                </a:solidFill>
                <a:latin typeface="Arial"/>
                <a:cs typeface="Arial"/>
              </a:rPr>
              <a:t>, </a:t>
            </a:r>
            <a:r>
              <a:rPr lang="en-US" dirty="0" err="1">
                <a:solidFill>
                  <a:schemeClr val="bg1"/>
                </a:solidFill>
                <a:latin typeface="Arial"/>
                <a:cs typeface="Arial"/>
              </a:rPr>
              <a:t>орчин</a:t>
            </a:r>
            <a:endParaRPr lang="en-US" dirty="0" err="1">
              <a:latin typeface="Arial"/>
              <a:cs typeface="Arial"/>
            </a:endParaRPr>
          </a:p>
        </p:txBody>
      </p:sp>
    </p:spTree>
    <p:extLst>
      <p:ext uri="{BB962C8B-B14F-4D97-AF65-F5344CB8AC3E}">
        <p14:creationId xmlns:p14="http://schemas.microsoft.com/office/powerpoint/2010/main" val="1459626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190943-066C-BE52-40B6-C1BF7574F63D}"/>
              </a:ext>
            </a:extLst>
          </p:cNvPr>
          <p:cNvSpPr txBox="1"/>
          <p:nvPr/>
        </p:nvSpPr>
        <p:spPr>
          <a:xfrm>
            <a:off x="10688585" y="98871"/>
            <a:ext cx="7524032" cy="507831"/>
          </a:xfrm>
          <a:prstGeom prst="rect">
            <a:avLst/>
          </a:prstGeom>
          <a:noFill/>
        </p:spPr>
        <p:txBody>
          <a:bodyPr wrap="square" rtlCol="0">
            <a:spAutoFit/>
          </a:bodyPr>
          <a:lstStyle/>
          <a:p>
            <a:pPr algn="ctr"/>
            <a:r>
              <a:rPr lang="mn-MN" sz="2700" b="1" dirty="0">
                <a:solidFill>
                  <a:schemeClr val="accent4"/>
                </a:solidFill>
                <a:latin typeface="+mj-lt"/>
                <a:cs typeface="Arial" panose="020B0604020202020204" pitchFamily="34" charset="0"/>
              </a:rPr>
              <a:t>ТЭГШ ХАМРАН СУРГАХ БОЛОВСРОЛ </a:t>
            </a:r>
          </a:p>
        </p:txBody>
      </p:sp>
      <p:graphicFrame>
        <p:nvGraphicFramePr>
          <p:cNvPr id="4" name="Table 3">
            <a:extLst>
              <a:ext uri="{FF2B5EF4-FFF2-40B4-BE49-F238E27FC236}">
                <a16:creationId xmlns:a16="http://schemas.microsoft.com/office/drawing/2014/main" id="{B05537D7-6BDC-28F1-7D01-5C948E086C40}"/>
              </a:ext>
            </a:extLst>
          </p:cNvPr>
          <p:cNvGraphicFramePr>
            <a:graphicFrameLocks noGrp="1"/>
          </p:cNvGraphicFramePr>
          <p:nvPr/>
        </p:nvGraphicFramePr>
        <p:xfrm>
          <a:off x="1528530" y="2203823"/>
          <a:ext cx="7244713" cy="4006870"/>
        </p:xfrm>
        <a:graphic>
          <a:graphicData uri="http://schemas.openxmlformats.org/drawingml/2006/table">
            <a:tbl>
              <a:tblPr>
                <a:tableStyleId>{C083E6E3-FA7D-4D7B-A595-EF9225AFEA82}</a:tableStyleId>
              </a:tblPr>
              <a:tblGrid>
                <a:gridCol w="1777236">
                  <a:extLst>
                    <a:ext uri="{9D8B030D-6E8A-4147-A177-3AD203B41FA5}">
                      <a16:colId xmlns:a16="http://schemas.microsoft.com/office/drawing/2014/main" val="2041634347"/>
                    </a:ext>
                  </a:extLst>
                </a:gridCol>
                <a:gridCol w="900957">
                  <a:extLst>
                    <a:ext uri="{9D8B030D-6E8A-4147-A177-3AD203B41FA5}">
                      <a16:colId xmlns:a16="http://schemas.microsoft.com/office/drawing/2014/main" val="1568066133"/>
                    </a:ext>
                  </a:extLst>
                </a:gridCol>
                <a:gridCol w="946613">
                  <a:extLst>
                    <a:ext uri="{9D8B030D-6E8A-4147-A177-3AD203B41FA5}">
                      <a16:colId xmlns:a16="http://schemas.microsoft.com/office/drawing/2014/main" val="1130026647"/>
                    </a:ext>
                  </a:extLst>
                </a:gridCol>
                <a:gridCol w="930348">
                  <a:extLst>
                    <a:ext uri="{9D8B030D-6E8A-4147-A177-3AD203B41FA5}">
                      <a16:colId xmlns:a16="http://schemas.microsoft.com/office/drawing/2014/main" val="11862687"/>
                    </a:ext>
                  </a:extLst>
                </a:gridCol>
                <a:gridCol w="879603">
                  <a:extLst>
                    <a:ext uri="{9D8B030D-6E8A-4147-A177-3AD203B41FA5}">
                      <a16:colId xmlns:a16="http://schemas.microsoft.com/office/drawing/2014/main" val="3199439004"/>
                    </a:ext>
                  </a:extLst>
                </a:gridCol>
                <a:gridCol w="787800">
                  <a:extLst>
                    <a:ext uri="{9D8B030D-6E8A-4147-A177-3AD203B41FA5}">
                      <a16:colId xmlns:a16="http://schemas.microsoft.com/office/drawing/2014/main" val="3495146999"/>
                    </a:ext>
                  </a:extLst>
                </a:gridCol>
                <a:gridCol w="1022156">
                  <a:extLst>
                    <a:ext uri="{9D8B030D-6E8A-4147-A177-3AD203B41FA5}">
                      <a16:colId xmlns:a16="http://schemas.microsoft.com/office/drawing/2014/main" val="2969709523"/>
                    </a:ext>
                  </a:extLst>
                </a:gridCol>
              </a:tblGrid>
              <a:tr h="302108">
                <a:tc gridSpan="3">
                  <a:txBody>
                    <a:bodyPr/>
                    <a:lstStyle/>
                    <a:p>
                      <a:pPr algn="ctr" fontAlgn="b">
                        <a:buNone/>
                      </a:pPr>
                      <a:r>
                        <a:rPr lang="mn-MN" sz="1800" b="1" u="none" strike="noStrike" dirty="0">
                          <a:solidFill>
                            <a:srgbClr val="FFC000"/>
                          </a:solidFill>
                          <a:effectLst/>
                        </a:rPr>
                        <a:t>                           </a:t>
                      </a:r>
                      <a:r>
                        <a:rPr lang="en-GB" sz="1800" b="1" u="none" strike="noStrike" dirty="0">
                          <a:solidFill>
                            <a:srgbClr val="FFC000"/>
                          </a:solidFill>
                          <a:effectLst/>
                        </a:rPr>
                        <a:t>2023/2024</a:t>
                      </a:r>
                      <a:r>
                        <a:rPr lang="mn-MN" sz="1800" b="1" u="none" strike="noStrike" dirty="0">
                          <a:solidFill>
                            <a:srgbClr val="FFC000"/>
                          </a:solidFill>
                          <a:effectLst/>
                        </a:rPr>
                        <a:t>  </a:t>
                      </a:r>
                      <a:endParaRPr lang="en-GB" sz="1800" b="1" i="0" u="none" strike="noStrike" dirty="0">
                        <a:solidFill>
                          <a:srgbClr val="FFC000"/>
                        </a:solidFill>
                        <a:effectLst/>
                        <a:latin typeface="Arial" panose="020B0604020202020204" pitchFamily="34" charset="0"/>
                        <a:cs typeface="Arial" panose="020B0604020202020204" pitchFamily="34" charset="0"/>
                      </a:endParaRPr>
                    </a:p>
                  </a:txBody>
                  <a:tcPr marL="0" marR="0" marT="0" marB="0" anchor="b"/>
                </a:tc>
                <a:tc hMerge="1">
                  <a:txBody>
                    <a:bodyPr/>
                    <a:lstStyle/>
                    <a:p>
                      <a:endParaRPr lang="en-GB"/>
                    </a:p>
                  </a:txBody>
                  <a:tcPr/>
                </a:tc>
                <a:tc hMerge="1">
                  <a:txBody>
                    <a:bodyPr/>
                    <a:lstStyle/>
                    <a:p>
                      <a:endParaRPr lang="en-GB"/>
                    </a:p>
                  </a:txBody>
                  <a:tcPr/>
                </a:tc>
                <a:tc gridSpan="2">
                  <a:txBody>
                    <a:bodyPr/>
                    <a:lstStyle/>
                    <a:p>
                      <a:pPr algn="ctr" fontAlgn="b">
                        <a:buNone/>
                      </a:pPr>
                      <a:r>
                        <a:rPr lang="en-GB" sz="1800" b="1" u="none" strike="noStrike" dirty="0">
                          <a:solidFill>
                            <a:srgbClr val="FFC000"/>
                          </a:solidFill>
                          <a:effectLst/>
                        </a:rPr>
                        <a:t>2024/2025</a:t>
                      </a:r>
                      <a:endParaRPr lang="en-GB" sz="1800" b="1" i="0" u="none" strike="noStrike" dirty="0">
                        <a:solidFill>
                          <a:srgbClr val="FFC000"/>
                        </a:solidFill>
                        <a:effectLst/>
                        <a:latin typeface="Arial" panose="020B0604020202020204" pitchFamily="34" charset="0"/>
                        <a:cs typeface="Arial" panose="020B0604020202020204" pitchFamily="34" charset="0"/>
                      </a:endParaRPr>
                    </a:p>
                  </a:txBody>
                  <a:tcPr marL="0" marR="0" marT="0" marB="0" anchor="b"/>
                </a:tc>
                <a:tc hMerge="1">
                  <a:txBody>
                    <a:bodyPr/>
                    <a:lstStyle/>
                    <a:p>
                      <a:endParaRPr lang="en-GB"/>
                    </a:p>
                  </a:txBody>
                  <a:tcPr/>
                </a:tc>
                <a:tc gridSpan="2">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800" b="1" u="none" strike="noStrike" dirty="0">
                          <a:solidFill>
                            <a:srgbClr val="FFC000"/>
                          </a:solidFill>
                          <a:effectLst/>
                        </a:rPr>
                        <a:t>202</a:t>
                      </a:r>
                      <a:r>
                        <a:rPr lang="mn-MN" sz="1800" b="1" u="none" strike="noStrike" dirty="0">
                          <a:solidFill>
                            <a:srgbClr val="FFC000"/>
                          </a:solidFill>
                          <a:effectLst/>
                        </a:rPr>
                        <a:t>5</a:t>
                      </a:r>
                      <a:r>
                        <a:rPr lang="en-GB" sz="1800" b="1" u="none" strike="noStrike" dirty="0">
                          <a:solidFill>
                            <a:srgbClr val="FFC000"/>
                          </a:solidFill>
                          <a:effectLst/>
                        </a:rPr>
                        <a:t>/202</a:t>
                      </a:r>
                      <a:r>
                        <a:rPr lang="mn-MN" sz="1800" b="1" u="none" strike="noStrike" dirty="0">
                          <a:solidFill>
                            <a:srgbClr val="FFC000"/>
                          </a:solidFill>
                          <a:effectLst/>
                        </a:rPr>
                        <a:t>6</a:t>
                      </a:r>
                      <a:endParaRPr lang="en-GB" sz="1800" b="1" i="0" u="none" strike="noStrike" dirty="0">
                        <a:solidFill>
                          <a:srgbClr val="FFC000"/>
                        </a:solidFill>
                        <a:effectLst/>
                        <a:latin typeface="Arial" panose="020B0604020202020204" pitchFamily="34" charset="0"/>
                        <a:cs typeface="Arial" panose="020B0604020202020204" pitchFamily="34" charset="0"/>
                      </a:endParaRPr>
                    </a:p>
                  </a:txBody>
                  <a:tcPr marL="0" marR="0" marT="0" marB="0" anchor="b"/>
                </a:tc>
                <a:tc hMerge="1">
                  <a:txBody>
                    <a:bodyPr/>
                    <a:lstStyle/>
                    <a:p>
                      <a:pPr algn="ctr" fontAlgn="b">
                        <a:buNone/>
                      </a:pPr>
                      <a:endParaRPr lang="en-GB" sz="1100" b="1" i="0" u="none" strike="noStrike" dirty="0">
                        <a:solidFill>
                          <a:srgbClr val="FF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10916047"/>
                  </a:ext>
                </a:extLst>
              </a:tr>
              <a:tr h="302108">
                <a:tc>
                  <a:txBody>
                    <a:bodyPr/>
                    <a:lstStyle/>
                    <a:p>
                      <a:pPr algn="l" fontAlgn="b">
                        <a:buNone/>
                      </a:pPr>
                      <a:endParaRPr lang="en-GB" sz="1800" b="1" i="0" u="none" strike="noStrike">
                        <a:solidFill>
                          <a:schemeClr val="bg1"/>
                        </a:solidFill>
                        <a:effectLst/>
                        <a:latin typeface="Calibri" panose="020F0502020204030204" pitchFamily="34" charset="0"/>
                      </a:endParaRPr>
                    </a:p>
                  </a:txBody>
                  <a:tcPr marL="0" marR="0" marT="0" marB="0" anchor="b"/>
                </a:tc>
                <a:tc>
                  <a:txBody>
                    <a:bodyPr/>
                    <a:lstStyle/>
                    <a:p>
                      <a:pPr algn="l" fontAlgn="b">
                        <a:buNone/>
                      </a:pPr>
                      <a:r>
                        <a:rPr lang="mn-MN" sz="1800" b="1" u="none" strike="noStrike" dirty="0">
                          <a:solidFill>
                            <a:schemeClr val="bg1"/>
                          </a:solidFill>
                          <a:effectLst/>
                        </a:rPr>
                        <a:t>Тоо</a:t>
                      </a:r>
                      <a:endParaRPr lang="mn-MN" sz="18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buNone/>
                      </a:pPr>
                      <a:r>
                        <a:rPr lang="mn-MN" sz="1800" b="1" u="none" strike="noStrike" dirty="0">
                          <a:solidFill>
                            <a:schemeClr val="bg1"/>
                          </a:solidFill>
                          <a:effectLst/>
                        </a:rPr>
                        <a:t>Хувь</a:t>
                      </a:r>
                      <a:endParaRPr lang="mn-MN" sz="18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buNone/>
                      </a:pPr>
                      <a:r>
                        <a:rPr lang="mn-MN" sz="1800" b="1" u="none" strike="noStrike" dirty="0">
                          <a:solidFill>
                            <a:schemeClr val="bg1"/>
                          </a:solidFill>
                          <a:effectLst/>
                        </a:rPr>
                        <a:t>Тоо</a:t>
                      </a:r>
                      <a:endParaRPr lang="mn-MN" sz="18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buNone/>
                      </a:pPr>
                      <a:r>
                        <a:rPr lang="mn-MN" sz="1800" b="1" u="none" strike="noStrike" dirty="0">
                          <a:solidFill>
                            <a:schemeClr val="bg1"/>
                          </a:solidFill>
                          <a:effectLst/>
                        </a:rPr>
                        <a:t>Хувь</a:t>
                      </a:r>
                      <a:endParaRPr lang="mn-MN" sz="18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buNone/>
                      </a:pPr>
                      <a:r>
                        <a:rPr lang="mn-MN" sz="1800" b="1" u="none" strike="noStrike" dirty="0">
                          <a:solidFill>
                            <a:schemeClr val="bg1"/>
                          </a:solidFill>
                          <a:effectLst/>
                        </a:rPr>
                        <a:t>Тоо</a:t>
                      </a:r>
                      <a:endParaRPr lang="mn-MN" sz="18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buNone/>
                      </a:pPr>
                      <a:r>
                        <a:rPr lang="mn-MN" sz="1800" b="1" u="none" strike="noStrike" dirty="0">
                          <a:solidFill>
                            <a:schemeClr val="bg1"/>
                          </a:solidFill>
                          <a:effectLst/>
                        </a:rPr>
                        <a:t>Хувь</a:t>
                      </a:r>
                      <a:endParaRPr lang="mn-MN" sz="18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710163267"/>
                  </a:ext>
                </a:extLst>
              </a:tr>
              <a:tr h="302108">
                <a:tc>
                  <a:txBody>
                    <a:bodyPr/>
                    <a:lstStyle/>
                    <a:p>
                      <a:pPr algn="l" fontAlgn="b">
                        <a:buNone/>
                      </a:pPr>
                      <a:r>
                        <a:rPr lang="mn-MN" sz="1800" u="none" strike="noStrike" dirty="0">
                          <a:solidFill>
                            <a:schemeClr val="bg1"/>
                          </a:solidFill>
                          <a:effectLst/>
                        </a:rPr>
                        <a:t>Харааны</a:t>
                      </a:r>
                      <a:endParaRPr lang="mn-MN" sz="1800" b="0" i="0" u="none" strike="noStrike" dirty="0">
                        <a:solidFill>
                          <a:schemeClr val="bg1"/>
                        </a:solidFill>
                        <a:effectLst/>
                        <a:latin typeface="Calibri" panose="020F0502020204030204" pitchFamily="34" charset="0"/>
                      </a:endParaRPr>
                    </a:p>
                  </a:txBody>
                  <a:tcPr marL="0" marR="0" marT="0" marB="0" anchor="b"/>
                </a:tc>
                <a:tc>
                  <a:txBody>
                    <a:bodyPr/>
                    <a:lstStyle/>
                    <a:p>
                      <a:pPr algn="ctr" fontAlgn="b">
                        <a:buNone/>
                      </a:pPr>
                      <a:r>
                        <a:rPr lang="en-GB" sz="1800" u="none" strike="noStrike" dirty="0">
                          <a:solidFill>
                            <a:schemeClr val="bg1"/>
                          </a:solidFill>
                          <a:effectLst/>
                        </a:rPr>
                        <a:t>61</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4.1</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b">
                        <a:buNone/>
                      </a:pPr>
                      <a:r>
                        <a:rPr lang="en-GB" sz="1800" u="none" strike="noStrike" dirty="0">
                          <a:solidFill>
                            <a:schemeClr val="bg1"/>
                          </a:solidFill>
                          <a:effectLst/>
                        </a:rPr>
                        <a:t>64</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3.0</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61</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2.8</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368990127"/>
                  </a:ext>
                </a:extLst>
              </a:tr>
              <a:tr h="302108">
                <a:tc>
                  <a:txBody>
                    <a:bodyPr/>
                    <a:lstStyle/>
                    <a:p>
                      <a:pPr algn="l" fontAlgn="b">
                        <a:buNone/>
                      </a:pPr>
                      <a:r>
                        <a:rPr lang="mn-MN" sz="1800" u="none" strike="noStrike" dirty="0">
                          <a:solidFill>
                            <a:schemeClr val="bg1"/>
                          </a:solidFill>
                          <a:effectLst/>
                        </a:rPr>
                        <a:t>Ярианы</a:t>
                      </a:r>
                      <a:endParaRPr lang="mn-MN" sz="1800" b="0" i="0" u="none" strike="noStrike" dirty="0">
                        <a:solidFill>
                          <a:schemeClr val="bg1"/>
                        </a:solidFill>
                        <a:effectLst/>
                        <a:latin typeface="Calibri" panose="020F0502020204030204" pitchFamily="34" charset="0"/>
                      </a:endParaRPr>
                    </a:p>
                  </a:txBody>
                  <a:tcPr marL="0" marR="0" marT="0" marB="0" anchor="b"/>
                </a:tc>
                <a:tc>
                  <a:txBody>
                    <a:bodyPr/>
                    <a:lstStyle/>
                    <a:p>
                      <a:pPr algn="ctr" fontAlgn="b">
                        <a:buNone/>
                      </a:pPr>
                      <a:r>
                        <a:rPr lang="en-GB" sz="1800" u="none" strike="noStrike" dirty="0">
                          <a:solidFill>
                            <a:schemeClr val="bg1"/>
                          </a:solidFill>
                          <a:effectLst/>
                        </a:rPr>
                        <a:t>78</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5.2</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b">
                        <a:buNone/>
                      </a:pPr>
                      <a:r>
                        <a:rPr lang="en-GB" sz="1800" u="none" strike="noStrike" dirty="0">
                          <a:solidFill>
                            <a:schemeClr val="bg1"/>
                          </a:solidFill>
                          <a:effectLst/>
                        </a:rPr>
                        <a:t>67</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3.1</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69</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3.2</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985850655"/>
                  </a:ext>
                </a:extLst>
              </a:tr>
              <a:tr h="302108">
                <a:tc>
                  <a:txBody>
                    <a:bodyPr/>
                    <a:lstStyle/>
                    <a:p>
                      <a:pPr algn="l" fontAlgn="b">
                        <a:buNone/>
                      </a:pPr>
                      <a:r>
                        <a:rPr lang="mn-MN" sz="1800" u="none" strike="noStrike" dirty="0">
                          <a:solidFill>
                            <a:schemeClr val="bg1"/>
                          </a:solidFill>
                          <a:effectLst/>
                        </a:rPr>
                        <a:t>Сонсголын</a:t>
                      </a:r>
                      <a:endParaRPr lang="mn-MN" sz="1800" b="0" i="0" u="none" strike="noStrike" dirty="0">
                        <a:solidFill>
                          <a:schemeClr val="bg1"/>
                        </a:solidFill>
                        <a:effectLst/>
                        <a:latin typeface="Calibri" panose="020F0502020204030204" pitchFamily="34" charset="0"/>
                      </a:endParaRPr>
                    </a:p>
                  </a:txBody>
                  <a:tcPr marL="0" marR="0" marT="0" marB="0" anchor="b"/>
                </a:tc>
                <a:tc>
                  <a:txBody>
                    <a:bodyPr/>
                    <a:lstStyle/>
                    <a:p>
                      <a:pPr algn="ctr" fontAlgn="b">
                        <a:buNone/>
                      </a:pPr>
                      <a:r>
                        <a:rPr lang="en-GB" sz="1800" u="none" strike="noStrike">
                          <a:solidFill>
                            <a:schemeClr val="bg1"/>
                          </a:solidFill>
                          <a:effectLst/>
                        </a:rPr>
                        <a:t>92</a:t>
                      </a:r>
                      <a:endParaRPr lang="en-GB" sz="1800" b="0" i="0" u="none" strike="noStrike">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6.1</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b">
                        <a:buNone/>
                      </a:pPr>
                      <a:r>
                        <a:rPr lang="en-GB" sz="1800" u="none" strike="noStrike">
                          <a:solidFill>
                            <a:schemeClr val="bg1"/>
                          </a:solidFill>
                          <a:effectLst/>
                        </a:rPr>
                        <a:t>84</a:t>
                      </a:r>
                      <a:endParaRPr lang="en-GB" sz="1800" b="0" i="0" u="none" strike="noStrike">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3.9</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92</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4.2</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196643463"/>
                  </a:ext>
                </a:extLst>
              </a:tr>
              <a:tr h="381576">
                <a:tc>
                  <a:txBody>
                    <a:bodyPr/>
                    <a:lstStyle/>
                    <a:p>
                      <a:pPr algn="l" fontAlgn="b">
                        <a:buNone/>
                      </a:pPr>
                      <a:r>
                        <a:rPr lang="mn-MN" sz="1800" u="none" strike="noStrike" dirty="0">
                          <a:solidFill>
                            <a:schemeClr val="bg1"/>
                          </a:solidFill>
                          <a:effectLst/>
                        </a:rPr>
                        <a:t>Хөдөлгөөний</a:t>
                      </a:r>
                      <a:endParaRPr lang="mn-MN" sz="1800" b="0" i="0" u="none" strike="noStrike" dirty="0">
                        <a:solidFill>
                          <a:schemeClr val="bg1"/>
                        </a:solidFill>
                        <a:effectLst/>
                        <a:latin typeface="Calibri" panose="020F0502020204030204" pitchFamily="34" charset="0"/>
                      </a:endParaRPr>
                    </a:p>
                  </a:txBody>
                  <a:tcPr marL="0" marR="0" marT="0" marB="0" anchor="b"/>
                </a:tc>
                <a:tc>
                  <a:txBody>
                    <a:bodyPr/>
                    <a:lstStyle/>
                    <a:p>
                      <a:pPr algn="ctr" fontAlgn="b">
                        <a:buNone/>
                      </a:pPr>
                      <a:r>
                        <a:rPr lang="en-GB" sz="1800" u="none" strike="noStrike" dirty="0">
                          <a:solidFill>
                            <a:schemeClr val="bg1"/>
                          </a:solidFill>
                          <a:effectLst/>
                        </a:rPr>
                        <a:t>388</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25.9</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b">
                        <a:buNone/>
                      </a:pPr>
                      <a:r>
                        <a:rPr lang="en-GB" sz="1800" u="none" strike="noStrike" dirty="0">
                          <a:solidFill>
                            <a:schemeClr val="bg1"/>
                          </a:solidFill>
                          <a:effectLst/>
                        </a:rPr>
                        <a:t>372</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17.3</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328</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15</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487947911"/>
                  </a:ext>
                </a:extLst>
              </a:tr>
              <a:tr h="302108">
                <a:tc>
                  <a:txBody>
                    <a:bodyPr/>
                    <a:lstStyle/>
                    <a:p>
                      <a:pPr algn="l" fontAlgn="b">
                        <a:buNone/>
                      </a:pPr>
                      <a:r>
                        <a:rPr lang="mn-MN" sz="1800" u="none" strike="noStrike">
                          <a:solidFill>
                            <a:schemeClr val="bg1"/>
                          </a:solidFill>
                          <a:effectLst/>
                        </a:rPr>
                        <a:t>Сэтгэцийн</a:t>
                      </a:r>
                      <a:endParaRPr lang="mn-MN" sz="1800" b="0" i="0" u="none" strike="noStrike">
                        <a:solidFill>
                          <a:schemeClr val="bg1"/>
                        </a:solidFill>
                        <a:effectLst/>
                        <a:latin typeface="Calibri" panose="020F0502020204030204" pitchFamily="34" charset="0"/>
                      </a:endParaRPr>
                    </a:p>
                  </a:txBody>
                  <a:tcPr marL="0" marR="0" marT="0" marB="0" anchor="b"/>
                </a:tc>
                <a:tc>
                  <a:txBody>
                    <a:bodyPr/>
                    <a:lstStyle/>
                    <a:p>
                      <a:pPr algn="ctr" fontAlgn="b">
                        <a:buNone/>
                      </a:pPr>
                      <a:r>
                        <a:rPr lang="en-GB" sz="1800" u="none" strike="noStrike">
                          <a:solidFill>
                            <a:schemeClr val="bg1"/>
                          </a:solidFill>
                          <a:effectLst/>
                        </a:rPr>
                        <a:t>61</a:t>
                      </a:r>
                      <a:endParaRPr lang="en-GB" sz="1800" b="0" i="0" u="none" strike="noStrike">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4.1</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b">
                        <a:buNone/>
                      </a:pPr>
                      <a:r>
                        <a:rPr lang="en-GB" sz="1800" u="none" strike="noStrike" dirty="0">
                          <a:solidFill>
                            <a:schemeClr val="bg1"/>
                          </a:solidFill>
                          <a:effectLst/>
                        </a:rPr>
                        <a:t>28</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1.3</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13</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0.6</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494140127"/>
                  </a:ext>
                </a:extLst>
              </a:tr>
              <a:tr h="302108">
                <a:tc>
                  <a:txBody>
                    <a:bodyPr/>
                    <a:lstStyle/>
                    <a:p>
                      <a:pPr algn="l" fontAlgn="b">
                        <a:buNone/>
                      </a:pPr>
                      <a:r>
                        <a:rPr lang="mn-MN" sz="1800" u="none" strike="noStrike">
                          <a:solidFill>
                            <a:schemeClr val="bg1"/>
                          </a:solidFill>
                          <a:effectLst/>
                        </a:rPr>
                        <a:t>Оюуны</a:t>
                      </a:r>
                      <a:endParaRPr lang="mn-MN" sz="1800" b="0" i="0" u="none" strike="noStrike">
                        <a:solidFill>
                          <a:schemeClr val="bg1"/>
                        </a:solidFill>
                        <a:effectLst/>
                        <a:latin typeface="Calibri" panose="020F0502020204030204" pitchFamily="34" charset="0"/>
                      </a:endParaRPr>
                    </a:p>
                  </a:txBody>
                  <a:tcPr marL="0" marR="0" marT="0" marB="0" anchor="b"/>
                </a:tc>
                <a:tc>
                  <a:txBody>
                    <a:bodyPr/>
                    <a:lstStyle/>
                    <a:p>
                      <a:pPr algn="ctr" fontAlgn="b">
                        <a:buNone/>
                      </a:pPr>
                      <a:r>
                        <a:rPr lang="en-GB" sz="1800" u="none" strike="noStrike">
                          <a:solidFill>
                            <a:schemeClr val="bg1"/>
                          </a:solidFill>
                          <a:effectLst/>
                        </a:rPr>
                        <a:t>65</a:t>
                      </a:r>
                      <a:endParaRPr lang="en-GB" sz="1800" b="0" i="0" u="none" strike="noStrike">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4.3</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b">
                        <a:buNone/>
                      </a:pPr>
                      <a:r>
                        <a:rPr lang="en-GB" sz="1800" u="none" strike="noStrike" dirty="0">
                          <a:solidFill>
                            <a:schemeClr val="bg1"/>
                          </a:solidFill>
                          <a:effectLst/>
                        </a:rPr>
                        <a:t>101</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4.7</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115</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5.3</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72327286"/>
                  </a:ext>
                </a:extLst>
              </a:tr>
              <a:tr h="302108">
                <a:tc>
                  <a:txBody>
                    <a:bodyPr/>
                    <a:lstStyle/>
                    <a:p>
                      <a:pPr algn="l" fontAlgn="b">
                        <a:buNone/>
                      </a:pPr>
                      <a:r>
                        <a:rPr lang="mn-MN" sz="1800" u="none" strike="noStrike" dirty="0">
                          <a:solidFill>
                            <a:schemeClr val="bg1"/>
                          </a:solidFill>
                          <a:effectLst/>
                        </a:rPr>
                        <a:t>Аутизм</a:t>
                      </a:r>
                      <a:endParaRPr lang="mn-MN" sz="1800" b="0" i="0" u="none" strike="noStrike" dirty="0">
                        <a:solidFill>
                          <a:schemeClr val="bg1"/>
                        </a:solidFill>
                        <a:effectLst/>
                        <a:latin typeface="Calibri" panose="020F0502020204030204" pitchFamily="34" charset="0"/>
                      </a:endParaRPr>
                    </a:p>
                  </a:txBody>
                  <a:tcPr marL="0" marR="0" marT="0" marB="0" anchor="b"/>
                </a:tc>
                <a:tc>
                  <a:txBody>
                    <a:bodyPr/>
                    <a:lstStyle/>
                    <a:p>
                      <a:pPr algn="ctr" fontAlgn="b">
                        <a:buNone/>
                      </a:pPr>
                      <a:r>
                        <a:rPr lang="en-GB" sz="1800" u="none" strike="noStrike">
                          <a:solidFill>
                            <a:schemeClr val="bg1"/>
                          </a:solidFill>
                          <a:effectLst/>
                        </a:rPr>
                        <a:t>729</a:t>
                      </a:r>
                      <a:endParaRPr lang="en-GB" sz="1800" b="0" i="0" u="none" strike="noStrike">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48.7</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b">
                        <a:buNone/>
                      </a:pPr>
                      <a:r>
                        <a:rPr lang="en-GB" sz="1800" u="none" strike="noStrike" dirty="0">
                          <a:solidFill>
                            <a:schemeClr val="bg1"/>
                          </a:solidFill>
                          <a:effectLst/>
                        </a:rPr>
                        <a:t>947</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44.0</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1008</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46.3</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333175283"/>
                  </a:ext>
                </a:extLst>
              </a:tr>
              <a:tr h="604214">
                <a:tc>
                  <a:txBody>
                    <a:bodyPr/>
                    <a:lstStyle/>
                    <a:p>
                      <a:pPr algn="l" fontAlgn="b">
                        <a:buNone/>
                      </a:pPr>
                      <a:r>
                        <a:rPr lang="mn-MN" sz="1800" u="none" strike="noStrike">
                          <a:solidFill>
                            <a:schemeClr val="bg1"/>
                          </a:solidFill>
                          <a:effectLst/>
                        </a:rPr>
                        <a:t>Дауны хам шинж</a:t>
                      </a:r>
                      <a:endParaRPr lang="mn-MN" sz="1800" b="0" i="0" u="none" strike="noStrike">
                        <a:solidFill>
                          <a:schemeClr val="bg1"/>
                        </a:solidFill>
                        <a:effectLst/>
                        <a:latin typeface="Calibri" panose="020F0502020204030204" pitchFamily="34" charset="0"/>
                      </a:endParaRPr>
                    </a:p>
                  </a:txBody>
                  <a:tcPr marL="0" marR="0" marT="0" marB="0" anchor="b"/>
                </a:tc>
                <a:tc>
                  <a:txBody>
                    <a:bodyPr/>
                    <a:lstStyle/>
                    <a:p>
                      <a:pPr algn="ctr" fontAlgn="b">
                        <a:buNone/>
                      </a:pPr>
                      <a:r>
                        <a:rPr lang="en-GB" sz="1800" u="none" strike="noStrike" dirty="0">
                          <a:solidFill>
                            <a:schemeClr val="bg1"/>
                          </a:solidFill>
                          <a:effectLst/>
                        </a:rPr>
                        <a:t>117</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7.8</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b">
                        <a:buNone/>
                      </a:pPr>
                      <a:r>
                        <a:rPr lang="en-GB" sz="1800" u="none" strike="noStrike" dirty="0">
                          <a:solidFill>
                            <a:schemeClr val="bg1"/>
                          </a:solidFill>
                          <a:effectLst/>
                        </a:rPr>
                        <a:t>133</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6.2</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134</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6.2</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432625748"/>
                  </a:ext>
                </a:extLst>
              </a:tr>
              <a:tr h="302108">
                <a:tc>
                  <a:txBody>
                    <a:bodyPr/>
                    <a:lstStyle/>
                    <a:p>
                      <a:pPr algn="l" fontAlgn="b">
                        <a:buNone/>
                      </a:pPr>
                      <a:r>
                        <a:rPr lang="mn-MN" sz="1800" u="none" strike="noStrike">
                          <a:solidFill>
                            <a:schemeClr val="bg1"/>
                          </a:solidFill>
                          <a:effectLst/>
                        </a:rPr>
                        <a:t>Хавсарсан</a:t>
                      </a:r>
                      <a:endParaRPr lang="mn-MN" sz="1800" b="0" i="0" u="none" strike="noStrike">
                        <a:solidFill>
                          <a:schemeClr val="bg1"/>
                        </a:solidFill>
                        <a:effectLst/>
                        <a:latin typeface="Calibri" panose="020F0502020204030204" pitchFamily="34" charset="0"/>
                      </a:endParaRPr>
                    </a:p>
                  </a:txBody>
                  <a:tcPr marL="0" marR="0" marT="0" marB="0" anchor="b"/>
                </a:tc>
                <a:tc>
                  <a:txBody>
                    <a:bodyPr/>
                    <a:lstStyle/>
                    <a:p>
                      <a:pPr algn="ctr" fontAlgn="b">
                        <a:buNone/>
                      </a:pPr>
                      <a:r>
                        <a:rPr lang="en-GB" sz="1800" u="none" strike="noStrike">
                          <a:solidFill>
                            <a:schemeClr val="bg1"/>
                          </a:solidFill>
                          <a:effectLst/>
                        </a:rPr>
                        <a:t>386</a:t>
                      </a:r>
                      <a:endParaRPr lang="en-GB" sz="1800" b="0" i="0" u="none" strike="noStrike">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25.8</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b">
                        <a:buNone/>
                      </a:pPr>
                      <a:r>
                        <a:rPr lang="en-GB" sz="1800" u="none" strike="noStrike" dirty="0">
                          <a:solidFill>
                            <a:schemeClr val="bg1"/>
                          </a:solidFill>
                          <a:effectLst/>
                        </a:rPr>
                        <a:t>354</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en-GB" sz="1800" u="none" strike="noStrike" dirty="0">
                          <a:solidFill>
                            <a:schemeClr val="bg1"/>
                          </a:solidFill>
                          <a:effectLst/>
                        </a:rPr>
                        <a:t>16.5</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355</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buNone/>
                      </a:pPr>
                      <a:r>
                        <a:rPr lang="mn-MN" sz="1800" b="0" u="none" strike="noStrike" dirty="0">
                          <a:solidFill>
                            <a:schemeClr val="bg1"/>
                          </a:solidFill>
                          <a:effectLst/>
                        </a:rPr>
                        <a:t>16.3</a:t>
                      </a: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213059956"/>
                  </a:ext>
                </a:extLst>
              </a:tr>
              <a:tr h="302108">
                <a:tc>
                  <a:txBody>
                    <a:bodyPr/>
                    <a:lstStyle/>
                    <a:p>
                      <a:pPr algn="l" fontAlgn="b">
                        <a:buNone/>
                      </a:pPr>
                      <a:endParaRPr lang="en-GB" sz="1800" b="0" i="0" u="none" strike="noStrike">
                        <a:solidFill>
                          <a:schemeClr val="bg1"/>
                        </a:solidFill>
                        <a:effectLst/>
                        <a:latin typeface="Calibri" panose="020F0502020204030204" pitchFamily="34" charset="0"/>
                      </a:endParaRPr>
                    </a:p>
                  </a:txBody>
                  <a:tcPr marL="0" marR="0" marT="0" marB="0" anchor="b"/>
                </a:tc>
                <a:tc>
                  <a:txBody>
                    <a:bodyPr/>
                    <a:lstStyle/>
                    <a:p>
                      <a:pPr algn="ctr" fontAlgn="b">
                        <a:buNone/>
                      </a:pPr>
                      <a:r>
                        <a:rPr lang="en-GB" sz="1800" b="1" u="none" strike="noStrike" dirty="0">
                          <a:solidFill>
                            <a:srgbClr val="FFC000"/>
                          </a:solidFill>
                          <a:effectLst/>
                        </a:rPr>
                        <a:t>1977</a:t>
                      </a:r>
                      <a:endParaRPr lang="en-GB" sz="1800" b="1" i="0" u="none" strike="noStrike" dirty="0">
                        <a:solidFill>
                          <a:srgbClr val="FFC000"/>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b">
                        <a:buNone/>
                      </a:pPr>
                      <a:endParaRPr lang="en-GB" sz="1800" b="1" i="0" u="none" strike="noStrike" dirty="0">
                        <a:solidFill>
                          <a:srgbClr val="FFC000"/>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b">
                        <a:buNone/>
                      </a:pPr>
                      <a:r>
                        <a:rPr lang="en-GB" sz="1800" b="1" u="none" strike="noStrike" dirty="0">
                          <a:solidFill>
                            <a:srgbClr val="FFC000"/>
                          </a:solidFill>
                          <a:effectLst/>
                        </a:rPr>
                        <a:t>2150</a:t>
                      </a:r>
                      <a:endParaRPr lang="en-GB" sz="1800" b="1" i="0" u="none" strike="noStrike" dirty="0">
                        <a:solidFill>
                          <a:srgbClr val="FFC000"/>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b">
                        <a:buNone/>
                      </a:pPr>
                      <a:r>
                        <a:rPr lang="en-GB" sz="1800" u="none" strike="noStrike" dirty="0">
                          <a:solidFill>
                            <a:srgbClr val="FFC000"/>
                          </a:solidFill>
                          <a:effectLst/>
                        </a:rPr>
                        <a:t> </a:t>
                      </a:r>
                      <a:endParaRPr lang="en-GB" sz="1800" b="0" i="0" u="none" strike="noStrike" dirty="0">
                        <a:solidFill>
                          <a:srgbClr val="FFC000"/>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b">
                        <a:buNone/>
                      </a:pPr>
                      <a:r>
                        <a:rPr lang="mn-MN" sz="1800" b="1" u="none" strike="noStrike" dirty="0">
                          <a:solidFill>
                            <a:srgbClr val="FFC000"/>
                          </a:solidFill>
                          <a:effectLst/>
                        </a:rPr>
                        <a:t>2175</a:t>
                      </a:r>
                      <a:endParaRPr lang="en-GB" sz="1800" b="1" i="0" u="none" strike="noStrike" dirty="0">
                        <a:solidFill>
                          <a:srgbClr val="FFC000"/>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b">
                        <a:buNone/>
                      </a:pPr>
                      <a:endParaRPr lang="en-GB" sz="18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18912898"/>
                  </a:ext>
                </a:extLst>
              </a:tr>
            </a:tbl>
          </a:graphicData>
        </a:graphic>
      </p:graphicFrame>
      <p:sp>
        <p:nvSpPr>
          <p:cNvPr id="6" name="TextBox 5">
            <a:extLst>
              <a:ext uri="{FF2B5EF4-FFF2-40B4-BE49-F238E27FC236}">
                <a16:creationId xmlns:a16="http://schemas.microsoft.com/office/drawing/2014/main" id="{94DAFDC3-CA7E-9892-D67D-0BF64B8141E8}"/>
              </a:ext>
            </a:extLst>
          </p:cNvPr>
          <p:cNvSpPr txBox="1"/>
          <p:nvPr/>
        </p:nvSpPr>
        <p:spPr>
          <a:xfrm>
            <a:off x="1618262" y="989764"/>
            <a:ext cx="16392000" cy="461665"/>
          </a:xfrm>
          <a:prstGeom prst="rect">
            <a:avLst/>
          </a:prstGeom>
          <a:noFill/>
        </p:spPr>
        <p:txBody>
          <a:bodyPr wrap="square">
            <a:spAutoFit/>
          </a:bodyPr>
          <a:lstStyle/>
          <a:p>
            <a:r>
              <a:rPr lang="mn-MN" sz="2400" b="1" i="1" dirty="0">
                <a:solidFill>
                  <a:schemeClr val="bg1"/>
                </a:solidFill>
                <a:latin typeface="Arial" panose="020B0604020202020204" pitchFamily="34" charset="0"/>
                <a:cs typeface="Arial" panose="020B0604020202020204" pitchFamily="34" charset="0"/>
              </a:rPr>
              <a:t>Сургуулийн өмнөх боловсролд хамрагдаж буй хөгжлийн бэрхшээлтэй хүүхэд, бэрхшээлийн төрлөөр</a:t>
            </a:r>
            <a:endParaRPr lang="en-GB" sz="2400" b="1" i="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D897596-8B74-A422-C1F9-195F84E0CCD9}"/>
              </a:ext>
            </a:extLst>
          </p:cNvPr>
          <p:cNvSpPr txBox="1"/>
          <p:nvPr/>
        </p:nvSpPr>
        <p:spPr>
          <a:xfrm>
            <a:off x="4640363" y="6884480"/>
            <a:ext cx="9947306" cy="2262158"/>
          </a:xfrm>
          <a:prstGeom prst="rect">
            <a:avLst/>
          </a:prstGeom>
          <a:noFill/>
        </p:spPr>
        <p:txBody>
          <a:bodyPr wrap="square">
            <a:spAutoFit/>
          </a:bodyPr>
          <a:lstStyle/>
          <a:p>
            <a:pPr algn="ctr"/>
            <a:r>
              <a:rPr lang="mn-MN" sz="2700" dirty="0">
                <a:solidFill>
                  <a:schemeClr val="bg1"/>
                </a:solidFill>
                <a:latin typeface="Arial" panose="020B0604020202020204" pitchFamily="34" charset="0"/>
                <a:cs typeface="Arial" panose="020B0604020202020204" pitchFamily="34" charset="0"/>
              </a:rPr>
              <a:t>Хөгжлийн бэрхшээлтэй нийт хүүхдийн тоо – 3492</a:t>
            </a:r>
          </a:p>
          <a:p>
            <a:pPr algn="ctr"/>
            <a:endParaRPr lang="mn-MN" sz="2700" dirty="0">
              <a:solidFill>
                <a:schemeClr val="bg1"/>
              </a:solidFill>
              <a:latin typeface="Arial" panose="020B0604020202020204" pitchFamily="34" charset="0"/>
              <a:cs typeface="Arial" panose="020B0604020202020204" pitchFamily="34" charset="0"/>
            </a:endParaRPr>
          </a:p>
          <a:p>
            <a:pPr algn="ctr"/>
            <a:r>
              <a:rPr lang="mn-MN" sz="2700" dirty="0">
                <a:solidFill>
                  <a:schemeClr val="accent4"/>
                </a:solidFill>
                <a:latin typeface="Arial" panose="020B0604020202020204" pitchFamily="34" charset="0"/>
                <a:cs typeface="Arial" panose="020B0604020202020204" pitchFamily="34" charset="0"/>
              </a:rPr>
              <a:t>Үүнээс: СӨБ-д хамрагдсан 2175 хүүхэд</a:t>
            </a:r>
            <a:endParaRPr lang="mn-MN" sz="3000" dirty="0">
              <a:solidFill>
                <a:schemeClr val="accent4"/>
              </a:solidFill>
              <a:latin typeface="Arial" panose="020B0604020202020204" pitchFamily="34" charset="0"/>
              <a:cs typeface="Arial" panose="020B0604020202020204" pitchFamily="34" charset="0"/>
            </a:endParaRPr>
          </a:p>
          <a:p>
            <a:endParaRPr lang="mn-MN" sz="3000" dirty="0">
              <a:solidFill>
                <a:schemeClr val="accent4"/>
              </a:solidFill>
              <a:latin typeface="Arial" panose="020B0604020202020204" pitchFamily="34" charset="0"/>
              <a:cs typeface="Arial" panose="020B0604020202020204" pitchFamily="34" charset="0"/>
            </a:endParaRPr>
          </a:p>
          <a:p>
            <a:pPr algn="ctr"/>
            <a:r>
              <a:rPr lang="mn-MN" sz="3000" dirty="0">
                <a:solidFill>
                  <a:srgbClr val="C00000"/>
                </a:solidFill>
                <a:latin typeface="Arial" panose="020B0604020202020204" pitchFamily="34" charset="0"/>
                <a:cs typeface="Arial" panose="020B0604020202020204" pitchFamily="34" charset="0"/>
              </a:rPr>
              <a:t>СӨБ-ын үйлчилгээний гадна 1317</a:t>
            </a:r>
            <a:endParaRPr lang="en-US" sz="3000" dirty="0">
              <a:solidFill>
                <a:srgbClr val="C00000"/>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7F5BEA0-730D-A6C7-3783-370BE90750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892" b="84459" l="6000" r="75667">
                        <a14:foregroundMark x1="14833" y1="52252" x2="18833" y2="66667"/>
                        <a14:foregroundMark x1="18833" y1="66667" x2="19000" y2="71847"/>
                        <a14:foregroundMark x1="6000" y1="55631" x2="10500" y2="60135"/>
                        <a14:foregroundMark x1="18333" y1="78153" x2="18500" y2="81982"/>
                        <a14:foregroundMark x1="12667" y1="79279" x2="13000" y2="82207"/>
                        <a14:foregroundMark x1="26335" y1="58817" x2="27500" y2="58784"/>
                        <a14:foregroundMark x1="19500" y1="59009" x2="20665" y2="58976"/>
                        <a14:foregroundMark x1="31333" y1="50225" x2="31333" y2="50225"/>
                        <a14:foregroundMark x1="30500" y1="79505" x2="30833" y2="81306"/>
                        <a14:foregroundMark x1="33833" y1="76126" x2="35667" y2="81982"/>
                        <a14:foregroundMark x1="32000" y1="49550" x2="32000" y2="49550"/>
                        <a14:foregroundMark x1="38667" y1="58108" x2="40167" y2="57207"/>
                        <a14:foregroundMark x1="56667" y1="55631" x2="56667" y2="55631"/>
                        <a14:foregroundMark x1="58333" y1="56532" x2="66500" y2="61937"/>
                        <a14:foregroundMark x1="66500" y1="61937" x2="66500" y2="62162"/>
                        <a14:foregroundMark x1="65833" y1="48649" x2="65833" y2="48649"/>
                        <a14:foregroundMark x1="72167" y1="57207" x2="72167" y2="57207"/>
                        <a14:foregroundMark x1="73333" y1="55405" x2="73333" y2="55405"/>
                        <a14:foregroundMark x1="73833" y1="55180" x2="73833" y2="55180"/>
                        <a14:foregroundMark x1="70667" y1="68919" x2="75833" y2="72748"/>
                        <a14:foregroundMark x1="64500" y1="48198" x2="67500" y2="47973"/>
                        <a14:foregroundMark x1="65333" y1="70495" x2="64500" y2="80405"/>
                        <a14:foregroundMark x1="50500" y1="82207" x2="51000" y2="84459"/>
                        <a14:foregroundMark x1="13000" y1="75450" x2="13500" y2="78604"/>
                        <a14:foregroundMark x1="30500" y1="74550" x2="31167" y2="78153"/>
                        <a14:foregroundMark x1="23500" y1="54279" x2="23500" y2="54279"/>
                        <a14:foregroundMark x1="24500" y1="52928" x2="24500" y2="52928"/>
                        <a14:foregroundMark x1="24000" y1="55180" x2="26333" y2="57658"/>
                        <a14:backgroundMark x1="11500" y1="57207" x2="10833" y2="57207"/>
                        <a14:backgroundMark x1="24500" y1="54279" x2="23500" y2="53829"/>
                        <a14:backgroundMark x1="23500" y1="59452" x2="23500" y2="60135"/>
                        <a14:backgroundMark x1="76333" y1="55180" x2="76833" y2="57207"/>
                      </a14:backgroundRemoval>
                    </a14:imgEffect>
                  </a14:imgLayer>
                </a14:imgProps>
              </a:ext>
            </a:extLst>
          </a:blip>
          <a:srcRect l="4820" t="36957" r="21808" b="12173"/>
          <a:stretch/>
        </p:blipFill>
        <p:spPr>
          <a:xfrm>
            <a:off x="14856864" y="7928221"/>
            <a:ext cx="2554752" cy="1310750"/>
          </a:xfrm>
          <a:prstGeom prst="rect">
            <a:avLst/>
          </a:prstGeom>
        </p:spPr>
      </p:pic>
      <p:pic>
        <p:nvPicPr>
          <p:cNvPr id="5" name="Picture 4" descr="Logo&#10;&#10;Description automatically generated">
            <a:extLst>
              <a:ext uri="{FF2B5EF4-FFF2-40B4-BE49-F238E27FC236}">
                <a16:creationId xmlns:a16="http://schemas.microsoft.com/office/drawing/2014/main" id="{A3DB1B13-19AB-BAF4-63E1-43771438C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45" t="6729" r="69807" b="5505"/>
          <a:stretch>
            <a:fillRect/>
          </a:stretch>
        </p:blipFill>
        <p:spPr bwMode="auto">
          <a:xfrm>
            <a:off x="62562" y="68045"/>
            <a:ext cx="872073" cy="8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a:extLst>
              <a:ext uri="{FF2B5EF4-FFF2-40B4-BE49-F238E27FC236}">
                <a16:creationId xmlns:a16="http://schemas.microsoft.com/office/drawing/2014/main" id="{9301DDEA-6607-F2A5-9254-D664E3989931}"/>
              </a:ext>
            </a:extLst>
          </p:cNvPr>
          <p:cNvSpPr txBox="1">
            <a:spLocks noChangeArrowheads="1"/>
          </p:cNvSpPr>
          <p:nvPr/>
        </p:nvSpPr>
        <p:spPr bwMode="auto">
          <a:xfrm rot="5400000">
            <a:off x="-1389733" y="2706082"/>
            <a:ext cx="37766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028700">
              <a:lnSpc>
                <a:spcPct val="100000"/>
              </a:lnSpc>
              <a:spcBef>
                <a:spcPct val="0"/>
              </a:spcBef>
              <a:buNone/>
              <a:defRPr/>
            </a:pPr>
            <a:r>
              <a:rPr lang="mn-Mong-CN" altLang="en-US" sz="4950" dirty="0">
                <a:solidFill>
                  <a:srgbClr val="FFFFFF"/>
                </a:solidFill>
                <a:latin typeface="+mj-lt"/>
                <a:ea typeface="Mongolian Baiti" panose="03000500000000000000" pitchFamily="66" charset="0"/>
                <a:cs typeface="Mongolian Baiti" panose="03000500000000000000" pitchFamily="66" charset="0"/>
              </a:rPr>
              <a:t>ᠪᠣᠯᠪᠠᠰᠤᠷᠠᠯ ᠤ᠋ᠨ ᠶᠠᠮᠤ</a:t>
            </a:r>
            <a:endParaRPr lang="en-US" altLang="en-US" sz="4950" dirty="0">
              <a:solidFill>
                <a:srgbClr val="FFFFFF"/>
              </a:solidFill>
              <a:latin typeface="+mj-lt"/>
              <a:cs typeface="Arial" panose="020B0604020202020204" pitchFamily="34" charset="0"/>
            </a:endParaRPr>
          </a:p>
        </p:txBody>
      </p:sp>
      <mc:AlternateContent xmlns:mc="http://schemas.openxmlformats.org/markup-compatibility/2006">
        <mc:Choice xmlns:cx1="http://schemas.microsoft.com/office/drawing/2015/9/8/chartex" Requires="cx1">
          <p:graphicFrame>
            <p:nvGraphicFramePr>
              <p:cNvPr id="19" name="Chart 18">
                <a:extLst>
                  <a:ext uri="{FF2B5EF4-FFF2-40B4-BE49-F238E27FC236}">
                    <a16:creationId xmlns:a16="http://schemas.microsoft.com/office/drawing/2014/main" id="{29CD61B2-E3F1-9546-F543-CE8390650955}"/>
                  </a:ext>
                </a:extLst>
              </p:cNvPr>
              <p:cNvGraphicFramePr/>
              <p:nvPr/>
            </p:nvGraphicFramePr>
            <p:xfrm>
              <a:off x="10035037" y="2156450"/>
              <a:ext cx="7244714" cy="4101609"/>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19" name="Chart 18">
                <a:extLst>
                  <a:ext uri="{FF2B5EF4-FFF2-40B4-BE49-F238E27FC236}">
                    <a16:creationId xmlns:a16="http://schemas.microsoft.com/office/drawing/2014/main" id="{29CD61B2-E3F1-9546-F543-CE8390650955}"/>
                  </a:ext>
                </a:extLst>
              </p:cNvPr>
              <p:cNvPicPr>
                <a:picLocks noGrp="1" noRot="1" noChangeAspect="1" noMove="1" noResize="1" noEditPoints="1" noAdjustHandles="1" noChangeArrowheads="1" noChangeShapeType="1"/>
              </p:cNvPicPr>
              <p:nvPr/>
            </p:nvPicPr>
            <p:blipFill>
              <a:blip r:embed="rId6"/>
              <a:stretch>
                <a:fillRect/>
              </a:stretch>
            </p:blipFill>
            <p:spPr>
              <a:xfrm>
                <a:off x="10035037" y="2156450"/>
                <a:ext cx="7244714" cy="4101609"/>
              </a:xfrm>
              <a:prstGeom prst="rect">
                <a:avLst/>
              </a:prstGeom>
            </p:spPr>
          </p:pic>
        </mc:Fallback>
      </mc:AlternateContent>
    </p:spTree>
    <p:extLst>
      <p:ext uri="{BB962C8B-B14F-4D97-AF65-F5344CB8AC3E}">
        <p14:creationId xmlns:p14="http://schemas.microsoft.com/office/powerpoint/2010/main" val="1470793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0BCCB72B-27C8-8782-6AA0-8B3DB6B1D8E9}"/>
            </a:ext>
          </a:extLst>
        </p:cNvPr>
        <p:cNvGrpSpPr/>
        <p:nvPr/>
      </p:nvGrpSpPr>
      <p:grpSpPr>
        <a:xfrm>
          <a:off x="0" y="0"/>
          <a:ext cx="0" cy="0"/>
          <a:chOff x="0" y="0"/>
          <a:chExt cx="0" cy="0"/>
        </a:xfrm>
      </p:grpSpPr>
      <p:sp>
        <p:nvSpPr>
          <p:cNvPr id="37" name="Title 36">
            <a:extLst>
              <a:ext uri="{FF2B5EF4-FFF2-40B4-BE49-F238E27FC236}">
                <a16:creationId xmlns:a16="http://schemas.microsoft.com/office/drawing/2014/main" id="{885F71EC-B030-D054-4229-F114F714A717}"/>
              </a:ext>
            </a:extLst>
          </p:cNvPr>
          <p:cNvSpPr>
            <a:spLocks noGrp="1"/>
          </p:cNvSpPr>
          <p:nvPr>
            <p:ph type="title"/>
          </p:nvPr>
        </p:nvSpPr>
        <p:spPr>
          <a:xfrm>
            <a:off x="15435956" y="2160917"/>
            <a:ext cx="1386696" cy="375116"/>
          </a:xfrm>
        </p:spPr>
        <p:txBody>
          <a:bodyPr>
            <a:normAutofit/>
          </a:bodyPr>
          <a:lstStyle/>
          <a:p>
            <a:r>
              <a:rPr lang="en-US" sz="1200" dirty="0"/>
              <a:t> </a:t>
            </a:r>
            <a:endParaRPr lang="mn-MN" sz="1200" dirty="0"/>
          </a:p>
        </p:txBody>
      </p:sp>
      <p:sp>
        <p:nvSpPr>
          <p:cNvPr id="3" name="TextBox 2">
            <a:extLst>
              <a:ext uri="{FF2B5EF4-FFF2-40B4-BE49-F238E27FC236}">
                <a16:creationId xmlns:a16="http://schemas.microsoft.com/office/drawing/2014/main" id="{7C2602F2-11D2-DBB0-5369-15C6B2226469}"/>
              </a:ext>
            </a:extLst>
          </p:cNvPr>
          <p:cNvSpPr txBox="1"/>
          <p:nvPr/>
        </p:nvSpPr>
        <p:spPr>
          <a:xfrm>
            <a:off x="7558875" y="2377694"/>
            <a:ext cx="2754153" cy="969496"/>
          </a:xfrm>
          <a:prstGeom prst="rect">
            <a:avLst/>
          </a:prstGeom>
          <a:noFill/>
        </p:spPr>
        <p:txBody>
          <a:bodyPr wrap="square" lIns="137160" tIns="68580" rIns="137160" bIns="68580" anchor="t">
            <a:spAutoFit/>
          </a:bodyPr>
          <a:lstStyle>
            <a:defPPr>
              <a:defRPr lang="en-US"/>
            </a:defPPr>
            <a:lvl1pPr>
              <a:defRPr sz="900" b="0" i="0">
                <a:solidFill>
                  <a:schemeClr val="bg1">
                    <a:alpha val="90000"/>
                  </a:schemeClr>
                </a:solidFill>
                <a:effectLst/>
                <a:latin typeface="Montserrat" panose="00000500000000000000" pitchFamily="2" charset="0"/>
              </a:defRPr>
            </a:lvl1pPr>
          </a:lstStyle>
          <a:p>
            <a:pPr algn="ctr" defTabSz="1371600">
              <a:defRPr/>
            </a:pPr>
            <a:r>
              <a:rPr lang="mn-MN" sz="1800">
                <a:solidFill>
                  <a:srgbClr val="FFC000"/>
                </a:solidFill>
                <a:latin typeface="Times New Roman" panose="02020603050405020304" pitchFamily="18" charset="0"/>
                <a:cs typeface="Times New Roman" panose="02020603050405020304" pitchFamily="18" charset="0"/>
              </a:rPr>
              <a:t>.</a:t>
            </a:r>
          </a:p>
          <a:p>
            <a:pPr algn="ctr" defTabSz="1371600">
              <a:defRPr/>
            </a:pPr>
            <a:endParaRPr lang="mn-MN" sz="1800">
              <a:solidFill>
                <a:srgbClr val="FFC000"/>
              </a:solidFill>
              <a:latin typeface="Times New Roman" panose="02020603050405020304" pitchFamily="18" charset="0"/>
              <a:cs typeface="Times New Roman" panose="02020603050405020304" pitchFamily="18" charset="0"/>
            </a:endParaRPr>
          </a:p>
          <a:p>
            <a:pPr algn="ctr" defTabSz="1371600">
              <a:defRPr/>
            </a:pPr>
            <a:r>
              <a:rPr lang="mn-MN" sz="1800">
                <a:solidFill>
                  <a:srgbClr val="FFC000"/>
                </a:solidFill>
                <a:latin typeface="Times New Roman" panose="02020603050405020304" pitchFamily="18" charset="0"/>
                <a:cs typeface="Times New Roman" panose="02020603050405020304" pitchFamily="18" charset="0"/>
              </a:rPr>
              <a:t> </a:t>
            </a:r>
          </a:p>
        </p:txBody>
      </p:sp>
      <p:grpSp>
        <p:nvGrpSpPr>
          <p:cNvPr id="5" name="Group 4">
            <a:extLst>
              <a:ext uri="{FF2B5EF4-FFF2-40B4-BE49-F238E27FC236}">
                <a16:creationId xmlns:a16="http://schemas.microsoft.com/office/drawing/2014/main" id="{89738E81-FB83-6268-D4E9-18E7F31CB3A2}"/>
              </a:ext>
            </a:extLst>
          </p:cNvPr>
          <p:cNvGrpSpPr/>
          <p:nvPr/>
        </p:nvGrpSpPr>
        <p:grpSpPr>
          <a:xfrm>
            <a:off x="1088614" y="1824746"/>
            <a:ext cx="17403209" cy="7689868"/>
            <a:chOff x="325839" y="885281"/>
            <a:chExt cx="12574507" cy="6073262"/>
          </a:xfrm>
        </p:grpSpPr>
        <p:grpSp>
          <p:nvGrpSpPr>
            <p:cNvPr id="6" name="Group 5">
              <a:extLst>
                <a:ext uri="{FF2B5EF4-FFF2-40B4-BE49-F238E27FC236}">
                  <a16:creationId xmlns:a16="http://schemas.microsoft.com/office/drawing/2014/main" id="{3D12A100-C0C9-4C98-113E-8003FB1CBD8A}"/>
                </a:ext>
              </a:extLst>
            </p:cNvPr>
            <p:cNvGrpSpPr/>
            <p:nvPr/>
          </p:nvGrpSpPr>
          <p:grpSpPr>
            <a:xfrm>
              <a:off x="325839" y="885281"/>
              <a:ext cx="11691982" cy="5857844"/>
              <a:chOff x="540168" y="774881"/>
              <a:chExt cx="11691982" cy="5857844"/>
            </a:xfrm>
          </p:grpSpPr>
          <p:grpSp>
            <p:nvGrpSpPr>
              <p:cNvPr id="9" name="Group 8">
                <a:extLst>
                  <a:ext uri="{FF2B5EF4-FFF2-40B4-BE49-F238E27FC236}">
                    <a16:creationId xmlns:a16="http://schemas.microsoft.com/office/drawing/2014/main" id="{770CCB5B-5F86-C52D-FFC4-4A2DE6965EBA}"/>
                  </a:ext>
                </a:extLst>
              </p:cNvPr>
              <p:cNvGrpSpPr/>
              <p:nvPr/>
            </p:nvGrpSpPr>
            <p:grpSpPr>
              <a:xfrm>
                <a:off x="540168" y="774881"/>
                <a:ext cx="11691982" cy="5857844"/>
                <a:chOff x="764503" y="622183"/>
                <a:chExt cx="11691982" cy="5857844"/>
              </a:xfrm>
            </p:grpSpPr>
            <p:grpSp>
              <p:nvGrpSpPr>
                <p:cNvPr id="13" name="Group 12">
                  <a:extLst>
                    <a:ext uri="{FF2B5EF4-FFF2-40B4-BE49-F238E27FC236}">
                      <a16:creationId xmlns:a16="http://schemas.microsoft.com/office/drawing/2014/main" id="{189CB45E-25D5-AFE0-7800-26BB90950116}"/>
                    </a:ext>
                  </a:extLst>
                </p:cNvPr>
                <p:cNvGrpSpPr/>
                <p:nvPr/>
              </p:nvGrpSpPr>
              <p:grpSpPr>
                <a:xfrm>
                  <a:off x="764503" y="622183"/>
                  <a:ext cx="11691982" cy="5857844"/>
                  <a:chOff x="764275" y="678236"/>
                  <a:chExt cx="11691982" cy="5857844"/>
                </a:xfrm>
              </p:grpSpPr>
              <p:grpSp>
                <p:nvGrpSpPr>
                  <p:cNvPr id="26" name="Group 25">
                    <a:extLst>
                      <a:ext uri="{FF2B5EF4-FFF2-40B4-BE49-F238E27FC236}">
                        <a16:creationId xmlns:a16="http://schemas.microsoft.com/office/drawing/2014/main" id="{E848A356-2FD4-6400-A3E0-F133618D7D4B}"/>
                      </a:ext>
                    </a:extLst>
                  </p:cNvPr>
                  <p:cNvGrpSpPr/>
                  <p:nvPr/>
                </p:nvGrpSpPr>
                <p:grpSpPr>
                  <a:xfrm>
                    <a:off x="764275" y="678236"/>
                    <a:ext cx="11691982" cy="5857844"/>
                    <a:chOff x="443734" y="696193"/>
                    <a:chExt cx="11691982" cy="5857844"/>
                  </a:xfrm>
                </p:grpSpPr>
                <p:pic>
                  <p:nvPicPr>
                    <p:cNvPr id="31" name="Picture 2" descr="Ховд, Чойбалсан, Багануурын хөгжлийн ерөнхий төлөвлөгөөг батлав">
                      <a:extLst>
                        <a:ext uri="{FF2B5EF4-FFF2-40B4-BE49-F238E27FC236}">
                          <a16:creationId xmlns:a16="http://schemas.microsoft.com/office/drawing/2014/main" id="{A4CC9A14-5449-426D-64C1-A6A9DFDC1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34" y="696193"/>
                      <a:ext cx="11691982" cy="585784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3D5237B-3F3E-E805-74DD-07BCC287FDE4}"/>
                        </a:ext>
                      </a:extLst>
                    </p:cNvPr>
                    <p:cNvSpPr txBox="1"/>
                    <p:nvPr/>
                  </p:nvSpPr>
                  <p:spPr>
                    <a:xfrm>
                      <a:off x="5065504" y="3094342"/>
                      <a:ext cx="722491" cy="473994"/>
                    </a:xfrm>
                    <a:prstGeom prst="rect">
                      <a:avLst/>
                    </a:prstGeom>
                    <a:noFill/>
                  </p:spPr>
                  <p:txBody>
                    <a:bodyPr wrap="square" rtlCol="0">
                      <a:spAutoFit/>
                    </a:bodyPr>
                    <a:lstStyle/>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mn-MN" sz="1650" b="1" dirty="0">
                          <a:solidFill>
                            <a:srgbClr val="C00000"/>
                          </a:solidFill>
                          <a:latin typeface="Times New Roman" panose="02020603050405020304" pitchFamily="18" charset="0"/>
                          <a:cs typeface="Times New Roman" panose="02020603050405020304" pitchFamily="18" charset="0"/>
                        </a:rPr>
                        <a:t>62 </a:t>
                      </a:r>
                    </a:p>
                    <a:p>
                      <a:pPr defTabSz="1371600">
                        <a:defRPr/>
                      </a:pPr>
                      <a:r>
                        <a:rPr lang="mn-MN" sz="1650" b="1" dirty="0">
                          <a:solidFill>
                            <a:srgbClr val="C00000"/>
                          </a:solidFill>
                          <a:latin typeface="Times New Roman" panose="02020603050405020304" pitchFamily="18" charset="0"/>
                          <a:cs typeface="Times New Roman" panose="02020603050405020304" pitchFamily="18" charset="0"/>
                        </a:rPr>
                        <a:t>2.8%</a:t>
                      </a:r>
                    </a:p>
                  </p:txBody>
                </p:sp>
                <p:sp>
                  <p:nvSpPr>
                    <p:cNvPr id="33" name="TextBox 32">
                      <a:extLst>
                        <a:ext uri="{FF2B5EF4-FFF2-40B4-BE49-F238E27FC236}">
                          <a16:creationId xmlns:a16="http://schemas.microsoft.com/office/drawing/2014/main" id="{AE96742D-5577-EB09-6784-769D6B4801A8}"/>
                        </a:ext>
                      </a:extLst>
                    </p:cNvPr>
                    <p:cNvSpPr txBox="1"/>
                    <p:nvPr/>
                  </p:nvSpPr>
                  <p:spPr>
                    <a:xfrm>
                      <a:off x="995401" y="2315583"/>
                      <a:ext cx="722491" cy="473994"/>
                    </a:xfrm>
                    <a:prstGeom prst="rect">
                      <a:avLst/>
                    </a:prstGeom>
                    <a:noFill/>
                  </p:spPr>
                  <p:txBody>
                    <a:bodyPr wrap="square" rtlCol="0">
                      <a:spAutoFit/>
                    </a:bodyPr>
                    <a:lstStyle/>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mn-MN" sz="1650" b="1" dirty="0">
                          <a:solidFill>
                            <a:schemeClr val="bg1"/>
                          </a:solidFill>
                          <a:latin typeface="Times New Roman" panose="02020603050405020304" pitchFamily="18" charset="0"/>
                          <a:cs typeface="Times New Roman" panose="02020603050405020304" pitchFamily="18" charset="0"/>
                        </a:rPr>
                        <a:t>46</a:t>
                      </a:r>
                    </a:p>
                    <a:p>
                      <a:pPr defTabSz="1371600">
                        <a:defRPr/>
                      </a:pPr>
                      <a:r>
                        <a:rPr lang="mn-MN" sz="1650" b="1" dirty="0">
                          <a:solidFill>
                            <a:schemeClr val="bg1"/>
                          </a:solidFill>
                          <a:latin typeface="Times New Roman" panose="02020603050405020304" pitchFamily="18" charset="0"/>
                          <a:cs typeface="Times New Roman" panose="02020603050405020304" pitchFamily="18" charset="0"/>
                        </a:rPr>
                        <a:t> </a:t>
                      </a:r>
                      <a:r>
                        <a:rPr lang="en-US" sz="1650" b="1" dirty="0">
                          <a:solidFill>
                            <a:schemeClr val="bg1"/>
                          </a:solidFill>
                          <a:latin typeface="Times New Roman" panose="02020603050405020304" pitchFamily="18" charset="0"/>
                          <a:cs typeface="Times New Roman" panose="02020603050405020304" pitchFamily="18" charset="0"/>
                        </a:rPr>
                        <a:t>2</a:t>
                      </a:r>
                      <a:r>
                        <a:rPr lang="mn-MN" sz="1650" b="1" dirty="0">
                          <a:solidFill>
                            <a:schemeClr val="bg1"/>
                          </a:solidFill>
                          <a:latin typeface="Times New Roman" panose="02020603050405020304" pitchFamily="18" charset="0"/>
                          <a:cs typeface="Times New Roman" panose="02020603050405020304" pitchFamily="18" charset="0"/>
                        </a:rPr>
                        <a:t>.</a:t>
                      </a:r>
                      <a:r>
                        <a:rPr lang="en-US" sz="1650" b="1" dirty="0">
                          <a:solidFill>
                            <a:schemeClr val="bg1"/>
                          </a:solidFill>
                          <a:latin typeface="Times New Roman" panose="02020603050405020304" pitchFamily="18" charset="0"/>
                          <a:cs typeface="Times New Roman" panose="02020603050405020304" pitchFamily="18" charset="0"/>
                        </a:rPr>
                        <a:t>1</a:t>
                      </a:r>
                      <a:r>
                        <a:rPr lang="mn-MN" sz="1650" b="1" dirty="0">
                          <a:solidFill>
                            <a:schemeClr val="bg1"/>
                          </a:solidFill>
                          <a:latin typeface="Times New Roman" panose="02020603050405020304" pitchFamily="18" charset="0"/>
                          <a:cs typeface="Times New Roman" panose="02020603050405020304" pitchFamily="18" charset="0"/>
                        </a:rPr>
                        <a:t>%</a:t>
                      </a:r>
                      <a:endParaRPr lang="en-US" sz="1650" b="1" dirty="0">
                        <a:solidFill>
                          <a:schemeClr val="bg1"/>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2C4A74BF-47A3-822F-B8D2-5638AA934A32}"/>
                        </a:ext>
                      </a:extLst>
                    </p:cNvPr>
                    <p:cNvSpPr txBox="1"/>
                    <p:nvPr/>
                  </p:nvSpPr>
                  <p:spPr>
                    <a:xfrm>
                      <a:off x="4375084" y="4479632"/>
                      <a:ext cx="722491" cy="473994"/>
                    </a:xfrm>
                    <a:prstGeom prst="rect">
                      <a:avLst/>
                    </a:prstGeom>
                    <a:noFill/>
                  </p:spPr>
                  <p:txBody>
                    <a:bodyPr wrap="square" rtlCol="0">
                      <a:spAutoFit/>
                    </a:bodyPr>
                    <a:lstStyle/>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43</a:t>
                      </a:r>
                    </a:p>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mn-MN" sz="1650" b="1" dirty="0">
                          <a:solidFill>
                            <a:schemeClr val="bg1"/>
                          </a:solidFill>
                          <a:latin typeface="Times New Roman" panose="02020603050405020304" pitchFamily="18" charset="0"/>
                          <a:cs typeface="Times New Roman" panose="02020603050405020304" pitchFamily="18" charset="0"/>
                        </a:rPr>
                        <a:t>2%</a:t>
                      </a:r>
                      <a:endParaRPr lang="en-US" sz="1650" b="1" dirty="0">
                        <a:solidFill>
                          <a:schemeClr val="bg1"/>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47A1504D-DFAB-72C8-71FD-22270C54FF38}"/>
                        </a:ext>
                      </a:extLst>
                    </p:cNvPr>
                    <p:cNvSpPr txBox="1"/>
                    <p:nvPr/>
                  </p:nvSpPr>
                  <p:spPr>
                    <a:xfrm>
                      <a:off x="5983461" y="2882152"/>
                      <a:ext cx="722491" cy="455764"/>
                    </a:xfrm>
                    <a:prstGeom prst="rect">
                      <a:avLst/>
                    </a:prstGeom>
                    <a:noFill/>
                  </p:spPr>
                  <p:txBody>
                    <a:bodyPr wrap="square" rtlCol="0">
                      <a:spAutoFit/>
                    </a:bodyPr>
                    <a:lstStyle/>
                    <a:p>
                      <a:pPr defTabSz="1371600">
                        <a:defRPr/>
                      </a:pPr>
                      <a:r>
                        <a:rPr lang="mn-MN" sz="1575" b="1" dirty="0">
                          <a:solidFill>
                            <a:srgbClr val="FFFFFF"/>
                          </a:solidFill>
                          <a:latin typeface="Times New Roman" panose="02020603050405020304" pitchFamily="18" charset="0"/>
                          <a:cs typeface="Times New Roman" panose="02020603050405020304" pitchFamily="18" charset="0"/>
                        </a:rPr>
                        <a:t> </a:t>
                      </a:r>
                      <a:r>
                        <a:rPr lang="en-US" sz="1575" b="1" dirty="0">
                          <a:solidFill>
                            <a:schemeClr val="bg1"/>
                          </a:solidFill>
                          <a:latin typeface="Times New Roman" panose="02020603050405020304" pitchFamily="18" charset="0"/>
                          <a:cs typeface="Times New Roman" panose="02020603050405020304" pitchFamily="18" charset="0"/>
                        </a:rPr>
                        <a:t>25</a:t>
                      </a:r>
                      <a:endParaRPr lang="mn-MN" sz="1575" b="1" dirty="0">
                        <a:solidFill>
                          <a:schemeClr val="bg1"/>
                        </a:solidFill>
                        <a:latin typeface="Times New Roman" panose="02020603050405020304" pitchFamily="18" charset="0"/>
                        <a:cs typeface="Times New Roman" panose="02020603050405020304" pitchFamily="18" charset="0"/>
                      </a:endParaRPr>
                    </a:p>
                    <a:p>
                      <a:pPr defTabSz="1371600">
                        <a:defRPr/>
                      </a:pPr>
                      <a:r>
                        <a:rPr lang="mn-MN" sz="1575" b="1" dirty="0">
                          <a:solidFill>
                            <a:schemeClr val="bg1"/>
                          </a:solidFill>
                          <a:latin typeface="Times New Roman" panose="02020603050405020304" pitchFamily="18" charset="0"/>
                          <a:cs typeface="Times New Roman" panose="02020603050405020304" pitchFamily="18" charset="0"/>
                        </a:rPr>
                        <a:t> </a:t>
                      </a:r>
                      <a:r>
                        <a:rPr lang="en-US" sz="1575" b="1" dirty="0">
                          <a:solidFill>
                            <a:schemeClr val="bg1"/>
                          </a:solidFill>
                          <a:latin typeface="Times New Roman" panose="02020603050405020304" pitchFamily="18" charset="0"/>
                          <a:cs typeface="Times New Roman" panose="02020603050405020304" pitchFamily="18" charset="0"/>
                        </a:rPr>
                        <a:t>1.1</a:t>
                      </a:r>
                      <a:r>
                        <a:rPr lang="mn-MN" sz="1575" b="1" dirty="0">
                          <a:solidFill>
                            <a:schemeClr val="bg1"/>
                          </a:solidFill>
                          <a:latin typeface="Times New Roman" panose="02020603050405020304" pitchFamily="18" charset="0"/>
                          <a:cs typeface="Times New Roman" panose="02020603050405020304" pitchFamily="18" charset="0"/>
                        </a:rPr>
                        <a:t>%</a:t>
                      </a:r>
                      <a:endParaRPr lang="en-US" sz="1575" b="1" dirty="0">
                        <a:solidFill>
                          <a:schemeClr val="bg1"/>
                        </a:solidFill>
                        <a:latin typeface="Times New Roman" panose="02020603050405020304" pitchFamily="18" charset="0"/>
                        <a:cs typeface="Times New Roman" panose="02020603050405020304" pitchFamily="18" charset="0"/>
                      </a:endParaRPr>
                    </a:p>
                  </p:txBody>
                </p:sp>
              </p:grpSp>
              <p:sp>
                <p:nvSpPr>
                  <p:cNvPr id="27" name="TextBox 26">
                    <a:extLst>
                      <a:ext uri="{FF2B5EF4-FFF2-40B4-BE49-F238E27FC236}">
                        <a16:creationId xmlns:a16="http://schemas.microsoft.com/office/drawing/2014/main" id="{857AFD2A-DC90-A8C9-D363-EB744327F651}"/>
                      </a:ext>
                    </a:extLst>
                  </p:cNvPr>
                  <p:cNvSpPr txBox="1"/>
                  <p:nvPr/>
                </p:nvSpPr>
                <p:spPr>
                  <a:xfrm>
                    <a:off x="3224265" y="4144372"/>
                    <a:ext cx="722491" cy="473994"/>
                  </a:xfrm>
                  <a:prstGeom prst="rect">
                    <a:avLst/>
                  </a:prstGeom>
                  <a:noFill/>
                </p:spPr>
                <p:txBody>
                  <a:bodyPr wrap="square" rtlCol="0">
                    <a:spAutoFit/>
                  </a:bodyPr>
                  <a:lstStyle/>
                  <a:p>
                    <a:pPr algn="ctr" defTabSz="1371600">
                      <a:defRPr/>
                    </a:pPr>
                    <a:r>
                      <a:rPr lang="en-US" sz="1650" b="1" dirty="0">
                        <a:solidFill>
                          <a:schemeClr val="bg1"/>
                        </a:solidFill>
                        <a:latin typeface="Times New Roman" panose="02020603050405020304" pitchFamily="18" charset="0"/>
                        <a:cs typeface="Times New Roman" panose="02020603050405020304" pitchFamily="18" charset="0"/>
                      </a:rPr>
                      <a:t>21</a:t>
                    </a:r>
                    <a:endParaRPr lang="mn-MN" sz="1650" b="1" dirty="0">
                      <a:solidFill>
                        <a:schemeClr val="bg1"/>
                      </a:solidFill>
                      <a:latin typeface="Times New Roman" panose="02020603050405020304" pitchFamily="18" charset="0"/>
                      <a:cs typeface="Times New Roman" panose="02020603050405020304" pitchFamily="18" charset="0"/>
                    </a:endParaRPr>
                  </a:p>
                  <a:p>
                    <a:pPr algn="ctr" defTabSz="1371600">
                      <a:defRPr/>
                    </a:pPr>
                    <a:r>
                      <a:rPr lang="mn-MN" sz="1650" b="1" dirty="0">
                        <a:solidFill>
                          <a:schemeClr val="bg1"/>
                        </a:solidFill>
                        <a:latin typeface="Times New Roman" panose="02020603050405020304" pitchFamily="18" charset="0"/>
                        <a:cs typeface="Times New Roman" panose="02020603050405020304" pitchFamily="18" charset="0"/>
                      </a:rPr>
                      <a:t> </a:t>
                    </a:r>
                    <a:r>
                      <a:rPr lang="en-US" sz="1650" b="1" dirty="0">
                        <a:solidFill>
                          <a:schemeClr val="bg1"/>
                        </a:solidFill>
                        <a:latin typeface="Times New Roman" panose="02020603050405020304" pitchFamily="18" charset="0"/>
                        <a:cs typeface="Times New Roman" panose="02020603050405020304" pitchFamily="18" charset="0"/>
                      </a:rPr>
                      <a:t>0.9</a:t>
                    </a:r>
                    <a:r>
                      <a:rPr lang="mn-MN" sz="1650" b="1" dirty="0">
                        <a:solidFill>
                          <a:schemeClr val="bg1"/>
                        </a:solidFill>
                        <a:latin typeface="Times New Roman" panose="02020603050405020304" pitchFamily="18" charset="0"/>
                        <a:cs typeface="Times New Roman" panose="02020603050405020304" pitchFamily="18" charset="0"/>
                      </a:rPr>
                      <a:t>%</a:t>
                    </a:r>
                    <a:endParaRPr lang="en-US" sz="1650" b="1" dirty="0">
                      <a:solidFill>
                        <a:schemeClr val="bg1"/>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8BE339DB-4BEB-77B4-0E07-CCE22AE4C67A}"/>
                      </a:ext>
                    </a:extLst>
                  </p:cNvPr>
                  <p:cNvSpPr txBox="1"/>
                  <p:nvPr/>
                </p:nvSpPr>
                <p:spPr>
                  <a:xfrm>
                    <a:off x="8186424" y="3656012"/>
                    <a:ext cx="722491" cy="473994"/>
                  </a:xfrm>
                  <a:prstGeom prst="rect">
                    <a:avLst/>
                  </a:prstGeom>
                  <a:noFill/>
                </p:spPr>
                <p:txBody>
                  <a:bodyPr wrap="square" rtlCol="0">
                    <a:spAutoFit/>
                  </a:bodyPr>
                  <a:lstStyle/>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FFFFFF"/>
                        </a:solidFill>
                        <a:latin typeface="Times New Roman" panose="02020603050405020304" pitchFamily="18" charset="0"/>
                        <a:cs typeface="Times New Roman" panose="02020603050405020304" pitchFamily="18" charset="0"/>
                      </a:rPr>
                      <a:t>23</a:t>
                    </a:r>
                    <a:endParaRPr lang="mn-MN" sz="1650" b="1" dirty="0">
                      <a:solidFill>
                        <a:srgbClr val="FFFFFF"/>
                      </a:solidFill>
                      <a:latin typeface="Times New Roman" panose="02020603050405020304" pitchFamily="18" charset="0"/>
                      <a:cs typeface="Times New Roman" panose="02020603050405020304" pitchFamily="18" charset="0"/>
                    </a:endParaRPr>
                  </a:p>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FFFFFF"/>
                        </a:solidFill>
                        <a:latin typeface="Times New Roman" panose="02020603050405020304" pitchFamily="18" charset="0"/>
                        <a:cs typeface="Times New Roman" panose="02020603050405020304" pitchFamily="18" charset="0"/>
                      </a:rPr>
                      <a:t>1</a:t>
                    </a:r>
                    <a:r>
                      <a:rPr lang="mn-MN" sz="1650" b="1" dirty="0">
                        <a:solidFill>
                          <a:srgbClr val="FFFFFF"/>
                        </a:solidFill>
                        <a:latin typeface="Times New Roman" panose="02020603050405020304" pitchFamily="18" charset="0"/>
                        <a:cs typeface="Times New Roman" panose="02020603050405020304" pitchFamily="18" charset="0"/>
                      </a:rPr>
                      <a:t>%</a:t>
                    </a:r>
                    <a:endParaRPr lang="en-US" sz="1650" b="1" dirty="0">
                      <a:solidFill>
                        <a:srgbClr val="FFFFFF"/>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7B952F44-5A17-C623-5C7C-E3E6880DD2BD}"/>
                      </a:ext>
                    </a:extLst>
                  </p:cNvPr>
                  <p:cNvSpPr txBox="1"/>
                  <p:nvPr/>
                </p:nvSpPr>
                <p:spPr>
                  <a:xfrm>
                    <a:off x="2119753" y="3294795"/>
                    <a:ext cx="722491" cy="473994"/>
                  </a:xfrm>
                  <a:prstGeom prst="rect">
                    <a:avLst/>
                  </a:prstGeom>
                  <a:noFill/>
                </p:spPr>
                <p:txBody>
                  <a:bodyPr wrap="square" rtlCol="0">
                    <a:spAutoFit/>
                  </a:bodyPr>
                  <a:lstStyle/>
                  <a:p>
                    <a:pPr defTabSz="1371600">
                      <a:defRPr/>
                    </a:pPr>
                    <a:r>
                      <a:rPr lang="mn-MN" sz="1650" b="1" dirty="0">
                        <a:solidFill>
                          <a:schemeClr val="bg1"/>
                        </a:solidFill>
                        <a:latin typeface="Times New Roman" panose="02020603050405020304" pitchFamily="18" charset="0"/>
                        <a:cs typeface="Times New Roman" panose="02020603050405020304" pitchFamily="18" charset="0"/>
                      </a:rPr>
                      <a:t> </a:t>
                    </a:r>
                    <a:r>
                      <a:rPr lang="en-US" sz="1650" b="1" dirty="0">
                        <a:solidFill>
                          <a:schemeClr val="bg1"/>
                        </a:solidFill>
                        <a:latin typeface="Times New Roman" panose="02020603050405020304" pitchFamily="18" charset="0"/>
                        <a:cs typeface="Times New Roman" panose="02020603050405020304" pitchFamily="18" charset="0"/>
                      </a:rPr>
                      <a:t>30</a:t>
                    </a:r>
                    <a:endParaRPr lang="mn-MN" sz="1650" b="1" dirty="0">
                      <a:solidFill>
                        <a:schemeClr val="bg1"/>
                      </a:solidFill>
                      <a:latin typeface="Times New Roman" panose="02020603050405020304" pitchFamily="18" charset="0"/>
                      <a:cs typeface="Times New Roman" panose="02020603050405020304" pitchFamily="18" charset="0"/>
                    </a:endParaRPr>
                  </a:p>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FFFFFF"/>
                        </a:solidFill>
                        <a:latin typeface="Times New Roman" panose="02020603050405020304" pitchFamily="18" charset="0"/>
                        <a:cs typeface="Times New Roman" panose="02020603050405020304" pitchFamily="18" charset="0"/>
                      </a:rPr>
                      <a:t>1.4</a:t>
                    </a:r>
                    <a:r>
                      <a:rPr lang="mn-MN" sz="1650" b="1" dirty="0">
                        <a:solidFill>
                          <a:srgbClr val="FFFFFF"/>
                        </a:solidFill>
                        <a:latin typeface="Times New Roman" panose="02020603050405020304" pitchFamily="18" charset="0"/>
                        <a:cs typeface="Times New Roman" panose="02020603050405020304" pitchFamily="18" charset="0"/>
                      </a:rPr>
                      <a:t>%</a:t>
                    </a:r>
                    <a:endParaRPr lang="en-US" sz="1650" b="1" dirty="0">
                      <a:solidFill>
                        <a:srgbClr val="FFFFFF"/>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CECD4D8B-0DD0-6CBF-0B51-220A96B10E98}"/>
                      </a:ext>
                    </a:extLst>
                  </p:cNvPr>
                  <p:cNvSpPr txBox="1"/>
                  <p:nvPr/>
                </p:nvSpPr>
                <p:spPr>
                  <a:xfrm>
                    <a:off x="2669639" y="1909650"/>
                    <a:ext cx="722491" cy="473994"/>
                  </a:xfrm>
                  <a:prstGeom prst="rect">
                    <a:avLst/>
                  </a:prstGeom>
                  <a:noFill/>
                </p:spPr>
                <p:txBody>
                  <a:bodyPr wrap="square" rtlCol="0">
                    <a:spAutoFit/>
                  </a:bodyPr>
                  <a:lstStyle/>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C00000"/>
                        </a:solidFill>
                        <a:latin typeface="Times New Roman" panose="02020603050405020304" pitchFamily="18" charset="0"/>
                        <a:cs typeface="Times New Roman" panose="02020603050405020304" pitchFamily="18" charset="0"/>
                      </a:rPr>
                      <a:t>83</a:t>
                    </a:r>
                    <a:endParaRPr lang="mn-MN" sz="1650" b="1" dirty="0">
                      <a:solidFill>
                        <a:srgbClr val="C00000"/>
                      </a:solidFill>
                      <a:latin typeface="Times New Roman" panose="02020603050405020304" pitchFamily="18" charset="0"/>
                      <a:cs typeface="Times New Roman" panose="02020603050405020304" pitchFamily="18" charset="0"/>
                    </a:endParaRPr>
                  </a:p>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C00000"/>
                        </a:solidFill>
                        <a:latin typeface="Times New Roman" panose="02020603050405020304" pitchFamily="18" charset="0"/>
                        <a:cs typeface="Times New Roman" panose="02020603050405020304" pitchFamily="18" charset="0"/>
                      </a:rPr>
                      <a:t>3.8</a:t>
                    </a:r>
                    <a:r>
                      <a:rPr lang="mn-MN" sz="1650" b="1" dirty="0">
                        <a:solidFill>
                          <a:srgbClr val="C00000"/>
                        </a:solidFill>
                        <a:latin typeface="Times New Roman" panose="02020603050405020304" pitchFamily="18" charset="0"/>
                        <a:cs typeface="Times New Roman" panose="02020603050405020304" pitchFamily="18" charset="0"/>
                      </a:rPr>
                      <a:t>%</a:t>
                    </a:r>
                    <a:endParaRPr lang="en-US" sz="1650" b="1" dirty="0">
                      <a:solidFill>
                        <a:srgbClr val="C00000"/>
                      </a:solidFill>
                      <a:latin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8FD1831D-5042-1D04-D963-772A246319AE}"/>
                    </a:ext>
                  </a:extLst>
                </p:cNvPr>
                <p:cNvSpPr txBox="1"/>
                <p:nvPr/>
              </p:nvSpPr>
              <p:spPr>
                <a:xfrm>
                  <a:off x="3686152" y="2841045"/>
                  <a:ext cx="722491" cy="473994"/>
                </a:xfrm>
                <a:prstGeom prst="rect">
                  <a:avLst/>
                </a:prstGeom>
                <a:noFill/>
              </p:spPr>
              <p:txBody>
                <a:bodyPr wrap="square" rtlCol="0">
                  <a:spAutoFit/>
                </a:bodyPr>
                <a:lstStyle/>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chemeClr val="bg1"/>
                      </a:solidFill>
                      <a:latin typeface="Times New Roman" panose="02020603050405020304" pitchFamily="18" charset="0"/>
                      <a:cs typeface="Times New Roman" panose="02020603050405020304" pitchFamily="18" charset="0"/>
                    </a:rPr>
                    <a:t>12</a:t>
                  </a:r>
                  <a:endParaRPr lang="mn-MN" sz="1650" b="1" dirty="0">
                    <a:solidFill>
                      <a:schemeClr val="bg1"/>
                    </a:solidFill>
                    <a:latin typeface="Times New Roman" panose="02020603050405020304" pitchFamily="18" charset="0"/>
                    <a:cs typeface="Times New Roman" panose="02020603050405020304" pitchFamily="18" charset="0"/>
                  </a:endParaRPr>
                </a:p>
                <a:p>
                  <a:pPr defTabSz="1371600">
                    <a:defRPr/>
                  </a:pPr>
                  <a:r>
                    <a:rPr lang="mn-MN" sz="1650" b="1" dirty="0">
                      <a:solidFill>
                        <a:schemeClr val="bg1"/>
                      </a:solidFill>
                      <a:latin typeface="Times New Roman" panose="02020603050405020304" pitchFamily="18" charset="0"/>
                      <a:cs typeface="Times New Roman" panose="02020603050405020304" pitchFamily="18" charset="0"/>
                    </a:rPr>
                    <a:t> </a:t>
                  </a:r>
                  <a:r>
                    <a:rPr lang="en-US" sz="1650" b="1" dirty="0">
                      <a:solidFill>
                        <a:schemeClr val="bg1"/>
                      </a:solidFill>
                      <a:latin typeface="Times New Roman" panose="02020603050405020304" pitchFamily="18" charset="0"/>
                      <a:cs typeface="Times New Roman" panose="02020603050405020304" pitchFamily="18" charset="0"/>
                    </a:rPr>
                    <a:t>0.6</a:t>
                  </a:r>
                  <a:r>
                    <a:rPr lang="mn-MN" sz="1650" b="1" dirty="0">
                      <a:solidFill>
                        <a:schemeClr val="bg1"/>
                      </a:solidFill>
                      <a:latin typeface="Times New Roman" panose="02020603050405020304" pitchFamily="18" charset="0"/>
                      <a:cs typeface="Times New Roman" panose="02020603050405020304" pitchFamily="18" charset="0"/>
                    </a:rPr>
                    <a:t>%</a:t>
                  </a:r>
                  <a:endParaRPr lang="en-US" sz="1650" b="1" dirty="0">
                    <a:solidFill>
                      <a:schemeClr val="bg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F741857-A269-8873-7CC4-5F030FF2F86B}"/>
                    </a:ext>
                  </a:extLst>
                </p:cNvPr>
                <p:cNvSpPr txBox="1"/>
                <p:nvPr/>
              </p:nvSpPr>
              <p:spPr>
                <a:xfrm>
                  <a:off x="4893010" y="1713168"/>
                  <a:ext cx="722491" cy="473994"/>
                </a:xfrm>
                <a:prstGeom prst="rect">
                  <a:avLst/>
                </a:prstGeom>
                <a:noFill/>
              </p:spPr>
              <p:txBody>
                <a:bodyPr wrap="square" rtlCol="0">
                  <a:spAutoFit/>
                </a:bodyPr>
                <a:lstStyle/>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chemeClr val="bg1"/>
                      </a:solidFill>
                      <a:latin typeface="Times New Roman" panose="02020603050405020304" pitchFamily="18" charset="0"/>
                      <a:cs typeface="Times New Roman" panose="02020603050405020304" pitchFamily="18" charset="0"/>
                    </a:rPr>
                    <a:t>40</a:t>
                  </a:r>
                  <a:endParaRPr lang="mn-MN" sz="1650" b="1" dirty="0">
                    <a:solidFill>
                      <a:schemeClr val="bg1"/>
                    </a:solidFill>
                    <a:latin typeface="Times New Roman" panose="02020603050405020304" pitchFamily="18" charset="0"/>
                    <a:cs typeface="Times New Roman" panose="02020603050405020304" pitchFamily="18" charset="0"/>
                  </a:endParaRPr>
                </a:p>
                <a:p>
                  <a:pPr defTabSz="1371600">
                    <a:defRPr/>
                  </a:pPr>
                  <a:r>
                    <a:rPr lang="mn-MN" sz="1650" b="1" dirty="0">
                      <a:solidFill>
                        <a:schemeClr val="bg1"/>
                      </a:solidFill>
                      <a:latin typeface="Times New Roman" panose="02020603050405020304" pitchFamily="18" charset="0"/>
                      <a:cs typeface="Times New Roman" panose="02020603050405020304" pitchFamily="18" charset="0"/>
                    </a:rPr>
                    <a:t> </a:t>
                  </a:r>
                  <a:r>
                    <a:rPr lang="en-US" sz="1650" b="1" dirty="0">
                      <a:solidFill>
                        <a:schemeClr val="bg1"/>
                      </a:solidFill>
                      <a:latin typeface="Times New Roman" panose="02020603050405020304" pitchFamily="18" charset="0"/>
                      <a:cs typeface="Times New Roman" panose="02020603050405020304" pitchFamily="18" charset="0"/>
                    </a:rPr>
                    <a:t>1.8</a:t>
                  </a:r>
                  <a:r>
                    <a:rPr lang="mn-MN" sz="1650" b="1" dirty="0">
                      <a:solidFill>
                        <a:schemeClr val="bg1"/>
                      </a:solidFill>
                      <a:latin typeface="Times New Roman" panose="02020603050405020304" pitchFamily="18" charset="0"/>
                      <a:cs typeface="Times New Roman" panose="02020603050405020304" pitchFamily="18" charset="0"/>
                    </a:rPr>
                    <a:t>%</a:t>
                  </a:r>
                  <a:endParaRPr lang="en-US" sz="1650" b="1" dirty="0">
                    <a:solidFill>
                      <a:schemeClr val="bg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9BD4CC1-D0C3-5B21-4DF2-2EB3DC8E2BDF}"/>
                    </a:ext>
                  </a:extLst>
                </p:cNvPr>
                <p:cNvSpPr txBox="1"/>
                <p:nvPr/>
              </p:nvSpPr>
              <p:spPr>
                <a:xfrm>
                  <a:off x="6181729" y="1639171"/>
                  <a:ext cx="722491" cy="473994"/>
                </a:xfrm>
                <a:prstGeom prst="rect">
                  <a:avLst/>
                </a:prstGeom>
                <a:noFill/>
              </p:spPr>
              <p:txBody>
                <a:bodyPr wrap="square" rtlCol="0">
                  <a:spAutoFit/>
                </a:bodyPr>
                <a:lstStyle/>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C00000"/>
                      </a:solidFill>
                      <a:latin typeface="Times New Roman" panose="02020603050405020304" pitchFamily="18" charset="0"/>
                      <a:cs typeface="Times New Roman" panose="02020603050405020304" pitchFamily="18" charset="0"/>
                    </a:rPr>
                    <a:t>78</a:t>
                  </a:r>
                  <a:endParaRPr lang="mn-MN" sz="1650" b="1" dirty="0">
                    <a:solidFill>
                      <a:srgbClr val="C00000"/>
                    </a:solidFill>
                    <a:latin typeface="Times New Roman" panose="02020603050405020304" pitchFamily="18" charset="0"/>
                    <a:cs typeface="Times New Roman" panose="02020603050405020304" pitchFamily="18" charset="0"/>
                  </a:endParaRPr>
                </a:p>
                <a:p>
                  <a:pPr defTabSz="1371600">
                    <a:defRPr/>
                  </a:pPr>
                  <a:r>
                    <a:rPr lang="en-US" sz="1650" b="1" dirty="0">
                      <a:solidFill>
                        <a:srgbClr val="C00000"/>
                      </a:solidFill>
                      <a:latin typeface="Times New Roman" panose="02020603050405020304" pitchFamily="18" charset="0"/>
                      <a:cs typeface="Times New Roman" panose="02020603050405020304" pitchFamily="18" charset="0"/>
                    </a:rPr>
                    <a:t>3.6</a:t>
                  </a:r>
                  <a:r>
                    <a:rPr lang="mn-MN" sz="1650" b="1" dirty="0">
                      <a:solidFill>
                        <a:srgbClr val="C00000"/>
                      </a:solidFill>
                      <a:latin typeface="Times New Roman" panose="02020603050405020304" pitchFamily="18" charset="0"/>
                      <a:cs typeface="Times New Roman" panose="02020603050405020304" pitchFamily="18" charset="0"/>
                    </a:rPr>
                    <a:t>%</a:t>
                  </a:r>
                  <a:endParaRPr lang="en-US" sz="1650" b="1" dirty="0">
                    <a:solidFill>
                      <a:srgbClr val="C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67FD36A1-D8EB-FBAF-3BF7-98FBAA5F86F0}"/>
                    </a:ext>
                  </a:extLst>
                </p:cNvPr>
                <p:cNvSpPr txBox="1"/>
                <p:nvPr/>
              </p:nvSpPr>
              <p:spPr>
                <a:xfrm>
                  <a:off x="10129275" y="2241573"/>
                  <a:ext cx="722491" cy="473994"/>
                </a:xfrm>
                <a:prstGeom prst="rect">
                  <a:avLst/>
                </a:prstGeom>
                <a:noFill/>
              </p:spPr>
              <p:txBody>
                <a:bodyPr wrap="square" rtlCol="0">
                  <a:spAutoFit/>
                </a:bodyPr>
                <a:lstStyle/>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FF0000"/>
                      </a:solidFill>
                      <a:latin typeface="Times New Roman" panose="02020603050405020304" pitchFamily="18" charset="0"/>
                      <a:cs typeface="Times New Roman" panose="02020603050405020304" pitchFamily="18" charset="0"/>
                    </a:rPr>
                    <a:t>71</a:t>
                  </a:r>
                  <a:endParaRPr lang="mn-MN" sz="1650" b="1" dirty="0">
                    <a:solidFill>
                      <a:srgbClr val="FF0000"/>
                    </a:solidFill>
                    <a:latin typeface="Times New Roman" panose="02020603050405020304" pitchFamily="18" charset="0"/>
                    <a:cs typeface="Times New Roman" panose="02020603050405020304" pitchFamily="18" charset="0"/>
                  </a:endParaRPr>
                </a:p>
                <a:p>
                  <a:pPr defTabSz="1371600">
                    <a:defRPr/>
                  </a:pPr>
                  <a:r>
                    <a:rPr lang="mn-MN" sz="1650" b="1" dirty="0">
                      <a:solidFill>
                        <a:srgbClr val="FF0000"/>
                      </a:solidFill>
                      <a:latin typeface="Times New Roman" panose="02020603050405020304" pitchFamily="18" charset="0"/>
                      <a:cs typeface="Times New Roman" panose="02020603050405020304" pitchFamily="18" charset="0"/>
                    </a:rPr>
                    <a:t> </a:t>
                  </a:r>
                  <a:r>
                    <a:rPr lang="en-US" sz="1650" b="1" dirty="0">
                      <a:solidFill>
                        <a:srgbClr val="FF0000"/>
                      </a:solidFill>
                      <a:latin typeface="Times New Roman" panose="02020603050405020304" pitchFamily="18" charset="0"/>
                      <a:cs typeface="Times New Roman" panose="02020603050405020304" pitchFamily="18" charset="0"/>
                    </a:rPr>
                    <a:t>3.3</a:t>
                  </a:r>
                  <a:r>
                    <a:rPr lang="mn-MN" sz="1650" b="1" dirty="0">
                      <a:solidFill>
                        <a:srgbClr val="FF0000"/>
                      </a:solidFill>
                      <a:latin typeface="Times New Roman" panose="02020603050405020304" pitchFamily="18" charset="0"/>
                      <a:cs typeface="Times New Roman" panose="02020603050405020304" pitchFamily="18" charset="0"/>
                    </a:rPr>
                    <a:t>%</a:t>
                  </a:r>
                  <a:endParaRPr lang="en-US" sz="1650" b="1"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1A6491F2-E95A-1E2E-990F-66A592E8E6A1}"/>
                    </a:ext>
                  </a:extLst>
                </p:cNvPr>
                <p:cNvSpPr txBox="1"/>
                <p:nvPr/>
              </p:nvSpPr>
              <p:spPr>
                <a:xfrm>
                  <a:off x="9968944" y="3593033"/>
                  <a:ext cx="722491" cy="473994"/>
                </a:xfrm>
                <a:prstGeom prst="rect">
                  <a:avLst/>
                </a:prstGeom>
                <a:noFill/>
              </p:spPr>
              <p:txBody>
                <a:bodyPr wrap="square" rtlCol="0">
                  <a:spAutoFit/>
                </a:bodyPr>
                <a:lstStyle/>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chemeClr val="bg1"/>
                      </a:solidFill>
                      <a:latin typeface="Times New Roman" panose="02020603050405020304" pitchFamily="18" charset="0"/>
                      <a:cs typeface="Times New Roman" panose="02020603050405020304" pitchFamily="18" charset="0"/>
                    </a:rPr>
                    <a:t>40</a:t>
                  </a:r>
                  <a:endParaRPr lang="mn-MN" sz="1650" b="1" dirty="0">
                    <a:solidFill>
                      <a:schemeClr val="bg1"/>
                    </a:solidFill>
                    <a:latin typeface="Times New Roman" panose="02020603050405020304" pitchFamily="18" charset="0"/>
                    <a:cs typeface="Times New Roman" panose="02020603050405020304" pitchFamily="18" charset="0"/>
                  </a:endParaRPr>
                </a:p>
                <a:p>
                  <a:pPr defTabSz="1371600">
                    <a:defRPr/>
                  </a:pPr>
                  <a:r>
                    <a:rPr lang="mn-MN" sz="1650" b="1" dirty="0">
                      <a:solidFill>
                        <a:schemeClr val="bg1"/>
                      </a:solidFill>
                      <a:latin typeface="Times New Roman" panose="02020603050405020304" pitchFamily="18" charset="0"/>
                      <a:cs typeface="Times New Roman" panose="02020603050405020304" pitchFamily="18" charset="0"/>
                    </a:rPr>
                    <a:t> </a:t>
                  </a:r>
                  <a:r>
                    <a:rPr lang="en-US" sz="1650" b="1" dirty="0">
                      <a:solidFill>
                        <a:schemeClr val="bg1"/>
                      </a:solidFill>
                      <a:latin typeface="Times New Roman" panose="02020603050405020304" pitchFamily="18" charset="0"/>
                      <a:cs typeface="Times New Roman" panose="02020603050405020304" pitchFamily="18" charset="0"/>
                    </a:rPr>
                    <a:t>1.8</a:t>
                  </a:r>
                  <a:r>
                    <a:rPr lang="mn-MN" sz="1650" b="1" dirty="0">
                      <a:solidFill>
                        <a:schemeClr val="bg1"/>
                      </a:solidFill>
                      <a:latin typeface="Times New Roman" panose="02020603050405020304" pitchFamily="18" charset="0"/>
                      <a:cs typeface="Times New Roman" panose="02020603050405020304" pitchFamily="18" charset="0"/>
                    </a:rPr>
                    <a:t>%</a:t>
                  </a:r>
                  <a:endParaRPr lang="en-US" sz="1650" b="1" dirty="0">
                    <a:solidFill>
                      <a:schemeClr val="bg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407DE0C-A723-4782-6F10-005CB7459CC7}"/>
                    </a:ext>
                  </a:extLst>
                </p:cNvPr>
                <p:cNvSpPr txBox="1"/>
                <p:nvPr/>
              </p:nvSpPr>
              <p:spPr>
                <a:xfrm>
                  <a:off x="6397823" y="5676817"/>
                  <a:ext cx="722491" cy="473994"/>
                </a:xfrm>
                <a:prstGeom prst="rect">
                  <a:avLst/>
                </a:prstGeom>
                <a:noFill/>
              </p:spPr>
              <p:txBody>
                <a:bodyPr wrap="square" rtlCol="0">
                  <a:spAutoFit/>
                </a:bodyPr>
                <a:lstStyle/>
                <a:p>
                  <a:pPr algn="ctr" defTabSz="1371600">
                    <a:defRPr/>
                  </a:pPr>
                  <a:r>
                    <a:rPr lang="en-US" sz="1650" b="1" dirty="0">
                      <a:solidFill>
                        <a:srgbClr val="FFFFFF"/>
                      </a:solidFill>
                      <a:latin typeface="Times New Roman" panose="02020603050405020304" pitchFamily="18" charset="0"/>
                      <a:cs typeface="Times New Roman" panose="02020603050405020304" pitchFamily="18" charset="0"/>
                    </a:rPr>
                    <a:t>51</a:t>
                  </a:r>
                  <a:endParaRPr lang="mn-MN" sz="1650" b="1" dirty="0">
                    <a:solidFill>
                      <a:srgbClr val="FFFFFF"/>
                    </a:solidFill>
                    <a:latin typeface="Times New Roman" panose="02020603050405020304" pitchFamily="18" charset="0"/>
                    <a:cs typeface="Times New Roman" panose="02020603050405020304" pitchFamily="18" charset="0"/>
                  </a:endParaRPr>
                </a:p>
                <a:p>
                  <a:pPr algn="ct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FFFFFF"/>
                      </a:solidFill>
                      <a:latin typeface="Times New Roman" panose="02020603050405020304" pitchFamily="18" charset="0"/>
                      <a:cs typeface="Times New Roman" panose="02020603050405020304" pitchFamily="18" charset="0"/>
                    </a:rPr>
                    <a:t>2.3</a:t>
                  </a:r>
                  <a:r>
                    <a:rPr lang="mn-MN" sz="1650" b="1" dirty="0">
                      <a:solidFill>
                        <a:srgbClr val="FFFFFF"/>
                      </a:solidFill>
                      <a:latin typeface="Times New Roman" panose="02020603050405020304" pitchFamily="18" charset="0"/>
                      <a:cs typeface="Times New Roman" panose="02020603050405020304" pitchFamily="18" charset="0"/>
                    </a:rPr>
                    <a:t>%</a:t>
                  </a:r>
                  <a:endParaRPr lang="en-US" sz="1650" b="1" dirty="0">
                    <a:solidFill>
                      <a:srgbClr val="FFFFFF"/>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B33D0A40-8AB7-1F55-0494-C5FDE7C245D9}"/>
                    </a:ext>
                  </a:extLst>
                </p:cNvPr>
                <p:cNvSpPr txBox="1"/>
                <p:nvPr/>
              </p:nvSpPr>
              <p:spPr>
                <a:xfrm>
                  <a:off x="8547898" y="4890623"/>
                  <a:ext cx="722491" cy="473994"/>
                </a:xfrm>
                <a:prstGeom prst="rect">
                  <a:avLst/>
                </a:prstGeom>
                <a:noFill/>
              </p:spPr>
              <p:txBody>
                <a:bodyPr wrap="square" rtlCol="0">
                  <a:spAutoFit/>
                </a:bodyPr>
                <a:lstStyle/>
                <a:p>
                  <a:pPr defTabSz="1371600">
                    <a:defRPr/>
                  </a:pPr>
                  <a:r>
                    <a:rPr lang="mn-MN" sz="1650" b="1" dirty="0">
                      <a:solidFill>
                        <a:schemeClr val="bg1"/>
                      </a:solidFill>
                      <a:latin typeface="Times New Roman" panose="02020603050405020304" pitchFamily="18" charset="0"/>
                      <a:cs typeface="Times New Roman" panose="02020603050405020304" pitchFamily="18" charset="0"/>
                    </a:rPr>
                    <a:t> </a:t>
                  </a:r>
                  <a:r>
                    <a:rPr lang="en-US" sz="1650" b="1" dirty="0">
                      <a:solidFill>
                        <a:schemeClr val="bg1"/>
                      </a:solidFill>
                      <a:latin typeface="Times New Roman" panose="02020603050405020304" pitchFamily="18" charset="0"/>
                      <a:cs typeface="Times New Roman" panose="02020603050405020304" pitchFamily="18" charset="0"/>
                    </a:rPr>
                    <a:t>  42</a:t>
                  </a:r>
                  <a:endParaRPr lang="mn-MN" sz="1650" b="1" dirty="0">
                    <a:solidFill>
                      <a:schemeClr val="bg1"/>
                    </a:solidFill>
                    <a:latin typeface="Times New Roman" panose="02020603050405020304" pitchFamily="18" charset="0"/>
                    <a:cs typeface="Times New Roman" panose="02020603050405020304" pitchFamily="18" charset="0"/>
                  </a:endParaRPr>
                </a:p>
                <a:p>
                  <a:pPr defTabSz="1371600">
                    <a:defRPr/>
                  </a:pPr>
                  <a:r>
                    <a:rPr lang="mn-MN" sz="1650" b="1" dirty="0">
                      <a:solidFill>
                        <a:schemeClr val="bg1"/>
                      </a:solidFill>
                      <a:latin typeface="Times New Roman" panose="02020603050405020304" pitchFamily="18" charset="0"/>
                      <a:cs typeface="Times New Roman" panose="02020603050405020304" pitchFamily="18" charset="0"/>
                    </a:rPr>
                    <a:t> </a:t>
                  </a:r>
                  <a:r>
                    <a:rPr lang="en-US" sz="1650" b="1" dirty="0">
                      <a:solidFill>
                        <a:schemeClr val="bg1"/>
                      </a:solidFill>
                      <a:latin typeface="Times New Roman" panose="02020603050405020304" pitchFamily="18" charset="0"/>
                      <a:cs typeface="Times New Roman" panose="02020603050405020304" pitchFamily="18" charset="0"/>
                    </a:rPr>
                    <a:t>1.9</a:t>
                  </a:r>
                  <a:r>
                    <a:rPr lang="mn-MN" sz="1650" b="1" dirty="0">
                      <a:solidFill>
                        <a:schemeClr val="bg1"/>
                      </a:solidFill>
                      <a:latin typeface="Times New Roman" panose="02020603050405020304" pitchFamily="18" charset="0"/>
                      <a:cs typeface="Times New Roman" panose="02020603050405020304" pitchFamily="18" charset="0"/>
                    </a:rPr>
                    <a:t>%</a:t>
                  </a:r>
                  <a:endParaRPr lang="en-US" sz="1650" b="1"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DB55D97-722C-9E8F-EF1C-0EC6889F333E}"/>
                    </a:ext>
                  </a:extLst>
                </p:cNvPr>
                <p:cNvSpPr txBox="1"/>
                <p:nvPr/>
              </p:nvSpPr>
              <p:spPr>
                <a:xfrm>
                  <a:off x="8775578" y="2715417"/>
                  <a:ext cx="722491" cy="473994"/>
                </a:xfrm>
                <a:prstGeom prst="rect">
                  <a:avLst/>
                </a:prstGeom>
                <a:noFill/>
              </p:spPr>
              <p:txBody>
                <a:bodyPr wrap="square" rtlCol="0">
                  <a:spAutoFit/>
                </a:bodyPr>
                <a:lstStyle/>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FFFFFF"/>
                      </a:solidFill>
                      <a:latin typeface="Times New Roman" panose="02020603050405020304" pitchFamily="18" charset="0"/>
                      <a:cs typeface="Times New Roman" panose="02020603050405020304" pitchFamily="18" charset="0"/>
                    </a:rPr>
                    <a:t>41</a:t>
                  </a:r>
                  <a:endParaRPr lang="mn-MN" sz="1650" b="1" dirty="0">
                    <a:solidFill>
                      <a:srgbClr val="FFFFFF"/>
                    </a:solidFill>
                    <a:latin typeface="Times New Roman" panose="02020603050405020304" pitchFamily="18" charset="0"/>
                    <a:cs typeface="Times New Roman" panose="02020603050405020304" pitchFamily="18" charset="0"/>
                  </a:endParaRPr>
                </a:p>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FFFFFF"/>
                      </a:solidFill>
                      <a:latin typeface="Times New Roman" panose="02020603050405020304" pitchFamily="18" charset="0"/>
                      <a:cs typeface="Times New Roman" panose="02020603050405020304" pitchFamily="18" charset="0"/>
                    </a:rPr>
                    <a:t>1.9</a:t>
                  </a:r>
                  <a:r>
                    <a:rPr lang="mn-MN" sz="1650" b="1" dirty="0">
                      <a:solidFill>
                        <a:srgbClr val="FFFFFF"/>
                      </a:solidFill>
                      <a:latin typeface="Times New Roman" panose="02020603050405020304" pitchFamily="18" charset="0"/>
                      <a:cs typeface="Times New Roman" panose="02020603050405020304" pitchFamily="18" charset="0"/>
                    </a:rPr>
                    <a:t>%</a:t>
                  </a:r>
                  <a:endParaRPr lang="en-US" sz="1650" b="1" dirty="0">
                    <a:solidFill>
                      <a:srgbClr val="FFFFFF"/>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FCD8727-4193-322B-78BE-8FA170052E8B}"/>
                    </a:ext>
                  </a:extLst>
                </p:cNvPr>
                <p:cNvSpPr txBox="1"/>
                <p:nvPr/>
              </p:nvSpPr>
              <p:spPr>
                <a:xfrm>
                  <a:off x="5917817" y="4106942"/>
                  <a:ext cx="722491" cy="473994"/>
                </a:xfrm>
                <a:prstGeom prst="rect">
                  <a:avLst/>
                </a:prstGeom>
                <a:noFill/>
              </p:spPr>
              <p:txBody>
                <a:bodyPr wrap="square" rtlCol="0">
                  <a:spAutoFit/>
                </a:bodyPr>
                <a:lstStyle/>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C00000"/>
                      </a:solidFill>
                      <a:latin typeface="Times New Roman" panose="02020603050405020304" pitchFamily="18" charset="0"/>
                      <a:cs typeface="Times New Roman" panose="02020603050405020304" pitchFamily="18" charset="0"/>
                    </a:rPr>
                    <a:t>61</a:t>
                  </a:r>
                  <a:endParaRPr lang="mn-MN" sz="1650" b="1" dirty="0">
                    <a:solidFill>
                      <a:srgbClr val="C00000"/>
                    </a:solidFill>
                    <a:latin typeface="Times New Roman" panose="02020603050405020304" pitchFamily="18" charset="0"/>
                    <a:cs typeface="Times New Roman" panose="02020603050405020304" pitchFamily="18" charset="0"/>
                  </a:endParaRPr>
                </a:p>
                <a:p>
                  <a:pPr defTabSz="1371600">
                    <a:defRPr/>
                  </a:pPr>
                  <a:r>
                    <a:rPr lang="mn-MN" sz="1650" b="1" dirty="0">
                      <a:solidFill>
                        <a:srgbClr val="C00000"/>
                      </a:solidFill>
                      <a:latin typeface="Times New Roman" panose="02020603050405020304" pitchFamily="18" charset="0"/>
                      <a:cs typeface="Times New Roman" panose="02020603050405020304" pitchFamily="18" charset="0"/>
                    </a:rPr>
                    <a:t> </a:t>
                  </a:r>
                  <a:r>
                    <a:rPr lang="en-US" sz="1650" b="1" dirty="0">
                      <a:solidFill>
                        <a:srgbClr val="C00000"/>
                      </a:solidFill>
                      <a:latin typeface="Times New Roman" panose="02020603050405020304" pitchFamily="18" charset="0"/>
                      <a:cs typeface="Times New Roman" panose="02020603050405020304" pitchFamily="18" charset="0"/>
                    </a:rPr>
                    <a:t>2.8</a:t>
                  </a:r>
                  <a:r>
                    <a:rPr lang="mn-MN" sz="1650" b="1" dirty="0">
                      <a:solidFill>
                        <a:srgbClr val="C00000"/>
                      </a:solidFill>
                      <a:latin typeface="Times New Roman" panose="02020603050405020304" pitchFamily="18" charset="0"/>
                      <a:cs typeface="Times New Roman" panose="02020603050405020304" pitchFamily="18" charset="0"/>
                    </a:rPr>
                    <a:t>%</a:t>
                  </a:r>
                  <a:endParaRPr lang="en-US" sz="1650" b="1" dirty="0">
                    <a:solidFill>
                      <a:srgbClr val="C0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80B0830-B16A-EC67-2354-9DA46DEEE468}"/>
                    </a:ext>
                  </a:extLst>
                </p:cNvPr>
                <p:cNvSpPr txBox="1"/>
                <p:nvPr/>
              </p:nvSpPr>
              <p:spPr>
                <a:xfrm>
                  <a:off x="7317870" y="4323721"/>
                  <a:ext cx="722491" cy="473994"/>
                </a:xfrm>
                <a:prstGeom prst="rect">
                  <a:avLst/>
                </a:prstGeom>
                <a:noFill/>
              </p:spPr>
              <p:txBody>
                <a:bodyPr wrap="square" rtlCol="0">
                  <a:spAutoFit/>
                </a:bodyPr>
                <a:lstStyle/>
                <a:p>
                  <a:pPr defTabSz="1371600">
                    <a:defRPr/>
                  </a:pPr>
                  <a:r>
                    <a:rPr lang="mn-MN" sz="1650" b="1" dirty="0">
                      <a:solidFill>
                        <a:schemeClr val="bg1"/>
                      </a:solidFill>
                      <a:latin typeface="Times New Roman" panose="02020603050405020304" pitchFamily="18" charset="0"/>
                      <a:cs typeface="Times New Roman" panose="02020603050405020304" pitchFamily="18" charset="0"/>
                    </a:rPr>
                    <a:t> </a:t>
                  </a:r>
                  <a:r>
                    <a:rPr lang="en-US" sz="1650" b="1" dirty="0">
                      <a:solidFill>
                        <a:schemeClr val="bg1"/>
                      </a:solidFill>
                      <a:latin typeface="Times New Roman" panose="02020603050405020304" pitchFamily="18" charset="0"/>
                      <a:cs typeface="Times New Roman" panose="02020603050405020304" pitchFamily="18" charset="0"/>
                    </a:rPr>
                    <a:t>28</a:t>
                  </a:r>
                  <a:endParaRPr lang="mn-MN" sz="1650" b="1" dirty="0">
                    <a:solidFill>
                      <a:schemeClr val="bg1"/>
                    </a:solidFill>
                    <a:latin typeface="Times New Roman" panose="02020603050405020304" pitchFamily="18" charset="0"/>
                    <a:cs typeface="Times New Roman" panose="02020603050405020304" pitchFamily="18" charset="0"/>
                  </a:endParaRPr>
                </a:p>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FFFFFF"/>
                      </a:solidFill>
                      <a:latin typeface="Times New Roman" panose="02020603050405020304" pitchFamily="18" charset="0"/>
                      <a:cs typeface="Times New Roman" panose="02020603050405020304" pitchFamily="18" charset="0"/>
                    </a:rPr>
                    <a:t>1.3</a:t>
                  </a:r>
                  <a:r>
                    <a:rPr lang="mn-MN" sz="1650" b="1" dirty="0">
                      <a:solidFill>
                        <a:srgbClr val="FFFFFF"/>
                      </a:solidFill>
                      <a:latin typeface="Times New Roman" panose="02020603050405020304" pitchFamily="18" charset="0"/>
                      <a:cs typeface="Times New Roman" panose="02020603050405020304" pitchFamily="18" charset="0"/>
                    </a:rPr>
                    <a:t>%</a:t>
                  </a:r>
                  <a:endParaRPr lang="en-US" sz="1650" b="1" dirty="0">
                    <a:solidFill>
                      <a:srgbClr val="FFFFFF"/>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55BF526-F3C5-F848-8F9D-2FC75BCF90ED}"/>
                    </a:ext>
                  </a:extLst>
                </p:cNvPr>
                <p:cNvSpPr txBox="1"/>
                <p:nvPr/>
              </p:nvSpPr>
              <p:spPr>
                <a:xfrm>
                  <a:off x="7147708" y="3276302"/>
                  <a:ext cx="722491" cy="473994"/>
                </a:xfrm>
                <a:prstGeom prst="rect">
                  <a:avLst/>
                </a:prstGeom>
                <a:noFill/>
              </p:spPr>
              <p:txBody>
                <a:bodyPr wrap="square" rtlCol="0">
                  <a:spAutoFit/>
                </a:bodyPr>
                <a:lstStyle/>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FFFFFF"/>
                      </a:solidFill>
                      <a:latin typeface="Times New Roman" panose="02020603050405020304" pitchFamily="18" charset="0"/>
                      <a:cs typeface="Times New Roman" panose="02020603050405020304" pitchFamily="18" charset="0"/>
                    </a:rPr>
                    <a:t>35</a:t>
                  </a:r>
                  <a:endParaRPr lang="mn-MN" sz="1650" b="1" dirty="0">
                    <a:solidFill>
                      <a:srgbClr val="FFFFFF"/>
                    </a:solidFill>
                    <a:latin typeface="Times New Roman" panose="02020603050405020304" pitchFamily="18" charset="0"/>
                    <a:cs typeface="Times New Roman" panose="02020603050405020304" pitchFamily="18" charset="0"/>
                  </a:endParaRPr>
                </a:p>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FFFFFF"/>
                      </a:solidFill>
                      <a:latin typeface="Times New Roman" panose="02020603050405020304" pitchFamily="18" charset="0"/>
                      <a:cs typeface="Times New Roman" panose="02020603050405020304" pitchFamily="18" charset="0"/>
                    </a:rPr>
                    <a:t>1.6</a:t>
                  </a:r>
                  <a:r>
                    <a:rPr lang="mn-MN" sz="1650" b="1" dirty="0">
                      <a:solidFill>
                        <a:srgbClr val="FFFFFF"/>
                      </a:solidFill>
                      <a:latin typeface="Times New Roman" panose="02020603050405020304" pitchFamily="18" charset="0"/>
                      <a:cs typeface="Times New Roman" panose="02020603050405020304" pitchFamily="18" charset="0"/>
                    </a:rPr>
                    <a:t>%</a:t>
                  </a:r>
                  <a:endParaRPr lang="en-US" sz="1650" b="1" dirty="0">
                    <a:solidFill>
                      <a:srgbClr val="FFFFFF"/>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F91AAD2-68E7-C73F-0C38-F7D9342693BF}"/>
                    </a:ext>
                  </a:extLst>
                </p:cNvPr>
                <p:cNvSpPr txBox="1"/>
                <p:nvPr/>
              </p:nvSpPr>
              <p:spPr>
                <a:xfrm>
                  <a:off x="7389685" y="2845415"/>
                  <a:ext cx="722491" cy="473994"/>
                </a:xfrm>
                <a:prstGeom prst="rect">
                  <a:avLst/>
                </a:prstGeom>
                <a:noFill/>
              </p:spPr>
              <p:txBody>
                <a:bodyPr wrap="square" rtlCol="0">
                  <a:spAutoFit/>
                </a:bodyPr>
                <a:lstStyle/>
                <a:p>
                  <a:pPr algn="ct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rgbClr val="C00000"/>
                      </a:solidFill>
                      <a:latin typeface="Times New Roman" panose="02020603050405020304" pitchFamily="18" charset="0"/>
                      <a:cs typeface="Times New Roman" panose="02020603050405020304" pitchFamily="18" charset="0"/>
                    </a:rPr>
                    <a:t>1152</a:t>
                  </a:r>
                  <a:endParaRPr lang="mn-MN" sz="1650" b="1" dirty="0">
                    <a:solidFill>
                      <a:srgbClr val="C00000"/>
                    </a:solidFill>
                    <a:latin typeface="Times New Roman" panose="02020603050405020304" pitchFamily="18" charset="0"/>
                    <a:cs typeface="Times New Roman" panose="02020603050405020304" pitchFamily="18" charset="0"/>
                  </a:endParaRPr>
                </a:p>
                <a:p>
                  <a:pPr algn="ctr" defTabSz="1371600">
                    <a:defRPr/>
                  </a:pPr>
                  <a:r>
                    <a:rPr lang="mn-MN" sz="1650" b="1" dirty="0">
                      <a:solidFill>
                        <a:srgbClr val="C00000"/>
                      </a:solidFill>
                      <a:latin typeface="Times New Roman" panose="02020603050405020304" pitchFamily="18" charset="0"/>
                      <a:cs typeface="Times New Roman" panose="02020603050405020304" pitchFamily="18" charset="0"/>
                    </a:rPr>
                    <a:t> </a:t>
                  </a:r>
                  <a:r>
                    <a:rPr lang="en-US" sz="1650" b="1" dirty="0">
                      <a:solidFill>
                        <a:srgbClr val="C00000"/>
                      </a:solidFill>
                      <a:latin typeface="Times New Roman" panose="02020603050405020304" pitchFamily="18" charset="0"/>
                      <a:cs typeface="Times New Roman" panose="02020603050405020304" pitchFamily="18" charset="0"/>
                    </a:rPr>
                    <a:t>53</a:t>
                  </a:r>
                  <a:r>
                    <a:rPr lang="mn-MN" sz="1650" b="1" dirty="0">
                      <a:solidFill>
                        <a:srgbClr val="C00000"/>
                      </a:solidFill>
                      <a:latin typeface="Times New Roman" panose="02020603050405020304" pitchFamily="18" charset="0"/>
                      <a:cs typeface="Times New Roman" panose="02020603050405020304" pitchFamily="18" charset="0"/>
                    </a:rPr>
                    <a:t>%</a:t>
                  </a:r>
                  <a:endParaRPr lang="en-US" sz="1650" b="1" dirty="0">
                    <a:solidFill>
                      <a:srgbClr val="C00000"/>
                    </a:solidFill>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1A1D5064-0AAB-078D-266D-986E04222A14}"/>
                  </a:ext>
                </a:extLst>
              </p:cNvPr>
              <p:cNvSpPr txBox="1"/>
              <p:nvPr/>
            </p:nvSpPr>
            <p:spPr>
              <a:xfrm>
                <a:off x="6689577" y="1917897"/>
                <a:ext cx="722491" cy="473994"/>
              </a:xfrm>
              <a:prstGeom prst="rect">
                <a:avLst/>
              </a:prstGeom>
              <a:noFill/>
            </p:spPr>
            <p:txBody>
              <a:bodyPr wrap="square" rtlCol="0">
                <a:spAutoFit/>
              </a:bodyPr>
              <a:lstStyle/>
              <a:p>
                <a:pPr defTabSz="1371600">
                  <a:defRPr/>
                </a:pPr>
                <a:r>
                  <a:rPr lang="mn-MN" sz="1650" b="1" dirty="0">
                    <a:solidFill>
                      <a:srgbClr val="FFFFFF"/>
                    </a:solidFill>
                    <a:latin typeface="Times New Roman" panose="02020603050405020304" pitchFamily="18" charset="0"/>
                    <a:cs typeface="Times New Roman" panose="02020603050405020304" pitchFamily="18" charset="0"/>
                  </a:rPr>
                  <a:t> </a:t>
                </a:r>
                <a:r>
                  <a:rPr lang="en-US" sz="1650" b="1" dirty="0">
                    <a:solidFill>
                      <a:schemeClr val="bg1"/>
                    </a:solidFill>
                    <a:latin typeface="Times New Roman" panose="02020603050405020304" pitchFamily="18" charset="0"/>
                    <a:cs typeface="Times New Roman" panose="02020603050405020304" pitchFamily="18" charset="0"/>
                  </a:rPr>
                  <a:t>45</a:t>
                </a:r>
                <a:endParaRPr lang="mn-MN" sz="1650" b="1" dirty="0">
                  <a:solidFill>
                    <a:schemeClr val="bg1"/>
                  </a:solidFill>
                  <a:latin typeface="Times New Roman" panose="02020603050405020304" pitchFamily="18" charset="0"/>
                  <a:cs typeface="Times New Roman" panose="02020603050405020304" pitchFamily="18" charset="0"/>
                </a:endParaRPr>
              </a:p>
              <a:p>
                <a:pPr defTabSz="1371600">
                  <a:defRPr/>
                </a:pPr>
                <a:r>
                  <a:rPr lang="mn-MN" sz="1650" b="1" dirty="0">
                    <a:solidFill>
                      <a:schemeClr val="bg1"/>
                    </a:solidFill>
                    <a:latin typeface="Times New Roman" panose="02020603050405020304" pitchFamily="18" charset="0"/>
                    <a:cs typeface="Times New Roman" panose="02020603050405020304" pitchFamily="18" charset="0"/>
                  </a:rPr>
                  <a:t> </a:t>
                </a:r>
                <a:r>
                  <a:rPr lang="en-US" sz="1650" b="1" dirty="0">
                    <a:solidFill>
                      <a:schemeClr val="bg1"/>
                    </a:solidFill>
                    <a:latin typeface="Times New Roman" panose="02020603050405020304" pitchFamily="18" charset="0"/>
                    <a:cs typeface="Times New Roman" panose="02020603050405020304" pitchFamily="18" charset="0"/>
                  </a:rPr>
                  <a:t>2</a:t>
                </a:r>
                <a:r>
                  <a:rPr lang="mn-MN" sz="1650" b="1" dirty="0">
                    <a:solidFill>
                      <a:schemeClr val="bg1"/>
                    </a:solidFill>
                    <a:latin typeface="Times New Roman" panose="02020603050405020304" pitchFamily="18" charset="0"/>
                    <a:cs typeface="Times New Roman" panose="02020603050405020304" pitchFamily="18" charset="0"/>
                  </a:rPr>
                  <a:t>%</a:t>
                </a:r>
                <a:endParaRPr lang="en-US" sz="1650" b="1" dirty="0">
                  <a:solidFill>
                    <a:schemeClr val="bg1"/>
                  </a:solidFill>
                  <a:latin typeface="Times New Roman" panose="02020603050405020304" pitchFamily="18" charset="0"/>
                  <a:cs typeface="Times New Roman" panose="02020603050405020304" pitchFamily="18" charset="0"/>
                </a:endParaRPr>
              </a:p>
            </p:txBody>
          </p:sp>
          <p:sp>
            <p:nvSpPr>
              <p:cNvPr id="11" name="Callout: Bent Line 70">
                <a:extLst>
                  <a:ext uri="{FF2B5EF4-FFF2-40B4-BE49-F238E27FC236}">
                    <a16:creationId xmlns:a16="http://schemas.microsoft.com/office/drawing/2014/main" id="{BCE09506-EA21-1116-C4FD-4DBC84A2132D}"/>
                  </a:ext>
                </a:extLst>
              </p:cNvPr>
              <p:cNvSpPr/>
              <p:nvPr/>
            </p:nvSpPr>
            <p:spPr>
              <a:xfrm>
                <a:off x="7493283" y="1315188"/>
                <a:ext cx="722491" cy="410751"/>
              </a:xfrm>
              <a:prstGeom prst="borderCallout2">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66AA53A-35BB-8456-B8DD-0E64B8814A52}"/>
                  </a:ext>
                </a:extLst>
              </p:cNvPr>
              <p:cNvSpPr txBox="1"/>
              <p:nvPr/>
            </p:nvSpPr>
            <p:spPr>
              <a:xfrm>
                <a:off x="7457377" y="1264578"/>
                <a:ext cx="827576" cy="473994"/>
              </a:xfrm>
              <a:prstGeom prst="rect">
                <a:avLst/>
              </a:prstGeom>
              <a:noFill/>
            </p:spPr>
            <p:txBody>
              <a:bodyPr wrap="square" rtlCol="0">
                <a:spAutoFit/>
              </a:bodyPr>
              <a:lstStyle/>
              <a:p>
                <a:pPr defTabSz="1371600">
                  <a:defRPr/>
                </a:pPr>
                <a:r>
                  <a:rPr lang="mn-MN" sz="1650" b="1" dirty="0">
                    <a:solidFill>
                      <a:srgbClr val="C00000"/>
                    </a:solidFill>
                    <a:latin typeface="Times New Roman" panose="02020603050405020304" pitchFamily="18" charset="0"/>
                    <a:cs typeface="Times New Roman" panose="02020603050405020304" pitchFamily="18" charset="0"/>
                  </a:rPr>
                  <a:t> </a:t>
                </a:r>
                <a:r>
                  <a:rPr lang="en-US" sz="1650" b="1" dirty="0">
                    <a:solidFill>
                      <a:srgbClr val="C00000"/>
                    </a:solidFill>
                    <a:latin typeface="Times New Roman" panose="02020603050405020304" pitchFamily="18" charset="0"/>
                    <a:cs typeface="Times New Roman" panose="02020603050405020304" pitchFamily="18" charset="0"/>
                  </a:rPr>
                  <a:t>111</a:t>
                </a:r>
                <a:endParaRPr lang="mn-MN" sz="1650" b="1" dirty="0">
                  <a:solidFill>
                    <a:srgbClr val="C00000"/>
                  </a:solidFill>
                  <a:latin typeface="Times New Roman" panose="02020603050405020304" pitchFamily="18" charset="0"/>
                  <a:cs typeface="Times New Roman" panose="02020603050405020304" pitchFamily="18" charset="0"/>
                </a:endParaRPr>
              </a:p>
              <a:p>
                <a:pPr defTabSz="1371600">
                  <a:defRPr/>
                </a:pPr>
                <a:r>
                  <a:rPr lang="mn-MN" sz="1650" b="1" dirty="0">
                    <a:solidFill>
                      <a:srgbClr val="C00000"/>
                    </a:solidFill>
                    <a:latin typeface="Times New Roman" panose="02020603050405020304" pitchFamily="18" charset="0"/>
                    <a:cs typeface="Times New Roman" panose="02020603050405020304" pitchFamily="18" charset="0"/>
                  </a:rPr>
                  <a:t> </a:t>
                </a:r>
                <a:r>
                  <a:rPr lang="en-US" sz="1650" b="1" dirty="0">
                    <a:solidFill>
                      <a:srgbClr val="C00000"/>
                    </a:solidFill>
                    <a:latin typeface="Times New Roman" panose="02020603050405020304" pitchFamily="18" charset="0"/>
                    <a:cs typeface="Times New Roman" panose="02020603050405020304" pitchFamily="18" charset="0"/>
                  </a:rPr>
                  <a:t>5.1</a:t>
                </a:r>
                <a:r>
                  <a:rPr lang="mn-MN" sz="1650" b="1" dirty="0">
                    <a:solidFill>
                      <a:srgbClr val="C00000"/>
                    </a:solidFill>
                    <a:latin typeface="Times New Roman" panose="02020603050405020304" pitchFamily="18" charset="0"/>
                    <a:cs typeface="Times New Roman" panose="02020603050405020304" pitchFamily="18" charset="0"/>
                  </a:rPr>
                  <a:t>%</a:t>
                </a:r>
                <a:endParaRPr lang="en-US" sz="1650" b="1" dirty="0">
                  <a:solidFill>
                    <a:srgbClr val="C00000"/>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9B05566E-E6A1-531F-3637-0AC369CB4785}"/>
                </a:ext>
              </a:extLst>
            </p:cNvPr>
            <p:cNvSpPr txBox="1"/>
            <p:nvPr/>
          </p:nvSpPr>
          <p:spPr>
            <a:xfrm>
              <a:off x="10505940" y="4333343"/>
              <a:ext cx="2394406" cy="2625200"/>
            </a:xfrm>
            <a:prstGeom prst="rect">
              <a:avLst/>
            </a:prstGeom>
            <a:noFill/>
          </p:spPr>
          <p:txBody>
            <a:bodyPr wrap="square" rtlCol="0">
              <a:spAutoFit/>
            </a:bodyPr>
            <a:lstStyle/>
            <a:p>
              <a:pPr defTabSz="1371600">
                <a:defRPr/>
              </a:pPr>
              <a:r>
                <a:rPr lang="mn-MN" sz="2100" b="1" dirty="0">
                  <a:solidFill>
                    <a:srgbClr val="FFC000"/>
                  </a:solidFill>
                  <a:latin typeface="Arial" panose="020B0604020202020204" pitchFamily="34" charset="0"/>
                  <a:cs typeface="Arial" panose="020B0604020202020204" pitchFamily="34" charset="0"/>
                </a:rPr>
                <a:t>Нийслэл- 1152</a:t>
              </a:r>
            </a:p>
            <a:p>
              <a:pPr defTabSz="1371600">
                <a:defRPr/>
              </a:pPr>
              <a:r>
                <a:rPr lang="mn-MN" sz="2100" dirty="0">
                  <a:solidFill>
                    <a:srgbClr val="FFFFFF"/>
                  </a:solidFill>
                  <a:latin typeface="Arial" panose="020B0604020202020204" pitchFamily="34" charset="0"/>
                  <a:cs typeface="Arial" panose="020B0604020202020204" pitchFamily="34" charset="0"/>
                </a:rPr>
                <a:t>Багануур- 20</a:t>
              </a:r>
            </a:p>
            <a:p>
              <a:pPr defTabSz="1371600">
                <a:defRPr/>
              </a:pPr>
              <a:r>
                <a:rPr lang="mn-MN" sz="2100" dirty="0">
                  <a:solidFill>
                    <a:srgbClr val="FFFFFF"/>
                  </a:solidFill>
                  <a:latin typeface="Arial" panose="020B0604020202020204" pitchFamily="34" charset="0"/>
                  <a:cs typeface="Arial" panose="020B0604020202020204" pitchFamily="34" charset="0"/>
                </a:rPr>
                <a:t>Багахангай- 3</a:t>
              </a:r>
            </a:p>
            <a:p>
              <a:pPr defTabSz="1371600">
                <a:defRPr/>
              </a:pPr>
              <a:r>
                <a:rPr lang="mn-MN" sz="2100" b="1" dirty="0">
                  <a:solidFill>
                    <a:srgbClr val="FFC000"/>
                  </a:solidFill>
                  <a:latin typeface="Arial" panose="020B0604020202020204" pitchFamily="34" charset="0"/>
                  <a:cs typeface="Arial" panose="020B0604020202020204" pitchFamily="34" charset="0"/>
                </a:rPr>
                <a:t>Баянгол- 194</a:t>
              </a:r>
            </a:p>
            <a:p>
              <a:pPr defTabSz="1371600">
                <a:defRPr/>
              </a:pPr>
              <a:r>
                <a:rPr lang="mn-MN" sz="2100" b="1" dirty="0">
                  <a:solidFill>
                    <a:srgbClr val="FFC000"/>
                  </a:solidFill>
                  <a:latin typeface="Arial" panose="020B0604020202020204" pitchFamily="34" charset="0"/>
                  <a:cs typeface="Arial" panose="020B0604020202020204" pitchFamily="34" charset="0"/>
                </a:rPr>
                <a:t>Баянзүрх-322</a:t>
              </a:r>
            </a:p>
            <a:p>
              <a:pPr defTabSz="1371600">
                <a:defRPr/>
              </a:pPr>
              <a:r>
                <a:rPr lang="mn-MN" sz="2100" b="1" dirty="0">
                  <a:solidFill>
                    <a:srgbClr val="FFFFFF"/>
                  </a:solidFill>
                  <a:latin typeface="Arial" panose="020B0604020202020204" pitchFamily="34" charset="0"/>
                  <a:cs typeface="Arial" panose="020B0604020202020204" pitchFamily="34" charset="0"/>
                </a:rPr>
                <a:t>Налайх- 22</a:t>
              </a:r>
            </a:p>
            <a:p>
              <a:pPr defTabSz="1371600">
                <a:defRPr/>
              </a:pPr>
              <a:r>
                <a:rPr lang="mn-MN" sz="2100" b="1" dirty="0">
                  <a:solidFill>
                    <a:srgbClr val="FFC000"/>
                  </a:solidFill>
                  <a:latin typeface="Arial" panose="020B0604020202020204" pitchFamily="34" charset="0"/>
                  <a:cs typeface="Arial" panose="020B0604020202020204" pitchFamily="34" charset="0"/>
                </a:rPr>
                <a:t>Сонгинохайрхан-136</a:t>
              </a:r>
            </a:p>
            <a:p>
              <a:pPr defTabSz="1371600">
                <a:defRPr/>
              </a:pPr>
              <a:r>
                <a:rPr lang="mn-MN" sz="2100" b="1" dirty="0">
                  <a:solidFill>
                    <a:srgbClr val="FFFFFF"/>
                  </a:solidFill>
                  <a:latin typeface="Arial" panose="020B0604020202020204" pitchFamily="34" charset="0"/>
                  <a:cs typeface="Arial" panose="020B0604020202020204" pitchFamily="34" charset="0"/>
                </a:rPr>
                <a:t>Сүхбаатар-142</a:t>
              </a:r>
            </a:p>
            <a:p>
              <a:pPr defTabSz="1371600">
                <a:defRPr/>
              </a:pPr>
              <a:r>
                <a:rPr lang="mn-MN" sz="2100" b="1" dirty="0">
                  <a:solidFill>
                    <a:srgbClr val="FFC000"/>
                  </a:solidFill>
                  <a:latin typeface="Arial" panose="020B0604020202020204" pitchFamily="34" charset="0"/>
                  <a:cs typeface="Arial" panose="020B0604020202020204" pitchFamily="34" charset="0"/>
                </a:rPr>
                <a:t>Хан-Уул- 242</a:t>
              </a:r>
            </a:p>
            <a:p>
              <a:pPr defTabSz="1371600">
                <a:defRPr/>
              </a:pPr>
              <a:r>
                <a:rPr lang="mn-MN" sz="2100" b="1" dirty="0">
                  <a:solidFill>
                    <a:srgbClr val="FFFFFF"/>
                  </a:solidFill>
                  <a:latin typeface="Arial" panose="020B0604020202020204" pitchFamily="34" charset="0"/>
                  <a:cs typeface="Arial" panose="020B0604020202020204" pitchFamily="34" charset="0"/>
                </a:rPr>
                <a:t>Чингэлтэй-71</a:t>
              </a:r>
              <a:endParaRPr lang="en-US" sz="2100" b="1" dirty="0">
                <a:solidFill>
                  <a:srgbClr val="FFC000"/>
                </a:solidFill>
                <a:latin typeface="Arial" panose="020B0604020202020204" pitchFamily="34" charset="0"/>
                <a:cs typeface="Arial" panose="020B0604020202020204" pitchFamily="34" charset="0"/>
              </a:endParaRPr>
            </a:p>
          </p:txBody>
        </p:sp>
      </p:grpSp>
      <p:sp>
        <p:nvSpPr>
          <p:cNvPr id="38" name="Title 1">
            <a:extLst>
              <a:ext uri="{FF2B5EF4-FFF2-40B4-BE49-F238E27FC236}">
                <a16:creationId xmlns:a16="http://schemas.microsoft.com/office/drawing/2014/main" id="{1CEFD9E8-66BF-6A4D-C2F8-C193F50ECF1B}"/>
              </a:ext>
            </a:extLst>
          </p:cNvPr>
          <p:cNvSpPr txBox="1">
            <a:spLocks/>
          </p:cNvSpPr>
          <p:nvPr/>
        </p:nvSpPr>
        <p:spPr>
          <a:xfrm>
            <a:off x="294830" y="116620"/>
            <a:ext cx="16806918" cy="1058597"/>
          </a:xfrm>
          <a:prstGeom prst="rect">
            <a:avLst/>
          </a:prstGeom>
          <a:noFill/>
          <a:ln>
            <a:noFill/>
          </a:ln>
        </p:spPr>
        <p:txBody>
          <a:bodyPr spcFirstLastPara="1" wrap="square" lIns="137138" tIns="68550" rIns="137138" bIns="6855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1371600">
              <a:buClr>
                <a:srgbClr val="000000"/>
              </a:buClr>
              <a:defRPr/>
            </a:pPr>
            <a:r>
              <a:rPr lang="mn-MN" sz="3000" b="1" kern="0" dirty="0">
                <a:solidFill>
                  <a:srgbClr val="FFC000"/>
                </a:solidFill>
                <a:latin typeface="Times New Roman" panose="02020603050405020304" pitchFamily="18" charset="0"/>
                <a:cs typeface="Times New Roman" panose="02020603050405020304" pitchFamily="18" charset="0"/>
              </a:rPr>
              <a:t>СУРГУУЛИЙН ӨМНӨХ БОЛОВСРОЛД ХАМРАГДАЖ БУЙ ХӨГЖЛИЙН БЭРХШЭЭЛТЭЙ ХҮҮХЭД  </a:t>
            </a:r>
            <a:br>
              <a:rPr lang="mn-MN" sz="3000" b="1" kern="0" dirty="0">
                <a:solidFill>
                  <a:srgbClr val="FFC000"/>
                </a:solidFill>
                <a:latin typeface="Arial" panose="020B0604020202020204" pitchFamily="34" charset="0"/>
                <a:cs typeface="Arial" panose="020B0604020202020204" pitchFamily="34" charset="0"/>
              </a:rPr>
            </a:br>
            <a:r>
              <a:rPr lang="mn-MN" sz="3000" b="1" kern="0" dirty="0">
                <a:solidFill>
                  <a:srgbClr val="FFFFFF"/>
                </a:solidFill>
                <a:latin typeface="Times New Roman" panose="02020603050405020304" pitchFamily="18" charset="0"/>
                <a:cs typeface="Times New Roman" panose="02020603050405020304" pitchFamily="18" charset="0"/>
              </a:rPr>
              <a:t>2025-2026</a:t>
            </a:r>
            <a:r>
              <a:rPr lang="mn-MN" sz="3000" kern="0" dirty="0">
                <a:solidFill>
                  <a:srgbClr val="FFFFFF"/>
                </a:solidFill>
                <a:latin typeface="Times New Roman" panose="02020603050405020304" pitchFamily="18" charset="0"/>
                <a:cs typeface="Times New Roman" panose="02020603050405020304" pitchFamily="18" charset="0"/>
              </a:rPr>
              <a:t> оны хичээлийн жилд  </a:t>
            </a:r>
          </a:p>
        </p:txBody>
      </p:sp>
      <p:cxnSp>
        <p:nvCxnSpPr>
          <p:cNvPr id="39" name="Straight Connector 38">
            <a:extLst>
              <a:ext uri="{FF2B5EF4-FFF2-40B4-BE49-F238E27FC236}">
                <a16:creationId xmlns:a16="http://schemas.microsoft.com/office/drawing/2014/main" id="{A7A4A9DA-B5EE-AB1D-C812-A99040704F32}"/>
              </a:ext>
            </a:extLst>
          </p:cNvPr>
          <p:cNvCxnSpPr>
            <a:cxnSpLocks/>
          </p:cNvCxnSpPr>
          <p:nvPr/>
        </p:nvCxnSpPr>
        <p:spPr>
          <a:xfrm flipH="1">
            <a:off x="1803548" y="1044084"/>
            <a:ext cx="14680905" cy="106398"/>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2" name="Oval 1">
            <a:extLst>
              <a:ext uri="{FF2B5EF4-FFF2-40B4-BE49-F238E27FC236}">
                <a16:creationId xmlns:a16="http://schemas.microsoft.com/office/drawing/2014/main" id="{C644613D-CA7B-3DB8-71E4-13785ED8C3C3}"/>
              </a:ext>
            </a:extLst>
          </p:cNvPr>
          <p:cNvSpPr/>
          <p:nvPr/>
        </p:nvSpPr>
        <p:spPr>
          <a:xfrm>
            <a:off x="2742848" y="3503155"/>
            <a:ext cx="282012" cy="281204"/>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700"/>
          </a:p>
        </p:txBody>
      </p:sp>
      <p:pic>
        <p:nvPicPr>
          <p:cNvPr id="4" name="Picture 3">
            <a:extLst>
              <a:ext uri="{FF2B5EF4-FFF2-40B4-BE49-F238E27FC236}">
                <a16:creationId xmlns:a16="http://schemas.microsoft.com/office/drawing/2014/main" id="{7C34F59C-52E8-9A5F-D7A1-2BDC89A2BA79}"/>
              </a:ext>
            </a:extLst>
          </p:cNvPr>
          <p:cNvPicPr>
            <a:picLocks noChangeAspect="1"/>
          </p:cNvPicPr>
          <p:nvPr/>
        </p:nvPicPr>
        <p:blipFill>
          <a:blip r:embed="rId4"/>
          <a:stretch>
            <a:fillRect/>
          </a:stretch>
        </p:blipFill>
        <p:spPr>
          <a:xfrm>
            <a:off x="10027451" y="3442363"/>
            <a:ext cx="429806" cy="429806"/>
          </a:xfrm>
          <a:prstGeom prst="rect">
            <a:avLst/>
          </a:prstGeom>
        </p:spPr>
      </p:pic>
      <p:sp>
        <p:nvSpPr>
          <p:cNvPr id="36" name="Oval 35">
            <a:extLst>
              <a:ext uri="{FF2B5EF4-FFF2-40B4-BE49-F238E27FC236}">
                <a16:creationId xmlns:a16="http://schemas.microsoft.com/office/drawing/2014/main" id="{7DDEED68-645D-3DA3-F82B-30D89E68EBCD}"/>
              </a:ext>
            </a:extLst>
          </p:cNvPr>
          <p:cNvSpPr/>
          <p:nvPr/>
        </p:nvSpPr>
        <p:spPr>
          <a:xfrm>
            <a:off x="7356474" y="4628794"/>
            <a:ext cx="282012" cy="281204"/>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700"/>
          </a:p>
        </p:txBody>
      </p:sp>
      <p:sp>
        <p:nvSpPr>
          <p:cNvPr id="40" name="Oval 39">
            <a:extLst>
              <a:ext uri="{FF2B5EF4-FFF2-40B4-BE49-F238E27FC236}">
                <a16:creationId xmlns:a16="http://schemas.microsoft.com/office/drawing/2014/main" id="{60442534-3BC1-618D-0DC1-6325924EE6DC}"/>
              </a:ext>
            </a:extLst>
          </p:cNvPr>
          <p:cNvSpPr/>
          <p:nvPr/>
        </p:nvSpPr>
        <p:spPr>
          <a:xfrm>
            <a:off x="8175368" y="3526144"/>
            <a:ext cx="282012" cy="281204"/>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700"/>
          </a:p>
        </p:txBody>
      </p:sp>
      <p:sp>
        <p:nvSpPr>
          <p:cNvPr id="41" name="Oval 40">
            <a:extLst>
              <a:ext uri="{FF2B5EF4-FFF2-40B4-BE49-F238E27FC236}">
                <a16:creationId xmlns:a16="http://schemas.microsoft.com/office/drawing/2014/main" id="{0CDA9830-BFD2-E318-753D-3FBCED1D477E}"/>
              </a:ext>
            </a:extLst>
          </p:cNvPr>
          <p:cNvSpPr/>
          <p:nvPr/>
        </p:nvSpPr>
        <p:spPr>
          <a:xfrm>
            <a:off x="7760483" y="6566494"/>
            <a:ext cx="282012" cy="281204"/>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700"/>
          </a:p>
        </p:txBody>
      </p:sp>
      <p:sp>
        <p:nvSpPr>
          <p:cNvPr id="8" name="TextBox 7">
            <a:extLst>
              <a:ext uri="{FF2B5EF4-FFF2-40B4-BE49-F238E27FC236}">
                <a16:creationId xmlns:a16="http://schemas.microsoft.com/office/drawing/2014/main" id="{87FC6196-EF31-DB49-F0CE-887EFA85C33A}"/>
              </a:ext>
            </a:extLst>
          </p:cNvPr>
          <p:cNvSpPr txBox="1"/>
          <p:nvPr/>
        </p:nvSpPr>
        <p:spPr>
          <a:xfrm>
            <a:off x="294830" y="6720745"/>
            <a:ext cx="3313875" cy="2354491"/>
          </a:xfrm>
          <a:prstGeom prst="rect">
            <a:avLst/>
          </a:prstGeom>
          <a:noFill/>
        </p:spPr>
        <p:txBody>
          <a:bodyPr wrap="square" rtlCol="0">
            <a:spAutoFit/>
          </a:bodyPr>
          <a:lstStyle/>
          <a:p>
            <a:pPr defTabSz="1371600">
              <a:defRPr/>
            </a:pPr>
            <a:endParaRPr lang="mn-MN" sz="2100" b="1" dirty="0">
              <a:solidFill>
                <a:srgbClr val="FFC000"/>
              </a:solidFill>
              <a:latin typeface="Arial" panose="020B0604020202020204" pitchFamily="34" charset="0"/>
              <a:cs typeface="Arial" panose="020B0604020202020204" pitchFamily="34" charset="0"/>
            </a:endParaRPr>
          </a:p>
          <a:p>
            <a:pPr defTabSz="1371600">
              <a:defRPr/>
            </a:pPr>
            <a:r>
              <a:rPr lang="mn-MN" sz="2100" b="1" dirty="0">
                <a:solidFill>
                  <a:srgbClr val="FFC000"/>
                </a:solidFill>
                <a:latin typeface="Arial" panose="020B0604020202020204" pitchFamily="34" charset="0"/>
                <a:cs typeface="Arial" panose="020B0604020202020204" pitchFamily="34" charset="0"/>
              </a:rPr>
              <a:t>Дархан-Уул - 111 </a:t>
            </a:r>
          </a:p>
          <a:p>
            <a:pPr defTabSz="1371600">
              <a:defRPr/>
            </a:pPr>
            <a:r>
              <a:rPr lang="mn-MN" sz="2100" b="1" dirty="0">
                <a:solidFill>
                  <a:srgbClr val="FFC000"/>
                </a:solidFill>
                <a:latin typeface="Arial" panose="020B0604020202020204" pitchFamily="34" charset="0"/>
                <a:cs typeface="Arial" panose="020B0604020202020204" pitchFamily="34" charset="0"/>
              </a:rPr>
              <a:t>Увс- 83</a:t>
            </a:r>
          </a:p>
          <a:p>
            <a:pPr defTabSz="1371600">
              <a:defRPr/>
            </a:pPr>
            <a:r>
              <a:rPr lang="mn-MN" sz="2100" b="1" dirty="0">
                <a:solidFill>
                  <a:srgbClr val="FFC000"/>
                </a:solidFill>
                <a:latin typeface="Arial" panose="020B0604020202020204" pitchFamily="34" charset="0"/>
                <a:cs typeface="Arial" panose="020B0604020202020204" pitchFamily="34" charset="0"/>
              </a:rPr>
              <a:t>Орхон- 78</a:t>
            </a:r>
          </a:p>
          <a:p>
            <a:pPr defTabSz="1371600">
              <a:defRPr/>
            </a:pPr>
            <a:r>
              <a:rPr lang="mn-MN" sz="2100" b="1" dirty="0">
                <a:solidFill>
                  <a:srgbClr val="FFC000"/>
                </a:solidFill>
                <a:latin typeface="Arial" panose="020B0604020202020204" pitchFamily="34" charset="0"/>
                <a:cs typeface="Arial" panose="020B0604020202020204" pitchFamily="34" charset="0"/>
              </a:rPr>
              <a:t>Архангай- 62</a:t>
            </a:r>
          </a:p>
          <a:p>
            <a:pPr defTabSz="1371600">
              <a:defRPr/>
            </a:pPr>
            <a:r>
              <a:rPr lang="mn-MN" sz="2100" b="1" dirty="0">
                <a:solidFill>
                  <a:srgbClr val="FFC000"/>
                </a:solidFill>
                <a:latin typeface="Arial" panose="020B0604020202020204" pitchFamily="34" charset="0"/>
                <a:cs typeface="Arial" panose="020B0604020202020204" pitchFamily="34" charset="0"/>
              </a:rPr>
              <a:t>Өвөрхангай- 61</a:t>
            </a:r>
          </a:p>
          <a:p>
            <a:pPr defTabSz="1371600">
              <a:defRPr/>
            </a:pPr>
            <a:endParaRPr lang="mn-MN" sz="2100" b="1" dirty="0">
              <a:solidFill>
                <a:srgbClr val="FFC000"/>
              </a:solidFill>
              <a:latin typeface="Arial" panose="020B0604020202020204" pitchFamily="34" charset="0"/>
              <a:cs typeface="Arial" panose="020B0604020202020204" pitchFamily="34" charset="0"/>
            </a:endParaRPr>
          </a:p>
        </p:txBody>
      </p:sp>
      <p:sp>
        <p:nvSpPr>
          <p:cNvPr id="42" name="Arrow: Up 41">
            <a:extLst>
              <a:ext uri="{FF2B5EF4-FFF2-40B4-BE49-F238E27FC236}">
                <a16:creationId xmlns:a16="http://schemas.microsoft.com/office/drawing/2014/main" id="{0533A49B-9EA6-D7BF-CB0D-BAF7F5B9CE41}"/>
              </a:ext>
            </a:extLst>
          </p:cNvPr>
          <p:cNvSpPr/>
          <p:nvPr/>
        </p:nvSpPr>
        <p:spPr>
          <a:xfrm>
            <a:off x="2649305" y="7395766"/>
            <a:ext cx="451244" cy="1190576"/>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38872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79451-FA03-EB77-A549-59871E3F0BB0}"/>
            </a:ext>
          </a:extLst>
        </p:cNvPr>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73F19B9B-C2D8-257B-3316-FD1EBCE9A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5" t="6729" r="69807" b="5505"/>
          <a:stretch>
            <a:fillRect/>
          </a:stretch>
        </p:blipFill>
        <p:spPr bwMode="auto">
          <a:xfrm>
            <a:off x="62562" y="68045"/>
            <a:ext cx="872073" cy="8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43217E0-9B46-BB9F-47A0-6825694CF7FB}"/>
              </a:ext>
            </a:extLst>
          </p:cNvPr>
          <p:cNvSpPr txBox="1">
            <a:spLocks noChangeArrowheads="1"/>
          </p:cNvSpPr>
          <p:nvPr/>
        </p:nvSpPr>
        <p:spPr bwMode="auto">
          <a:xfrm rot="5400000">
            <a:off x="-1438275" y="2446009"/>
            <a:ext cx="37766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028700">
              <a:lnSpc>
                <a:spcPct val="100000"/>
              </a:lnSpc>
              <a:spcBef>
                <a:spcPct val="0"/>
              </a:spcBef>
              <a:buNone/>
              <a:defRPr/>
            </a:pPr>
            <a:r>
              <a:rPr lang="mn-Mong-CN" altLang="en-US" sz="4950" dirty="0">
                <a:solidFill>
                  <a:srgbClr val="FFFFFF"/>
                </a:solidFill>
                <a:latin typeface="Arial" panose="020B0604020202020204" pitchFamily="34" charset="0"/>
                <a:ea typeface="Mongolian Baiti" panose="03000500000000000000" pitchFamily="66" charset="0"/>
                <a:cs typeface="Mongolian Baiti" panose="03000500000000000000" pitchFamily="66" charset="0"/>
              </a:rPr>
              <a:t>ᠪᠣᠯᠪᠠᠰᠤᠷᠠᠯ ᠤ᠋ᠨ ᠶᠠᠮᠤ</a:t>
            </a:r>
            <a:endParaRPr lang="en-US" altLang="en-US" sz="4950"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DAACA0B-DD60-67C5-EC6A-1827E57F5BC2}"/>
              </a:ext>
            </a:extLst>
          </p:cNvPr>
          <p:cNvPicPr>
            <a:picLocks noChangeAspect="1"/>
          </p:cNvPicPr>
          <p:nvPr/>
        </p:nvPicPr>
        <p:blipFill>
          <a:blip r:embed="rId3"/>
          <a:stretch>
            <a:fillRect/>
          </a:stretch>
        </p:blipFill>
        <p:spPr>
          <a:xfrm>
            <a:off x="1651756" y="1269399"/>
            <a:ext cx="15524474" cy="8740500"/>
          </a:xfrm>
          <a:prstGeom prst="rect">
            <a:avLst/>
          </a:prstGeom>
        </p:spPr>
      </p:pic>
      <p:sp>
        <p:nvSpPr>
          <p:cNvPr id="5" name="TextBox 4">
            <a:extLst>
              <a:ext uri="{FF2B5EF4-FFF2-40B4-BE49-F238E27FC236}">
                <a16:creationId xmlns:a16="http://schemas.microsoft.com/office/drawing/2014/main" id="{9F38FB2B-F357-AC02-CE9E-00BD45C92E45}"/>
              </a:ext>
            </a:extLst>
          </p:cNvPr>
          <p:cNvSpPr txBox="1"/>
          <p:nvPr/>
        </p:nvSpPr>
        <p:spPr>
          <a:xfrm>
            <a:off x="1478334" y="277102"/>
            <a:ext cx="16352466" cy="830997"/>
          </a:xfrm>
          <a:prstGeom prst="rect">
            <a:avLst/>
          </a:prstGeom>
          <a:noFill/>
        </p:spPr>
        <p:txBody>
          <a:bodyPr wrap="square" rtlCol="0">
            <a:spAutoFit/>
          </a:bodyPr>
          <a:lstStyle/>
          <a:p>
            <a:pPr algn="ctr"/>
            <a:r>
              <a:rPr lang="mn-MN" sz="2400" b="1" dirty="0">
                <a:solidFill>
                  <a:srgbClr val="FFC000"/>
                </a:solidFill>
                <a:latin typeface="Times New Roman" panose="02020603050405020304" pitchFamily="18" charset="0"/>
                <a:cs typeface="Times New Roman" panose="02020603050405020304" pitchFamily="18" charset="0"/>
              </a:rPr>
              <a:t>“СУРГУУЛИЙН ӨМНӨХ НАСНЫ ХӨГЖЛИЙН БЭРХШЭЭЛТЭЙ ХҮҮХДИЙГ БОЛОВСРОЛ ЭЗЭМШИХЭД ДЭМЖЛЭГ ҮЗҮҮЛЭХ ХАМТЫН АЖИЛЛАГААНЫ ТӨЛӨВЛӨГӨӨ”-Г БАТЛАН ХЭРЭГЖҮҮЛЖ БАЙНА.</a:t>
            </a:r>
            <a:endParaRPr lang="en-US" sz="24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7295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44914072-4F67-8AFB-1DAF-57264C3AC889}"/>
            </a:ext>
          </a:extLst>
        </p:cNvPr>
        <p:cNvGrpSpPr/>
        <p:nvPr/>
      </p:nvGrpSpPr>
      <p:grpSpPr>
        <a:xfrm>
          <a:off x="0" y="0"/>
          <a:ext cx="0" cy="0"/>
          <a:chOff x="0" y="0"/>
          <a:chExt cx="0" cy="0"/>
        </a:xfrm>
      </p:grpSpPr>
      <p:sp>
        <p:nvSpPr>
          <p:cNvPr id="147" name="Google Shape;147;p19">
            <a:extLst>
              <a:ext uri="{FF2B5EF4-FFF2-40B4-BE49-F238E27FC236}">
                <a16:creationId xmlns:a16="http://schemas.microsoft.com/office/drawing/2014/main" id="{6D26F9A7-A8BE-5C8C-AD63-08A5E086B967}"/>
              </a:ext>
            </a:extLst>
          </p:cNvPr>
          <p:cNvSpPr txBox="1"/>
          <p:nvPr/>
        </p:nvSpPr>
        <p:spPr>
          <a:xfrm>
            <a:off x="11138987" y="372104"/>
            <a:ext cx="7363326" cy="600104"/>
          </a:xfrm>
          <a:prstGeom prst="rect">
            <a:avLst/>
          </a:prstGeom>
          <a:noFill/>
          <a:ln>
            <a:noFill/>
          </a:ln>
        </p:spPr>
        <p:txBody>
          <a:bodyPr spcFirstLastPara="1" wrap="square" lIns="137138" tIns="68550" rIns="137138" bIns="68550" anchor="t" anchorCtr="0">
            <a:spAutoFit/>
          </a:bodyPr>
          <a:lstStyle/>
          <a:p>
            <a:pPr algn="ctr"/>
            <a:r>
              <a:rPr lang="mn-MN" sz="3000" b="1" dirty="0">
                <a:solidFill>
                  <a:srgbClr val="FFC000"/>
                </a:solidFill>
                <a:latin typeface="Arial" panose="020B0604020202020204" pitchFamily="34" charset="0"/>
                <a:ea typeface="Times New Roman"/>
                <a:cs typeface="Arial" panose="020B0604020202020204" pitchFamily="34" charset="0"/>
                <a:sym typeface="Times New Roman"/>
              </a:rPr>
              <a:t>Анхаарах асуудал</a:t>
            </a:r>
            <a:endParaRPr sz="2700" dirty="0">
              <a:latin typeface="Arial" panose="020B0604020202020204" pitchFamily="34" charset="0"/>
              <a:cs typeface="Arial" panose="020B0604020202020204" pitchFamily="34" charset="0"/>
            </a:endParaRPr>
          </a:p>
        </p:txBody>
      </p:sp>
      <p:sp>
        <p:nvSpPr>
          <p:cNvPr id="148" name="Google Shape;148;p19">
            <a:extLst>
              <a:ext uri="{FF2B5EF4-FFF2-40B4-BE49-F238E27FC236}">
                <a16:creationId xmlns:a16="http://schemas.microsoft.com/office/drawing/2014/main" id="{D3A0BF81-2349-842F-3FBC-0A343707B477}"/>
              </a:ext>
            </a:extLst>
          </p:cNvPr>
          <p:cNvSpPr txBox="1"/>
          <p:nvPr/>
        </p:nvSpPr>
        <p:spPr>
          <a:xfrm>
            <a:off x="5661605" y="9367077"/>
            <a:ext cx="11401200" cy="1801350"/>
          </a:xfrm>
          <a:prstGeom prst="rect">
            <a:avLst/>
          </a:prstGeom>
          <a:noFill/>
          <a:ln>
            <a:noFill/>
          </a:ln>
        </p:spPr>
        <p:txBody>
          <a:bodyPr spcFirstLastPara="1" wrap="square" lIns="137138" tIns="68550" rIns="137138" bIns="68550" anchor="t" anchorCtr="0">
            <a:normAutofit/>
          </a:bodyPr>
          <a:lstStyle/>
          <a:p>
            <a:pPr marL="857250" indent="-457200" algn="just">
              <a:lnSpc>
                <a:spcPct val="90000"/>
              </a:lnSpc>
              <a:spcBef>
                <a:spcPts val="1500"/>
              </a:spcBef>
              <a:buClr>
                <a:schemeClr val="dk1"/>
              </a:buClr>
              <a:buSzPts val="2400"/>
            </a:pPr>
            <a:endParaRPr sz="3000">
              <a:solidFill>
                <a:schemeClr val="lt1"/>
              </a:solidFill>
              <a:latin typeface="Arial"/>
              <a:ea typeface="Arial"/>
              <a:cs typeface="Arial"/>
              <a:sym typeface="Arial"/>
            </a:endParaRPr>
          </a:p>
        </p:txBody>
      </p:sp>
      <p:sp>
        <p:nvSpPr>
          <p:cNvPr id="149" name="Google Shape;149;p19">
            <a:extLst>
              <a:ext uri="{FF2B5EF4-FFF2-40B4-BE49-F238E27FC236}">
                <a16:creationId xmlns:a16="http://schemas.microsoft.com/office/drawing/2014/main" id="{9599B265-3DB8-6446-241A-9353B3020307}"/>
              </a:ext>
            </a:extLst>
          </p:cNvPr>
          <p:cNvSpPr txBox="1">
            <a:spLocks noGrp="1"/>
          </p:cNvSpPr>
          <p:nvPr>
            <p:ph type="ctrTitle"/>
          </p:nvPr>
        </p:nvSpPr>
        <p:spPr>
          <a:xfrm>
            <a:off x="2286000" y="1683545"/>
            <a:ext cx="3845052" cy="168116"/>
          </a:xfrm>
          <a:prstGeom prst="rect">
            <a:avLst/>
          </a:prstGeom>
          <a:noFill/>
          <a:ln>
            <a:noFill/>
          </a:ln>
        </p:spPr>
        <p:txBody>
          <a:bodyPr spcFirstLastPara="1" vert="horz" wrap="square" lIns="137138" tIns="68550" rIns="137138" bIns="68550" rtlCol="0" anchor="b" anchorCtr="0">
            <a:normAutofit fontScale="90000"/>
          </a:bodyPr>
          <a:lstStyle/>
          <a:p>
            <a:pPr>
              <a:lnSpc>
                <a:spcPct val="90000"/>
              </a:lnSpc>
              <a:spcBef>
                <a:spcPts val="0"/>
              </a:spcBef>
              <a:buClr>
                <a:schemeClr val="dk1"/>
              </a:buClr>
              <a:buSzPct val="111111"/>
            </a:pPr>
            <a:r>
              <a:rPr lang="mn-MN"/>
              <a:t> </a:t>
            </a:r>
            <a:endParaRPr/>
          </a:p>
        </p:txBody>
      </p:sp>
      <p:graphicFrame>
        <p:nvGraphicFramePr>
          <p:cNvPr id="9" name="Diagram 8">
            <a:extLst>
              <a:ext uri="{FF2B5EF4-FFF2-40B4-BE49-F238E27FC236}">
                <a16:creationId xmlns:a16="http://schemas.microsoft.com/office/drawing/2014/main" id="{D452AA61-D70E-2C07-F5D6-D217495A906E}"/>
              </a:ext>
            </a:extLst>
          </p:cNvPr>
          <p:cNvGraphicFramePr/>
          <p:nvPr/>
        </p:nvGraphicFramePr>
        <p:xfrm>
          <a:off x="0" y="1683545"/>
          <a:ext cx="18673764" cy="8058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2093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4BB01-C83B-8E9F-3457-CE32D2597B3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3B4EF14-77BB-3341-2791-F6F4308AD9E1}"/>
              </a:ext>
            </a:extLst>
          </p:cNvPr>
          <p:cNvSpPr txBox="1"/>
          <p:nvPr/>
        </p:nvSpPr>
        <p:spPr>
          <a:xfrm>
            <a:off x="3606141" y="4451003"/>
            <a:ext cx="12285501" cy="646331"/>
          </a:xfrm>
          <a:prstGeom prst="rect">
            <a:avLst/>
          </a:prstGeom>
          <a:noFill/>
        </p:spPr>
        <p:txBody>
          <a:bodyPr wrap="square">
            <a:spAutoFit/>
          </a:bodyPr>
          <a:lstStyle/>
          <a:p>
            <a:pPr marL="171450" algn="ctr"/>
            <a:r>
              <a:rPr lang="mn-MN" sz="3600" b="1" dirty="0">
                <a:solidFill>
                  <a:schemeClr val="bg1"/>
                </a:solidFill>
                <a:latin typeface="Times New Roman" panose="02020603050405020304" pitchFamily="18" charset="0"/>
                <a:cs typeface="Times New Roman" panose="02020603050405020304" pitchFamily="18" charset="0"/>
              </a:rPr>
              <a:t>2. СУРГАЛТЫН ХӨТӨЛБӨРИЙН ХЭРЭГЖИЛТ</a:t>
            </a:r>
          </a:p>
        </p:txBody>
      </p:sp>
      <p:pic>
        <p:nvPicPr>
          <p:cNvPr id="2" name="Picture 1" descr="Logo&#10;&#10;Description automatically generated">
            <a:extLst>
              <a:ext uri="{FF2B5EF4-FFF2-40B4-BE49-F238E27FC236}">
                <a16:creationId xmlns:a16="http://schemas.microsoft.com/office/drawing/2014/main" id="{A6806892-2C38-76B2-26AA-CD7702B4F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5" t="6729" r="69807" b="5505"/>
          <a:stretch>
            <a:fillRect/>
          </a:stretch>
        </p:blipFill>
        <p:spPr bwMode="auto">
          <a:xfrm>
            <a:off x="62562" y="68045"/>
            <a:ext cx="872073" cy="8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09F4562-C949-791A-37D0-B4E7A29C819A}"/>
              </a:ext>
            </a:extLst>
          </p:cNvPr>
          <p:cNvSpPr txBox="1">
            <a:spLocks noChangeArrowheads="1"/>
          </p:cNvSpPr>
          <p:nvPr/>
        </p:nvSpPr>
        <p:spPr bwMode="auto">
          <a:xfrm rot="5400000">
            <a:off x="-1438275" y="2446009"/>
            <a:ext cx="37766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028700">
              <a:lnSpc>
                <a:spcPct val="100000"/>
              </a:lnSpc>
              <a:spcBef>
                <a:spcPct val="0"/>
              </a:spcBef>
              <a:buNone/>
              <a:defRPr/>
            </a:pPr>
            <a:r>
              <a:rPr lang="mn-Mong-CN" altLang="en-US" sz="4950" dirty="0">
                <a:solidFill>
                  <a:srgbClr val="FFFFFF"/>
                </a:solidFill>
                <a:latin typeface="Arial" panose="020B0604020202020204" pitchFamily="34" charset="0"/>
                <a:ea typeface="Mongolian Baiti" panose="03000500000000000000" pitchFamily="66" charset="0"/>
                <a:cs typeface="Mongolian Baiti" panose="03000500000000000000" pitchFamily="66" charset="0"/>
              </a:rPr>
              <a:t>ᠪᠣᠯᠪᠠᠰᠤᠷᠠᠯ ᠤ᠋ᠨ ᠶᠠᠮᠤ</a:t>
            </a:r>
            <a:endParaRPr lang="en-US" altLang="en-US" sz="495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509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2">
          <a:extLst>
            <a:ext uri="{FF2B5EF4-FFF2-40B4-BE49-F238E27FC236}">
              <a16:creationId xmlns:a16="http://schemas.microsoft.com/office/drawing/2014/main" id="{FDE5571F-3B69-B58A-8E67-C77A303FBBA1}"/>
            </a:ext>
          </a:extLst>
        </p:cNvPr>
        <p:cNvGrpSpPr/>
        <p:nvPr/>
      </p:nvGrpSpPr>
      <p:grpSpPr>
        <a:xfrm>
          <a:off x="0" y="0"/>
          <a:ext cx="0" cy="0"/>
          <a:chOff x="0" y="0"/>
          <a:chExt cx="0" cy="0"/>
        </a:xfrm>
      </p:grpSpPr>
      <p:graphicFrame>
        <p:nvGraphicFramePr>
          <p:cNvPr id="194" name="Google Shape;194;p48">
            <a:extLst>
              <a:ext uri="{FF2B5EF4-FFF2-40B4-BE49-F238E27FC236}">
                <a16:creationId xmlns:a16="http://schemas.microsoft.com/office/drawing/2014/main" id="{CDA80C70-8D66-F61A-7291-63FAA36A6BA0}"/>
              </a:ext>
            </a:extLst>
          </p:cNvPr>
          <p:cNvGraphicFramePr/>
          <p:nvPr/>
        </p:nvGraphicFramePr>
        <p:xfrm>
          <a:off x="334645" y="1642181"/>
          <a:ext cx="17667605" cy="8216180"/>
        </p:xfrm>
        <a:graphic>
          <a:graphicData uri="http://schemas.openxmlformats.org/drawingml/2006/table">
            <a:tbl>
              <a:tblPr firstRow="1" firstCol="1" bandRow="1">
                <a:noFill/>
              </a:tblPr>
              <a:tblGrid>
                <a:gridCol w="540633">
                  <a:extLst>
                    <a:ext uri="{9D8B030D-6E8A-4147-A177-3AD203B41FA5}">
                      <a16:colId xmlns:a16="http://schemas.microsoft.com/office/drawing/2014/main" val="20000"/>
                    </a:ext>
                  </a:extLst>
                </a:gridCol>
                <a:gridCol w="6288302">
                  <a:extLst>
                    <a:ext uri="{9D8B030D-6E8A-4147-A177-3AD203B41FA5}">
                      <a16:colId xmlns:a16="http://schemas.microsoft.com/office/drawing/2014/main" val="20001"/>
                    </a:ext>
                  </a:extLst>
                </a:gridCol>
                <a:gridCol w="10838670">
                  <a:extLst>
                    <a:ext uri="{9D8B030D-6E8A-4147-A177-3AD203B41FA5}">
                      <a16:colId xmlns:a16="http://schemas.microsoft.com/office/drawing/2014/main" val="20002"/>
                    </a:ext>
                  </a:extLst>
                </a:gridCol>
              </a:tblGrid>
              <a:tr h="1437822">
                <a:tc>
                  <a:txBody>
                    <a:bodyPr/>
                    <a:lstStyle/>
                    <a:p>
                      <a:pPr marL="0" marR="0" lvl="0" indent="0" algn="l" rtl="0">
                        <a:lnSpc>
                          <a:spcPct val="100000"/>
                        </a:lnSpc>
                        <a:spcBef>
                          <a:spcPts val="0"/>
                        </a:spcBef>
                        <a:spcAft>
                          <a:spcPts val="0"/>
                        </a:spcAft>
                        <a:buClr>
                          <a:schemeClr val="lt1"/>
                        </a:buClr>
                        <a:buSzPts val="1400"/>
                        <a:buFont typeface="Arial"/>
                        <a:buNone/>
                      </a:pPr>
                      <a:endParaRPr sz="2400" i="0" u="none" strike="noStrike" cap="none" dirty="0">
                        <a:solidFill>
                          <a:schemeClr val="lt1"/>
                        </a:solidFill>
                        <a:latin typeface="Times New Roman" panose="02020603050405020304" pitchFamily="18" charset="0"/>
                        <a:ea typeface="Arial"/>
                        <a:cs typeface="Times New Roman" panose="02020603050405020304" pitchFamily="18" charset="0"/>
                        <a:sym typeface="Arial"/>
                      </a:endParaRPr>
                    </a:p>
                  </a:txBody>
                  <a:tcPr marL="62625" marR="62625" marT="0" marB="0">
                    <a:lnL w="12700" cap="flat" cmpd="sng">
                      <a:solidFill>
                        <a:schemeClr val="dk1"/>
                      </a:solidFill>
                      <a:prstDash val="dot"/>
                      <a:round/>
                      <a:headEnd type="none" w="sm" len="sm"/>
                      <a:tailEnd type="none" w="sm" len="sm"/>
                    </a:lnL>
                    <a:lnR w="12700" cap="flat" cmpd="sng">
                      <a:solidFill>
                        <a:schemeClr val="lt1"/>
                      </a:solidFill>
                      <a:prstDash val="dash"/>
                      <a:round/>
                      <a:headEnd type="none" w="sm" len="sm"/>
                      <a:tailEnd type="none" w="sm" len="sm"/>
                    </a:lnR>
                    <a:lnT w="12700" cap="flat" cmpd="sng">
                      <a:solidFill>
                        <a:schemeClr val="dk1"/>
                      </a:solidFill>
                      <a:prstDash val="dot"/>
                      <a:round/>
                      <a:headEnd type="none" w="sm" len="sm"/>
                      <a:tailEnd type="none" w="sm" len="sm"/>
                    </a:lnT>
                    <a:lnB w="12700" cap="flat" cmpd="sng">
                      <a:solidFill>
                        <a:schemeClr val="lt1"/>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1400"/>
                        <a:buFont typeface="Arial"/>
                        <a:buNone/>
                      </a:pPr>
                      <a:endParaRPr lang="en-US" sz="2100" b="1" i="1" u="none" strike="noStrike" cap="none" dirty="0">
                        <a:solidFill>
                          <a:schemeClr val="lt1"/>
                        </a:solidFill>
                        <a:latin typeface="Times New Roman" panose="02020603050405020304" pitchFamily="18" charset="0"/>
                        <a:cs typeface="Times New Roman" panose="02020603050405020304" pitchFamily="18" charset="0"/>
                      </a:endParaRPr>
                    </a:p>
                    <a:p>
                      <a:pPr marL="0" marR="0" lvl="0" indent="0" algn="ctr" rtl="0">
                        <a:lnSpc>
                          <a:spcPct val="100000"/>
                        </a:lnSpc>
                        <a:spcBef>
                          <a:spcPts val="0"/>
                        </a:spcBef>
                        <a:spcAft>
                          <a:spcPts val="0"/>
                        </a:spcAft>
                        <a:buClr>
                          <a:schemeClr val="lt1"/>
                        </a:buClr>
                        <a:buSzPts val="1400"/>
                        <a:buFont typeface="Arial"/>
                        <a:buNone/>
                      </a:pPr>
                      <a:r>
                        <a:rPr lang="mn-MN" sz="2100" b="0" i="1" u="none" strike="noStrike" cap="none" dirty="0">
                          <a:solidFill>
                            <a:schemeClr val="lt1"/>
                          </a:solidFill>
                          <a:latin typeface="Times New Roman" panose="02020603050405020304" pitchFamily="18" charset="0"/>
                          <a:cs typeface="Times New Roman" panose="02020603050405020304" pitchFamily="18" charset="0"/>
                        </a:rPr>
                        <a:t>Боловсролын сайдын 2025 оны </a:t>
                      </a:r>
                      <a:r>
                        <a:rPr lang="mn-MN" sz="2100" b="1" i="1" u="none" strike="noStrike" cap="none" dirty="0">
                          <a:solidFill>
                            <a:schemeClr val="lt1"/>
                          </a:solidFill>
                          <a:latin typeface="Times New Roman" panose="02020603050405020304" pitchFamily="18" charset="0"/>
                          <a:cs typeface="Times New Roman" panose="02020603050405020304" pitchFamily="18" charset="0"/>
                        </a:rPr>
                        <a:t>“Сургалтын хөтөлбөр шинэчлэн батлах тухай” </a:t>
                      </a:r>
                    </a:p>
                    <a:p>
                      <a:pPr marL="0" marR="0" lvl="0" indent="0" algn="ctr" rtl="0">
                        <a:lnSpc>
                          <a:spcPct val="100000"/>
                        </a:lnSpc>
                        <a:spcBef>
                          <a:spcPts val="0"/>
                        </a:spcBef>
                        <a:spcAft>
                          <a:spcPts val="0"/>
                        </a:spcAft>
                        <a:buClr>
                          <a:schemeClr val="lt1"/>
                        </a:buClr>
                        <a:buSzPts val="1400"/>
                        <a:buFont typeface="Arial"/>
                        <a:buNone/>
                      </a:pPr>
                      <a:r>
                        <a:rPr lang="mn-MN" sz="2100" b="1" i="1" u="none" strike="noStrike" cap="none" dirty="0">
                          <a:solidFill>
                            <a:schemeClr val="accent4"/>
                          </a:solidFill>
                          <a:latin typeface="Times New Roman" panose="02020603050405020304" pitchFamily="18" charset="0"/>
                          <a:cs typeface="Times New Roman" panose="02020603050405020304" pitchFamily="18" charset="0"/>
                        </a:rPr>
                        <a:t>А/404 </a:t>
                      </a:r>
                      <a:r>
                        <a:rPr lang="mn-MN" sz="2100" b="1" i="1" u="none" strike="noStrike" cap="none" dirty="0">
                          <a:solidFill>
                            <a:schemeClr val="lt1"/>
                          </a:solidFill>
                          <a:latin typeface="Times New Roman" panose="02020603050405020304" pitchFamily="18" charset="0"/>
                          <a:cs typeface="Times New Roman" panose="02020603050405020304" pitchFamily="18" charset="0"/>
                        </a:rPr>
                        <a:t>дүгээр тушаалын хавсралт</a:t>
                      </a:r>
                    </a:p>
                  </a:txBody>
                  <a:tcPr marL="42750" marR="42750" marT="0" marB="0">
                    <a:lnL w="12700" cap="flat" cmpd="sng">
                      <a:solidFill>
                        <a:schemeClr val="lt1"/>
                      </a:solidFill>
                      <a:prstDash val="dash"/>
                      <a:round/>
                      <a:headEnd type="none" w="sm" len="sm"/>
                      <a:tailEnd type="none" w="sm" len="sm"/>
                    </a:lnL>
                    <a:lnR w="12700" cap="flat" cmpd="sng">
                      <a:solidFill>
                        <a:schemeClr val="lt1"/>
                      </a:solidFill>
                      <a:prstDash val="dash"/>
                      <a:round/>
                      <a:headEnd type="none" w="sm" len="sm"/>
                      <a:tailEnd type="none" w="sm" len="sm"/>
                    </a:lnR>
                    <a:lnT w="12700" cap="flat" cmpd="sng">
                      <a:solidFill>
                        <a:schemeClr val="dk1"/>
                      </a:solidFill>
                      <a:prstDash val="dot"/>
                      <a:round/>
                      <a:headEnd type="none" w="sm" len="sm"/>
                      <a:tailEnd type="none" w="sm" len="sm"/>
                    </a:lnT>
                    <a:lnB w="12700" cap="flat" cmpd="sng">
                      <a:solidFill>
                        <a:schemeClr val="lt1"/>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1400"/>
                        <a:buFont typeface="Arial"/>
                        <a:buNone/>
                      </a:pPr>
                      <a:endParaRPr lang="mn-MN" sz="2100"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00000"/>
                        </a:lnSpc>
                        <a:spcBef>
                          <a:spcPts val="0"/>
                        </a:spcBef>
                        <a:spcAft>
                          <a:spcPts val="0"/>
                        </a:spcAft>
                        <a:buClr>
                          <a:schemeClr val="lt1"/>
                        </a:buClr>
                        <a:buSzPts val="1400"/>
                        <a:buFont typeface="Arial"/>
                        <a:buNone/>
                      </a:pPr>
                      <a:r>
                        <a:rPr lang="mn-MN" sz="2100" dirty="0">
                          <a:solidFill>
                            <a:schemeClr val="bg1"/>
                          </a:solidFill>
                          <a:latin typeface="Times New Roman" panose="02020603050405020304" pitchFamily="18" charset="0"/>
                          <a:cs typeface="Times New Roman" panose="02020603050405020304" pitchFamily="18" charset="0"/>
                        </a:rPr>
                        <a:t>Бага, дунд, ахлах, бэлтгэл бүлгийн </a:t>
                      </a:r>
                      <a:r>
                        <a:rPr lang="mn-MN" sz="2100" b="1" i="1" dirty="0">
                          <a:solidFill>
                            <a:schemeClr val="accent4"/>
                          </a:solidFill>
                          <a:latin typeface="Times New Roman" panose="02020603050405020304" pitchFamily="18" charset="0"/>
                          <a:cs typeface="Times New Roman" panose="02020603050405020304" pitchFamily="18" charset="0"/>
                        </a:rPr>
                        <a:t>багшийн гарын авлага, бэлтгэл бүлгийн хүүхдийн дасгал ажлын дэвтрийг </a:t>
                      </a:r>
                      <a:r>
                        <a:rPr lang="mn-MN" sz="2100" dirty="0">
                          <a:solidFill>
                            <a:schemeClr val="bg1"/>
                          </a:solidFill>
                          <a:latin typeface="Times New Roman" panose="02020603050405020304" pitchFamily="18" charset="0"/>
                          <a:cs typeface="Times New Roman" panose="02020603050405020304" pitchFamily="18" charset="0"/>
                        </a:rPr>
                        <a:t>боловсруулж, </a:t>
                      </a:r>
                      <a:r>
                        <a:rPr lang="en-US" sz="2100" dirty="0">
                          <a:solidFill>
                            <a:schemeClr val="bg1"/>
                          </a:solidFill>
                          <a:latin typeface="Times New Roman" panose="02020603050405020304" pitchFamily="18" charset="0"/>
                          <a:cs typeface="Times New Roman" panose="02020603050405020304" pitchFamily="18" charset="0"/>
                        </a:rPr>
                        <a:t>e-book </a:t>
                      </a:r>
                      <a:r>
                        <a:rPr lang="mn-MN" sz="2100" dirty="0">
                          <a:solidFill>
                            <a:schemeClr val="bg1"/>
                          </a:solidFill>
                          <a:latin typeface="Times New Roman" panose="02020603050405020304" pitchFamily="18" charset="0"/>
                          <a:cs typeface="Times New Roman" panose="02020603050405020304" pitchFamily="18" charset="0"/>
                        </a:rPr>
                        <a:t>хэлбэрээр багш, эцэг эх, асран хамгаалагч, </a:t>
                      </a:r>
                    </a:p>
                    <a:p>
                      <a:pPr marL="0" marR="0" lvl="0" indent="0" algn="ctr" rtl="0">
                        <a:lnSpc>
                          <a:spcPct val="100000"/>
                        </a:lnSpc>
                        <a:spcBef>
                          <a:spcPts val="0"/>
                        </a:spcBef>
                        <a:spcAft>
                          <a:spcPts val="0"/>
                        </a:spcAft>
                        <a:buClr>
                          <a:schemeClr val="lt1"/>
                        </a:buClr>
                        <a:buSzPts val="1400"/>
                        <a:buFont typeface="Arial"/>
                        <a:buNone/>
                      </a:pPr>
                      <a:r>
                        <a:rPr lang="mn-MN" sz="2100" dirty="0">
                          <a:solidFill>
                            <a:schemeClr val="bg1"/>
                          </a:solidFill>
                          <a:latin typeface="Times New Roman" panose="02020603050405020304" pitchFamily="18" charset="0"/>
                          <a:cs typeface="Times New Roman" panose="02020603050405020304" pitchFamily="18" charset="0"/>
                        </a:rPr>
                        <a:t>олон нийтэд нээлттэй  хүргэлээ. </a:t>
                      </a:r>
                      <a:endParaRPr sz="2100" b="1" i="1" dirty="0">
                        <a:latin typeface="Times New Roman" panose="02020603050405020304" pitchFamily="18" charset="0"/>
                        <a:cs typeface="Times New Roman" panose="02020603050405020304" pitchFamily="18" charset="0"/>
                      </a:endParaRPr>
                    </a:p>
                  </a:txBody>
                  <a:tcPr marL="42750" marR="42750" marT="0" marB="0">
                    <a:lnL w="12700" cap="flat" cmpd="sng">
                      <a:solidFill>
                        <a:schemeClr val="lt1"/>
                      </a:solidFill>
                      <a:prstDash val="dash"/>
                      <a:round/>
                      <a:headEnd type="none" w="sm" len="sm"/>
                      <a:tailEnd type="none" w="sm" len="sm"/>
                    </a:lnL>
                    <a:lnR w="12700" cap="flat" cmpd="sng">
                      <a:solidFill>
                        <a:schemeClr val="dk1"/>
                      </a:solidFill>
                      <a:prstDash val="dot"/>
                      <a:round/>
                      <a:headEnd type="none" w="sm" len="sm"/>
                      <a:tailEnd type="none" w="sm" len="sm"/>
                    </a:lnR>
                    <a:lnT w="12700" cap="flat" cmpd="sng">
                      <a:solidFill>
                        <a:schemeClr val="dk1"/>
                      </a:solidFill>
                      <a:prstDash val="dot"/>
                      <a:round/>
                      <a:headEnd type="none" w="sm" len="sm"/>
                      <a:tailEnd type="none" w="sm" len="sm"/>
                    </a:lnT>
                    <a:lnB w="12700" cap="flat" cmpd="sng">
                      <a:solidFill>
                        <a:schemeClr val="lt1"/>
                      </a:solidFill>
                      <a:prstDash val="dash"/>
                      <a:round/>
                      <a:headEnd type="none" w="sm" len="sm"/>
                      <a:tailEnd type="none" w="sm" len="sm"/>
                    </a:lnB>
                  </a:tcPr>
                </a:tc>
                <a:extLst>
                  <a:ext uri="{0D108BD9-81ED-4DB2-BD59-A6C34878D82A}">
                    <a16:rowId xmlns:a16="http://schemas.microsoft.com/office/drawing/2014/main" val="10000"/>
                  </a:ext>
                </a:extLst>
              </a:tr>
              <a:tr h="6778358">
                <a:tc>
                  <a:txBody>
                    <a:bodyPr/>
                    <a:lstStyle/>
                    <a:p>
                      <a:pPr marL="0" marR="0" lvl="0" indent="0" algn="l" rtl="0">
                        <a:lnSpc>
                          <a:spcPct val="100000"/>
                        </a:lnSpc>
                        <a:spcBef>
                          <a:spcPts val="0"/>
                        </a:spcBef>
                        <a:spcAft>
                          <a:spcPts val="0"/>
                        </a:spcAft>
                        <a:buClr>
                          <a:schemeClr val="lt1"/>
                        </a:buClr>
                        <a:buSzPts val="1400"/>
                        <a:buFont typeface="Arial"/>
                        <a:buNone/>
                      </a:pPr>
                      <a:r>
                        <a:rPr lang="mn-MN" sz="2400" u="none" strike="noStrike" cap="none">
                          <a:solidFill>
                            <a:schemeClr val="lt1"/>
                          </a:solidFill>
                          <a:latin typeface="Times New Roman" panose="02020603050405020304" pitchFamily="18" charset="0"/>
                          <a:cs typeface="Times New Roman" panose="02020603050405020304" pitchFamily="18" charset="0"/>
                        </a:rPr>
                        <a:t> </a:t>
                      </a:r>
                      <a:endParaRPr sz="2400" u="none" strike="noStrike" cap="none" dirty="0">
                        <a:solidFill>
                          <a:schemeClr val="lt1"/>
                        </a:solidFill>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chemeClr val="lt1"/>
                        </a:buClr>
                        <a:buSzPts val="1400"/>
                        <a:buFont typeface="Arial"/>
                        <a:buNone/>
                      </a:pPr>
                      <a:r>
                        <a:rPr lang="mn-MN" sz="2400" u="none" strike="noStrike" cap="none">
                          <a:solidFill>
                            <a:schemeClr val="lt1"/>
                          </a:solidFill>
                          <a:latin typeface="Times New Roman" panose="02020603050405020304" pitchFamily="18" charset="0"/>
                          <a:cs typeface="Times New Roman" panose="02020603050405020304" pitchFamily="18" charset="0"/>
                        </a:rPr>
                        <a:t> </a:t>
                      </a:r>
                      <a:endParaRPr sz="2400" u="none" strike="noStrike" cap="none" dirty="0">
                        <a:solidFill>
                          <a:schemeClr val="lt1"/>
                        </a:solidFill>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chemeClr val="lt1"/>
                        </a:buClr>
                        <a:buSzPts val="1400"/>
                        <a:buFont typeface="Arial"/>
                        <a:buNone/>
                      </a:pPr>
                      <a:r>
                        <a:rPr lang="mn-MN" sz="2400" u="none" strike="noStrike" cap="none">
                          <a:solidFill>
                            <a:schemeClr val="lt1"/>
                          </a:solidFill>
                          <a:latin typeface="Times New Roman" panose="02020603050405020304" pitchFamily="18" charset="0"/>
                          <a:cs typeface="Times New Roman" panose="02020603050405020304" pitchFamily="18" charset="0"/>
                        </a:rPr>
                        <a:t> </a:t>
                      </a:r>
                      <a:endParaRPr sz="2400" u="none" strike="noStrike" cap="none" dirty="0">
                        <a:solidFill>
                          <a:schemeClr val="lt1"/>
                        </a:solidFill>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chemeClr val="lt1"/>
                        </a:buClr>
                        <a:buSzPts val="1400"/>
                        <a:buFont typeface="Arial"/>
                        <a:buNone/>
                      </a:pPr>
                      <a:r>
                        <a:rPr lang="mn-MN" sz="2400" u="none" strike="noStrike" cap="none">
                          <a:solidFill>
                            <a:schemeClr val="lt1"/>
                          </a:solidFill>
                          <a:latin typeface="Times New Roman" panose="02020603050405020304" pitchFamily="18" charset="0"/>
                          <a:cs typeface="Times New Roman" panose="02020603050405020304" pitchFamily="18" charset="0"/>
                        </a:rPr>
                        <a:t> </a:t>
                      </a:r>
                      <a:endParaRPr sz="2400" u="none" strike="noStrike" cap="none" dirty="0">
                        <a:solidFill>
                          <a:schemeClr val="lt1"/>
                        </a:solidFill>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chemeClr val="lt1"/>
                        </a:buClr>
                        <a:buSzPts val="1400"/>
                        <a:buFont typeface="Arial"/>
                        <a:buNone/>
                      </a:pPr>
                      <a:r>
                        <a:rPr lang="mn-MN" sz="2400" u="none" strike="noStrike" cap="none">
                          <a:solidFill>
                            <a:schemeClr val="lt1"/>
                          </a:solidFill>
                          <a:latin typeface="Times New Roman" panose="02020603050405020304" pitchFamily="18" charset="0"/>
                          <a:cs typeface="Times New Roman" panose="02020603050405020304" pitchFamily="18" charset="0"/>
                        </a:rPr>
                        <a:t> </a:t>
                      </a:r>
                      <a:endParaRPr sz="2400" i="0" u="none" strike="noStrike" cap="none" dirty="0">
                        <a:solidFill>
                          <a:schemeClr val="lt1"/>
                        </a:solidFill>
                        <a:latin typeface="Times New Roman" panose="02020603050405020304" pitchFamily="18" charset="0"/>
                        <a:ea typeface="Arial"/>
                        <a:cs typeface="Times New Roman" panose="02020603050405020304" pitchFamily="18" charset="0"/>
                        <a:sym typeface="Arial"/>
                      </a:endParaRPr>
                    </a:p>
                  </a:txBody>
                  <a:tcPr marL="62625" marR="62625" marT="0" marB="0">
                    <a:lnL w="12700" cap="flat" cmpd="sng">
                      <a:solidFill>
                        <a:schemeClr val="dk1"/>
                      </a:solidFill>
                      <a:prstDash val="dot"/>
                      <a:round/>
                      <a:headEnd type="none" w="sm" len="sm"/>
                      <a:tailEnd type="none" w="sm" len="sm"/>
                    </a:lnL>
                    <a:lnR w="12700" cap="flat" cmpd="sng">
                      <a:solidFill>
                        <a:schemeClr val="lt1"/>
                      </a:solidFill>
                      <a:prstDash val="dash"/>
                      <a:round/>
                      <a:headEnd type="none" w="sm" len="sm"/>
                      <a:tailEnd type="none" w="sm" len="sm"/>
                    </a:lnR>
                    <a:lnT w="12700" cap="flat" cmpd="sng">
                      <a:solidFill>
                        <a:schemeClr val="lt1"/>
                      </a:solidFill>
                      <a:prstDash val="dash"/>
                      <a:round/>
                      <a:headEnd type="none" w="sm" len="sm"/>
                      <a:tailEnd type="none" w="sm" len="sm"/>
                    </a:lnT>
                    <a:lnB w="12700" cap="flat" cmpd="sng">
                      <a:solidFill>
                        <a:schemeClr val="dk1"/>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Arial"/>
                        <a:buNone/>
                      </a:pPr>
                      <a:endParaRPr sz="2400" i="0" u="none" strike="noStrike" cap="none" dirty="0">
                        <a:solidFill>
                          <a:schemeClr val="lt1"/>
                        </a:solidFill>
                        <a:latin typeface="Times New Roman" panose="02020603050405020304" pitchFamily="18" charset="0"/>
                        <a:ea typeface="Arial"/>
                        <a:cs typeface="Times New Roman" panose="02020603050405020304" pitchFamily="18" charset="0"/>
                        <a:sym typeface="Arial"/>
                      </a:endParaRPr>
                    </a:p>
                  </a:txBody>
                  <a:tcPr marL="62625" marR="62625" marT="0" marB="0">
                    <a:lnL w="12700" cap="flat" cmpd="sng">
                      <a:solidFill>
                        <a:schemeClr val="lt1"/>
                      </a:solidFill>
                      <a:prstDash val="dash"/>
                      <a:round/>
                      <a:headEnd type="none" w="sm" len="sm"/>
                      <a:tailEnd type="none" w="sm" len="sm"/>
                    </a:lnL>
                    <a:lnR w="12700" cap="flat" cmpd="sng">
                      <a:solidFill>
                        <a:schemeClr val="lt1"/>
                      </a:solidFill>
                      <a:prstDash val="dash"/>
                      <a:round/>
                      <a:headEnd type="none" w="sm" len="sm"/>
                      <a:tailEnd type="none" w="sm" len="sm"/>
                    </a:lnR>
                    <a:lnT w="12700" cap="flat" cmpd="sng">
                      <a:solidFill>
                        <a:schemeClr val="lt1"/>
                      </a:solidFill>
                      <a:prstDash val="dash"/>
                      <a:round/>
                      <a:headEnd type="none" w="sm" len="sm"/>
                      <a:tailEnd type="none" w="sm" len="sm"/>
                    </a:lnT>
                    <a:lnB w="12700" cap="flat" cmpd="sng">
                      <a:solidFill>
                        <a:schemeClr val="dk1"/>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400"/>
                        <a:buFont typeface="Arial"/>
                        <a:buNone/>
                      </a:pPr>
                      <a:r>
                        <a:rPr lang="mn-MN" sz="2400" u="none" strike="noStrike" cap="none" dirty="0">
                          <a:solidFill>
                            <a:schemeClr val="lt1"/>
                          </a:solidFill>
                          <a:latin typeface="Times New Roman" panose="02020603050405020304" pitchFamily="18" charset="0"/>
                          <a:cs typeface="Times New Roman" panose="02020603050405020304" pitchFamily="18" charset="0"/>
                        </a:rPr>
                        <a:t> </a:t>
                      </a:r>
                      <a:endParaRPr sz="2400" u="none" strike="noStrike" cap="none" dirty="0">
                        <a:solidFill>
                          <a:schemeClr val="lt1"/>
                        </a:solidFill>
                        <a:latin typeface="Times New Roman" panose="02020603050405020304" pitchFamily="18" charset="0"/>
                        <a:cs typeface="Times New Roman" panose="02020603050405020304" pitchFamily="18" charset="0"/>
                      </a:endParaRPr>
                    </a:p>
                  </a:txBody>
                  <a:tcPr marL="62625" marR="62625" marT="0" marB="0">
                    <a:lnL w="12700" cap="flat" cmpd="sng">
                      <a:solidFill>
                        <a:schemeClr val="lt1"/>
                      </a:solidFill>
                      <a:prstDash val="dash"/>
                      <a:round/>
                      <a:headEnd type="none" w="sm" len="sm"/>
                      <a:tailEnd type="none" w="sm" len="sm"/>
                    </a:lnL>
                    <a:lnR w="12700" cap="flat" cmpd="sng">
                      <a:solidFill>
                        <a:schemeClr val="dk1"/>
                      </a:solidFill>
                      <a:prstDash val="dot"/>
                      <a:round/>
                      <a:headEnd type="none" w="sm" len="sm"/>
                      <a:tailEnd type="none" w="sm" len="sm"/>
                    </a:lnR>
                    <a:lnT w="12700" cap="flat" cmpd="sng">
                      <a:solidFill>
                        <a:schemeClr val="lt1"/>
                      </a:solidFill>
                      <a:prstDash val="dash"/>
                      <a:round/>
                      <a:headEnd type="none" w="sm" len="sm"/>
                      <a:tailEnd type="none" w="sm" len="sm"/>
                    </a:lnT>
                    <a:lnB w="12700" cap="flat" cmpd="sng">
                      <a:solidFill>
                        <a:schemeClr val="dk1"/>
                      </a:solidFill>
                      <a:prstDash val="dot"/>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6" name="Picture 5">
            <a:extLst>
              <a:ext uri="{FF2B5EF4-FFF2-40B4-BE49-F238E27FC236}">
                <a16:creationId xmlns:a16="http://schemas.microsoft.com/office/drawing/2014/main" id="{24D713D3-C7C1-78F2-C5D0-11F30714922F}"/>
              </a:ext>
            </a:extLst>
          </p:cNvPr>
          <p:cNvPicPr>
            <a:picLocks noChangeAspect="1"/>
          </p:cNvPicPr>
          <p:nvPr/>
        </p:nvPicPr>
        <p:blipFill>
          <a:blip r:embed="rId3"/>
          <a:stretch>
            <a:fillRect/>
          </a:stretch>
        </p:blipFill>
        <p:spPr>
          <a:xfrm>
            <a:off x="1790657" y="3398646"/>
            <a:ext cx="4360082" cy="6168108"/>
          </a:xfrm>
          <a:prstGeom prst="rect">
            <a:avLst/>
          </a:prstGeom>
        </p:spPr>
      </p:pic>
      <p:sp>
        <p:nvSpPr>
          <p:cNvPr id="11" name="TextBox 10">
            <a:extLst>
              <a:ext uri="{FF2B5EF4-FFF2-40B4-BE49-F238E27FC236}">
                <a16:creationId xmlns:a16="http://schemas.microsoft.com/office/drawing/2014/main" id="{983BF861-2BFC-1C3E-F322-678DFEA7ADA3}"/>
              </a:ext>
            </a:extLst>
          </p:cNvPr>
          <p:cNvSpPr txBox="1"/>
          <p:nvPr/>
        </p:nvSpPr>
        <p:spPr>
          <a:xfrm>
            <a:off x="1990727" y="566723"/>
            <a:ext cx="15156938" cy="923330"/>
          </a:xfrm>
          <a:prstGeom prst="rect">
            <a:avLst/>
          </a:prstGeom>
          <a:noFill/>
        </p:spPr>
        <p:txBody>
          <a:bodyPr wrap="square">
            <a:spAutoFit/>
          </a:bodyPr>
          <a:lstStyle/>
          <a:p>
            <a:pPr algn="ctr"/>
            <a:r>
              <a:rPr lang="mn-MN" sz="2700" b="1" dirty="0">
                <a:solidFill>
                  <a:srgbClr val="FFC000"/>
                </a:solidFill>
                <a:latin typeface="Times New Roman" panose="02020603050405020304" pitchFamily="18" charset="0"/>
                <a:cs typeface="Times New Roman" panose="02020603050405020304" pitchFamily="18" charset="0"/>
              </a:rPr>
              <a:t>СУРГУУЛИЙН ӨМНӨХ БОЛОВСРОЛЫН СУРГАЛТЫН ХӨТӨЛБӨРИЙГ ШИНЭЧЛЭН БАТАЛЖ, ХЭРЭГЖҮҮЛЖ БАЙНА. </a:t>
            </a:r>
          </a:p>
        </p:txBody>
      </p:sp>
      <p:sp>
        <p:nvSpPr>
          <p:cNvPr id="7" name="TextBox 6">
            <a:extLst>
              <a:ext uri="{FF2B5EF4-FFF2-40B4-BE49-F238E27FC236}">
                <a16:creationId xmlns:a16="http://schemas.microsoft.com/office/drawing/2014/main" id="{8A835D38-CBA1-375B-10D7-AB8E1671F731}"/>
              </a:ext>
            </a:extLst>
          </p:cNvPr>
          <p:cNvSpPr txBox="1"/>
          <p:nvPr/>
        </p:nvSpPr>
        <p:spPr>
          <a:xfrm>
            <a:off x="11074278" y="9672716"/>
            <a:ext cx="7213722" cy="415498"/>
          </a:xfrm>
          <a:prstGeom prst="rect">
            <a:avLst/>
          </a:prstGeom>
          <a:noFill/>
        </p:spPr>
        <p:txBody>
          <a:bodyPr wrap="square">
            <a:spAutoFit/>
          </a:bodyPr>
          <a:lstStyle/>
          <a:p>
            <a:pPr algn="just"/>
            <a:r>
              <a:rPr lang="en-US" sz="21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https://medle.edu.mn/public/teachercorner/teacher_guide</a:t>
            </a:r>
            <a:r>
              <a:rPr lang="mn-MN" sz="2100" dirty="0">
                <a:solidFill>
                  <a:schemeClr val="bg1"/>
                </a:solidFill>
                <a:latin typeface="Arial" panose="020B0604020202020204" pitchFamily="34" charset="0"/>
                <a:cs typeface="Arial" panose="020B0604020202020204" pitchFamily="34" charset="0"/>
              </a:rPr>
              <a:t> </a:t>
            </a:r>
          </a:p>
        </p:txBody>
      </p:sp>
      <p:pic>
        <p:nvPicPr>
          <p:cNvPr id="17" name="Picture 16" descr="A book with trees and sun&#10;&#10;AI-generated content may be incorrect.">
            <a:extLst>
              <a:ext uri="{FF2B5EF4-FFF2-40B4-BE49-F238E27FC236}">
                <a16:creationId xmlns:a16="http://schemas.microsoft.com/office/drawing/2014/main" id="{0028A511-44A4-C874-BBBE-50004745C26B}"/>
              </a:ext>
            </a:extLst>
          </p:cNvPr>
          <p:cNvPicPr>
            <a:picLocks noChangeAspect="1"/>
          </p:cNvPicPr>
          <p:nvPr/>
        </p:nvPicPr>
        <p:blipFill>
          <a:blip r:embed="rId5"/>
          <a:stretch>
            <a:fillRect/>
          </a:stretch>
        </p:blipFill>
        <p:spPr>
          <a:xfrm>
            <a:off x="7603288" y="3398647"/>
            <a:ext cx="2561741" cy="3639758"/>
          </a:xfrm>
          <a:prstGeom prst="rect">
            <a:avLst/>
          </a:prstGeom>
          <a:ln>
            <a:noFill/>
          </a:ln>
          <a:effectLst>
            <a:outerShdw blurRad="190500" algn="tl" rotWithShape="0">
              <a:srgbClr val="000000">
                <a:alpha val="70000"/>
              </a:srgbClr>
            </a:outerShdw>
          </a:effectLst>
        </p:spPr>
      </p:pic>
      <p:pic>
        <p:nvPicPr>
          <p:cNvPr id="19" name="Picture 18" descr="A book with trees and sun on it&#10;&#10;AI-generated content may be incorrect.">
            <a:extLst>
              <a:ext uri="{FF2B5EF4-FFF2-40B4-BE49-F238E27FC236}">
                <a16:creationId xmlns:a16="http://schemas.microsoft.com/office/drawing/2014/main" id="{0EE1B58C-7493-5D3C-BC3C-377D230CE1CD}"/>
              </a:ext>
            </a:extLst>
          </p:cNvPr>
          <p:cNvPicPr>
            <a:picLocks noChangeAspect="1"/>
          </p:cNvPicPr>
          <p:nvPr/>
        </p:nvPicPr>
        <p:blipFill>
          <a:blip r:embed="rId6"/>
          <a:stretch>
            <a:fillRect/>
          </a:stretch>
        </p:blipFill>
        <p:spPr>
          <a:xfrm>
            <a:off x="11716303" y="3398647"/>
            <a:ext cx="2390627" cy="3392657"/>
          </a:xfrm>
          <a:prstGeom prst="rect">
            <a:avLst/>
          </a:prstGeom>
          <a:ln>
            <a:noFill/>
          </a:ln>
          <a:effectLst>
            <a:outerShdw blurRad="190500" algn="tl" rotWithShape="0">
              <a:srgbClr val="000000">
                <a:alpha val="70000"/>
              </a:srgbClr>
            </a:outerShdw>
          </a:effectLst>
        </p:spPr>
      </p:pic>
      <p:pic>
        <p:nvPicPr>
          <p:cNvPr id="22" name="Picture 20484">
            <a:extLst>
              <a:ext uri="{FF2B5EF4-FFF2-40B4-BE49-F238E27FC236}">
                <a16:creationId xmlns:a16="http://schemas.microsoft.com/office/drawing/2014/main" id="{0C7DE1B6-F726-2BDC-91CD-F8CD8198DE0D}"/>
              </a:ext>
            </a:extLst>
          </p:cNvPr>
          <p:cNvPicPr>
            <a:picLocks noChangeAspect="1" noChangeArrowheads="1"/>
          </p:cNvPicPr>
          <p:nvPr/>
        </p:nvPicPr>
        <p:blipFill>
          <a:blip r:embed="rId7"/>
          <a:srcRect l="74158" t="9887" b="15871"/>
          <a:stretch>
            <a:fillRect/>
          </a:stretch>
        </p:blipFill>
        <p:spPr bwMode="auto">
          <a:xfrm>
            <a:off x="15720294" y="4643438"/>
            <a:ext cx="2377242" cy="2998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descr="A book with trees and sun&#10;&#10;AI-generated content may be incorrect.">
            <a:extLst>
              <a:ext uri="{FF2B5EF4-FFF2-40B4-BE49-F238E27FC236}">
                <a16:creationId xmlns:a16="http://schemas.microsoft.com/office/drawing/2014/main" id="{2B0FCF21-AA1E-60CD-AED0-AD914CF840F5}"/>
              </a:ext>
            </a:extLst>
          </p:cNvPr>
          <p:cNvPicPr>
            <a:picLocks noChangeAspect="1"/>
          </p:cNvPicPr>
          <p:nvPr/>
        </p:nvPicPr>
        <p:blipFill>
          <a:blip r:embed="rId8"/>
          <a:stretch>
            <a:fillRect/>
          </a:stretch>
        </p:blipFill>
        <p:spPr>
          <a:xfrm>
            <a:off x="8897327" y="6174098"/>
            <a:ext cx="2404034" cy="3392657"/>
          </a:xfrm>
          <a:prstGeom prst="rect">
            <a:avLst/>
          </a:prstGeom>
          <a:ln>
            <a:noFill/>
          </a:ln>
          <a:effectLst>
            <a:outerShdw blurRad="190500" algn="tl" rotWithShape="0">
              <a:srgbClr val="000000">
                <a:alpha val="70000"/>
              </a:srgbClr>
            </a:outerShdw>
          </a:effectLst>
        </p:spPr>
      </p:pic>
      <p:pic>
        <p:nvPicPr>
          <p:cNvPr id="26" name="Picture 25" descr="A book with trees and sun&#10;&#10;AI-generated content may be incorrect.">
            <a:extLst>
              <a:ext uri="{FF2B5EF4-FFF2-40B4-BE49-F238E27FC236}">
                <a16:creationId xmlns:a16="http://schemas.microsoft.com/office/drawing/2014/main" id="{EDE8266C-5989-20AD-A6ED-5290EC470E04}"/>
              </a:ext>
            </a:extLst>
          </p:cNvPr>
          <p:cNvPicPr>
            <a:picLocks noChangeAspect="1"/>
          </p:cNvPicPr>
          <p:nvPr/>
        </p:nvPicPr>
        <p:blipFill>
          <a:blip r:embed="rId9"/>
          <a:stretch>
            <a:fillRect/>
          </a:stretch>
        </p:blipFill>
        <p:spPr>
          <a:xfrm>
            <a:off x="13030399" y="6158777"/>
            <a:ext cx="2404034" cy="34079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10940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29EAE-1E2A-7B30-6CA8-A74723A13F2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B4B4B5C-11A4-ED9E-B06E-8283BE4E8CC7}"/>
              </a:ext>
            </a:extLst>
          </p:cNvPr>
          <p:cNvSpPr txBox="1"/>
          <p:nvPr/>
        </p:nvSpPr>
        <p:spPr>
          <a:xfrm>
            <a:off x="1531145" y="264749"/>
            <a:ext cx="16188269" cy="830997"/>
          </a:xfrm>
          <a:prstGeom prst="rect">
            <a:avLst/>
          </a:prstGeom>
          <a:noFill/>
        </p:spPr>
        <p:txBody>
          <a:bodyPr wrap="square">
            <a:spAutoFit/>
          </a:bodyPr>
          <a:lstStyle/>
          <a:p>
            <a:pPr algn="ctr" defTabSz="1371600">
              <a:defRPr/>
            </a:pPr>
            <a:r>
              <a:rPr lang="mn-MN" sz="2400" b="1" dirty="0">
                <a:solidFill>
                  <a:srgbClr val="FFC000"/>
                </a:solidFill>
                <a:latin typeface="Times New Roman" panose="02020603050405020304" pitchFamily="18" charset="0"/>
                <a:cs typeface="Times New Roman" panose="02020603050405020304" pitchFamily="18" charset="0"/>
              </a:rPr>
              <a:t>БОЛОВСРОЛЫН БАГЦ ХУУЛИЙН ХЭРЭГЖИЛТИЙГ  ХАНГАХ ХҮРЭЭНД  ХОЛБОГДОХ ЖУРАМ, ЗОХИЦУУЛАЛТЫГ БАТЛУУЛЖ, ЭРХ ЗҮЙН ШИНЭЧЛЭЛ ХИЙЛЭЭ.</a:t>
            </a:r>
          </a:p>
        </p:txBody>
      </p:sp>
      <p:grpSp>
        <p:nvGrpSpPr>
          <p:cNvPr id="13" name="Group 12">
            <a:extLst>
              <a:ext uri="{FF2B5EF4-FFF2-40B4-BE49-F238E27FC236}">
                <a16:creationId xmlns:a16="http://schemas.microsoft.com/office/drawing/2014/main" id="{CD5A74AF-E3FC-438F-185C-0D5475AD282C}"/>
              </a:ext>
            </a:extLst>
          </p:cNvPr>
          <p:cNvGrpSpPr/>
          <p:nvPr/>
        </p:nvGrpSpPr>
        <p:grpSpPr>
          <a:xfrm>
            <a:off x="11140169" y="4169540"/>
            <a:ext cx="2847462" cy="3657063"/>
            <a:chOff x="7752050" y="2980933"/>
            <a:chExt cx="2540833" cy="3427876"/>
          </a:xfrm>
        </p:grpSpPr>
        <p:pic>
          <p:nvPicPr>
            <p:cNvPr id="11" name="Picture 10">
              <a:extLst>
                <a:ext uri="{FF2B5EF4-FFF2-40B4-BE49-F238E27FC236}">
                  <a16:creationId xmlns:a16="http://schemas.microsoft.com/office/drawing/2014/main" id="{8B28A98F-D29E-B2A2-38F6-A787E1AAB6EC}"/>
                </a:ext>
              </a:extLst>
            </p:cNvPr>
            <p:cNvPicPr>
              <a:picLocks noChangeAspect="1"/>
            </p:cNvPicPr>
            <p:nvPr/>
          </p:nvPicPr>
          <p:blipFill>
            <a:blip r:embed="rId2"/>
            <a:stretch>
              <a:fillRect/>
            </a:stretch>
          </p:blipFill>
          <p:spPr>
            <a:xfrm>
              <a:off x="8179647" y="3353291"/>
              <a:ext cx="2113236" cy="3055518"/>
            </a:xfrm>
            <a:prstGeom prst="rect">
              <a:avLst/>
            </a:prstGeom>
            <a:ln/>
          </p:spPr>
          <p:style>
            <a:lnRef idx="2">
              <a:schemeClr val="accent2"/>
            </a:lnRef>
            <a:fillRef idx="1">
              <a:schemeClr val="lt1"/>
            </a:fillRef>
            <a:effectRef idx="0">
              <a:schemeClr val="accent2"/>
            </a:effectRef>
            <a:fontRef idx="minor">
              <a:schemeClr val="dk1"/>
            </a:fontRef>
          </p:style>
        </p:pic>
        <p:pic>
          <p:nvPicPr>
            <p:cNvPr id="12" name="Picture 11">
              <a:extLst>
                <a:ext uri="{FF2B5EF4-FFF2-40B4-BE49-F238E27FC236}">
                  <a16:creationId xmlns:a16="http://schemas.microsoft.com/office/drawing/2014/main" id="{5E01C5C3-D0C6-E851-B63C-152BB4B359F1}"/>
                </a:ext>
              </a:extLst>
            </p:cNvPr>
            <p:cNvPicPr>
              <a:picLocks noChangeAspect="1"/>
            </p:cNvPicPr>
            <p:nvPr/>
          </p:nvPicPr>
          <p:blipFill>
            <a:blip r:embed="rId3"/>
            <a:stretch>
              <a:fillRect/>
            </a:stretch>
          </p:blipFill>
          <p:spPr>
            <a:xfrm>
              <a:off x="7752050" y="2980933"/>
              <a:ext cx="2113236" cy="3059998"/>
            </a:xfrm>
            <a:prstGeom prst="rect">
              <a:avLst/>
            </a:prstGeom>
            <a:ln/>
          </p:spPr>
          <p:style>
            <a:lnRef idx="2">
              <a:schemeClr val="accent2"/>
            </a:lnRef>
            <a:fillRef idx="1">
              <a:schemeClr val="lt1"/>
            </a:fillRef>
            <a:effectRef idx="0">
              <a:schemeClr val="accent2"/>
            </a:effectRef>
            <a:fontRef idx="minor">
              <a:schemeClr val="dk1"/>
            </a:fontRef>
          </p:style>
        </p:pic>
      </p:grpSp>
      <p:sp>
        <p:nvSpPr>
          <p:cNvPr id="15" name="TextBox 14">
            <a:extLst>
              <a:ext uri="{FF2B5EF4-FFF2-40B4-BE49-F238E27FC236}">
                <a16:creationId xmlns:a16="http://schemas.microsoft.com/office/drawing/2014/main" id="{C8F0ADBA-C64D-AEAA-8A8D-AD5CC6968D71}"/>
              </a:ext>
            </a:extLst>
          </p:cNvPr>
          <p:cNvSpPr txBox="1"/>
          <p:nvPr/>
        </p:nvSpPr>
        <p:spPr>
          <a:xfrm>
            <a:off x="11270221" y="1652648"/>
            <a:ext cx="2530712" cy="819455"/>
          </a:xfrm>
          <a:prstGeom prst="rect">
            <a:avLst/>
          </a:prstGeom>
          <a:noFill/>
        </p:spPr>
        <p:txBody>
          <a:bodyPr wrap="square">
            <a:spAutoFit/>
          </a:bodyPr>
          <a:lstStyle/>
          <a:p>
            <a:pPr algn="ctr">
              <a:buClr>
                <a:schemeClr val="lt1"/>
              </a:buClr>
              <a:buSzPts val="1400"/>
            </a:pPr>
            <a:r>
              <a:rPr lang="mn-MN" sz="1575" dirty="0">
                <a:solidFill>
                  <a:schemeClr val="accent2"/>
                </a:solidFill>
                <a:latin typeface="Times New Roman" panose="02020603050405020304" pitchFamily="18" charset="0"/>
                <a:cs typeface="Times New Roman" panose="02020603050405020304" pitchFamily="18" charset="0"/>
              </a:rPr>
              <a:t>Боловсролын сайдын 2025.07.31-ний өдрийн А/401 дүгээр тушаал</a:t>
            </a:r>
          </a:p>
        </p:txBody>
      </p:sp>
      <p:grpSp>
        <p:nvGrpSpPr>
          <p:cNvPr id="49" name="Group 48">
            <a:extLst>
              <a:ext uri="{FF2B5EF4-FFF2-40B4-BE49-F238E27FC236}">
                <a16:creationId xmlns:a16="http://schemas.microsoft.com/office/drawing/2014/main" id="{955375D6-BA30-F316-52D1-64239A70CE30}"/>
              </a:ext>
            </a:extLst>
          </p:cNvPr>
          <p:cNvGrpSpPr/>
          <p:nvPr/>
        </p:nvGrpSpPr>
        <p:grpSpPr>
          <a:xfrm>
            <a:off x="7541138" y="4150126"/>
            <a:ext cx="2858060" cy="3715610"/>
            <a:chOff x="4689310" y="721811"/>
            <a:chExt cx="2723163" cy="3597271"/>
          </a:xfrm>
          <a:solidFill>
            <a:srgbClr val="FFC000"/>
          </a:solidFill>
        </p:grpSpPr>
        <p:pic>
          <p:nvPicPr>
            <p:cNvPr id="4" name="Picture 3">
              <a:extLst>
                <a:ext uri="{FF2B5EF4-FFF2-40B4-BE49-F238E27FC236}">
                  <a16:creationId xmlns:a16="http://schemas.microsoft.com/office/drawing/2014/main" id="{CE79BDD6-ADB3-A798-B76E-B6B6AE95F4F4}"/>
                </a:ext>
              </a:extLst>
            </p:cNvPr>
            <p:cNvPicPr>
              <a:picLocks noChangeAspect="1"/>
            </p:cNvPicPr>
            <p:nvPr/>
          </p:nvPicPr>
          <p:blipFill>
            <a:blip r:embed="rId4"/>
            <a:srcRect l="34852" t="13636" r="34031" b="7023"/>
            <a:stretch/>
          </p:blipFill>
          <p:spPr>
            <a:xfrm>
              <a:off x="5203874" y="1151393"/>
              <a:ext cx="2208599" cy="3167689"/>
            </a:xfrm>
            <a:prstGeom prst="rect">
              <a:avLst/>
            </a:prstGeom>
            <a:grpFill/>
            <a:ln>
              <a:solidFill>
                <a:srgbClr val="FFC000"/>
              </a:solidFill>
            </a:ln>
          </p:spPr>
          <p:style>
            <a:lnRef idx="2">
              <a:schemeClr val="accent2"/>
            </a:lnRef>
            <a:fillRef idx="1">
              <a:schemeClr val="lt1"/>
            </a:fillRef>
            <a:effectRef idx="0">
              <a:schemeClr val="accent2"/>
            </a:effectRef>
            <a:fontRef idx="minor">
              <a:schemeClr val="dk1"/>
            </a:fontRef>
          </p:style>
        </p:pic>
        <p:pic>
          <p:nvPicPr>
            <p:cNvPr id="48" name="Picture 47">
              <a:extLst>
                <a:ext uri="{FF2B5EF4-FFF2-40B4-BE49-F238E27FC236}">
                  <a16:creationId xmlns:a16="http://schemas.microsoft.com/office/drawing/2014/main" id="{A13A25A4-76EB-6A69-E79D-1C0725385A14}"/>
                </a:ext>
              </a:extLst>
            </p:cNvPr>
            <p:cNvPicPr>
              <a:picLocks noChangeAspect="1"/>
            </p:cNvPicPr>
            <p:nvPr/>
          </p:nvPicPr>
          <p:blipFill>
            <a:blip r:embed="rId5"/>
            <a:srcRect l="34439" t="13636" r="33495" b="5306"/>
            <a:stretch/>
          </p:blipFill>
          <p:spPr>
            <a:xfrm>
              <a:off x="4689310" y="721811"/>
              <a:ext cx="2227790" cy="3167689"/>
            </a:xfrm>
            <a:prstGeom prst="rect">
              <a:avLst/>
            </a:prstGeom>
            <a:grpFill/>
            <a:ln>
              <a:solidFill>
                <a:srgbClr val="FFC000"/>
              </a:solidFill>
            </a:ln>
          </p:spPr>
          <p:style>
            <a:lnRef idx="2">
              <a:schemeClr val="accent2"/>
            </a:lnRef>
            <a:fillRef idx="1">
              <a:schemeClr val="lt1"/>
            </a:fillRef>
            <a:effectRef idx="0">
              <a:schemeClr val="accent2"/>
            </a:effectRef>
            <a:fontRef idx="minor">
              <a:schemeClr val="dk1"/>
            </a:fontRef>
          </p:style>
        </p:pic>
      </p:grpSp>
      <p:sp>
        <p:nvSpPr>
          <p:cNvPr id="51" name="TextBox 50">
            <a:extLst>
              <a:ext uri="{FF2B5EF4-FFF2-40B4-BE49-F238E27FC236}">
                <a16:creationId xmlns:a16="http://schemas.microsoft.com/office/drawing/2014/main" id="{D9C1AA77-4B29-FC49-039C-A4411BEDC036}"/>
              </a:ext>
            </a:extLst>
          </p:cNvPr>
          <p:cNvSpPr txBox="1"/>
          <p:nvPr/>
        </p:nvSpPr>
        <p:spPr>
          <a:xfrm>
            <a:off x="10832978" y="2670679"/>
            <a:ext cx="3313119" cy="819455"/>
          </a:xfrm>
          <a:prstGeom prst="rect">
            <a:avLst/>
          </a:prstGeom>
          <a:noFill/>
        </p:spPr>
        <p:txBody>
          <a:bodyPr wrap="square">
            <a:spAutoFit/>
          </a:bodyPr>
          <a:lstStyle/>
          <a:p>
            <a:pPr algn="ctr"/>
            <a:r>
              <a:rPr lang="mn-MN" sz="1575" dirty="0">
                <a:solidFill>
                  <a:schemeClr val="bg1"/>
                </a:solidFill>
                <a:latin typeface="Times New Roman" panose="02020603050405020304" pitchFamily="18" charset="0"/>
                <a:ea typeface="Arial"/>
                <a:cs typeface="Times New Roman" panose="02020603050405020304" pitchFamily="18" charset="0"/>
                <a:sym typeface="Arial"/>
              </a:rPr>
              <a:t>Сургуулийн өмнөх боловсролын сургалт, үйл ажиллагаа зохион байгуулах журам</a:t>
            </a:r>
            <a:endParaRPr lang="en-US" sz="1575" dirty="0">
              <a:solidFill>
                <a:schemeClr val="bg1"/>
              </a:solidFill>
              <a:latin typeface="Times New Roman" panose="02020603050405020304" pitchFamily="18" charset="0"/>
              <a:cs typeface="Times New Roman" panose="02020603050405020304" pitchFamily="18" charset="0"/>
            </a:endParaRPr>
          </a:p>
        </p:txBody>
      </p:sp>
      <p:pic>
        <p:nvPicPr>
          <p:cNvPr id="53" name="Picture 52" descr="A group of people sitting in chairs in a room&#10;&#10;AI-generated content may be incorrect.">
            <a:extLst>
              <a:ext uri="{FF2B5EF4-FFF2-40B4-BE49-F238E27FC236}">
                <a16:creationId xmlns:a16="http://schemas.microsoft.com/office/drawing/2014/main" id="{DAB08F2C-8842-E1DF-0D32-B70D5C993AD8}"/>
              </a:ext>
            </a:extLst>
          </p:cNvPr>
          <p:cNvPicPr>
            <a:picLocks noChangeAspect="1"/>
          </p:cNvPicPr>
          <p:nvPr/>
        </p:nvPicPr>
        <p:blipFill>
          <a:blip r:embed="rId6" cstate="print">
            <a:extLst>
              <a:ext uri="{28A0092B-C50C-407E-A947-70E740481C1C}">
                <a14:useLocalDpi xmlns:a14="http://schemas.microsoft.com/office/drawing/2010/main" val="0"/>
              </a:ext>
            </a:extLst>
          </a:blip>
          <a:srcRect t="23261" r="2967" b="14611"/>
          <a:stretch>
            <a:fillRect/>
          </a:stretch>
        </p:blipFill>
        <p:spPr>
          <a:xfrm>
            <a:off x="74803" y="8292021"/>
            <a:ext cx="3539519" cy="1699701"/>
          </a:xfrm>
          <a:prstGeom prst="rect">
            <a:avLst/>
          </a:prstGeom>
          <a:ln>
            <a:solidFill>
              <a:srgbClr val="00B0F0"/>
            </a:solidFill>
          </a:ln>
        </p:spPr>
      </p:pic>
      <p:pic>
        <p:nvPicPr>
          <p:cNvPr id="55" name="Picture 54" descr="A group of people sitting at tables in a room&#10;&#10;AI-generated content may be incorrect.">
            <a:extLst>
              <a:ext uri="{FF2B5EF4-FFF2-40B4-BE49-F238E27FC236}">
                <a16:creationId xmlns:a16="http://schemas.microsoft.com/office/drawing/2014/main" id="{DF21FBEE-3207-F47F-1ABB-A0E2370B9008}"/>
              </a:ext>
            </a:extLst>
          </p:cNvPr>
          <p:cNvPicPr>
            <a:picLocks noChangeAspect="1"/>
          </p:cNvPicPr>
          <p:nvPr/>
        </p:nvPicPr>
        <p:blipFill>
          <a:blip r:embed="rId7" cstate="print">
            <a:extLst>
              <a:ext uri="{28A0092B-C50C-407E-A947-70E740481C1C}">
                <a14:useLocalDpi xmlns:a14="http://schemas.microsoft.com/office/drawing/2010/main" val="0"/>
              </a:ext>
            </a:extLst>
          </a:blip>
          <a:srcRect l="22891" t="53067" r="29766"/>
          <a:stretch>
            <a:fillRect/>
          </a:stretch>
        </p:blipFill>
        <p:spPr>
          <a:xfrm>
            <a:off x="3792248" y="8292021"/>
            <a:ext cx="2286044" cy="1699701"/>
          </a:xfrm>
          <a:prstGeom prst="rect">
            <a:avLst/>
          </a:prstGeom>
          <a:ln>
            <a:solidFill>
              <a:srgbClr val="00B0F0"/>
            </a:solidFill>
          </a:ln>
        </p:spPr>
      </p:pic>
      <p:pic>
        <p:nvPicPr>
          <p:cNvPr id="57" name="Picture 56" descr="A group of people in a room&#10;&#10;AI-generated content may be incorrect.">
            <a:extLst>
              <a:ext uri="{FF2B5EF4-FFF2-40B4-BE49-F238E27FC236}">
                <a16:creationId xmlns:a16="http://schemas.microsoft.com/office/drawing/2014/main" id="{1372D7E6-440F-0531-8AE4-842AA13DD518}"/>
              </a:ext>
            </a:extLst>
          </p:cNvPr>
          <p:cNvPicPr>
            <a:picLocks noChangeAspect="1"/>
          </p:cNvPicPr>
          <p:nvPr/>
        </p:nvPicPr>
        <p:blipFill>
          <a:blip r:embed="rId8" cstate="print">
            <a:extLst>
              <a:ext uri="{28A0092B-C50C-407E-A947-70E740481C1C}">
                <a14:useLocalDpi xmlns:a14="http://schemas.microsoft.com/office/drawing/2010/main" val="0"/>
              </a:ext>
            </a:extLst>
          </a:blip>
          <a:srcRect l="1882" t="24187" r="11570" b="12221"/>
          <a:stretch>
            <a:fillRect/>
          </a:stretch>
        </p:blipFill>
        <p:spPr>
          <a:xfrm>
            <a:off x="6293094" y="8292021"/>
            <a:ext cx="3855441" cy="1699701"/>
          </a:xfrm>
          <a:prstGeom prst="rect">
            <a:avLst/>
          </a:prstGeom>
          <a:ln>
            <a:solidFill>
              <a:srgbClr val="FFC000"/>
            </a:solidFill>
          </a:ln>
        </p:spPr>
      </p:pic>
      <p:pic>
        <p:nvPicPr>
          <p:cNvPr id="58" name="image1.jpg">
            <a:extLst>
              <a:ext uri="{FF2B5EF4-FFF2-40B4-BE49-F238E27FC236}">
                <a16:creationId xmlns:a16="http://schemas.microsoft.com/office/drawing/2014/main" id="{2BE445FD-58D9-AEE8-598C-229940017CA0}"/>
              </a:ext>
            </a:extLst>
          </p:cNvPr>
          <p:cNvPicPr/>
          <p:nvPr/>
        </p:nvPicPr>
        <p:blipFill>
          <a:blip r:embed="rId9"/>
          <a:srcRect/>
          <a:stretch>
            <a:fillRect/>
          </a:stretch>
        </p:blipFill>
        <p:spPr>
          <a:xfrm>
            <a:off x="10289977" y="8292021"/>
            <a:ext cx="2795588" cy="1699701"/>
          </a:xfrm>
          <a:prstGeom prst="rect">
            <a:avLst/>
          </a:prstGeom>
          <a:ln>
            <a:solidFill>
              <a:schemeClr val="accent2"/>
            </a:solidFill>
          </a:ln>
        </p:spPr>
      </p:pic>
      <p:pic>
        <p:nvPicPr>
          <p:cNvPr id="59" name="image5.jpg">
            <a:extLst>
              <a:ext uri="{FF2B5EF4-FFF2-40B4-BE49-F238E27FC236}">
                <a16:creationId xmlns:a16="http://schemas.microsoft.com/office/drawing/2014/main" id="{3E2CC744-9DB1-932A-2D61-13C3D0CA92F2}"/>
              </a:ext>
            </a:extLst>
          </p:cNvPr>
          <p:cNvPicPr/>
          <p:nvPr/>
        </p:nvPicPr>
        <p:blipFill>
          <a:blip r:embed="rId10"/>
          <a:srcRect/>
          <a:stretch>
            <a:fillRect/>
          </a:stretch>
        </p:blipFill>
        <p:spPr>
          <a:xfrm>
            <a:off x="13227005" y="8292021"/>
            <a:ext cx="2795588" cy="1699701"/>
          </a:xfrm>
          <a:prstGeom prst="rect">
            <a:avLst/>
          </a:prstGeom>
          <a:ln>
            <a:solidFill>
              <a:schemeClr val="accent2"/>
            </a:solidFill>
          </a:ln>
        </p:spPr>
      </p:pic>
      <p:pic>
        <p:nvPicPr>
          <p:cNvPr id="60" name="image3.jpg">
            <a:extLst>
              <a:ext uri="{FF2B5EF4-FFF2-40B4-BE49-F238E27FC236}">
                <a16:creationId xmlns:a16="http://schemas.microsoft.com/office/drawing/2014/main" id="{3378E315-EFFC-EA5D-A55D-B0CF6383D4DE}"/>
              </a:ext>
            </a:extLst>
          </p:cNvPr>
          <p:cNvPicPr/>
          <p:nvPr/>
        </p:nvPicPr>
        <p:blipFill>
          <a:blip r:embed="rId11"/>
          <a:srcRect l="27724" r="3639"/>
          <a:stretch>
            <a:fillRect/>
          </a:stretch>
        </p:blipFill>
        <p:spPr>
          <a:xfrm>
            <a:off x="16164034" y="8292021"/>
            <a:ext cx="1929911" cy="1699701"/>
          </a:xfrm>
          <a:prstGeom prst="rect">
            <a:avLst/>
          </a:prstGeom>
          <a:ln>
            <a:solidFill>
              <a:schemeClr val="accent2"/>
            </a:solidFill>
          </a:ln>
        </p:spPr>
      </p:pic>
      <p:sp>
        <p:nvSpPr>
          <p:cNvPr id="2" name="TextBox 1">
            <a:extLst>
              <a:ext uri="{FF2B5EF4-FFF2-40B4-BE49-F238E27FC236}">
                <a16:creationId xmlns:a16="http://schemas.microsoft.com/office/drawing/2014/main" id="{BC12DA98-2E62-9400-E005-05C782639789}"/>
              </a:ext>
            </a:extLst>
          </p:cNvPr>
          <p:cNvSpPr txBox="1"/>
          <p:nvPr/>
        </p:nvSpPr>
        <p:spPr>
          <a:xfrm>
            <a:off x="14441540" y="2515645"/>
            <a:ext cx="3652404" cy="1061829"/>
          </a:xfrm>
          <a:prstGeom prst="rect">
            <a:avLst/>
          </a:prstGeom>
          <a:noFill/>
        </p:spPr>
        <p:txBody>
          <a:bodyPr wrap="square">
            <a:spAutoFit/>
          </a:bodyPr>
          <a:lstStyle/>
          <a:p>
            <a:pPr algn="ctr"/>
            <a:r>
              <a:rPr lang="mn-MN" sz="1575" dirty="0">
                <a:solidFill>
                  <a:schemeClr val="bg1"/>
                </a:solidFill>
                <a:latin typeface="Times New Roman" panose="02020603050405020304" pitchFamily="18" charset="0"/>
                <a:ea typeface="Arial"/>
                <a:cs typeface="Times New Roman" panose="02020603050405020304" pitchFamily="18" charset="0"/>
                <a:sym typeface="Arial"/>
              </a:rPr>
              <a:t>Сургуулийн өмнөх боловсролын үйлчилгээнд хамрагдаж байгаа суралцагчийн хөгжил болон сургуульд бэлтгэгдсэн байдлыг үнэлэх журам</a:t>
            </a:r>
            <a:endParaRPr lang="en-US" sz="1575"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AC67FDE-AF6C-D785-965C-6E60447A4ACA}"/>
              </a:ext>
            </a:extLst>
          </p:cNvPr>
          <p:cNvSpPr txBox="1"/>
          <p:nvPr/>
        </p:nvSpPr>
        <p:spPr>
          <a:xfrm>
            <a:off x="14621501" y="1729291"/>
            <a:ext cx="3513122" cy="577081"/>
          </a:xfrm>
          <a:prstGeom prst="rect">
            <a:avLst/>
          </a:prstGeom>
          <a:noFill/>
        </p:spPr>
        <p:txBody>
          <a:bodyPr wrap="square">
            <a:spAutoFit/>
          </a:bodyPr>
          <a:lstStyle/>
          <a:p>
            <a:pPr algn="ctr">
              <a:buClr>
                <a:schemeClr val="lt1"/>
              </a:buClr>
              <a:buSzPts val="1400"/>
            </a:pPr>
            <a:r>
              <a:rPr lang="mn-MN" sz="1575" dirty="0">
                <a:solidFill>
                  <a:schemeClr val="accent6"/>
                </a:solidFill>
                <a:latin typeface="Times New Roman" panose="02020603050405020304" pitchFamily="18" charset="0"/>
                <a:cs typeface="Times New Roman" panose="02020603050405020304" pitchFamily="18" charset="0"/>
              </a:rPr>
              <a:t>Боловсролын сайдын 2026.03.11-ний өдрийн А/79 дүгээр тушаал</a:t>
            </a:r>
          </a:p>
        </p:txBody>
      </p:sp>
      <p:grpSp>
        <p:nvGrpSpPr>
          <p:cNvPr id="31" name="Group 30">
            <a:extLst>
              <a:ext uri="{FF2B5EF4-FFF2-40B4-BE49-F238E27FC236}">
                <a16:creationId xmlns:a16="http://schemas.microsoft.com/office/drawing/2014/main" id="{B0A21D8F-5CD0-2697-E4DA-62C63F99B14B}"/>
              </a:ext>
            </a:extLst>
          </p:cNvPr>
          <p:cNvGrpSpPr/>
          <p:nvPr/>
        </p:nvGrpSpPr>
        <p:grpSpPr>
          <a:xfrm>
            <a:off x="50781" y="1584311"/>
            <a:ext cx="18083841" cy="6343538"/>
            <a:chOff x="33854" y="1056207"/>
            <a:chExt cx="12055894" cy="4229025"/>
          </a:xfrm>
        </p:grpSpPr>
        <p:grpSp>
          <p:nvGrpSpPr>
            <p:cNvPr id="16" name="Group 15">
              <a:extLst>
                <a:ext uri="{FF2B5EF4-FFF2-40B4-BE49-F238E27FC236}">
                  <a16:creationId xmlns:a16="http://schemas.microsoft.com/office/drawing/2014/main" id="{288B40EF-D7D2-57FE-5A0F-FB7E74F335B0}"/>
                </a:ext>
              </a:extLst>
            </p:cNvPr>
            <p:cNvGrpSpPr/>
            <p:nvPr/>
          </p:nvGrpSpPr>
          <p:grpSpPr>
            <a:xfrm>
              <a:off x="33854" y="1056207"/>
              <a:ext cx="12055894" cy="1460472"/>
              <a:chOff x="-2368940" y="-824620"/>
              <a:chExt cx="29224126" cy="3432484"/>
            </a:xfrm>
          </p:grpSpPr>
          <p:sp>
            <p:nvSpPr>
              <p:cNvPr id="42" name="Freeform 25">
                <a:extLst>
                  <a:ext uri="{FF2B5EF4-FFF2-40B4-BE49-F238E27FC236}">
                    <a16:creationId xmlns:a16="http://schemas.microsoft.com/office/drawing/2014/main" id="{DA0618D8-2F8D-EF52-D794-F1E055E23854}"/>
                  </a:ext>
                </a:extLst>
              </p:cNvPr>
              <p:cNvSpPr/>
              <p:nvPr/>
            </p:nvSpPr>
            <p:spPr>
              <a:xfrm>
                <a:off x="-2330121" y="2472630"/>
                <a:ext cx="29185307" cy="135234"/>
              </a:xfrm>
              <a:prstGeom prst="rect">
                <a:avLst/>
              </a:prstGeom>
              <a:solidFill>
                <a:srgbClr val="4A2E2B"/>
              </a:solidFill>
              <a:ln w="12700" cap="flat">
                <a:noFill/>
                <a:miter lim="400000"/>
              </a:ln>
              <a:effectLst/>
            </p:spPr>
            <p:txBody>
              <a:bodyPr wrap="square" lIns="68579" tIns="68579" rIns="68579" bIns="68579" numCol="1" anchor="ctr">
                <a:noAutofit/>
              </a:bodyPr>
              <a:lstStyle/>
              <a:p>
                <a:pPr algn="ctr" defTabSz="1371600">
                  <a:defRPr sz="1800" b="0">
                    <a:latin typeface="Calibri"/>
                    <a:ea typeface="Calibri"/>
                    <a:cs typeface="Calibri"/>
                    <a:sym typeface="Calibri"/>
                  </a:defRPr>
                </a:pPr>
                <a:endParaRPr sz="1575">
                  <a:latin typeface="Times New Roman" panose="02020603050405020304" pitchFamily="18" charset="0"/>
                  <a:cs typeface="Times New Roman" panose="02020603050405020304" pitchFamily="18" charset="0"/>
                </a:endParaRPr>
              </a:p>
            </p:txBody>
          </p:sp>
          <p:sp>
            <p:nvSpPr>
              <p:cNvPr id="22" name="Google Shape;47;p1">
                <a:extLst>
                  <a:ext uri="{FF2B5EF4-FFF2-40B4-BE49-F238E27FC236}">
                    <a16:creationId xmlns:a16="http://schemas.microsoft.com/office/drawing/2014/main" id="{86F03C6C-3A3F-6278-CB8A-BB56B9F74471}"/>
                  </a:ext>
                </a:extLst>
              </p:cNvPr>
              <p:cNvSpPr txBox="1"/>
              <p:nvPr/>
            </p:nvSpPr>
            <p:spPr>
              <a:xfrm>
                <a:off x="9156614" y="513503"/>
                <a:ext cx="5744264" cy="1952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7097" tIns="137097" rIns="137097" bIns="137097">
                <a:spAutoFit/>
              </a:bodyPr>
              <a:lstStyle>
                <a:lvl1pPr defTabSz="1828800">
                  <a:defRPr sz="4000" b="0">
                    <a:solidFill>
                      <a:srgbClr val="535353"/>
                    </a:solidFill>
                    <a:latin typeface="Avenir Next Regular"/>
                    <a:ea typeface="Avenir Next Regular"/>
                    <a:cs typeface="Avenir Next Regular"/>
                    <a:sym typeface="Avenir Next Regular"/>
                  </a:defRPr>
                </a:lvl1pPr>
              </a:lstStyle>
              <a:p>
                <a:pPr algn="ctr"/>
                <a:r>
                  <a:rPr lang="mn-MN" sz="1575" dirty="0">
                    <a:solidFill>
                      <a:schemeClr val="bg1"/>
                    </a:solidFill>
                    <a:latin typeface="Times New Roman" panose="02020603050405020304" pitchFamily="18" charset="0"/>
                    <a:cs typeface="Times New Roman" panose="02020603050405020304" pitchFamily="18" charset="0"/>
                  </a:rPr>
                  <a:t>Хүүхдийн цэцэрлэг, ерөнхий боловсролын сургуулийн үйл ажиллагаанд өөрийн болон хөндлөнгийн үнэлгээ хийх журам</a:t>
                </a:r>
              </a:p>
            </p:txBody>
          </p:sp>
          <p:sp>
            <p:nvSpPr>
              <p:cNvPr id="23" name="Google Shape;48;p1">
                <a:extLst>
                  <a:ext uri="{FF2B5EF4-FFF2-40B4-BE49-F238E27FC236}">
                    <a16:creationId xmlns:a16="http://schemas.microsoft.com/office/drawing/2014/main" id="{FACE7F1D-AF96-9651-15BF-CD3EBB622869}"/>
                  </a:ext>
                </a:extLst>
              </p:cNvPr>
              <p:cNvSpPr txBox="1"/>
              <p:nvPr/>
            </p:nvSpPr>
            <p:spPr>
              <a:xfrm>
                <a:off x="9753221" y="-824620"/>
                <a:ext cx="4619595" cy="1573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7097" tIns="137097" rIns="137097" bIns="137097">
                <a:spAutoFit/>
              </a:bodyPr>
              <a:lstStyle>
                <a:lvl1pPr defTabSz="1828800">
                  <a:defRPr sz="2200">
                    <a:solidFill>
                      <a:srgbClr val="FDC148"/>
                    </a:solidFill>
                    <a:latin typeface="Avenir Next Regular"/>
                    <a:ea typeface="Avenir Next Regular"/>
                    <a:cs typeface="Avenir Next Regular"/>
                    <a:sym typeface="Avenir Next Regular"/>
                  </a:defRPr>
                </a:lvl1pPr>
              </a:lstStyle>
              <a:p>
                <a:pPr algn="ctr"/>
                <a:r>
                  <a:rPr lang="mn-MN" sz="1575" dirty="0">
                    <a:latin typeface="Times New Roman" panose="02020603050405020304" pitchFamily="18" charset="0"/>
                    <a:cs typeface="Times New Roman" panose="02020603050405020304" pitchFamily="18" charset="0"/>
                  </a:rPr>
                  <a:t>Боловсролын сайдын 2025.01.29-ний өдрийн А/37 дугаар тушаал </a:t>
                </a:r>
              </a:p>
            </p:txBody>
          </p:sp>
          <p:sp>
            <p:nvSpPr>
              <p:cNvPr id="26" name="Google Shape;47;p1">
                <a:extLst>
                  <a:ext uri="{FF2B5EF4-FFF2-40B4-BE49-F238E27FC236}">
                    <a16:creationId xmlns:a16="http://schemas.microsoft.com/office/drawing/2014/main" id="{3638FE61-5628-22F8-0984-38D348DC3845}"/>
                  </a:ext>
                </a:extLst>
              </p:cNvPr>
              <p:cNvSpPr txBox="1"/>
              <p:nvPr/>
            </p:nvSpPr>
            <p:spPr>
              <a:xfrm>
                <a:off x="-2368940" y="646871"/>
                <a:ext cx="5742349" cy="1573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7097" tIns="137097" rIns="137097" bIns="137097">
                <a:spAutoFit/>
              </a:bodyPr>
              <a:lstStyle>
                <a:lvl1pPr defTabSz="1828800">
                  <a:defRPr sz="4000" b="0">
                    <a:solidFill>
                      <a:srgbClr val="535353"/>
                    </a:solidFill>
                    <a:latin typeface="Avenir Next Regular"/>
                    <a:ea typeface="Avenir Next Regular"/>
                    <a:cs typeface="Avenir Next Regular"/>
                    <a:sym typeface="Avenir Next Regular"/>
                  </a:defRPr>
                </a:lvl1pPr>
              </a:lstStyle>
              <a:p>
                <a:pPr algn="ctr"/>
                <a:r>
                  <a:rPr lang="mn-MN" sz="1575" dirty="0">
                    <a:solidFill>
                      <a:schemeClr val="bg1"/>
                    </a:solidFill>
                    <a:latin typeface="Times New Roman" panose="02020603050405020304" pitchFamily="18" charset="0"/>
                    <a:cs typeface="Times New Roman" panose="02020603050405020304" pitchFamily="18" charset="0"/>
                  </a:rPr>
                  <a:t>1. Хүүхдийн цэцэрлэг, ЕБС-ийн багш, удирдах ажилтны мэргэжил дээшлүүлэх журам</a:t>
                </a:r>
              </a:p>
            </p:txBody>
          </p:sp>
          <p:sp>
            <p:nvSpPr>
              <p:cNvPr id="27" name="Google Shape;48;p1">
                <a:extLst>
                  <a:ext uri="{FF2B5EF4-FFF2-40B4-BE49-F238E27FC236}">
                    <a16:creationId xmlns:a16="http://schemas.microsoft.com/office/drawing/2014/main" id="{0F5ECF3E-2B84-D0AA-79CE-5419E9DFF242}"/>
                  </a:ext>
                </a:extLst>
              </p:cNvPr>
              <p:cNvSpPr txBox="1"/>
              <p:nvPr/>
            </p:nvSpPr>
            <p:spPr>
              <a:xfrm>
                <a:off x="-2206457" y="-690707"/>
                <a:ext cx="5652436" cy="1573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7097" tIns="137097" rIns="137097" bIns="137097">
                <a:spAutoFit/>
              </a:bodyPr>
              <a:lstStyle>
                <a:lvl1pPr defTabSz="1828800">
                  <a:defRPr sz="2200">
                    <a:solidFill>
                      <a:srgbClr val="50AEF6"/>
                    </a:solidFill>
                    <a:latin typeface="Avenir Next Regular"/>
                    <a:ea typeface="Avenir Next Regular"/>
                    <a:cs typeface="Avenir Next Regular"/>
                    <a:sym typeface="Avenir Next Regular"/>
                  </a:defRPr>
                </a:lvl1pPr>
              </a:lstStyle>
              <a:p>
                <a:pPr algn="ctr"/>
                <a:r>
                  <a:rPr lang="mn-MN" sz="1575" dirty="0">
                    <a:latin typeface="Times New Roman" panose="02020603050405020304" pitchFamily="18" charset="0"/>
                    <a:cs typeface="Times New Roman" panose="02020603050405020304" pitchFamily="18" charset="0"/>
                  </a:rPr>
                  <a:t>Боловсролын сайдын 2025.01.22-ны өдрийн А/25 дугаар тушаалын нэгдүгээр хавсралт</a:t>
                </a:r>
              </a:p>
            </p:txBody>
          </p:sp>
          <p:sp>
            <p:nvSpPr>
              <p:cNvPr id="19" name="Google Shape;47;p1">
                <a:extLst>
                  <a:ext uri="{FF2B5EF4-FFF2-40B4-BE49-F238E27FC236}">
                    <a16:creationId xmlns:a16="http://schemas.microsoft.com/office/drawing/2014/main" id="{E7310A00-8E45-7754-808C-2CE37F820695}"/>
                  </a:ext>
                </a:extLst>
              </p:cNvPr>
              <p:cNvSpPr txBox="1"/>
              <p:nvPr/>
            </p:nvSpPr>
            <p:spPr>
              <a:xfrm>
                <a:off x="3406324" y="695629"/>
                <a:ext cx="5652433" cy="1573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7097" tIns="137097" rIns="137097" bIns="137097">
                <a:spAutoFit/>
              </a:bodyPr>
              <a:lstStyle>
                <a:lvl1pPr defTabSz="1828800">
                  <a:defRPr sz="4000" b="0">
                    <a:solidFill>
                      <a:srgbClr val="535353"/>
                    </a:solidFill>
                    <a:latin typeface="Avenir Next Regular"/>
                    <a:ea typeface="Avenir Next Regular"/>
                    <a:cs typeface="Avenir Next Regular"/>
                    <a:sym typeface="Avenir Next Regular"/>
                  </a:defRPr>
                </a:lvl1pPr>
              </a:lstStyle>
              <a:p>
                <a:pPr algn="ctr"/>
                <a:r>
                  <a:rPr lang="mn-MN" sz="1575" dirty="0">
                    <a:solidFill>
                      <a:schemeClr val="bg1"/>
                    </a:solidFill>
                    <a:latin typeface="Times New Roman" panose="02020603050405020304" pitchFamily="18" charset="0"/>
                    <a:cs typeface="Times New Roman" panose="02020603050405020304" pitchFamily="18" charset="0"/>
                  </a:rPr>
                  <a:t>2. Хүүхдийн цэцэрлэг, ЕБС-ийн багш, удирдах ажилтны мэргэжлийн хөгжлийн үйл ажиллагааны журам</a:t>
                </a:r>
              </a:p>
            </p:txBody>
          </p:sp>
          <p:sp>
            <p:nvSpPr>
              <p:cNvPr id="14" name="Google Shape;48;p1">
                <a:extLst>
                  <a:ext uri="{FF2B5EF4-FFF2-40B4-BE49-F238E27FC236}">
                    <a16:creationId xmlns:a16="http://schemas.microsoft.com/office/drawing/2014/main" id="{14D709B6-7B10-D0F6-F80E-263504C74982}"/>
                  </a:ext>
                </a:extLst>
              </p:cNvPr>
              <p:cNvSpPr txBox="1"/>
              <p:nvPr/>
            </p:nvSpPr>
            <p:spPr>
              <a:xfrm>
                <a:off x="3389867" y="-690707"/>
                <a:ext cx="5652436" cy="1573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7097" tIns="137097" rIns="137097" bIns="137097">
                <a:spAutoFit/>
              </a:bodyPr>
              <a:lstStyle>
                <a:lvl1pPr defTabSz="1828800">
                  <a:defRPr sz="2200">
                    <a:solidFill>
                      <a:srgbClr val="50AEF6"/>
                    </a:solidFill>
                    <a:latin typeface="Avenir Next Regular"/>
                    <a:ea typeface="Avenir Next Regular"/>
                    <a:cs typeface="Avenir Next Regular"/>
                    <a:sym typeface="Avenir Next Regular"/>
                  </a:defRPr>
                </a:lvl1pPr>
              </a:lstStyle>
              <a:p>
                <a:pPr algn="ctr"/>
                <a:r>
                  <a:rPr lang="mn-MN" sz="1575" dirty="0">
                    <a:latin typeface="Times New Roman" panose="02020603050405020304" pitchFamily="18" charset="0"/>
                    <a:cs typeface="Times New Roman" panose="02020603050405020304" pitchFamily="18" charset="0"/>
                  </a:rPr>
                  <a:t>Боловсролын сайдын 2025.01.22-ны өдрийн А/25 дугаар тушаалын хоёрдугаар хавсралт</a:t>
                </a:r>
              </a:p>
            </p:txBody>
          </p:sp>
        </p:grpSp>
        <p:cxnSp>
          <p:nvCxnSpPr>
            <p:cNvPr id="17" name="Straight Connector 16">
              <a:extLst>
                <a:ext uri="{FF2B5EF4-FFF2-40B4-BE49-F238E27FC236}">
                  <a16:creationId xmlns:a16="http://schemas.microsoft.com/office/drawing/2014/main" id="{FFA49874-DC14-10CE-7258-34275835AF23}"/>
                </a:ext>
              </a:extLst>
            </p:cNvPr>
            <p:cNvCxnSpPr/>
            <p:nvPr/>
          </p:nvCxnSpPr>
          <p:spPr>
            <a:xfrm>
              <a:off x="2409547" y="1113306"/>
              <a:ext cx="0" cy="4171926"/>
            </a:xfrm>
            <a:prstGeom prst="line">
              <a:avLst/>
            </a:prstGeom>
            <a:ln w="19050" cap="flat" cmpd="sng" algn="ctr">
              <a:solidFill>
                <a:srgbClr val="65290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1A51AE49-31E7-5182-A85C-D9E83F585C29}"/>
                </a:ext>
              </a:extLst>
            </p:cNvPr>
            <p:cNvCxnSpPr/>
            <p:nvPr/>
          </p:nvCxnSpPr>
          <p:spPr>
            <a:xfrm>
              <a:off x="4750081" y="1113306"/>
              <a:ext cx="0" cy="4171926"/>
            </a:xfrm>
            <a:prstGeom prst="line">
              <a:avLst/>
            </a:prstGeom>
            <a:ln w="19050" cap="flat" cmpd="sng" algn="ctr">
              <a:solidFill>
                <a:srgbClr val="65290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63F9E322-0DD9-7203-989B-89A456E40F2A}"/>
                </a:ext>
              </a:extLst>
            </p:cNvPr>
            <p:cNvCxnSpPr/>
            <p:nvPr/>
          </p:nvCxnSpPr>
          <p:spPr>
            <a:xfrm>
              <a:off x="7160906" y="1103427"/>
              <a:ext cx="0" cy="4171926"/>
            </a:xfrm>
            <a:prstGeom prst="line">
              <a:avLst/>
            </a:prstGeom>
            <a:ln w="19050" cap="flat" cmpd="sng" algn="ctr">
              <a:solidFill>
                <a:srgbClr val="65290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4B7238DF-E6AB-33B6-3FFC-523F97E4E78F}"/>
                </a:ext>
              </a:extLst>
            </p:cNvPr>
            <p:cNvCxnSpPr/>
            <p:nvPr/>
          </p:nvCxnSpPr>
          <p:spPr>
            <a:xfrm>
              <a:off x="9553195" y="1093074"/>
              <a:ext cx="0" cy="4171926"/>
            </a:xfrm>
            <a:prstGeom prst="line">
              <a:avLst/>
            </a:prstGeom>
            <a:ln w="19050" cap="flat" cmpd="sng" algn="ctr">
              <a:solidFill>
                <a:srgbClr val="65290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6" name="Group 35">
            <a:extLst>
              <a:ext uri="{FF2B5EF4-FFF2-40B4-BE49-F238E27FC236}">
                <a16:creationId xmlns:a16="http://schemas.microsoft.com/office/drawing/2014/main" id="{69C5507A-3595-924F-1382-1B771A9A7D63}"/>
              </a:ext>
            </a:extLst>
          </p:cNvPr>
          <p:cNvGrpSpPr/>
          <p:nvPr/>
        </p:nvGrpSpPr>
        <p:grpSpPr>
          <a:xfrm>
            <a:off x="436655" y="4190539"/>
            <a:ext cx="2766902" cy="3612755"/>
            <a:chOff x="3351108" y="1624550"/>
            <a:chExt cx="1844601" cy="2408503"/>
          </a:xfrm>
        </p:grpSpPr>
        <p:pic>
          <p:nvPicPr>
            <p:cNvPr id="32" name="Picture 31" descr="A document with text on it&#10;&#10;AI-generated content may be incorrect.">
              <a:extLst>
                <a:ext uri="{FF2B5EF4-FFF2-40B4-BE49-F238E27FC236}">
                  <a16:creationId xmlns:a16="http://schemas.microsoft.com/office/drawing/2014/main" id="{08823008-73BC-D538-A3F9-0153931F68F0}"/>
                </a:ext>
              </a:extLst>
            </p:cNvPr>
            <p:cNvPicPr>
              <a:picLocks noChangeAspect="1"/>
            </p:cNvPicPr>
            <p:nvPr/>
          </p:nvPicPr>
          <p:blipFill>
            <a:blip r:embed="rId12"/>
            <a:stretch>
              <a:fillRect/>
            </a:stretch>
          </p:blipFill>
          <p:spPr>
            <a:xfrm>
              <a:off x="3616866" y="1860137"/>
              <a:ext cx="1578843" cy="2172916"/>
            </a:xfrm>
            <a:prstGeom prst="rect">
              <a:avLst/>
            </a:prstGeom>
            <a:ln>
              <a:solidFill>
                <a:srgbClr val="00B0F0"/>
              </a:solidFill>
            </a:ln>
          </p:spPr>
        </p:pic>
        <p:pic>
          <p:nvPicPr>
            <p:cNvPr id="35" name="Content Placeholder 9">
              <a:extLst>
                <a:ext uri="{FF2B5EF4-FFF2-40B4-BE49-F238E27FC236}">
                  <a16:creationId xmlns:a16="http://schemas.microsoft.com/office/drawing/2014/main" id="{6D44917F-F973-1E67-BD05-6382893BE096}"/>
                </a:ext>
              </a:extLst>
            </p:cNvPr>
            <p:cNvPicPr>
              <a:picLocks noChangeAspect="1"/>
            </p:cNvPicPr>
            <p:nvPr/>
          </p:nvPicPr>
          <p:blipFill>
            <a:blip r:embed="rId13"/>
            <a:stretch>
              <a:fillRect/>
            </a:stretch>
          </p:blipFill>
          <p:spPr>
            <a:xfrm>
              <a:off x="3351108" y="1624550"/>
              <a:ext cx="1528618" cy="2117939"/>
            </a:xfrm>
            <a:prstGeom prst="rect">
              <a:avLst/>
            </a:prstGeom>
          </p:spPr>
          <p:style>
            <a:lnRef idx="2">
              <a:schemeClr val="accent4"/>
            </a:lnRef>
            <a:fillRef idx="1">
              <a:schemeClr val="lt1"/>
            </a:fillRef>
            <a:effectRef idx="0">
              <a:schemeClr val="accent4"/>
            </a:effectRef>
            <a:fontRef idx="minor">
              <a:schemeClr val="dk1"/>
            </a:fontRef>
          </p:style>
        </p:pic>
      </p:grpSp>
      <p:grpSp>
        <p:nvGrpSpPr>
          <p:cNvPr id="46" name="Group 45">
            <a:extLst>
              <a:ext uri="{FF2B5EF4-FFF2-40B4-BE49-F238E27FC236}">
                <a16:creationId xmlns:a16="http://schemas.microsoft.com/office/drawing/2014/main" id="{099E5310-B79D-C8C9-18BC-C0D07260B2B0}"/>
              </a:ext>
            </a:extLst>
          </p:cNvPr>
          <p:cNvGrpSpPr/>
          <p:nvPr/>
        </p:nvGrpSpPr>
        <p:grpSpPr>
          <a:xfrm>
            <a:off x="3865712" y="4190539"/>
            <a:ext cx="2727479" cy="3561368"/>
            <a:chOff x="2532012" y="2659243"/>
            <a:chExt cx="1818319" cy="2374245"/>
          </a:xfrm>
        </p:grpSpPr>
        <p:pic>
          <p:nvPicPr>
            <p:cNvPr id="43" name="Picture 42">
              <a:extLst>
                <a:ext uri="{FF2B5EF4-FFF2-40B4-BE49-F238E27FC236}">
                  <a16:creationId xmlns:a16="http://schemas.microsoft.com/office/drawing/2014/main" id="{C12FF763-C628-4B38-C4A4-1C60BF51B0CD}"/>
                </a:ext>
              </a:extLst>
            </p:cNvPr>
            <p:cNvPicPr>
              <a:picLocks noChangeAspect="1"/>
            </p:cNvPicPr>
            <p:nvPr/>
          </p:nvPicPr>
          <p:blipFill>
            <a:blip r:embed="rId14"/>
            <a:srcRect l="8817" b="5174"/>
            <a:stretch/>
          </p:blipFill>
          <p:spPr>
            <a:xfrm>
              <a:off x="2821712" y="2892760"/>
              <a:ext cx="1528619" cy="2140728"/>
            </a:xfrm>
            <a:prstGeom prst="rect">
              <a:avLst/>
            </a:prstGeom>
          </p:spPr>
          <p:style>
            <a:lnRef idx="2">
              <a:schemeClr val="accent4"/>
            </a:lnRef>
            <a:fillRef idx="1">
              <a:schemeClr val="lt1"/>
            </a:fillRef>
            <a:effectRef idx="0">
              <a:schemeClr val="accent4"/>
            </a:effectRef>
            <a:fontRef idx="minor">
              <a:schemeClr val="dk1"/>
            </a:fontRef>
          </p:style>
        </p:pic>
        <p:pic>
          <p:nvPicPr>
            <p:cNvPr id="45" name="Content Placeholder 9">
              <a:extLst>
                <a:ext uri="{FF2B5EF4-FFF2-40B4-BE49-F238E27FC236}">
                  <a16:creationId xmlns:a16="http://schemas.microsoft.com/office/drawing/2014/main" id="{7F862BE8-75B4-E633-B587-8153D6E31081}"/>
                </a:ext>
              </a:extLst>
            </p:cNvPr>
            <p:cNvPicPr>
              <a:picLocks noChangeAspect="1"/>
            </p:cNvPicPr>
            <p:nvPr/>
          </p:nvPicPr>
          <p:blipFill>
            <a:blip r:embed="rId13"/>
            <a:stretch>
              <a:fillRect/>
            </a:stretch>
          </p:blipFill>
          <p:spPr>
            <a:xfrm>
              <a:off x="2532012" y="2659243"/>
              <a:ext cx="1528618" cy="2117939"/>
            </a:xfrm>
            <a:prstGeom prst="rect">
              <a:avLst/>
            </a:prstGeom>
          </p:spPr>
          <p:style>
            <a:lnRef idx="2">
              <a:schemeClr val="accent4"/>
            </a:lnRef>
            <a:fillRef idx="1">
              <a:schemeClr val="lt1"/>
            </a:fillRef>
            <a:effectRef idx="0">
              <a:schemeClr val="accent4"/>
            </a:effectRef>
            <a:fontRef idx="minor">
              <a:schemeClr val="dk1"/>
            </a:fontRef>
          </p:style>
        </p:pic>
      </p:grpSp>
      <p:pic>
        <p:nvPicPr>
          <p:cNvPr id="21" name="Picture 20">
            <a:extLst>
              <a:ext uri="{FF2B5EF4-FFF2-40B4-BE49-F238E27FC236}">
                <a16:creationId xmlns:a16="http://schemas.microsoft.com/office/drawing/2014/main" id="{516297F9-0975-BE03-6AB7-C9A9815A7791}"/>
              </a:ext>
            </a:extLst>
          </p:cNvPr>
          <p:cNvPicPr>
            <a:picLocks noChangeAspect="1"/>
          </p:cNvPicPr>
          <p:nvPr/>
        </p:nvPicPr>
        <p:blipFill>
          <a:blip r:embed="rId15"/>
          <a:stretch>
            <a:fillRect/>
          </a:stretch>
        </p:blipFill>
        <p:spPr>
          <a:xfrm>
            <a:off x="15549963" y="4489411"/>
            <a:ext cx="2368263" cy="3362054"/>
          </a:xfrm>
          <a:prstGeom prst="rect">
            <a:avLst/>
          </a:prstGeom>
          <a:ln w="19050">
            <a:solidFill>
              <a:schemeClr val="accent6"/>
            </a:solidFill>
          </a:ln>
        </p:spPr>
      </p:pic>
      <p:pic>
        <p:nvPicPr>
          <p:cNvPr id="24" name="Picture 23">
            <a:extLst>
              <a:ext uri="{FF2B5EF4-FFF2-40B4-BE49-F238E27FC236}">
                <a16:creationId xmlns:a16="http://schemas.microsoft.com/office/drawing/2014/main" id="{78FE03C6-6EA0-7591-4743-61CFDAB8B65C}"/>
              </a:ext>
            </a:extLst>
          </p:cNvPr>
          <p:cNvPicPr>
            <a:picLocks noChangeAspect="1"/>
          </p:cNvPicPr>
          <p:nvPr/>
        </p:nvPicPr>
        <p:blipFill>
          <a:blip r:embed="rId16"/>
          <a:stretch>
            <a:fillRect/>
          </a:stretch>
        </p:blipFill>
        <p:spPr>
          <a:xfrm>
            <a:off x="15158231" y="4124036"/>
            <a:ext cx="2392706" cy="3400160"/>
          </a:xfrm>
          <a:prstGeom prst="rect">
            <a:avLst/>
          </a:prstGeom>
          <a:ln w="19050">
            <a:solidFill>
              <a:schemeClr val="accent6"/>
            </a:solidFill>
          </a:ln>
        </p:spPr>
      </p:pic>
    </p:spTree>
    <p:extLst>
      <p:ext uri="{BB962C8B-B14F-4D97-AF65-F5344CB8AC3E}">
        <p14:creationId xmlns:p14="http://schemas.microsoft.com/office/powerpoint/2010/main" val="961759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document&#10;&#10;AI-generated content may be incorrect.">
            <a:extLst>
              <a:ext uri="{FF2B5EF4-FFF2-40B4-BE49-F238E27FC236}">
                <a16:creationId xmlns:a16="http://schemas.microsoft.com/office/drawing/2014/main" id="{614E05E5-644E-3AB2-C2AE-B91395AE0177}"/>
              </a:ext>
            </a:extLst>
          </p:cNvPr>
          <p:cNvPicPr>
            <a:picLocks noChangeAspect="1"/>
          </p:cNvPicPr>
          <p:nvPr/>
        </p:nvPicPr>
        <p:blipFill>
          <a:blip r:embed="rId2"/>
          <a:stretch>
            <a:fillRect/>
          </a:stretch>
        </p:blipFill>
        <p:spPr>
          <a:xfrm>
            <a:off x="1805783" y="1525315"/>
            <a:ext cx="15017664" cy="8474561"/>
          </a:xfrm>
          <a:prstGeom prst="rect">
            <a:avLst/>
          </a:prstGeom>
        </p:spPr>
      </p:pic>
      <p:sp>
        <p:nvSpPr>
          <p:cNvPr id="2" name="TextBox 1">
            <a:extLst>
              <a:ext uri="{FF2B5EF4-FFF2-40B4-BE49-F238E27FC236}">
                <a16:creationId xmlns:a16="http://schemas.microsoft.com/office/drawing/2014/main" id="{32E66A7F-D53B-59A8-DB2C-CBA51FB52C17}"/>
              </a:ext>
            </a:extLst>
          </p:cNvPr>
          <p:cNvSpPr txBox="1"/>
          <p:nvPr/>
        </p:nvSpPr>
        <p:spPr>
          <a:xfrm>
            <a:off x="1400483" y="287126"/>
            <a:ext cx="15828264" cy="923330"/>
          </a:xfrm>
          <a:prstGeom prst="rect">
            <a:avLst/>
          </a:prstGeom>
          <a:noFill/>
        </p:spPr>
        <p:txBody>
          <a:bodyPr wrap="square" rtlCol="0">
            <a:spAutoFit/>
          </a:bodyPr>
          <a:lstStyle/>
          <a:p>
            <a:pPr algn="ctr"/>
            <a:r>
              <a:rPr lang="mn-MN" sz="2700" b="1" dirty="0">
                <a:solidFill>
                  <a:srgbClr val="FFC000"/>
                </a:solidFill>
                <a:latin typeface="Times New Roman" panose="02020603050405020304" pitchFamily="18" charset="0"/>
                <a:cs typeface="Times New Roman" panose="02020603050405020304" pitchFamily="18" charset="0"/>
              </a:rPr>
              <a:t>СУРГУУЛИЙН ӨМНӨХ БОЛОВСРОЛЫН СУРГАЛТЫН ХӨТӨЛБӨРИЙН ХЭРЭГЖИЛТИЙГ  ДЭМЖИХ </a:t>
            </a:r>
            <a:r>
              <a:rPr lang="en-US" sz="2700" b="1" dirty="0">
                <a:solidFill>
                  <a:srgbClr val="FFC000"/>
                </a:solidFill>
                <a:latin typeface="Times New Roman" panose="02020603050405020304" pitchFamily="18" charset="0"/>
                <a:cs typeface="Times New Roman" panose="02020603050405020304" pitchFamily="18" charset="0"/>
              </a:rPr>
              <a:t>(</a:t>
            </a:r>
            <a:r>
              <a:rPr lang="mn-MN" sz="2700" b="1" dirty="0">
                <a:solidFill>
                  <a:srgbClr val="FFC000"/>
                </a:solidFill>
                <a:latin typeface="Times New Roman" panose="02020603050405020304" pitchFamily="18" charset="0"/>
                <a:cs typeface="Times New Roman" panose="02020603050405020304" pitchFamily="18" charset="0"/>
              </a:rPr>
              <a:t>2025-2026</a:t>
            </a:r>
            <a:r>
              <a:rPr lang="en-US" sz="2700" b="1" dirty="0">
                <a:solidFill>
                  <a:srgbClr val="FFC000"/>
                </a:solidFill>
                <a:latin typeface="Times New Roman" panose="02020603050405020304" pitchFamily="18" charset="0"/>
                <a:cs typeface="Times New Roman" panose="02020603050405020304" pitchFamily="18" charset="0"/>
              </a:rPr>
              <a:t>)</a:t>
            </a:r>
            <a:r>
              <a:rPr lang="mn-MN" sz="2700" b="1" dirty="0">
                <a:solidFill>
                  <a:srgbClr val="FFC000"/>
                </a:solidFill>
                <a:latin typeface="Times New Roman" panose="02020603050405020304" pitchFamily="18" charset="0"/>
                <a:cs typeface="Times New Roman" panose="02020603050405020304" pitchFamily="18" charset="0"/>
              </a:rPr>
              <a:t> АРГА ХЭМЖЭЭНИЙ ТӨЛӨВЛӨГӨӨ БАТЛАН ХЭРЭГЖҮҮЛЖ БАЙНА</a:t>
            </a:r>
            <a:r>
              <a:rPr lang="en-US" sz="2700" b="1" dirty="0">
                <a:solidFill>
                  <a:srgbClr val="FFC000"/>
                </a:solidFill>
                <a:latin typeface="Times New Roman" panose="02020603050405020304" pitchFamily="18" charset="0"/>
                <a:cs typeface="Times New Roman" panose="02020603050405020304" pitchFamily="18" charset="0"/>
              </a:rPr>
              <a:t>.</a:t>
            </a:r>
            <a:r>
              <a:rPr lang="mn-MN" sz="2700" b="1" dirty="0">
                <a:solidFill>
                  <a:srgbClr val="FFC000"/>
                </a:solidFill>
                <a:latin typeface="Times New Roman" panose="02020603050405020304" pitchFamily="18" charset="0"/>
                <a:cs typeface="Times New Roman" panose="02020603050405020304" pitchFamily="18" charset="0"/>
              </a:rPr>
              <a:t> </a:t>
            </a:r>
            <a:endParaRPr lang="en-US" sz="27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9983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F3C9179A-BA02-A555-2B23-194588A856CF}"/>
            </a:ext>
          </a:extLst>
        </p:cNvPr>
        <p:cNvGrpSpPr/>
        <p:nvPr/>
      </p:nvGrpSpPr>
      <p:grpSpPr>
        <a:xfrm>
          <a:off x="0" y="0"/>
          <a:ext cx="0" cy="0"/>
          <a:chOff x="0" y="0"/>
          <a:chExt cx="0" cy="0"/>
        </a:xfrm>
      </p:grpSpPr>
      <p:sp>
        <p:nvSpPr>
          <p:cNvPr id="147" name="Google Shape;147;p19">
            <a:extLst>
              <a:ext uri="{FF2B5EF4-FFF2-40B4-BE49-F238E27FC236}">
                <a16:creationId xmlns:a16="http://schemas.microsoft.com/office/drawing/2014/main" id="{865B3284-8318-033D-C5EC-4A770EC31527}"/>
              </a:ext>
            </a:extLst>
          </p:cNvPr>
          <p:cNvSpPr txBox="1"/>
          <p:nvPr/>
        </p:nvSpPr>
        <p:spPr>
          <a:xfrm>
            <a:off x="10924674" y="614992"/>
            <a:ext cx="7363326" cy="600104"/>
          </a:xfrm>
          <a:prstGeom prst="rect">
            <a:avLst/>
          </a:prstGeom>
          <a:noFill/>
          <a:ln>
            <a:noFill/>
          </a:ln>
        </p:spPr>
        <p:txBody>
          <a:bodyPr spcFirstLastPara="1" wrap="square" lIns="137138" tIns="68550" rIns="137138" bIns="68550" anchor="t" anchorCtr="0">
            <a:spAutoFit/>
          </a:bodyPr>
          <a:lstStyle/>
          <a:p>
            <a:pPr algn="ctr"/>
            <a:r>
              <a:rPr lang="mn-MN" sz="3000" b="1" dirty="0">
                <a:solidFill>
                  <a:srgbClr val="FFC000"/>
                </a:solidFill>
                <a:latin typeface="Arial" panose="020B0604020202020204" pitchFamily="34" charset="0"/>
                <a:ea typeface="Times New Roman"/>
                <a:cs typeface="Arial" panose="020B0604020202020204" pitchFamily="34" charset="0"/>
                <a:sym typeface="Times New Roman"/>
              </a:rPr>
              <a:t>Анхаарах асуудал</a:t>
            </a:r>
            <a:endParaRPr sz="2700" dirty="0">
              <a:latin typeface="Arial" panose="020B0604020202020204" pitchFamily="34" charset="0"/>
              <a:cs typeface="Arial" panose="020B0604020202020204" pitchFamily="34" charset="0"/>
            </a:endParaRPr>
          </a:p>
        </p:txBody>
      </p:sp>
      <p:sp>
        <p:nvSpPr>
          <p:cNvPr id="148" name="Google Shape;148;p19">
            <a:extLst>
              <a:ext uri="{FF2B5EF4-FFF2-40B4-BE49-F238E27FC236}">
                <a16:creationId xmlns:a16="http://schemas.microsoft.com/office/drawing/2014/main" id="{FBFC15D9-5DA4-776F-AC9B-D5CE0CCF063C}"/>
              </a:ext>
            </a:extLst>
          </p:cNvPr>
          <p:cNvSpPr txBox="1"/>
          <p:nvPr/>
        </p:nvSpPr>
        <p:spPr>
          <a:xfrm>
            <a:off x="5661605" y="9367077"/>
            <a:ext cx="11401200" cy="1801350"/>
          </a:xfrm>
          <a:prstGeom prst="rect">
            <a:avLst/>
          </a:prstGeom>
          <a:noFill/>
          <a:ln>
            <a:noFill/>
          </a:ln>
        </p:spPr>
        <p:txBody>
          <a:bodyPr spcFirstLastPara="1" wrap="square" lIns="137138" tIns="68550" rIns="137138" bIns="68550" anchor="t" anchorCtr="0">
            <a:normAutofit/>
          </a:bodyPr>
          <a:lstStyle/>
          <a:p>
            <a:pPr marL="857250" indent="-457200" algn="just">
              <a:lnSpc>
                <a:spcPct val="90000"/>
              </a:lnSpc>
              <a:spcBef>
                <a:spcPts val="1500"/>
              </a:spcBef>
              <a:buClr>
                <a:schemeClr val="dk1"/>
              </a:buClr>
              <a:buSzPts val="2400"/>
            </a:pPr>
            <a:endParaRPr sz="3000">
              <a:solidFill>
                <a:schemeClr val="lt1"/>
              </a:solidFill>
              <a:latin typeface="Arial"/>
              <a:ea typeface="Arial"/>
              <a:cs typeface="Arial"/>
              <a:sym typeface="Arial"/>
            </a:endParaRPr>
          </a:p>
        </p:txBody>
      </p:sp>
      <p:sp>
        <p:nvSpPr>
          <p:cNvPr id="149" name="Google Shape;149;p19">
            <a:extLst>
              <a:ext uri="{FF2B5EF4-FFF2-40B4-BE49-F238E27FC236}">
                <a16:creationId xmlns:a16="http://schemas.microsoft.com/office/drawing/2014/main" id="{F3A1ACA3-5A99-BA4D-B510-2B11E2B52EE2}"/>
              </a:ext>
            </a:extLst>
          </p:cNvPr>
          <p:cNvSpPr txBox="1">
            <a:spLocks noGrp="1"/>
          </p:cNvSpPr>
          <p:nvPr>
            <p:ph type="ctrTitle"/>
          </p:nvPr>
        </p:nvSpPr>
        <p:spPr>
          <a:xfrm>
            <a:off x="2286000" y="1683545"/>
            <a:ext cx="3845052" cy="168116"/>
          </a:xfrm>
          <a:prstGeom prst="rect">
            <a:avLst/>
          </a:prstGeom>
          <a:noFill/>
          <a:ln>
            <a:noFill/>
          </a:ln>
        </p:spPr>
        <p:txBody>
          <a:bodyPr spcFirstLastPara="1" vert="horz" wrap="square" lIns="137138" tIns="68550" rIns="137138" bIns="68550" rtlCol="0" anchor="b" anchorCtr="0">
            <a:normAutofit fontScale="90000"/>
          </a:bodyPr>
          <a:lstStyle/>
          <a:p>
            <a:pPr>
              <a:lnSpc>
                <a:spcPct val="90000"/>
              </a:lnSpc>
              <a:spcBef>
                <a:spcPts val="0"/>
              </a:spcBef>
              <a:buClr>
                <a:schemeClr val="dk1"/>
              </a:buClr>
              <a:buSzPct val="111111"/>
            </a:pPr>
            <a:r>
              <a:rPr lang="mn-MN"/>
              <a:t> </a:t>
            </a:r>
            <a:endParaRPr/>
          </a:p>
        </p:txBody>
      </p:sp>
      <p:graphicFrame>
        <p:nvGraphicFramePr>
          <p:cNvPr id="9" name="Diagram 8">
            <a:extLst>
              <a:ext uri="{FF2B5EF4-FFF2-40B4-BE49-F238E27FC236}">
                <a16:creationId xmlns:a16="http://schemas.microsoft.com/office/drawing/2014/main" id="{EFA8EFAB-32A8-E1C4-F961-C5F2B3EA70C8}"/>
              </a:ext>
            </a:extLst>
          </p:cNvPr>
          <p:cNvGraphicFramePr/>
          <p:nvPr/>
        </p:nvGraphicFramePr>
        <p:xfrm>
          <a:off x="0" y="2223350"/>
          <a:ext cx="18673764" cy="6507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4833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70FA5-872B-9A77-E6AD-AA12C1ADCCB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308B6D2-782D-372B-5F8C-6011A42D2824}"/>
              </a:ext>
            </a:extLst>
          </p:cNvPr>
          <p:cNvSpPr txBox="1"/>
          <p:nvPr/>
        </p:nvSpPr>
        <p:spPr>
          <a:xfrm>
            <a:off x="3669204" y="4346832"/>
            <a:ext cx="12285501" cy="1200329"/>
          </a:xfrm>
          <a:prstGeom prst="rect">
            <a:avLst/>
          </a:prstGeom>
          <a:noFill/>
        </p:spPr>
        <p:txBody>
          <a:bodyPr wrap="square">
            <a:spAutoFit/>
          </a:bodyPr>
          <a:lstStyle/>
          <a:p>
            <a:pPr marL="171450" algn="ctr"/>
            <a:r>
              <a:rPr lang="mn-MN" sz="3600" b="1" dirty="0">
                <a:solidFill>
                  <a:schemeClr val="bg1"/>
                </a:solidFill>
                <a:latin typeface="Times New Roman" panose="02020603050405020304" pitchFamily="18" charset="0"/>
                <a:cs typeface="Times New Roman" panose="02020603050405020304" pitchFamily="18" charset="0"/>
              </a:rPr>
              <a:t>3. БАГШИЙН МЭРГЭЖЛИЙН ХӨГЖЛИЙГ ДЭМЖИХ, ХҮНИЙ НӨӨЦ</a:t>
            </a:r>
          </a:p>
        </p:txBody>
      </p:sp>
      <p:pic>
        <p:nvPicPr>
          <p:cNvPr id="2" name="Picture 1" descr="Logo&#10;&#10;Description automatically generated">
            <a:extLst>
              <a:ext uri="{FF2B5EF4-FFF2-40B4-BE49-F238E27FC236}">
                <a16:creationId xmlns:a16="http://schemas.microsoft.com/office/drawing/2014/main" id="{6CB5D9DB-3735-A868-278A-1F75A776C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5" t="6729" r="69807" b="5505"/>
          <a:stretch>
            <a:fillRect/>
          </a:stretch>
        </p:blipFill>
        <p:spPr bwMode="auto">
          <a:xfrm>
            <a:off x="62562" y="68045"/>
            <a:ext cx="872073" cy="8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D454B24-6EC4-F095-D1FD-C59E728F56F2}"/>
              </a:ext>
            </a:extLst>
          </p:cNvPr>
          <p:cNvSpPr txBox="1">
            <a:spLocks noChangeArrowheads="1"/>
          </p:cNvSpPr>
          <p:nvPr/>
        </p:nvSpPr>
        <p:spPr bwMode="auto">
          <a:xfrm rot="5400000">
            <a:off x="-1438275" y="2446009"/>
            <a:ext cx="37766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028700">
              <a:lnSpc>
                <a:spcPct val="100000"/>
              </a:lnSpc>
              <a:spcBef>
                <a:spcPct val="0"/>
              </a:spcBef>
              <a:buNone/>
              <a:defRPr/>
            </a:pPr>
            <a:r>
              <a:rPr lang="mn-Mong-CN" altLang="en-US" sz="4950" dirty="0">
                <a:solidFill>
                  <a:srgbClr val="FFFFFF"/>
                </a:solidFill>
                <a:latin typeface="Arial" panose="020B0604020202020204" pitchFamily="34" charset="0"/>
                <a:ea typeface="Mongolian Baiti" panose="03000500000000000000" pitchFamily="66" charset="0"/>
                <a:cs typeface="Mongolian Baiti" panose="03000500000000000000" pitchFamily="66" charset="0"/>
              </a:rPr>
              <a:t>ᠪᠣᠯᠪᠠᠰᠤᠷᠠᠯ ᠤ᠋ᠨ ᠶᠠᠮᠤ</a:t>
            </a:r>
            <a:endParaRPr lang="en-US" altLang="en-US" sz="495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759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4C80-B8B4-90B9-59E2-1EABFB10A7B0}"/>
              </a:ext>
            </a:extLst>
          </p:cNvPr>
          <p:cNvSpPr>
            <a:spLocks noGrp="1"/>
          </p:cNvSpPr>
          <p:nvPr>
            <p:ph type="title"/>
          </p:nvPr>
        </p:nvSpPr>
        <p:spPr/>
        <p:txBody>
          <a:bodyPr>
            <a:normAutofit/>
          </a:bodyPr>
          <a:lstStyle/>
          <a:p>
            <a:r>
              <a:rPr lang="en-US" sz="2800" b="1" dirty="0">
                <a:solidFill>
                  <a:schemeClr val="bg1"/>
                </a:solidFill>
                <a:latin typeface="Arial"/>
                <a:cs typeface="Arial"/>
              </a:rPr>
              <a:t>СУРГАЛТЫН ХӨТӨЛБӨРИЙН ШИНЭЧЛЭЛ</a:t>
            </a:r>
          </a:p>
        </p:txBody>
      </p:sp>
      <p:pic>
        <p:nvPicPr>
          <p:cNvPr id="5" name="Picture 4" descr="A document with a stamp on it&#10;&#10;AI-generated content may be incorrect.">
            <a:extLst>
              <a:ext uri="{FF2B5EF4-FFF2-40B4-BE49-F238E27FC236}">
                <a16:creationId xmlns:a16="http://schemas.microsoft.com/office/drawing/2014/main" id="{3356040B-C84F-E3A0-1F3B-E3F2AD78F694}"/>
              </a:ext>
            </a:extLst>
          </p:cNvPr>
          <p:cNvPicPr>
            <a:picLocks noChangeAspect="1"/>
          </p:cNvPicPr>
          <p:nvPr/>
        </p:nvPicPr>
        <p:blipFill>
          <a:blip r:embed="rId2"/>
          <a:stretch>
            <a:fillRect/>
          </a:stretch>
        </p:blipFill>
        <p:spPr>
          <a:xfrm>
            <a:off x="6866640" y="2309625"/>
            <a:ext cx="3457575" cy="4667250"/>
          </a:xfrm>
          <a:prstGeom prst="rect">
            <a:avLst/>
          </a:prstGeom>
        </p:spPr>
      </p:pic>
      <p:pic>
        <p:nvPicPr>
          <p:cNvPr id="4" name="Picture 3" descr="A document with a red stamp&#10;&#10;AI-generated content may be incorrect.">
            <a:extLst>
              <a:ext uri="{FF2B5EF4-FFF2-40B4-BE49-F238E27FC236}">
                <a16:creationId xmlns:a16="http://schemas.microsoft.com/office/drawing/2014/main" id="{DAB802DC-C65E-5219-C616-EC3D2FD35445}"/>
              </a:ext>
            </a:extLst>
          </p:cNvPr>
          <p:cNvPicPr>
            <a:picLocks noChangeAspect="1"/>
          </p:cNvPicPr>
          <p:nvPr/>
        </p:nvPicPr>
        <p:blipFill>
          <a:blip r:embed="rId3"/>
          <a:stretch>
            <a:fillRect/>
          </a:stretch>
        </p:blipFill>
        <p:spPr>
          <a:xfrm>
            <a:off x="3457575" y="2327910"/>
            <a:ext cx="3441700" cy="4670425"/>
          </a:xfrm>
          <a:prstGeom prst="rect">
            <a:avLst/>
          </a:prstGeom>
        </p:spPr>
      </p:pic>
      <p:pic>
        <p:nvPicPr>
          <p:cNvPr id="6" name="Picture 5" descr="A document with text on it&#10;&#10;AI-generated content may be incorrect.">
            <a:extLst>
              <a:ext uri="{FF2B5EF4-FFF2-40B4-BE49-F238E27FC236}">
                <a16:creationId xmlns:a16="http://schemas.microsoft.com/office/drawing/2014/main" id="{24A04523-DFAA-0718-A2EA-35AE530BF897}"/>
              </a:ext>
            </a:extLst>
          </p:cNvPr>
          <p:cNvPicPr>
            <a:picLocks noChangeAspect="1"/>
          </p:cNvPicPr>
          <p:nvPr/>
        </p:nvPicPr>
        <p:blipFill>
          <a:blip r:embed="rId4"/>
          <a:stretch>
            <a:fillRect/>
          </a:stretch>
        </p:blipFill>
        <p:spPr>
          <a:xfrm>
            <a:off x="454561" y="2323970"/>
            <a:ext cx="3425825" cy="4692650"/>
          </a:xfrm>
          <a:prstGeom prst="rect">
            <a:avLst/>
          </a:prstGeom>
        </p:spPr>
      </p:pic>
      <p:sp>
        <p:nvSpPr>
          <p:cNvPr id="8" name="Title 3">
            <a:extLst>
              <a:ext uri="{FF2B5EF4-FFF2-40B4-BE49-F238E27FC236}">
                <a16:creationId xmlns:a16="http://schemas.microsoft.com/office/drawing/2014/main" id="{FA0E2761-6FA8-3567-95DC-76D1CB786E29}"/>
              </a:ext>
            </a:extLst>
          </p:cNvPr>
          <p:cNvSpPr txBox="1">
            <a:spLocks/>
          </p:cNvSpPr>
          <p:nvPr/>
        </p:nvSpPr>
        <p:spPr>
          <a:xfrm>
            <a:off x="5492" y="1583318"/>
            <a:ext cx="10093366" cy="612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2AA00"/>
                </a:solidFill>
                <a:latin typeface="+mj-lt"/>
                <a:ea typeface="+mj-ea"/>
                <a:cs typeface="+mj-cs"/>
              </a:defRPr>
            </a:lvl1pPr>
          </a:lstStyle>
          <a:p>
            <a:r>
              <a:rPr lang="mn-MN" sz="1800" dirty="0">
                <a:solidFill>
                  <a:srgbClr val="FFFFFF"/>
                </a:solidFill>
                <a:latin typeface="Arial"/>
                <a:cs typeface="Arial"/>
              </a:rPr>
              <a:t>Бага боловсролын сургалтын хөтөлбөрийг</a:t>
            </a:r>
            <a:endParaRPr lang="en-US" sz="1800" dirty="0"/>
          </a:p>
          <a:p>
            <a:r>
              <a:rPr lang="mn-MN" sz="1800" dirty="0">
                <a:solidFill>
                  <a:srgbClr val="FFFFFF"/>
                </a:solidFill>
                <a:latin typeface="Arial"/>
                <a:cs typeface="Arial"/>
              </a:rPr>
              <a:t> Боловсролын сайдын 2026 оны А/46 дугаар тушаалаар шинэчлэн баталлаа.</a:t>
            </a:r>
            <a:endParaRPr lang="mn-MN" sz="1800" dirty="0"/>
          </a:p>
        </p:txBody>
      </p:sp>
      <p:sp>
        <p:nvSpPr>
          <p:cNvPr id="11" name="TextBox 10">
            <a:extLst>
              <a:ext uri="{FF2B5EF4-FFF2-40B4-BE49-F238E27FC236}">
                <a16:creationId xmlns:a16="http://schemas.microsoft.com/office/drawing/2014/main" id="{6B104B0E-CDD2-0F66-592F-BAD5B32B9E69}"/>
              </a:ext>
            </a:extLst>
          </p:cNvPr>
          <p:cNvSpPr txBox="1"/>
          <p:nvPr/>
        </p:nvSpPr>
        <p:spPr>
          <a:xfrm>
            <a:off x="9521825" y="1413510"/>
            <a:ext cx="9144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mn-MN" sz="1600" dirty="0">
                <a:solidFill>
                  <a:srgbClr val="FFFFFF"/>
                </a:solidFill>
                <a:latin typeface="Arial"/>
                <a:ea typeface="Segoe UI"/>
                <a:cs typeface="Arial"/>
              </a:rPr>
              <a:t>ЕРӨНХИЙ БОЛОВСРОЛЫН СУРГУУЛИЙН</a:t>
            </a:r>
            <a:r>
              <a:rPr sz="1600" dirty="0">
                <a:solidFill>
                  <a:srgbClr val="FFFFFF"/>
                </a:solidFill>
                <a:latin typeface="Arial"/>
                <a:ea typeface="Arial"/>
                <a:cs typeface="Arial"/>
              </a:rPr>
              <a:t> </a:t>
            </a:r>
          </a:p>
          <a:p>
            <a:pPr algn="ctr" rtl="0"/>
            <a:r>
              <a:rPr lang="mn-MN" sz="1600" dirty="0">
                <a:solidFill>
                  <a:srgbClr val="FFFFFF"/>
                </a:solidFill>
                <a:latin typeface="Arial"/>
                <a:ea typeface="Segoe UI"/>
                <a:cs typeface="Arial"/>
              </a:rPr>
              <a:t> I, II АНГИЙН СУРГАЛТЫН ТӨЛӨВЛӨГӨӨ -төсөл</a:t>
            </a:r>
            <a:r>
              <a:rPr sz="1600" dirty="0">
                <a:solidFill>
                  <a:srgbClr val="FFFFFF"/>
                </a:solidFill>
                <a:latin typeface="Arial"/>
                <a:ea typeface="Arial"/>
                <a:cs typeface="Arial"/>
              </a:rPr>
              <a:t> </a:t>
            </a:r>
          </a:p>
        </p:txBody>
      </p:sp>
      <p:pic>
        <p:nvPicPr>
          <p:cNvPr id="12" name="Picture 11" descr="A table with numbers and letters&#10;&#10;AI-generated content may be incorrect.">
            <a:extLst>
              <a:ext uri="{FF2B5EF4-FFF2-40B4-BE49-F238E27FC236}">
                <a16:creationId xmlns:a16="http://schemas.microsoft.com/office/drawing/2014/main" id="{6081B04E-4EC3-E250-BD66-FDCA59AC4C01}"/>
              </a:ext>
            </a:extLst>
          </p:cNvPr>
          <p:cNvPicPr>
            <a:picLocks noChangeAspect="1"/>
          </p:cNvPicPr>
          <p:nvPr/>
        </p:nvPicPr>
        <p:blipFill>
          <a:blip r:embed="rId5"/>
          <a:stretch>
            <a:fillRect/>
          </a:stretch>
        </p:blipFill>
        <p:spPr>
          <a:xfrm>
            <a:off x="10549573" y="2042795"/>
            <a:ext cx="7525385" cy="5540375"/>
          </a:xfrm>
          <a:prstGeom prst="rect">
            <a:avLst/>
          </a:prstGeom>
        </p:spPr>
      </p:pic>
      <p:sp>
        <p:nvSpPr>
          <p:cNvPr id="13" name="TextBox 12">
            <a:extLst>
              <a:ext uri="{FF2B5EF4-FFF2-40B4-BE49-F238E27FC236}">
                <a16:creationId xmlns:a16="http://schemas.microsoft.com/office/drawing/2014/main" id="{A5BA782C-0BAF-EFEB-A922-5AA95CBEB1EB}"/>
              </a:ext>
            </a:extLst>
          </p:cNvPr>
          <p:cNvSpPr txBox="1"/>
          <p:nvPr/>
        </p:nvSpPr>
        <p:spPr>
          <a:xfrm>
            <a:off x="10624185" y="7694930"/>
            <a:ext cx="739330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ü"/>
            </a:pPr>
            <a:r>
              <a:rPr lang="en-US" sz="1600" b="1" dirty="0" err="1">
                <a:solidFill>
                  <a:srgbClr val="FFFF00"/>
                </a:solidFill>
                <a:latin typeface="Arial"/>
                <a:ea typeface="+mn-lt"/>
                <a:cs typeface="Arial"/>
              </a:rPr>
              <a:t>Бүтээлч</a:t>
            </a:r>
            <a:r>
              <a:rPr lang="en-US" sz="1600" b="1" dirty="0">
                <a:solidFill>
                  <a:srgbClr val="FFFF00"/>
                </a:solidFill>
                <a:latin typeface="Arial"/>
                <a:ea typeface="+mn-lt"/>
                <a:cs typeface="Arial"/>
              </a:rPr>
              <a:t> </a:t>
            </a:r>
            <a:r>
              <a:rPr lang="en-US" sz="1600" b="1" dirty="0" err="1">
                <a:solidFill>
                  <a:srgbClr val="FFFF00"/>
                </a:solidFill>
                <a:latin typeface="Arial"/>
                <a:ea typeface="+mn-lt"/>
                <a:cs typeface="Arial"/>
              </a:rPr>
              <a:t>үйл</a:t>
            </a:r>
            <a:r>
              <a:rPr lang="en-US" sz="1600" b="1" dirty="0">
                <a:solidFill>
                  <a:srgbClr val="FFFF00"/>
                </a:solidFill>
                <a:latin typeface="Arial"/>
                <a:ea typeface="+mn-lt"/>
                <a:cs typeface="Arial"/>
              </a:rPr>
              <a:t> </a:t>
            </a:r>
            <a:r>
              <a:rPr lang="en-US" sz="1600" b="1" dirty="0" err="1">
                <a:solidFill>
                  <a:srgbClr val="FFFF00"/>
                </a:solidFill>
                <a:latin typeface="Arial"/>
                <a:ea typeface="+mn-lt"/>
                <a:cs typeface="Arial"/>
              </a:rPr>
              <a:t>ажиллагаа</a:t>
            </a:r>
            <a:r>
              <a:rPr lang="en-US" sz="1600" b="1" dirty="0">
                <a:solidFill>
                  <a:srgbClr val="FFFFFF"/>
                </a:solidFill>
                <a:latin typeface="Arial"/>
                <a:ea typeface="+mn-lt"/>
                <a:cs typeface="Arial"/>
              </a:rPr>
              <a:t> </a:t>
            </a:r>
            <a:r>
              <a:rPr lang="en-US" sz="1600" dirty="0" err="1">
                <a:solidFill>
                  <a:srgbClr val="FFFFFF"/>
                </a:solidFill>
                <a:latin typeface="Arial"/>
                <a:ea typeface="+mn-lt"/>
                <a:cs typeface="Arial"/>
              </a:rPr>
              <a:t>нь</a:t>
            </a:r>
            <a:r>
              <a:rPr lang="en-US" sz="1600" dirty="0">
                <a:solidFill>
                  <a:srgbClr val="FFFFFF"/>
                </a:solidFill>
                <a:latin typeface="Arial"/>
                <a:ea typeface="+mn-lt"/>
                <a:cs typeface="Arial"/>
              </a:rPr>
              <a:t> I-II </a:t>
            </a:r>
            <a:r>
              <a:rPr lang="en-US" sz="1600" dirty="0" err="1">
                <a:solidFill>
                  <a:srgbClr val="FFFFFF"/>
                </a:solidFill>
                <a:latin typeface="Arial"/>
                <a:ea typeface="+mn-lt"/>
                <a:cs typeface="Arial"/>
              </a:rPr>
              <a:t>ангид</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судлагдахууны</a:t>
            </a:r>
            <a:r>
              <a:rPr lang="en-US" sz="1600" dirty="0">
                <a:solidFill>
                  <a:srgbClr val="FFFFFF"/>
                </a:solidFill>
                <a:latin typeface="Arial"/>
                <a:ea typeface="+mn-lt"/>
                <a:cs typeface="Arial"/>
              </a:rPr>
              <a:t> </a:t>
            </a:r>
            <a:r>
              <a:rPr lang="en-US" sz="1600" dirty="0" err="1">
                <a:solidFill>
                  <a:srgbClr val="FFFF00"/>
                </a:solidFill>
                <a:latin typeface="Arial"/>
                <a:ea typeface="+mn-lt"/>
                <a:cs typeface="Arial"/>
              </a:rPr>
              <a:t>суралцахуйн</a:t>
            </a:r>
            <a:r>
              <a:rPr lang="en-US" sz="1600" dirty="0">
                <a:solidFill>
                  <a:srgbClr val="FFFF00"/>
                </a:solidFill>
                <a:latin typeface="Arial"/>
                <a:ea typeface="+mn-lt"/>
                <a:cs typeface="Arial"/>
              </a:rPr>
              <a:t> </a:t>
            </a:r>
            <a:r>
              <a:rPr lang="en-US" sz="1600" dirty="0" err="1">
                <a:solidFill>
                  <a:srgbClr val="FFFF00"/>
                </a:solidFill>
                <a:latin typeface="Arial"/>
                <a:ea typeface="+mn-lt"/>
                <a:cs typeface="Arial"/>
              </a:rPr>
              <a:t>үр</a:t>
            </a:r>
            <a:r>
              <a:rPr lang="en-US" sz="1600" dirty="0">
                <a:solidFill>
                  <a:srgbClr val="FFFF00"/>
                </a:solidFill>
                <a:latin typeface="Arial"/>
                <a:ea typeface="+mn-lt"/>
                <a:cs typeface="Arial"/>
              </a:rPr>
              <a:t> </a:t>
            </a:r>
            <a:r>
              <a:rPr lang="en-US" sz="1600" dirty="0" err="1">
                <a:solidFill>
                  <a:srgbClr val="FFFF00"/>
                </a:solidFill>
                <a:latin typeface="Arial"/>
                <a:ea typeface="+mn-lt"/>
                <a:cs typeface="Arial"/>
              </a:rPr>
              <a:t>дүнг</a:t>
            </a:r>
            <a:r>
              <a:rPr lang="en-US" sz="1600" dirty="0">
                <a:solidFill>
                  <a:srgbClr val="FFFF00"/>
                </a:solidFill>
                <a:latin typeface="Arial"/>
                <a:ea typeface="+mn-lt"/>
                <a:cs typeface="Arial"/>
              </a:rPr>
              <a:t> </a:t>
            </a:r>
            <a:r>
              <a:rPr lang="en-US" sz="1600" dirty="0" err="1">
                <a:solidFill>
                  <a:srgbClr val="FFFF00"/>
                </a:solidFill>
                <a:latin typeface="Arial"/>
                <a:ea typeface="+mn-lt"/>
                <a:cs typeface="Arial"/>
              </a:rPr>
              <a:t>дэмжих</a:t>
            </a:r>
            <a:r>
              <a:rPr lang="en-US" sz="1600" dirty="0">
                <a:solidFill>
                  <a:srgbClr val="FFFF00"/>
                </a:solidFill>
                <a:latin typeface="Arial"/>
                <a:ea typeface="+mn-lt"/>
                <a:cs typeface="Arial"/>
              </a:rPr>
              <a:t>, </a:t>
            </a:r>
            <a:r>
              <a:rPr lang="en-US" sz="1600" dirty="0" err="1">
                <a:solidFill>
                  <a:srgbClr val="FFFF00"/>
                </a:solidFill>
                <a:latin typeface="Arial"/>
                <a:ea typeface="+mn-lt"/>
                <a:cs typeface="Arial"/>
              </a:rPr>
              <a:t>тоглоомд</a:t>
            </a:r>
            <a:r>
              <a:rPr lang="en-US" sz="1600" dirty="0">
                <a:solidFill>
                  <a:srgbClr val="FFFF00"/>
                </a:solidFill>
                <a:latin typeface="Arial"/>
                <a:ea typeface="+mn-lt"/>
                <a:cs typeface="Arial"/>
              </a:rPr>
              <a:t> </a:t>
            </a:r>
            <a:r>
              <a:rPr lang="en-US" sz="1600" dirty="0" err="1">
                <a:solidFill>
                  <a:srgbClr val="FFFF00"/>
                </a:solidFill>
                <a:latin typeface="Arial"/>
                <a:ea typeface="+mn-lt"/>
                <a:cs typeface="Arial"/>
              </a:rPr>
              <a:t>суурилсан</a:t>
            </a:r>
            <a:r>
              <a:rPr lang="en-US" sz="1600" dirty="0">
                <a:solidFill>
                  <a:srgbClr val="FFFF00"/>
                </a:solidFill>
                <a:latin typeface="Arial"/>
                <a:ea typeface="+mn-lt"/>
                <a:cs typeface="Arial"/>
              </a:rPr>
              <a:t> </a:t>
            </a:r>
            <a:r>
              <a:rPr lang="en-US" sz="1600" dirty="0" err="1">
                <a:solidFill>
                  <a:srgbClr val="FFFF00"/>
                </a:solidFill>
                <a:latin typeface="Arial"/>
                <a:ea typeface="+mn-lt"/>
                <a:cs typeface="Arial"/>
              </a:rPr>
              <a:t>танхимын</a:t>
            </a:r>
            <a:r>
              <a:rPr lang="en-US" sz="1600" dirty="0">
                <a:solidFill>
                  <a:srgbClr val="FFFF00"/>
                </a:solidFill>
                <a:latin typeface="Arial"/>
                <a:ea typeface="+mn-lt"/>
                <a:cs typeface="Arial"/>
              </a:rPr>
              <a:t> </a:t>
            </a:r>
            <a:r>
              <a:rPr lang="en-US" sz="1600" dirty="0" err="1">
                <a:solidFill>
                  <a:srgbClr val="FFFF00"/>
                </a:solidFill>
                <a:latin typeface="Arial"/>
                <a:ea typeface="+mn-lt"/>
                <a:cs typeface="Arial"/>
              </a:rPr>
              <a:t>бус</a:t>
            </a:r>
            <a:r>
              <a:rPr lang="en-US" sz="1600" dirty="0">
                <a:solidFill>
                  <a:srgbClr val="FFFF00"/>
                </a:solidFill>
                <a:latin typeface="Arial"/>
                <a:ea typeface="+mn-lt"/>
                <a:cs typeface="Arial"/>
              </a:rPr>
              <a:t> </a:t>
            </a:r>
            <a:r>
              <a:rPr lang="en-US" sz="1600" dirty="0" err="1">
                <a:solidFill>
                  <a:srgbClr val="FFFF00"/>
                </a:solidFill>
                <a:latin typeface="Arial"/>
                <a:ea typeface="+mn-lt"/>
                <a:cs typeface="Arial"/>
              </a:rPr>
              <a:t>сургалт</a:t>
            </a:r>
            <a:r>
              <a:rPr lang="en-US" sz="1600" dirty="0">
                <a:solidFill>
                  <a:srgbClr val="FFFF00"/>
                </a:solidFill>
                <a:latin typeface="Arial"/>
                <a:ea typeface="+mn-lt"/>
                <a:cs typeface="Arial"/>
              </a:rPr>
              <a:t>, </a:t>
            </a:r>
            <a:r>
              <a:rPr lang="en-US" sz="1600" dirty="0" err="1">
                <a:solidFill>
                  <a:srgbClr val="FFFF00"/>
                </a:solidFill>
                <a:latin typeface="Arial"/>
                <a:ea typeface="+mn-lt"/>
                <a:cs typeface="Arial"/>
              </a:rPr>
              <a:t>үйл</a:t>
            </a:r>
            <a:r>
              <a:rPr lang="en-US" sz="1600" dirty="0">
                <a:solidFill>
                  <a:srgbClr val="FFFF00"/>
                </a:solidFill>
                <a:latin typeface="Arial"/>
                <a:ea typeface="+mn-lt"/>
                <a:cs typeface="Arial"/>
              </a:rPr>
              <a:t> </a:t>
            </a:r>
            <a:r>
              <a:rPr lang="en-US" sz="1600" dirty="0" err="1">
                <a:solidFill>
                  <a:srgbClr val="FFFF00"/>
                </a:solidFill>
                <a:latin typeface="Arial"/>
                <a:ea typeface="+mn-lt"/>
                <a:cs typeface="Arial"/>
              </a:rPr>
              <a:t>ажиллагаа</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байна</a:t>
            </a:r>
            <a:r>
              <a:rPr lang="en-US" sz="1600" dirty="0">
                <a:solidFill>
                  <a:srgbClr val="FFFFFF"/>
                </a:solidFill>
                <a:latin typeface="Arial"/>
                <a:ea typeface="+mn-lt"/>
                <a:cs typeface="Arial"/>
              </a:rPr>
              <a:t>. </a:t>
            </a:r>
            <a:endParaRPr lang="en-US" sz="1600" dirty="0">
              <a:solidFill>
                <a:srgbClr val="FFFFFF"/>
              </a:solidFill>
              <a:latin typeface="Arial"/>
              <a:cs typeface="Arial"/>
            </a:endParaRPr>
          </a:p>
          <a:p>
            <a:pPr marL="285750" indent="-285750" algn="just">
              <a:buFont typeface="Wingdings"/>
              <a:buChar char="ü"/>
            </a:pPr>
            <a:endParaRPr lang="en-US" sz="1600" dirty="0">
              <a:latin typeface="Arial"/>
              <a:cs typeface="Arial"/>
            </a:endParaRPr>
          </a:p>
          <a:p>
            <a:pPr marL="285750" indent="-285750" algn="just">
              <a:buFont typeface="Wingdings"/>
              <a:buChar char="ü"/>
            </a:pPr>
            <a:r>
              <a:rPr lang="en-US" sz="1600" dirty="0" err="1">
                <a:solidFill>
                  <a:srgbClr val="FFFFFF"/>
                </a:solidFill>
                <a:latin typeface="Arial"/>
                <a:ea typeface="+mn-lt"/>
                <a:cs typeface="Arial"/>
              </a:rPr>
              <a:t>Бүтээлч</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үйл</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ажиллагааны</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цагийг</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хичээлийн</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цагт</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тооцно</a:t>
            </a:r>
            <a:r>
              <a:rPr lang="en-US" sz="1600" dirty="0">
                <a:solidFill>
                  <a:srgbClr val="FFFFFF"/>
                </a:solidFill>
                <a:latin typeface="Arial"/>
                <a:ea typeface="+mn-lt"/>
                <a:cs typeface="Arial"/>
              </a:rPr>
              <a:t>. </a:t>
            </a:r>
            <a:endParaRPr lang="en-US" sz="1600" dirty="0">
              <a:latin typeface="Arial"/>
              <a:cs typeface="Arial"/>
            </a:endParaRPr>
          </a:p>
          <a:p>
            <a:pPr marL="285750" indent="-285750" algn="just">
              <a:buFont typeface="Wingdings"/>
              <a:buChar char="ü"/>
            </a:pPr>
            <a:endParaRPr lang="en-US" sz="1600" dirty="0">
              <a:latin typeface="Arial"/>
              <a:cs typeface="Arial"/>
            </a:endParaRPr>
          </a:p>
          <a:p>
            <a:pPr marL="285750" indent="-285750" algn="just">
              <a:buFont typeface="Wingdings"/>
              <a:buChar char="ü"/>
            </a:pPr>
            <a:r>
              <a:rPr lang="en-US" sz="1600" dirty="0" err="1">
                <a:solidFill>
                  <a:srgbClr val="FFFFFF"/>
                </a:solidFill>
                <a:latin typeface="Arial"/>
                <a:ea typeface="+mn-lt"/>
                <a:cs typeface="Arial"/>
              </a:rPr>
              <a:t>Эрүүл</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мэнд</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сургалтын</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хөтөлбөрийн</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зарим</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агуулгыг</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үдийн</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хоолны</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цагаар</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сургалтад</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хамрагдсан</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бага</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ангийн</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багш</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сургуулийн</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хоол</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зүйч</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эмч</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хамтран</a:t>
            </a:r>
            <a:r>
              <a:rPr lang="en-US" sz="1600" dirty="0">
                <a:solidFill>
                  <a:srgbClr val="FFFFFF"/>
                </a:solidFill>
                <a:latin typeface="Arial"/>
                <a:ea typeface="+mn-lt"/>
                <a:cs typeface="Arial"/>
              </a:rPr>
              <a:t> </a:t>
            </a:r>
            <a:r>
              <a:rPr lang="en-US" sz="1600" dirty="0" err="1">
                <a:solidFill>
                  <a:srgbClr val="FFFFFF"/>
                </a:solidFill>
                <a:latin typeface="Arial"/>
                <a:ea typeface="+mn-lt"/>
                <a:cs typeface="Arial"/>
              </a:rPr>
              <a:t>хэрэгжүүлнэ</a:t>
            </a:r>
            <a:r>
              <a:rPr lang="en-US" sz="1600" dirty="0">
                <a:solidFill>
                  <a:srgbClr val="FFFFFF"/>
                </a:solidFill>
                <a:latin typeface="Arial"/>
                <a:ea typeface="+mn-lt"/>
                <a:cs typeface="Arial"/>
              </a:rPr>
              <a:t>. </a:t>
            </a:r>
            <a:endParaRPr lang="en-US" sz="1600" dirty="0">
              <a:latin typeface="Arial"/>
              <a:cs typeface="Arial"/>
            </a:endParaRPr>
          </a:p>
        </p:txBody>
      </p:sp>
      <p:sp>
        <p:nvSpPr>
          <p:cNvPr id="3" name="TextBox 2">
            <a:extLst>
              <a:ext uri="{FF2B5EF4-FFF2-40B4-BE49-F238E27FC236}">
                <a16:creationId xmlns:a16="http://schemas.microsoft.com/office/drawing/2014/main" id="{1BD87613-083F-FE80-896C-4C07A39A1D74}"/>
              </a:ext>
            </a:extLst>
          </p:cNvPr>
          <p:cNvSpPr txBox="1"/>
          <p:nvPr/>
        </p:nvSpPr>
        <p:spPr>
          <a:xfrm>
            <a:off x="460685" y="7271152"/>
            <a:ext cx="986466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ü"/>
            </a:pPr>
            <a:r>
              <a:rPr lang="en-US" sz="1600" dirty="0">
                <a:solidFill>
                  <a:srgbClr val="FFFFFF"/>
                </a:solidFill>
                <a:latin typeface="Arial"/>
                <a:cs typeface="Arial"/>
              </a:rPr>
              <a:t>3 </a:t>
            </a:r>
            <a:r>
              <a:rPr lang="en-US" sz="1600" dirty="0" err="1">
                <a:solidFill>
                  <a:srgbClr val="FFFFFF"/>
                </a:solidFill>
                <a:latin typeface="Arial"/>
                <a:cs typeface="Arial"/>
              </a:rPr>
              <a:t>дугаар</a:t>
            </a:r>
            <a:r>
              <a:rPr lang="en-US" sz="1600" dirty="0">
                <a:solidFill>
                  <a:srgbClr val="FFFFFF"/>
                </a:solidFill>
                <a:latin typeface="Arial"/>
                <a:cs typeface="Arial"/>
              </a:rPr>
              <a:t> </a:t>
            </a:r>
            <a:r>
              <a:rPr lang="en-US" sz="1600" dirty="0" err="1">
                <a:solidFill>
                  <a:srgbClr val="FFFFFF"/>
                </a:solidFill>
                <a:latin typeface="Arial"/>
                <a:cs typeface="Arial"/>
              </a:rPr>
              <a:t>ангиас</a:t>
            </a:r>
            <a:r>
              <a:rPr lang="en-US" sz="1600" dirty="0">
                <a:solidFill>
                  <a:srgbClr val="FFFFFF"/>
                </a:solidFill>
                <a:latin typeface="Arial"/>
                <a:cs typeface="Arial"/>
              </a:rPr>
              <a:t> </a:t>
            </a:r>
            <a:r>
              <a:rPr lang="en-US" sz="1600" dirty="0" err="1">
                <a:solidFill>
                  <a:srgbClr val="FFFFFF"/>
                </a:solidFill>
                <a:latin typeface="Arial"/>
                <a:cs typeface="Arial"/>
              </a:rPr>
              <a:t>эхлэн</a:t>
            </a:r>
            <a:r>
              <a:rPr lang="en-US" sz="1600" dirty="0">
                <a:solidFill>
                  <a:srgbClr val="FFFFFF"/>
                </a:solidFill>
                <a:latin typeface="Arial"/>
                <a:cs typeface="Arial"/>
              </a:rPr>
              <a:t> </a:t>
            </a:r>
            <a:r>
              <a:rPr lang="en-US" sz="1600" dirty="0" err="1">
                <a:solidFill>
                  <a:srgbClr val="FFFF00"/>
                </a:solidFill>
                <a:latin typeface="Arial"/>
                <a:cs typeface="Arial"/>
              </a:rPr>
              <a:t>компьютерийн</a:t>
            </a:r>
            <a:r>
              <a:rPr lang="en-US" sz="1600" dirty="0">
                <a:solidFill>
                  <a:srgbClr val="FFFF00"/>
                </a:solidFill>
                <a:latin typeface="Arial"/>
                <a:cs typeface="Arial"/>
              </a:rPr>
              <a:t> </a:t>
            </a:r>
            <a:r>
              <a:rPr lang="en-US" sz="1600" dirty="0" err="1">
                <a:solidFill>
                  <a:srgbClr val="FFFF00"/>
                </a:solidFill>
                <a:latin typeface="Arial"/>
                <a:cs typeface="Arial"/>
              </a:rPr>
              <a:t>ухаан</a:t>
            </a:r>
            <a:r>
              <a:rPr lang="en-US" sz="1600" dirty="0">
                <a:solidFill>
                  <a:srgbClr val="FFFF00"/>
                </a:solidFill>
                <a:latin typeface="Arial"/>
                <a:cs typeface="Arial"/>
              </a:rPr>
              <a:t>, </a:t>
            </a:r>
            <a:r>
              <a:rPr lang="en-US" sz="1600" dirty="0" err="1">
                <a:solidFill>
                  <a:srgbClr val="FFFF00"/>
                </a:solidFill>
                <a:latin typeface="Arial"/>
                <a:cs typeface="Arial"/>
              </a:rPr>
              <a:t>англи</a:t>
            </a:r>
            <a:r>
              <a:rPr lang="en-US" sz="1600" dirty="0">
                <a:solidFill>
                  <a:srgbClr val="FFFF00"/>
                </a:solidFill>
                <a:latin typeface="Arial"/>
                <a:cs typeface="Arial"/>
              </a:rPr>
              <a:t> </a:t>
            </a:r>
            <a:r>
              <a:rPr lang="en-US" sz="1600" dirty="0" err="1">
                <a:solidFill>
                  <a:srgbClr val="FFFF00"/>
                </a:solidFill>
                <a:latin typeface="Arial"/>
                <a:cs typeface="Arial"/>
              </a:rPr>
              <a:t>хэл</a:t>
            </a:r>
            <a:r>
              <a:rPr lang="en-US" sz="1600" dirty="0" err="1">
                <a:solidFill>
                  <a:srgbClr val="FFFFFF"/>
                </a:solidFill>
                <a:latin typeface="Arial"/>
                <a:cs typeface="Arial"/>
              </a:rPr>
              <a:t>ийг</a:t>
            </a:r>
            <a:r>
              <a:rPr lang="en-US" sz="1600" dirty="0">
                <a:solidFill>
                  <a:srgbClr val="FFFFFF"/>
                </a:solidFill>
                <a:latin typeface="Arial"/>
                <a:cs typeface="Arial"/>
              </a:rPr>
              <a:t> </a:t>
            </a:r>
            <a:r>
              <a:rPr lang="en-US" sz="1600" dirty="0" err="1">
                <a:solidFill>
                  <a:srgbClr val="FFFFFF"/>
                </a:solidFill>
                <a:latin typeface="Arial"/>
                <a:cs typeface="Arial"/>
              </a:rPr>
              <a:t>судална</a:t>
            </a:r>
            <a:r>
              <a:rPr lang="en-US" sz="1600" dirty="0">
                <a:solidFill>
                  <a:srgbClr val="FFFFFF"/>
                </a:solidFill>
                <a:latin typeface="Arial"/>
                <a:cs typeface="Arial"/>
              </a:rPr>
              <a:t>.  </a:t>
            </a:r>
          </a:p>
          <a:p>
            <a:pPr marL="285750" indent="-285750" algn="just">
              <a:buFont typeface="Wingdings"/>
              <a:buChar char="ü"/>
            </a:pPr>
            <a:r>
              <a:rPr lang="en-US" sz="1600" dirty="0" err="1">
                <a:solidFill>
                  <a:srgbClr val="FFFFFF"/>
                </a:solidFill>
                <a:latin typeface="Arial"/>
                <a:cs typeface="Arial"/>
              </a:rPr>
              <a:t>Үндэстний</a:t>
            </a:r>
            <a:r>
              <a:rPr lang="en-US" sz="1600" dirty="0">
                <a:solidFill>
                  <a:srgbClr val="FFFFFF"/>
                </a:solidFill>
                <a:latin typeface="Arial"/>
                <a:cs typeface="Arial"/>
              </a:rPr>
              <a:t> </a:t>
            </a:r>
            <a:r>
              <a:rPr lang="en-US" sz="1600" dirty="0" err="1">
                <a:solidFill>
                  <a:srgbClr val="FFFFFF"/>
                </a:solidFill>
                <a:latin typeface="Arial"/>
                <a:cs typeface="Arial"/>
              </a:rPr>
              <a:t>цөөнхийн</a:t>
            </a:r>
            <a:r>
              <a:rPr lang="en-US" sz="1600" dirty="0">
                <a:solidFill>
                  <a:srgbClr val="FFFFFF"/>
                </a:solidFill>
                <a:latin typeface="Arial"/>
                <a:cs typeface="Arial"/>
              </a:rPr>
              <a:t> </a:t>
            </a:r>
            <a:r>
              <a:rPr lang="en-US" sz="1600" dirty="0" err="1">
                <a:solidFill>
                  <a:srgbClr val="FFFFFF"/>
                </a:solidFill>
                <a:latin typeface="Arial"/>
                <a:cs typeface="Arial"/>
              </a:rPr>
              <a:t>суралцагчид</a:t>
            </a:r>
            <a:r>
              <a:rPr lang="en-US" sz="1600" dirty="0">
                <a:solidFill>
                  <a:srgbClr val="FFFFFF"/>
                </a:solidFill>
                <a:latin typeface="Arial"/>
                <a:cs typeface="Arial"/>
              </a:rPr>
              <a:t> </a:t>
            </a:r>
            <a:r>
              <a:rPr lang="en-US" sz="1600" dirty="0" err="1">
                <a:solidFill>
                  <a:srgbClr val="FFFFFF"/>
                </a:solidFill>
                <a:latin typeface="Arial"/>
                <a:cs typeface="Arial"/>
              </a:rPr>
              <a:t>зориулсан</a:t>
            </a:r>
            <a:r>
              <a:rPr lang="en-US" sz="1600" dirty="0">
                <a:solidFill>
                  <a:srgbClr val="FFFFFF"/>
                </a:solidFill>
                <a:latin typeface="Arial"/>
                <a:cs typeface="Arial"/>
              </a:rPr>
              <a:t> </a:t>
            </a:r>
            <a:r>
              <a:rPr lang="en-US" sz="1600" dirty="0" err="1">
                <a:solidFill>
                  <a:srgbClr val="FFFF00"/>
                </a:solidFill>
                <a:latin typeface="Arial"/>
                <a:cs typeface="Arial"/>
              </a:rPr>
              <a:t>эх</a:t>
            </a:r>
            <a:r>
              <a:rPr lang="en-US" sz="1600" dirty="0">
                <a:solidFill>
                  <a:srgbClr val="FFFF00"/>
                </a:solidFill>
                <a:latin typeface="Arial"/>
                <a:cs typeface="Arial"/>
              </a:rPr>
              <a:t> </a:t>
            </a:r>
            <a:r>
              <a:rPr lang="en-US" sz="1600" dirty="0" err="1">
                <a:solidFill>
                  <a:srgbClr val="FFFF00"/>
                </a:solidFill>
                <a:latin typeface="Arial"/>
                <a:cs typeface="Arial"/>
              </a:rPr>
              <a:t>хэл</a:t>
            </a:r>
            <a:r>
              <a:rPr lang="en-US" sz="1600" dirty="0">
                <a:solidFill>
                  <a:srgbClr val="FFFF00"/>
                </a:solidFill>
                <a:latin typeface="Arial"/>
                <a:cs typeface="Arial"/>
              </a:rPr>
              <a:t> /</a:t>
            </a:r>
            <a:r>
              <a:rPr lang="en-US" sz="1600" dirty="0" err="1">
                <a:solidFill>
                  <a:srgbClr val="FFFF00"/>
                </a:solidFill>
                <a:latin typeface="Arial"/>
                <a:cs typeface="Arial"/>
              </a:rPr>
              <a:t>казах</a:t>
            </a:r>
            <a:r>
              <a:rPr lang="en-US" sz="1600" dirty="0">
                <a:solidFill>
                  <a:srgbClr val="FFFF00"/>
                </a:solidFill>
                <a:latin typeface="Arial"/>
                <a:cs typeface="Arial"/>
              </a:rPr>
              <a:t>, </a:t>
            </a:r>
            <a:r>
              <a:rPr lang="en-US" sz="1600" dirty="0" err="1">
                <a:solidFill>
                  <a:srgbClr val="FFFF00"/>
                </a:solidFill>
                <a:latin typeface="Arial"/>
                <a:cs typeface="Arial"/>
              </a:rPr>
              <a:t>тува</a:t>
            </a:r>
            <a:r>
              <a:rPr lang="en-US" sz="1600" dirty="0">
                <a:solidFill>
                  <a:srgbClr val="FFFF00"/>
                </a:solidFill>
                <a:latin typeface="Arial"/>
                <a:cs typeface="Arial"/>
              </a:rPr>
              <a:t>/</a:t>
            </a:r>
            <a:r>
              <a:rPr lang="en-US" sz="1600" dirty="0">
                <a:solidFill>
                  <a:srgbClr val="FFFFFF"/>
                </a:solidFill>
                <a:latin typeface="Arial"/>
                <a:cs typeface="Arial"/>
              </a:rPr>
              <a:t> </a:t>
            </a:r>
            <a:r>
              <a:rPr lang="en-US" sz="1600" dirty="0" err="1">
                <a:solidFill>
                  <a:srgbClr val="FFFFFF"/>
                </a:solidFill>
                <a:latin typeface="Arial"/>
                <a:cs typeface="Arial"/>
              </a:rPr>
              <a:t>хэлний</a:t>
            </a:r>
            <a:r>
              <a:rPr lang="en-US" sz="1600" dirty="0">
                <a:solidFill>
                  <a:srgbClr val="FFFFFF"/>
                </a:solidFill>
                <a:latin typeface="Arial"/>
                <a:cs typeface="Arial"/>
              </a:rPr>
              <a:t> </a:t>
            </a:r>
            <a:r>
              <a:rPr lang="en-US" sz="1600" dirty="0" err="1">
                <a:solidFill>
                  <a:srgbClr val="FFFFFF"/>
                </a:solidFill>
                <a:latin typeface="Arial"/>
                <a:cs typeface="Arial"/>
              </a:rPr>
              <a:t>хөтөлбөрийг</a:t>
            </a:r>
            <a:r>
              <a:rPr lang="en-US" sz="1600" dirty="0">
                <a:solidFill>
                  <a:srgbClr val="FFFFFF"/>
                </a:solidFill>
                <a:latin typeface="Arial"/>
                <a:cs typeface="Arial"/>
              </a:rPr>
              <a:t> </a:t>
            </a:r>
            <a:r>
              <a:rPr lang="en-US" sz="1600" dirty="0" err="1">
                <a:solidFill>
                  <a:srgbClr val="FFFFFF"/>
                </a:solidFill>
                <a:latin typeface="Arial"/>
                <a:cs typeface="Arial"/>
              </a:rPr>
              <a:t>баталсан</a:t>
            </a:r>
            <a:r>
              <a:rPr lang="en-US" sz="1600" dirty="0">
                <a:solidFill>
                  <a:srgbClr val="FFFFFF"/>
                </a:solidFill>
                <a:latin typeface="Arial"/>
                <a:cs typeface="Arial"/>
              </a:rPr>
              <a:t>. </a:t>
            </a:r>
            <a:endParaRPr lang="en-US" sz="1600" dirty="0">
              <a:latin typeface="Arial"/>
              <a:cs typeface="Arial"/>
            </a:endParaRPr>
          </a:p>
          <a:p>
            <a:pPr marL="285750" indent="-285750" algn="just">
              <a:buFont typeface="Wingdings"/>
              <a:buChar char="ü"/>
            </a:pPr>
            <a:r>
              <a:rPr lang="en-US" sz="1600" dirty="0">
                <a:solidFill>
                  <a:srgbClr val="FFFFFF"/>
                </a:solidFill>
                <a:latin typeface="Arial"/>
                <a:cs typeface="Arial"/>
              </a:rPr>
              <a:t>"</a:t>
            </a:r>
            <a:r>
              <a:rPr lang="en-US" sz="1600" dirty="0" err="1">
                <a:solidFill>
                  <a:srgbClr val="FFFFFF"/>
                </a:solidFill>
                <a:latin typeface="Arial"/>
                <a:cs typeface="Arial"/>
              </a:rPr>
              <a:t>Унших</a:t>
            </a:r>
            <a:r>
              <a:rPr lang="en-US" sz="1600" dirty="0">
                <a:solidFill>
                  <a:srgbClr val="FFFFFF"/>
                </a:solidFill>
                <a:latin typeface="Arial"/>
                <a:cs typeface="Arial"/>
              </a:rPr>
              <a:t> </a:t>
            </a:r>
            <a:r>
              <a:rPr lang="en-US" sz="1600" dirty="0" err="1">
                <a:solidFill>
                  <a:srgbClr val="FFFFFF"/>
                </a:solidFill>
                <a:latin typeface="Arial"/>
                <a:cs typeface="Arial"/>
              </a:rPr>
              <a:t>бичиг</a:t>
            </a:r>
            <a:r>
              <a:rPr lang="en-US" sz="1600" dirty="0">
                <a:solidFill>
                  <a:srgbClr val="FFFFFF"/>
                </a:solidFill>
                <a:latin typeface="Arial"/>
                <a:cs typeface="Arial"/>
              </a:rPr>
              <a:t>" -</a:t>
            </a:r>
            <a:r>
              <a:rPr lang="en-US" sz="1600" dirty="0" err="1">
                <a:solidFill>
                  <a:srgbClr val="FFFFFF"/>
                </a:solidFill>
                <a:latin typeface="Arial"/>
                <a:cs typeface="Arial"/>
              </a:rPr>
              <a:t>ийг</a:t>
            </a:r>
            <a:r>
              <a:rPr lang="en-US" sz="1600" dirty="0">
                <a:solidFill>
                  <a:srgbClr val="FFFFFF"/>
                </a:solidFill>
                <a:latin typeface="Arial"/>
                <a:cs typeface="Arial"/>
              </a:rPr>
              <a:t> 2 </a:t>
            </a:r>
            <a:r>
              <a:rPr lang="en-US" sz="1600" dirty="0" err="1">
                <a:solidFill>
                  <a:srgbClr val="FFFFFF"/>
                </a:solidFill>
                <a:latin typeface="Arial"/>
                <a:cs typeface="Arial"/>
              </a:rPr>
              <a:t>дугаар</a:t>
            </a:r>
            <a:r>
              <a:rPr lang="en-US" sz="1600" dirty="0">
                <a:solidFill>
                  <a:srgbClr val="FFFFFF"/>
                </a:solidFill>
                <a:latin typeface="Arial"/>
                <a:cs typeface="Arial"/>
              </a:rPr>
              <a:t> </a:t>
            </a:r>
            <a:r>
              <a:rPr lang="en-US" sz="1600" dirty="0" err="1">
                <a:solidFill>
                  <a:srgbClr val="FFFFFF"/>
                </a:solidFill>
                <a:latin typeface="Arial"/>
                <a:cs typeface="Arial"/>
              </a:rPr>
              <a:t>ангиас</a:t>
            </a:r>
            <a:r>
              <a:rPr lang="en-US" sz="1600" dirty="0">
                <a:solidFill>
                  <a:srgbClr val="FFFFFF"/>
                </a:solidFill>
                <a:latin typeface="Arial"/>
                <a:cs typeface="Arial"/>
              </a:rPr>
              <a:t> </a:t>
            </a:r>
            <a:r>
              <a:rPr lang="en-US" sz="1600" dirty="0" err="1">
                <a:solidFill>
                  <a:srgbClr val="FFFFFF"/>
                </a:solidFill>
                <a:latin typeface="Arial"/>
                <a:cs typeface="Arial"/>
              </a:rPr>
              <a:t>ашиглана</a:t>
            </a:r>
            <a:r>
              <a:rPr lang="en-US" sz="1600" dirty="0">
                <a:solidFill>
                  <a:srgbClr val="FFFFFF"/>
                </a:solidFill>
                <a:latin typeface="Arial"/>
                <a:cs typeface="Arial"/>
              </a:rPr>
              <a:t>.</a:t>
            </a:r>
          </a:p>
          <a:p>
            <a:pPr marL="285750" indent="-285750" algn="just">
              <a:buFont typeface="Wingdings"/>
              <a:buChar char="ü"/>
            </a:pPr>
            <a:r>
              <a:rPr lang="en-US" sz="1600" dirty="0">
                <a:solidFill>
                  <a:srgbClr val="FFFFFF"/>
                </a:solidFill>
                <a:latin typeface="Arial"/>
                <a:cs typeface="Arial"/>
              </a:rPr>
              <a:t>СӨЕБТХ-</a:t>
            </a:r>
            <a:r>
              <a:rPr lang="en-US" sz="1600" dirty="0" err="1">
                <a:solidFill>
                  <a:srgbClr val="FFFFFF"/>
                </a:solidFill>
                <a:latin typeface="Arial"/>
                <a:cs typeface="Arial"/>
              </a:rPr>
              <a:t>ийн</a:t>
            </a:r>
            <a:r>
              <a:rPr lang="en-US" sz="1600" dirty="0">
                <a:solidFill>
                  <a:srgbClr val="FFFFFF"/>
                </a:solidFill>
                <a:latin typeface="Arial"/>
                <a:cs typeface="Arial"/>
              </a:rPr>
              <a:t> 7.2-т </a:t>
            </a:r>
            <a:r>
              <a:rPr lang="en-US" sz="1600" dirty="0" err="1">
                <a:solidFill>
                  <a:srgbClr val="FFFFFF"/>
                </a:solidFill>
                <a:latin typeface="Arial"/>
                <a:cs typeface="Arial"/>
              </a:rPr>
              <a:t>заасан</a:t>
            </a:r>
            <a:r>
              <a:rPr lang="en-US" sz="1600" dirty="0">
                <a:solidFill>
                  <a:srgbClr val="FFFFFF"/>
                </a:solidFill>
                <a:latin typeface="Arial"/>
                <a:cs typeface="Arial"/>
              </a:rPr>
              <a:t>  </a:t>
            </a:r>
            <a:r>
              <a:rPr lang="en-US" sz="1600" dirty="0" err="1">
                <a:solidFill>
                  <a:srgbClr val="FFFFFF"/>
                </a:solidFill>
                <a:latin typeface="Arial"/>
                <a:cs typeface="Arial"/>
              </a:rPr>
              <a:t>казах</a:t>
            </a:r>
            <a:r>
              <a:rPr lang="en-US" sz="1600" dirty="0">
                <a:solidFill>
                  <a:srgbClr val="FFFFFF"/>
                </a:solidFill>
                <a:latin typeface="Arial"/>
                <a:cs typeface="Arial"/>
              </a:rPr>
              <a:t> </a:t>
            </a:r>
            <a:r>
              <a:rPr lang="en-US" sz="1600" dirty="0" err="1">
                <a:solidFill>
                  <a:srgbClr val="FFFFFF"/>
                </a:solidFill>
                <a:latin typeface="Arial"/>
                <a:cs typeface="Arial"/>
              </a:rPr>
              <a:t>хэл</a:t>
            </a:r>
            <a:r>
              <a:rPr lang="en-US" sz="1600" dirty="0">
                <a:solidFill>
                  <a:srgbClr val="FFFFFF"/>
                </a:solidFill>
                <a:latin typeface="Arial"/>
                <a:cs typeface="Arial"/>
              </a:rPr>
              <a:t> </a:t>
            </a:r>
            <a:r>
              <a:rPr lang="en-US" sz="1600" dirty="0" err="1">
                <a:solidFill>
                  <a:srgbClr val="FFFFFF"/>
                </a:solidFill>
                <a:latin typeface="Arial"/>
                <a:cs typeface="Arial"/>
              </a:rPr>
              <a:t>дээр</a:t>
            </a:r>
            <a:r>
              <a:rPr lang="en-US" sz="1600" dirty="0">
                <a:solidFill>
                  <a:srgbClr val="FFFFFF"/>
                </a:solidFill>
                <a:latin typeface="Arial"/>
                <a:cs typeface="Arial"/>
              </a:rPr>
              <a:t> </a:t>
            </a:r>
            <a:r>
              <a:rPr lang="en-US" sz="1600" dirty="0" err="1">
                <a:solidFill>
                  <a:srgbClr val="FFFFFF"/>
                </a:solidFill>
                <a:latin typeface="Arial"/>
                <a:cs typeface="Arial"/>
              </a:rPr>
              <a:t>бага</a:t>
            </a:r>
            <a:r>
              <a:rPr lang="en-US" sz="1600" dirty="0">
                <a:solidFill>
                  <a:srgbClr val="FFFFFF"/>
                </a:solidFill>
                <a:latin typeface="Arial"/>
                <a:cs typeface="Arial"/>
              </a:rPr>
              <a:t> </a:t>
            </a:r>
            <a:r>
              <a:rPr lang="en-US" sz="1600" dirty="0" err="1">
                <a:solidFill>
                  <a:srgbClr val="FFFFFF"/>
                </a:solidFill>
                <a:latin typeface="Arial"/>
                <a:cs typeface="Arial"/>
              </a:rPr>
              <a:t>ангийн</a:t>
            </a:r>
            <a:r>
              <a:rPr lang="en-US" sz="1600" dirty="0">
                <a:solidFill>
                  <a:srgbClr val="FFFFFF"/>
                </a:solidFill>
                <a:latin typeface="Arial"/>
                <a:cs typeface="Arial"/>
              </a:rPr>
              <a:t> </a:t>
            </a:r>
            <a:r>
              <a:rPr lang="en-US" sz="1600" dirty="0" err="1">
                <a:solidFill>
                  <a:srgbClr val="FFFFFF"/>
                </a:solidFill>
                <a:latin typeface="Arial"/>
                <a:cs typeface="Arial"/>
              </a:rPr>
              <a:t>сургалт</a:t>
            </a:r>
            <a:r>
              <a:rPr lang="en-US" sz="1600" dirty="0">
                <a:solidFill>
                  <a:srgbClr val="FFFFFF"/>
                </a:solidFill>
                <a:latin typeface="Arial"/>
                <a:cs typeface="Arial"/>
              </a:rPr>
              <a:t> </a:t>
            </a:r>
            <a:r>
              <a:rPr lang="en-US" sz="1600" dirty="0" err="1">
                <a:solidFill>
                  <a:srgbClr val="FFFFFF"/>
                </a:solidFill>
                <a:latin typeface="Arial"/>
                <a:cs typeface="Arial"/>
              </a:rPr>
              <a:t>үйл</a:t>
            </a:r>
            <a:r>
              <a:rPr lang="en-US" sz="1600" dirty="0">
                <a:solidFill>
                  <a:srgbClr val="FFFFFF"/>
                </a:solidFill>
                <a:latin typeface="Arial"/>
                <a:cs typeface="Arial"/>
              </a:rPr>
              <a:t> </a:t>
            </a:r>
            <a:r>
              <a:rPr lang="en-US" sz="1600" dirty="0" err="1">
                <a:solidFill>
                  <a:srgbClr val="FFFFFF"/>
                </a:solidFill>
                <a:latin typeface="Arial"/>
                <a:cs typeface="Arial"/>
              </a:rPr>
              <a:t>ажиллагааг</a:t>
            </a:r>
            <a:r>
              <a:rPr lang="en-US" sz="1600" dirty="0">
                <a:solidFill>
                  <a:srgbClr val="FFFFFF"/>
                </a:solidFill>
                <a:latin typeface="Arial"/>
                <a:cs typeface="Arial"/>
              </a:rPr>
              <a:t> </a:t>
            </a:r>
            <a:r>
              <a:rPr lang="en-US" sz="1600" dirty="0" err="1">
                <a:solidFill>
                  <a:srgbClr val="FFFFFF"/>
                </a:solidFill>
                <a:latin typeface="Arial"/>
                <a:cs typeface="Arial"/>
              </a:rPr>
              <a:t>зохион</a:t>
            </a:r>
            <a:r>
              <a:rPr lang="en-US" sz="1600" dirty="0">
                <a:solidFill>
                  <a:srgbClr val="FFFFFF"/>
                </a:solidFill>
                <a:latin typeface="Arial"/>
                <a:cs typeface="Arial"/>
              </a:rPr>
              <a:t> </a:t>
            </a:r>
            <a:r>
              <a:rPr lang="en-US" sz="1600" dirty="0" err="1">
                <a:solidFill>
                  <a:srgbClr val="FFFFFF"/>
                </a:solidFill>
                <a:latin typeface="Arial"/>
                <a:cs typeface="Arial"/>
              </a:rPr>
              <a:t>байгуулдаг</a:t>
            </a:r>
            <a:r>
              <a:rPr lang="en-US" sz="1600" dirty="0">
                <a:solidFill>
                  <a:srgbClr val="FFFFFF"/>
                </a:solidFill>
                <a:latin typeface="Arial"/>
                <a:cs typeface="Arial"/>
              </a:rPr>
              <a:t> ЕБС-д </a:t>
            </a:r>
            <a:r>
              <a:rPr lang="en-US" sz="1600" dirty="0" err="1">
                <a:solidFill>
                  <a:srgbClr val="FFFFFF"/>
                </a:solidFill>
                <a:latin typeface="Arial"/>
                <a:cs typeface="Arial"/>
              </a:rPr>
              <a:t>судлах</a:t>
            </a:r>
            <a:r>
              <a:rPr lang="en-US" sz="1600" dirty="0">
                <a:solidFill>
                  <a:srgbClr val="FFFFFF"/>
                </a:solidFill>
                <a:latin typeface="Arial"/>
                <a:cs typeface="Arial"/>
              </a:rPr>
              <a:t> </a:t>
            </a:r>
            <a:r>
              <a:rPr lang="en-US" sz="1600" dirty="0" err="1">
                <a:solidFill>
                  <a:srgbClr val="FFFF00"/>
                </a:solidFill>
                <a:latin typeface="Arial"/>
                <a:cs typeface="Arial"/>
              </a:rPr>
              <a:t>Монгол</a:t>
            </a:r>
            <a:r>
              <a:rPr lang="en-US" sz="1600" dirty="0">
                <a:solidFill>
                  <a:srgbClr val="FFFF00"/>
                </a:solidFill>
                <a:latin typeface="Arial"/>
                <a:cs typeface="Arial"/>
              </a:rPr>
              <a:t> </a:t>
            </a:r>
            <a:r>
              <a:rPr lang="en-US" sz="1600" dirty="0" err="1">
                <a:solidFill>
                  <a:srgbClr val="FFFF00"/>
                </a:solidFill>
                <a:latin typeface="Arial"/>
                <a:cs typeface="Arial"/>
              </a:rPr>
              <a:t>хэл</a:t>
            </a:r>
            <a:r>
              <a:rPr lang="en-US" sz="1600" dirty="0">
                <a:solidFill>
                  <a:srgbClr val="FFFF00"/>
                </a:solidFill>
                <a:latin typeface="Arial"/>
                <a:cs typeface="Arial"/>
              </a:rPr>
              <a:t>*-</a:t>
            </a:r>
            <a:r>
              <a:rPr lang="en-US" sz="1600" dirty="0" err="1">
                <a:solidFill>
                  <a:schemeClr val="bg1"/>
                </a:solidFill>
                <a:latin typeface="Arial"/>
                <a:cs typeface="Arial"/>
              </a:rPr>
              <a:t>ний</a:t>
            </a:r>
            <a:r>
              <a:rPr lang="en-US" sz="1600" dirty="0">
                <a:solidFill>
                  <a:schemeClr val="bg1"/>
                </a:solidFill>
                <a:latin typeface="Arial"/>
                <a:cs typeface="Arial"/>
              </a:rPr>
              <a:t> </a:t>
            </a:r>
            <a:r>
              <a:rPr lang="en-US" sz="1600" dirty="0" err="1">
                <a:solidFill>
                  <a:srgbClr val="FFFFFF"/>
                </a:solidFill>
                <a:latin typeface="Arial"/>
                <a:cs typeface="Arial"/>
              </a:rPr>
              <a:t>цагийг</a:t>
            </a:r>
            <a:r>
              <a:rPr lang="en-US" sz="1600" dirty="0">
                <a:solidFill>
                  <a:srgbClr val="FFFFFF"/>
                </a:solidFill>
                <a:latin typeface="Arial"/>
                <a:cs typeface="Arial"/>
              </a:rPr>
              <a:t> </a:t>
            </a:r>
            <a:r>
              <a:rPr lang="en-US" sz="1600" dirty="0" err="1">
                <a:solidFill>
                  <a:srgbClr val="FFFFFF"/>
                </a:solidFill>
                <a:latin typeface="Arial"/>
                <a:cs typeface="Arial"/>
              </a:rPr>
              <a:t>тодорхой</a:t>
            </a:r>
            <a:r>
              <a:rPr lang="en-US" sz="1600" dirty="0">
                <a:solidFill>
                  <a:srgbClr val="FFFFFF"/>
                </a:solidFill>
                <a:latin typeface="Arial"/>
                <a:cs typeface="Arial"/>
              </a:rPr>
              <a:t> </a:t>
            </a:r>
            <a:r>
              <a:rPr lang="en-US" sz="1600" dirty="0" err="1">
                <a:solidFill>
                  <a:srgbClr val="FFFFFF"/>
                </a:solidFill>
                <a:latin typeface="Arial"/>
                <a:cs typeface="Arial"/>
              </a:rPr>
              <a:t>болгож</a:t>
            </a:r>
            <a:r>
              <a:rPr lang="en-US" sz="1600" dirty="0">
                <a:solidFill>
                  <a:srgbClr val="FFFFFF"/>
                </a:solidFill>
                <a:latin typeface="Arial"/>
                <a:cs typeface="Arial"/>
              </a:rPr>
              <a:t>, </a:t>
            </a:r>
            <a:r>
              <a:rPr lang="en-US" sz="1600" dirty="0" err="1">
                <a:solidFill>
                  <a:srgbClr val="FFFFFF"/>
                </a:solidFill>
                <a:latin typeface="Arial"/>
                <a:cs typeface="Arial"/>
              </a:rPr>
              <a:t>сургалтын</a:t>
            </a:r>
            <a:r>
              <a:rPr lang="en-US" sz="1600" dirty="0">
                <a:solidFill>
                  <a:srgbClr val="FFFFFF"/>
                </a:solidFill>
                <a:latin typeface="Arial"/>
                <a:cs typeface="Arial"/>
              </a:rPr>
              <a:t> </a:t>
            </a:r>
            <a:r>
              <a:rPr lang="en-US" sz="1600" dirty="0" err="1">
                <a:solidFill>
                  <a:srgbClr val="FFFFFF"/>
                </a:solidFill>
                <a:latin typeface="Arial"/>
                <a:cs typeface="Arial"/>
              </a:rPr>
              <a:t>төлөвлөгөөнд</a:t>
            </a:r>
            <a:r>
              <a:rPr lang="en-US" sz="1600" dirty="0">
                <a:solidFill>
                  <a:srgbClr val="FFFFFF"/>
                </a:solidFill>
                <a:latin typeface="Arial"/>
                <a:cs typeface="Arial"/>
              </a:rPr>
              <a:t> </a:t>
            </a:r>
            <a:r>
              <a:rPr lang="en-US" sz="1600" dirty="0" err="1">
                <a:solidFill>
                  <a:srgbClr val="FFFFFF"/>
                </a:solidFill>
                <a:latin typeface="Arial"/>
                <a:cs typeface="Arial"/>
              </a:rPr>
              <a:t>тусгасан</a:t>
            </a:r>
            <a:r>
              <a:rPr lang="en-US" sz="1600" dirty="0">
                <a:solidFill>
                  <a:srgbClr val="FFFFFF"/>
                </a:solidFill>
                <a:latin typeface="Arial"/>
                <a:cs typeface="Arial"/>
              </a:rPr>
              <a:t>.</a:t>
            </a:r>
            <a:endParaRPr lang="en-US" sz="1600" dirty="0">
              <a:latin typeface="Arial"/>
              <a:cs typeface="Arial"/>
            </a:endParaRPr>
          </a:p>
          <a:p>
            <a:pPr marL="285750" indent="-285750" algn="just">
              <a:buFont typeface="Wingdings"/>
              <a:buChar char="ü"/>
            </a:pPr>
            <a:r>
              <a:rPr lang="en-US" sz="1600" dirty="0" err="1">
                <a:solidFill>
                  <a:srgbClr val="FFFFFF"/>
                </a:solidFill>
                <a:latin typeface="Arial"/>
                <a:cs typeface="Arial"/>
              </a:rPr>
              <a:t>Ялгаатай</a:t>
            </a:r>
            <a:r>
              <a:rPr lang="en-US" sz="1600" dirty="0">
                <a:solidFill>
                  <a:srgbClr val="FFFFFF"/>
                </a:solidFill>
                <a:latin typeface="Arial"/>
                <a:cs typeface="Arial"/>
              </a:rPr>
              <a:t> </a:t>
            </a:r>
            <a:r>
              <a:rPr lang="en-US" sz="1600" dirty="0" err="1">
                <a:solidFill>
                  <a:srgbClr val="FFFFFF"/>
                </a:solidFill>
                <a:latin typeface="Arial"/>
                <a:cs typeface="Arial"/>
              </a:rPr>
              <a:t>хэрэгцээтэй</a:t>
            </a:r>
            <a:r>
              <a:rPr lang="en-US" sz="1600" dirty="0">
                <a:solidFill>
                  <a:srgbClr val="FFFFFF"/>
                </a:solidFill>
                <a:latin typeface="Arial"/>
                <a:cs typeface="Arial"/>
              </a:rPr>
              <a:t> </a:t>
            </a:r>
            <a:r>
              <a:rPr lang="en-US" sz="1600" dirty="0" err="1">
                <a:solidFill>
                  <a:srgbClr val="FFFFFF"/>
                </a:solidFill>
                <a:latin typeface="Arial"/>
                <a:cs typeface="Arial"/>
              </a:rPr>
              <a:t>хүүхдэд</a:t>
            </a:r>
            <a:r>
              <a:rPr lang="en-US" sz="1600" dirty="0">
                <a:solidFill>
                  <a:srgbClr val="FFFFFF"/>
                </a:solidFill>
                <a:latin typeface="Arial"/>
                <a:cs typeface="Arial"/>
              </a:rPr>
              <a:t> </a:t>
            </a:r>
            <a:r>
              <a:rPr lang="en-US" sz="1600" dirty="0" err="1">
                <a:solidFill>
                  <a:srgbClr val="FFFFFF"/>
                </a:solidFill>
                <a:latin typeface="Arial"/>
                <a:cs typeface="Arial"/>
              </a:rPr>
              <a:t>дэмжлэг</a:t>
            </a:r>
            <a:r>
              <a:rPr lang="en-US" sz="1600" dirty="0">
                <a:solidFill>
                  <a:srgbClr val="FFFFFF"/>
                </a:solidFill>
                <a:latin typeface="Arial"/>
                <a:cs typeface="Arial"/>
              </a:rPr>
              <a:t> </a:t>
            </a:r>
            <a:r>
              <a:rPr lang="en-US" sz="1600" dirty="0" err="1">
                <a:solidFill>
                  <a:srgbClr val="FFFFFF"/>
                </a:solidFill>
                <a:latin typeface="Arial"/>
                <a:cs typeface="Arial"/>
              </a:rPr>
              <a:t>үзүүлэх</a:t>
            </a:r>
            <a:r>
              <a:rPr lang="en-US" sz="1600" dirty="0">
                <a:solidFill>
                  <a:srgbClr val="FFFFFF"/>
                </a:solidFill>
                <a:latin typeface="Arial"/>
                <a:cs typeface="Arial"/>
              </a:rPr>
              <a:t> "</a:t>
            </a:r>
            <a:r>
              <a:rPr lang="en-US" sz="1600" dirty="0" err="1">
                <a:solidFill>
                  <a:srgbClr val="FFFF00"/>
                </a:solidFill>
                <a:latin typeface="Arial"/>
                <a:cs typeface="Arial"/>
              </a:rPr>
              <a:t>Нийгэм</a:t>
            </a:r>
            <a:r>
              <a:rPr lang="en-US" sz="1600" dirty="0">
                <a:solidFill>
                  <a:srgbClr val="FFFF00"/>
                </a:solidFill>
                <a:latin typeface="Arial"/>
                <a:cs typeface="Arial"/>
              </a:rPr>
              <a:t> </a:t>
            </a:r>
            <a:r>
              <a:rPr lang="en-US" sz="1600" dirty="0" err="1">
                <a:solidFill>
                  <a:srgbClr val="FFFF00"/>
                </a:solidFill>
                <a:latin typeface="Arial"/>
                <a:cs typeface="Arial"/>
              </a:rPr>
              <a:t>ахуйн</a:t>
            </a:r>
            <a:r>
              <a:rPr lang="en-US" sz="1600" dirty="0">
                <a:solidFill>
                  <a:srgbClr val="FFFF00"/>
                </a:solidFill>
                <a:latin typeface="Arial"/>
                <a:cs typeface="Arial"/>
              </a:rPr>
              <a:t> </a:t>
            </a:r>
            <a:r>
              <a:rPr lang="en-US" sz="1600" dirty="0" err="1">
                <a:solidFill>
                  <a:srgbClr val="FFFF00"/>
                </a:solidFill>
                <a:latin typeface="Arial"/>
                <a:cs typeface="Arial"/>
              </a:rPr>
              <a:t>баримжаа</a:t>
            </a:r>
            <a:r>
              <a:rPr lang="en-US" sz="1600" dirty="0">
                <a:solidFill>
                  <a:srgbClr val="FFFFFF"/>
                </a:solidFill>
                <a:latin typeface="Arial"/>
                <a:cs typeface="Arial"/>
              </a:rPr>
              <a:t>" </a:t>
            </a:r>
            <a:r>
              <a:rPr lang="en-US" sz="1600" dirty="0" err="1">
                <a:solidFill>
                  <a:srgbClr val="FFFFFF"/>
                </a:solidFill>
                <a:latin typeface="Arial"/>
                <a:cs typeface="Arial"/>
              </a:rPr>
              <a:t>хөтөлбөрийг</a:t>
            </a:r>
            <a:r>
              <a:rPr lang="en-US" sz="1600" dirty="0">
                <a:solidFill>
                  <a:srgbClr val="FFFFFF"/>
                </a:solidFill>
                <a:latin typeface="Arial"/>
                <a:cs typeface="Arial"/>
              </a:rPr>
              <a:t> </a:t>
            </a:r>
            <a:r>
              <a:rPr lang="en-US" sz="1600" dirty="0" err="1">
                <a:solidFill>
                  <a:srgbClr val="FFFFFF"/>
                </a:solidFill>
                <a:latin typeface="Arial"/>
                <a:cs typeface="Arial"/>
              </a:rPr>
              <a:t>ганцаарчилсан</a:t>
            </a:r>
            <a:r>
              <a:rPr lang="en-US" sz="1600" dirty="0">
                <a:solidFill>
                  <a:srgbClr val="FFFFFF"/>
                </a:solidFill>
                <a:latin typeface="Arial"/>
                <a:cs typeface="Arial"/>
              </a:rPr>
              <a:t> </a:t>
            </a:r>
            <a:r>
              <a:rPr lang="en-US" sz="1600" dirty="0" err="1">
                <a:solidFill>
                  <a:srgbClr val="FFFFFF"/>
                </a:solidFill>
                <a:latin typeface="Arial"/>
                <a:cs typeface="Arial"/>
              </a:rPr>
              <a:t>сургалтын</a:t>
            </a:r>
            <a:r>
              <a:rPr lang="en-US" sz="1600" dirty="0">
                <a:solidFill>
                  <a:srgbClr val="FFFFFF"/>
                </a:solidFill>
                <a:latin typeface="Arial"/>
                <a:cs typeface="Arial"/>
              </a:rPr>
              <a:t> </a:t>
            </a:r>
            <a:r>
              <a:rPr lang="en-US" sz="1600" dirty="0" err="1">
                <a:solidFill>
                  <a:srgbClr val="FFFFFF"/>
                </a:solidFill>
                <a:latin typeface="Arial"/>
                <a:cs typeface="Arial"/>
              </a:rPr>
              <a:t>төлөвлөгөөгөөр</a:t>
            </a:r>
            <a:r>
              <a:rPr lang="en-US" sz="1600" dirty="0">
                <a:solidFill>
                  <a:srgbClr val="FFFFFF"/>
                </a:solidFill>
                <a:latin typeface="Arial"/>
                <a:cs typeface="Arial"/>
              </a:rPr>
              <a:t> </a:t>
            </a:r>
            <a:r>
              <a:rPr lang="en-US" sz="1600" dirty="0" err="1">
                <a:solidFill>
                  <a:srgbClr val="FFFFFF"/>
                </a:solidFill>
                <a:latin typeface="Arial"/>
                <a:cs typeface="Arial"/>
              </a:rPr>
              <a:t>хэрэгжүүлнэ</a:t>
            </a:r>
            <a:r>
              <a:rPr lang="en-US" sz="1600" dirty="0">
                <a:solidFill>
                  <a:srgbClr val="FFFFFF"/>
                </a:solidFill>
                <a:latin typeface="Arial"/>
                <a:cs typeface="Arial"/>
              </a:rPr>
              <a:t>.</a:t>
            </a:r>
          </a:p>
          <a:p>
            <a:pPr marL="285750" indent="-285750" algn="just">
              <a:buFont typeface="Wingdings"/>
              <a:buChar char="ü"/>
            </a:pPr>
            <a:r>
              <a:rPr lang="en-US" sz="1600" dirty="0" err="1">
                <a:solidFill>
                  <a:srgbClr val="FFFFFF"/>
                </a:solidFill>
                <a:latin typeface="Arial"/>
                <a:cs typeface="Arial"/>
              </a:rPr>
              <a:t>Ерөнхий</a:t>
            </a:r>
            <a:r>
              <a:rPr lang="en-US" sz="1600" dirty="0">
                <a:solidFill>
                  <a:srgbClr val="FFFFFF"/>
                </a:solidFill>
                <a:latin typeface="Arial"/>
                <a:cs typeface="Arial"/>
              </a:rPr>
              <a:t> </a:t>
            </a:r>
            <a:r>
              <a:rPr lang="en-US" sz="1600" dirty="0" err="1">
                <a:solidFill>
                  <a:srgbClr val="FFFFFF"/>
                </a:solidFill>
                <a:latin typeface="Arial"/>
                <a:cs typeface="Arial"/>
              </a:rPr>
              <a:t>боловсролын</a:t>
            </a:r>
            <a:r>
              <a:rPr lang="en-US" sz="1600" dirty="0">
                <a:solidFill>
                  <a:srgbClr val="FFFFFF"/>
                </a:solidFill>
                <a:latin typeface="Arial"/>
                <a:cs typeface="Arial"/>
              </a:rPr>
              <a:t> </a:t>
            </a:r>
            <a:r>
              <a:rPr lang="en-US" sz="1600" dirty="0" err="1">
                <a:solidFill>
                  <a:srgbClr val="FFFFFF"/>
                </a:solidFill>
                <a:latin typeface="Arial"/>
                <a:cs typeface="Arial"/>
              </a:rPr>
              <a:t>сургуульд</a:t>
            </a:r>
            <a:r>
              <a:rPr lang="en-US" sz="1600" dirty="0">
                <a:solidFill>
                  <a:srgbClr val="FFFFFF"/>
                </a:solidFill>
                <a:latin typeface="Arial"/>
                <a:cs typeface="Arial"/>
              </a:rPr>
              <a:t> </a:t>
            </a:r>
            <a:r>
              <a:rPr lang="en-US" sz="1600" dirty="0" err="1">
                <a:solidFill>
                  <a:srgbClr val="FFFFFF"/>
                </a:solidFill>
                <a:latin typeface="Arial"/>
                <a:cs typeface="Arial"/>
              </a:rPr>
              <a:t>суралцаж</a:t>
            </a:r>
            <a:r>
              <a:rPr lang="en-US" sz="1600" dirty="0">
                <a:solidFill>
                  <a:srgbClr val="FFFFFF"/>
                </a:solidFill>
                <a:latin typeface="Arial"/>
                <a:cs typeface="Arial"/>
              </a:rPr>
              <a:t> </a:t>
            </a:r>
            <a:r>
              <a:rPr lang="en-US" sz="1600" dirty="0" err="1">
                <a:solidFill>
                  <a:srgbClr val="FFFFFF"/>
                </a:solidFill>
                <a:latin typeface="Arial"/>
                <a:cs typeface="Arial"/>
              </a:rPr>
              <a:t>байгаа</a:t>
            </a:r>
            <a:r>
              <a:rPr lang="en-US" sz="1600" dirty="0">
                <a:solidFill>
                  <a:srgbClr val="FFFFFF"/>
                </a:solidFill>
                <a:latin typeface="Arial"/>
                <a:cs typeface="Arial"/>
              </a:rPr>
              <a:t> </a:t>
            </a:r>
            <a:r>
              <a:rPr lang="en-US" sz="1600" dirty="0" err="1">
                <a:solidFill>
                  <a:srgbClr val="FFFFFF"/>
                </a:solidFill>
                <a:latin typeface="Arial"/>
                <a:cs typeface="Arial"/>
              </a:rPr>
              <a:t>сонсголын</a:t>
            </a:r>
            <a:r>
              <a:rPr lang="en-US" sz="1600" dirty="0">
                <a:solidFill>
                  <a:srgbClr val="FFFFFF"/>
                </a:solidFill>
                <a:latin typeface="Arial"/>
                <a:cs typeface="Arial"/>
              </a:rPr>
              <a:t> </a:t>
            </a:r>
            <a:r>
              <a:rPr lang="en-US" sz="1600" dirty="0" err="1">
                <a:solidFill>
                  <a:srgbClr val="FFFFFF"/>
                </a:solidFill>
                <a:latin typeface="Arial"/>
                <a:cs typeface="Arial"/>
              </a:rPr>
              <a:t>бэрхшээлтэй</a:t>
            </a:r>
            <a:r>
              <a:rPr lang="en-US" sz="1600" dirty="0">
                <a:solidFill>
                  <a:srgbClr val="FFFFFF"/>
                </a:solidFill>
                <a:latin typeface="Arial"/>
                <a:cs typeface="Arial"/>
              </a:rPr>
              <a:t> </a:t>
            </a:r>
            <a:r>
              <a:rPr lang="en-US" sz="1600" dirty="0" err="1">
                <a:solidFill>
                  <a:srgbClr val="FFFFFF"/>
                </a:solidFill>
                <a:latin typeface="Arial"/>
                <a:cs typeface="Arial"/>
              </a:rPr>
              <a:t>суралцагчид</a:t>
            </a:r>
            <a:r>
              <a:rPr lang="en-US" sz="1600" dirty="0">
                <a:solidFill>
                  <a:srgbClr val="FFFFFF"/>
                </a:solidFill>
                <a:latin typeface="Arial"/>
                <a:cs typeface="Arial"/>
              </a:rPr>
              <a:t> </a:t>
            </a:r>
            <a:r>
              <a:rPr lang="en-US" sz="1600" dirty="0" err="1">
                <a:solidFill>
                  <a:srgbClr val="FFFF00"/>
                </a:solidFill>
                <a:latin typeface="Arial"/>
                <a:cs typeface="Arial"/>
              </a:rPr>
              <a:t>дохионы</a:t>
            </a:r>
            <a:r>
              <a:rPr lang="en-US" sz="1600" dirty="0">
                <a:solidFill>
                  <a:srgbClr val="FFFF00"/>
                </a:solidFill>
                <a:latin typeface="Arial"/>
                <a:cs typeface="Arial"/>
              </a:rPr>
              <a:t> </a:t>
            </a:r>
            <a:r>
              <a:rPr lang="en-US" sz="1600" dirty="0" err="1">
                <a:solidFill>
                  <a:srgbClr val="FFFF00"/>
                </a:solidFill>
                <a:latin typeface="Arial"/>
                <a:cs typeface="Arial"/>
              </a:rPr>
              <a:t>болон</a:t>
            </a:r>
            <a:r>
              <a:rPr lang="en-US" sz="1600" dirty="0">
                <a:solidFill>
                  <a:srgbClr val="FFFF00"/>
                </a:solidFill>
                <a:latin typeface="Arial"/>
                <a:cs typeface="Arial"/>
              </a:rPr>
              <a:t> </a:t>
            </a:r>
            <a:r>
              <a:rPr lang="en-US" sz="1600" dirty="0" err="1">
                <a:solidFill>
                  <a:srgbClr val="FFFF00"/>
                </a:solidFill>
                <a:latin typeface="Arial"/>
                <a:cs typeface="Arial"/>
              </a:rPr>
              <a:t>бичгийн</a:t>
            </a:r>
            <a:r>
              <a:rPr lang="en-US" sz="1600" dirty="0">
                <a:solidFill>
                  <a:srgbClr val="FFFF00"/>
                </a:solidFill>
                <a:latin typeface="Arial"/>
                <a:cs typeface="Arial"/>
              </a:rPr>
              <a:t> </a:t>
            </a:r>
            <a:r>
              <a:rPr lang="en-US" sz="1600" dirty="0" err="1">
                <a:solidFill>
                  <a:srgbClr val="FFFF00"/>
                </a:solidFill>
                <a:latin typeface="Arial"/>
                <a:cs typeface="Arial"/>
              </a:rPr>
              <a:t>хэлээр</a:t>
            </a:r>
            <a:r>
              <a:rPr lang="en-US" sz="1600" dirty="0">
                <a:solidFill>
                  <a:srgbClr val="FFFFFF"/>
                </a:solidFill>
                <a:latin typeface="Arial"/>
                <a:cs typeface="Arial"/>
              </a:rPr>
              <a:t> </a:t>
            </a:r>
            <a:r>
              <a:rPr lang="en-US" sz="1600" dirty="0" err="1">
                <a:solidFill>
                  <a:srgbClr val="FFFFFF"/>
                </a:solidFill>
                <a:latin typeface="Arial"/>
                <a:cs typeface="Arial"/>
              </a:rPr>
              <a:t>суралцахад</a:t>
            </a:r>
            <a:r>
              <a:rPr lang="en-US" sz="1600" dirty="0">
                <a:solidFill>
                  <a:srgbClr val="FFFFFF"/>
                </a:solidFill>
                <a:latin typeface="Arial"/>
                <a:cs typeface="Arial"/>
              </a:rPr>
              <a:t> </a:t>
            </a:r>
            <a:r>
              <a:rPr lang="en-US" sz="1600" dirty="0" err="1">
                <a:solidFill>
                  <a:srgbClr val="FFFFFF"/>
                </a:solidFill>
                <a:latin typeface="Arial"/>
                <a:cs typeface="Arial"/>
              </a:rPr>
              <a:t>дэмжлэг</a:t>
            </a:r>
            <a:r>
              <a:rPr lang="en-US" sz="1600" dirty="0">
                <a:solidFill>
                  <a:srgbClr val="FFFFFF"/>
                </a:solidFill>
                <a:latin typeface="Arial"/>
                <a:cs typeface="Arial"/>
              </a:rPr>
              <a:t> </a:t>
            </a:r>
            <a:r>
              <a:rPr lang="en-US" sz="1600" dirty="0" err="1">
                <a:solidFill>
                  <a:srgbClr val="FFFFFF"/>
                </a:solidFill>
                <a:latin typeface="Arial"/>
                <a:cs typeface="Arial"/>
              </a:rPr>
              <a:t>үзүүлнэ</a:t>
            </a:r>
            <a:r>
              <a:rPr lang="en-US" sz="1600" dirty="0">
                <a:solidFill>
                  <a:srgbClr val="FFFFFF"/>
                </a:solidFill>
                <a:latin typeface="Arial"/>
                <a:cs typeface="Arial"/>
              </a:rPr>
              <a:t>.</a:t>
            </a:r>
          </a:p>
        </p:txBody>
      </p:sp>
    </p:spTree>
    <p:extLst>
      <p:ext uri="{BB962C8B-B14F-4D97-AF65-F5344CB8AC3E}">
        <p14:creationId xmlns:p14="http://schemas.microsoft.com/office/powerpoint/2010/main" val="2210925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EE03595-B861-9269-B8A4-C968A7D21C18}"/>
              </a:ext>
            </a:extLst>
          </p:cNvPr>
          <p:cNvSpPr txBox="1"/>
          <p:nvPr/>
        </p:nvSpPr>
        <p:spPr>
          <a:xfrm>
            <a:off x="4091646" y="-30101"/>
            <a:ext cx="10705947" cy="1133965"/>
          </a:xfrm>
          <a:prstGeom prst="rect">
            <a:avLst/>
          </a:prstGeom>
          <a:noFill/>
        </p:spPr>
        <p:txBody>
          <a:bodyPr wrap="square">
            <a:spAutoFit/>
          </a:bodyPr>
          <a:lstStyle/>
          <a:p>
            <a:pPr algn="ctr" defTabSz="1371600">
              <a:lnSpc>
                <a:spcPct val="150000"/>
              </a:lnSpc>
              <a:defRPr/>
            </a:pPr>
            <a:r>
              <a:rPr lang="mn-MN" sz="2400" b="1" dirty="0">
                <a:solidFill>
                  <a:schemeClr val="accent4"/>
                </a:solidFill>
                <a:latin typeface="Times New Roman" panose="02020603050405020304" pitchFamily="18" charset="0"/>
                <a:ea typeface="DengXian" panose="02010600030101010101" pitchFamily="2" charset="-122"/>
                <a:cs typeface="Times New Roman" panose="02020603050405020304" pitchFamily="18" charset="0"/>
              </a:rPr>
              <a:t>СУРГУУЛИЙН ӨМНӨХ БОЛОВСРОЛЫН САЛБАРЫН </a:t>
            </a:r>
          </a:p>
          <a:p>
            <a:pPr algn="ctr" defTabSz="1371600">
              <a:lnSpc>
                <a:spcPct val="150000"/>
              </a:lnSpc>
              <a:defRPr/>
            </a:pPr>
            <a:r>
              <a:rPr lang="mn-MN" sz="2400" b="1"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rPr>
              <a:t>ХҮНИЙ НӨӨЦИЙН ӨНӨӨГИЙН НӨХЦӨЛ БАЙДАЛ</a:t>
            </a: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F6BC5D8-822E-9C0F-72EA-071F94F160BD}"/>
              </a:ext>
            </a:extLst>
          </p:cNvPr>
          <p:cNvSpPr txBox="1"/>
          <p:nvPr/>
        </p:nvSpPr>
        <p:spPr>
          <a:xfrm>
            <a:off x="1041990" y="7284318"/>
            <a:ext cx="9045828" cy="2215991"/>
          </a:xfrm>
          <a:prstGeom prst="rect">
            <a:avLst/>
          </a:prstGeom>
          <a:noFill/>
        </p:spPr>
        <p:txBody>
          <a:bodyPr wrap="square">
            <a:spAutoFit/>
          </a:bodyPr>
          <a:lstStyle/>
          <a:p>
            <a:pPr indent="685800" algn="just" defTabSz="1371600">
              <a:defRPr/>
            </a:pPr>
            <a:r>
              <a:rPr lang="mn-MN" sz="2700" dirty="0">
                <a:solidFill>
                  <a:schemeClr val="bg1"/>
                </a:solidFill>
                <a:latin typeface="Times New Roman" panose="02020603050405020304" pitchFamily="18" charset="0"/>
                <a:cs typeface="Times New Roman" panose="02020603050405020304" pitchFamily="18" charset="0"/>
              </a:rPr>
              <a:t>Улсын хэмжээнд </a:t>
            </a:r>
            <a:r>
              <a:rPr lang="mn-MN" sz="2700" b="1" dirty="0">
                <a:solidFill>
                  <a:srgbClr val="FFC000"/>
                </a:solidFill>
                <a:latin typeface="Times New Roman" panose="02020603050405020304" pitchFamily="18" charset="0"/>
                <a:cs typeface="Times New Roman" panose="02020603050405020304" pitchFamily="18" charset="0"/>
              </a:rPr>
              <a:t>1,399</a:t>
            </a:r>
            <a:r>
              <a:rPr lang="mn-MN" sz="2700" dirty="0">
                <a:solidFill>
                  <a:schemeClr val="bg1"/>
                </a:solidFill>
                <a:latin typeface="Times New Roman" panose="02020603050405020304" pitchFamily="18" charset="0"/>
                <a:cs typeface="Times New Roman" panose="02020603050405020304" pitchFamily="18" charset="0"/>
              </a:rPr>
              <a:t>  </a:t>
            </a:r>
            <a:r>
              <a:rPr lang="mn-MN" sz="2700" i="1" dirty="0">
                <a:solidFill>
                  <a:schemeClr val="bg1"/>
                </a:solidFill>
                <a:latin typeface="Times New Roman" panose="02020603050405020304" pitchFamily="18" charset="0"/>
                <a:cs typeface="Times New Roman" panose="02020603050405020304" pitchFamily="18" charset="0"/>
              </a:rPr>
              <a:t>(төрийн болон орон нутгийн өмчийн-1046, хувийн өмчийн 353 байгаа бол үүнээс </a:t>
            </a:r>
            <a:r>
              <a:rPr lang="mn-MN" sz="3000" b="1" i="1" dirty="0">
                <a:solidFill>
                  <a:srgbClr val="FFC000"/>
                </a:solidFill>
                <a:latin typeface="Times New Roman" panose="02020603050405020304" pitchFamily="18" charset="0"/>
                <a:cs typeface="Times New Roman" panose="02020603050405020304" pitchFamily="18" charset="0"/>
              </a:rPr>
              <a:t>Улаанбаатарт 639, 21 аймагт-760 </a:t>
            </a:r>
            <a:r>
              <a:rPr lang="mn-MN" sz="2700" i="1" dirty="0">
                <a:solidFill>
                  <a:schemeClr val="bg1"/>
                </a:solidFill>
                <a:latin typeface="Times New Roman" panose="02020603050405020304" pitchFamily="18" charset="0"/>
                <a:cs typeface="Times New Roman" panose="02020603050405020304" pitchFamily="18" charset="0"/>
              </a:rPr>
              <a:t>(үүнээс: суманд 390, багийн төвд 17)) </a:t>
            </a:r>
            <a:r>
              <a:rPr lang="mn-MN" sz="2700" dirty="0">
                <a:solidFill>
                  <a:schemeClr val="bg1"/>
                </a:solidFill>
                <a:latin typeface="Times New Roman" panose="02020603050405020304" pitchFamily="18" charset="0"/>
                <a:cs typeface="Times New Roman" panose="02020603050405020304" pitchFamily="18" charset="0"/>
              </a:rPr>
              <a:t>цэцэрлэгт 36,464</a:t>
            </a:r>
            <a:r>
              <a:rPr lang="mn-MN" sz="2700" b="1" dirty="0">
                <a:solidFill>
                  <a:schemeClr val="bg1"/>
                </a:solidFill>
                <a:latin typeface="Times New Roman" panose="02020603050405020304" pitchFamily="18" charset="0"/>
                <a:cs typeface="Times New Roman" panose="02020603050405020304" pitchFamily="18" charset="0"/>
              </a:rPr>
              <a:t> </a:t>
            </a:r>
            <a:r>
              <a:rPr lang="mn-MN" sz="2700" dirty="0">
                <a:solidFill>
                  <a:schemeClr val="bg1"/>
                </a:solidFill>
                <a:latin typeface="Times New Roman" panose="02020603050405020304" pitchFamily="18" charset="0"/>
                <a:cs typeface="Times New Roman" panose="02020603050405020304" pitchFamily="18" charset="0"/>
              </a:rPr>
              <a:t>багш, ажилтан ажиллаж байна. </a:t>
            </a:r>
            <a:endParaRPr lang="en-US" sz="2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173B50DF-9AA6-BA99-B1D8-691FBD26FFDF}"/>
              </a:ext>
            </a:extLst>
          </p:cNvPr>
          <p:cNvSpPr txBox="1"/>
          <p:nvPr/>
        </p:nvSpPr>
        <p:spPr>
          <a:xfrm>
            <a:off x="9635209" y="9681574"/>
            <a:ext cx="10268921" cy="368755"/>
          </a:xfrm>
          <a:prstGeom prst="rect">
            <a:avLst/>
          </a:prstGeom>
          <a:noFill/>
        </p:spPr>
        <p:txBody>
          <a:bodyPr wrap="square">
            <a:spAutoFit/>
          </a:bodyPr>
          <a:lstStyle/>
          <a:p>
            <a:pPr marL="385763" algn="ctr" defTabSz="1371600">
              <a:lnSpc>
                <a:spcPct val="107000"/>
              </a:lnSpc>
              <a:spcAft>
                <a:spcPts val="1200"/>
              </a:spcAft>
              <a:defRPr/>
            </a:pPr>
            <a:r>
              <a:rPr lang="mn-MN" i="1" dirty="0">
                <a:solidFill>
                  <a:prstClr val="white"/>
                </a:solidFill>
                <a:latin typeface="Times New Roman" panose="02020603050405020304" pitchFamily="18" charset="0"/>
                <a:ea typeface="DengXian" panose="02010600030101010101" pitchFamily="2" charset="-122"/>
                <a:cs typeface="Times New Roman" panose="02020603050405020304" pitchFamily="18" charset="0"/>
              </a:rPr>
              <a:t>Эх сурвалж: (СӨБ-ын статистик мэдээ, 2025-2026)</a:t>
            </a:r>
            <a:endParaRPr lang="en-US" dirty="0">
              <a:solidFill>
                <a:prstClr val="white"/>
              </a:solidFill>
              <a:latin typeface="Times New Roman" panose="02020603050405020304" pitchFamily="18" charset="0"/>
              <a:ea typeface="DengXian" panose="02010600030101010101" pitchFamily="2" charset="-122"/>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44AA3A0D-7F76-2BFA-F86A-ECE3FD98B36B}"/>
              </a:ext>
            </a:extLst>
          </p:cNvPr>
          <p:cNvCxnSpPr>
            <a:cxnSpLocks/>
          </p:cNvCxnSpPr>
          <p:nvPr/>
        </p:nvCxnSpPr>
        <p:spPr>
          <a:xfrm>
            <a:off x="11007590" y="1690739"/>
            <a:ext cx="0" cy="6121595"/>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65">
            <a:extLst>
              <a:ext uri="{FF2B5EF4-FFF2-40B4-BE49-F238E27FC236}">
                <a16:creationId xmlns:a16="http://schemas.microsoft.com/office/drawing/2014/main" id="{B78F5918-C3A3-7A46-C703-A286378889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94995" y="86663"/>
            <a:ext cx="95011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hart 4">
            <a:extLst>
              <a:ext uri="{FF2B5EF4-FFF2-40B4-BE49-F238E27FC236}">
                <a16:creationId xmlns:a16="http://schemas.microsoft.com/office/drawing/2014/main" id="{16E0D549-F805-2DDD-E77D-A59086BDCE38}"/>
              </a:ext>
            </a:extLst>
          </p:cNvPr>
          <p:cNvGraphicFramePr/>
          <p:nvPr/>
        </p:nvGraphicFramePr>
        <p:xfrm>
          <a:off x="1599106" y="1714667"/>
          <a:ext cx="8674418" cy="46881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8">
            <a:extLst>
              <a:ext uri="{FF2B5EF4-FFF2-40B4-BE49-F238E27FC236}">
                <a16:creationId xmlns:a16="http://schemas.microsoft.com/office/drawing/2014/main" id="{917104D4-6DD7-CDF8-E512-FDA3454507F7}"/>
              </a:ext>
            </a:extLst>
          </p:cNvPr>
          <p:cNvGraphicFramePr>
            <a:graphicFrameLocks/>
          </p:cNvGraphicFramePr>
          <p:nvPr/>
        </p:nvGraphicFramePr>
        <p:xfrm>
          <a:off x="10688581" y="1591823"/>
          <a:ext cx="7525292" cy="5267801"/>
        </p:xfrm>
        <a:graphic>
          <a:graphicData uri="http://schemas.openxmlformats.org/drawingml/2006/chart">
            <c:chart xmlns:c="http://schemas.openxmlformats.org/drawingml/2006/chart" xmlns:r="http://schemas.openxmlformats.org/officeDocument/2006/relationships" r:id="rId4"/>
          </a:graphicData>
        </a:graphic>
      </p:graphicFrame>
      <p:sp>
        <p:nvSpPr>
          <p:cNvPr id="7" name="Subtitle 2">
            <a:extLst>
              <a:ext uri="{FF2B5EF4-FFF2-40B4-BE49-F238E27FC236}">
                <a16:creationId xmlns:a16="http://schemas.microsoft.com/office/drawing/2014/main" id="{5EE5DEF2-9557-9DB0-ABEB-C1CF5DB8892F}"/>
              </a:ext>
            </a:extLst>
          </p:cNvPr>
          <p:cNvSpPr txBox="1">
            <a:spLocks noChangeArrowheads="1"/>
          </p:cNvSpPr>
          <p:nvPr/>
        </p:nvSpPr>
        <p:spPr bwMode="auto">
          <a:xfrm>
            <a:off x="11202851" y="7137094"/>
            <a:ext cx="6842262" cy="1786061"/>
          </a:xfrm>
          <a:prstGeom prst="rect">
            <a:avLst/>
          </a:prstGeom>
          <a:noFill/>
          <a:ln>
            <a:noFill/>
          </a:ln>
        </p:spPr>
        <p:style>
          <a:lnRef idx="0">
            <a:scrgbClr r="0" g="0" b="0"/>
          </a:lnRef>
          <a:fillRef idx="0">
            <a:scrgbClr r="0" g="0" b="0"/>
          </a:fillRef>
          <a:effectRef idx="0">
            <a:scrgbClr r="0" g="0" b="0"/>
          </a:effectRef>
          <a:fontRef idx="minor">
            <a:schemeClr val="accent1"/>
          </a:fontRef>
        </p:style>
        <p:txBody>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Clr>
                <a:srgbClr val="FFFFFF"/>
              </a:buClr>
              <a:buFont typeface="Wingdings" panose="05000000000000000000" pitchFamily="2" charset="2"/>
              <a:buNone/>
              <a:defRPr/>
            </a:pPr>
            <a:r>
              <a:rPr lang="mn-MN" altLang="en-US" sz="2700" dirty="0">
                <a:solidFill>
                  <a:schemeClr val="bg1"/>
                </a:solidFill>
                <a:latin typeface="Times New Roman" panose="02020603050405020304" pitchFamily="18" charset="0"/>
                <a:cs typeface="Times New Roman" panose="02020603050405020304" pitchFamily="18" charset="0"/>
              </a:rPr>
              <a:t>    Нийт </a:t>
            </a:r>
            <a:r>
              <a:rPr lang="mn-MN" altLang="en-US" sz="2700" b="1" dirty="0">
                <a:solidFill>
                  <a:srgbClr val="FFC000"/>
                </a:solidFill>
                <a:latin typeface="Times New Roman" panose="02020603050405020304" pitchFamily="18" charset="0"/>
                <a:cs typeface="Times New Roman" panose="02020603050405020304" pitchFamily="18" charset="0"/>
              </a:rPr>
              <a:t>36,464 </a:t>
            </a:r>
            <a:r>
              <a:rPr lang="mn-MN" altLang="en-US" sz="2700" b="1" dirty="0">
                <a:solidFill>
                  <a:schemeClr val="bg1"/>
                </a:solidFill>
                <a:latin typeface="Times New Roman" panose="02020603050405020304" pitchFamily="18" charset="0"/>
                <a:cs typeface="Times New Roman" panose="02020603050405020304" pitchFamily="18" charset="0"/>
              </a:rPr>
              <a:t>багш, ажилтан</a:t>
            </a:r>
            <a:endParaRPr lang="en-US" altLang="en-US" sz="2700" b="1" dirty="0">
              <a:solidFill>
                <a:schemeClr val="bg1"/>
              </a:solidFill>
              <a:latin typeface="Times New Roman" panose="02020603050405020304" pitchFamily="18" charset="0"/>
              <a:cs typeface="Times New Roman" panose="02020603050405020304" pitchFamily="18" charset="0"/>
            </a:endParaRPr>
          </a:p>
          <a:p>
            <a:pPr eaLnBrk="1" hangingPunct="1">
              <a:lnSpc>
                <a:spcPct val="100000"/>
              </a:lnSpc>
              <a:spcBef>
                <a:spcPct val="20000"/>
              </a:spcBef>
              <a:buClr>
                <a:srgbClr val="FFFFFF"/>
              </a:buClr>
              <a:buFont typeface="Wingdings" panose="05000000000000000000" pitchFamily="2" charset="2"/>
              <a:buNone/>
              <a:defRPr/>
            </a:pPr>
            <a:r>
              <a:rPr lang="mn-MN" altLang="en-US" sz="2700" dirty="0">
                <a:solidFill>
                  <a:schemeClr val="bg1"/>
                </a:solidFill>
                <a:latin typeface="Times New Roman" panose="02020603050405020304" pitchFamily="18" charset="0"/>
                <a:cs typeface="Times New Roman" panose="02020603050405020304" pitchFamily="18" charset="0"/>
              </a:rPr>
              <a:t>     Үүнээс: </a:t>
            </a:r>
            <a:r>
              <a:rPr lang="en-US" altLang="en-US" sz="2400" dirty="0">
                <a:solidFill>
                  <a:schemeClr val="bg1"/>
                </a:solidFill>
                <a:latin typeface="Times New Roman" panose="02020603050405020304" pitchFamily="18" charset="0"/>
                <a:cs typeface="Times New Roman" panose="02020603050405020304" pitchFamily="18" charset="0"/>
              </a:rPr>
              <a:t>Т</a:t>
            </a:r>
            <a:r>
              <a:rPr lang="mn-MN" altLang="en-US" sz="2400" dirty="0">
                <a:solidFill>
                  <a:schemeClr val="bg1"/>
                </a:solidFill>
                <a:latin typeface="Times New Roman" panose="02020603050405020304" pitchFamily="18" charset="0"/>
                <a:cs typeface="Times New Roman" panose="02020603050405020304" pitchFamily="18" charset="0"/>
              </a:rPr>
              <a:t>өрийн өмчийн цэцэрлэгт- </a:t>
            </a:r>
            <a:r>
              <a:rPr lang="mn-MN" altLang="en-US" sz="2400" b="1" dirty="0">
                <a:solidFill>
                  <a:srgbClr val="FFC000"/>
                </a:solidFill>
                <a:latin typeface="Times New Roman" panose="02020603050405020304" pitchFamily="18" charset="0"/>
                <a:cs typeface="Times New Roman" panose="02020603050405020304" pitchFamily="18" charset="0"/>
              </a:rPr>
              <a:t>32.921</a:t>
            </a:r>
            <a:endParaRPr lang="en-US" altLang="en-US" sz="2400" dirty="0">
              <a:solidFill>
                <a:srgbClr val="FFC000"/>
              </a:solidFill>
              <a:latin typeface="Times New Roman" panose="02020603050405020304" pitchFamily="18" charset="0"/>
              <a:cs typeface="Times New Roman" panose="02020603050405020304" pitchFamily="18" charset="0"/>
            </a:endParaRPr>
          </a:p>
          <a:p>
            <a:pPr eaLnBrk="1" hangingPunct="1">
              <a:lnSpc>
                <a:spcPct val="100000"/>
              </a:lnSpc>
              <a:spcBef>
                <a:spcPct val="20000"/>
              </a:spcBef>
              <a:buClr>
                <a:srgbClr val="FFFFFF"/>
              </a:buClr>
              <a:buFont typeface="Wingdings" panose="05000000000000000000" pitchFamily="2" charset="2"/>
              <a:buNone/>
              <a:defRPr/>
            </a:pPr>
            <a:r>
              <a:rPr lang="mn-MN"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a:solidFill>
                  <a:schemeClr val="bg1"/>
                </a:solidFill>
                <a:latin typeface="Times New Roman" panose="02020603050405020304" pitchFamily="18" charset="0"/>
                <a:cs typeface="Times New Roman" panose="02020603050405020304" pitchFamily="18" charset="0"/>
              </a:rPr>
              <a:t>Х</a:t>
            </a:r>
            <a:r>
              <a:rPr lang="mn-MN" sz="2400" noProof="1">
                <a:solidFill>
                  <a:schemeClr val="bg1"/>
                </a:solidFill>
                <a:latin typeface="Times New Roman" panose="02020603050405020304" pitchFamily="18" charset="0"/>
                <a:cs typeface="Times New Roman" panose="02020603050405020304" pitchFamily="18" charset="0"/>
              </a:rPr>
              <a:t>увийн</a:t>
            </a:r>
            <a:r>
              <a:rPr lang="mn-MN" sz="2400" dirty="0">
                <a:solidFill>
                  <a:schemeClr val="bg1"/>
                </a:solidFill>
                <a:latin typeface="Times New Roman" panose="02020603050405020304" pitchFamily="18" charset="0"/>
                <a:cs typeface="Times New Roman" panose="02020603050405020304" pitchFamily="18" charset="0"/>
              </a:rPr>
              <a:t> </a:t>
            </a:r>
            <a:r>
              <a:rPr lang="mn-MN" altLang="en-US" sz="2400" dirty="0">
                <a:solidFill>
                  <a:schemeClr val="bg1"/>
                </a:solidFill>
                <a:latin typeface="Times New Roman" panose="02020603050405020304" pitchFamily="18" charset="0"/>
                <a:cs typeface="Times New Roman" panose="02020603050405020304" pitchFamily="18" charset="0"/>
              </a:rPr>
              <a:t>өмчийн цэцэрлэгт - </a:t>
            </a:r>
            <a:r>
              <a:rPr lang="mn-MN" altLang="en-US" sz="2400" b="1" dirty="0">
                <a:solidFill>
                  <a:srgbClr val="FFC000"/>
                </a:solidFill>
                <a:latin typeface="Times New Roman" panose="02020603050405020304" pitchFamily="18" charset="0"/>
                <a:cs typeface="Times New Roman" panose="02020603050405020304" pitchFamily="18" charset="0"/>
              </a:rPr>
              <a:t>3.543</a:t>
            </a:r>
            <a:endParaRPr lang="en-US" altLang="en-US" sz="2400" dirty="0">
              <a:solidFill>
                <a:srgbClr val="FFC000"/>
              </a:solidFill>
              <a:latin typeface="Times New Roman" panose="02020603050405020304" pitchFamily="18" charset="0"/>
              <a:cs typeface="Times New Roman" panose="02020603050405020304" pitchFamily="18" charset="0"/>
            </a:endParaRPr>
          </a:p>
        </p:txBody>
      </p:sp>
      <p:pic>
        <p:nvPicPr>
          <p:cNvPr id="11" name="Picture 10" descr="Logo&#10;&#10;Description automatically generated">
            <a:extLst>
              <a:ext uri="{FF2B5EF4-FFF2-40B4-BE49-F238E27FC236}">
                <a16:creationId xmlns:a16="http://schemas.microsoft.com/office/drawing/2014/main" id="{A58B646D-28FB-9B89-C682-C568C813C2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45" t="6729" r="69807" b="5505"/>
          <a:stretch>
            <a:fillRect/>
          </a:stretch>
        </p:blipFill>
        <p:spPr bwMode="auto">
          <a:xfrm>
            <a:off x="62562" y="68045"/>
            <a:ext cx="872073" cy="8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
            <a:extLst>
              <a:ext uri="{FF2B5EF4-FFF2-40B4-BE49-F238E27FC236}">
                <a16:creationId xmlns:a16="http://schemas.microsoft.com/office/drawing/2014/main" id="{781D4AFF-6A50-9E33-ACF4-564E73BED3FC}"/>
              </a:ext>
            </a:extLst>
          </p:cNvPr>
          <p:cNvSpPr txBox="1">
            <a:spLocks noChangeArrowheads="1"/>
          </p:cNvSpPr>
          <p:nvPr/>
        </p:nvSpPr>
        <p:spPr bwMode="auto">
          <a:xfrm rot="5400000">
            <a:off x="-1438275" y="2446009"/>
            <a:ext cx="37766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028700">
              <a:lnSpc>
                <a:spcPct val="100000"/>
              </a:lnSpc>
              <a:spcBef>
                <a:spcPct val="0"/>
              </a:spcBef>
              <a:buNone/>
              <a:defRPr/>
            </a:pPr>
            <a:r>
              <a:rPr lang="mn-Mong-CN" altLang="en-US" sz="4950" dirty="0">
                <a:solidFill>
                  <a:srgbClr val="FFFFFF"/>
                </a:solidFill>
                <a:latin typeface="Times New Roman" panose="02020603050405020304" pitchFamily="18" charset="0"/>
                <a:ea typeface="Mongolian Baiti" panose="03000500000000000000" pitchFamily="66" charset="0"/>
                <a:cs typeface="Mongolian Baiti" panose="03000500000000000000" pitchFamily="66" charset="0"/>
              </a:rPr>
              <a:t>ᠪᠣᠯᠪᠠᠰᠤᠷᠠᠯ ᠤ᠋ᠨ ᠶᠠᠮᠤ</a:t>
            </a:r>
            <a:endParaRPr lang="en-US" altLang="en-US" sz="495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456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E2E8C-F529-C0B8-4844-B960ECDB37AF}"/>
              </a:ext>
            </a:extLst>
          </p:cNvPr>
          <p:cNvSpPr txBox="1"/>
          <p:nvPr/>
        </p:nvSpPr>
        <p:spPr>
          <a:xfrm>
            <a:off x="2848703" y="405811"/>
            <a:ext cx="13874261" cy="552972"/>
          </a:xfrm>
          <a:prstGeom prst="rect">
            <a:avLst/>
          </a:prstGeom>
          <a:noFill/>
        </p:spPr>
        <p:txBody>
          <a:bodyPr wrap="square">
            <a:spAutoFit/>
          </a:bodyPr>
          <a:lstStyle/>
          <a:p>
            <a:pPr indent="535305" algn="ctr">
              <a:lnSpc>
                <a:spcPct val="107000"/>
              </a:lnSpc>
              <a:spcAft>
                <a:spcPts val="1200"/>
              </a:spcAft>
            </a:pPr>
            <a:r>
              <a:rPr lang="mn-MN" sz="3000" b="1" dirty="0">
                <a:solidFill>
                  <a:srgbClr val="FFC000"/>
                </a:solidFill>
                <a:latin typeface="Times New Roman" panose="02020603050405020304" pitchFamily="18" charset="0"/>
                <a:ea typeface="Microsoft Sans Serif" panose="020B0604020202020204" pitchFamily="34" charset="0"/>
                <a:cs typeface="Times New Roman" panose="02020603050405020304" pitchFamily="18" charset="0"/>
              </a:rPr>
              <a:t>УЛСЫН ХЭМЖЭЭНД </a:t>
            </a:r>
            <a:r>
              <a:rPr lang="mn-MN" sz="30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10,298 ҮНДСЭН БАГШ  АЖИЛЛАЖ БАЙНА.</a:t>
            </a:r>
            <a:r>
              <a:rPr lang="mn-MN" sz="3000" b="1" spc="-120" dirty="0">
                <a:solidFill>
                  <a:srgbClr val="FFC000"/>
                </a:solidFill>
                <a:latin typeface="Times New Roman" panose="02020603050405020304" pitchFamily="18" charset="0"/>
                <a:ea typeface="Microsoft Sans Serif" panose="020B0604020202020204" pitchFamily="34" charset="0"/>
                <a:cs typeface="Times New Roman" panose="02020603050405020304" pitchFamily="18" charset="0"/>
              </a:rPr>
              <a:t> </a:t>
            </a:r>
            <a:endParaRPr lang="en-US" sz="3000" b="1" dirty="0">
              <a:solidFill>
                <a:srgbClr val="FFC000"/>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38E8F3F-4AC9-5C2B-EA53-990B5EF3D14C}"/>
              </a:ext>
            </a:extLst>
          </p:cNvPr>
          <p:cNvSpPr txBox="1"/>
          <p:nvPr/>
        </p:nvSpPr>
        <p:spPr>
          <a:xfrm>
            <a:off x="11388413" y="1704879"/>
            <a:ext cx="6515100" cy="1754326"/>
          </a:xfrm>
          <a:prstGeom prst="rect">
            <a:avLst/>
          </a:prstGeom>
          <a:noFill/>
        </p:spPr>
        <p:txBody>
          <a:bodyPr wrap="square">
            <a:spAutoFit/>
          </a:bodyPr>
          <a:lstStyle/>
          <a:p>
            <a:pPr algn="ctr"/>
            <a:r>
              <a:rPr lang="mn-MN" sz="3600"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Улсын хэмжээнд:</a:t>
            </a:r>
          </a:p>
          <a:p>
            <a:pPr algn="ctr"/>
            <a:r>
              <a:rPr lang="mn-MN" sz="3600"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Мэргэжлийн </a:t>
            </a:r>
            <a:r>
              <a:rPr lang="mn-MN" sz="3600" kern="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бүлгийн багшийн хангалт </a:t>
            </a:r>
            <a:r>
              <a:rPr lang="mn-MN" sz="3600" b="1" kern="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- 96%</a:t>
            </a:r>
            <a:endParaRPr lang="en-US" sz="3600" b="1" kern="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E6030DB-0833-D1F2-029F-B8E9EDD49ED6}"/>
              </a:ext>
            </a:extLst>
          </p:cNvPr>
          <p:cNvSpPr txBox="1"/>
          <p:nvPr/>
        </p:nvSpPr>
        <p:spPr>
          <a:xfrm>
            <a:off x="11767754" y="7820373"/>
            <a:ext cx="5756415" cy="1477328"/>
          </a:xfrm>
          <a:prstGeom prst="rect">
            <a:avLst/>
          </a:prstGeom>
          <a:solidFill>
            <a:schemeClr val="accent1">
              <a:lumMod val="50000"/>
            </a:schemeClr>
          </a:solidFill>
        </p:spPr>
        <p:txBody>
          <a:bodyPr wrap="square">
            <a:spAutoFit/>
          </a:bodyPr>
          <a:lstStyle/>
          <a:p>
            <a:pPr algn="just"/>
            <a:r>
              <a:rPr lang="mn-MN" sz="2400" kern="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2025 оны 10 сарын байдлаар 213 багш дутагдалтай байсан:  Энэ нь нийт цэцэрлэгийн 15.2% </a:t>
            </a:r>
            <a:r>
              <a:rPr lang="en-US" sz="2100" kern="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mn-MN" kern="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нийслэлд – </a:t>
            </a:r>
            <a:r>
              <a:rPr lang="mn-MN" b="1" kern="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180, </a:t>
            </a:r>
            <a:r>
              <a:rPr lang="mn-MN" kern="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орон нутагт – 33</a:t>
            </a:r>
            <a:r>
              <a:rPr lang="en-US" kern="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mn-MN" sz="2100" kern="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09ADB7D-CAC6-9DEA-A950-04D424341074}"/>
              </a:ext>
            </a:extLst>
          </p:cNvPr>
          <p:cNvSpPr txBox="1"/>
          <p:nvPr/>
        </p:nvSpPr>
        <p:spPr>
          <a:xfrm>
            <a:off x="11405212" y="4382843"/>
            <a:ext cx="6481502" cy="2215991"/>
          </a:xfrm>
          <a:prstGeom prst="rect">
            <a:avLst/>
          </a:prstGeom>
          <a:noFill/>
        </p:spPr>
        <p:txBody>
          <a:bodyPr wrap="square">
            <a:spAutoFit/>
          </a:bodyPr>
          <a:lstStyle/>
          <a:p>
            <a:pPr algn="ctr"/>
            <a:r>
              <a:rPr lang="mn-MN" sz="3600"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Мэргэжлийн багшаар </a:t>
            </a:r>
          </a:p>
          <a:p>
            <a:pPr algn="ctr"/>
            <a:r>
              <a:rPr lang="en-US" sz="3000" i="1" kern="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mn-MN" sz="3000" i="1" kern="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хөгжим, биеийн тамир, бүлгийн</a:t>
            </a:r>
            <a:r>
              <a:rPr lang="en-US" sz="3000" i="1" kern="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mn-MN" sz="3000" i="1" kern="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mn-MN" sz="3600"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бүрэн хангагдсан цэцэрлэгийн </a:t>
            </a:r>
            <a:r>
              <a:rPr lang="mn-MN" sz="3600" kern="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эзлэх хувь 35 </a:t>
            </a:r>
            <a:r>
              <a:rPr lang="mn-MN" sz="3600"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байна. </a:t>
            </a:r>
          </a:p>
        </p:txBody>
      </p:sp>
      <p:pic>
        <p:nvPicPr>
          <p:cNvPr id="2" name="Picture 1" descr="Logo&#10;&#10;Description automatically generated">
            <a:extLst>
              <a:ext uri="{FF2B5EF4-FFF2-40B4-BE49-F238E27FC236}">
                <a16:creationId xmlns:a16="http://schemas.microsoft.com/office/drawing/2014/main" id="{7716CE02-EE2F-236B-2558-DAE4173C3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5" t="6729" r="69807" b="5505"/>
          <a:stretch>
            <a:fillRect/>
          </a:stretch>
        </p:blipFill>
        <p:spPr bwMode="auto">
          <a:xfrm>
            <a:off x="62562" y="68045"/>
            <a:ext cx="872073" cy="8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AB0567F6-B654-07D1-D4F5-E7D5439D37CE}"/>
              </a:ext>
            </a:extLst>
          </p:cNvPr>
          <p:cNvSpPr txBox="1">
            <a:spLocks noChangeArrowheads="1"/>
          </p:cNvSpPr>
          <p:nvPr/>
        </p:nvSpPr>
        <p:spPr bwMode="auto">
          <a:xfrm rot="5400000">
            <a:off x="-1438275" y="2446009"/>
            <a:ext cx="37766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028700">
              <a:lnSpc>
                <a:spcPct val="100000"/>
              </a:lnSpc>
              <a:spcBef>
                <a:spcPct val="0"/>
              </a:spcBef>
              <a:buNone/>
              <a:defRPr/>
            </a:pPr>
            <a:r>
              <a:rPr lang="mn-Mong-CN" altLang="en-US" sz="4950" dirty="0">
                <a:solidFill>
                  <a:srgbClr val="FFFFFF"/>
                </a:solidFill>
                <a:latin typeface="Times New Roman" panose="02020603050405020304" pitchFamily="18" charset="0"/>
                <a:ea typeface="Mongolian Baiti" panose="03000500000000000000" pitchFamily="66" charset="0"/>
                <a:cs typeface="Mongolian Baiti" panose="03000500000000000000" pitchFamily="66" charset="0"/>
              </a:rPr>
              <a:t>ᠪᠣᠯᠪᠠᠰᠤᠷᠠᠯ ᠤ᠋ᠨ ᠶᠠᠮᠤ</a:t>
            </a:r>
            <a:endParaRPr lang="en-US" altLang="en-US" sz="4950" dirty="0">
              <a:solidFill>
                <a:srgbClr val="FFFFFF"/>
              </a:solidFill>
              <a:latin typeface="Times New Roman" panose="02020603050405020304" pitchFamily="18" charset="0"/>
              <a:cs typeface="Times New Roman" panose="02020603050405020304" pitchFamily="18" charset="0"/>
            </a:endParaRPr>
          </a:p>
        </p:txBody>
      </p:sp>
      <p:graphicFrame>
        <p:nvGraphicFramePr>
          <p:cNvPr id="5" name="Chart 4">
            <a:extLst>
              <a:ext uri="{FF2B5EF4-FFF2-40B4-BE49-F238E27FC236}">
                <a16:creationId xmlns:a16="http://schemas.microsoft.com/office/drawing/2014/main" id="{8A871681-C0EC-5855-778E-4D027BF9B188}"/>
              </a:ext>
            </a:extLst>
          </p:cNvPr>
          <p:cNvGraphicFramePr/>
          <p:nvPr/>
        </p:nvGraphicFramePr>
        <p:xfrm>
          <a:off x="1508606" y="2053041"/>
          <a:ext cx="9271314" cy="541667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520F2147-3AB7-FB03-474F-EDCA91A8E902}"/>
              </a:ext>
            </a:extLst>
          </p:cNvPr>
          <p:cNvSpPr txBox="1"/>
          <p:nvPr/>
        </p:nvSpPr>
        <p:spPr>
          <a:xfrm>
            <a:off x="2470722" y="1477232"/>
            <a:ext cx="7315110" cy="483017"/>
          </a:xfrm>
          <a:prstGeom prst="rect">
            <a:avLst/>
          </a:prstGeom>
          <a:noFill/>
        </p:spPr>
        <p:txBody>
          <a:bodyPr wrap="square">
            <a:spAutoFit/>
          </a:bodyPr>
          <a:lstStyle/>
          <a:p>
            <a:pPr indent="685800" algn="ctr">
              <a:lnSpc>
                <a:spcPct val="115000"/>
              </a:lnSpc>
              <a:spcAft>
                <a:spcPts val="1200"/>
              </a:spcAft>
            </a:pPr>
            <a:r>
              <a:rPr lang="mn-MN" sz="24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Үндсэн багш (ажилласан жилээр)</a:t>
            </a:r>
            <a:endParaRPr lang="en-US" sz="2400"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52CEE1A-9A05-8984-7A21-B2358485ECEB}"/>
              </a:ext>
            </a:extLst>
          </p:cNvPr>
          <p:cNvSpPr txBox="1"/>
          <p:nvPr/>
        </p:nvSpPr>
        <p:spPr>
          <a:xfrm>
            <a:off x="1251434" y="7940083"/>
            <a:ext cx="10362179" cy="1887440"/>
          </a:xfrm>
          <a:prstGeom prst="rect">
            <a:avLst/>
          </a:prstGeom>
          <a:noFill/>
        </p:spPr>
        <p:txBody>
          <a:bodyPr wrap="square">
            <a:spAutoFit/>
          </a:bodyPr>
          <a:lstStyle/>
          <a:p>
            <a:pPr>
              <a:lnSpc>
                <a:spcPct val="150000"/>
              </a:lnSpc>
            </a:pPr>
            <a:r>
              <a:rPr lang="mn-MN" sz="27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Нийт </a:t>
            </a:r>
            <a:r>
              <a:rPr lang="mn-MN" sz="27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багш нарын 92 хувь нь 15 хүртэлх </a:t>
            </a:r>
            <a:r>
              <a:rPr lang="mn-MN" sz="27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жилдээ</a:t>
            </a:r>
          </a:p>
          <a:p>
            <a:pPr>
              <a:lnSpc>
                <a:spcPct val="150000"/>
              </a:lnSpc>
            </a:pPr>
            <a:r>
              <a:rPr lang="mn-MN" sz="27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Арга зүйч нарын 71.9 хувь 5 хүртэлх жилдээ</a:t>
            </a:r>
          </a:p>
          <a:p>
            <a:pPr>
              <a:lnSpc>
                <a:spcPct val="150000"/>
              </a:lnSpc>
            </a:pPr>
            <a:r>
              <a:rPr lang="mn-MN" sz="27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Эрхлэгч нарын 78 хувь нь 15 хүртэлх жилдээ ажиллаж байна.</a:t>
            </a:r>
            <a:endParaRPr lang="en-US" sz="2700"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B5BCB43-B20F-9B64-0343-C6819D849FC5}"/>
              </a:ext>
            </a:extLst>
          </p:cNvPr>
          <p:cNvSpPr txBox="1"/>
          <p:nvPr/>
        </p:nvSpPr>
        <p:spPr>
          <a:xfrm>
            <a:off x="11613088" y="9663540"/>
            <a:ext cx="6453554" cy="368755"/>
          </a:xfrm>
          <a:prstGeom prst="rect">
            <a:avLst/>
          </a:prstGeom>
          <a:noFill/>
        </p:spPr>
        <p:txBody>
          <a:bodyPr wrap="square">
            <a:spAutoFit/>
          </a:bodyPr>
          <a:lstStyle/>
          <a:p>
            <a:pPr marL="385763" algn="ctr" defTabSz="1371600">
              <a:lnSpc>
                <a:spcPct val="107000"/>
              </a:lnSpc>
              <a:spcAft>
                <a:spcPts val="1200"/>
              </a:spcAft>
              <a:defRPr/>
            </a:pPr>
            <a:r>
              <a:rPr lang="mn-MN" i="1" dirty="0">
                <a:solidFill>
                  <a:prstClr val="white"/>
                </a:solidFill>
                <a:latin typeface="Times New Roman" panose="02020603050405020304" pitchFamily="18" charset="0"/>
                <a:ea typeface="DengXian" panose="02010600030101010101" pitchFamily="2" charset="-122"/>
                <a:cs typeface="Times New Roman" panose="02020603050405020304" pitchFamily="18" charset="0"/>
              </a:rPr>
              <a:t>Эх сурвалж: (СӨБ-ын статистик мэдээ, 2025-2026)</a:t>
            </a:r>
            <a:endParaRPr lang="en-US" dirty="0">
              <a:solidFill>
                <a:prstClr val="white"/>
              </a:solidFill>
              <a:latin typeface="Times New Roman" panose="02020603050405020304" pitchFamily="18" charset="0"/>
              <a:ea typeface="DengXian" panose="02010600030101010101" pitchFamily="2" charset="-122"/>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D780AF-DFEA-6155-BB74-B607BD6D3233}"/>
              </a:ext>
            </a:extLst>
          </p:cNvPr>
          <p:cNvSpPr>
            <a:spLocks noGrp="1"/>
          </p:cNvSpPr>
          <p:nvPr>
            <p:ph type="sldNum" sz="quarter"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1pPr>
            <a:lvl2pPr marL="0" marR="0" lvl="1"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2pPr>
            <a:lvl3pPr marL="0" marR="0" lvl="2"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3pPr>
            <a:lvl4pPr marL="0" marR="0" lvl="3"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4pPr>
            <a:lvl5pPr marL="0" marR="0" lvl="4"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5pPr>
            <a:lvl6pPr marL="0" marR="0" lvl="5"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6pPr>
            <a:lvl7pPr marL="0" marR="0" lvl="6"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7pPr>
            <a:lvl8pPr marL="0" marR="0" lvl="7"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8pPr>
            <a:lvl9pPr marL="0" marR="0" lvl="8"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9pPr>
          </a:lstStyle>
          <a:p>
            <a:fld id="{00000000-1234-1234-1234-123412341234}" type="slidenum">
              <a:rPr lang="mn-MN" smtClean="0"/>
              <a:pPr/>
              <a:t>32</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78941FB-3252-0713-0CEA-B77AF010EA83}"/>
              </a:ext>
            </a:extLst>
          </p:cNvPr>
          <p:cNvSpPr txBox="1"/>
          <p:nvPr/>
        </p:nvSpPr>
        <p:spPr>
          <a:xfrm>
            <a:off x="1645742" y="1625975"/>
            <a:ext cx="7366992" cy="461665"/>
          </a:xfrm>
          <a:prstGeom prst="rect">
            <a:avLst/>
          </a:prstGeom>
          <a:noFill/>
        </p:spPr>
        <p:txBody>
          <a:bodyPr wrap="square">
            <a:spAutoFit/>
          </a:bodyPr>
          <a:lstStyle/>
          <a:p>
            <a:pPr indent="685800"/>
            <a:r>
              <a:rPr lang="mn-MN"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Багш нарын насыг графикаар харуулбал</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Chart 4">
            <a:extLst>
              <a:ext uri="{FF2B5EF4-FFF2-40B4-BE49-F238E27FC236}">
                <a16:creationId xmlns:a16="http://schemas.microsoft.com/office/drawing/2014/main" id="{75D8AA1A-B1DF-6495-6EBA-2C8B800732B1}"/>
              </a:ext>
            </a:extLst>
          </p:cNvPr>
          <p:cNvGraphicFramePr/>
          <p:nvPr/>
        </p:nvGraphicFramePr>
        <p:xfrm>
          <a:off x="1514474" y="2420615"/>
          <a:ext cx="8215313" cy="453677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4E33B22D-E5FD-0C01-3C46-2B3B9E43889A}"/>
              </a:ext>
            </a:extLst>
          </p:cNvPr>
          <p:cNvSpPr txBox="1"/>
          <p:nvPr/>
        </p:nvSpPr>
        <p:spPr>
          <a:xfrm>
            <a:off x="2192887" y="7828313"/>
            <a:ext cx="5264204" cy="923330"/>
          </a:xfrm>
          <a:prstGeom prst="rect">
            <a:avLst/>
          </a:prstGeom>
          <a:noFill/>
        </p:spPr>
        <p:txBody>
          <a:bodyPr wrap="square">
            <a:spAutoFit/>
          </a:bodyPr>
          <a:lstStyle/>
          <a:p>
            <a:r>
              <a:rPr lang="mn-MN" sz="2700" b="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Нийт багш нарын 58,6 хувь нь 40 хүртэлх настай байна.</a:t>
            </a:r>
            <a:r>
              <a:rPr lang="mn-MN" sz="27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solidFill>
                <a:schemeClr val="accent4"/>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D7FF049-E525-327C-78CE-12D882D5D39F}"/>
              </a:ext>
            </a:extLst>
          </p:cNvPr>
          <p:cNvSpPr txBox="1"/>
          <p:nvPr/>
        </p:nvSpPr>
        <p:spPr>
          <a:xfrm>
            <a:off x="11299628" y="1594084"/>
            <a:ext cx="6081117" cy="830997"/>
          </a:xfrm>
          <a:prstGeom prst="rect">
            <a:avLst/>
          </a:prstGeom>
          <a:noFill/>
        </p:spPr>
        <p:txBody>
          <a:bodyPr wrap="square">
            <a:spAutoFit/>
          </a:bodyPr>
          <a:lstStyle/>
          <a:p>
            <a:pPr algn="ctr"/>
            <a:r>
              <a:rPr lang="mn-M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Багш нарын боловсролын түвшин </a:t>
            </a:r>
          </a:p>
          <a:p>
            <a:pPr algn="ctr"/>
            <a:r>
              <a:rPr lang="mn-MN"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(боловсролын зэргээр)</a:t>
            </a:r>
            <a:r>
              <a:rPr lang="mn-M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0" name="Chart 9">
            <a:extLst>
              <a:ext uri="{FF2B5EF4-FFF2-40B4-BE49-F238E27FC236}">
                <a16:creationId xmlns:a16="http://schemas.microsoft.com/office/drawing/2014/main" id="{E253FEA4-D8D2-28DD-9B64-E778F68B5C05}"/>
              </a:ext>
            </a:extLst>
          </p:cNvPr>
          <p:cNvGraphicFramePr/>
          <p:nvPr/>
        </p:nvGraphicFramePr>
        <p:xfrm>
          <a:off x="10485508" y="2634138"/>
          <a:ext cx="7709357" cy="501872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9978D665-D2E3-7215-5EC9-AF2218729BCC}"/>
              </a:ext>
            </a:extLst>
          </p:cNvPr>
          <p:cNvSpPr txBox="1"/>
          <p:nvPr/>
        </p:nvSpPr>
        <p:spPr>
          <a:xfrm>
            <a:off x="3121572" y="355335"/>
            <a:ext cx="12954729" cy="507831"/>
          </a:xfrm>
          <a:prstGeom prst="rect">
            <a:avLst/>
          </a:prstGeom>
          <a:noFill/>
        </p:spPr>
        <p:txBody>
          <a:bodyPr wrap="square">
            <a:spAutoFit/>
          </a:bodyPr>
          <a:lstStyle/>
          <a:p>
            <a:pPr defTabSz="1371600">
              <a:defRPr/>
            </a:pPr>
            <a:r>
              <a:rPr lang="mn-MN" sz="2700" b="1" dirty="0">
                <a:solidFill>
                  <a:srgbClr val="FFC000"/>
                </a:solidFill>
                <a:latin typeface="Times New Roman" panose="02020603050405020304" pitchFamily="18" charset="0"/>
                <a:ea typeface="DengXian" panose="02010600030101010101" pitchFamily="2" charset="-122"/>
                <a:cs typeface="Times New Roman" panose="02020603050405020304" pitchFamily="18" charset="0"/>
              </a:rPr>
              <a:t>СУРГУУЛИЙН ӨМНӨХ БОЛОВСРОЛЫН САЛБАРЫН БАГШ, ХҮНИЙ НӨӨЦ </a:t>
            </a:r>
            <a:endParaRPr lang="en-US" sz="2700" dirty="0">
              <a:solidFill>
                <a:srgbClr val="FFC000"/>
              </a:solidFill>
              <a:latin typeface="Times New Roman" panose="02020603050405020304" pitchFamily="18" charset="0"/>
              <a:cs typeface="Times New Roman" panose="02020603050405020304" pitchFamily="18" charset="0"/>
            </a:endParaRPr>
          </a:p>
        </p:txBody>
      </p:sp>
      <p:pic>
        <p:nvPicPr>
          <p:cNvPr id="12" name="Picture 65">
            <a:extLst>
              <a:ext uri="{FF2B5EF4-FFF2-40B4-BE49-F238E27FC236}">
                <a16:creationId xmlns:a16="http://schemas.microsoft.com/office/drawing/2014/main" id="{38ED8CC8-B4BE-725A-AD6C-58730C0599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16523" y="138668"/>
            <a:ext cx="95011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A20E8F3-6A24-5EBC-532B-07814C91EC65}"/>
              </a:ext>
            </a:extLst>
          </p:cNvPr>
          <p:cNvSpPr txBox="1"/>
          <p:nvPr/>
        </p:nvSpPr>
        <p:spPr>
          <a:xfrm>
            <a:off x="9027380" y="7531009"/>
            <a:ext cx="9140427" cy="2169825"/>
          </a:xfrm>
          <a:prstGeom prst="rect">
            <a:avLst/>
          </a:prstGeom>
          <a:noFill/>
        </p:spPr>
        <p:txBody>
          <a:bodyPr wrap="square">
            <a:spAutoFit/>
          </a:bodyPr>
          <a:lstStyle/>
          <a:p>
            <a:pPr algn="just"/>
            <a:r>
              <a:rPr lang="mn-MN" sz="2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Нийт багш нарын 12 хувь нь магистр, 78 хувь (8.021) нь бакалавр зэрэгтэй бол 4 хувь (671) нь бүрэн дунд боловсролтой байна.</a:t>
            </a:r>
            <a:endParaRPr lang="en-US" sz="2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mn-M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МУ-ын Засгийн газраас багшийн дутагдалтай холбогдуулан багш мэргэжлээр (бакалавр, магистрт) суралцахад сургалтын төлбөрийг төр хариуцах зэргээр боловсролын салбарын багшийн дутагдал, багш мэргэжилтний боловсролын зэргийг ахиулах, </a:t>
            </a:r>
            <a:r>
              <a:rPr lang="mn-MN"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судалгаа, шинжилгээ, онол арга зүйн мэдлэг чадварыг дээшлүүлэх ажлыг хэрэгжүүлсээр</a:t>
            </a:r>
            <a:r>
              <a:rPr lang="mn-M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байна.</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15" name="Picture 14" descr="Logo&#10;&#10;Description automatically generated">
            <a:extLst>
              <a:ext uri="{FF2B5EF4-FFF2-40B4-BE49-F238E27FC236}">
                <a16:creationId xmlns:a16="http://schemas.microsoft.com/office/drawing/2014/main" id="{7C377CCE-C1EA-853E-588E-A3BE907D10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45" t="6729" r="69807" b="5505"/>
          <a:stretch>
            <a:fillRect/>
          </a:stretch>
        </p:blipFill>
        <p:spPr bwMode="auto">
          <a:xfrm>
            <a:off x="62562" y="68045"/>
            <a:ext cx="872073" cy="8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
            <a:extLst>
              <a:ext uri="{FF2B5EF4-FFF2-40B4-BE49-F238E27FC236}">
                <a16:creationId xmlns:a16="http://schemas.microsoft.com/office/drawing/2014/main" id="{CED5B75A-57FA-F0F0-A690-8F44D819ED7B}"/>
              </a:ext>
            </a:extLst>
          </p:cNvPr>
          <p:cNvSpPr txBox="1">
            <a:spLocks noChangeArrowheads="1"/>
          </p:cNvSpPr>
          <p:nvPr/>
        </p:nvSpPr>
        <p:spPr bwMode="auto">
          <a:xfrm rot="5400000">
            <a:off x="-1438275" y="2446009"/>
            <a:ext cx="37766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028700">
              <a:lnSpc>
                <a:spcPct val="100000"/>
              </a:lnSpc>
              <a:spcBef>
                <a:spcPct val="0"/>
              </a:spcBef>
              <a:buNone/>
              <a:defRPr/>
            </a:pPr>
            <a:r>
              <a:rPr lang="mn-Mong-CN" altLang="en-US" sz="4950" dirty="0">
                <a:solidFill>
                  <a:srgbClr val="FFFFFF"/>
                </a:solidFill>
                <a:latin typeface="Times New Roman" panose="02020603050405020304" pitchFamily="18" charset="0"/>
                <a:ea typeface="Mongolian Baiti" panose="03000500000000000000" pitchFamily="66" charset="0"/>
                <a:cs typeface="Mongolian Baiti" panose="03000500000000000000" pitchFamily="66" charset="0"/>
              </a:rPr>
              <a:t>ᠪᠣᠯᠪᠠᠰᠤᠷᠠᠯ ᠤ᠋ᠨ ᠶᠠᠮᠤ</a:t>
            </a:r>
            <a:endParaRPr lang="en-US" altLang="en-US" sz="4950" dirty="0">
              <a:solidFill>
                <a:srgbClr val="FFFF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17B3592-8195-EBBB-32C8-8B1B16D74F6D}"/>
              </a:ext>
            </a:extLst>
          </p:cNvPr>
          <p:cNvSpPr txBox="1"/>
          <p:nvPr/>
        </p:nvSpPr>
        <p:spPr>
          <a:xfrm>
            <a:off x="1436720" y="9668733"/>
            <a:ext cx="6453554" cy="368755"/>
          </a:xfrm>
          <a:prstGeom prst="rect">
            <a:avLst/>
          </a:prstGeom>
          <a:noFill/>
        </p:spPr>
        <p:txBody>
          <a:bodyPr wrap="square">
            <a:spAutoFit/>
          </a:bodyPr>
          <a:lstStyle/>
          <a:p>
            <a:pPr marL="385763" algn="ctr" defTabSz="1371600">
              <a:lnSpc>
                <a:spcPct val="107000"/>
              </a:lnSpc>
              <a:spcAft>
                <a:spcPts val="1200"/>
              </a:spcAft>
              <a:defRPr/>
            </a:pPr>
            <a:r>
              <a:rPr lang="mn-MN" i="1" dirty="0">
                <a:solidFill>
                  <a:prstClr val="white"/>
                </a:solidFill>
                <a:latin typeface="Times New Roman" panose="02020603050405020304" pitchFamily="18" charset="0"/>
                <a:ea typeface="DengXian" panose="02010600030101010101" pitchFamily="2" charset="-122"/>
                <a:cs typeface="Times New Roman" panose="02020603050405020304" pitchFamily="18" charset="0"/>
              </a:rPr>
              <a:t>Эх сурвалж: (СӨБ-ын статистик мэдээ, 2025-2026)</a:t>
            </a:r>
            <a:endParaRPr lang="en-US" dirty="0">
              <a:solidFill>
                <a:prstClr val="white"/>
              </a:solidFill>
              <a:latin typeface="Times New Roman" panose="02020603050405020304" pitchFamily="18"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53320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5D298B-DA87-4321-268F-B8AB1C927FFD}"/>
              </a:ext>
            </a:extLst>
          </p:cNvPr>
          <p:cNvSpPr>
            <a:spLocks noGrp="1"/>
          </p:cNvSpPr>
          <p:nvPr>
            <p:ph type="sldNum" sz="quarter"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1pPr>
            <a:lvl2pPr marL="0" marR="0" lvl="1"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2pPr>
            <a:lvl3pPr marL="0" marR="0" lvl="2"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3pPr>
            <a:lvl4pPr marL="0" marR="0" lvl="3"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4pPr>
            <a:lvl5pPr marL="0" marR="0" lvl="4"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5pPr>
            <a:lvl6pPr marL="0" marR="0" lvl="5"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6pPr>
            <a:lvl7pPr marL="0" marR="0" lvl="6"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7pPr>
            <a:lvl8pPr marL="0" marR="0" lvl="7"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8pPr>
            <a:lvl9pPr marL="0" marR="0" lvl="8"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9pPr>
          </a:lstStyle>
          <a:p>
            <a:fld id="{00000000-1234-1234-1234-123412341234}" type="slidenum">
              <a:rPr lang="mn-MN" smtClean="0"/>
              <a:pPr/>
              <a:t>33</a:t>
            </a:fld>
            <a:endParaRPr lang="en-US">
              <a:latin typeface="Times New Roman" panose="02020603050405020304" pitchFamily="18" charset="0"/>
              <a:cs typeface="Times New Roman" panose="02020603050405020304" pitchFamily="18" charset="0"/>
            </a:endParaRPr>
          </a:p>
        </p:txBody>
      </p:sp>
      <p:pic>
        <p:nvPicPr>
          <p:cNvPr id="5" name="Picture 4" descr="Logo&#10;&#10;Description automatically generated">
            <a:extLst>
              <a:ext uri="{FF2B5EF4-FFF2-40B4-BE49-F238E27FC236}">
                <a16:creationId xmlns:a16="http://schemas.microsoft.com/office/drawing/2014/main" id="{66010C5B-34EB-A013-FF72-B35499779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5" t="6729" r="69807" b="5505"/>
          <a:stretch>
            <a:fillRect/>
          </a:stretch>
        </p:blipFill>
        <p:spPr bwMode="auto">
          <a:xfrm>
            <a:off x="62562" y="68045"/>
            <a:ext cx="872073" cy="8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5ADFE9E3-0003-2970-6138-183BC5998B75}"/>
              </a:ext>
            </a:extLst>
          </p:cNvPr>
          <p:cNvSpPr txBox="1">
            <a:spLocks noChangeArrowheads="1"/>
          </p:cNvSpPr>
          <p:nvPr/>
        </p:nvSpPr>
        <p:spPr bwMode="auto">
          <a:xfrm rot="5400000">
            <a:off x="-1438275" y="2446009"/>
            <a:ext cx="37766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028700">
              <a:lnSpc>
                <a:spcPct val="100000"/>
              </a:lnSpc>
              <a:spcBef>
                <a:spcPct val="0"/>
              </a:spcBef>
              <a:buNone/>
              <a:defRPr/>
            </a:pPr>
            <a:r>
              <a:rPr lang="mn-Mong-CN" altLang="en-US" sz="4950" dirty="0">
                <a:solidFill>
                  <a:srgbClr val="FFFFFF"/>
                </a:solidFill>
                <a:latin typeface="Times New Roman" panose="02020603050405020304" pitchFamily="18" charset="0"/>
                <a:ea typeface="Mongolian Baiti" panose="03000500000000000000" pitchFamily="66" charset="0"/>
                <a:cs typeface="Mongolian Baiti" panose="03000500000000000000" pitchFamily="66" charset="0"/>
              </a:rPr>
              <a:t>ᠪᠣᠯᠪᠠᠰᠤᠷᠠᠯ ᠤ᠋ᠨ ᠶᠠᠮᠤ</a:t>
            </a:r>
            <a:endParaRPr lang="en-US" altLang="en-US" sz="4950" dirty="0">
              <a:solidFill>
                <a:srgbClr val="FFFFFF"/>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5CEFB23-F64D-426B-EF3D-B899F9384778}"/>
              </a:ext>
            </a:extLst>
          </p:cNvPr>
          <p:cNvSpPr txBox="1"/>
          <p:nvPr/>
        </p:nvSpPr>
        <p:spPr>
          <a:xfrm>
            <a:off x="3063675" y="216668"/>
            <a:ext cx="12584001" cy="923330"/>
          </a:xfrm>
          <a:prstGeom prst="rect">
            <a:avLst/>
          </a:prstGeom>
          <a:noFill/>
        </p:spPr>
        <p:txBody>
          <a:bodyPr wrap="square">
            <a:spAutoFit/>
          </a:bodyPr>
          <a:lstStyle/>
          <a:p>
            <a:pPr defTabSz="1371600">
              <a:defRPr/>
            </a:pPr>
            <a:r>
              <a:rPr lang="mn-MN" sz="2700" b="1" dirty="0">
                <a:solidFill>
                  <a:srgbClr val="FFC000"/>
                </a:solidFill>
                <a:latin typeface="Times New Roman" panose="02020603050405020304" pitchFamily="18" charset="0"/>
                <a:ea typeface="DengXian" panose="02010600030101010101" pitchFamily="2" charset="-122"/>
                <a:cs typeface="Times New Roman" panose="02020603050405020304" pitchFamily="18" charset="0"/>
              </a:rPr>
              <a:t>СУРГУУЛИЙН ӨМНӨХ БОЛОВСРОЛЫН САЛБАРЫН БАГШ, ХҮНИЙ НӨӨЦ </a:t>
            </a:r>
            <a:endParaRPr lang="en-US" sz="2700" dirty="0">
              <a:solidFill>
                <a:srgbClr val="FFC000"/>
              </a:solidFill>
              <a:latin typeface="Times New Roman" panose="02020603050405020304" pitchFamily="18" charset="0"/>
              <a:cs typeface="Times New Roman" panose="02020603050405020304" pitchFamily="18" charset="0"/>
            </a:endParaRPr>
          </a:p>
        </p:txBody>
      </p:sp>
      <p:pic>
        <p:nvPicPr>
          <p:cNvPr id="8" name="Picture 65">
            <a:extLst>
              <a:ext uri="{FF2B5EF4-FFF2-40B4-BE49-F238E27FC236}">
                <a16:creationId xmlns:a16="http://schemas.microsoft.com/office/drawing/2014/main" id="{060F06EB-CA00-8AE7-C659-0C66616721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75320" y="89367"/>
            <a:ext cx="95011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136E55B-095C-778C-09E2-D6666E57B479}"/>
              </a:ext>
            </a:extLst>
          </p:cNvPr>
          <p:cNvSpPr txBox="1"/>
          <p:nvPr/>
        </p:nvSpPr>
        <p:spPr>
          <a:xfrm>
            <a:off x="1923455" y="1555937"/>
            <a:ext cx="8213526" cy="923330"/>
          </a:xfrm>
          <a:prstGeom prst="rect">
            <a:avLst/>
          </a:prstGeom>
          <a:noFill/>
        </p:spPr>
        <p:txBody>
          <a:bodyPr wrap="square">
            <a:spAutoFit/>
          </a:bodyPr>
          <a:lstStyle/>
          <a:p>
            <a:pPr algn="ctr"/>
            <a:r>
              <a:rPr lang="mn-MN" sz="27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Багш, удирдах ажилтны мэргэшлийн зэрэг (тоо, эзлэх хувь)</a:t>
            </a:r>
            <a:endParaRPr lang="en-US" sz="2700" dirty="0">
              <a:solidFill>
                <a:schemeClr val="bg1"/>
              </a:solidFill>
              <a:latin typeface="Times New Roman" panose="02020603050405020304" pitchFamily="18"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E1673480-D197-561B-A9CE-D19E4FDA6C97}"/>
              </a:ext>
            </a:extLst>
          </p:cNvPr>
          <p:cNvGraphicFramePr>
            <a:graphicFrameLocks noGrp="1"/>
          </p:cNvGraphicFramePr>
          <p:nvPr/>
        </p:nvGraphicFramePr>
        <p:xfrm>
          <a:off x="1451969" y="2873048"/>
          <a:ext cx="10506672" cy="3843507"/>
        </p:xfrm>
        <a:graphic>
          <a:graphicData uri="http://schemas.openxmlformats.org/drawingml/2006/table">
            <a:tbl>
              <a:tblPr firstRow="1" firstCol="1" bandRow="1">
                <a:tableStyleId>{5C22544A-7EE6-4342-B048-85BDC9FD1C3A}</a:tableStyleId>
              </a:tblPr>
              <a:tblGrid>
                <a:gridCol w="1881195">
                  <a:extLst>
                    <a:ext uri="{9D8B030D-6E8A-4147-A177-3AD203B41FA5}">
                      <a16:colId xmlns:a16="http://schemas.microsoft.com/office/drawing/2014/main" val="1788581095"/>
                    </a:ext>
                  </a:extLst>
                </a:gridCol>
                <a:gridCol w="1530972">
                  <a:extLst>
                    <a:ext uri="{9D8B030D-6E8A-4147-A177-3AD203B41FA5}">
                      <a16:colId xmlns:a16="http://schemas.microsoft.com/office/drawing/2014/main" val="3816990710"/>
                    </a:ext>
                  </a:extLst>
                </a:gridCol>
                <a:gridCol w="1650965">
                  <a:extLst>
                    <a:ext uri="{9D8B030D-6E8A-4147-A177-3AD203B41FA5}">
                      <a16:colId xmlns:a16="http://schemas.microsoft.com/office/drawing/2014/main" val="3597428626"/>
                    </a:ext>
                  </a:extLst>
                </a:gridCol>
                <a:gridCol w="1681152">
                  <a:extLst>
                    <a:ext uri="{9D8B030D-6E8A-4147-A177-3AD203B41FA5}">
                      <a16:colId xmlns:a16="http://schemas.microsoft.com/office/drawing/2014/main" val="3862701971"/>
                    </a:ext>
                  </a:extLst>
                </a:gridCol>
                <a:gridCol w="1891202">
                  <a:extLst>
                    <a:ext uri="{9D8B030D-6E8A-4147-A177-3AD203B41FA5}">
                      <a16:colId xmlns:a16="http://schemas.microsoft.com/office/drawing/2014/main" val="1495763580"/>
                    </a:ext>
                  </a:extLst>
                </a:gridCol>
                <a:gridCol w="1871187">
                  <a:extLst>
                    <a:ext uri="{9D8B030D-6E8A-4147-A177-3AD203B41FA5}">
                      <a16:colId xmlns:a16="http://schemas.microsoft.com/office/drawing/2014/main" val="336956858"/>
                    </a:ext>
                  </a:extLst>
                </a:gridCol>
              </a:tblGrid>
              <a:tr h="564833">
                <a:tc rowSpan="2">
                  <a:txBody>
                    <a:bodyPr/>
                    <a:lstStyle/>
                    <a:p>
                      <a:pPr marL="0" marR="0" algn="ctr">
                        <a:lnSpc>
                          <a:spcPct val="106000"/>
                        </a:lnSpc>
                        <a:spcAft>
                          <a:spcPts val="800"/>
                        </a:spcAft>
                        <a:buNone/>
                      </a:pPr>
                      <a:r>
                        <a:rPr lang="mn-MN" sz="2400" kern="1200" dirty="0">
                          <a:solidFill>
                            <a:schemeClr val="accent5">
                              <a:lumMod val="50000"/>
                            </a:schemeClr>
                          </a:solidFill>
                          <a:effectLst/>
                          <a:latin typeface="Times New Roman" panose="02020603050405020304" pitchFamily="18" charset="0"/>
                          <a:cs typeface="Times New Roman" panose="02020603050405020304" pitchFamily="18" charset="0"/>
                        </a:rPr>
                        <a:t>Албан тушаал</a:t>
                      </a:r>
                      <a:endParaRPr lang="en-US" sz="24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nchor="ctr"/>
                </a:tc>
                <a:tc gridSpan="5">
                  <a:txBody>
                    <a:bodyPr/>
                    <a:lstStyle/>
                    <a:p>
                      <a:pPr marL="0" marR="0" algn="ctr">
                        <a:lnSpc>
                          <a:spcPct val="106000"/>
                        </a:lnSpc>
                        <a:spcAft>
                          <a:spcPts val="800"/>
                        </a:spcAft>
                        <a:buNone/>
                      </a:pPr>
                      <a:r>
                        <a:rPr lang="mn-MN" sz="2400" kern="1200" dirty="0">
                          <a:solidFill>
                            <a:schemeClr val="accent5">
                              <a:lumMod val="50000"/>
                            </a:schemeClr>
                          </a:solidFill>
                          <a:effectLst/>
                          <a:latin typeface="Times New Roman" panose="02020603050405020304" pitchFamily="18" charset="0"/>
                          <a:cs typeface="Times New Roman" panose="02020603050405020304" pitchFamily="18" charset="0"/>
                        </a:rPr>
                        <a:t>Мэргэшлийн зэрэгтэй багш, удирдах ажилтан</a:t>
                      </a:r>
                      <a:endParaRPr lang="en-US" sz="24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09869719"/>
                  </a:ext>
                </a:extLst>
              </a:tr>
              <a:tr h="764192">
                <a:tc vMerge="1">
                  <a:txBody>
                    <a:bodyPr/>
                    <a:lstStyle/>
                    <a:p>
                      <a:endParaRPr lang="en-US"/>
                    </a:p>
                  </a:txBody>
                  <a:tcPr/>
                </a:tc>
                <a:tc>
                  <a:txBody>
                    <a:bodyPr/>
                    <a:lstStyle/>
                    <a:p>
                      <a:pPr marL="0" marR="0" algn="ctr">
                        <a:lnSpc>
                          <a:spcPct val="106000"/>
                        </a:lnSpc>
                        <a:spcAft>
                          <a:spcPts val="800"/>
                        </a:spcAft>
                        <a:buNone/>
                      </a:pPr>
                      <a:r>
                        <a:rPr lang="mn-MN" sz="2400" kern="1200">
                          <a:effectLst/>
                          <a:latin typeface="Times New Roman" panose="02020603050405020304" pitchFamily="18" charset="0"/>
                          <a:cs typeface="Times New Roman" panose="02020603050405020304" pitchFamily="18" charset="0"/>
                        </a:rPr>
                        <a:t>Заах аргач</a:t>
                      </a:r>
                      <a:endParaRPr lang="en-US"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nchor="ctr"/>
                </a:tc>
                <a:tc>
                  <a:txBody>
                    <a:bodyPr/>
                    <a:lstStyle/>
                    <a:p>
                      <a:pPr marL="0" marR="0" algn="ctr">
                        <a:lnSpc>
                          <a:spcPct val="106000"/>
                        </a:lnSpc>
                        <a:spcAft>
                          <a:spcPts val="800"/>
                        </a:spcAft>
                        <a:buNone/>
                      </a:pPr>
                      <a:r>
                        <a:rPr lang="mn-MN" sz="2400" kern="1200">
                          <a:effectLst/>
                          <a:latin typeface="Times New Roman" panose="02020603050405020304" pitchFamily="18" charset="0"/>
                          <a:cs typeface="Times New Roman" panose="02020603050405020304" pitchFamily="18" charset="0"/>
                        </a:rPr>
                        <a:t>Тэргүүлэх</a:t>
                      </a:r>
                      <a:endParaRPr lang="en-US"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nchor="ctr"/>
                </a:tc>
                <a:tc>
                  <a:txBody>
                    <a:bodyPr/>
                    <a:lstStyle/>
                    <a:p>
                      <a:pPr marL="0" marR="0" algn="ctr">
                        <a:lnSpc>
                          <a:spcPct val="106000"/>
                        </a:lnSpc>
                        <a:spcAft>
                          <a:spcPts val="800"/>
                        </a:spcAft>
                        <a:buNone/>
                      </a:pPr>
                      <a:r>
                        <a:rPr lang="mn-MN" sz="2400" kern="1200">
                          <a:effectLst/>
                          <a:latin typeface="Times New Roman" panose="02020603050405020304" pitchFamily="18" charset="0"/>
                          <a:cs typeface="Times New Roman" panose="02020603050405020304" pitchFamily="18" charset="0"/>
                        </a:rPr>
                        <a:t>Зөвлөх</a:t>
                      </a:r>
                      <a:endParaRPr lang="en-US"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nchor="ctr"/>
                </a:tc>
                <a:tc>
                  <a:txBody>
                    <a:bodyPr/>
                    <a:lstStyle/>
                    <a:p>
                      <a:pPr marL="0" marR="0" algn="ctr">
                        <a:lnSpc>
                          <a:spcPct val="106000"/>
                        </a:lnSpc>
                        <a:spcAft>
                          <a:spcPts val="800"/>
                        </a:spcAft>
                        <a:buNone/>
                      </a:pPr>
                      <a:r>
                        <a:rPr lang="mn-MN" sz="2400" b="1" kern="1200" dirty="0">
                          <a:solidFill>
                            <a:srgbClr val="002060"/>
                          </a:solidFill>
                          <a:effectLst/>
                          <a:latin typeface="Times New Roman" panose="02020603050405020304" pitchFamily="18" charset="0"/>
                          <a:cs typeface="Times New Roman" panose="02020603050405020304" pitchFamily="18" charset="0"/>
                        </a:rPr>
                        <a:t>Нийт</a:t>
                      </a:r>
                      <a:endParaRPr lang="en-US" sz="24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06000"/>
                        </a:lnSpc>
                        <a:spcAft>
                          <a:spcPts val="800"/>
                        </a:spcAft>
                        <a:buNone/>
                      </a:pPr>
                      <a:r>
                        <a:rPr lang="mn-MN" sz="2400" kern="1200">
                          <a:effectLst/>
                          <a:latin typeface="Times New Roman" panose="02020603050405020304" pitchFamily="18" charset="0"/>
                          <a:cs typeface="Times New Roman" panose="02020603050405020304" pitchFamily="18" charset="0"/>
                        </a:rPr>
                        <a:t>Эзлэх хувь</a:t>
                      </a:r>
                      <a:endParaRPr lang="en-US"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27687025"/>
                  </a:ext>
                </a:extLst>
              </a:tr>
              <a:tr h="401003">
                <a:tc>
                  <a:txBody>
                    <a:bodyPr/>
                    <a:lstStyle/>
                    <a:p>
                      <a:pPr marL="0" marR="0" algn="ctr">
                        <a:lnSpc>
                          <a:spcPct val="106000"/>
                        </a:lnSpc>
                        <a:spcAft>
                          <a:spcPts val="800"/>
                        </a:spcAft>
                        <a:buNone/>
                      </a:pPr>
                      <a:r>
                        <a:rPr lang="mn-MN" sz="2400" kern="1200" dirty="0">
                          <a:effectLst/>
                          <a:latin typeface="Times New Roman" panose="02020603050405020304" pitchFamily="18" charset="0"/>
                          <a:cs typeface="Times New Roman" panose="02020603050405020304" pitchFamily="18" charset="0"/>
                        </a:rPr>
                        <a:t>Эрхлэгч</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nchor="ctr"/>
                </a:tc>
                <a:tc>
                  <a:txBody>
                    <a:bodyPr/>
                    <a:lstStyle/>
                    <a:p>
                      <a:pPr marL="0" marR="0" algn="ctr">
                        <a:lnSpc>
                          <a:spcPct val="106000"/>
                        </a:lnSpc>
                        <a:spcAft>
                          <a:spcPts val="800"/>
                        </a:spcAft>
                        <a:buNone/>
                      </a:pPr>
                      <a:r>
                        <a:rPr lang="mn-MN" sz="2400" kern="100">
                          <a:effectLst/>
                          <a:latin typeface="Times New Roman" panose="02020603050405020304" pitchFamily="18" charset="0"/>
                          <a:cs typeface="Times New Roman" panose="02020603050405020304" pitchFamily="18" charset="0"/>
                        </a:rPr>
                        <a:t>154</a:t>
                      </a:r>
                      <a:endParaRPr lang="en-US"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tc>
                <a:tc>
                  <a:txBody>
                    <a:bodyPr/>
                    <a:lstStyle/>
                    <a:p>
                      <a:pPr marL="0" marR="0" algn="ctr">
                        <a:lnSpc>
                          <a:spcPct val="106000"/>
                        </a:lnSpc>
                        <a:spcAft>
                          <a:spcPts val="800"/>
                        </a:spcAft>
                        <a:buNone/>
                      </a:pPr>
                      <a:r>
                        <a:rPr lang="mn-MN" sz="2400" kern="100">
                          <a:effectLst/>
                          <a:latin typeface="Times New Roman" panose="02020603050405020304" pitchFamily="18" charset="0"/>
                          <a:cs typeface="Times New Roman" panose="02020603050405020304" pitchFamily="18" charset="0"/>
                        </a:rPr>
                        <a:t>534</a:t>
                      </a:r>
                      <a:endParaRPr lang="en-US"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tc>
                <a:tc>
                  <a:txBody>
                    <a:bodyPr/>
                    <a:lstStyle/>
                    <a:p>
                      <a:pPr marL="0" marR="0" algn="ctr">
                        <a:lnSpc>
                          <a:spcPct val="106000"/>
                        </a:lnSpc>
                        <a:spcAft>
                          <a:spcPts val="800"/>
                        </a:spcAft>
                        <a:buNone/>
                      </a:pPr>
                      <a:r>
                        <a:rPr lang="mn-MN" sz="2400" kern="100">
                          <a:effectLst/>
                          <a:latin typeface="Times New Roman" panose="02020603050405020304" pitchFamily="18" charset="0"/>
                          <a:cs typeface="Times New Roman" panose="02020603050405020304" pitchFamily="18" charset="0"/>
                        </a:rPr>
                        <a:t>75</a:t>
                      </a:r>
                      <a:endParaRPr lang="en-US"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tc>
                <a:tc>
                  <a:txBody>
                    <a:bodyPr/>
                    <a:lstStyle/>
                    <a:p>
                      <a:pPr marL="0" marR="0" algn="ctr">
                        <a:lnSpc>
                          <a:spcPct val="106000"/>
                        </a:lnSpc>
                        <a:spcAft>
                          <a:spcPts val="800"/>
                        </a:spcAft>
                        <a:buNone/>
                      </a:pPr>
                      <a:r>
                        <a:rPr lang="mn-MN" sz="2400" b="1" kern="100" dirty="0">
                          <a:solidFill>
                            <a:srgbClr val="002060"/>
                          </a:solidFill>
                          <a:effectLst/>
                          <a:latin typeface="Times New Roman" panose="02020603050405020304" pitchFamily="18" charset="0"/>
                          <a:cs typeface="Times New Roman" panose="02020603050405020304" pitchFamily="18" charset="0"/>
                        </a:rPr>
                        <a:t>763</a:t>
                      </a:r>
                      <a:endParaRPr lang="en-US" sz="24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06000"/>
                        </a:lnSpc>
                        <a:spcAft>
                          <a:spcPts val="800"/>
                        </a:spcAft>
                        <a:buNone/>
                      </a:pPr>
                      <a:r>
                        <a:rPr lang="mn-MN" sz="2400" kern="100">
                          <a:effectLst/>
                          <a:latin typeface="Times New Roman" panose="02020603050405020304" pitchFamily="18" charset="0"/>
                          <a:cs typeface="Times New Roman" panose="02020603050405020304" pitchFamily="18" charset="0"/>
                        </a:rPr>
                        <a:t>57.2%</a:t>
                      </a:r>
                      <a:endParaRPr lang="en-US"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459316128"/>
                  </a:ext>
                </a:extLst>
              </a:tr>
              <a:tr h="713972">
                <a:tc>
                  <a:txBody>
                    <a:bodyPr/>
                    <a:lstStyle/>
                    <a:p>
                      <a:pPr marL="0" marR="0" algn="ctr">
                        <a:lnSpc>
                          <a:spcPct val="106000"/>
                        </a:lnSpc>
                        <a:spcAft>
                          <a:spcPts val="800"/>
                        </a:spcAft>
                        <a:buNone/>
                      </a:pPr>
                      <a:r>
                        <a:rPr lang="mn-MN" sz="2400" kern="1200" dirty="0">
                          <a:effectLst/>
                          <a:latin typeface="Times New Roman" panose="02020603050405020304" pitchFamily="18" charset="0"/>
                          <a:cs typeface="Times New Roman" panose="02020603050405020304" pitchFamily="18" charset="0"/>
                        </a:rPr>
                        <a:t>Арга  зүйч</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nchor="ctr"/>
                </a:tc>
                <a:tc>
                  <a:txBody>
                    <a:bodyPr/>
                    <a:lstStyle/>
                    <a:p>
                      <a:pPr marL="0" marR="0" algn="ctr">
                        <a:lnSpc>
                          <a:spcPct val="106000"/>
                        </a:lnSpc>
                        <a:spcAft>
                          <a:spcPts val="800"/>
                        </a:spcAft>
                        <a:buNone/>
                      </a:pPr>
                      <a:r>
                        <a:rPr lang="mn-MN" sz="2400" kern="1200" dirty="0">
                          <a:effectLst/>
                          <a:latin typeface="Times New Roman" panose="02020603050405020304" pitchFamily="18" charset="0"/>
                          <a:cs typeface="Times New Roman" panose="02020603050405020304" pitchFamily="18" charset="0"/>
                        </a:rPr>
                        <a:t>351</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tc>
                <a:tc>
                  <a:txBody>
                    <a:bodyPr/>
                    <a:lstStyle/>
                    <a:p>
                      <a:pPr marL="0" marR="0" algn="ctr">
                        <a:lnSpc>
                          <a:spcPct val="106000"/>
                        </a:lnSpc>
                        <a:spcAft>
                          <a:spcPts val="800"/>
                        </a:spcAft>
                        <a:buNone/>
                      </a:pPr>
                      <a:r>
                        <a:rPr lang="mn-MN" sz="2400" kern="100" dirty="0">
                          <a:effectLst/>
                          <a:latin typeface="Times New Roman" panose="02020603050405020304" pitchFamily="18" charset="0"/>
                          <a:cs typeface="Times New Roman" panose="02020603050405020304" pitchFamily="18" charset="0"/>
                        </a:rPr>
                        <a:t>419</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tc>
                <a:tc>
                  <a:txBody>
                    <a:bodyPr/>
                    <a:lstStyle/>
                    <a:p>
                      <a:pPr marL="0" marR="0" algn="ctr">
                        <a:lnSpc>
                          <a:spcPct val="106000"/>
                        </a:lnSpc>
                        <a:spcAft>
                          <a:spcPts val="800"/>
                        </a:spcAft>
                        <a:buNone/>
                      </a:pPr>
                      <a:r>
                        <a:rPr lang="mn-MN" sz="2400" kern="100">
                          <a:effectLst/>
                          <a:latin typeface="Times New Roman" panose="02020603050405020304" pitchFamily="18" charset="0"/>
                          <a:cs typeface="Times New Roman" panose="02020603050405020304" pitchFamily="18" charset="0"/>
                        </a:rPr>
                        <a:t>21</a:t>
                      </a:r>
                      <a:endParaRPr lang="en-US"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tc>
                <a:tc>
                  <a:txBody>
                    <a:bodyPr/>
                    <a:lstStyle/>
                    <a:p>
                      <a:pPr marL="0" marR="0" algn="ctr">
                        <a:lnSpc>
                          <a:spcPct val="106000"/>
                        </a:lnSpc>
                        <a:spcAft>
                          <a:spcPts val="800"/>
                        </a:spcAft>
                        <a:buNone/>
                      </a:pPr>
                      <a:r>
                        <a:rPr lang="mn-MN" sz="2400" b="1" kern="100" dirty="0">
                          <a:solidFill>
                            <a:srgbClr val="002060"/>
                          </a:solidFill>
                          <a:effectLst/>
                          <a:latin typeface="Times New Roman" panose="02020603050405020304" pitchFamily="18" charset="0"/>
                          <a:cs typeface="Times New Roman" panose="02020603050405020304" pitchFamily="18" charset="0"/>
                        </a:rPr>
                        <a:t>791</a:t>
                      </a:r>
                      <a:endParaRPr lang="en-US" sz="24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06000"/>
                        </a:lnSpc>
                        <a:spcAft>
                          <a:spcPts val="800"/>
                        </a:spcAft>
                        <a:buNone/>
                      </a:pPr>
                      <a:r>
                        <a:rPr lang="mn-MN" sz="2400" kern="100">
                          <a:effectLst/>
                          <a:latin typeface="Times New Roman" panose="02020603050405020304" pitchFamily="18" charset="0"/>
                          <a:cs typeface="Times New Roman" panose="02020603050405020304" pitchFamily="18" charset="0"/>
                        </a:rPr>
                        <a:t>70.5%</a:t>
                      </a:r>
                      <a:endParaRPr lang="en-US"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564650557"/>
                  </a:ext>
                </a:extLst>
              </a:tr>
              <a:tr h="764192">
                <a:tc>
                  <a:txBody>
                    <a:bodyPr/>
                    <a:lstStyle/>
                    <a:p>
                      <a:pPr marL="0" marR="0" algn="ctr">
                        <a:lnSpc>
                          <a:spcPct val="106000"/>
                        </a:lnSpc>
                        <a:spcAft>
                          <a:spcPts val="800"/>
                        </a:spcAft>
                        <a:buNone/>
                      </a:pPr>
                      <a:r>
                        <a:rPr lang="mn-MN" sz="2400" kern="1200" dirty="0">
                          <a:effectLst/>
                          <a:latin typeface="Times New Roman" panose="02020603050405020304" pitchFamily="18" charset="0"/>
                          <a:cs typeface="Times New Roman" panose="02020603050405020304" pitchFamily="18" charset="0"/>
                        </a:rPr>
                        <a:t>Үндсэн багш</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nchor="ctr"/>
                </a:tc>
                <a:tc>
                  <a:txBody>
                    <a:bodyPr/>
                    <a:lstStyle/>
                    <a:p>
                      <a:pPr marL="0" marR="0" algn="ctr">
                        <a:lnSpc>
                          <a:spcPct val="106000"/>
                        </a:lnSpc>
                        <a:spcAft>
                          <a:spcPts val="800"/>
                        </a:spcAft>
                        <a:buNone/>
                      </a:pPr>
                      <a:r>
                        <a:rPr lang="mn-MN" sz="2400" kern="1200">
                          <a:effectLst/>
                          <a:latin typeface="Times New Roman" panose="02020603050405020304" pitchFamily="18" charset="0"/>
                          <a:cs typeface="Times New Roman" panose="02020603050405020304" pitchFamily="18" charset="0"/>
                        </a:rPr>
                        <a:t>2451</a:t>
                      </a:r>
                      <a:endParaRPr lang="en-US"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tc>
                <a:tc>
                  <a:txBody>
                    <a:bodyPr/>
                    <a:lstStyle/>
                    <a:p>
                      <a:pPr marL="0" marR="0" algn="ctr">
                        <a:lnSpc>
                          <a:spcPct val="106000"/>
                        </a:lnSpc>
                        <a:spcAft>
                          <a:spcPts val="800"/>
                        </a:spcAft>
                        <a:buNone/>
                      </a:pPr>
                      <a:r>
                        <a:rPr lang="mn-MN" sz="2400" kern="100" dirty="0">
                          <a:effectLst/>
                          <a:latin typeface="Times New Roman" panose="02020603050405020304" pitchFamily="18" charset="0"/>
                          <a:cs typeface="Times New Roman" panose="02020603050405020304" pitchFamily="18" charset="0"/>
                        </a:rPr>
                        <a:t>1224</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tc>
                <a:tc>
                  <a:txBody>
                    <a:bodyPr/>
                    <a:lstStyle/>
                    <a:p>
                      <a:pPr marL="0" marR="0" algn="ctr">
                        <a:lnSpc>
                          <a:spcPct val="106000"/>
                        </a:lnSpc>
                        <a:spcAft>
                          <a:spcPts val="800"/>
                        </a:spcAft>
                        <a:buNone/>
                      </a:pPr>
                      <a:r>
                        <a:rPr lang="mn-MN" sz="2400" kern="100" dirty="0">
                          <a:effectLst/>
                          <a:latin typeface="Times New Roman" panose="02020603050405020304" pitchFamily="18" charset="0"/>
                          <a:cs typeface="Times New Roman" panose="02020603050405020304" pitchFamily="18" charset="0"/>
                        </a:rPr>
                        <a:t>27</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tc>
                <a:tc>
                  <a:txBody>
                    <a:bodyPr/>
                    <a:lstStyle/>
                    <a:p>
                      <a:pPr marL="0" marR="0" algn="ctr">
                        <a:lnSpc>
                          <a:spcPct val="106000"/>
                        </a:lnSpc>
                        <a:spcAft>
                          <a:spcPts val="800"/>
                        </a:spcAft>
                        <a:buNone/>
                      </a:pPr>
                      <a:r>
                        <a:rPr lang="mn-MN" sz="2400" b="1" kern="100" dirty="0">
                          <a:solidFill>
                            <a:srgbClr val="002060"/>
                          </a:solidFill>
                          <a:effectLst/>
                          <a:latin typeface="Times New Roman" panose="02020603050405020304" pitchFamily="18" charset="0"/>
                          <a:cs typeface="Times New Roman" panose="02020603050405020304" pitchFamily="18" charset="0"/>
                        </a:rPr>
                        <a:t>3,072</a:t>
                      </a:r>
                      <a:endParaRPr lang="en-US" sz="24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06000"/>
                        </a:lnSpc>
                        <a:spcAft>
                          <a:spcPts val="800"/>
                        </a:spcAft>
                        <a:buNone/>
                      </a:pPr>
                      <a:r>
                        <a:rPr lang="mn-MN" sz="2400" kern="100">
                          <a:effectLst/>
                          <a:latin typeface="Times New Roman" panose="02020603050405020304" pitchFamily="18" charset="0"/>
                          <a:cs typeface="Times New Roman" panose="02020603050405020304" pitchFamily="18" charset="0"/>
                        </a:rPr>
                        <a:t>36.0%</a:t>
                      </a:r>
                      <a:endParaRPr lang="en-US"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921160243"/>
                  </a:ext>
                </a:extLst>
              </a:tr>
              <a:tr h="635318">
                <a:tc>
                  <a:txBody>
                    <a:bodyPr/>
                    <a:lstStyle/>
                    <a:p>
                      <a:pPr marL="0" marR="0" algn="ctr">
                        <a:lnSpc>
                          <a:spcPct val="106000"/>
                        </a:lnSpc>
                        <a:spcAft>
                          <a:spcPts val="800"/>
                        </a:spcAft>
                        <a:buNone/>
                      </a:pPr>
                      <a:r>
                        <a:rPr lang="mn-MN" sz="2400" b="1" kern="1200" dirty="0">
                          <a:solidFill>
                            <a:srgbClr val="002060"/>
                          </a:solidFill>
                          <a:effectLst/>
                          <a:latin typeface="Times New Roman" panose="02020603050405020304" pitchFamily="18" charset="0"/>
                          <a:cs typeface="Times New Roman" panose="02020603050405020304" pitchFamily="18" charset="0"/>
                        </a:rPr>
                        <a:t>Нийт</a:t>
                      </a:r>
                      <a:endParaRPr lang="en-US" sz="24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nchor="ctr"/>
                </a:tc>
                <a:tc>
                  <a:txBody>
                    <a:bodyPr/>
                    <a:lstStyle/>
                    <a:p>
                      <a:pPr marL="0" marR="0" algn="ctr">
                        <a:lnSpc>
                          <a:spcPct val="106000"/>
                        </a:lnSpc>
                        <a:spcAft>
                          <a:spcPts val="800"/>
                        </a:spcAft>
                        <a:buNone/>
                      </a:pPr>
                      <a:r>
                        <a:rPr lang="mn-MN" sz="2400" b="1" kern="100" dirty="0">
                          <a:solidFill>
                            <a:srgbClr val="002060"/>
                          </a:solidFill>
                          <a:effectLst/>
                          <a:latin typeface="Times New Roman" panose="02020603050405020304" pitchFamily="18" charset="0"/>
                          <a:cs typeface="Times New Roman" panose="02020603050405020304" pitchFamily="18" charset="0"/>
                        </a:rPr>
                        <a:t>2956</a:t>
                      </a:r>
                      <a:endParaRPr lang="en-US" sz="24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nchor="ctr"/>
                </a:tc>
                <a:tc>
                  <a:txBody>
                    <a:bodyPr/>
                    <a:lstStyle/>
                    <a:p>
                      <a:pPr marL="0" marR="0" algn="ctr">
                        <a:lnSpc>
                          <a:spcPct val="106000"/>
                        </a:lnSpc>
                        <a:spcAft>
                          <a:spcPts val="800"/>
                        </a:spcAft>
                        <a:buNone/>
                      </a:pPr>
                      <a:r>
                        <a:rPr lang="mn-MN" sz="2400" b="1" kern="100" dirty="0">
                          <a:solidFill>
                            <a:srgbClr val="002060"/>
                          </a:solidFill>
                          <a:effectLst/>
                          <a:latin typeface="Times New Roman" panose="02020603050405020304" pitchFamily="18" charset="0"/>
                          <a:cs typeface="Times New Roman" panose="02020603050405020304" pitchFamily="18" charset="0"/>
                        </a:rPr>
                        <a:t>2177</a:t>
                      </a:r>
                      <a:endParaRPr lang="en-US" sz="24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nchor="ctr"/>
                </a:tc>
                <a:tc>
                  <a:txBody>
                    <a:bodyPr/>
                    <a:lstStyle/>
                    <a:p>
                      <a:pPr marL="0" marR="0" algn="ctr">
                        <a:lnSpc>
                          <a:spcPct val="106000"/>
                        </a:lnSpc>
                        <a:spcAft>
                          <a:spcPts val="800"/>
                        </a:spcAft>
                        <a:buNone/>
                      </a:pPr>
                      <a:r>
                        <a:rPr lang="mn-MN" sz="2400" b="1" kern="100" dirty="0">
                          <a:solidFill>
                            <a:srgbClr val="002060"/>
                          </a:solidFill>
                          <a:effectLst/>
                          <a:latin typeface="Times New Roman" panose="02020603050405020304" pitchFamily="18" charset="0"/>
                          <a:cs typeface="Times New Roman" panose="02020603050405020304" pitchFamily="18" charset="0"/>
                        </a:rPr>
                        <a:t>123</a:t>
                      </a:r>
                      <a:endParaRPr lang="en-US" sz="24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102870" marR="102870" marT="14288" marB="0" anchor="ctr"/>
                </a:tc>
                <a:tc>
                  <a:txBody>
                    <a:bodyPr/>
                    <a:lstStyle/>
                    <a:p>
                      <a:pPr marL="0" marR="0" algn="ctr">
                        <a:lnSpc>
                          <a:spcPct val="106000"/>
                        </a:lnSpc>
                        <a:spcAft>
                          <a:spcPts val="800"/>
                        </a:spcAft>
                        <a:buNone/>
                      </a:pPr>
                      <a:r>
                        <a:rPr lang="mn-MN" sz="2400" b="1" kern="100" dirty="0">
                          <a:solidFill>
                            <a:srgbClr val="C00000"/>
                          </a:solidFill>
                          <a:effectLst/>
                          <a:latin typeface="Times New Roman" panose="02020603050405020304" pitchFamily="18" charset="0"/>
                          <a:cs typeface="Times New Roman" panose="02020603050405020304" pitchFamily="18" charset="0"/>
                        </a:rPr>
                        <a:t>5256</a:t>
                      </a:r>
                      <a:endParaRPr lang="en-US" sz="2400" b="1" kern="100" dirty="0">
                        <a:solidFill>
                          <a:srgbClr val="C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06000"/>
                        </a:lnSpc>
                        <a:spcAft>
                          <a:spcPts val="800"/>
                        </a:spcAft>
                        <a:buNone/>
                      </a:pPr>
                      <a:r>
                        <a:rPr lang="mn-MN" sz="2400" kern="10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29589453"/>
                  </a:ext>
                </a:extLst>
              </a:tr>
            </a:tbl>
          </a:graphicData>
        </a:graphic>
      </p:graphicFrame>
      <p:sp>
        <p:nvSpPr>
          <p:cNvPr id="13" name="TextBox 12">
            <a:extLst>
              <a:ext uri="{FF2B5EF4-FFF2-40B4-BE49-F238E27FC236}">
                <a16:creationId xmlns:a16="http://schemas.microsoft.com/office/drawing/2014/main" id="{5DA33D56-142B-C8C3-4B84-3FB1D84875C1}"/>
              </a:ext>
            </a:extLst>
          </p:cNvPr>
          <p:cNvSpPr txBox="1"/>
          <p:nvPr/>
        </p:nvSpPr>
        <p:spPr>
          <a:xfrm>
            <a:off x="1697532" y="7407593"/>
            <a:ext cx="10506672" cy="1887440"/>
          </a:xfrm>
          <a:prstGeom prst="rect">
            <a:avLst/>
          </a:prstGeom>
          <a:noFill/>
        </p:spPr>
        <p:txBody>
          <a:bodyPr wrap="square">
            <a:spAutoFit/>
          </a:bodyPr>
          <a:lstStyle/>
          <a:p>
            <a:pPr algn="just">
              <a:lnSpc>
                <a:spcPct val="150000"/>
              </a:lnSpc>
            </a:pPr>
            <a:r>
              <a:rPr lang="mn-MN" sz="27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Мэргэшлийн зэргийн эзлэх хувь:</a:t>
            </a:r>
          </a:p>
          <a:p>
            <a:pPr algn="just">
              <a:lnSpc>
                <a:spcPct val="150000"/>
              </a:lnSpc>
            </a:pPr>
            <a:r>
              <a:rPr lang="mn-MN" sz="27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Удирдах ажилтны 57-70 хувь </a:t>
            </a:r>
            <a:r>
              <a:rPr lang="mn-M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(эрхлэгч 57.2%, арга зүйч 70.5%) </a:t>
            </a:r>
            <a:endParaRPr lang="mn-MN" sz="2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mn-MN" sz="27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Үндсэн багш нарын 36 хувь </a:t>
            </a:r>
          </a:p>
        </p:txBody>
      </p:sp>
      <p:sp>
        <p:nvSpPr>
          <p:cNvPr id="15" name="TextBox 14">
            <a:extLst>
              <a:ext uri="{FF2B5EF4-FFF2-40B4-BE49-F238E27FC236}">
                <a16:creationId xmlns:a16="http://schemas.microsoft.com/office/drawing/2014/main" id="{726CE7B6-CD1D-22EB-490F-2E18A587A54D}"/>
              </a:ext>
            </a:extLst>
          </p:cNvPr>
          <p:cNvSpPr txBox="1"/>
          <p:nvPr/>
        </p:nvSpPr>
        <p:spPr>
          <a:xfrm>
            <a:off x="13181112" y="3189404"/>
            <a:ext cx="4413945" cy="2779351"/>
          </a:xfrm>
          <a:prstGeom prst="rect">
            <a:avLst/>
          </a:prstGeom>
          <a:noFill/>
        </p:spPr>
        <p:txBody>
          <a:bodyPr wrap="square">
            <a:spAutoFit/>
          </a:bodyPr>
          <a:lstStyle/>
          <a:p>
            <a:pPr algn="just">
              <a:lnSpc>
                <a:spcPct val="150000"/>
              </a:lnSpc>
            </a:pPr>
            <a:r>
              <a:rPr lang="mn-MN" sz="3000" b="1" dirty="0">
                <a:solidFill>
                  <a:schemeClr val="accent4"/>
                </a:solidFill>
                <a:latin typeface="Times New Roman" panose="02020603050405020304" pitchFamily="18" charset="0"/>
                <a:ea typeface="Aptos" panose="020B0004020202020204" pitchFamily="34" charset="0"/>
                <a:cs typeface="Times New Roman" panose="02020603050405020304" pitchFamily="18" charset="0"/>
              </a:rPr>
              <a:t>Улсын хэмжээнд: </a:t>
            </a:r>
          </a:p>
          <a:p>
            <a:pPr marL="514350" indent="-514350" algn="just">
              <a:lnSpc>
                <a:spcPct val="150000"/>
              </a:lnSpc>
              <a:buFont typeface="Wingdings" panose="05000000000000000000" pitchFamily="2" charset="2"/>
              <a:buChar char="Ø"/>
            </a:pPr>
            <a:r>
              <a:rPr lang="mn-MN" sz="30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Зөвлөх- 123</a:t>
            </a:r>
          </a:p>
          <a:p>
            <a:pPr marL="514350" indent="-514350" algn="just">
              <a:lnSpc>
                <a:spcPct val="150000"/>
              </a:lnSpc>
              <a:buFont typeface="Wingdings" panose="05000000000000000000" pitchFamily="2" charset="2"/>
              <a:buChar char="Ø"/>
            </a:pPr>
            <a:r>
              <a:rPr lang="mn-MN" sz="30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Тэргүүлэх- 2,177 </a:t>
            </a:r>
          </a:p>
          <a:p>
            <a:pPr marL="514350" indent="-514350" algn="just">
              <a:lnSpc>
                <a:spcPct val="150000"/>
              </a:lnSpc>
              <a:buFont typeface="Wingdings" panose="05000000000000000000" pitchFamily="2" charset="2"/>
              <a:buChar char="Ø"/>
            </a:pPr>
            <a:r>
              <a:rPr lang="mn-MN" sz="30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Заах аргач- 2,956</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1D7EFE5A-B1B0-5F77-A4C2-44B5A05B61B6}"/>
              </a:ext>
            </a:extLst>
          </p:cNvPr>
          <p:cNvSpPr txBox="1"/>
          <p:nvPr/>
        </p:nvSpPr>
        <p:spPr>
          <a:xfrm>
            <a:off x="11613088" y="9663540"/>
            <a:ext cx="6453554" cy="368755"/>
          </a:xfrm>
          <a:prstGeom prst="rect">
            <a:avLst/>
          </a:prstGeom>
          <a:noFill/>
        </p:spPr>
        <p:txBody>
          <a:bodyPr wrap="square">
            <a:spAutoFit/>
          </a:bodyPr>
          <a:lstStyle/>
          <a:p>
            <a:pPr marL="385763" algn="ctr" defTabSz="1371600">
              <a:lnSpc>
                <a:spcPct val="107000"/>
              </a:lnSpc>
              <a:spcAft>
                <a:spcPts val="1200"/>
              </a:spcAft>
              <a:defRPr/>
            </a:pPr>
            <a:r>
              <a:rPr lang="mn-MN" i="1" dirty="0">
                <a:solidFill>
                  <a:prstClr val="white"/>
                </a:solidFill>
                <a:latin typeface="Times New Roman" panose="02020603050405020304" pitchFamily="18" charset="0"/>
                <a:ea typeface="DengXian" panose="02010600030101010101" pitchFamily="2" charset="-122"/>
                <a:cs typeface="Times New Roman" panose="02020603050405020304" pitchFamily="18" charset="0"/>
              </a:rPr>
              <a:t>Эх сурвалж: (СӨБ-ын статистик мэдээ, 2025-2026)</a:t>
            </a:r>
            <a:endParaRPr lang="en-US" dirty="0">
              <a:solidFill>
                <a:prstClr val="white"/>
              </a:solidFill>
              <a:latin typeface="Times New Roman" panose="02020603050405020304" pitchFamily="18"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21351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4BB0E-2F43-6977-DD5E-8433ED5EC45A}"/>
            </a:ext>
          </a:extLst>
        </p:cNvPr>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E77DD529-0434-695C-1335-76C5F0FCF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5" t="6729" r="69807" b="5505"/>
          <a:stretch>
            <a:fillRect/>
          </a:stretch>
        </p:blipFill>
        <p:spPr bwMode="auto">
          <a:xfrm>
            <a:off x="62562" y="68045"/>
            <a:ext cx="872073" cy="8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40FD156-8D12-8425-66A4-A34902646655}"/>
              </a:ext>
            </a:extLst>
          </p:cNvPr>
          <p:cNvSpPr txBox="1">
            <a:spLocks noChangeArrowheads="1"/>
          </p:cNvSpPr>
          <p:nvPr/>
        </p:nvSpPr>
        <p:spPr bwMode="auto">
          <a:xfrm rot="5400000">
            <a:off x="-1438275" y="2446009"/>
            <a:ext cx="37766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028700">
              <a:lnSpc>
                <a:spcPct val="100000"/>
              </a:lnSpc>
              <a:spcBef>
                <a:spcPct val="0"/>
              </a:spcBef>
              <a:buNone/>
              <a:defRPr/>
            </a:pPr>
            <a:r>
              <a:rPr lang="mn-Mong-CN" altLang="en-US" sz="4950" dirty="0">
                <a:solidFill>
                  <a:srgbClr val="FFFFFF"/>
                </a:solidFill>
                <a:latin typeface="Times New Roman" panose="02020603050405020304" pitchFamily="18" charset="0"/>
                <a:ea typeface="Mongolian Baiti" panose="03000500000000000000" pitchFamily="66" charset="0"/>
                <a:cs typeface="Mongolian Baiti" panose="03000500000000000000" pitchFamily="66" charset="0"/>
              </a:rPr>
              <a:t>ᠪᠣᠯᠪᠠᠰᠤᠷᠠᠯ ᠤ᠋ᠨ ᠶᠠᠮᠤ</a:t>
            </a:r>
            <a:endParaRPr lang="en-US" altLang="en-US" sz="4950" dirty="0">
              <a:solidFill>
                <a:srgbClr val="FFFFFF"/>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2C9AE45A-D7A6-B35D-E9C3-73E77350B259}"/>
              </a:ext>
            </a:extLst>
          </p:cNvPr>
          <p:cNvCxnSpPr>
            <a:cxnSpLocks/>
          </p:cNvCxnSpPr>
          <p:nvPr/>
        </p:nvCxnSpPr>
        <p:spPr>
          <a:xfrm flipH="1">
            <a:off x="3608876" y="1035402"/>
            <a:ext cx="12312869" cy="0"/>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5" name="Title 1">
            <a:extLst>
              <a:ext uri="{FF2B5EF4-FFF2-40B4-BE49-F238E27FC236}">
                <a16:creationId xmlns:a16="http://schemas.microsoft.com/office/drawing/2014/main" id="{EFC12621-E5DC-244B-6465-FEDE12D39534}"/>
              </a:ext>
            </a:extLst>
          </p:cNvPr>
          <p:cNvSpPr txBox="1">
            <a:spLocks/>
          </p:cNvSpPr>
          <p:nvPr/>
        </p:nvSpPr>
        <p:spPr>
          <a:xfrm>
            <a:off x="1257300" y="547688"/>
            <a:ext cx="15773400" cy="198834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mn-MN" sz="2100" kern="0">
                <a:solidFill>
                  <a:schemeClr val="bg1"/>
                </a:solidFill>
                <a:latin typeface="Times New Roman" panose="02020603050405020304" pitchFamily="18" charset="0"/>
                <a:cs typeface="Times New Roman" panose="02020603050405020304" pitchFamily="18" charset="0"/>
              </a:rPr>
              <a:t> </a:t>
            </a:r>
            <a:endParaRPr lang="mn-MN" sz="2100" kern="0"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203E628-7258-3F7D-6160-9C152E41A4FA}"/>
              </a:ext>
            </a:extLst>
          </p:cNvPr>
          <p:cNvSpPr txBox="1"/>
          <p:nvPr/>
        </p:nvSpPr>
        <p:spPr>
          <a:xfrm>
            <a:off x="1648064" y="340674"/>
            <a:ext cx="16234494" cy="507831"/>
          </a:xfrm>
          <a:prstGeom prst="rect">
            <a:avLst/>
          </a:prstGeom>
          <a:noFill/>
        </p:spPr>
        <p:txBody>
          <a:bodyPr wrap="square" rtlCol="0">
            <a:spAutoFit/>
          </a:bodyPr>
          <a:lstStyle/>
          <a:p>
            <a:pPr algn="ctr"/>
            <a:r>
              <a:rPr lang="mn-MN" sz="2700" b="1" dirty="0">
                <a:solidFill>
                  <a:schemeClr val="accent4"/>
                </a:solidFill>
                <a:latin typeface="Times New Roman" panose="02020603050405020304" pitchFamily="18" charset="0"/>
                <a:cs typeface="Times New Roman" panose="02020603050405020304" pitchFamily="18" charset="0"/>
              </a:rPr>
              <a:t>БҮЛЭГ ДҮҮРГЭЛТ ба БҮЛГИЙН НЭГ БАГШИД НООГДОХ ХҮҮХДИЙН ТОО</a:t>
            </a:r>
            <a:endParaRPr lang="en-US" sz="2700" b="1" dirty="0">
              <a:solidFill>
                <a:schemeClr val="accent4"/>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462EC59-12AF-5D95-03D9-676A4C88B931}"/>
              </a:ext>
            </a:extLst>
          </p:cNvPr>
          <p:cNvSpPr txBox="1"/>
          <p:nvPr/>
        </p:nvSpPr>
        <p:spPr>
          <a:xfrm>
            <a:off x="1784156" y="1311026"/>
            <a:ext cx="14991870" cy="415498"/>
          </a:xfrm>
          <a:prstGeom prst="rect">
            <a:avLst/>
          </a:prstGeom>
          <a:noFill/>
        </p:spPr>
        <p:txBody>
          <a:bodyPr wrap="square" rtlCol="0">
            <a:spAutoFit/>
          </a:bodyPr>
          <a:lstStyle/>
          <a:p>
            <a:pPr algn="ctr"/>
            <a:r>
              <a:rPr lang="mn-MN" sz="2100" b="1" dirty="0">
                <a:solidFill>
                  <a:schemeClr val="bg1"/>
                </a:solidFill>
                <a:latin typeface="Times New Roman" panose="02020603050405020304" pitchFamily="18" charset="0"/>
                <a:cs typeface="Times New Roman" panose="02020603050405020304" pitchFamily="18" charset="0"/>
              </a:rPr>
              <a:t>Бүлэг дүүргэлт улсын дундаж 28.1 </a:t>
            </a:r>
            <a:endParaRPr lang="en-US" sz="2100" b="1" dirty="0">
              <a:solidFill>
                <a:schemeClr val="bg1"/>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62C8589D-268C-7E7E-4B07-E1A85BD2A81E}"/>
              </a:ext>
            </a:extLst>
          </p:cNvPr>
          <p:cNvGrpSpPr/>
          <p:nvPr/>
        </p:nvGrpSpPr>
        <p:grpSpPr>
          <a:xfrm>
            <a:off x="5623576" y="2259390"/>
            <a:ext cx="7083974" cy="3808926"/>
            <a:chOff x="1146928" y="1457638"/>
            <a:chExt cx="5323324" cy="3600314"/>
          </a:xfrm>
        </p:grpSpPr>
        <p:sp>
          <p:nvSpPr>
            <p:cNvPr id="10" name="TextBox 9">
              <a:extLst>
                <a:ext uri="{FF2B5EF4-FFF2-40B4-BE49-F238E27FC236}">
                  <a16:creationId xmlns:a16="http://schemas.microsoft.com/office/drawing/2014/main" id="{34510625-E559-7128-C8C7-BCCE74108A60}"/>
                </a:ext>
              </a:extLst>
            </p:cNvPr>
            <p:cNvSpPr txBox="1"/>
            <p:nvPr/>
          </p:nvSpPr>
          <p:spPr>
            <a:xfrm>
              <a:off x="1146928" y="1457638"/>
              <a:ext cx="5323324" cy="545475"/>
            </a:xfrm>
            <a:prstGeom prst="rect">
              <a:avLst/>
            </a:prstGeom>
            <a:noFill/>
          </p:spPr>
          <p:txBody>
            <a:bodyPr wrap="square" rtlCol="0">
              <a:spAutoFit/>
            </a:bodyPr>
            <a:lstStyle/>
            <a:p>
              <a:pPr algn="ctr"/>
              <a:r>
                <a:rPr lang="mn-MN" sz="1575" b="1" dirty="0">
                  <a:solidFill>
                    <a:schemeClr val="bg1"/>
                  </a:solidFill>
                  <a:latin typeface="Times New Roman" panose="02020603050405020304" pitchFamily="18" charset="0"/>
                  <a:cs typeface="Times New Roman" panose="02020603050405020304" pitchFamily="18" charset="0"/>
                </a:rPr>
                <a:t>Бүлгийн хүүхдийн тоо/нийт бүлэгт эзлэх хувь </a:t>
              </a:r>
            </a:p>
            <a:p>
              <a:pPr algn="ctr"/>
              <a:r>
                <a:rPr lang="en-US" sz="1575" b="1" dirty="0">
                  <a:solidFill>
                    <a:schemeClr val="bg1"/>
                  </a:solidFill>
                  <a:latin typeface="Times New Roman" panose="02020603050405020304" pitchFamily="18" charset="0"/>
                  <a:cs typeface="Times New Roman" panose="02020603050405020304" pitchFamily="18" charset="0"/>
                </a:rPr>
                <a:t>(</a:t>
              </a:r>
              <a:r>
                <a:rPr lang="mn-MN" sz="1575" b="1" dirty="0">
                  <a:solidFill>
                    <a:schemeClr val="bg1"/>
                  </a:solidFill>
                  <a:latin typeface="Times New Roman" panose="02020603050405020304" pitchFamily="18" charset="0"/>
                  <a:cs typeface="Times New Roman" panose="02020603050405020304" pitchFamily="18" charset="0"/>
                </a:rPr>
                <a:t>улсын дүн</a:t>
              </a:r>
              <a:r>
                <a:rPr lang="en-US" sz="1575" b="1" dirty="0">
                  <a:solidFill>
                    <a:schemeClr val="bg1"/>
                  </a:solidFill>
                  <a:latin typeface="Times New Roman" panose="02020603050405020304" pitchFamily="18" charset="0"/>
                  <a:cs typeface="Times New Roman" panose="02020603050405020304" pitchFamily="18" charset="0"/>
                </a:rPr>
                <a:t>)</a:t>
              </a:r>
            </a:p>
          </p:txBody>
        </p:sp>
        <p:grpSp>
          <p:nvGrpSpPr>
            <p:cNvPr id="11" name="Group 10">
              <a:extLst>
                <a:ext uri="{FF2B5EF4-FFF2-40B4-BE49-F238E27FC236}">
                  <a16:creationId xmlns:a16="http://schemas.microsoft.com/office/drawing/2014/main" id="{082C1EE2-30FC-7062-20CB-3BEB84F057C2}"/>
                </a:ext>
              </a:extLst>
            </p:cNvPr>
            <p:cNvGrpSpPr/>
            <p:nvPr/>
          </p:nvGrpSpPr>
          <p:grpSpPr>
            <a:xfrm>
              <a:off x="1511673" y="4469506"/>
              <a:ext cx="4584327" cy="588446"/>
              <a:chOff x="1511673" y="4469506"/>
              <a:chExt cx="4584327" cy="588446"/>
            </a:xfrm>
          </p:grpSpPr>
          <p:sp>
            <p:nvSpPr>
              <p:cNvPr id="13" name="Rectangle 12">
                <a:extLst>
                  <a:ext uri="{FF2B5EF4-FFF2-40B4-BE49-F238E27FC236}">
                    <a16:creationId xmlns:a16="http://schemas.microsoft.com/office/drawing/2014/main" id="{C1E57729-D44B-859E-8467-069C5EE434F0}"/>
                  </a:ext>
                </a:extLst>
              </p:cNvPr>
              <p:cNvSpPr/>
              <p:nvPr/>
            </p:nvSpPr>
            <p:spPr>
              <a:xfrm>
                <a:off x="1511673" y="4469506"/>
                <a:ext cx="943481" cy="5634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mn-MN" sz="1200" dirty="0">
                    <a:solidFill>
                      <a:schemeClr val="tx1"/>
                    </a:solidFill>
                    <a:latin typeface="Times New Roman" panose="02020603050405020304" pitchFamily="18" charset="0"/>
                    <a:cs typeface="Times New Roman" panose="02020603050405020304" pitchFamily="18" charset="0"/>
                  </a:rPr>
                  <a:t>Нормативаас бага </a:t>
                </a:r>
                <a:r>
                  <a:rPr lang="en-US" sz="1200" dirty="0">
                    <a:solidFill>
                      <a:schemeClr val="tx1"/>
                    </a:solidFill>
                    <a:latin typeface="Times New Roman" panose="02020603050405020304" pitchFamily="18" charset="0"/>
                    <a:cs typeface="Times New Roman" panose="02020603050405020304" pitchFamily="18" charset="0"/>
                  </a:rPr>
                  <a:t>II-I </a:t>
                </a:r>
                <a:r>
                  <a:rPr lang="mn-MN" sz="1200" dirty="0">
                    <a:solidFill>
                      <a:schemeClr val="tx1"/>
                    </a:solidFill>
                    <a:latin typeface="Times New Roman" panose="02020603050405020304" pitchFamily="18" charset="0"/>
                    <a:cs typeface="Times New Roman" panose="02020603050405020304" pitchFamily="18" charset="0"/>
                  </a:rPr>
                  <a:t>түвшин</a:t>
                </a:r>
              </a:p>
            </p:txBody>
          </p:sp>
          <p:sp>
            <p:nvSpPr>
              <p:cNvPr id="14" name="Rectangle 13">
                <a:extLst>
                  <a:ext uri="{FF2B5EF4-FFF2-40B4-BE49-F238E27FC236}">
                    <a16:creationId xmlns:a16="http://schemas.microsoft.com/office/drawing/2014/main" id="{CED366E9-4E1B-0033-8191-925978B8D124}"/>
                  </a:ext>
                </a:extLst>
              </p:cNvPr>
              <p:cNvSpPr/>
              <p:nvPr/>
            </p:nvSpPr>
            <p:spPr>
              <a:xfrm>
                <a:off x="2531579" y="4487085"/>
                <a:ext cx="820802" cy="563418"/>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mn-MN" sz="1200" dirty="0">
                    <a:solidFill>
                      <a:schemeClr val="tx1"/>
                    </a:solidFill>
                    <a:latin typeface="Times New Roman" panose="02020603050405020304" pitchFamily="18" charset="0"/>
                    <a:cs typeface="Times New Roman" panose="02020603050405020304" pitchFamily="18" charset="0"/>
                  </a:rPr>
                  <a:t>Норматив хэмжээнд</a:t>
                </a:r>
              </a:p>
            </p:txBody>
          </p:sp>
          <p:sp>
            <p:nvSpPr>
              <p:cNvPr id="15" name="Rectangle 14">
                <a:extLst>
                  <a:ext uri="{FF2B5EF4-FFF2-40B4-BE49-F238E27FC236}">
                    <a16:creationId xmlns:a16="http://schemas.microsoft.com/office/drawing/2014/main" id="{CE399409-9F12-4442-ED8B-7ED184F97F8A}"/>
                  </a:ext>
                </a:extLst>
              </p:cNvPr>
              <p:cNvSpPr/>
              <p:nvPr/>
            </p:nvSpPr>
            <p:spPr>
              <a:xfrm>
                <a:off x="3465328" y="4487085"/>
                <a:ext cx="820802" cy="563418"/>
              </a:xfrm>
              <a:prstGeom prst="rect">
                <a:avLst/>
              </a:prstGeom>
              <a:ln>
                <a:solidFill>
                  <a:srgbClr val="CCCC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mn-MN" sz="1200" dirty="0">
                    <a:solidFill>
                      <a:schemeClr val="tx1"/>
                    </a:solidFill>
                    <a:latin typeface="Times New Roman" panose="02020603050405020304" pitchFamily="18" charset="0"/>
                    <a:cs typeface="Times New Roman" panose="02020603050405020304" pitchFamily="18" charset="0"/>
                  </a:rPr>
                  <a:t>Нормативаас их </a:t>
                </a:r>
                <a:r>
                  <a:rPr lang="en-US" sz="1200" dirty="0">
                    <a:solidFill>
                      <a:schemeClr val="tx1"/>
                    </a:solidFill>
                    <a:latin typeface="Times New Roman" panose="02020603050405020304" pitchFamily="18" charset="0"/>
                    <a:cs typeface="Times New Roman" panose="02020603050405020304" pitchFamily="18" charset="0"/>
                  </a:rPr>
                  <a:t>I </a:t>
                </a:r>
                <a:r>
                  <a:rPr lang="mn-MN" sz="1200" dirty="0">
                    <a:solidFill>
                      <a:schemeClr val="tx1"/>
                    </a:solidFill>
                    <a:latin typeface="Times New Roman" panose="02020603050405020304" pitchFamily="18" charset="0"/>
                    <a:cs typeface="Times New Roman" panose="02020603050405020304" pitchFamily="18" charset="0"/>
                  </a:rPr>
                  <a:t>түвшин</a:t>
                </a:r>
              </a:p>
            </p:txBody>
          </p:sp>
          <p:sp>
            <p:nvSpPr>
              <p:cNvPr id="16" name="Rectangle 15">
                <a:extLst>
                  <a:ext uri="{FF2B5EF4-FFF2-40B4-BE49-F238E27FC236}">
                    <a16:creationId xmlns:a16="http://schemas.microsoft.com/office/drawing/2014/main" id="{C9672512-C995-B9A8-D618-994F4E392ADE}"/>
                  </a:ext>
                </a:extLst>
              </p:cNvPr>
              <p:cNvSpPr/>
              <p:nvPr/>
            </p:nvSpPr>
            <p:spPr>
              <a:xfrm>
                <a:off x="4377972" y="4487085"/>
                <a:ext cx="820802" cy="563418"/>
              </a:xfrm>
              <a:prstGeom prst="rect">
                <a:avLst/>
              </a:prstGeom>
              <a:ln>
                <a:solidFill>
                  <a:srgbClr val="E6E0D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mn-MN" sz="1350" dirty="0">
                    <a:solidFill>
                      <a:schemeClr val="tx1"/>
                    </a:solidFill>
                    <a:latin typeface="Times New Roman" panose="02020603050405020304" pitchFamily="18" charset="0"/>
                    <a:cs typeface="Times New Roman" panose="02020603050405020304" pitchFamily="18" charset="0"/>
                  </a:rPr>
                  <a:t>Нормативаас их </a:t>
                </a:r>
                <a:r>
                  <a:rPr lang="en-US" sz="1350" dirty="0">
                    <a:solidFill>
                      <a:schemeClr val="tx1"/>
                    </a:solidFill>
                    <a:latin typeface="Times New Roman" panose="02020603050405020304" pitchFamily="18" charset="0"/>
                    <a:cs typeface="Times New Roman" panose="02020603050405020304" pitchFamily="18" charset="0"/>
                  </a:rPr>
                  <a:t>II </a:t>
                </a:r>
                <a:r>
                  <a:rPr lang="mn-MN" sz="1350" dirty="0">
                    <a:solidFill>
                      <a:schemeClr val="tx1"/>
                    </a:solidFill>
                    <a:latin typeface="Times New Roman" panose="02020603050405020304" pitchFamily="18" charset="0"/>
                    <a:cs typeface="Times New Roman" panose="02020603050405020304" pitchFamily="18" charset="0"/>
                  </a:rPr>
                  <a:t>түвшин</a:t>
                </a:r>
              </a:p>
            </p:txBody>
          </p:sp>
          <p:sp>
            <p:nvSpPr>
              <p:cNvPr id="17" name="Rectangle 16">
                <a:extLst>
                  <a:ext uri="{FF2B5EF4-FFF2-40B4-BE49-F238E27FC236}">
                    <a16:creationId xmlns:a16="http://schemas.microsoft.com/office/drawing/2014/main" id="{E903C7C9-750F-B24F-7F2B-469468B282AA}"/>
                  </a:ext>
                </a:extLst>
              </p:cNvPr>
              <p:cNvSpPr/>
              <p:nvPr/>
            </p:nvSpPr>
            <p:spPr>
              <a:xfrm>
                <a:off x="5275198" y="4494534"/>
                <a:ext cx="820802" cy="563418"/>
              </a:xfrm>
              <a:prstGeom prst="rect">
                <a:avLst/>
              </a:prstGeom>
              <a:ln>
                <a:solidFill>
                  <a:srgbClr val="FFCC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mn-MN" sz="1200" dirty="0">
                    <a:solidFill>
                      <a:schemeClr val="tx1"/>
                    </a:solidFill>
                    <a:latin typeface="Times New Roman" panose="02020603050405020304" pitchFamily="18" charset="0"/>
                    <a:cs typeface="Times New Roman" panose="02020603050405020304" pitchFamily="18" charset="0"/>
                  </a:rPr>
                  <a:t>Нормативаас их </a:t>
                </a:r>
                <a:r>
                  <a:rPr lang="en-US" sz="1200" dirty="0">
                    <a:solidFill>
                      <a:schemeClr val="tx1"/>
                    </a:solidFill>
                    <a:latin typeface="Times New Roman" panose="02020603050405020304" pitchFamily="18" charset="0"/>
                    <a:cs typeface="Times New Roman" panose="02020603050405020304" pitchFamily="18" charset="0"/>
                  </a:rPr>
                  <a:t>III </a:t>
                </a:r>
                <a:r>
                  <a:rPr lang="mn-MN" sz="1200" dirty="0">
                    <a:solidFill>
                      <a:schemeClr val="tx1"/>
                    </a:solidFill>
                    <a:latin typeface="Times New Roman" panose="02020603050405020304" pitchFamily="18" charset="0"/>
                    <a:cs typeface="Times New Roman" panose="02020603050405020304" pitchFamily="18" charset="0"/>
                  </a:rPr>
                  <a:t>түвшин</a:t>
                </a:r>
              </a:p>
            </p:txBody>
          </p:sp>
        </p:grpSp>
      </p:grpSp>
      <p:sp>
        <p:nvSpPr>
          <p:cNvPr id="25" name="TextBox 24">
            <a:extLst>
              <a:ext uri="{FF2B5EF4-FFF2-40B4-BE49-F238E27FC236}">
                <a16:creationId xmlns:a16="http://schemas.microsoft.com/office/drawing/2014/main" id="{F7786B07-1DEC-059B-CC49-BED9B76D7D22}"/>
              </a:ext>
            </a:extLst>
          </p:cNvPr>
          <p:cNvSpPr txBox="1"/>
          <p:nvPr/>
        </p:nvSpPr>
        <p:spPr>
          <a:xfrm>
            <a:off x="12246205" y="2110574"/>
            <a:ext cx="6184676" cy="553998"/>
          </a:xfrm>
          <a:prstGeom prst="rect">
            <a:avLst/>
          </a:prstGeom>
          <a:noFill/>
        </p:spPr>
        <p:txBody>
          <a:bodyPr wrap="square" rtlCol="0">
            <a:spAutoFit/>
          </a:bodyPr>
          <a:lstStyle/>
          <a:p>
            <a:pPr algn="ctr"/>
            <a:r>
              <a:rPr lang="mn-MN" sz="1500" b="1" dirty="0">
                <a:solidFill>
                  <a:schemeClr val="bg1"/>
                </a:solidFill>
                <a:latin typeface="Times New Roman" panose="02020603050405020304" pitchFamily="18" charset="0"/>
                <a:cs typeface="Times New Roman" panose="02020603050405020304" pitchFamily="18" charset="0"/>
              </a:rPr>
              <a:t>Бүлгийн хүүхдийн тоо/нийт бүлэгт эзлэх хувь </a:t>
            </a:r>
          </a:p>
          <a:p>
            <a:pPr algn="ctr"/>
            <a:r>
              <a:rPr lang="mn-MN" sz="1500" b="1" dirty="0">
                <a:solidFill>
                  <a:schemeClr val="bg1"/>
                </a:solidFill>
                <a:latin typeface="Times New Roman" panose="02020603050405020304" pitchFamily="18" charset="0"/>
                <a:cs typeface="Times New Roman" panose="02020603050405020304" pitchFamily="18" charset="0"/>
              </a:rPr>
              <a:t>/өмчийн хэлбэр</a:t>
            </a:r>
            <a:endParaRPr lang="en-US" sz="1500" b="1" dirty="0">
              <a:solidFill>
                <a:schemeClr val="bg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27FBE2F9-4DD9-EE31-E90E-AE1C4D76C3F6}"/>
              </a:ext>
            </a:extLst>
          </p:cNvPr>
          <p:cNvSpPr txBox="1"/>
          <p:nvPr/>
        </p:nvSpPr>
        <p:spPr>
          <a:xfrm>
            <a:off x="10645761" y="6502210"/>
            <a:ext cx="6613035" cy="334707"/>
          </a:xfrm>
          <a:prstGeom prst="rect">
            <a:avLst/>
          </a:prstGeom>
          <a:noFill/>
        </p:spPr>
        <p:txBody>
          <a:bodyPr wrap="square" rtlCol="0">
            <a:spAutoFit/>
          </a:bodyPr>
          <a:lstStyle/>
          <a:p>
            <a:pPr algn="ctr"/>
            <a:r>
              <a:rPr lang="mn-MN" sz="1575" b="1" dirty="0">
                <a:solidFill>
                  <a:schemeClr val="bg1"/>
                </a:solidFill>
                <a:latin typeface="Times New Roman" panose="02020603050405020304" pitchFamily="18" charset="0"/>
                <a:cs typeface="Times New Roman" panose="02020603050405020304" pitchFamily="18" charset="0"/>
              </a:rPr>
              <a:t>Бүлгийн хүүхдийн тоо/нийт бүлэгт эзлэх хувь /байршлаар</a:t>
            </a:r>
            <a:endParaRPr lang="en-US" sz="1575" b="1" dirty="0">
              <a:solidFill>
                <a:schemeClr val="bg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77583C26-C6C0-153F-B385-3EDB040B86B7}"/>
              </a:ext>
            </a:extLst>
          </p:cNvPr>
          <p:cNvSpPr txBox="1"/>
          <p:nvPr/>
        </p:nvSpPr>
        <p:spPr>
          <a:xfrm>
            <a:off x="931966" y="2287001"/>
            <a:ext cx="4542488" cy="923330"/>
          </a:xfrm>
          <a:prstGeom prst="rect">
            <a:avLst/>
          </a:prstGeom>
          <a:noFill/>
        </p:spPr>
        <p:txBody>
          <a:bodyPr wrap="square">
            <a:spAutoFit/>
          </a:bodyPr>
          <a:lstStyle/>
          <a:p>
            <a:pPr algn="ctr"/>
            <a:r>
              <a:rPr lang="mn-MN" b="1" dirty="0">
                <a:solidFill>
                  <a:schemeClr val="accent4"/>
                </a:solidFill>
                <a:latin typeface="Times New Roman" panose="02020603050405020304" pitchFamily="18" charset="0"/>
                <a:cs typeface="Times New Roman" panose="02020603050405020304" pitchFamily="18" charset="0"/>
              </a:rPr>
              <a:t>Сургуулийн өмнөх боловсролын байгууллагын бүлэг дүүргэлт </a:t>
            </a:r>
          </a:p>
          <a:p>
            <a:pPr algn="ctr"/>
            <a:r>
              <a:rPr lang="mn-MN" b="1" dirty="0">
                <a:solidFill>
                  <a:schemeClr val="accent4"/>
                </a:solidFill>
                <a:latin typeface="Times New Roman" panose="02020603050405020304" pitchFamily="18" charset="0"/>
                <a:cs typeface="Times New Roman" panose="02020603050405020304" pitchFamily="18" charset="0"/>
              </a:rPr>
              <a:t>/сүүлийн 5 жилд/</a:t>
            </a:r>
            <a:endParaRPr lang="en-GB" b="1" dirty="0">
              <a:solidFill>
                <a:schemeClr val="accent4"/>
              </a:solidFill>
              <a:latin typeface="Times New Roman" panose="02020603050405020304" pitchFamily="18" charset="0"/>
              <a:cs typeface="Times New Roman" panose="02020603050405020304" pitchFamily="18" charset="0"/>
            </a:endParaRPr>
          </a:p>
        </p:txBody>
      </p:sp>
      <p:graphicFrame>
        <p:nvGraphicFramePr>
          <p:cNvPr id="33" name="Chart 32">
            <a:extLst>
              <a:ext uri="{FF2B5EF4-FFF2-40B4-BE49-F238E27FC236}">
                <a16:creationId xmlns:a16="http://schemas.microsoft.com/office/drawing/2014/main" id="{81591307-F021-9096-D2BE-076D64C035DC}"/>
              </a:ext>
            </a:extLst>
          </p:cNvPr>
          <p:cNvGraphicFramePr/>
          <p:nvPr/>
        </p:nvGraphicFramePr>
        <p:xfrm>
          <a:off x="742171" y="3402354"/>
          <a:ext cx="4820078" cy="26631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Chart 33">
            <a:extLst>
              <a:ext uri="{FF2B5EF4-FFF2-40B4-BE49-F238E27FC236}">
                <a16:creationId xmlns:a16="http://schemas.microsoft.com/office/drawing/2014/main" id="{BB19B948-5A32-7A02-B213-BC99C572C77C}"/>
              </a:ext>
            </a:extLst>
          </p:cNvPr>
          <p:cNvGraphicFramePr/>
          <p:nvPr/>
        </p:nvGraphicFramePr>
        <p:xfrm>
          <a:off x="12722875" y="2822857"/>
          <a:ext cx="5159684" cy="32426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34">
            <a:extLst>
              <a:ext uri="{FF2B5EF4-FFF2-40B4-BE49-F238E27FC236}">
                <a16:creationId xmlns:a16="http://schemas.microsoft.com/office/drawing/2014/main" id="{AB1C1C7D-797A-7A40-FC05-C26954E0EF42}"/>
              </a:ext>
            </a:extLst>
          </p:cNvPr>
          <p:cNvGraphicFramePr>
            <a:graphicFrameLocks/>
          </p:cNvGraphicFramePr>
          <p:nvPr/>
        </p:nvGraphicFramePr>
        <p:xfrm>
          <a:off x="6124428" y="2962493"/>
          <a:ext cx="6082269" cy="23530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Chart 35">
            <a:extLst>
              <a:ext uri="{FF2B5EF4-FFF2-40B4-BE49-F238E27FC236}">
                <a16:creationId xmlns:a16="http://schemas.microsoft.com/office/drawing/2014/main" id="{9086133A-584B-3D10-F7CE-E03F58C47BA2}"/>
              </a:ext>
            </a:extLst>
          </p:cNvPr>
          <p:cNvGraphicFramePr/>
          <p:nvPr/>
        </p:nvGraphicFramePr>
        <p:xfrm>
          <a:off x="8972667" y="6960264"/>
          <a:ext cx="8058033" cy="3326736"/>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a16="http://schemas.microsoft.com/office/drawing/2014/main" id="{592D3474-ABB5-5771-11F3-CCCCB2E5EC1D}"/>
              </a:ext>
            </a:extLst>
          </p:cNvPr>
          <p:cNvSpPr txBox="1"/>
          <p:nvPr/>
        </p:nvSpPr>
        <p:spPr>
          <a:xfrm>
            <a:off x="578751" y="7324517"/>
            <a:ext cx="7979715" cy="170816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mn-MN" sz="2100" dirty="0">
                <a:solidFill>
                  <a:schemeClr val="bg1"/>
                </a:solidFill>
                <a:latin typeface="Times New Roman" panose="02020603050405020304" pitchFamily="18" charset="0"/>
                <a:cs typeface="Times New Roman" panose="02020603050405020304" pitchFamily="18" charset="0"/>
              </a:rPr>
              <a:t>Боловсрол, шинжлэх ухааны сайд, Сангийн сайдын хамтарсан 2024 оны “Орон тооны хязгаарын жишиг норматив батлах тухай” А/85, А/34 дүгээр тушаалын хэрэгжилтийг үнэлэх, дүгнэх тулгамдаж буй асуудлыг илрүүлэн, цаашид авч хэрэгжүүлэх арга хэмжээний санал боловсруулах ажлын хэсэг ажиллаж байна.</a:t>
            </a:r>
          </a:p>
        </p:txBody>
      </p:sp>
    </p:spTree>
    <p:extLst>
      <p:ext uri="{BB962C8B-B14F-4D97-AF65-F5344CB8AC3E}">
        <p14:creationId xmlns:p14="http://schemas.microsoft.com/office/powerpoint/2010/main" val="72125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D291A5C9-FE11-FC8D-D3B2-02313CA6BD9F}"/>
            </a:ext>
          </a:extLst>
        </p:cNvPr>
        <p:cNvGrpSpPr/>
        <p:nvPr/>
      </p:nvGrpSpPr>
      <p:grpSpPr>
        <a:xfrm>
          <a:off x="0" y="0"/>
          <a:ext cx="0" cy="0"/>
          <a:chOff x="0" y="0"/>
          <a:chExt cx="0" cy="0"/>
        </a:xfrm>
      </p:grpSpPr>
      <p:sp>
        <p:nvSpPr>
          <p:cNvPr id="147" name="Google Shape;147;p19">
            <a:extLst>
              <a:ext uri="{FF2B5EF4-FFF2-40B4-BE49-F238E27FC236}">
                <a16:creationId xmlns:a16="http://schemas.microsoft.com/office/drawing/2014/main" id="{43E7C4C7-6853-EE35-DB0F-8E0EFFAA8727}"/>
              </a:ext>
            </a:extLst>
          </p:cNvPr>
          <p:cNvSpPr txBox="1"/>
          <p:nvPr/>
        </p:nvSpPr>
        <p:spPr>
          <a:xfrm>
            <a:off x="10924674" y="614992"/>
            <a:ext cx="7363326" cy="600104"/>
          </a:xfrm>
          <a:prstGeom prst="rect">
            <a:avLst/>
          </a:prstGeom>
          <a:noFill/>
          <a:ln>
            <a:noFill/>
          </a:ln>
        </p:spPr>
        <p:txBody>
          <a:bodyPr spcFirstLastPara="1" wrap="square" lIns="137138" tIns="68550" rIns="137138" bIns="68550" anchor="t" anchorCtr="0">
            <a:spAutoFit/>
          </a:bodyPr>
          <a:lstStyle/>
          <a:p>
            <a:pPr algn="ctr"/>
            <a:r>
              <a:rPr lang="mn-MN" sz="3000" b="1" dirty="0">
                <a:solidFill>
                  <a:srgbClr val="FFC000"/>
                </a:solidFill>
                <a:latin typeface="Arial" panose="020B0604020202020204" pitchFamily="34" charset="0"/>
                <a:ea typeface="Times New Roman"/>
                <a:cs typeface="Arial" panose="020B0604020202020204" pitchFamily="34" charset="0"/>
                <a:sym typeface="Times New Roman"/>
              </a:rPr>
              <a:t>Анхаарах асуудал</a:t>
            </a:r>
            <a:endParaRPr sz="2700" dirty="0">
              <a:latin typeface="Arial" panose="020B0604020202020204" pitchFamily="34" charset="0"/>
              <a:cs typeface="Arial" panose="020B0604020202020204" pitchFamily="34" charset="0"/>
            </a:endParaRPr>
          </a:p>
        </p:txBody>
      </p:sp>
      <p:sp>
        <p:nvSpPr>
          <p:cNvPr id="148" name="Google Shape;148;p19">
            <a:extLst>
              <a:ext uri="{FF2B5EF4-FFF2-40B4-BE49-F238E27FC236}">
                <a16:creationId xmlns:a16="http://schemas.microsoft.com/office/drawing/2014/main" id="{3D322FE2-924C-EE54-1EC8-634718E84134}"/>
              </a:ext>
            </a:extLst>
          </p:cNvPr>
          <p:cNvSpPr txBox="1"/>
          <p:nvPr/>
        </p:nvSpPr>
        <p:spPr>
          <a:xfrm>
            <a:off x="5661605" y="9367077"/>
            <a:ext cx="11401200" cy="1801350"/>
          </a:xfrm>
          <a:prstGeom prst="rect">
            <a:avLst/>
          </a:prstGeom>
          <a:noFill/>
          <a:ln>
            <a:noFill/>
          </a:ln>
        </p:spPr>
        <p:txBody>
          <a:bodyPr spcFirstLastPara="1" wrap="square" lIns="137138" tIns="68550" rIns="137138" bIns="68550" anchor="t" anchorCtr="0">
            <a:normAutofit/>
          </a:bodyPr>
          <a:lstStyle/>
          <a:p>
            <a:pPr marL="857250" indent="-457200" algn="just">
              <a:lnSpc>
                <a:spcPct val="90000"/>
              </a:lnSpc>
              <a:spcBef>
                <a:spcPts val="1500"/>
              </a:spcBef>
              <a:buClr>
                <a:schemeClr val="dk1"/>
              </a:buClr>
              <a:buSzPts val="2400"/>
            </a:pPr>
            <a:endParaRPr sz="3000">
              <a:solidFill>
                <a:schemeClr val="lt1"/>
              </a:solidFill>
              <a:latin typeface="Arial"/>
              <a:ea typeface="Arial"/>
              <a:cs typeface="Arial"/>
              <a:sym typeface="Arial"/>
            </a:endParaRPr>
          </a:p>
        </p:txBody>
      </p:sp>
      <p:sp>
        <p:nvSpPr>
          <p:cNvPr id="149" name="Google Shape;149;p19">
            <a:extLst>
              <a:ext uri="{FF2B5EF4-FFF2-40B4-BE49-F238E27FC236}">
                <a16:creationId xmlns:a16="http://schemas.microsoft.com/office/drawing/2014/main" id="{E48695C3-31B9-D090-28FA-DD572C0C02F2}"/>
              </a:ext>
            </a:extLst>
          </p:cNvPr>
          <p:cNvSpPr txBox="1">
            <a:spLocks noGrp="1"/>
          </p:cNvSpPr>
          <p:nvPr>
            <p:ph type="ctrTitle"/>
          </p:nvPr>
        </p:nvSpPr>
        <p:spPr>
          <a:xfrm>
            <a:off x="2286000" y="1683545"/>
            <a:ext cx="3845052" cy="168116"/>
          </a:xfrm>
          <a:prstGeom prst="rect">
            <a:avLst/>
          </a:prstGeom>
          <a:noFill/>
          <a:ln>
            <a:noFill/>
          </a:ln>
        </p:spPr>
        <p:txBody>
          <a:bodyPr spcFirstLastPara="1" vert="horz" wrap="square" lIns="137138" tIns="68550" rIns="137138" bIns="68550" rtlCol="0" anchor="b" anchorCtr="0">
            <a:normAutofit fontScale="90000"/>
          </a:bodyPr>
          <a:lstStyle/>
          <a:p>
            <a:pPr>
              <a:lnSpc>
                <a:spcPct val="90000"/>
              </a:lnSpc>
              <a:spcBef>
                <a:spcPts val="0"/>
              </a:spcBef>
              <a:buClr>
                <a:schemeClr val="dk1"/>
              </a:buClr>
              <a:buSzPct val="111111"/>
            </a:pPr>
            <a:r>
              <a:rPr lang="mn-MN"/>
              <a:t> </a:t>
            </a:r>
            <a:endParaRPr/>
          </a:p>
        </p:txBody>
      </p:sp>
      <p:graphicFrame>
        <p:nvGraphicFramePr>
          <p:cNvPr id="9" name="Diagram 8">
            <a:extLst>
              <a:ext uri="{FF2B5EF4-FFF2-40B4-BE49-F238E27FC236}">
                <a16:creationId xmlns:a16="http://schemas.microsoft.com/office/drawing/2014/main" id="{A14A87C6-D952-4814-01C5-BAF20C9AE5BA}"/>
              </a:ext>
            </a:extLst>
          </p:cNvPr>
          <p:cNvGraphicFramePr/>
          <p:nvPr/>
        </p:nvGraphicFramePr>
        <p:xfrm>
          <a:off x="0" y="1683546"/>
          <a:ext cx="18673764" cy="7988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1271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BB643-31BC-753F-711E-60A4734FBC1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6154730-42E2-5859-A2AB-357536505BC5}"/>
              </a:ext>
            </a:extLst>
          </p:cNvPr>
          <p:cNvSpPr txBox="1"/>
          <p:nvPr/>
        </p:nvSpPr>
        <p:spPr>
          <a:xfrm>
            <a:off x="3606141" y="4451003"/>
            <a:ext cx="12285501" cy="646331"/>
          </a:xfrm>
          <a:prstGeom prst="rect">
            <a:avLst/>
          </a:prstGeom>
          <a:noFill/>
        </p:spPr>
        <p:txBody>
          <a:bodyPr wrap="square">
            <a:spAutoFit/>
          </a:bodyPr>
          <a:lstStyle/>
          <a:p>
            <a:pPr marL="171450" algn="ctr"/>
            <a:r>
              <a:rPr lang="mn-MN" sz="3600" b="1" dirty="0">
                <a:solidFill>
                  <a:schemeClr val="bg1"/>
                </a:solidFill>
                <a:latin typeface="Times New Roman" panose="02020603050405020304" pitchFamily="18" charset="0"/>
                <a:cs typeface="Times New Roman" panose="02020603050405020304" pitchFamily="18" charset="0"/>
              </a:rPr>
              <a:t>4. ХҮҮХЭД ХАМГААЛАЛ</a:t>
            </a:r>
          </a:p>
        </p:txBody>
      </p:sp>
      <p:pic>
        <p:nvPicPr>
          <p:cNvPr id="2" name="Picture 1" descr="Logo&#10;&#10;Description automatically generated">
            <a:extLst>
              <a:ext uri="{FF2B5EF4-FFF2-40B4-BE49-F238E27FC236}">
                <a16:creationId xmlns:a16="http://schemas.microsoft.com/office/drawing/2014/main" id="{B7F9F1DF-52CF-8201-B065-632D00331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5" t="6729" r="69807" b="5505"/>
          <a:stretch>
            <a:fillRect/>
          </a:stretch>
        </p:blipFill>
        <p:spPr bwMode="auto">
          <a:xfrm>
            <a:off x="62562" y="68045"/>
            <a:ext cx="872073" cy="8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6F4BBFF-F2FD-01C1-1C94-DF11630FCD7A}"/>
              </a:ext>
            </a:extLst>
          </p:cNvPr>
          <p:cNvSpPr txBox="1">
            <a:spLocks noChangeArrowheads="1"/>
          </p:cNvSpPr>
          <p:nvPr/>
        </p:nvSpPr>
        <p:spPr bwMode="auto">
          <a:xfrm rot="5400000">
            <a:off x="-1438275" y="2446009"/>
            <a:ext cx="37766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028700">
              <a:lnSpc>
                <a:spcPct val="100000"/>
              </a:lnSpc>
              <a:spcBef>
                <a:spcPct val="0"/>
              </a:spcBef>
              <a:buNone/>
              <a:defRPr/>
            </a:pPr>
            <a:r>
              <a:rPr lang="mn-Mong-CN" altLang="en-US" sz="4950" dirty="0">
                <a:solidFill>
                  <a:srgbClr val="FFFFFF"/>
                </a:solidFill>
                <a:latin typeface="Arial" panose="020B0604020202020204" pitchFamily="34" charset="0"/>
                <a:ea typeface="Mongolian Baiti" panose="03000500000000000000" pitchFamily="66" charset="0"/>
                <a:cs typeface="Mongolian Baiti" panose="03000500000000000000" pitchFamily="66" charset="0"/>
              </a:rPr>
              <a:t>ᠪᠣᠯᠪᠠᠰᠤᠷᠠᠯ ᠤ᠋ᠨ ᠶᠠᠮᠤ</a:t>
            </a:r>
            <a:endParaRPr lang="en-US" altLang="en-US" sz="495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241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561AC69D-4891-3FA1-F8C5-AEC3B5823E96}"/>
              </a:ext>
            </a:extLst>
          </p:cNvPr>
          <p:cNvPicPr>
            <a:picLocks noGrp="1" noChangeAspect="1"/>
          </p:cNvPicPr>
          <p:nvPr>
            <p:ph type="pic" sz="quarter" idx="58"/>
          </p:nvPr>
        </p:nvPicPr>
        <p:blipFill>
          <a:blip r:embed="rId2">
            <a:extLst>
              <a:ext uri="{28A0092B-C50C-407E-A947-70E740481C1C}">
                <a14:useLocalDpi xmlns:a14="http://schemas.microsoft.com/office/drawing/2010/main" val="0"/>
              </a:ext>
            </a:extLst>
          </a:blip>
          <a:srcRect l="20661" r="20661"/>
          <a:stretch>
            <a:fillRect/>
          </a:stretch>
        </p:blipFill>
        <p:spPr>
          <a:xfrm>
            <a:off x="4250588" y="3108992"/>
            <a:ext cx="2431548" cy="2762327"/>
          </a:xfrm>
          <a:ln>
            <a:solidFill>
              <a:srgbClr val="002060"/>
            </a:solidFill>
          </a:ln>
        </p:spPr>
      </p:pic>
      <p:pic>
        <p:nvPicPr>
          <p:cNvPr id="25" name="Picture Placeholder 24" descr="A picture containing person, plastic&#10;&#10;Description automatically generated">
            <a:extLst>
              <a:ext uri="{FF2B5EF4-FFF2-40B4-BE49-F238E27FC236}">
                <a16:creationId xmlns:a16="http://schemas.microsoft.com/office/drawing/2014/main" id="{E6B76ED1-FDFA-2194-DB5B-FB0CC3C57175}"/>
              </a:ext>
            </a:extLst>
          </p:cNvPr>
          <p:cNvPicPr>
            <a:picLocks noGrp="1" noChangeAspect="1"/>
          </p:cNvPicPr>
          <p:nvPr>
            <p:ph type="pic" sz="quarter" idx="57"/>
          </p:nvPr>
        </p:nvPicPr>
        <p:blipFill>
          <a:blip r:embed="rId3">
            <a:extLst>
              <a:ext uri="{28A0092B-C50C-407E-A947-70E740481C1C}">
                <a14:useLocalDpi xmlns:a14="http://schemas.microsoft.com/office/drawing/2010/main" val="0"/>
              </a:ext>
            </a:extLst>
          </a:blip>
          <a:srcRect l="20592" r="20592"/>
          <a:stretch>
            <a:fillRect/>
          </a:stretch>
        </p:blipFill>
        <p:spPr>
          <a:xfrm>
            <a:off x="982581" y="3143647"/>
            <a:ext cx="2431548" cy="2762327"/>
          </a:xfrm>
          <a:ln>
            <a:solidFill>
              <a:srgbClr val="002060"/>
            </a:solidFill>
          </a:ln>
        </p:spPr>
      </p:pic>
      <p:pic>
        <p:nvPicPr>
          <p:cNvPr id="48" name="Picture Placeholder 47" descr="A picture containing outdoor&#10;&#10;Description automatically generated">
            <a:extLst>
              <a:ext uri="{FF2B5EF4-FFF2-40B4-BE49-F238E27FC236}">
                <a16:creationId xmlns:a16="http://schemas.microsoft.com/office/drawing/2014/main" id="{168AB127-C913-B4D8-F7C2-DD073988E00A}"/>
              </a:ext>
            </a:extLst>
          </p:cNvPr>
          <p:cNvPicPr>
            <a:picLocks noGrp="1" noChangeAspect="1"/>
          </p:cNvPicPr>
          <p:nvPr>
            <p:ph type="pic" sz="quarter" idx="61"/>
          </p:nvPr>
        </p:nvPicPr>
        <p:blipFill>
          <a:blip r:embed="rId4">
            <a:extLst>
              <a:ext uri="{28A0092B-C50C-407E-A947-70E740481C1C}">
                <a14:useLocalDpi xmlns:a14="http://schemas.microsoft.com/office/drawing/2010/main" val="0"/>
              </a:ext>
            </a:extLst>
          </a:blip>
          <a:srcRect l="20792" r="20792"/>
          <a:stretch>
            <a:fillRect/>
          </a:stretch>
        </p:blipFill>
        <p:spPr>
          <a:xfrm>
            <a:off x="14550401" y="3118321"/>
            <a:ext cx="2431548" cy="2762327"/>
          </a:xfrm>
          <a:ln>
            <a:solidFill>
              <a:srgbClr val="002060"/>
            </a:solidFill>
          </a:ln>
        </p:spPr>
      </p:pic>
      <p:grpSp>
        <p:nvGrpSpPr>
          <p:cNvPr id="7171" name="Group 7170">
            <a:extLst>
              <a:ext uri="{FF2B5EF4-FFF2-40B4-BE49-F238E27FC236}">
                <a16:creationId xmlns:a16="http://schemas.microsoft.com/office/drawing/2014/main" id="{E44475B4-CC03-C752-3FCA-FCCFAB320CC6}"/>
              </a:ext>
            </a:extLst>
          </p:cNvPr>
          <p:cNvGrpSpPr/>
          <p:nvPr/>
        </p:nvGrpSpPr>
        <p:grpSpPr>
          <a:xfrm>
            <a:off x="1360782" y="415203"/>
            <a:ext cx="16547967" cy="1480844"/>
            <a:chOff x="264481" y="855675"/>
            <a:chExt cx="11211231" cy="861541"/>
          </a:xfrm>
        </p:grpSpPr>
        <p:pic>
          <p:nvPicPr>
            <p:cNvPr id="63" name="Picture 2" descr="2030 оны даалгавар: 17 зорилго - 17 асуулт | Unread Today">
              <a:extLst>
                <a:ext uri="{FF2B5EF4-FFF2-40B4-BE49-F238E27FC236}">
                  <a16:creationId xmlns:a16="http://schemas.microsoft.com/office/drawing/2014/main" id="{6AFBE3E5-EC70-D233-1B66-DA0DB202DF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1" t="1447" r="1591" b="85116"/>
            <a:stretch/>
          </p:blipFill>
          <p:spPr bwMode="auto">
            <a:xfrm>
              <a:off x="264481" y="855675"/>
              <a:ext cx="6192913" cy="861541"/>
            </a:xfrm>
            <a:prstGeom prst="rect">
              <a:avLst/>
            </a:prstGeom>
            <a:noFill/>
            <a:extLst>
              <a:ext uri="{909E8E84-426E-40DD-AFC4-6F175D3DCCD1}">
                <a14:hiddenFill xmlns:a14="http://schemas.microsoft.com/office/drawing/2010/main">
                  <a:solidFill>
                    <a:srgbClr val="FFFFFF"/>
                  </a:solidFill>
                </a14:hiddenFill>
              </a:ext>
            </a:extLst>
          </p:spPr>
        </p:pic>
        <p:sp>
          <p:nvSpPr>
            <p:cNvPr id="7168" name="TextBox 7167">
              <a:extLst>
                <a:ext uri="{FF2B5EF4-FFF2-40B4-BE49-F238E27FC236}">
                  <a16:creationId xmlns:a16="http://schemas.microsoft.com/office/drawing/2014/main" id="{578F6557-4466-4DA2-8D42-C5FEE1261DD0}"/>
                </a:ext>
              </a:extLst>
            </p:cNvPr>
            <p:cNvSpPr txBox="1"/>
            <p:nvPr/>
          </p:nvSpPr>
          <p:spPr>
            <a:xfrm>
              <a:off x="6320929" y="933408"/>
              <a:ext cx="5154783" cy="483466"/>
            </a:xfrm>
            <a:prstGeom prst="rect">
              <a:avLst/>
            </a:prstGeom>
            <a:noFill/>
          </p:spPr>
          <p:txBody>
            <a:bodyPr wrap="square">
              <a:spAutoFit/>
            </a:bodyPr>
            <a:lstStyle/>
            <a:p>
              <a:pPr algn="ctr" defTabSz="1371600">
                <a:defRPr/>
              </a:pPr>
              <a:r>
                <a:rPr lang="mn-MN" sz="24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“ХЭНИЙГ Ч ҮЙЛЧИЛГЭЭНИЙ ГАДНА ОРХИХГҮЙ БАЙХ” СУУРЬ ЗАРЧИМ: </a:t>
              </a:r>
              <a:endParaRPr lang="en-US" sz="2400" b="1" dirty="0">
                <a:solidFill>
                  <a:schemeClr val="accent2"/>
                </a:solidFill>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EFFDCF1A-7ED6-51D9-7084-144905E94D56}"/>
              </a:ext>
            </a:extLst>
          </p:cNvPr>
          <p:cNvGrpSpPr/>
          <p:nvPr/>
        </p:nvGrpSpPr>
        <p:grpSpPr>
          <a:xfrm>
            <a:off x="565589" y="6962156"/>
            <a:ext cx="17343161" cy="1675347"/>
            <a:chOff x="573211" y="4164475"/>
            <a:chExt cx="11562107" cy="1116898"/>
          </a:xfrm>
        </p:grpSpPr>
        <p:sp>
          <p:nvSpPr>
            <p:cNvPr id="3" name="Rectangle: Rounded Corners 2">
              <a:extLst>
                <a:ext uri="{FF2B5EF4-FFF2-40B4-BE49-F238E27FC236}">
                  <a16:creationId xmlns:a16="http://schemas.microsoft.com/office/drawing/2014/main" id="{6FCF7731-F262-6014-8529-C27A2825DF47}"/>
                </a:ext>
              </a:extLst>
            </p:cNvPr>
            <p:cNvSpPr/>
            <p:nvPr/>
          </p:nvSpPr>
          <p:spPr>
            <a:xfrm>
              <a:off x="573211" y="4184781"/>
              <a:ext cx="1842064" cy="1096591"/>
            </a:xfrm>
            <a:prstGeom prst="roundRect">
              <a:avLst/>
            </a:prstGeom>
            <a:solidFill>
              <a:schemeClr val="accent6"/>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mn-MN" sz="2100" dirty="0">
                  <a:solidFill>
                    <a:prstClr val="white"/>
                  </a:solidFill>
                  <a:latin typeface="Times New Roman" panose="02020603050405020304" pitchFamily="18" charset="0"/>
                  <a:ea typeface="Arial Black" charset="0"/>
                  <a:cs typeface="Times New Roman" panose="02020603050405020304" pitchFamily="18" charset="0"/>
                </a:rPr>
                <a:t>Хувьсан өөрчлөгдөж буй нийгмийн хэрэгцээ шаардлага</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A1878B01-B7AA-12F3-4B10-AA747C3BE376}"/>
                </a:ext>
              </a:extLst>
            </p:cNvPr>
            <p:cNvSpPr/>
            <p:nvPr/>
          </p:nvSpPr>
          <p:spPr>
            <a:xfrm>
              <a:off x="2553065" y="4164475"/>
              <a:ext cx="2358836" cy="1116897"/>
            </a:xfrm>
            <a:prstGeom prst="roundRect">
              <a:avLst/>
            </a:prstGeom>
            <a:solidFill>
              <a:schemeClr val="accent2"/>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mn-MN" sz="2100" dirty="0">
                  <a:solidFill>
                    <a:prstClr val="white"/>
                  </a:solidFill>
                  <a:latin typeface="Times New Roman" panose="02020603050405020304" pitchFamily="18" charset="0"/>
                  <a:cs typeface="Times New Roman" panose="02020603050405020304" pitchFamily="18" charset="0"/>
                </a:rPr>
                <a:t>Хүний хөгжлийн “Алтан үе” буюу амьдралын эхний 1000 хоног, х</a:t>
              </a:r>
              <a:r>
                <a:rPr lang="mn-MN" sz="2100" dirty="0">
                  <a:solidFill>
                    <a:prstClr val="white"/>
                  </a:solidFill>
                  <a:latin typeface="Times New Roman" panose="02020603050405020304" pitchFamily="18" charset="0"/>
                  <a:ea typeface="Arial" charset="0"/>
                  <a:cs typeface="Times New Roman" panose="02020603050405020304" pitchFamily="18" charset="0"/>
                </a:rPr>
                <a:t>үүхдийн хөгжлийн онцлог </a:t>
              </a:r>
            </a:p>
            <a:p>
              <a:pPr algn="ctr" defTabSz="1371600">
                <a:defRPr/>
              </a:pPr>
              <a:r>
                <a:rPr lang="mn-MN" sz="2100" dirty="0">
                  <a:solidFill>
                    <a:prstClr val="white"/>
                  </a:solidFill>
                  <a:latin typeface="Times New Roman" panose="02020603050405020304" pitchFamily="18" charset="0"/>
                  <a:ea typeface="Arial" charset="0"/>
                  <a:cs typeface="Times New Roman" panose="02020603050405020304" pitchFamily="18" charset="0"/>
                </a:rPr>
                <a:t> /0-3 нас, 3-6 нас/</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6D7553A-F14A-AE4C-8968-0B9D7F51B0F4}"/>
                </a:ext>
              </a:extLst>
            </p:cNvPr>
            <p:cNvSpPr/>
            <p:nvPr/>
          </p:nvSpPr>
          <p:spPr>
            <a:xfrm>
              <a:off x="5024717" y="4184781"/>
              <a:ext cx="2134588" cy="1096592"/>
            </a:xfrm>
            <a:prstGeom prst="roundRect">
              <a:avLst/>
            </a:prstGeom>
            <a:solidFill>
              <a:srgbClr val="9751CB"/>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mn-MN" sz="2100" dirty="0">
                  <a:solidFill>
                    <a:prstClr val="white"/>
                  </a:solidFill>
                  <a:latin typeface="Times New Roman" panose="02020603050405020304" pitchFamily="18" charset="0"/>
                  <a:cs typeface="Times New Roman" panose="02020603050405020304" pitchFamily="18" charset="0"/>
                </a:rPr>
                <a:t>Бага насны хүүхдийн хөгжилд хөрөнгө оруулах, эргэх үр өгөөж</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FDDD31FD-5DBC-DE4A-A221-3318A9550690}"/>
                </a:ext>
              </a:extLst>
            </p:cNvPr>
            <p:cNvSpPr/>
            <p:nvPr/>
          </p:nvSpPr>
          <p:spPr>
            <a:xfrm>
              <a:off x="7320622" y="4184781"/>
              <a:ext cx="2134588" cy="1096591"/>
            </a:xfrm>
            <a:prstGeom prst="roundRect">
              <a:avLst/>
            </a:prstGeom>
            <a:solidFill>
              <a:schemeClr val="accent1"/>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mn-MN" sz="2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Олон хувилбар бүхий  нийгмийн цогц үйлчилгээний тэгш хүртээмж, чанар</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CF821C1-CEBD-DEEF-7F9F-BE2F02E2451F}"/>
                </a:ext>
              </a:extLst>
            </p:cNvPr>
            <p:cNvSpPr/>
            <p:nvPr/>
          </p:nvSpPr>
          <p:spPr>
            <a:xfrm>
              <a:off x="9586411" y="4184781"/>
              <a:ext cx="2548907" cy="1096591"/>
            </a:xfrm>
            <a:prstGeom prst="roundRect">
              <a:avLst/>
            </a:prstGeom>
            <a:solidFill>
              <a:schemeClr val="accent5"/>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mn-MN" sz="2100" dirty="0">
                  <a:solidFill>
                    <a:prstClr val="white"/>
                  </a:solidFill>
                  <a:latin typeface="Times New Roman" panose="02020603050405020304" pitchFamily="18" charset="0"/>
                  <a:cs typeface="Times New Roman" panose="02020603050405020304" pitchFamily="18" charset="0"/>
                </a:rPr>
                <a:t>Гэр бүлийн үүрэг, нийгмийн салбарын хамтын ажиллагаа, олон нийтийн түншлэл</a:t>
              </a:r>
            </a:p>
          </p:txBody>
        </p:sp>
      </p:grpSp>
      <p:pic>
        <p:nvPicPr>
          <p:cNvPr id="14" name="Picture Placeholder 13" descr="A young child holding a book&#10;&#10;Description automatically generated with low confidence">
            <a:extLst>
              <a:ext uri="{FF2B5EF4-FFF2-40B4-BE49-F238E27FC236}">
                <a16:creationId xmlns:a16="http://schemas.microsoft.com/office/drawing/2014/main" id="{6BADC756-DDB7-F1F8-1E59-450B604CC4F5}"/>
              </a:ext>
            </a:extLst>
          </p:cNvPr>
          <p:cNvPicPr>
            <a:picLocks noGrp="1" noChangeAspect="1"/>
          </p:cNvPicPr>
          <p:nvPr>
            <p:ph type="pic" sz="quarter" idx="59"/>
          </p:nvPr>
        </p:nvPicPr>
        <p:blipFill>
          <a:blip r:embed="rId6" cstate="print">
            <a:extLst>
              <a:ext uri="{28A0092B-C50C-407E-A947-70E740481C1C}">
                <a14:useLocalDpi xmlns:a14="http://schemas.microsoft.com/office/drawing/2010/main" val="0"/>
              </a:ext>
            </a:extLst>
          </a:blip>
          <a:srcRect l="20647" r="20647"/>
          <a:stretch>
            <a:fillRect/>
          </a:stretch>
        </p:blipFill>
        <p:spPr>
          <a:xfrm>
            <a:off x="7623798" y="3118951"/>
            <a:ext cx="2431548" cy="2762327"/>
          </a:xfrm>
          <a:ln>
            <a:solidFill>
              <a:srgbClr val="002060"/>
            </a:solidFill>
          </a:ln>
        </p:spPr>
      </p:pic>
      <p:grpSp>
        <p:nvGrpSpPr>
          <p:cNvPr id="16" name="Group 15">
            <a:extLst>
              <a:ext uri="{FF2B5EF4-FFF2-40B4-BE49-F238E27FC236}">
                <a16:creationId xmlns:a16="http://schemas.microsoft.com/office/drawing/2014/main" id="{26068BD9-CA16-3BCF-D92F-42AB539F1D42}"/>
              </a:ext>
            </a:extLst>
          </p:cNvPr>
          <p:cNvGrpSpPr/>
          <p:nvPr/>
        </p:nvGrpSpPr>
        <p:grpSpPr>
          <a:xfrm>
            <a:off x="565589" y="6039022"/>
            <a:ext cx="16547967" cy="571598"/>
            <a:chOff x="499811" y="4024986"/>
            <a:chExt cx="10738452" cy="381065"/>
          </a:xfrm>
        </p:grpSpPr>
        <p:sp>
          <p:nvSpPr>
            <p:cNvPr id="18" name="Rectangle 17">
              <a:extLst>
                <a:ext uri="{FF2B5EF4-FFF2-40B4-BE49-F238E27FC236}">
                  <a16:creationId xmlns:a16="http://schemas.microsoft.com/office/drawing/2014/main" id="{98ADC217-7FFC-6C6A-FEDA-F9B55EF3A301}"/>
                </a:ext>
              </a:extLst>
            </p:cNvPr>
            <p:cNvSpPr/>
            <p:nvPr/>
          </p:nvSpPr>
          <p:spPr>
            <a:xfrm>
              <a:off x="499811" y="4211824"/>
              <a:ext cx="10738452" cy="4695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endParaRPr lang="ko-KR" altLang="en-US" sz="4050" dirty="0">
                <a:solidFill>
                  <a:srgbClr val="002060"/>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20" name="Oval 19">
              <a:extLst>
                <a:ext uri="{FF2B5EF4-FFF2-40B4-BE49-F238E27FC236}">
                  <a16:creationId xmlns:a16="http://schemas.microsoft.com/office/drawing/2014/main" id="{8B178B9E-9D4B-0FE7-7EF7-C52C5DA9F9A5}"/>
                </a:ext>
              </a:extLst>
            </p:cNvPr>
            <p:cNvSpPr/>
            <p:nvPr/>
          </p:nvSpPr>
          <p:spPr>
            <a:xfrm>
              <a:off x="1314724" y="4040945"/>
              <a:ext cx="394250" cy="365106"/>
            </a:xfrm>
            <a:prstGeom prst="ellipse">
              <a:avLst/>
            </a:prstGeom>
            <a:solidFill>
              <a:schemeClr val="accent6"/>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r>
                <a:rPr lang="mn-MN" altLang="ko-KR" sz="4050" dirty="0">
                  <a:solidFill>
                    <a:prstClr val="white"/>
                  </a:solidFill>
                  <a:latin typeface="Times New Roman" panose="02020603050405020304" pitchFamily="18" charset="0"/>
                  <a:ea typeface="맑은 고딕" panose="020B0503020000020004" pitchFamily="34" charset="-127"/>
                  <a:cs typeface="Times New Roman" panose="02020603050405020304" pitchFamily="18" charset="0"/>
                </a:rPr>
                <a:t>1</a:t>
              </a:r>
              <a:endParaRPr lang="ko-KR" altLang="en-US" sz="4050" dirty="0">
                <a:solidFill>
                  <a:prstClr val="white"/>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22" name="Oval 21">
              <a:extLst>
                <a:ext uri="{FF2B5EF4-FFF2-40B4-BE49-F238E27FC236}">
                  <a16:creationId xmlns:a16="http://schemas.microsoft.com/office/drawing/2014/main" id="{1E0FBA5D-0F47-9FE4-C325-0277466B096E}"/>
                </a:ext>
              </a:extLst>
            </p:cNvPr>
            <p:cNvSpPr/>
            <p:nvPr/>
          </p:nvSpPr>
          <p:spPr>
            <a:xfrm>
              <a:off x="3461806" y="4040945"/>
              <a:ext cx="394250" cy="365106"/>
            </a:xfrm>
            <a:prstGeom prst="ellipse">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r>
                <a:rPr lang="mn-MN" altLang="ko-KR" sz="4050" dirty="0">
                  <a:solidFill>
                    <a:prstClr val="white"/>
                  </a:solidFill>
                  <a:latin typeface="Times New Roman" panose="02020603050405020304" pitchFamily="18" charset="0"/>
                  <a:ea typeface="맑은 고딕" panose="020B0503020000020004" pitchFamily="34" charset="-127"/>
                  <a:cs typeface="Times New Roman" panose="02020603050405020304" pitchFamily="18" charset="0"/>
                </a:rPr>
                <a:t>2</a:t>
              </a:r>
              <a:endParaRPr lang="ko-KR" altLang="en-US" sz="4050" dirty="0">
                <a:solidFill>
                  <a:prstClr val="white"/>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24" name="Oval 23">
              <a:extLst>
                <a:ext uri="{FF2B5EF4-FFF2-40B4-BE49-F238E27FC236}">
                  <a16:creationId xmlns:a16="http://schemas.microsoft.com/office/drawing/2014/main" id="{3AEEEE5F-50FC-B766-AC61-7220747C91BD}"/>
                </a:ext>
              </a:extLst>
            </p:cNvPr>
            <p:cNvSpPr/>
            <p:nvPr/>
          </p:nvSpPr>
          <p:spPr>
            <a:xfrm>
              <a:off x="5684767" y="4047156"/>
              <a:ext cx="394250" cy="358895"/>
            </a:xfrm>
            <a:prstGeom prst="ellipse">
              <a:avLst/>
            </a:prstGeom>
            <a:solidFill>
              <a:srgbClr val="9751CB"/>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r>
                <a:rPr lang="mn-MN" altLang="ko-KR" sz="4050" dirty="0">
                  <a:solidFill>
                    <a:prstClr val="white"/>
                  </a:solidFill>
                  <a:latin typeface="Times New Roman" panose="02020603050405020304" pitchFamily="18" charset="0"/>
                  <a:ea typeface="맑은 고딕" panose="020B0503020000020004" pitchFamily="34" charset="-127"/>
                  <a:cs typeface="Times New Roman" panose="02020603050405020304" pitchFamily="18" charset="0"/>
                </a:rPr>
                <a:t>3</a:t>
              </a:r>
              <a:endParaRPr lang="ko-KR" altLang="en-US" sz="4050" dirty="0">
                <a:solidFill>
                  <a:prstClr val="white"/>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26" name="Oval 25">
              <a:extLst>
                <a:ext uri="{FF2B5EF4-FFF2-40B4-BE49-F238E27FC236}">
                  <a16:creationId xmlns:a16="http://schemas.microsoft.com/office/drawing/2014/main" id="{568A2701-AAE6-E984-B4D1-F9281C8861BB}"/>
                </a:ext>
              </a:extLst>
            </p:cNvPr>
            <p:cNvSpPr/>
            <p:nvPr/>
          </p:nvSpPr>
          <p:spPr>
            <a:xfrm>
              <a:off x="8007548" y="4032376"/>
              <a:ext cx="394250" cy="373675"/>
            </a:xfrm>
            <a:prstGeom prst="ellipse">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r>
                <a:rPr lang="mn-MN" altLang="ko-KR" sz="4050" dirty="0">
                  <a:solidFill>
                    <a:prstClr val="white"/>
                  </a:solidFill>
                  <a:latin typeface="Times New Roman" panose="02020603050405020304" pitchFamily="18" charset="0"/>
                  <a:ea typeface="맑은 고딕" panose="020B0503020000020004" pitchFamily="34" charset="-127"/>
                  <a:cs typeface="Times New Roman" panose="02020603050405020304" pitchFamily="18" charset="0"/>
                </a:rPr>
                <a:t>4</a:t>
              </a:r>
              <a:endParaRPr lang="ko-KR" altLang="en-US" sz="4050" dirty="0">
                <a:solidFill>
                  <a:prstClr val="white"/>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28" name="Oval 42">
              <a:extLst>
                <a:ext uri="{FF2B5EF4-FFF2-40B4-BE49-F238E27FC236}">
                  <a16:creationId xmlns:a16="http://schemas.microsoft.com/office/drawing/2014/main" id="{689EFDE0-D25D-AC94-2773-69B46F5C3C7B}"/>
                </a:ext>
              </a:extLst>
            </p:cNvPr>
            <p:cNvSpPr/>
            <p:nvPr/>
          </p:nvSpPr>
          <p:spPr>
            <a:xfrm>
              <a:off x="10230509" y="4024986"/>
              <a:ext cx="394250" cy="373675"/>
            </a:xfrm>
            <a:prstGeom prst="ellipse">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r>
                <a:rPr lang="mn-MN" altLang="ko-KR" sz="4050" dirty="0">
                  <a:solidFill>
                    <a:prstClr val="white"/>
                  </a:solidFill>
                  <a:latin typeface="Times New Roman" panose="02020603050405020304" pitchFamily="18" charset="0"/>
                  <a:ea typeface="맑은 고딕" panose="020B0503020000020004" pitchFamily="34" charset="-127"/>
                  <a:cs typeface="Times New Roman" panose="02020603050405020304" pitchFamily="18" charset="0"/>
                </a:rPr>
                <a:t>5</a:t>
              </a:r>
              <a:endParaRPr lang="ko-KR" altLang="en-US" sz="4050" dirty="0">
                <a:solidFill>
                  <a:prstClr val="white"/>
                </a:solidFill>
                <a:latin typeface="Times New Roman" panose="02020603050405020304" pitchFamily="18" charset="0"/>
                <a:ea typeface="맑은 고딕" panose="020B0503020000020004" pitchFamily="34" charset="-127"/>
                <a:cs typeface="Times New Roman" panose="02020603050405020304" pitchFamily="18" charset="0"/>
              </a:endParaRPr>
            </a:p>
          </p:txBody>
        </p:sp>
      </p:grpSp>
      <p:pic>
        <p:nvPicPr>
          <p:cNvPr id="7" name="Picture Placeholder 24" descr="A picture containing person, plastic&#10;&#10;Description automatically generated">
            <a:extLst>
              <a:ext uri="{FF2B5EF4-FFF2-40B4-BE49-F238E27FC236}">
                <a16:creationId xmlns:a16="http://schemas.microsoft.com/office/drawing/2014/main" id="{E4C2BA23-4803-C702-6E56-4F04D5099EAB}"/>
              </a:ext>
            </a:extLst>
          </p:cNvPr>
          <p:cNvPicPr>
            <a:picLocks noGrp="1" noChangeAspect="1"/>
          </p:cNvPicPr>
          <p:nvPr>
            <p:ph type="pic" sz="quarter" idx="60"/>
          </p:nvPr>
        </p:nvPicPr>
        <p:blipFill>
          <a:blip r:embed="rId3">
            <a:extLst>
              <a:ext uri="{28A0092B-C50C-407E-A947-70E740481C1C}">
                <a14:useLocalDpi xmlns:a14="http://schemas.microsoft.com/office/drawing/2010/main" val="0"/>
              </a:ext>
            </a:extLst>
          </a:blip>
          <a:srcRect l="20621" r="20621"/>
          <a:stretch>
            <a:fillRect/>
          </a:stretch>
        </p:blipFill>
        <p:spPr>
          <a:xfrm>
            <a:off x="11041858" y="3109913"/>
            <a:ext cx="2431256" cy="2762250"/>
          </a:xfrm>
          <a:ln>
            <a:solidFill>
              <a:srgbClr val="002060"/>
            </a:solidFill>
          </a:ln>
        </p:spPr>
      </p:pic>
    </p:spTree>
    <p:extLst>
      <p:ext uri="{BB962C8B-B14F-4D97-AF65-F5344CB8AC3E}">
        <p14:creationId xmlns:p14="http://schemas.microsoft.com/office/powerpoint/2010/main" val="2517140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a:extLst>
            <a:ext uri="{FF2B5EF4-FFF2-40B4-BE49-F238E27FC236}">
              <a16:creationId xmlns:a16="http://schemas.microsoft.com/office/drawing/2014/main" id="{747E5903-CD94-AFAA-3B4E-327DB7401D9A}"/>
            </a:ext>
          </a:extLst>
        </p:cNvPr>
        <p:cNvGrpSpPr/>
        <p:nvPr/>
      </p:nvGrpSpPr>
      <p:grpSpPr>
        <a:xfrm>
          <a:off x="0" y="0"/>
          <a:ext cx="0" cy="0"/>
          <a:chOff x="0" y="0"/>
          <a:chExt cx="0" cy="0"/>
        </a:xfrm>
      </p:grpSpPr>
      <p:sp>
        <p:nvSpPr>
          <p:cNvPr id="100" name="Google Shape;100;g3bc726794fc_0_13">
            <a:extLst>
              <a:ext uri="{FF2B5EF4-FFF2-40B4-BE49-F238E27FC236}">
                <a16:creationId xmlns:a16="http://schemas.microsoft.com/office/drawing/2014/main" id="{396B3B92-E160-D9A7-89DF-1E02FDB0BE32}"/>
              </a:ext>
            </a:extLst>
          </p:cNvPr>
          <p:cNvSpPr txBox="1">
            <a:spLocks noGrp="1"/>
          </p:cNvSpPr>
          <p:nvPr>
            <p:ph type="ctrTitle"/>
          </p:nvPr>
        </p:nvSpPr>
        <p:spPr>
          <a:xfrm rot="10800000">
            <a:off x="16002114" y="5264951"/>
            <a:ext cx="1288800" cy="1417950"/>
          </a:xfrm>
          <a:prstGeom prst="rect">
            <a:avLst/>
          </a:prstGeom>
          <a:noFill/>
          <a:ln>
            <a:noFill/>
          </a:ln>
        </p:spPr>
        <p:txBody>
          <a:bodyPr spcFirstLastPara="1" vert="horz" wrap="square" lIns="137138" tIns="68550" rIns="137138" bIns="68550" rtlCol="0" anchor="b" anchorCtr="0">
            <a:normAutofit/>
          </a:bodyPr>
          <a:lstStyle/>
          <a:p>
            <a:pPr>
              <a:lnSpc>
                <a:spcPct val="90000"/>
              </a:lnSpc>
              <a:spcBef>
                <a:spcPts val="0"/>
              </a:spcBef>
              <a:buClr>
                <a:schemeClr val="dk1"/>
              </a:buClr>
              <a:buSzPts val="6000"/>
            </a:pPr>
            <a:r>
              <a:rPr lang="mn-MN"/>
              <a:t> </a:t>
            </a:r>
            <a:endParaRPr/>
          </a:p>
        </p:txBody>
      </p:sp>
      <p:sp>
        <p:nvSpPr>
          <p:cNvPr id="103" name="Google Shape;103;g3bc726794fc_0_13">
            <a:extLst>
              <a:ext uri="{FF2B5EF4-FFF2-40B4-BE49-F238E27FC236}">
                <a16:creationId xmlns:a16="http://schemas.microsoft.com/office/drawing/2014/main" id="{EA3F8441-F333-5DB9-5D9C-6CCF2C1D13B8}"/>
              </a:ext>
            </a:extLst>
          </p:cNvPr>
          <p:cNvSpPr txBox="1">
            <a:spLocks noGrp="1"/>
          </p:cNvSpPr>
          <p:nvPr>
            <p:ph type="subTitle" idx="1"/>
          </p:nvPr>
        </p:nvSpPr>
        <p:spPr>
          <a:xfrm flipH="1">
            <a:off x="16002186" y="7667031"/>
            <a:ext cx="3582000" cy="219600"/>
          </a:xfrm>
          <a:prstGeom prst="rect">
            <a:avLst/>
          </a:prstGeom>
          <a:noFill/>
          <a:ln>
            <a:noFill/>
          </a:ln>
        </p:spPr>
        <p:txBody>
          <a:bodyPr spcFirstLastPara="1" vert="horz" wrap="square" lIns="137138" tIns="68550" rIns="137138" bIns="68550" rtlCol="0" anchor="t" anchorCtr="0">
            <a:normAutofit fontScale="25000" lnSpcReduction="20000"/>
          </a:bodyPr>
          <a:lstStyle/>
          <a:p>
            <a:pPr marL="342900" indent="-342900">
              <a:lnSpc>
                <a:spcPct val="90000"/>
              </a:lnSpc>
              <a:spcBef>
                <a:spcPts val="1500"/>
              </a:spcBef>
              <a:buClr>
                <a:schemeClr val="dk1"/>
              </a:buClr>
              <a:buSzPts val="2400"/>
            </a:pPr>
            <a:r>
              <a:rPr lang="mn-MN"/>
              <a:t> </a:t>
            </a:r>
            <a:endParaRPr/>
          </a:p>
        </p:txBody>
      </p:sp>
      <p:sp>
        <p:nvSpPr>
          <p:cNvPr id="2" name="Google Shape;102;g3bc726794fc_0_13">
            <a:extLst>
              <a:ext uri="{FF2B5EF4-FFF2-40B4-BE49-F238E27FC236}">
                <a16:creationId xmlns:a16="http://schemas.microsoft.com/office/drawing/2014/main" id="{203402AD-DB65-4C14-D765-B3E61FD9BB70}"/>
              </a:ext>
            </a:extLst>
          </p:cNvPr>
          <p:cNvSpPr txBox="1"/>
          <p:nvPr/>
        </p:nvSpPr>
        <p:spPr>
          <a:xfrm>
            <a:off x="7387389" y="616434"/>
            <a:ext cx="10659981" cy="1061769"/>
          </a:xfrm>
          <a:prstGeom prst="rect">
            <a:avLst/>
          </a:prstGeom>
          <a:noFill/>
          <a:ln>
            <a:noFill/>
          </a:ln>
        </p:spPr>
        <p:txBody>
          <a:bodyPr spcFirstLastPara="1" wrap="square" lIns="137138" tIns="68550" rIns="137138" bIns="68550" anchor="t" anchorCtr="0">
            <a:spAutoFit/>
          </a:bodyPr>
          <a:lstStyle/>
          <a:p>
            <a:pPr algn="ctr"/>
            <a:r>
              <a:rPr lang="mn-MN" sz="3000" b="1" dirty="0">
                <a:solidFill>
                  <a:srgbClr val="FFC000"/>
                </a:solidFill>
              </a:rPr>
              <a:t>Хүүхэд хамгааллын ажлыг эрчимжүүлэх чиглэлээр:</a:t>
            </a:r>
            <a:endParaRPr lang="mn-MN" sz="3000" b="1" dirty="0">
              <a:solidFill>
                <a:srgbClr val="FFC000"/>
              </a:solidFill>
              <a:latin typeface="Arial"/>
              <a:ea typeface="Arial"/>
              <a:cs typeface="Arial"/>
              <a:sym typeface="Arial"/>
            </a:endParaRPr>
          </a:p>
        </p:txBody>
      </p:sp>
      <p:sp>
        <p:nvSpPr>
          <p:cNvPr id="4" name="TextBox 3">
            <a:extLst>
              <a:ext uri="{FF2B5EF4-FFF2-40B4-BE49-F238E27FC236}">
                <a16:creationId xmlns:a16="http://schemas.microsoft.com/office/drawing/2014/main" id="{9F657227-ECD5-19BF-4368-3085824B212A}"/>
              </a:ext>
            </a:extLst>
          </p:cNvPr>
          <p:cNvSpPr txBox="1"/>
          <p:nvPr/>
        </p:nvSpPr>
        <p:spPr>
          <a:xfrm>
            <a:off x="563964" y="1695937"/>
            <a:ext cx="17229222" cy="5445465"/>
          </a:xfrm>
          <a:prstGeom prst="rect">
            <a:avLst/>
          </a:prstGeom>
          <a:noFill/>
        </p:spPr>
        <p:txBody>
          <a:bodyPr wrap="square">
            <a:spAutoFit/>
          </a:bodyPr>
          <a:lstStyle/>
          <a:p>
            <a:pPr indent="540068" algn="just">
              <a:lnSpc>
                <a:spcPct val="115000"/>
              </a:lnSpc>
              <a:spcAft>
                <a:spcPts val="1200"/>
              </a:spcAft>
            </a:pPr>
            <a:r>
              <a:rPr lang="mn-MN" sz="2700" i="1" dirty="0">
                <a:solidFill>
                  <a:schemeClr val="bg1"/>
                </a:solidFill>
                <a:latin typeface="Arial" panose="020B0604020202020204" pitchFamily="34" charset="0"/>
                <a:ea typeface="Calibri" panose="020F0502020204030204" pitchFamily="34" charset="0"/>
                <a:cs typeface="Mongolian Baiti" panose="03000500000000000000" pitchFamily="66" charset="0"/>
              </a:rPr>
              <a:t>2024–2025 оны хичээлийн жилд хийсэн хяналтын камер ашиглалтын нөхцөл байдлын судалгаанд 826 цэцэрлэг хамрагдсан ба гол үр дүнгүүдийг дурдвал:</a:t>
            </a:r>
            <a:endParaRPr lang="en-US" sz="2700" i="1" dirty="0">
              <a:solidFill>
                <a:schemeClr val="bg1"/>
              </a:solidFill>
              <a:latin typeface="Arial" panose="020B0604020202020204" pitchFamily="34" charset="0"/>
              <a:ea typeface="Calibri" panose="020F0502020204030204" pitchFamily="34" charset="0"/>
              <a:cs typeface="Mongolian Baiti" panose="03000500000000000000" pitchFamily="66" charset="0"/>
            </a:endParaRPr>
          </a:p>
          <a:p>
            <a:pPr marL="428625" indent="-428625" algn="just">
              <a:lnSpc>
                <a:spcPct val="115000"/>
              </a:lnSpc>
              <a:spcAft>
                <a:spcPts val="1200"/>
              </a:spcAft>
              <a:buFont typeface="Wingdings" panose="05000000000000000000" pitchFamily="2" charset="2"/>
              <a:buChar char="ü"/>
            </a:pPr>
            <a:r>
              <a:rPr lang="mn-MN" sz="2700" dirty="0">
                <a:solidFill>
                  <a:schemeClr val="bg1"/>
                </a:solidFill>
                <a:latin typeface="Arial" panose="020B0604020202020204" pitchFamily="34" charset="0"/>
                <a:ea typeface="Calibri" panose="020F0502020204030204" pitchFamily="34" charset="0"/>
                <a:cs typeface="Mongolian Baiti" panose="03000500000000000000" pitchFamily="66" charset="0"/>
              </a:rPr>
              <a:t>2011–2024 он хүртэлх хугацаанд 508 цэцэрлэг буюу 61.5 хувь нь хяналтын камераа шинэчлэн сайжруулсан бол 318 цэцэрлэг буюу 38.4 хувь нь анх суурилуулсан камерыг шинэчилж, сайжруулаагүй, нэмэлт камер суурилуулах шаардлагатай байв.</a:t>
            </a:r>
            <a:endParaRPr lang="en-US" sz="2700" dirty="0">
              <a:solidFill>
                <a:schemeClr val="bg1"/>
              </a:solidFill>
              <a:latin typeface="Arial" panose="020B0604020202020204" pitchFamily="34" charset="0"/>
              <a:ea typeface="Calibri" panose="020F0502020204030204" pitchFamily="34" charset="0"/>
              <a:cs typeface="Mongolian Baiti" panose="03000500000000000000" pitchFamily="66" charset="0"/>
            </a:endParaRPr>
          </a:p>
          <a:p>
            <a:pPr marL="428625" indent="-428625" algn="just">
              <a:lnSpc>
                <a:spcPct val="115000"/>
              </a:lnSpc>
              <a:spcAft>
                <a:spcPts val="1200"/>
              </a:spcAft>
              <a:buFont typeface="Wingdings" panose="05000000000000000000" pitchFamily="2" charset="2"/>
              <a:buChar char="ü"/>
            </a:pPr>
            <a:r>
              <a:rPr lang="mn-MN" sz="2700" dirty="0">
                <a:solidFill>
                  <a:schemeClr val="bg1"/>
                </a:solidFill>
                <a:latin typeface="Arial" panose="020B0604020202020204" pitchFamily="34" charset="0"/>
                <a:ea typeface="Calibri" panose="020F0502020204030204" pitchFamily="34" charset="0"/>
                <a:cs typeface="Mongolian Baiti" panose="03000500000000000000" pitchFamily="66" charset="0"/>
              </a:rPr>
              <a:t>826 цэцэрлэгийн гадна, дотор нийт 13,956 ширхэг хяналтын камер байршуулсан.</a:t>
            </a:r>
            <a:endParaRPr lang="en-US" sz="2700" dirty="0">
              <a:solidFill>
                <a:schemeClr val="bg1"/>
              </a:solidFill>
              <a:latin typeface="Arial" panose="020B0604020202020204" pitchFamily="34" charset="0"/>
              <a:ea typeface="Calibri" panose="020F0502020204030204" pitchFamily="34" charset="0"/>
              <a:cs typeface="Mongolian Baiti" panose="03000500000000000000" pitchFamily="66" charset="0"/>
            </a:endParaRPr>
          </a:p>
          <a:p>
            <a:pPr marL="428625" indent="-428625" algn="just">
              <a:lnSpc>
                <a:spcPct val="115000"/>
              </a:lnSpc>
              <a:spcAft>
                <a:spcPts val="1200"/>
              </a:spcAft>
              <a:buFont typeface="Wingdings" panose="05000000000000000000" pitchFamily="2" charset="2"/>
              <a:buChar char="ü"/>
            </a:pPr>
            <a:r>
              <a:rPr lang="mn-MN" sz="2700" dirty="0">
                <a:solidFill>
                  <a:schemeClr val="bg1"/>
                </a:solidFill>
                <a:latin typeface="Arial" panose="020B0604020202020204" pitchFamily="34" charset="0"/>
                <a:ea typeface="Calibri" panose="020F0502020204030204" pitchFamily="34" charset="0"/>
                <a:cs typeface="Mongolian Baiti" panose="03000500000000000000" pitchFamily="66" charset="0"/>
              </a:rPr>
              <a:t>Камерын бичлэгийг 214 цэцэрлэг буюу 25.9 хувь нь 7 хоног, 226 цэцэрлэг буюу 27.3 хувь нь 14 хоног, 386 цэцэрлэг буюу 46.7 хувь нь 30 хоногоор хадгалдаг.</a:t>
            </a:r>
            <a:endParaRPr lang="en-US" sz="2700" dirty="0">
              <a:solidFill>
                <a:schemeClr val="bg1"/>
              </a:solidFill>
              <a:latin typeface="Arial" panose="020B0604020202020204" pitchFamily="34" charset="0"/>
              <a:ea typeface="Calibri" panose="020F0502020204030204" pitchFamily="34" charset="0"/>
              <a:cs typeface="Mongolian Baiti" panose="03000500000000000000" pitchFamily="66" charset="0"/>
            </a:endParaRPr>
          </a:p>
          <a:p>
            <a:pPr marL="428625" indent="-428625" algn="just">
              <a:lnSpc>
                <a:spcPct val="115000"/>
              </a:lnSpc>
              <a:spcAft>
                <a:spcPts val="1200"/>
              </a:spcAft>
              <a:buFont typeface="Wingdings" panose="05000000000000000000" pitchFamily="2" charset="2"/>
              <a:buChar char="ü"/>
            </a:pPr>
            <a:r>
              <a:rPr lang="mn-MN" sz="2700" dirty="0">
                <a:solidFill>
                  <a:schemeClr val="bg1"/>
                </a:solidFill>
                <a:latin typeface="Arial" panose="020B0604020202020204" pitchFamily="34" charset="0"/>
                <a:ea typeface="Calibri" panose="020F0502020204030204" pitchFamily="34" charset="0"/>
                <a:cs typeface="Mongolian Baiti" panose="03000500000000000000" pitchFamily="66" charset="0"/>
              </a:rPr>
              <a:t>105 цэцэрлэг буюу 12.7 хувь нь арга зүйч, 524 цэцэрлэг буюу 63.4 хувь нь эрхлэгч, 160 цэцэрлэг буюу 19.3 хувь нь эрхлэгч, арга зүйч хоёулаа хянадаг байна.</a:t>
            </a:r>
          </a:p>
        </p:txBody>
      </p:sp>
      <p:sp>
        <p:nvSpPr>
          <p:cNvPr id="7" name="TextBox 6">
            <a:extLst>
              <a:ext uri="{FF2B5EF4-FFF2-40B4-BE49-F238E27FC236}">
                <a16:creationId xmlns:a16="http://schemas.microsoft.com/office/drawing/2014/main" id="{5F2DCE5A-82F4-E4B8-F46D-07040B1B827E}"/>
              </a:ext>
            </a:extLst>
          </p:cNvPr>
          <p:cNvSpPr txBox="1"/>
          <p:nvPr/>
        </p:nvSpPr>
        <p:spPr>
          <a:xfrm>
            <a:off x="3248526" y="7970515"/>
            <a:ext cx="14544660" cy="1754326"/>
          </a:xfrm>
          <a:prstGeom prst="rect">
            <a:avLst/>
          </a:prstGeom>
          <a:noFill/>
          <a:ln w="9525"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pPr algn="just"/>
            <a:r>
              <a:rPr lang="mn-MN" sz="2700" i="1" dirty="0">
                <a:solidFill>
                  <a:schemeClr val="bg1"/>
                </a:solidFill>
                <a:latin typeface="Arial" panose="020B0604020202020204" pitchFamily="34" charset="0"/>
                <a:ea typeface="Times New Roman" panose="02020603050405020304" pitchFamily="18" charset="0"/>
              </a:rPr>
              <a:t>“Хүүхдийн цэцэрлэгийн хяналтын камер ашиглалтыг сайжруулах зөвлөмж”-ийг 2025 оны 3 дугаар сард боловсруулан хүргүүлсэн</a:t>
            </a:r>
            <a:r>
              <a:rPr lang="en-US" sz="2700" i="1" dirty="0">
                <a:solidFill>
                  <a:schemeClr val="bg1"/>
                </a:solidFill>
                <a:latin typeface="Arial" panose="020B0604020202020204" pitchFamily="34" charset="0"/>
                <a:ea typeface="Times New Roman" panose="02020603050405020304" pitchFamily="18" charset="0"/>
              </a:rPr>
              <a:t>. </a:t>
            </a:r>
            <a:r>
              <a:rPr lang="mn-MN" sz="2700" i="1" dirty="0">
                <a:solidFill>
                  <a:schemeClr val="bg1"/>
                </a:solidFill>
                <a:latin typeface="Arial" panose="020B0604020202020204" pitchFamily="34" charset="0"/>
                <a:ea typeface="Times New Roman" panose="02020603050405020304" pitchFamily="18" charset="0"/>
              </a:rPr>
              <a:t>2025-2026 оны хичээлийн жилд хүүхэд хамгааллын баг нь зөвлөмжийг хэрэгжүүлэн ажиллаж, 14 хоног тутамд камер ашиглалтыг ажиглаж, хяналт тавин хамтран ажиллаж байна.</a:t>
            </a:r>
            <a:endParaRPr lang="en-US" sz="2700" dirty="0">
              <a:solidFill>
                <a:schemeClr val="bg1"/>
              </a:solidFill>
            </a:endParaRPr>
          </a:p>
        </p:txBody>
      </p:sp>
      <p:pic>
        <p:nvPicPr>
          <p:cNvPr id="8" name="Google Shape;198;p9">
            <a:extLst>
              <a:ext uri="{FF2B5EF4-FFF2-40B4-BE49-F238E27FC236}">
                <a16:creationId xmlns:a16="http://schemas.microsoft.com/office/drawing/2014/main" id="{3A7EEF99-E2B6-D732-6BCD-6277ED1CC614}"/>
              </a:ext>
            </a:extLst>
          </p:cNvPr>
          <p:cNvPicPr preferRelativeResize="0"/>
          <p:nvPr/>
        </p:nvPicPr>
        <p:blipFill rotWithShape="1">
          <a:blip r:embed="rId3">
            <a:alphaModFix/>
          </a:blip>
          <a:srcRect r="50000"/>
          <a:stretch/>
        </p:blipFill>
        <p:spPr>
          <a:xfrm>
            <a:off x="783572" y="8111664"/>
            <a:ext cx="2200260" cy="1606623"/>
          </a:xfrm>
          <a:prstGeom prst="rect">
            <a:avLst/>
          </a:prstGeom>
          <a:noFill/>
          <a:ln>
            <a:noFill/>
          </a:ln>
        </p:spPr>
      </p:pic>
    </p:spTree>
    <p:extLst>
      <p:ext uri="{BB962C8B-B14F-4D97-AF65-F5344CB8AC3E}">
        <p14:creationId xmlns:p14="http://schemas.microsoft.com/office/powerpoint/2010/main" val="2333256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EB7CD-E9A6-547D-2F64-047502BA685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D800AE6-3402-F8BB-F22C-68482087E591}"/>
              </a:ext>
            </a:extLst>
          </p:cNvPr>
          <p:cNvGrpSpPr/>
          <p:nvPr/>
        </p:nvGrpSpPr>
        <p:grpSpPr>
          <a:xfrm>
            <a:off x="5893184" y="110358"/>
            <a:ext cx="11433119" cy="10066284"/>
            <a:chOff x="2541423" y="147144"/>
            <a:chExt cx="5929915" cy="6710856"/>
          </a:xfrm>
        </p:grpSpPr>
        <p:pic>
          <p:nvPicPr>
            <p:cNvPr id="4" name="Picture 3">
              <a:extLst>
                <a:ext uri="{FF2B5EF4-FFF2-40B4-BE49-F238E27FC236}">
                  <a16:creationId xmlns:a16="http://schemas.microsoft.com/office/drawing/2014/main" id="{EC5A13AC-1356-D910-745C-2851C425B924}"/>
                </a:ext>
              </a:extLst>
            </p:cNvPr>
            <p:cNvPicPr>
              <a:picLocks noChangeAspect="1"/>
            </p:cNvPicPr>
            <p:nvPr/>
          </p:nvPicPr>
          <p:blipFill>
            <a:blip r:embed="rId2"/>
            <a:stretch>
              <a:fillRect/>
            </a:stretch>
          </p:blipFill>
          <p:spPr>
            <a:xfrm>
              <a:off x="2541423" y="147144"/>
              <a:ext cx="5929915" cy="4114458"/>
            </a:xfrm>
            <a:prstGeom prst="rect">
              <a:avLst/>
            </a:prstGeom>
          </p:spPr>
        </p:pic>
        <p:pic>
          <p:nvPicPr>
            <p:cNvPr id="9" name="Picture 8">
              <a:extLst>
                <a:ext uri="{FF2B5EF4-FFF2-40B4-BE49-F238E27FC236}">
                  <a16:creationId xmlns:a16="http://schemas.microsoft.com/office/drawing/2014/main" id="{A3AE5ADD-ABD8-2CB8-289B-7DE97DDE53E3}"/>
                </a:ext>
              </a:extLst>
            </p:cNvPr>
            <p:cNvPicPr>
              <a:picLocks noChangeAspect="1"/>
            </p:cNvPicPr>
            <p:nvPr/>
          </p:nvPicPr>
          <p:blipFill>
            <a:blip r:embed="rId3"/>
            <a:stretch>
              <a:fillRect/>
            </a:stretch>
          </p:blipFill>
          <p:spPr>
            <a:xfrm>
              <a:off x="2541423" y="4171575"/>
              <a:ext cx="5929915" cy="2686425"/>
            </a:xfrm>
            <a:prstGeom prst="rect">
              <a:avLst/>
            </a:prstGeom>
          </p:spPr>
        </p:pic>
      </p:grpSp>
      <p:sp>
        <p:nvSpPr>
          <p:cNvPr id="3" name="TextBox 2">
            <a:extLst>
              <a:ext uri="{FF2B5EF4-FFF2-40B4-BE49-F238E27FC236}">
                <a16:creationId xmlns:a16="http://schemas.microsoft.com/office/drawing/2014/main" id="{404FF0BC-AD75-ED3F-F410-C5CC06DCDB22}"/>
              </a:ext>
            </a:extLst>
          </p:cNvPr>
          <p:cNvSpPr txBox="1"/>
          <p:nvPr/>
        </p:nvSpPr>
        <p:spPr>
          <a:xfrm>
            <a:off x="469847" y="3620006"/>
            <a:ext cx="5423337" cy="3000821"/>
          </a:xfrm>
          <a:prstGeom prst="rect">
            <a:avLst/>
          </a:prstGeom>
          <a:noFill/>
        </p:spPr>
        <p:txBody>
          <a:bodyPr wrap="square">
            <a:spAutoFit/>
          </a:bodyPr>
          <a:lstStyle/>
          <a:p>
            <a:pPr algn="ctr"/>
            <a:r>
              <a:rPr lang="mn-MN" sz="2700" b="1" dirty="0">
                <a:solidFill>
                  <a:srgbClr val="FFC000"/>
                </a:solidFill>
                <a:latin typeface="Times New Roman" panose="02020603050405020304" pitchFamily="18" charset="0"/>
                <a:cs typeface="Times New Roman" panose="02020603050405020304" pitchFamily="18" charset="0"/>
              </a:rPr>
              <a:t>“БАГА НАСНЫ ХҮҮХДИЙН ЦОГЦ ХӨГЖЛИЙГ ДЭМЖИХ АРГА ХЭМЖЭЭГ ХЭРЭГЖҮҮЛЭХ 2026 ОНЫ ҮЙЛ АЖИЛЛАГААНЫ ТӨЛӨВЛӨГӨӨ”-Г БАТЛАН ХЭРЭГЖҮҮЛЖ БАЙНА.</a:t>
            </a:r>
            <a:endParaRPr lang="en-US" sz="27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4482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7B7-7E80-4350-7738-A5FC2A886DF6}"/>
              </a:ext>
            </a:extLst>
          </p:cNvPr>
          <p:cNvSpPr>
            <a:spLocks noGrp="1"/>
          </p:cNvSpPr>
          <p:nvPr>
            <p:ph type="title"/>
          </p:nvPr>
        </p:nvSpPr>
        <p:spPr/>
        <p:txBody>
          <a:bodyPr/>
          <a:lstStyle/>
          <a:p>
            <a:r>
              <a:rPr lang="en-US" sz="2800" b="1" dirty="0">
                <a:solidFill>
                  <a:srgbClr val="FFFF00"/>
                </a:solidFill>
                <a:latin typeface="Arial"/>
                <a:cs typeface="Arial"/>
              </a:rPr>
              <a:t>ЕРӨНХИЙ БОЛОВСРОЛЫН СУРГУУЛИЙН СУРАЛЦАГЧИЙН </a:t>
            </a:r>
            <a:br>
              <a:rPr lang="en-US" sz="2800" b="1" dirty="0">
                <a:solidFill>
                  <a:srgbClr val="FFFF00"/>
                </a:solidFill>
                <a:latin typeface="Arial"/>
                <a:cs typeface="Arial"/>
              </a:rPr>
            </a:br>
            <a:r>
              <a:rPr lang="en-US" sz="2800" b="1" dirty="0">
                <a:solidFill>
                  <a:srgbClr val="FFFF00"/>
                </a:solidFill>
                <a:latin typeface="Arial"/>
                <a:cs typeface="Arial"/>
              </a:rPr>
              <a:t>СУРАХ БИЧИГ</a:t>
            </a:r>
            <a:endParaRPr lang="en-US" dirty="0"/>
          </a:p>
        </p:txBody>
      </p:sp>
      <p:pic>
        <p:nvPicPr>
          <p:cNvPr id="3" name="Picture 2" descr="A cartoon of a child and child holding hands&#10;&#10;AI-generated content may be incorrect.">
            <a:extLst>
              <a:ext uri="{FF2B5EF4-FFF2-40B4-BE49-F238E27FC236}">
                <a16:creationId xmlns:a16="http://schemas.microsoft.com/office/drawing/2014/main" id="{8E0EA02E-2804-F9BE-6041-C210FF4376BB}"/>
              </a:ext>
            </a:extLst>
          </p:cNvPr>
          <p:cNvPicPr>
            <a:picLocks noChangeAspect="1"/>
          </p:cNvPicPr>
          <p:nvPr/>
        </p:nvPicPr>
        <p:blipFill>
          <a:blip r:embed="rId3"/>
          <a:stretch>
            <a:fillRect/>
          </a:stretch>
        </p:blipFill>
        <p:spPr>
          <a:xfrm>
            <a:off x="1724026" y="2194778"/>
            <a:ext cx="2472104" cy="2981326"/>
          </a:xfrm>
          <a:prstGeom prst="rect">
            <a:avLst/>
          </a:prstGeom>
        </p:spPr>
      </p:pic>
      <p:pic>
        <p:nvPicPr>
          <p:cNvPr id="9" name="Picture 8" descr="A document with a stamp and a stamp&#10;&#10;AI-generated content may be incorrect.">
            <a:extLst>
              <a:ext uri="{FF2B5EF4-FFF2-40B4-BE49-F238E27FC236}">
                <a16:creationId xmlns:a16="http://schemas.microsoft.com/office/drawing/2014/main" id="{BB56D666-0C57-3BE9-5922-173AC70C33E5}"/>
              </a:ext>
            </a:extLst>
          </p:cNvPr>
          <p:cNvPicPr>
            <a:picLocks noChangeAspect="1"/>
          </p:cNvPicPr>
          <p:nvPr/>
        </p:nvPicPr>
        <p:blipFill>
          <a:blip r:embed="rId4"/>
          <a:stretch>
            <a:fillRect/>
          </a:stretch>
        </p:blipFill>
        <p:spPr>
          <a:xfrm>
            <a:off x="368249" y="6331340"/>
            <a:ext cx="3018404" cy="3660531"/>
          </a:xfrm>
          <a:prstGeom prst="rect">
            <a:avLst/>
          </a:prstGeom>
        </p:spPr>
      </p:pic>
      <p:sp>
        <p:nvSpPr>
          <p:cNvPr id="17" name="TextBox 16">
            <a:extLst>
              <a:ext uri="{FF2B5EF4-FFF2-40B4-BE49-F238E27FC236}">
                <a16:creationId xmlns:a16="http://schemas.microsoft.com/office/drawing/2014/main" id="{8A6AA768-E985-915D-438A-F38C4B9C2B0D}"/>
              </a:ext>
            </a:extLst>
          </p:cNvPr>
          <p:cNvSpPr txBox="1"/>
          <p:nvPr/>
        </p:nvSpPr>
        <p:spPr>
          <a:xfrm>
            <a:off x="301461" y="5376096"/>
            <a:ext cx="3326422"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ctr" rtl="0"/>
            <a:r>
              <a:rPr lang="en-US" kern="1200" err="1">
                <a:solidFill>
                  <a:schemeClr val="bg1"/>
                </a:solidFill>
                <a:latin typeface="Arial"/>
                <a:ea typeface="+mn-ea"/>
                <a:cs typeface="Arial"/>
              </a:rPr>
              <a:t>Сурах</a:t>
            </a:r>
            <a:r>
              <a:rPr lang="en-US" sz="1600" kern="1200">
                <a:solidFill>
                  <a:schemeClr val="bg1"/>
                </a:solidFill>
                <a:latin typeface="Arial"/>
                <a:ea typeface="+mn-ea"/>
                <a:cs typeface="Arial"/>
              </a:rPr>
              <a:t> </a:t>
            </a:r>
            <a:r>
              <a:rPr lang="en-US" sz="1600" kern="1200" err="1">
                <a:solidFill>
                  <a:schemeClr val="bg1"/>
                </a:solidFill>
                <a:latin typeface="Arial"/>
                <a:ea typeface="+mn-ea"/>
                <a:cs typeface="Arial"/>
              </a:rPr>
              <a:t>бичгийг</a:t>
            </a:r>
            <a:r>
              <a:rPr lang="en-US" sz="1600" kern="1200">
                <a:solidFill>
                  <a:schemeClr val="bg1"/>
                </a:solidFill>
                <a:latin typeface="Arial"/>
                <a:ea typeface="+mn-ea"/>
                <a:cs typeface="Arial"/>
              </a:rPr>
              <a:t> </a:t>
            </a:r>
            <a:r>
              <a:rPr lang="en-US" sz="1600" kern="1200" err="1">
                <a:solidFill>
                  <a:schemeClr val="bg1"/>
                </a:solidFill>
                <a:latin typeface="Arial"/>
                <a:ea typeface="+mn-ea"/>
                <a:cs typeface="Arial"/>
              </a:rPr>
              <a:t>зохиох</a:t>
            </a:r>
            <a:r>
              <a:rPr lang="en-US" sz="1600" kern="1200">
                <a:solidFill>
                  <a:schemeClr val="bg1"/>
                </a:solidFill>
                <a:latin typeface="Arial"/>
                <a:ea typeface="+mn-ea"/>
                <a:cs typeface="Arial"/>
              </a:rPr>
              <a:t>, </a:t>
            </a:r>
            <a:r>
              <a:rPr lang="en-US" sz="1600" kern="1200" err="1">
                <a:solidFill>
                  <a:schemeClr val="bg1"/>
                </a:solidFill>
                <a:latin typeface="Arial"/>
                <a:ea typeface="+mn-ea"/>
                <a:cs typeface="Arial"/>
              </a:rPr>
              <a:t>санал</a:t>
            </a:r>
            <a:r>
              <a:rPr lang="en-US" sz="1600" kern="1200">
                <a:solidFill>
                  <a:schemeClr val="bg1"/>
                </a:solidFill>
                <a:latin typeface="Arial"/>
                <a:ea typeface="+mn-ea"/>
                <a:cs typeface="Arial"/>
              </a:rPr>
              <a:t> </a:t>
            </a:r>
            <a:r>
              <a:rPr lang="en-US" sz="1600" kern="1200" err="1">
                <a:solidFill>
                  <a:schemeClr val="bg1"/>
                </a:solidFill>
                <a:latin typeface="Arial"/>
                <a:ea typeface="+mn-ea"/>
                <a:cs typeface="Arial"/>
              </a:rPr>
              <a:t>авах</a:t>
            </a:r>
            <a:r>
              <a:rPr lang="en-US" sz="1600" kern="1200">
                <a:solidFill>
                  <a:schemeClr val="bg1"/>
                </a:solidFill>
                <a:latin typeface="Arial"/>
                <a:ea typeface="+mn-ea"/>
                <a:cs typeface="Arial"/>
              </a:rPr>
              <a:t>, </a:t>
            </a:r>
            <a:r>
              <a:rPr lang="en-US" sz="1600" kern="1200" err="1">
                <a:solidFill>
                  <a:schemeClr val="bg1"/>
                </a:solidFill>
                <a:latin typeface="Arial"/>
                <a:ea typeface="+mn-ea"/>
                <a:cs typeface="Arial"/>
              </a:rPr>
              <a:t>дүгнэлт</a:t>
            </a:r>
            <a:r>
              <a:rPr lang="en-US" sz="1600" kern="1200">
                <a:solidFill>
                  <a:schemeClr val="bg1"/>
                </a:solidFill>
                <a:latin typeface="Arial"/>
                <a:ea typeface="+mn-ea"/>
                <a:cs typeface="Arial"/>
              </a:rPr>
              <a:t> </a:t>
            </a:r>
            <a:r>
              <a:rPr lang="en-US" sz="1600" kern="1200" err="1">
                <a:solidFill>
                  <a:schemeClr val="bg1"/>
                </a:solidFill>
                <a:latin typeface="Arial"/>
                <a:ea typeface="+mn-ea"/>
                <a:cs typeface="Arial"/>
              </a:rPr>
              <a:t>гаргуулах</a:t>
            </a:r>
            <a:r>
              <a:rPr lang="en-US" sz="1600" kern="1200">
                <a:solidFill>
                  <a:schemeClr val="bg1"/>
                </a:solidFill>
                <a:latin typeface="Arial"/>
                <a:ea typeface="+mn-ea"/>
                <a:cs typeface="Arial"/>
              </a:rPr>
              <a:t> </a:t>
            </a:r>
            <a:r>
              <a:rPr lang="en-US" sz="1600" kern="1200" err="1">
                <a:solidFill>
                  <a:schemeClr val="bg1"/>
                </a:solidFill>
                <a:latin typeface="Arial"/>
                <a:ea typeface="+mn-ea"/>
                <a:cs typeface="Arial"/>
              </a:rPr>
              <a:t>үйл</a:t>
            </a:r>
            <a:r>
              <a:rPr lang="en-US" sz="1600" kern="1200">
                <a:solidFill>
                  <a:schemeClr val="bg1"/>
                </a:solidFill>
                <a:latin typeface="Arial"/>
                <a:ea typeface="+mn-ea"/>
                <a:cs typeface="Arial"/>
              </a:rPr>
              <a:t> </a:t>
            </a:r>
            <a:r>
              <a:rPr lang="en-US" sz="1600" kern="1200" err="1">
                <a:solidFill>
                  <a:schemeClr val="bg1"/>
                </a:solidFill>
                <a:latin typeface="Arial"/>
                <a:ea typeface="+mn-ea"/>
                <a:cs typeface="Arial"/>
              </a:rPr>
              <a:t>ажиллагааны</a:t>
            </a:r>
            <a:r>
              <a:rPr lang="en-US" sz="1600" kern="1200">
                <a:solidFill>
                  <a:schemeClr val="bg1"/>
                </a:solidFill>
                <a:latin typeface="Arial"/>
                <a:ea typeface="+mn-ea"/>
                <a:cs typeface="Arial"/>
              </a:rPr>
              <a:t> </a:t>
            </a:r>
            <a:r>
              <a:rPr lang="en-US" sz="1600" kern="1200" err="1">
                <a:solidFill>
                  <a:schemeClr val="bg1"/>
                </a:solidFill>
                <a:latin typeface="Arial"/>
                <a:ea typeface="+mn-ea"/>
                <a:cs typeface="Arial"/>
              </a:rPr>
              <a:t>журам</a:t>
            </a:r>
            <a:r>
              <a:rPr lang="en-US" sz="1600" kern="1200">
                <a:solidFill>
                  <a:schemeClr val="bg1"/>
                </a:solidFill>
                <a:latin typeface="Arial"/>
                <a:ea typeface="+mn-ea"/>
                <a:cs typeface="Arial"/>
              </a:rPr>
              <a:t> </a:t>
            </a:r>
          </a:p>
          <a:p>
            <a:pPr algn="ctr"/>
            <a:endParaRPr lang="en-US"/>
          </a:p>
        </p:txBody>
      </p:sp>
      <p:pic>
        <p:nvPicPr>
          <p:cNvPr id="4" name="Picture 3" descr="A black and white sign with white letters&#10;&#10;AI-generated content may be incorrect.">
            <a:extLst>
              <a:ext uri="{FF2B5EF4-FFF2-40B4-BE49-F238E27FC236}">
                <a16:creationId xmlns:a16="http://schemas.microsoft.com/office/drawing/2014/main" id="{2C420195-81F9-12E3-F15E-781016F58F82}"/>
              </a:ext>
            </a:extLst>
          </p:cNvPr>
          <p:cNvPicPr>
            <a:picLocks noChangeAspect="1"/>
          </p:cNvPicPr>
          <p:nvPr/>
        </p:nvPicPr>
        <p:blipFill>
          <a:blip r:embed="rId5"/>
          <a:stretch>
            <a:fillRect/>
          </a:stretch>
        </p:blipFill>
        <p:spPr>
          <a:xfrm>
            <a:off x="457566" y="1347055"/>
            <a:ext cx="4829175" cy="676275"/>
          </a:xfrm>
          <a:prstGeom prst="rect">
            <a:avLst/>
          </a:prstGeom>
        </p:spPr>
      </p:pic>
      <p:pic>
        <p:nvPicPr>
          <p:cNvPr id="7" name="Picture 6" descr="A black background with white letters&#10;&#10;AI-generated content may be incorrect.">
            <a:extLst>
              <a:ext uri="{FF2B5EF4-FFF2-40B4-BE49-F238E27FC236}">
                <a16:creationId xmlns:a16="http://schemas.microsoft.com/office/drawing/2014/main" id="{262ED752-6AA4-04AC-B0D4-A93BDFE0E49C}"/>
              </a:ext>
            </a:extLst>
          </p:cNvPr>
          <p:cNvPicPr>
            <a:picLocks noChangeAspect="1"/>
          </p:cNvPicPr>
          <p:nvPr/>
        </p:nvPicPr>
        <p:blipFill>
          <a:blip r:embed="rId6"/>
          <a:stretch>
            <a:fillRect/>
          </a:stretch>
        </p:blipFill>
        <p:spPr>
          <a:xfrm>
            <a:off x="12352606" y="1331815"/>
            <a:ext cx="4495800" cy="676275"/>
          </a:xfrm>
          <a:prstGeom prst="rect">
            <a:avLst/>
          </a:prstGeom>
        </p:spPr>
      </p:pic>
      <p:pic>
        <p:nvPicPr>
          <p:cNvPr id="8" name="Picture 7" descr="Blue letters on a black background&#10;&#10;AI-generated content may be incorrect.">
            <a:extLst>
              <a:ext uri="{FF2B5EF4-FFF2-40B4-BE49-F238E27FC236}">
                <a16:creationId xmlns:a16="http://schemas.microsoft.com/office/drawing/2014/main" id="{7CAF60BD-8151-9BE0-A455-4623963F8EA8}"/>
              </a:ext>
            </a:extLst>
          </p:cNvPr>
          <p:cNvPicPr>
            <a:picLocks noChangeAspect="1"/>
          </p:cNvPicPr>
          <p:nvPr/>
        </p:nvPicPr>
        <p:blipFill>
          <a:blip r:embed="rId7"/>
          <a:stretch>
            <a:fillRect/>
          </a:stretch>
        </p:blipFill>
        <p:spPr>
          <a:xfrm>
            <a:off x="102000" y="2656409"/>
            <a:ext cx="1327639" cy="673344"/>
          </a:xfrm>
          <a:prstGeom prst="rect">
            <a:avLst/>
          </a:prstGeom>
        </p:spPr>
      </p:pic>
      <p:pic>
        <p:nvPicPr>
          <p:cNvPr id="10" name="Picture 9" descr="A black background with white letters&#10;&#10;AI-generated content may be incorrect.">
            <a:extLst>
              <a:ext uri="{FF2B5EF4-FFF2-40B4-BE49-F238E27FC236}">
                <a16:creationId xmlns:a16="http://schemas.microsoft.com/office/drawing/2014/main" id="{5E0EC82E-B4CE-47C1-25D4-DF9977B4E776}"/>
              </a:ext>
            </a:extLst>
          </p:cNvPr>
          <p:cNvPicPr>
            <a:picLocks noChangeAspect="1"/>
          </p:cNvPicPr>
          <p:nvPr/>
        </p:nvPicPr>
        <p:blipFill>
          <a:blip r:embed="rId8"/>
          <a:stretch>
            <a:fillRect/>
          </a:stretch>
        </p:blipFill>
        <p:spPr>
          <a:xfrm>
            <a:off x="711884" y="1768573"/>
            <a:ext cx="4152900" cy="514350"/>
          </a:xfrm>
          <a:prstGeom prst="rect">
            <a:avLst/>
          </a:prstGeom>
        </p:spPr>
      </p:pic>
      <p:pic>
        <p:nvPicPr>
          <p:cNvPr id="11" name="Picture 10" descr="Blue text on a black background&#10;&#10;AI-generated content may be incorrect.">
            <a:extLst>
              <a:ext uri="{FF2B5EF4-FFF2-40B4-BE49-F238E27FC236}">
                <a16:creationId xmlns:a16="http://schemas.microsoft.com/office/drawing/2014/main" id="{F52AB77C-339C-F073-10A2-E61DC60E0143}"/>
              </a:ext>
            </a:extLst>
          </p:cNvPr>
          <p:cNvPicPr>
            <a:picLocks noChangeAspect="1"/>
          </p:cNvPicPr>
          <p:nvPr/>
        </p:nvPicPr>
        <p:blipFill>
          <a:blip r:embed="rId9"/>
          <a:stretch>
            <a:fillRect/>
          </a:stretch>
        </p:blipFill>
        <p:spPr>
          <a:xfrm>
            <a:off x="4090854" y="3174530"/>
            <a:ext cx="1344491" cy="1189160"/>
          </a:xfrm>
          <a:prstGeom prst="rect">
            <a:avLst/>
          </a:prstGeom>
        </p:spPr>
      </p:pic>
      <p:pic>
        <p:nvPicPr>
          <p:cNvPr id="12" name="Picture 11" descr="A book cover with horses running&#10;&#10;AI-generated content may be incorrect.">
            <a:extLst>
              <a:ext uri="{FF2B5EF4-FFF2-40B4-BE49-F238E27FC236}">
                <a16:creationId xmlns:a16="http://schemas.microsoft.com/office/drawing/2014/main" id="{0FA34B7B-860C-31D3-1B33-C9CBD409BBDD}"/>
              </a:ext>
            </a:extLst>
          </p:cNvPr>
          <p:cNvPicPr>
            <a:picLocks noChangeAspect="1"/>
          </p:cNvPicPr>
          <p:nvPr/>
        </p:nvPicPr>
        <p:blipFill>
          <a:blip r:embed="rId10"/>
          <a:stretch>
            <a:fillRect/>
          </a:stretch>
        </p:blipFill>
        <p:spPr>
          <a:xfrm>
            <a:off x="5144597" y="2093302"/>
            <a:ext cx="2371725" cy="2979128"/>
          </a:xfrm>
          <a:prstGeom prst="rect">
            <a:avLst/>
          </a:prstGeom>
        </p:spPr>
      </p:pic>
      <p:sp>
        <p:nvSpPr>
          <p:cNvPr id="13" name="TextBox 12">
            <a:extLst>
              <a:ext uri="{FF2B5EF4-FFF2-40B4-BE49-F238E27FC236}">
                <a16:creationId xmlns:a16="http://schemas.microsoft.com/office/drawing/2014/main" id="{DB2FDC33-C623-61A8-719A-1EBA70F681AB}"/>
              </a:ext>
            </a:extLst>
          </p:cNvPr>
          <p:cNvSpPr txBox="1"/>
          <p:nvPr/>
        </p:nvSpPr>
        <p:spPr>
          <a:xfrm>
            <a:off x="7644174" y="2613775"/>
            <a:ext cx="164123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393700" algn="just"/>
            <a:r>
              <a:rPr lang="mn-MN" sz="1600" dirty="0">
                <a:solidFill>
                  <a:srgbClr val="FFFFFF"/>
                </a:solidFill>
                <a:latin typeface="Arial"/>
                <a:cs typeface="Arial"/>
              </a:rPr>
              <a:t>Дунд, ахлах ангийн 104 нэрийн </a:t>
            </a:r>
            <a:r>
              <a:rPr lang="mn-MN" sz="1600" dirty="0">
                <a:solidFill>
                  <a:srgbClr val="FFC000"/>
                </a:solidFill>
                <a:latin typeface="Arial"/>
                <a:cs typeface="Arial"/>
              </a:rPr>
              <a:t>54400 багц, 818800</a:t>
            </a:r>
            <a:r>
              <a:rPr lang="mn-MN" sz="1600" dirty="0">
                <a:solidFill>
                  <a:srgbClr val="FFFFFF"/>
                </a:solidFill>
                <a:latin typeface="Arial"/>
                <a:cs typeface="Arial"/>
              </a:rPr>
              <a:t> ширхэг сурах бичиг хэвлэсэн. </a:t>
            </a:r>
            <a:endParaRPr lang="mn-MN" dirty="0">
              <a:latin typeface="Arial"/>
              <a:cs typeface="Arial"/>
            </a:endParaRPr>
          </a:p>
          <a:p>
            <a:pPr algn="ctr"/>
            <a:endParaRPr lang="en-US" sz="1600" dirty="0">
              <a:solidFill>
                <a:srgbClr val="FFFFFF"/>
              </a:solidFill>
              <a:latin typeface="Arial"/>
              <a:cs typeface="Arial"/>
            </a:endParaRPr>
          </a:p>
        </p:txBody>
      </p:sp>
      <p:sp>
        <p:nvSpPr>
          <p:cNvPr id="21" name="TextBox 20">
            <a:extLst>
              <a:ext uri="{FF2B5EF4-FFF2-40B4-BE49-F238E27FC236}">
                <a16:creationId xmlns:a16="http://schemas.microsoft.com/office/drawing/2014/main" id="{7D720565-5F6C-2555-CA16-B21F63DC4871}"/>
              </a:ext>
            </a:extLst>
          </p:cNvPr>
          <p:cNvSpPr txBox="1"/>
          <p:nvPr/>
        </p:nvSpPr>
        <p:spPr>
          <a:xfrm>
            <a:off x="301461" y="3354533"/>
            <a:ext cx="148004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mn-MN" sz="1600" kern="0" dirty="0">
                <a:solidFill>
                  <a:srgbClr val="FFC000"/>
                </a:solidFill>
                <a:latin typeface="Arial"/>
                <a:ea typeface="Arial"/>
              </a:rPr>
              <a:t>42 нэрийн 1705.4</a:t>
            </a:r>
            <a:r>
              <a:rPr lang="mn-MN" sz="1600" kern="0" dirty="0">
                <a:solidFill>
                  <a:schemeClr val="bg1"/>
                </a:solidFill>
                <a:latin typeface="Arial"/>
                <a:ea typeface="Arial"/>
              </a:rPr>
              <a:t> мянган ширхэг сурах бичиг</a:t>
            </a:r>
            <a:endParaRPr lang="en-US" sz="2400" dirty="0">
              <a:solidFill>
                <a:schemeClr val="bg1"/>
              </a:solidFill>
            </a:endParaRPr>
          </a:p>
        </p:txBody>
      </p:sp>
      <p:pic>
        <p:nvPicPr>
          <p:cNvPr id="22" name="Picture 21" descr="A computer screen with a picture of the earth&#10;&#10;AI-generated content may be incorrect.">
            <a:extLst>
              <a:ext uri="{FF2B5EF4-FFF2-40B4-BE49-F238E27FC236}">
                <a16:creationId xmlns:a16="http://schemas.microsoft.com/office/drawing/2014/main" id="{75F31A1C-3E9D-6B1A-3202-0DCBF6F69A0A}"/>
              </a:ext>
            </a:extLst>
          </p:cNvPr>
          <p:cNvPicPr>
            <a:picLocks noChangeAspect="1"/>
          </p:cNvPicPr>
          <p:nvPr/>
        </p:nvPicPr>
        <p:blipFill>
          <a:blip r:embed="rId11"/>
          <a:stretch>
            <a:fillRect/>
          </a:stretch>
        </p:blipFill>
        <p:spPr>
          <a:xfrm>
            <a:off x="9590650" y="2198443"/>
            <a:ext cx="2760785" cy="5172075"/>
          </a:xfrm>
          <a:prstGeom prst="rect">
            <a:avLst/>
          </a:prstGeom>
        </p:spPr>
      </p:pic>
      <p:sp>
        <p:nvSpPr>
          <p:cNvPr id="23" name="TextBox 22">
            <a:extLst>
              <a:ext uri="{FF2B5EF4-FFF2-40B4-BE49-F238E27FC236}">
                <a16:creationId xmlns:a16="http://schemas.microsoft.com/office/drawing/2014/main" id="{864FFC7F-7064-2F1C-9373-86BFD1722727}"/>
              </a:ext>
            </a:extLst>
          </p:cNvPr>
          <p:cNvSpPr txBox="1"/>
          <p:nvPr/>
        </p:nvSpPr>
        <p:spPr>
          <a:xfrm>
            <a:off x="12585895" y="2094914"/>
            <a:ext cx="521676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kern="0">
                <a:solidFill>
                  <a:srgbClr val="FFFFFF"/>
                </a:solidFill>
                <a:latin typeface="Arial"/>
                <a:ea typeface="Arial"/>
              </a:rPr>
              <a:t>Бага ангийн сурах бичгийг интерактив хэлбэрт шилжүүлж 1-5 дугаар ангийн 33 төрлийн сурах бичиг </a:t>
            </a:r>
            <a:r>
              <a:rPr lang="mn-MN" u="sng" kern="0" dirty="0">
                <a:solidFill>
                  <a:srgbClr val="FFFFFF"/>
                </a:solidFill>
                <a:latin typeface="Arial"/>
                <a:ea typeface="Arial"/>
              </a:rPr>
              <a:t>https://e-sur.edu.mn/ </a:t>
            </a:r>
            <a:r>
              <a:rPr lang="mn-MN" kern="0">
                <a:solidFill>
                  <a:srgbClr val="FFFFFF"/>
                </a:solidFill>
                <a:latin typeface="Arial"/>
                <a:ea typeface="Arial"/>
              </a:rPr>
              <a:t>цахим хуудсанд байршсан. </a:t>
            </a:r>
            <a:endParaRPr lang="en-US">
              <a:solidFill>
                <a:srgbClr val="FFFFFF"/>
              </a:solidFill>
            </a:endParaRPr>
          </a:p>
        </p:txBody>
      </p:sp>
      <p:sp>
        <p:nvSpPr>
          <p:cNvPr id="24" name="TextBox 23">
            <a:extLst>
              <a:ext uri="{FF2B5EF4-FFF2-40B4-BE49-F238E27FC236}">
                <a16:creationId xmlns:a16="http://schemas.microsoft.com/office/drawing/2014/main" id="{60C5798A-D473-C9FE-9E9F-E235297FA5AD}"/>
              </a:ext>
            </a:extLst>
          </p:cNvPr>
          <p:cNvSpPr txBox="1"/>
          <p:nvPr/>
        </p:nvSpPr>
        <p:spPr>
          <a:xfrm>
            <a:off x="12585895" y="3583743"/>
            <a:ext cx="521032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kern="0">
                <a:solidFill>
                  <a:srgbClr val="FFFFFF"/>
                </a:solidFill>
                <a:latin typeface="Arial"/>
                <a:ea typeface="Arial"/>
              </a:rPr>
              <a:t>Mozaik education(https://www.mozaweb.mn/) платформыг 6-12 ангийн төрийн өмчийн сургуулийн бүх багш, сурагчид хэрэглэх боломжтой болсон.</a:t>
            </a:r>
            <a:endParaRPr lang="en-US" sz="2800">
              <a:solidFill>
                <a:srgbClr val="FFFFFF"/>
              </a:solidFill>
            </a:endParaRPr>
          </a:p>
        </p:txBody>
      </p:sp>
      <p:sp>
        <p:nvSpPr>
          <p:cNvPr id="25" name="TextBox 24">
            <a:extLst>
              <a:ext uri="{FF2B5EF4-FFF2-40B4-BE49-F238E27FC236}">
                <a16:creationId xmlns:a16="http://schemas.microsoft.com/office/drawing/2014/main" id="{95337B6F-739A-DFB0-2045-A96CC4B8582D}"/>
              </a:ext>
            </a:extLst>
          </p:cNvPr>
          <p:cNvSpPr txBox="1"/>
          <p:nvPr/>
        </p:nvSpPr>
        <p:spPr>
          <a:xfrm>
            <a:off x="6022731" y="1538653"/>
            <a:ext cx="520854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mn-MN" sz="1600" b="1" i="1" kern="0">
                <a:solidFill>
                  <a:srgbClr val="FFFFFF"/>
                </a:solidFill>
                <a:latin typeface="Arial"/>
                <a:ea typeface="Arial"/>
              </a:rPr>
              <a:t>дунд, ахлах ангийн сурах бичгийн хангалт -94.0 хувь</a:t>
            </a:r>
            <a:endParaRPr lang="en-US" sz="2400" i="1">
              <a:solidFill>
                <a:srgbClr val="FFFFFF"/>
              </a:solidFill>
            </a:endParaRPr>
          </a:p>
          <a:p>
            <a:pPr algn="ctr"/>
            <a:endParaRPr lang="en-US" sz="2400" i="1">
              <a:solidFill>
                <a:srgbClr val="FFFFFF"/>
              </a:solidFill>
            </a:endParaRPr>
          </a:p>
        </p:txBody>
      </p:sp>
      <p:sp>
        <p:nvSpPr>
          <p:cNvPr id="27" name="TextBox 26">
            <a:extLst>
              <a:ext uri="{FF2B5EF4-FFF2-40B4-BE49-F238E27FC236}">
                <a16:creationId xmlns:a16="http://schemas.microsoft.com/office/drawing/2014/main" id="{AA19FD33-C5F6-058A-3D9D-F2AC73473408}"/>
              </a:ext>
            </a:extLst>
          </p:cNvPr>
          <p:cNvSpPr txBox="1"/>
          <p:nvPr/>
        </p:nvSpPr>
        <p:spPr>
          <a:xfrm>
            <a:off x="11234810" y="5207390"/>
            <a:ext cx="689785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err="1">
                <a:solidFill>
                  <a:srgbClr val="FFFFFF"/>
                </a:solidFill>
                <a:latin typeface="Arial"/>
                <a:ea typeface="Segoe UI"/>
                <a:cs typeface="Arial"/>
              </a:rPr>
              <a:t>Бага</a:t>
            </a:r>
            <a:r>
              <a:rPr lang="en-US" dirty="0">
                <a:solidFill>
                  <a:srgbClr val="FFFFFF"/>
                </a:solidFill>
                <a:latin typeface="Arial"/>
                <a:ea typeface="Segoe UI"/>
                <a:cs typeface="Arial"/>
              </a:rPr>
              <a:t> </a:t>
            </a:r>
            <a:r>
              <a:rPr lang="en-US" dirty="0" err="1">
                <a:solidFill>
                  <a:srgbClr val="FFFFFF"/>
                </a:solidFill>
                <a:latin typeface="Arial"/>
                <a:ea typeface="Segoe UI"/>
                <a:cs typeface="Arial"/>
              </a:rPr>
              <a:t>боловсролын</a:t>
            </a:r>
            <a:r>
              <a:rPr lang="en-US" dirty="0">
                <a:solidFill>
                  <a:srgbClr val="FFFFFF"/>
                </a:solidFill>
                <a:latin typeface="Arial"/>
                <a:ea typeface="Segoe UI"/>
                <a:cs typeface="Arial"/>
              </a:rPr>
              <a:t> </a:t>
            </a:r>
            <a:r>
              <a:rPr lang="en-US" dirty="0" err="1">
                <a:solidFill>
                  <a:srgbClr val="FFFFFF"/>
                </a:solidFill>
                <a:latin typeface="Arial"/>
                <a:ea typeface="Segoe UI"/>
                <a:cs typeface="Arial"/>
              </a:rPr>
              <a:t>сургалтын</a:t>
            </a:r>
            <a:r>
              <a:rPr lang="en-US" dirty="0">
                <a:solidFill>
                  <a:srgbClr val="FFFFFF"/>
                </a:solidFill>
                <a:latin typeface="Arial"/>
                <a:ea typeface="Segoe UI"/>
                <a:cs typeface="Arial"/>
              </a:rPr>
              <a:t> </a:t>
            </a:r>
            <a:r>
              <a:rPr lang="en-US" dirty="0" err="1">
                <a:solidFill>
                  <a:srgbClr val="FFFFFF"/>
                </a:solidFill>
                <a:latin typeface="Arial"/>
                <a:ea typeface="Segoe UI"/>
                <a:cs typeface="Arial"/>
              </a:rPr>
              <a:t>хөтөлбөр</a:t>
            </a:r>
            <a:r>
              <a:rPr lang="en-US" dirty="0">
                <a:solidFill>
                  <a:srgbClr val="FFFFFF"/>
                </a:solidFill>
                <a:latin typeface="Arial"/>
                <a:ea typeface="Segoe UI"/>
                <a:cs typeface="Arial"/>
              </a:rPr>
              <a:t> </a:t>
            </a:r>
            <a:r>
              <a:rPr lang="en-US" dirty="0" err="1">
                <a:solidFill>
                  <a:srgbClr val="FFFFFF"/>
                </a:solidFill>
                <a:latin typeface="Arial"/>
                <a:ea typeface="Segoe UI"/>
                <a:cs typeface="Arial"/>
              </a:rPr>
              <a:t>шинэчлэн</a:t>
            </a:r>
            <a:r>
              <a:rPr lang="en-US" dirty="0">
                <a:solidFill>
                  <a:srgbClr val="FFFFFF"/>
                </a:solidFill>
                <a:latin typeface="Arial"/>
                <a:ea typeface="Segoe UI"/>
                <a:cs typeface="Arial"/>
              </a:rPr>
              <a:t> </a:t>
            </a:r>
            <a:r>
              <a:rPr lang="en-US" dirty="0" err="1">
                <a:solidFill>
                  <a:srgbClr val="FFFFFF"/>
                </a:solidFill>
                <a:latin typeface="Arial"/>
                <a:ea typeface="Segoe UI"/>
                <a:cs typeface="Arial"/>
              </a:rPr>
              <a:t>батлагдсантай</a:t>
            </a:r>
            <a:r>
              <a:rPr lang="en-US" dirty="0">
                <a:solidFill>
                  <a:srgbClr val="FFFFFF"/>
                </a:solidFill>
                <a:latin typeface="Arial"/>
                <a:ea typeface="Segoe UI"/>
                <a:cs typeface="Arial"/>
              </a:rPr>
              <a:t> </a:t>
            </a:r>
            <a:r>
              <a:rPr lang="en-US" dirty="0" err="1">
                <a:solidFill>
                  <a:srgbClr val="FFFFFF"/>
                </a:solidFill>
                <a:latin typeface="Arial"/>
                <a:ea typeface="Segoe UI"/>
                <a:cs typeface="Arial"/>
              </a:rPr>
              <a:t>холбогдуулан</a:t>
            </a:r>
            <a:r>
              <a:rPr lang="en-US" dirty="0">
                <a:solidFill>
                  <a:srgbClr val="FFFFFF"/>
                </a:solidFill>
                <a:latin typeface="Arial"/>
                <a:ea typeface="Segoe UI"/>
                <a:cs typeface="Arial"/>
              </a:rPr>
              <a:t> "</a:t>
            </a:r>
            <a:r>
              <a:rPr lang="en-US" dirty="0" err="1">
                <a:solidFill>
                  <a:srgbClr val="FFFFFF"/>
                </a:solidFill>
                <a:latin typeface="Arial"/>
                <a:ea typeface="Segoe UI"/>
                <a:cs typeface="Arial"/>
              </a:rPr>
              <a:t>Сурах</a:t>
            </a:r>
            <a:r>
              <a:rPr lang="en-US" b="0" i="0" u="none" strike="noStrike" baseline="0" dirty="0">
                <a:solidFill>
                  <a:srgbClr val="FFFFFF"/>
                </a:solidFill>
                <a:latin typeface="Arial"/>
                <a:ea typeface="Segoe UI"/>
                <a:cs typeface="Arial"/>
              </a:rPr>
              <a:t> </a:t>
            </a:r>
            <a:r>
              <a:rPr lang="en-US" dirty="0" err="1">
                <a:solidFill>
                  <a:srgbClr val="FFFFFF"/>
                </a:solidFill>
                <a:latin typeface="Arial"/>
                <a:ea typeface="Segoe UI"/>
                <a:cs typeface="Arial"/>
              </a:rPr>
              <a:t>бичгийг</a:t>
            </a:r>
            <a:r>
              <a:rPr lang="en-US" b="0" i="0" u="none" strike="noStrike" baseline="0" dirty="0">
                <a:solidFill>
                  <a:srgbClr val="FFFFFF"/>
                </a:solidFill>
                <a:latin typeface="Arial"/>
                <a:ea typeface="Segoe UI"/>
                <a:cs typeface="Arial"/>
              </a:rPr>
              <a:t> </a:t>
            </a:r>
            <a:r>
              <a:rPr lang="en-US" b="0" i="0" u="none" strike="noStrike" baseline="0" dirty="0" err="1">
                <a:solidFill>
                  <a:srgbClr val="FFFFFF"/>
                </a:solidFill>
                <a:latin typeface="Arial"/>
                <a:ea typeface="Segoe UI"/>
                <a:cs typeface="Arial"/>
              </a:rPr>
              <a:t>зохиох</a:t>
            </a:r>
            <a:r>
              <a:rPr lang="en-US" b="0" i="0" u="none" strike="noStrike" baseline="0" dirty="0">
                <a:solidFill>
                  <a:srgbClr val="FFFFFF"/>
                </a:solidFill>
                <a:latin typeface="Arial"/>
                <a:ea typeface="Segoe UI"/>
                <a:cs typeface="Arial"/>
              </a:rPr>
              <a:t>, </a:t>
            </a:r>
            <a:r>
              <a:rPr lang="en-US" b="0" i="0" u="none" strike="noStrike" baseline="0" dirty="0" err="1">
                <a:solidFill>
                  <a:srgbClr val="FFFFFF"/>
                </a:solidFill>
                <a:latin typeface="Arial"/>
                <a:ea typeface="Segoe UI"/>
                <a:cs typeface="Arial"/>
              </a:rPr>
              <a:t>санал</a:t>
            </a:r>
            <a:r>
              <a:rPr lang="en-US" b="0" i="0" u="none" strike="noStrike" baseline="0" dirty="0">
                <a:solidFill>
                  <a:srgbClr val="FFFFFF"/>
                </a:solidFill>
                <a:latin typeface="Arial"/>
                <a:ea typeface="Segoe UI"/>
                <a:cs typeface="Arial"/>
              </a:rPr>
              <a:t> </a:t>
            </a:r>
            <a:r>
              <a:rPr lang="en-US" b="0" i="0" u="none" strike="noStrike" baseline="0" dirty="0" err="1">
                <a:solidFill>
                  <a:srgbClr val="FFFFFF"/>
                </a:solidFill>
                <a:latin typeface="Arial"/>
                <a:ea typeface="Segoe UI"/>
                <a:cs typeface="Arial"/>
              </a:rPr>
              <a:t>авах</a:t>
            </a:r>
            <a:r>
              <a:rPr lang="en-US" b="0" i="0" u="none" strike="noStrike" baseline="0" dirty="0">
                <a:solidFill>
                  <a:srgbClr val="FFFFFF"/>
                </a:solidFill>
                <a:latin typeface="Arial"/>
                <a:ea typeface="Segoe UI"/>
                <a:cs typeface="Arial"/>
              </a:rPr>
              <a:t>, </a:t>
            </a:r>
            <a:r>
              <a:rPr lang="en-US" b="0" i="0" u="none" strike="noStrike" baseline="0" dirty="0" err="1">
                <a:solidFill>
                  <a:srgbClr val="FFFFFF"/>
                </a:solidFill>
                <a:latin typeface="Arial"/>
                <a:ea typeface="Segoe UI"/>
                <a:cs typeface="Arial"/>
              </a:rPr>
              <a:t>дүгнэлт</a:t>
            </a:r>
            <a:r>
              <a:rPr lang="en-US" b="0" i="0" u="none" strike="noStrike" baseline="0" dirty="0">
                <a:solidFill>
                  <a:srgbClr val="FFFFFF"/>
                </a:solidFill>
                <a:latin typeface="Arial"/>
                <a:ea typeface="Segoe UI"/>
                <a:cs typeface="Arial"/>
              </a:rPr>
              <a:t> </a:t>
            </a:r>
            <a:r>
              <a:rPr lang="en-US" b="0" i="0" u="none" strike="noStrike" baseline="0" dirty="0" err="1">
                <a:solidFill>
                  <a:srgbClr val="FFFFFF"/>
                </a:solidFill>
                <a:latin typeface="Arial"/>
                <a:ea typeface="Segoe UI"/>
                <a:cs typeface="Arial"/>
              </a:rPr>
              <a:t>гаргуулах</a:t>
            </a:r>
            <a:r>
              <a:rPr lang="en-US" b="0" i="0" u="none" strike="noStrike" baseline="0" dirty="0">
                <a:solidFill>
                  <a:srgbClr val="FFFFFF"/>
                </a:solidFill>
                <a:latin typeface="Arial"/>
                <a:ea typeface="Segoe UI"/>
                <a:cs typeface="Arial"/>
              </a:rPr>
              <a:t> </a:t>
            </a:r>
            <a:r>
              <a:rPr lang="en-US" b="0" i="0" u="none" strike="noStrike" baseline="0" dirty="0" err="1">
                <a:solidFill>
                  <a:srgbClr val="FFFFFF"/>
                </a:solidFill>
                <a:latin typeface="Arial"/>
                <a:ea typeface="Segoe UI"/>
                <a:cs typeface="Arial"/>
              </a:rPr>
              <a:t>үйл</a:t>
            </a:r>
            <a:r>
              <a:rPr lang="en-US" b="0" i="0" u="none" strike="noStrike" baseline="0" dirty="0">
                <a:solidFill>
                  <a:srgbClr val="FFFFFF"/>
                </a:solidFill>
                <a:latin typeface="Arial"/>
                <a:ea typeface="Segoe UI"/>
                <a:cs typeface="Arial"/>
              </a:rPr>
              <a:t> </a:t>
            </a:r>
            <a:r>
              <a:rPr lang="en-US" b="0" i="0" u="none" strike="noStrike" baseline="0" dirty="0" err="1">
                <a:solidFill>
                  <a:srgbClr val="FFFFFF"/>
                </a:solidFill>
                <a:latin typeface="Arial"/>
                <a:ea typeface="Segoe UI"/>
                <a:cs typeface="Arial"/>
              </a:rPr>
              <a:t>ажиллагааны</a:t>
            </a:r>
            <a:r>
              <a:rPr lang="en-US" b="0" i="0" u="none" strike="noStrike" baseline="0" dirty="0">
                <a:solidFill>
                  <a:srgbClr val="FFFFFF"/>
                </a:solidFill>
                <a:latin typeface="Arial"/>
                <a:ea typeface="Segoe UI"/>
                <a:cs typeface="Arial"/>
              </a:rPr>
              <a:t> </a:t>
            </a:r>
            <a:r>
              <a:rPr lang="en-US" dirty="0" err="1">
                <a:solidFill>
                  <a:srgbClr val="FFFFFF"/>
                </a:solidFill>
                <a:latin typeface="Arial"/>
                <a:ea typeface="Segoe UI"/>
                <a:cs typeface="Arial"/>
              </a:rPr>
              <a:t>журам</a:t>
            </a:r>
            <a:r>
              <a:rPr lang="en-US" dirty="0">
                <a:solidFill>
                  <a:srgbClr val="FFFFFF"/>
                </a:solidFill>
                <a:latin typeface="Arial"/>
                <a:ea typeface="Segoe UI"/>
                <a:cs typeface="Arial"/>
              </a:rPr>
              <a:t>"</a:t>
            </a:r>
            <a:r>
              <a:rPr lang="en-US" dirty="0">
                <a:solidFill>
                  <a:srgbClr val="FFFFFF"/>
                </a:solidFill>
                <a:latin typeface="Arial"/>
                <a:cs typeface="Arial"/>
              </a:rPr>
              <a:t> </a:t>
            </a:r>
            <a:r>
              <a:rPr lang="en-US" dirty="0" err="1">
                <a:solidFill>
                  <a:srgbClr val="FFFFFF"/>
                </a:solidFill>
                <a:latin typeface="Arial"/>
                <a:cs typeface="Arial"/>
              </a:rPr>
              <a:t>шинэчлэн</a:t>
            </a:r>
            <a:r>
              <a:rPr lang="en-US" dirty="0">
                <a:solidFill>
                  <a:srgbClr val="FFFFFF"/>
                </a:solidFill>
                <a:latin typeface="Arial"/>
                <a:cs typeface="Arial"/>
              </a:rPr>
              <a:t> </a:t>
            </a:r>
            <a:r>
              <a:rPr lang="en-US" dirty="0" err="1">
                <a:solidFill>
                  <a:srgbClr val="FFFFFF"/>
                </a:solidFill>
                <a:latin typeface="Arial"/>
                <a:cs typeface="Arial"/>
              </a:rPr>
              <a:t>боловсруулж</a:t>
            </a:r>
            <a:r>
              <a:rPr lang="en-US" dirty="0">
                <a:solidFill>
                  <a:srgbClr val="FFFFFF"/>
                </a:solidFill>
                <a:latin typeface="Arial"/>
                <a:cs typeface="Arial"/>
              </a:rPr>
              <a:t> </a:t>
            </a:r>
            <a:r>
              <a:rPr lang="en-US" dirty="0" err="1">
                <a:solidFill>
                  <a:srgbClr val="FFFFFF"/>
                </a:solidFill>
                <a:latin typeface="Arial"/>
                <a:cs typeface="Arial"/>
              </a:rPr>
              <a:t>байна</a:t>
            </a:r>
            <a:r>
              <a:rPr lang="en-US" dirty="0">
                <a:solidFill>
                  <a:srgbClr val="FFFFFF"/>
                </a:solidFill>
                <a:latin typeface="Arial"/>
                <a:cs typeface="Arial"/>
              </a:rPr>
              <a:t>. </a:t>
            </a:r>
            <a:endParaRPr lang="en-US"/>
          </a:p>
          <a:p>
            <a:pPr algn="just"/>
            <a:endParaRPr lang="en-US" dirty="0">
              <a:solidFill>
                <a:srgbClr val="FFFFFF"/>
              </a:solidFill>
              <a:latin typeface="Arial"/>
              <a:cs typeface="Arial"/>
            </a:endParaRPr>
          </a:p>
          <a:p>
            <a:pPr algn="just"/>
            <a:r>
              <a:rPr lang="en-US" dirty="0">
                <a:solidFill>
                  <a:srgbClr val="FFFFFF"/>
                </a:solidFill>
                <a:latin typeface="Arial"/>
                <a:cs typeface="Arial"/>
              </a:rPr>
              <a:t>2026-2027 </a:t>
            </a:r>
            <a:r>
              <a:rPr lang="en-US" dirty="0" err="1">
                <a:solidFill>
                  <a:srgbClr val="FFFFFF"/>
                </a:solidFill>
                <a:latin typeface="Arial"/>
                <a:cs typeface="Arial"/>
              </a:rPr>
              <a:t>оны</a:t>
            </a:r>
            <a:r>
              <a:rPr lang="en-US" dirty="0">
                <a:solidFill>
                  <a:srgbClr val="FFFFFF"/>
                </a:solidFill>
                <a:latin typeface="Arial"/>
                <a:cs typeface="Arial"/>
              </a:rPr>
              <a:t> </a:t>
            </a:r>
            <a:r>
              <a:rPr lang="en-US" dirty="0" err="1">
                <a:solidFill>
                  <a:srgbClr val="FFFFFF"/>
                </a:solidFill>
                <a:latin typeface="Arial"/>
                <a:cs typeface="Arial"/>
              </a:rPr>
              <a:t>хичээлийн</a:t>
            </a:r>
            <a:r>
              <a:rPr lang="en-US" dirty="0">
                <a:solidFill>
                  <a:srgbClr val="FFFFFF"/>
                </a:solidFill>
                <a:latin typeface="Arial"/>
                <a:cs typeface="Arial"/>
              </a:rPr>
              <a:t> </a:t>
            </a:r>
            <a:r>
              <a:rPr lang="en-US" dirty="0" err="1">
                <a:solidFill>
                  <a:srgbClr val="FFFFFF"/>
                </a:solidFill>
                <a:latin typeface="Arial"/>
                <a:cs typeface="Arial"/>
              </a:rPr>
              <a:t>жилд</a:t>
            </a:r>
            <a:r>
              <a:rPr lang="en-US" dirty="0">
                <a:solidFill>
                  <a:srgbClr val="FFFFFF"/>
                </a:solidFill>
                <a:latin typeface="Arial"/>
                <a:cs typeface="Arial"/>
              </a:rPr>
              <a:t> </a:t>
            </a:r>
            <a:r>
              <a:rPr lang="en-US" dirty="0" err="1">
                <a:solidFill>
                  <a:srgbClr val="FFFFFF"/>
                </a:solidFill>
                <a:latin typeface="Arial"/>
                <a:cs typeface="Arial"/>
              </a:rPr>
              <a:t>сурах</a:t>
            </a:r>
            <a:r>
              <a:rPr lang="en-US" dirty="0">
                <a:solidFill>
                  <a:srgbClr val="FFFFFF"/>
                </a:solidFill>
                <a:latin typeface="Arial"/>
                <a:cs typeface="Arial"/>
              </a:rPr>
              <a:t> </a:t>
            </a:r>
            <a:r>
              <a:rPr lang="en-US" dirty="0" err="1">
                <a:solidFill>
                  <a:srgbClr val="FFFFFF"/>
                </a:solidFill>
                <a:latin typeface="Arial"/>
                <a:cs typeface="Arial"/>
              </a:rPr>
              <a:t>бичгийн</a:t>
            </a:r>
            <a:r>
              <a:rPr lang="en-US" dirty="0">
                <a:solidFill>
                  <a:srgbClr val="FFFFFF"/>
                </a:solidFill>
                <a:latin typeface="Arial"/>
                <a:cs typeface="Arial"/>
              </a:rPr>
              <a:t> </a:t>
            </a:r>
            <a:r>
              <a:rPr lang="en-US" dirty="0" err="1">
                <a:solidFill>
                  <a:srgbClr val="FFFFFF"/>
                </a:solidFill>
                <a:latin typeface="Arial"/>
                <a:cs typeface="Arial"/>
              </a:rPr>
              <a:t>жагсаалт</a:t>
            </a:r>
            <a:r>
              <a:rPr lang="en-US" dirty="0">
                <a:solidFill>
                  <a:srgbClr val="FFFFFF"/>
                </a:solidFill>
                <a:latin typeface="Arial"/>
                <a:cs typeface="Arial"/>
              </a:rPr>
              <a:t> 1, 2 </a:t>
            </a:r>
            <a:r>
              <a:rPr lang="en-US" dirty="0" err="1">
                <a:solidFill>
                  <a:srgbClr val="FFFFFF"/>
                </a:solidFill>
                <a:latin typeface="Arial"/>
                <a:cs typeface="Arial"/>
              </a:rPr>
              <a:t>дугаар</a:t>
            </a:r>
            <a:r>
              <a:rPr lang="en-US" dirty="0">
                <a:solidFill>
                  <a:srgbClr val="FFFFFF"/>
                </a:solidFill>
                <a:latin typeface="Arial"/>
                <a:cs typeface="Arial"/>
              </a:rPr>
              <a:t> </a:t>
            </a:r>
            <a:r>
              <a:rPr lang="en-US" dirty="0" err="1">
                <a:solidFill>
                  <a:srgbClr val="FFFFFF"/>
                </a:solidFill>
                <a:latin typeface="Arial"/>
                <a:cs typeface="Arial"/>
              </a:rPr>
              <a:t>анги</a:t>
            </a:r>
            <a:r>
              <a:rPr lang="en-US" dirty="0">
                <a:solidFill>
                  <a:srgbClr val="FFFFFF"/>
                </a:solidFill>
                <a:latin typeface="Arial"/>
                <a:cs typeface="Arial"/>
              </a:rPr>
              <a:t> </a:t>
            </a:r>
            <a:r>
              <a:rPr lang="en-US" dirty="0" err="1">
                <a:solidFill>
                  <a:srgbClr val="FFFFFF"/>
                </a:solidFill>
                <a:latin typeface="Arial"/>
                <a:cs typeface="Arial"/>
              </a:rPr>
              <a:t>шинээр</a:t>
            </a:r>
            <a:r>
              <a:rPr lang="en-US" dirty="0">
                <a:solidFill>
                  <a:srgbClr val="FFFFFF"/>
                </a:solidFill>
                <a:latin typeface="Arial"/>
                <a:cs typeface="Arial"/>
              </a:rPr>
              <a:t> </a:t>
            </a:r>
            <a:r>
              <a:rPr lang="en-US" dirty="0" err="1">
                <a:solidFill>
                  <a:srgbClr val="FFFFFF"/>
                </a:solidFill>
                <a:latin typeface="Arial"/>
                <a:cs typeface="Arial"/>
              </a:rPr>
              <a:t>гарна</a:t>
            </a:r>
            <a:r>
              <a:rPr lang="en-US" dirty="0">
                <a:solidFill>
                  <a:srgbClr val="FFFFFF"/>
                </a:solidFill>
                <a:latin typeface="Arial"/>
                <a:cs typeface="Arial"/>
              </a:rPr>
              <a:t>. 3, 4, 5 </a:t>
            </a:r>
            <a:r>
              <a:rPr lang="en-US" dirty="0" err="1">
                <a:solidFill>
                  <a:srgbClr val="FFFFFF"/>
                </a:solidFill>
                <a:latin typeface="Arial"/>
                <a:cs typeface="Arial"/>
              </a:rPr>
              <a:t>анги</a:t>
            </a:r>
            <a:r>
              <a:rPr lang="en-US" dirty="0">
                <a:solidFill>
                  <a:srgbClr val="FFFFFF"/>
                </a:solidFill>
                <a:latin typeface="Arial"/>
                <a:cs typeface="Arial"/>
              </a:rPr>
              <a:t> </a:t>
            </a:r>
            <a:r>
              <a:rPr lang="en-US" dirty="0" err="1">
                <a:solidFill>
                  <a:srgbClr val="FFFFFF"/>
                </a:solidFill>
                <a:latin typeface="Arial"/>
                <a:cs typeface="Arial"/>
              </a:rPr>
              <a:t>хуучин</a:t>
            </a:r>
            <a:r>
              <a:rPr lang="en-US" dirty="0">
                <a:solidFill>
                  <a:srgbClr val="FFFFFF"/>
                </a:solidFill>
                <a:latin typeface="Arial"/>
                <a:cs typeface="Arial"/>
              </a:rPr>
              <a:t> </a:t>
            </a:r>
            <a:r>
              <a:rPr lang="en-US" dirty="0" err="1">
                <a:solidFill>
                  <a:srgbClr val="FFFFFF"/>
                </a:solidFill>
                <a:latin typeface="Arial"/>
                <a:cs typeface="Arial"/>
              </a:rPr>
              <a:t>сурах</a:t>
            </a:r>
            <a:r>
              <a:rPr lang="en-US" dirty="0">
                <a:solidFill>
                  <a:srgbClr val="FFFFFF"/>
                </a:solidFill>
                <a:latin typeface="Arial"/>
                <a:cs typeface="Arial"/>
              </a:rPr>
              <a:t> </a:t>
            </a:r>
            <a:r>
              <a:rPr lang="en-US" dirty="0" err="1">
                <a:solidFill>
                  <a:srgbClr val="FFFFFF"/>
                </a:solidFill>
                <a:latin typeface="Arial"/>
                <a:cs typeface="Arial"/>
              </a:rPr>
              <a:t>бичгээр</a:t>
            </a:r>
            <a:r>
              <a:rPr lang="en-US" dirty="0">
                <a:solidFill>
                  <a:srgbClr val="FFFFFF"/>
                </a:solidFill>
                <a:latin typeface="Arial"/>
                <a:cs typeface="Arial"/>
              </a:rPr>
              <a:t> </a:t>
            </a:r>
            <a:r>
              <a:rPr lang="en-US" dirty="0" err="1">
                <a:solidFill>
                  <a:srgbClr val="FFFFFF"/>
                </a:solidFill>
                <a:latin typeface="Arial"/>
                <a:cs typeface="Arial"/>
              </a:rPr>
              <a:t>хичээллэнэ</a:t>
            </a:r>
            <a:r>
              <a:rPr lang="en-US" dirty="0">
                <a:solidFill>
                  <a:srgbClr val="FFFFFF"/>
                </a:solidFill>
                <a:latin typeface="Arial"/>
                <a:cs typeface="Arial"/>
              </a:rPr>
              <a:t>.</a:t>
            </a:r>
          </a:p>
          <a:p>
            <a:endParaRPr lang="en-US" dirty="0">
              <a:solidFill>
                <a:srgbClr val="FFFFFF"/>
              </a:solidFill>
              <a:latin typeface="Arial"/>
              <a:cs typeface="Arial"/>
            </a:endParaRPr>
          </a:p>
          <a:p>
            <a:r>
              <a:rPr lang="en-US" b="1" dirty="0" err="1">
                <a:solidFill>
                  <a:srgbClr val="FFC000"/>
                </a:solidFill>
                <a:latin typeface="Arial"/>
                <a:cs typeface="Arial"/>
              </a:rPr>
              <a:t>Цаашид</a:t>
            </a:r>
            <a:r>
              <a:rPr lang="en-US" b="1" dirty="0">
                <a:solidFill>
                  <a:srgbClr val="FFC000"/>
                </a:solidFill>
                <a:latin typeface="Arial"/>
                <a:cs typeface="Arial"/>
              </a:rPr>
              <a:t> </a:t>
            </a:r>
            <a:r>
              <a:rPr lang="en-US" b="1" dirty="0" err="1">
                <a:solidFill>
                  <a:srgbClr val="FFC000"/>
                </a:solidFill>
                <a:latin typeface="Arial"/>
                <a:cs typeface="Arial"/>
              </a:rPr>
              <a:t>анхаарах</a:t>
            </a:r>
            <a:r>
              <a:rPr lang="en-US" b="1" dirty="0">
                <a:solidFill>
                  <a:srgbClr val="FFC000"/>
                </a:solidFill>
                <a:latin typeface="Arial"/>
                <a:cs typeface="Arial"/>
              </a:rPr>
              <a:t> </a:t>
            </a:r>
            <a:r>
              <a:rPr lang="en-US" b="1" dirty="0" err="1">
                <a:solidFill>
                  <a:srgbClr val="FFC000"/>
                </a:solidFill>
                <a:latin typeface="Arial"/>
                <a:cs typeface="Arial"/>
              </a:rPr>
              <a:t>асуудал</a:t>
            </a:r>
            <a:r>
              <a:rPr lang="en-US" b="1" dirty="0">
                <a:solidFill>
                  <a:srgbClr val="FFC000"/>
                </a:solidFill>
                <a:latin typeface="Arial"/>
                <a:cs typeface="Arial"/>
              </a:rPr>
              <a:t>: </a:t>
            </a:r>
            <a:endParaRPr lang="en-US" b="1">
              <a:solidFill>
                <a:srgbClr val="FFC000"/>
              </a:solidFill>
              <a:latin typeface="Arial"/>
              <a:cs typeface="Arial"/>
            </a:endParaRPr>
          </a:p>
          <a:p>
            <a:pPr marL="342900" indent="-342900" algn="just">
              <a:buAutoNum type="arabicPeriod"/>
            </a:pPr>
            <a:r>
              <a:rPr lang="en-US" dirty="0" err="1">
                <a:solidFill>
                  <a:srgbClr val="FFFFFF"/>
                </a:solidFill>
                <a:latin typeface="Arial"/>
                <a:cs typeface="Arial"/>
              </a:rPr>
              <a:t>Хэвлэгдсэн</a:t>
            </a:r>
            <a:r>
              <a:rPr lang="en-US" dirty="0">
                <a:solidFill>
                  <a:srgbClr val="FFFFFF"/>
                </a:solidFill>
                <a:latin typeface="Arial"/>
                <a:cs typeface="Arial"/>
              </a:rPr>
              <a:t> </a:t>
            </a:r>
            <a:r>
              <a:rPr lang="en-US" dirty="0" err="1">
                <a:solidFill>
                  <a:srgbClr val="FFFFFF"/>
                </a:solidFill>
                <a:latin typeface="Arial"/>
                <a:cs typeface="Arial"/>
              </a:rPr>
              <a:t>сурах</a:t>
            </a:r>
            <a:r>
              <a:rPr lang="en-US" dirty="0">
                <a:solidFill>
                  <a:srgbClr val="FFFFFF"/>
                </a:solidFill>
                <a:latin typeface="Arial"/>
                <a:cs typeface="Arial"/>
              </a:rPr>
              <a:t> </a:t>
            </a:r>
            <a:r>
              <a:rPr lang="en-US" dirty="0" err="1">
                <a:solidFill>
                  <a:srgbClr val="FFFFFF"/>
                </a:solidFill>
                <a:latin typeface="Arial"/>
                <a:cs typeface="Arial"/>
              </a:rPr>
              <a:t>бичгийн</a:t>
            </a:r>
            <a:r>
              <a:rPr lang="en-US" dirty="0">
                <a:solidFill>
                  <a:srgbClr val="FFFFFF"/>
                </a:solidFill>
                <a:latin typeface="Arial"/>
                <a:cs typeface="Arial"/>
              </a:rPr>
              <a:t> </a:t>
            </a:r>
            <a:r>
              <a:rPr lang="en-US" dirty="0" err="1">
                <a:solidFill>
                  <a:srgbClr val="FFFFFF"/>
                </a:solidFill>
                <a:latin typeface="Arial"/>
                <a:cs typeface="Arial"/>
              </a:rPr>
              <a:t>түгээлтийг</a:t>
            </a:r>
            <a:r>
              <a:rPr lang="en-US" dirty="0">
                <a:solidFill>
                  <a:srgbClr val="FFFFFF"/>
                </a:solidFill>
                <a:latin typeface="Arial"/>
                <a:cs typeface="Arial"/>
              </a:rPr>
              <a:t> </a:t>
            </a:r>
            <a:r>
              <a:rPr lang="en-US" dirty="0" err="1">
                <a:solidFill>
                  <a:srgbClr val="FFFFFF"/>
                </a:solidFill>
                <a:latin typeface="Arial"/>
                <a:cs typeface="Arial"/>
              </a:rPr>
              <a:t>орон</a:t>
            </a:r>
            <a:r>
              <a:rPr lang="en-US" dirty="0">
                <a:solidFill>
                  <a:srgbClr val="FFFFFF"/>
                </a:solidFill>
                <a:latin typeface="Arial"/>
                <a:cs typeface="Arial"/>
              </a:rPr>
              <a:t> </a:t>
            </a:r>
            <a:r>
              <a:rPr lang="en-US" dirty="0" err="1">
                <a:solidFill>
                  <a:srgbClr val="FFFFFF"/>
                </a:solidFill>
                <a:latin typeface="Arial"/>
                <a:cs typeface="Arial"/>
              </a:rPr>
              <a:t>нутгийн</a:t>
            </a:r>
            <a:r>
              <a:rPr lang="en-US" dirty="0">
                <a:solidFill>
                  <a:srgbClr val="FFFFFF"/>
                </a:solidFill>
                <a:latin typeface="Arial"/>
                <a:cs typeface="Arial"/>
              </a:rPr>
              <a:t> </a:t>
            </a:r>
            <a:r>
              <a:rPr lang="en-US" dirty="0" err="1">
                <a:solidFill>
                  <a:srgbClr val="FFFFFF"/>
                </a:solidFill>
                <a:latin typeface="Arial"/>
                <a:cs typeface="Arial"/>
              </a:rPr>
              <a:t>хэмжээнд</a:t>
            </a:r>
            <a:r>
              <a:rPr lang="en-US" dirty="0">
                <a:solidFill>
                  <a:srgbClr val="FFFFFF"/>
                </a:solidFill>
                <a:latin typeface="Arial"/>
                <a:cs typeface="Arial"/>
              </a:rPr>
              <a:t> </a:t>
            </a:r>
            <a:r>
              <a:rPr lang="en-US" dirty="0" err="1">
                <a:solidFill>
                  <a:srgbClr val="FFFFFF"/>
                </a:solidFill>
                <a:latin typeface="Arial"/>
                <a:cs typeface="Arial"/>
              </a:rPr>
              <a:t>богино</a:t>
            </a:r>
            <a:r>
              <a:rPr lang="en-US" dirty="0">
                <a:solidFill>
                  <a:srgbClr val="FFFFFF"/>
                </a:solidFill>
                <a:latin typeface="Arial"/>
                <a:cs typeface="Arial"/>
              </a:rPr>
              <a:t> </a:t>
            </a:r>
            <a:r>
              <a:rPr lang="en-US" dirty="0" err="1">
                <a:solidFill>
                  <a:srgbClr val="FFFFFF"/>
                </a:solidFill>
                <a:latin typeface="Arial"/>
                <a:cs typeface="Arial"/>
              </a:rPr>
              <a:t>хугацаанд</a:t>
            </a:r>
            <a:r>
              <a:rPr lang="en-US" dirty="0">
                <a:solidFill>
                  <a:srgbClr val="FFFFFF"/>
                </a:solidFill>
                <a:latin typeface="Arial"/>
                <a:cs typeface="Arial"/>
              </a:rPr>
              <a:t>, </a:t>
            </a:r>
            <a:r>
              <a:rPr lang="en-US" dirty="0" err="1">
                <a:solidFill>
                  <a:srgbClr val="FFFFFF"/>
                </a:solidFill>
                <a:latin typeface="Arial"/>
                <a:cs typeface="Arial"/>
              </a:rPr>
              <a:t>чанартай</a:t>
            </a:r>
            <a:r>
              <a:rPr lang="en-US" dirty="0">
                <a:solidFill>
                  <a:srgbClr val="FFFFFF"/>
                </a:solidFill>
                <a:latin typeface="Arial"/>
                <a:cs typeface="Arial"/>
              </a:rPr>
              <a:t> </a:t>
            </a:r>
            <a:r>
              <a:rPr lang="en-US" dirty="0" err="1">
                <a:solidFill>
                  <a:srgbClr val="FFFFFF"/>
                </a:solidFill>
                <a:latin typeface="Arial"/>
                <a:cs typeface="Arial"/>
              </a:rPr>
              <a:t>зохио</a:t>
            </a:r>
            <a:r>
              <a:rPr lang="en-US" dirty="0" err="1">
                <a:solidFill>
                  <a:srgbClr val="FFFFFF"/>
                </a:solidFill>
                <a:latin typeface="Arial"/>
                <a:ea typeface="+mn-lt"/>
                <a:cs typeface="Arial"/>
              </a:rPr>
              <a:t>н</a:t>
            </a:r>
            <a:r>
              <a:rPr lang="en-US" dirty="0">
                <a:solidFill>
                  <a:srgbClr val="FFFFFF"/>
                </a:solidFill>
                <a:latin typeface="Arial"/>
                <a:cs typeface="Arial"/>
              </a:rPr>
              <a:t> </a:t>
            </a:r>
            <a:r>
              <a:rPr lang="en-US" dirty="0" err="1">
                <a:solidFill>
                  <a:srgbClr val="FFFFFF"/>
                </a:solidFill>
                <a:latin typeface="Arial"/>
                <a:cs typeface="Arial"/>
              </a:rPr>
              <a:t>байгуулах</a:t>
            </a:r>
            <a:endParaRPr lang="mn" dirty="0" err="1">
              <a:solidFill>
                <a:srgbClr val="FFFFFF"/>
              </a:solidFill>
              <a:latin typeface="Arial"/>
              <a:ea typeface="+mn-lt"/>
              <a:cs typeface="Arial"/>
            </a:endParaRPr>
          </a:p>
          <a:p>
            <a:pPr marL="342900" indent="-342900" algn="just">
              <a:buAutoNum type="arabicPeriod"/>
            </a:pPr>
            <a:endParaRPr lang="mn" dirty="0">
              <a:solidFill>
                <a:srgbClr val="FFFFFF"/>
              </a:solidFill>
              <a:latin typeface="Arial"/>
              <a:ea typeface="+mn-lt"/>
              <a:cs typeface="Arial"/>
            </a:endParaRPr>
          </a:p>
          <a:p>
            <a:pPr marL="342900" indent="-342900" algn="just">
              <a:buAutoNum type="arabicPeriod"/>
            </a:pPr>
            <a:r>
              <a:rPr lang="mn">
                <a:solidFill>
                  <a:srgbClr val="FFFFFF"/>
                </a:solidFill>
                <a:latin typeface="Arial"/>
                <a:ea typeface="+mn-lt"/>
                <a:cs typeface="Arial"/>
              </a:rPr>
              <a:t>Дунд, ахлах ангийн сурах бичгийг нийт </a:t>
            </a:r>
            <a:r>
              <a:rPr lang="mn" dirty="0">
                <a:solidFill>
                  <a:srgbClr val="FFFFFF"/>
                </a:solidFill>
                <a:latin typeface="Arial"/>
                <a:ea typeface="+mn-lt"/>
                <a:cs typeface="Arial"/>
              </a:rPr>
              <a:t>суралцагчдын 20.0 орчим хувиар тооцон нөхөн хангалтаар хэвлэдэг.                         Сурах бичгийг суралцагчдад ашиглуулсан түрээсийн орлогыг төвлөрүүлэхэд анхаарах</a:t>
            </a:r>
            <a:endParaRPr lang="mn">
              <a:solidFill>
                <a:srgbClr val="FFFFFF"/>
              </a:solidFill>
              <a:latin typeface="Arial"/>
              <a:cs typeface="Arial"/>
            </a:endParaRPr>
          </a:p>
        </p:txBody>
      </p:sp>
      <p:pic>
        <p:nvPicPr>
          <p:cNvPr id="5" name="Picture 4">
            <a:extLst>
              <a:ext uri="{FF2B5EF4-FFF2-40B4-BE49-F238E27FC236}">
                <a16:creationId xmlns:a16="http://schemas.microsoft.com/office/drawing/2014/main" id="{F6B5C27D-4A64-D900-470D-4BB82EC19559}"/>
              </a:ext>
            </a:extLst>
          </p:cNvPr>
          <p:cNvPicPr>
            <a:picLocks noChangeAspect="1"/>
          </p:cNvPicPr>
          <p:nvPr/>
        </p:nvPicPr>
        <p:blipFill>
          <a:blip r:embed="rId12"/>
          <a:stretch>
            <a:fillRect/>
          </a:stretch>
        </p:blipFill>
        <p:spPr>
          <a:xfrm>
            <a:off x="3623310" y="5935980"/>
            <a:ext cx="7353300" cy="4191000"/>
          </a:xfrm>
          <a:prstGeom prst="rect">
            <a:avLst/>
          </a:prstGeom>
        </p:spPr>
      </p:pic>
      <p:sp>
        <p:nvSpPr>
          <p:cNvPr id="6" name="TextBox 5">
            <a:extLst>
              <a:ext uri="{FF2B5EF4-FFF2-40B4-BE49-F238E27FC236}">
                <a16:creationId xmlns:a16="http://schemas.microsoft.com/office/drawing/2014/main" id="{14341989-431D-E451-CE83-902B0DF70935}"/>
              </a:ext>
            </a:extLst>
          </p:cNvPr>
          <p:cNvSpPr txBox="1"/>
          <p:nvPr/>
        </p:nvSpPr>
        <p:spPr>
          <a:xfrm>
            <a:off x="4191000" y="5356860"/>
            <a:ext cx="6050280" cy="75390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kern="1200">
                <a:solidFill>
                  <a:schemeClr val="bg1"/>
                </a:solidFill>
                <a:latin typeface="Arial"/>
                <a:cs typeface="Arial"/>
              </a:rPr>
              <a:t>БАГА БОЛОВСРОЛЫН 1-5 ДУГААР АНГИЙН СУРАХ БИЧИГ ЗОХИОХ АЖЛЫН ЗАМЫН ЗУРАГЛАЛ</a:t>
            </a:r>
            <a:r>
              <a:rPr lang="en-US" sz="1400" b="1">
                <a:solidFill>
                  <a:schemeClr val="bg1"/>
                </a:solidFill>
                <a:latin typeface="Arial"/>
                <a:cs typeface="Arial"/>
              </a:rPr>
              <a:t>  </a:t>
            </a:r>
            <a:r>
              <a:rPr lang="en-US" sz="1400" b="1">
                <a:solidFill>
                  <a:srgbClr val="FFC000"/>
                </a:solidFill>
                <a:latin typeface="Arial"/>
                <a:cs typeface="Arial"/>
              </a:rPr>
              <a:t>БЕГ</a:t>
            </a:r>
            <a:endParaRPr lang="en-US" sz="1400" b="1" kern="1200">
              <a:solidFill>
                <a:srgbClr val="FFC000"/>
              </a:solidFill>
              <a:latin typeface="Arial"/>
              <a:cs typeface="Arial"/>
            </a:endParaRPr>
          </a:p>
          <a:p>
            <a:pPr algn="ctr"/>
            <a:endParaRPr lang="en-US" sz="1400" dirty="0">
              <a:latin typeface="Arial"/>
              <a:cs typeface="Arial"/>
            </a:endParaRPr>
          </a:p>
        </p:txBody>
      </p:sp>
    </p:spTree>
    <p:extLst>
      <p:ext uri="{BB962C8B-B14F-4D97-AF65-F5344CB8AC3E}">
        <p14:creationId xmlns:p14="http://schemas.microsoft.com/office/powerpoint/2010/main" val="1183497475"/>
      </p:ext>
    </p:extLst>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5004974C-E58A-3D59-1CF2-D0307A53593A}"/>
            </a:ext>
          </a:extLst>
        </p:cNvPr>
        <p:cNvGrpSpPr/>
        <p:nvPr/>
      </p:nvGrpSpPr>
      <p:grpSpPr>
        <a:xfrm>
          <a:off x="0" y="0"/>
          <a:ext cx="0" cy="0"/>
          <a:chOff x="0" y="0"/>
          <a:chExt cx="0" cy="0"/>
        </a:xfrm>
      </p:grpSpPr>
      <p:sp>
        <p:nvSpPr>
          <p:cNvPr id="147" name="Google Shape;147;p19">
            <a:extLst>
              <a:ext uri="{FF2B5EF4-FFF2-40B4-BE49-F238E27FC236}">
                <a16:creationId xmlns:a16="http://schemas.microsoft.com/office/drawing/2014/main" id="{56AC470B-AF99-DE75-0435-48DCC8C1436E}"/>
              </a:ext>
            </a:extLst>
          </p:cNvPr>
          <p:cNvSpPr txBox="1"/>
          <p:nvPr/>
        </p:nvSpPr>
        <p:spPr>
          <a:xfrm>
            <a:off x="10924674" y="614991"/>
            <a:ext cx="7363326" cy="600104"/>
          </a:xfrm>
          <a:prstGeom prst="rect">
            <a:avLst/>
          </a:prstGeom>
          <a:noFill/>
          <a:ln>
            <a:noFill/>
          </a:ln>
        </p:spPr>
        <p:txBody>
          <a:bodyPr spcFirstLastPara="1" wrap="square" lIns="137138" tIns="68550" rIns="137138" bIns="68550" anchor="t" anchorCtr="0">
            <a:spAutoFit/>
          </a:bodyPr>
          <a:lstStyle/>
          <a:p>
            <a:pPr algn="ctr"/>
            <a:r>
              <a:rPr lang="mn-MN" sz="3000" b="1" dirty="0">
                <a:solidFill>
                  <a:srgbClr val="FFC000"/>
                </a:solidFill>
                <a:latin typeface="Arial" panose="020B0604020202020204" pitchFamily="34" charset="0"/>
                <a:ea typeface="Times New Roman"/>
                <a:cs typeface="Arial" panose="020B0604020202020204" pitchFamily="34" charset="0"/>
                <a:sym typeface="Times New Roman"/>
              </a:rPr>
              <a:t>2026 анхаарч хэрэгжүүлэх асуудал</a:t>
            </a:r>
            <a:endParaRPr sz="2700" dirty="0">
              <a:latin typeface="Arial" panose="020B0604020202020204" pitchFamily="34" charset="0"/>
              <a:cs typeface="Arial" panose="020B0604020202020204" pitchFamily="34" charset="0"/>
            </a:endParaRPr>
          </a:p>
        </p:txBody>
      </p:sp>
      <p:sp>
        <p:nvSpPr>
          <p:cNvPr id="148" name="Google Shape;148;p19">
            <a:extLst>
              <a:ext uri="{FF2B5EF4-FFF2-40B4-BE49-F238E27FC236}">
                <a16:creationId xmlns:a16="http://schemas.microsoft.com/office/drawing/2014/main" id="{97A2A914-4E58-BBAE-3C1E-B381EA466FF6}"/>
              </a:ext>
            </a:extLst>
          </p:cNvPr>
          <p:cNvSpPr txBox="1"/>
          <p:nvPr/>
        </p:nvSpPr>
        <p:spPr>
          <a:xfrm>
            <a:off x="5661605" y="9367077"/>
            <a:ext cx="11401200" cy="1801350"/>
          </a:xfrm>
          <a:prstGeom prst="rect">
            <a:avLst/>
          </a:prstGeom>
          <a:noFill/>
          <a:ln>
            <a:noFill/>
          </a:ln>
        </p:spPr>
        <p:txBody>
          <a:bodyPr spcFirstLastPara="1" wrap="square" lIns="137138" tIns="68550" rIns="137138" bIns="68550" anchor="t" anchorCtr="0">
            <a:normAutofit/>
          </a:bodyPr>
          <a:lstStyle/>
          <a:p>
            <a:pPr marL="857250" indent="-457200" algn="just">
              <a:lnSpc>
                <a:spcPct val="90000"/>
              </a:lnSpc>
              <a:spcBef>
                <a:spcPts val="1500"/>
              </a:spcBef>
              <a:buClr>
                <a:schemeClr val="dk1"/>
              </a:buClr>
              <a:buSzPts val="2400"/>
            </a:pPr>
            <a:endParaRPr sz="3000">
              <a:solidFill>
                <a:schemeClr val="lt1"/>
              </a:solidFill>
              <a:latin typeface="Arial"/>
              <a:ea typeface="Arial"/>
              <a:cs typeface="Arial"/>
              <a:sym typeface="Arial"/>
            </a:endParaRPr>
          </a:p>
        </p:txBody>
      </p:sp>
      <p:sp>
        <p:nvSpPr>
          <p:cNvPr id="149" name="Google Shape;149;p19">
            <a:extLst>
              <a:ext uri="{FF2B5EF4-FFF2-40B4-BE49-F238E27FC236}">
                <a16:creationId xmlns:a16="http://schemas.microsoft.com/office/drawing/2014/main" id="{EE1B117F-F6A1-FEAE-0AD6-7D169FC5F1CB}"/>
              </a:ext>
            </a:extLst>
          </p:cNvPr>
          <p:cNvSpPr txBox="1">
            <a:spLocks noGrp="1"/>
          </p:cNvSpPr>
          <p:nvPr>
            <p:ph type="ctrTitle"/>
          </p:nvPr>
        </p:nvSpPr>
        <p:spPr>
          <a:xfrm>
            <a:off x="2286000" y="1683545"/>
            <a:ext cx="3845052" cy="168116"/>
          </a:xfrm>
          <a:prstGeom prst="rect">
            <a:avLst/>
          </a:prstGeom>
          <a:noFill/>
          <a:ln>
            <a:noFill/>
          </a:ln>
        </p:spPr>
        <p:txBody>
          <a:bodyPr spcFirstLastPara="1" vert="horz" wrap="square" lIns="137138" tIns="68550" rIns="137138" bIns="68550" rtlCol="0" anchor="b" anchorCtr="0">
            <a:normAutofit fontScale="90000"/>
          </a:bodyPr>
          <a:lstStyle/>
          <a:p>
            <a:pPr>
              <a:lnSpc>
                <a:spcPct val="90000"/>
              </a:lnSpc>
              <a:spcBef>
                <a:spcPts val="0"/>
              </a:spcBef>
              <a:buClr>
                <a:schemeClr val="dk1"/>
              </a:buClr>
              <a:buSzPct val="111111"/>
            </a:pPr>
            <a:r>
              <a:rPr lang="mn-MN"/>
              <a:t> </a:t>
            </a:r>
            <a:endParaRPr/>
          </a:p>
        </p:txBody>
      </p:sp>
      <p:graphicFrame>
        <p:nvGraphicFramePr>
          <p:cNvPr id="9" name="Diagram 8">
            <a:extLst>
              <a:ext uri="{FF2B5EF4-FFF2-40B4-BE49-F238E27FC236}">
                <a16:creationId xmlns:a16="http://schemas.microsoft.com/office/drawing/2014/main" id="{97A9B106-1315-941E-505A-46AE9556C84E}"/>
              </a:ext>
            </a:extLst>
          </p:cNvPr>
          <p:cNvGraphicFramePr/>
          <p:nvPr/>
        </p:nvGraphicFramePr>
        <p:xfrm>
          <a:off x="0" y="2223350"/>
          <a:ext cx="18673764" cy="6507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0920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3"/>
          <p:cNvSpPr txBox="1">
            <a:spLocks noGrp="1"/>
          </p:cNvSpPr>
          <p:nvPr>
            <p:ph type="title"/>
          </p:nvPr>
        </p:nvSpPr>
        <p:spPr>
          <a:xfrm>
            <a:off x="1286838" y="8429947"/>
            <a:ext cx="15743862" cy="1394717"/>
          </a:xfrm>
          <a:prstGeom prst="rect">
            <a:avLst/>
          </a:prstGeom>
          <a:noFill/>
          <a:ln>
            <a:noFill/>
          </a:ln>
        </p:spPr>
        <p:txBody>
          <a:bodyPr spcFirstLastPara="1" vert="horz" wrap="square" lIns="137138" tIns="68550" rIns="137138" bIns="68550" rtlCol="0" anchor="ctr" anchorCtr="0">
            <a:normAutofit fontScale="90000"/>
          </a:bodyPr>
          <a:lstStyle/>
          <a:p>
            <a:pPr>
              <a:lnSpc>
                <a:spcPct val="90000"/>
              </a:lnSpc>
              <a:spcBef>
                <a:spcPts val="0"/>
              </a:spcBef>
              <a:buClr>
                <a:schemeClr val="lt1"/>
              </a:buClr>
              <a:buSzPct val="100000"/>
            </a:pPr>
            <a:r>
              <a:rPr lang="mn-MN" sz="5400" b="1">
                <a:solidFill>
                  <a:schemeClr val="lt1"/>
                </a:solidFill>
                <a:latin typeface="Arial"/>
                <a:ea typeface="Arial"/>
                <a:cs typeface="Arial"/>
                <a:sym typeface="Arial"/>
              </a:rPr>
              <a:t>АНХААРАЛ ХАНДУУЛСАНД</a:t>
            </a:r>
            <a:br>
              <a:rPr lang="mn-MN" sz="5400" b="1">
                <a:solidFill>
                  <a:schemeClr val="lt1"/>
                </a:solidFill>
                <a:latin typeface="Arial"/>
                <a:ea typeface="Arial"/>
                <a:cs typeface="Arial"/>
                <a:sym typeface="Arial"/>
              </a:rPr>
            </a:br>
            <a:r>
              <a:rPr lang="mn-MN" sz="5400" b="1">
                <a:solidFill>
                  <a:schemeClr val="lt1"/>
                </a:solidFill>
                <a:latin typeface="Arial"/>
                <a:ea typeface="Arial"/>
                <a:cs typeface="Arial"/>
                <a:sym typeface="Arial"/>
              </a:rPr>
              <a:t>БАЯРЛАЛАА.</a:t>
            </a:r>
            <a:endParaRPr sz="5400"/>
          </a:p>
        </p:txBody>
      </p:sp>
      <p:pic>
        <p:nvPicPr>
          <p:cNvPr id="552" name="Google Shape;552;p33" descr="C:\Users\User\Downloads\Mongolian map.png"/>
          <p:cNvPicPr preferRelativeResize="0"/>
          <p:nvPr/>
        </p:nvPicPr>
        <p:blipFill rotWithShape="1">
          <a:blip r:embed="rId3">
            <a:alphaModFix/>
          </a:blip>
          <a:srcRect l="5576" t="12869" r="5402" b="9712"/>
          <a:stretch/>
        </p:blipFill>
        <p:spPr>
          <a:xfrm>
            <a:off x="1471775" y="601038"/>
            <a:ext cx="15896688" cy="7828908"/>
          </a:xfrm>
          <a:prstGeom prst="rect">
            <a:avLst/>
          </a:prstGeom>
          <a:noFill/>
          <a:ln>
            <a:noFill/>
          </a:ln>
        </p:spPr>
      </p:pic>
    </p:spTree>
    <p:extLst>
      <p:ext uri="{BB962C8B-B14F-4D97-AF65-F5344CB8AC3E}">
        <p14:creationId xmlns:p14="http://schemas.microsoft.com/office/powerpoint/2010/main" val="1279316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48256FAF-045F-B665-BA60-E65B2E63EFBF}"/>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05B8C46-7499-1170-26D3-05977A9F3CF5}"/>
              </a:ext>
            </a:extLst>
          </p:cNvPr>
          <p:cNvSpPr/>
          <p:nvPr/>
        </p:nvSpPr>
        <p:spPr>
          <a:xfrm>
            <a:off x="3084791" y="481514"/>
            <a:ext cx="8308403" cy="67151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ln>
                <a:solidFill>
                  <a:schemeClr val="bg1"/>
                </a:solidFill>
              </a:ln>
              <a:solidFill>
                <a:schemeClr val="tx1"/>
              </a:solidFill>
              <a:latin typeface="Arial"/>
              <a:cs typeface="Arial"/>
            </a:endParaRPr>
          </a:p>
        </p:txBody>
      </p:sp>
      <p:sp>
        <p:nvSpPr>
          <p:cNvPr id="12" name="TextBox 11">
            <a:extLst>
              <a:ext uri="{FF2B5EF4-FFF2-40B4-BE49-F238E27FC236}">
                <a16:creationId xmlns:a16="http://schemas.microsoft.com/office/drawing/2014/main" id="{9D555270-6F4D-0212-10DF-4A2FC04AA3C7}"/>
              </a:ext>
            </a:extLst>
          </p:cNvPr>
          <p:cNvSpPr txBox="1"/>
          <p:nvPr/>
        </p:nvSpPr>
        <p:spPr>
          <a:xfrm>
            <a:off x="3700396" y="590672"/>
            <a:ext cx="7069725" cy="461665"/>
          </a:xfrm>
          <a:prstGeom prst="rect">
            <a:avLst/>
          </a:prstGeom>
          <a:noFill/>
          <a:ln>
            <a:noFill/>
          </a:ln>
        </p:spPr>
        <p:txBody>
          <a:bodyPr wrap="square" lIns="91440" tIns="45720" rIns="91440" bIns="4572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mn-MN" sz="2400" b="1">
                <a:solidFill>
                  <a:schemeClr val="accent4">
                    <a:lumMod val="50000"/>
                  </a:schemeClr>
                </a:solidFill>
                <a:latin typeface="Arial"/>
                <a:ea typeface="Roboto Condensed"/>
                <a:cs typeface="Arial"/>
              </a:rPr>
              <a:t>СУРГУУЛИЙН БҮТЦИЙН ӨНӨӨГИЙН БАЙДАЛ</a:t>
            </a:r>
            <a:endParaRPr lang="en-US" sz="2400" b="1">
              <a:solidFill>
                <a:schemeClr val="accent4">
                  <a:lumMod val="50000"/>
                </a:schemeClr>
              </a:solidFill>
              <a:latin typeface="Arial"/>
              <a:ea typeface="Roboto Condensed"/>
              <a:cs typeface="Arial"/>
            </a:endParaRPr>
          </a:p>
        </p:txBody>
      </p:sp>
      <p:sp>
        <p:nvSpPr>
          <p:cNvPr id="31" name="TextBox 30">
            <a:extLst>
              <a:ext uri="{FF2B5EF4-FFF2-40B4-BE49-F238E27FC236}">
                <a16:creationId xmlns:a16="http://schemas.microsoft.com/office/drawing/2014/main" id="{625D589E-6447-5700-2340-9183AE9A150F}"/>
              </a:ext>
            </a:extLst>
          </p:cNvPr>
          <p:cNvSpPr txBox="1"/>
          <p:nvPr/>
        </p:nvSpPr>
        <p:spPr>
          <a:xfrm>
            <a:off x="11650323" y="1290067"/>
            <a:ext cx="4408427" cy="1077218"/>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just">
              <a:spcAft>
                <a:spcPts val="600"/>
              </a:spcAft>
              <a:buNone/>
            </a:pPr>
            <a:r>
              <a:rPr lang="mn-MN" sz="1800">
                <a:solidFill>
                  <a:schemeClr val="bg1"/>
                </a:solidFill>
                <a:latin typeface="Arial"/>
                <a:ea typeface="Roboto Condensed" panose="02000000000000000000" pitchFamily="2" charset="0"/>
                <a:cs typeface="Arial"/>
              </a:rPr>
              <a:t>Төрийн өмчийн сургууль: 717</a:t>
            </a:r>
          </a:p>
          <a:p>
            <a:pPr algn="just">
              <a:spcAft>
                <a:spcPts val="600"/>
              </a:spcAft>
              <a:buNone/>
            </a:pPr>
            <a:r>
              <a:rPr lang="mn-MN" sz="1800">
                <a:solidFill>
                  <a:schemeClr val="bg1"/>
                </a:solidFill>
                <a:latin typeface="Arial"/>
                <a:ea typeface="Roboto Condensed" panose="02000000000000000000" pitchFamily="2" charset="0"/>
                <a:cs typeface="Arial"/>
              </a:rPr>
              <a:t>Байршил: 75.2 хувь нь орон нутагт </a:t>
            </a:r>
          </a:p>
          <a:p>
            <a:pPr algn="just">
              <a:spcAft>
                <a:spcPts val="600"/>
              </a:spcAft>
              <a:buNone/>
            </a:pPr>
            <a:r>
              <a:rPr lang="mn-MN" sz="1800">
                <a:solidFill>
                  <a:schemeClr val="bg1"/>
                </a:solidFill>
                <a:latin typeface="Arial"/>
                <a:ea typeface="Roboto Condensed" panose="02000000000000000000" pitchFamily="2" charset="0"/>
                <a:cs typeface="Arial"/>
              </a:rPr>
              <a:t>                   24.8 хувь нь нийслэлд</a:t>
            </a:r>
            <a:r>
              <a:rPr lang="mn-MN" sz="1800">
                <a:latin typeface="Arial"/>
                <a:ea typeface="Roboto Condensed" panose="02000000000000000000" pitchFamily="2" charset="0"/>
                <a:cs typeface="Arial"/>
              </a:rPr>
              <a:t> </a:t>
            </a:r>
            <a:r>
              <a:rPr lang="mn-MN" sz="1800">
                <a:solidFill>
                  <a:schemeClr val="accent4">
                    <a:lumMod val="50000"/>
                  </a:schemeClr>
                </a:solidFill>
                <a:latin typeface="Arial"/>
                <a:ea typeface="Roboto Condensed" panose="02000000000000000000" pitchFamily="2" charset="0"/>
                <a:cs typeface="Arial"/>
              </a:rPr>
              <a:t> </a:t>
            </a:r>
            <a:endParaRPr lang="en-US" sz="1800">
              <a:solidFill>
                <a:schemeClr val="accent4">
                  <a:lumMod val="50000"/>
                </a:schemeClr>
              </a:solidFill>
              <a:effectLst/>
              <a:latin typeface="Arial"/>
              <a:ea typeface="Roboto Condensed" panose="02000000000000000000" pitchFamily="2" charset="0"/>
              <a:cs typeface="Arial"/>
            </a:endParaRPr>
          </a:p>
        </p:txBody>
      </p:sp>
      <p:sp>
        <p:nvSpPr>
          <p:cNvPr id="4" name="TextBox 3">
            <a:extLst>
              <a:ext uri="{FF2B5EF4-FFF2-40B4-BE49-F238E27FC236}">
                <a16:creationId xmlns:a16="http://schemas.microsoft.com/office/drawing/2014/main" id="{DA9B0C9E-90C1-F6EF-0D65-25B64E9F881A}"/>
              </a:ext>
            </a:extLst>
          </p:cNvPr>
          <p:cNvSpPr txBox="1"/>
          <p:nvPr/>
        </p:nvSpPr>
        <p:spPr>
          <a:xfrm>
            <a:off x="11744730" y="5227719"/>
            <a:ext cx="6334002" cy="646331"/>
          </a:xfrm>
          <a:prstGeom prst="rect">
            <a:avLst/>
          </a:prstGeom>
          <a:noFill/>
        </p:spPr>
        <p:txBody>
          <a:bodyPr wrap="square" lIns="91440" tIns="45720" rIns="91440" bIns="4572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just">
              <a:spcAft>
                <a:spcPts val="600"/>
              </a:spcAft>
              <a:buNone/>
            </a:pPr>
            <a:r>
              <a:rPr lang="mn-MN" sz="1800">
                <a:solidFill>
                  <a:schemeClr val="bg1"/>
                </a:solidFill>
                <a:latin typeface="Arial"/>
                <a:ea typeface="Roboto Condensed"/>
                <a:cs typeface="Arial"/>
              </a:rPr>
              <a:t>н</a:t>
            </a:r>
            <a:r>
              <a:rPr lang="mn-MN" sz="1800">
                <a:solidFill>
                  <a:schemeClr val="bg1"/>
                </a:solidFill>
                <a:effectLst/>
                <a:latin typeface="Arial"/>
                <a:ea typeface="Roboto Condensed"/>
                <a:cs typeface="Arial"/>
              </a:rPr>
              <a:t>ийт </a:t>
            </a:r>
            <a:r>
              <a:rPr lang="en-US" sz="1800">
                <a:solidFill>
                  <a:schemeClr val="bg1"/>
                </a:solidFill>
                <a:effectLst/>
                <a:latin typeface="Arial"/>
                <a:ea typeface="Roboto Condensed"/>
                <a:cs typeface="Arial"/>
              </a:rPr>
              <a:t>330</a:t>
            </a:r>
            <a:r>
              <a:rPr lang="mn-MN" sz="1800">
                <a:solidFill>
                  <a:schemeClr val="bg1"/>
                </a:solidFill>
                <a:effectLst/>
                <a:latin typeface="Arial"/>
                <a:ea typeface="Roboto Condensed"/>
                <a:cs typeface="Arial"/>
              </a:rPr>
              <a:t> сумын 72.1 хувь </a:t>
            </a:r>
            <a:r>
              <a:rPr lang="en-US" sz="1800">
                <a:solidFill>
                  <a:schemeClr val="bg1"/>
                </a:solidFill>
                <a:effectLst/>
                <a:latin typeface="Arial"/>
                <a:ea typeface="Roboto Condensed"/>
                <a:cs typeface="Arial"/>
              </a:rPr>
              <a:t>(</a:t>
            </a:r>
            <a:r>
              <a:rPr lang="mn-MN" sz="1800">
                <a:solidFill>
                  <a:schemeClr val="bg1"/>
                </a:solidFill>
                <a:effectLst/>
                <a:latin typeface="Arial"/>
                <a:ea typeface="Roboto Condensed"/>
                <a:cs typeface="Arial"/>
              </a:rPr>
              <a:t>238</a:t>
            </a:r>
            <a:r>
              <a:rPr lang="en-US" sz="1800">
                <a:solidFill>
                  <a:schemeClr val="bg1"/>
                </a:solidFill>
                <a:effectLst/>
                <a:latin typeface="Arial"/>
                <a:ea typeface="Roboto Condensed"/>
                <a:cs typeface="Arial"/>
              </a:rPr>
              <a:t>) </a:t>
            </a:r>
            <a:r>
              <a:rPr lang="mn-MN" sz="1800">
                <a:solidFill>
                  <a:schemeClr val="bg1"/>
                </a:solidFill>
                <a:effectLst/>
                <a:latin typeface="Arial"/>
                <a:ea typeface="Roboto Condensed"/>
                <a:cs typeface="Arial"/>
              </a:rPr>
              <a:t>нь 1-12 дугаар ангитай бүрэн дунд сургуультай</a:t>
            </a:r>
            <a:r>
              <a:rPr lang="mn-MN" sz="1800">
                <a:solidFill>
                  <a:schemeClr val="bg1"/>
                </a:solidFill>
                <a:latin typeface="Arial"/>
                <a:ea typeface="Roboto Condensed"/>
                <a:cs typeface="Arial"/>
              </a:rPr>
              <a:t>, эдгээрийн 217 нь суманд ...</a:t>
            </a:r>
          </a:p>
        </p:txBody>
      </p:sp>
      <p:pic>
        <p:nvPicPr>
          <p:cNvPr id="7" name="Picture 6">
            <a:extLst>
              <a:ext uri="{FF2B5EF4-FFF2-40B4-BE49-F238E27FC236}">
                <a16:creationId xmlns:a16="http://schemas.microsoft.com/office/drawing/2014/main" id="{6B2260D2-C315-61E6-D702-618DA71A453C}"/>
              </a:ext>
            </a:extLst>
          </p:cNvPr>
          <p:cNvPicPr>
            <a:picLocks noChangeAspect="1"/>
          </p:cNvPicPr>
          <p:nvPr/>
        </p:nvPicPr>
        <p:blipFill>
          <a:blip r:embed="rId3"/>
          <a:stretch>
            <a:fillRect/>
          </a:stretch>
        </p:blipFill>
        <p:spPr>
          <a:xfrm>
            <a:off x="346455" y="1575909"/>
            <a:ext cx="10864384" cy="7934387"/>
          </a:xfrm>
          <a:prstGeom prst="rect">
            <a:avLst/>
          </a:prstGeom>
        </p:spPr>
      </p:pic>
      <p:sp>
        <p:nvSpPr>
          <p:cNvPr id="27" name="Rectangle 26">
            <a:extLst>
              <a:ext uri="{FF2B5EF4-FFF2-40B4-BE49-F238E27FC236}">
                <a16:creationId xmlns:a16="http://schemas.microsoft.com/office/drawing/2014/main" id="{59C1913F-6DAD-174A-2931-9888402527D9}"/>
              </a:ext>
            </a:extLst>
          </p:cNvPr>
          <p:cNvSpPr/>
          <p:nvPr/>
        </p:nvSpPr>
        <p:spPr>
          <a:xfrm>
            <a:off x="6444986" y="2082058"/>
            <a:ext cx="1060517" cy="6797477"/>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latin typeface="Arial"/>
              <a:cs typeface="Arial"/>
            </a:endParaRPr>
          </a:p>
        </p:txBody>
      </p:sp>
      <p:cxnSp>
        <p:nvCxnSpPr>
          <p:cNvPr id="15" name="Straight Connector 14">
            <a:extLst>
              <a:ext uri="{FF2B5EF4-FFF2-40B4-BE49-F238E27FC236}">
                <a16:creationId xmlns:a16="http://schemas.microsoft.com/office/drawing/2014/main" id="{DB79F1E7-6217-33B4-C67D-1A1C272429D2}"/>
              </a:ext>
            </a:extLst>
          </p:cNvPr>
          <p:cNvCxnSpPr>
            <a:cxnSpLocks/>
          </p:cNvCxnSpPr>
          <p:nvPr/>
        </p:nvCxnSpPr>
        <p:spPr>
          <a:xfrm>
            <a:off x="11468741" y="1293132"/>
            <a:ext cx="0" cy="7791735"/>
          </a:xfrm>
          <a:prstGeom prst="line">
            <a:avLst/>
          </a:prstGeom>
          <a:ln w="28575">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BC9300BE-4434-E5F2-AC6E-BCDD7DAA2882}"/>
              </a:ext>
            </a:extLst>
          </p:cNvPr>
          <p:cNvSpPr txBox="1"/>
          <p:nvPr/>
        </p:nvSpPr>
        <p:spPr>
          <a:xfrm>
            <a:off x="11759453" y="2525025"/>
            <a:ext cx="5778545" cy="1077218"/>
          </a:xfrm>
          <a:prstGeom prst="rect">
            <a:avLst/>
          </a:prstGeom>
          <a:noFill/>
        </p:spPr>
        <p:txBody>
          <a:bodyPr wrap="square" lIns="91440" tIns="45720" rIns="91440" bIns="4572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just">
              <a:spcAft>
                <a:spcPts val="600"/>
              </a:spcAft>
              <a:buNone/>
            </a:pPr>
            <a:r>
              <a:rPr lang="mn-MN" sz="1800">
                <a:solidFill>
                  <a:schemeClr val="bg1"/>
                </a:solidFill>
                <a:latin typeface="Arial"/>
                <a:ea typeface="Roboto Condensed"/>
                <a:cs typeface="Arial"/>
              </a:rPr>
              <a:t>Бүрэн дунд боловсролын сургууль: 76.6 хувь</a:t>
            </a:r>
          </a:p>
          <a:p>
            <a:pPr algn="just">
              <a:spcAft>
                <a:spcPts val="600"/>
              </a:spcAft>
              <a:buNone/>
            </a:pPr>
            <a:r>
              <a:rPr lang="mn-MN" sz="1800">
                <a:solidFill>
                  <a:schemeClr val="bg1"/>
                </a:solidFill>
                <a:latin typeface="Arial"/>
                <a:ea typeface="Roboto Condensed"/>
                <a:cs typeface="Arial"/>
              </a:rPr>
              <a:t>Дунд сургууль: 14.9 хувь</a:t>
            </a:r>
          </a:p>
          <a:p>
            <a:pPr algn="just">
              <a:spcAft>
                <a:spcPts val="600"/>
              </a:spcAft>
              <a:buNone/>
            </a:pPr>
            <a:r>
              <a:rPr lang="mn-MN" sz="1800">
                <a:solidFill>
                  <a:schemeClr val="bg1"/>
                </a:solidFill>
                <a:latin typeface="Arial"/>
                <a:ea typeface="Roboto Condensed"/>
                <a:cs typeface="Arial"/>
              </a:rPr>
              <a:t>Бага сургууль: 8.5 хувь</a:t>
            </a:r>
          </a:p>
        </p:txBody>
      </p:sp>
      <p:cxnSp>
        <p:nvCxnSpPr>
          <p:cNvPr id="18" name="Straight Connector 17">
            <a:extLst>
              <a:ext uri="{FF2B5EF4-FFF2-40B4-BE49-F238E27FC236}">
                <a16:creationId xmlns:a16="http://schemas.microsoft.com/office/drawing/2014/main" id="{18F5DC66-14BD-081A-D110-615FA15859C4}"/>
              </a:ext>
            </a:extLst>
          </p:cNvPr>
          <p:cNvCxnSpPr>
            <a:cxnSpLocks/>
          </p:cNvCxnSpPr>
          <p:nvPr/>
        </p:nvCxnSpPr>
        <p:spPr>
          <a:xfrm flipH="1">
            <a:off x="11754249" y="2478200"/>
            <a:ext cx="4079292" cy="0"/>
          </a:xfrm>
          <a:prstGeom prst="line">
            <a:avLst/>
          </a:prstGeom>
          <a:ln w="3175">
            <a:solidFill>
              <a:srgbClr val="FFC000"/>
            </a:solidFill>
          </a:ln>
        </p:spPr>
        <p:style>
          <a:lnRef idx="1">
            <a:schemeClr val="accent1"/>
          </a:lnRef>
          <a:fillRef idx="0">
            <a:schemeClr val="accent1"/>
          </a:fillRef>
          <a:effectRef idx="0">
            <a:schemeClr val="accent1"/>
          </a:effectRef>
          <a:fontRef idx="minor">
            <a:schemeClr val="tx1"/>
          </a:fontRef>
        </p:style>
      </p:cxnSp>
      <p:pic>
        <p:nvPicPr>
          <p:cNvPr id="24" name="Graphic 23" descr="Schoolhouse outline">
            <a:extLst>
              <a:ext uri="{FF2B5EF4-FFF2-40B4-BE49-F238E27FC236}">
                <a16:creationId xmlns:a16="http://schemas.microsoft.com/office/drawing/2014/main" id="{8D3ABF7E-2114-738C-A14D-12DC6CD751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42114" y="1145607"/>
            <a:ext cx="1371600" cy="1371600"/>
          </a:xfrm>
          <a:prstGeom prst="rect">
            <a:avLst/>
          </a:prstGeom>
        </p:spPr>
      </p:pic>
      <p:pic>
        <p:nvPicPr>
          <p:cNvPr id="25" name="Picture 24">
            <a:extLst>
              <a:ext uri="{FF2B5EF4-FFF2-40B4-BE49-F238E27FC236}">
                <a16:creationId xmlns:a16="http://schemas.microsoft.com/office/drawing/2014/main" id="{DA45FE91-537E-B393-9886-D364E49586B6}"/>
              </a:ext>
            </a:extLst>
          </p:cNvPr>
          <p:cNvPicPr>
            <a:picLocks noChangeAspect="1"/>
          </p:cNvPicPr>
          <p:nvPr/>
        </p:nvPicPr>
        <p:blipFill>
          <a:blip r:embed="rId6"/>
          <a:stretch>
            <a:fillRect/>
          </a:stretch>
        </p:blipFill>
        <p:spPr>
          <a:xfrm>
            <a:off x="11646376" y="3605702"/>
            <a:ext cx="6307690" cy="1436620"/>
          </a:xfrm>
          <a:prstGeom prst="rect">
            <a:avLst/>
          </a:prstGeom>
        </p:spPr>
      </p:pic>
      <p:pic>
        <p:nvPicPr>
          <p:cNvPr id="34" name="Picture 33">
            <a:extLst>
              <a:ext uri="{FF2B5EF4-FFF2-40B4-BE49-F238E27FC236}">
                <a16:creationId xmlns:a16="http://schemas.microsoft.com/office/drawing/2014/main" id="{3ECF5914-7DBC-FB5F-76B6-73ED5C75BF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54249" y="6466959"/>
            <a:ext cx="6252468" cy="2275523"/>
          </a:xfrm>
          <a:prstGeom prst="rect">
            <a:avLst/>
          </a:prstGeom>
        </p:spPr>
      </p:pic>
      <p:sp>
        <p:nvSpPr>
          <p:cNvPr id="36" name="TextBox 35">
            <a:extLst>
              <a:ext uri="{FF2B5EF4-FFF2-40B4-BE49-F238E27FC236}">
                <a16:creationId xmlns:a16="http://schemas.microsoft.com/office/drawing/2014/main" id="{C5D55CBE-6176-1D07-86ED-65510978E206}"/>
              </a:ext>
            </a:extLst>
          </p:cNvPr>
          <p:cNvSpPr txBox="1"/>
          <p:nvPr/>
        </p:nvSpPr>
        <p:spPr>
          <a:xfrm>
            <a:off x="11742553" y="5981317"/>
            <a:ext cx="6334002" cy="369332"/>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just">
              <a:spcAft>
                <a:spcPts val="600"/>
              </a:spcAft>
              <a:buNone/>
            </a:pPr>
            <a:r>
              <a:rPr lang="mn-MN" sz="1800">
                <a:solidFill>
                  <a:srgbClr val="FFC000"/>
                </a:solidFill>
                <a:latin typeface="Arial"/>
                <a:ea typeface="Roboto Condensed" panose="02000000000000000000" pitchFamily="2" charset="0"/>
                <a:cs typeface="Arial"/>
              </a:rPr>
              <a:t>Сургуулийн бүтэц ба сурлагын амжилтын хамаарал</a:t>
            </a:r>
          </a:p>
        </p:txBody>
      </p:sp>
      <p:sp>
        <p:nvSpPr>
          <p:cNvPr id="37" name="TextBox 36">
            <a:extLst>
              <a:ext uri="{FF2B5EF4-FFF2-40B4-BE49-F238E27FC236}">
                <a16:creationId xmlns:a16="http://schemas.microsoft.com/office/drawing/2014/main" id="{69D6914E-1C96-8CCF-4E0A-AFF3861E249A}"/>
              </a:ext>
            </a:extLst>
          </p:cNvPr>
          <p:cNvSpPr txBox="1"/>
          <p:nvPr/>
        </p:nvSpPr>
        <p:spPr>
          <a:xfrm>
            <a:off x="11818415" y="9047317"/>
            <a:ext cx="6131437" cy="923330"/>
          </a:xfrm>
          <a:prstGeom prst="rect">
            <a:avLst/>
          </a:prstGeom>
          <a:noFill/>
        </p:spPr>
        <p:txBody>
          <a:bodyPr wrap="square" lIns="91440" tIns="45720" rIns="91440" bIns="4572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just">
              <a:spcAft>
                <a:spcPts val="600"/>
              </a:spcAft>
              <a:buNone/>
            </a:pPr>
            <a:r>
              <a:rPr lang="mn-MN" sz="1800" dirty="0">
                <a:solidFill>
                  <a:schemeClr val="bg1"/>
                </a:solidFill>
                <a:latin typeface="Arial"/>
                <a:ea typeface="Roboto Condensed"/>
                <a:cs typeface="Arial"/>
              </a:rPr>
              <a:t>Сурлагын амжилт бүх байршилд доогуур үзүүлэлттэй </a:t>
            </a:r>
            <a:r>
              <a:rPr lang="mn-MN" sz="1800">
                <a:solidFill>
                  <a:schemeClr val="bg1"/>
                </a:solidFill>
                <a:latin typeface="Arial"/>
                <a:ea typeface="Roboto Condensed"/>
                <a:cs typeface="Arial"/>
              </a:rPr>
              <a:t>... багшийн чанар тааруу, санхүүгийн үр ашиггүй  </a:t>
            </a:r>
            <a:r>
              <a:rPr lang="mn-MN" sz="1800" dirty="0">
                <a:solidFill>
                  <a:schemeClr val="bg1"/>
                </a:solidFill>
                <a:latin typeface="Arial"/>
                <a:ea typeface="Roboto Condensed"/>
                <a:cs typeface="Arial"/>
              </a:rPr>
              <a:t>байдал...</a:t>
            </a:r>
          </a:p>
        </p:txBody>
      </p:sp>
      <p:sp>
        <p:nvSpPr>
          <p:cNvPr id="2" name="TextBox 1">
            <a:extLst>
              <a:ext uri="{FF2B5EF4-FFF2-40B4-BE49-F238E27FC236}">
                <a16:creationId xmlns:a16="http://schemas.microsoft.com/office/drawing/2014/main" id="{FA16F2FD-E19F-15EF-B2D6-5C4DDD63D6B9}"/>
              </a:ext>
            </a:extLst>
          </p:cNvPr>
          <p:cNvSpPr txBox="1"/>
          <p:nvPr/>
        </p:nvSpPr>
        <p:spPr>
          <a:xfrm>
            <a:off x="11816356" y="8747523"/>
            <a:ext cx="6605828" cy="276999"/>
          </a:xfrm>
          <a:prstGeom prst="rect">
            <a:avLst/>
          </a:prstGeom>
          <a:noFill/>
        </p:spPr>
        <p:txBody>
          <a:bodyPr wrap="square" lIns="91440" tIns="45720" rIns="91440" bIns="4572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mn-MN" sz="1200" i="1">
                <a:solidFill>
                  <a:srgbClr val="FFFF00"/>
                </a:solidFill>
                <a:latin typeface="Arial"/>
                <a:cs typeface="Arial"/>
              </a:rPr>
              <a:t>Эх сурвалж:  Багш ажлын гүйцэтгэлийн үнэлгээний үр дүн,   БҮТ,  2025 он</a:t>
            </a:r>
          </a:p>
        </p:txBody>
      </p:sp>
    </p:spTree>
    <p:extLst>
      <p:ext uri="{BB962C8B-B14F-4D97-AF65-F5344CB8AC3E}">
        <p14:creationId xmlns:p14="http://schemas.microsoft.com/office/powerpoint/2010/main" val="2500558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6DFEDCC9-8294-21B9-1740-45B3FECFBF9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8BCD5AB-9669-244B-7128-D1F918AC9081}"/>
              </a:ext>
            </a:extLst>
          </p:cNvPr>
          <p:cNvSpPr>
            <a:spLocks noGrp="1"/>
          </p:cNvSpPr>
          <p:nvPr>
            <p:ph type="title"/>
          </p:nvPr>
        </p:nvSpPr>
        <p:spPr>
          <a:xfrm>
            <a:off x="15781503" y="168014"/>
            <a:ext cx="2197713" cy="460275"/>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mn-MN" sz="2700">
                <a:solidFill>
                  <a:schemeClr val="bg1"/>
                </a:solidFill>
                <a:latin typeface="Arial" panose="020B0604020202020204" pitchFamily="34" charset="0"/>
                <a:cs typeface="Arial" panose="020B0604020202020204" pitchFamily="34" charset="0"/>
              </a:rPr>
              <a:t>үргэлжлэл</a:t>
            </a:r>
            <a:endParaRPr lang="en-US" sz="270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7C78504-761E-0190-3261-9B677CD9BD44}"/>
              </a:ext>
            </a:extLst>
          </p:cNvPr>
          <p:cNvPicPr>
            <a:picLocks noChangeAspect="1"/>
          </p:cNvPicPr>
          <p:nvPr/>
        </p:nvPicPr>
        <p:blipFill>
          <a:blip r:embed="rId2"/>
          <a:srcRect r="904" b="7114"/>
          <a:stretch>
            <a:fillRect/>
          </a:stretch>
        </p:blipFill>
        <p:spPr>
          <a:xfrm>
            <a:off x="1233092" y="1538279"/>
            <a:ext cx="9326142" cy="6032344"/>
          </a:xfrm>
          <a:prstGeom prst="rect">
            <a:avLst/>
          </a:prstGeom>
        </p:spPr>
      </p:pic>
      <p:pic>
        <p:nvPicPr>
          <p:cNvPr id="6" name="Picture 5">
            <a:extLst>
              <a:ext uri="{FF2B5EF4-FFF2-40B4-BE49-F238E27FC236}">
                <a16:creationId xmlns:a16="http://schemas.microsoft.com/office/drawing/2014/main" id="{898EE241-262B-87F3-1CEE-9C4C8695BF69}"/>
              </a:ext>
            </a:extLst>
          </p:cNvPr>
          <p:cNvPicPr>
            <a:picLocks noChangeAspect="1"/>
          </p:cNvPicPr>
          <p:nvPr/>
        </p:nvPicPr>
        <p:blipFill>
          <a:blip r:embed="rId3"/>
          <a:stretch>
            <a:fillRect/>
          </a:stretch>
        </p:blipFill>
        <p:spPr>
          <a:xfrm>
            <a:off x="10969854" y="734913"/>
            <a:ext cx="2400300" cy="6783459"/>
          </a:xfrm>
          <a:prstGeom prst="rect">
            <a:avLst/>
          </a:prstGeom>
          <a:solidFill>
            <a:schemeClr val="bg1"/>
          </a:solidFill>
        </p:spPr>
      </p:pic>
      <p:sp>
        <p:nvSpPr>
          <p:cNvPr id="7" name="TextBox 6">
            <a:extLst>
              <a:ext uri="{FF2B5EF4-FFF2-40B4-BE49-F238E27FC236}">
                <a16:creationId xmlns:a16="http://schemas.microsoft.com/office/drawing/2014/main" id="{94E1349F-C342-9E65-6950-1891B8DD9B9B}"/>
              </a:ext>
            </a:extLst>
          </p:cNvPr>
          <p:cNvSpPr txBox="1"/>
          <p:nvPr/>
        </p:nvSpPr>
        <p:spPr>
          <a:xfrm>
            <a:off x="1119497" y="7752486"/>
            <a:ext cx="12800003" cy="369332"/>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just">
              <a:spcAft>
                <a:spcPts val="600"/>
              </a:spcAft>
              <a:buNone/>
            </a:pPr>
            <a:r>
              <a:rPr lang="mn-MN" sz="1800" dirty="0">
                <a:solidFill>
                  <a:schemeClr val="bg1"/>
                </a:solidFill>
                <a:latin typeface="Arial"/>
                <a:ea typeface="Roboto Condensed" panose="02000000000000000000" pitchFamily="2" charset="0"/>
                <a:cs typeface="Arial"/>
              </a:rPr>
              <a:t>БХ, ДГ, ДД, ДУ, ӨМ, СБ, ХЭ аймгийн хувьд суманд байршилтай 12 жилийн сургуулийн тоо 3-9 </a:t>
            </a:r>
            <a:r>
              <a:rPr lang="en-US" sz="1800" dirty="0">
                <a:solidFill>
                  <a:srgbClr val="FFC000"/>
                </a:solidFill>
                <a:latin typeface="Arial"/>
                <a:ea typeface="Roboto Condensed" panose="02000000000000000000" pitchFamily="2" charset="0"/>
                <a:cs typeface="Arial"/>
              </a:rPr>
              <a:t>(</a:t>
            </a:r>
            <a:r>
              <a:rPr lang="mn-MN" sz="1800" dirty="0">
                <a:solidFill>
                  <a:srgbClr val="FFC000"/>
                </a:solidFill>
                <a:latin typeface="Arial"/>
                <a:ea typeface="Roboto Condensed" panose="02000000000000000000" pitchFamily="2" charset="0"/>
                <a:cs typeface="Arial"/>
              </a:rPr>
              <a:t>боломжийн</a:t>
            </a:r>
            <a:r>
              <a:rPr lang="en-US" sz="1800" dirty="0">
                <a:solidFill>
                  <a:srgbClr val="FFC000"/>
                </a:solidFill>
                <a:latin typeface="Arial"/>
                <a:ea typeface="Roboto Condensed" panose="02000000000000000000" pitchFamily="2" charset="0"/>
                <a:cs typeface="Arial"/>
              </a:rPr>
              <a:t>)</a:t>
            </a:r>
            <a:endParaRPr lang="mn-MN" sz="1800" dirty="0">
              <a:solidFill>
                <a:srgbClr val="FFC000"/>
              </a:solidFill>
              <a:latin typeface="Arial"/>
              <a:ea typeface="Roboto Condensed" panose="02000000000000000000" pitchFamily="2" charset="0"/>
              <a:cs typeface="Arial"/>
            </a:endParaRPr>
          </a:p>
        </p:txBody>
      </p:sp>
      <p:sp>
        <p:nvSpPr>
          <p:cNvPr id="8" name="TextBox 7">
            <a:extLst>
              <a:ext uri="{FF2B5EF4-FFF2-40B4-BE49-F238E27FC236}">
                <a16:creationId xmlns:a16="http://schemas.microsoft.com/office/drawing/2014/main" id="{4832013D-5236-79BB-486B-02FA778A2C3D}"/>
              </a:ext>
            </a:extLst>
          </p:cNvPr>
          <p:cNvSpPr txBox="1"/>
          <p:nvPr/>
        </p:nvSpPr>
        <p:spPr>
          <a:xfrm>
            <a:off x="1119497" y="8264385"/>
            <a:ext cx="12933746" cy="369332"/>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just">
              <a:spcAft>
                <a:spcPts val="600"/>
              </a:spcAft>
              <a:buNone/>
            </a:pPr>
            <a:r>
              <a:rPr lang="mn-MN" sz="1800" dirty="0">
                <a:solidFill>
                  <a:schemeClr val="bg1"/>
                </a:solidFill>
                <a:latin typeface="Arial"/>
                <a:ea typeface="Roboto Condensed" panose="02000000000000000000" pitchFamily="2" charset="0"/>
                <a:cs typeface="Arial"/>
              </a:rPr>
              <a:t>АР, ГА, ЗА, ӨВ, СЭ, ТӨ, ХО, ХӨ аймгийн хувьд сургуулийн бүтцийг дахин хянах шаардлагатай </a:t>
            </a:r>
            <a:r>
              <a:rPr lang="en-US" sz="1800" dirty="0">
                <a:solidFill>
                  <a:schemeClr val="bg1"/>
                </a:solidFill>
                <a:latin typeface="Arial"/>
                <a:ea typeface="Roboto Condensed" panose="02000000000000000000" pitchFamily="2" charset="0"/>
                <a:cs typeface="Arial"/>
              </a:rPr>
              <a:t>(</a:t>
            </a:r>
            <a:r>
              <a:rPr lang="mn-MN" sz="1800" dirty="0">
                <a:solidFill>
                  <a:schemeClr val="bg1"/>
                </a:solidFill>
                <a:latin typeface="Arial"/>
                <a:ea typeface="Roboto Condensed" panose="02000000000000000000" pitchFamily="2" charset="0"/>
                <a:cs typeface="Arial"/>
              </a:rPr>
              <a:t>16-27 сургууль</a:t>
            </a:r>
            <a:r>
              <a:rPr lang="en-US" sz="1800" dirty="0">
                <a:solidFill>
                  <a:schemeClr val="bg1"/>
                </a:solidFill>
                <a:latin typeface="Arial"/>
                <a:ea typeface="Roboto Condensed" panose="02000000000000000000" pitchFamily="2" charset="0"/>
                <a:cs typeface="Arial"/>
              </a:rPr>
              <a:t>)</a:t>
            </a:r>
            <a:endParaRPr lang="mn-MN" sz="1800" dirty="0">
              <a:solidFill>
                <a:schemeClr val="bg1"/>
              </a:solidFill>
              <a:latin typeface="Arial"/>
              <a:ea typeface="Roboto Condensed" panose="02000000000000000000" pitchFamily="2" charset="0"/>
              <a:cs typeface="Arial"/>
            </a:endParaRPr>
          </a:p>
        </p:txBody>
      </p:sp>
      <p:sp>
        <p:nvSpPr>
          <p:cNvPr id="10" name="TextBox 9">
            <a:extLst>
              <a:ext uri="{FF2B5EF4-FFF2-40B4-BE49-F238E27FC236}">
                <a16:creationId xmlns:a16="http://schemas.microsoft.com/office/drawing/2014/main" id="{74408019-9D13-EDE0-FE57-1421E4C60D36}"/>
              </a:ext>
            </a:extLst>
          </p:cNvPr>
          <p:cNvSpPr txBox="1"/>
          <p:nvPr/>
        </p:nvSpPr>
        <p:spPr>
          <a:xfrm>
            <a:off x="1233092" y="8847058"/>
            <a:ext cx="12137062" cy="1200329"/>
          </a:xfrm>
          <a:prstGeom prst="rect">
            <a:avLst/>
          </a:prstGeom>
          <a:solidFill>
            <a:schemeClr val="bg1"/>
          </a:solid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mn-MN" sz="1800" kern="0" dirty="0">
                <a:effectLst/>
                <a:latin typeface="Arial"/>
                <a:ea typeface="Aptos" panose="020B0004020202020204" pitchFamily="34" charset="0"/>
                <a:cs typeface="Arial"/>
              </a:rPr>
              <a:t>Үндэсний Статистикийн Хорооноос зарласан 2024 оны суурин хүн амын тооцооллоор 6-14 насны буюу бага, суурь боловсрол эзэмших насны хүн ам 2025-2028 онд харьцангуй тогтонги, 2029 оноос буурах хандлагатай байгаа бол 15-17 насны буюу бүрэн дунд боловсрол эзэмших насны хүн ам 2031 он хүртэл тасралтгүй өсөхөөр байна</a:t>
            </a:r>
            <a:endParaRPr lang="en-US" sz="1800" dirty="0">
              <a:latin typeface="Arial"/>
              <a:cs typeface="Arial"/>
            </a:endParaRPr>
          </a:p>
        </p:txBody>
      </p:sp>
      <p:sp>
        <p:nvSpPr>
          <p:cNvPr id="12" name="TextBox 11">
            <a:extLst>
              <a:ext uri="{FF2B5EF4-FFF2-40B4-BE49-F238E27FC236}">
                <a16:creationId xmlns:a16="http://schemas.microsoft.com/office/drawing/2014/main" id="{45298AA0-3E5F-5075-D319-0BCDC8FFDD76}"/>
              </a:ext>
            </a:extLst>
          </p:cNvPr>
          <p:cNvSpPr txBox="1"/>
          <p:nvPr/>
        </p:nvSpPr>
        <p:spPr>
          <a:xfrm>
            <a:off x="13639403" y="1991858"/>
            <a:ext cx="4385084" cy="2077493"/>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just"/>
            <a:r>
              <a:rPr lang="mn-MN" sz="1800" kern="0" dirty="0">
                <a:solidFill>
                  <a:schemeClr val="bg1"/>
                </a:solidFill>
                <a:latin typeface="Arial"/>
                <a:ea typeface="Times New Roman" panose="02020603050405020304" pitchFamily="18" charset="0"/>
                <a:cs typeface="Arial"/>
              </a:rPr>
              <a:t>Б</a:t>
            </a:r>
            <a:r>
              <a:rPr lang="mn-MN" sz="1800" kern="0" dirty="0">
                <a:solidFill>
                  <a:schemeClr val="bg1"/>
                </a:solidFill>
                <a:effectLst/>
                <a:latin typeface="Arial"/>
                <a:ea typeface="Times New Roman" panose="02020603050405020304" pitchFamily="18" charset="0"/>
                <a:cs typeface="Arial"/>
              </a:rPr>
              <a:t>үсчилсэн хөгжлийн үзэл баримтлал, хүн ам зүй, нийгэм-эдийн засаг, байгаль цаг уур, экологи, дэд бүтэц, уламжлал, шинэчлэл зэрэг олон хүчин зүйлийн нөлөөллийг зөв тооцсон </a:t>
            </a:r>
            <a:r>
              <a:rPr lang="mn-MN" sz="1800" b="1" kern="0" dirty="0">
                <a:solidFill>
                  <a:srgbClr val="FFFF00"/>
                </a:solidFill>
                <a:effectLst/>
                <a:latin typeface="Arial"/>
                <a:ea typeface="Times New Roman" panose="02020603050405020304" pitchFamily="18" charset="0"/>
                <a:cs typeface="Arial"/>
              </a:rPr>
              <a:t>“СУРГУУЛИЙН ЗУРАГЛАЛ” </a:t>
            </a:r>
            <a:r>
              <a:rPr lang="mn-MN" sz="1800" kern="0" dirty="0">
                <a:solidFill>
                  <a:schemeClr val="bg1"/>
                </a:solidFill>
                <a:effectLst/>
                <a:latin typeface="Arial"/>
                <a:ea typeface="Times New Roman" panose="02020603050405020304" pitchFamily="18" charset="0"/>
                <a:cs typeface="Arial"/>
              </a:rPr>
              <a:t>хийж, сургуулийн бүтцийг зоновчтой тогтоох</a:t>
            </a:r>
            <a:endParaRPr lang="en-US" sz="1800" dirty="0">
              <a:solidFill>
                <a:schemeClr val="bg1"/>
              </a:solidFill>
              <a:latin typeface="Arial"/>
              <a:cs typeface="Arial"/>
            </a:endParaRPr>
          </a:p>
        </p:txBody>
      </p:sp>
      <p:sp>
        <p:nvSpPr>
          <p:cNvPr id="14" name="TextBox 13">
            <a:extLst>
              <a:ext uri="{FF2B5EF4-FFF2-40B4-BE49-F238E27FC236}">
                <a16:creationId xmlns:a16="http://schemas.microsoft.com/office/drawing/2014/main" id="{DB0A6891-5832-63C7-2D26-B5BD82DE9E11}"/>
              </a:ext>
            </a:extLst>
          </p:cNvPr>
          <p:cNvSpPr txBox="1"/>
          <p:nvPr/>
        </p:nvSpPr>
        <p:spPr>
          <a:xfrm>
            <a:off x="13666303" y="4516619"/>
            <a:ext cx="4327347" cy="2031325"/>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just"/>
            <a:r>
              <a:rPr lang="mn-MN" sz="1800" kern="0" dirty="0">
                <a:solidFill>
                  <a:schemeClr val="bg1"/>
                </a:solidFill>
                <a:latin typeface="Arial"/>
                <a:ea typeface="Aptos" panose="020B0004020202020204" pitchFamily="34" charset="0"/>
                <a:cs typeface="Arial"/>
              </a:rPr>
              <a:t>С</a:t>
            </a:r>
            <a:r>
              <a:rPr lang="mn-MN" sz="1800" kern="0" dirty="0">
                <a:solidFill>
                  <a:schemeClr val="bg1"/>
                </a:solidFill>
                <a:effectLst/>
                <a:latin typeface="Arial"/>
                <a:ea typeface="Aptos" panose="020B0004020202020204" pitchFamily="34" charset="0"/>
                <a:cs typeface="Arial"/>
              </a:rPr>
              <a:t>ургуулийн бүтцийг </a:t>
            </a:r>
            <a:r>
              <a:rPr lang="en-US" sz="1800" kern="0" dirty="0">
                <a:solidFill>
                  <a:schemeClr val="bg1"/>
                </a:solidFill>
                <a:effectLst/>
                <a:latin typeface="Arial"/>
                <a:ea typeface="Aptos" panose="020B0004020202020204" pitchFamily="34" charset="0"/>
                <a:cs typeface="Arial"/>
              </a:rPr>
              <a:t>(</a:t>
            </a:r>
            <a:r>
              <a:rPr lang="en-US" sz="1800" kern="0" dirty="0" err="1">
                <a:solidFill>
                  <a:schemeClr val="bg1"/>
                </a:solidFill>
                <a:effectLst/>
                <a:latin typeface="Arial"/>
                <a:ea typeface="Aptos" panose="020B0004020202020204" pitchFamily="34" charset="0"/>
                <a:cs typeface="Arial"/>
              </a:rPr>
              <a:t>i</a:t>
            </a:r>
            <a:r>
              <a:rPr lang="en-US" sz="1800" kern="0" dirty="0">
                <a:solidFill>
                  <a:schemeClr val="bg1"/>
                </a:solidFill>
                <a:effectLst/>
                <a:latin typeface="Arial"/>
                <a:ea typeface="Aptos" panose="020B0004020202020204" pitchFamily="34" charset="0"/>
                <a:cs typeface="Arial"/>
              </a:rPr>
              <a:t>) </a:t>
            </a:r>
            <a:r>
              <a:rPr lang="mn-MN" sz="1800" kern="0" dirty="0">
                <a:solidFill>
                  <a:schemeClr val="bg1"/>
                </a:solidFill>
                <a:effectLst/>
                <a:latin typeface="Arial"/>
                <a:ea typeface="Aptos" panose="020B0004020202020204" pitchFamily="34" charset="0"/>
                <a:cs typeface="Arial"/>
              </a:rPr>
              <a:t>хүн амын тооны өсөлт</a:t>
            </a:r>
            <a:r>
              <a:rPr lang="en-US" sz="1800" kern="0" dirty="0">
                <a:solidFill>
                  <a:schemeClr val="bg1"/>
                </a:solidFill>
                <a:effectLst/>
                <a:latin typeface="Arial"/>
                <a:ea typeface="Aptos" panose="020B0004020202020204" pitchFamily="34" charset="0"/>
                <a:cs typeface="Arial"/>
              </a:rPr>
              <a:t>, (ii) </a:t>
            </a:r>
            <a:r>
              <a:rPr lang="mn-MN" sz="1800" kern="0" dirty="0">
                <a:solidFill>
                  <a:schemeClr val="bg1"/>
                </a:solidFill>
                <a:effectLst/>
                <a:latin typeface="Arial"/>
                <a:ea typeface="Aptos" panose="020B0004020202020204" pitchFamily="34" charset="0"/>
                <a:cs typeface="Arial"/>
              </a:rPr>
              <a:t>ээлжийн коэффицент, (iii) бүлэг дүүргэлт, хүүхдийн тоо (iv) сургалтын болон багшийн чанар, (v) сургалтын орчин, нөөцийн хүртээмж зэрэг хувьсагчаар тооцож шинжилгээ хийх</a:t>
            </a:r>
            <a:endParaRPr lang="en-US" sz="1800" dirty="0">
              <a:solidFill>
                <a:schemeClr val="bg1"/>
              </a:solidFill>
              <a:latin typeface="Arial"/>
              <a:cs typeface="Arial"/>
            </a:endParaRPr>
          </a:p>
        </p:txBody>
      </p:sp>
      <p:sp>
        <p:nvSpPr>
          <p:cNvPr id="18" name="TextBox 17">
            <a:extLst>
              <a:ext uri="{FF2B5EF4-FFF2-40B4-BE49-F238E27FC236}">
                <a16:creationId xmlns:a16="http://schemas.microsoft.com/office/drawing/2014/main" id="{5E4508BB-668E-14D3-B6A6-2DF12A060A30}"/>
              </a:ext>
            </a:extLst>
          </p:cNvPr>
          <p:cNvSpPr txBox="1"/>
          <p:nvPr/>
        </p:nvSpPr>
        <p:spPr>
          <a:xfrm>
            <a:off x="13680739" y="6946606"/>
            <a:ext cx="4298477" cy="1246496"/>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just">
              <a:spcAft>
                <a:spcPts val="900"/>
              </a:spcAft>
              <a:buNone/>
            </a:pPr>
            <a:r>
              <a:rPr lang="mn-MN" sz="1800" dirty="0">
                <a:solidFill>
                  <a:schemeClr val="bg1"/>
                </a:solidFill>
                <a:effectLst/>
                <a:latin typeface="Arial"/>
                <a:ea typeface="Aptos" panose="020B0004020202020204" pitchFamily="34" charset="0"/>
                <a:cs typeface="Arial"/>
              </a:rPr>
              <a:t>Бүсчилсэн хөгжлийн үзэл баримтлалд заасан орон нутгийн хөгжлийн 88 төвд сум дундын ахлах сургууль байгуулах бодлого баримтлах </a:t>
            </a:r>
            <a:endParaRPr lang="en-US" sz="1800" dirty="0">
              <a:solidFill>
                <a:schemeClr val="bg1"/>
              </a:solidFill>
              <a:effectLst/>
              <a:latin typeface="Arial"/>
              <a:ea typeface="Aptos" panose="020B0004020202020204" pitchFamily="34" charset="0"/>
              <a:cs typeface="Arial"/>
            </a:endParaRPr>
          </a:p>
        </p:txBody>
      </p:sp>
      <p:sp>
        <p:nvSpPr>
          <p:cNvPr id="19" name="Rectangle: Rounded Corners 18">
            <a:extLst>
              <a:ext uri="{FF2B5EF4-FFF2-40B4-BE49-F238E27FC236}">
                <a16:creationId xmlns:a16="http://schemas.microsoft.com/office/drawing/2014/main" id="{66C90393-C555-58EB-8547-EDA146D04467}"/>
              </a:ext>
            </a:extLst>
          </p:cNvPr>
          <p:cNvSpPr/>
          <p:nvPr/>
        </p:nvSpPr>
        <p:spPr>
          <a:xfrm>
            <a:off x="13819576" y="1139269"/>
            <a:ext cx="4020800" cy="628955"/>
          </a:xfrm>
          <a:prstGeom prst="roundRect">
            <a:avLst>
              <a:gd name="adj" fmla="val 24255"/>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mn-MN" sz="1800" b="1">
                <a:solidFill>
                  <a:schemeClr val="tx1"/>
                </a:solidFill>
                <a:latin typeface="Arial"/>
                <a:ea typeface="Aptos" panose="020B0004020202020204" pitchFamily="34" charset="0"/>
                <a:cs typeface="Arial"/>
              </a:rPr>
              <a:t>Анхаарах асуудал</a:t>
            </a:r>
            <a:endParaRPr lang="ru-RU" sz="1650" b="1">
              <a:solidFill>
                <a:schemeClr val="tx1"/>
              </a:solidFill>
              <a:latin typeface="Arial"/>
              <a:cs typeface="Arial"/>
            </a:endParaRPr>
          </a:p>
        </p:txBody>
      </p:sp>
      <p:sp>
        <p:nvSpPr>
          <p:cNvPr id="20" name="TextBox 19">
            <a:extLst>
              <a:ext uri="{FF2B5EF4-FFF2-40B4-BE49-F238E27FC236}">
                <a16:creationId xmlns:a16="http://schemas.microsoft.com/office/drawing/2014/main" id="{8A522841-BF28-B133-75B6-E0680440E977}"/>
              </a:ext>
            </a:extLst>
          </p:cNvPr>
          <p:cNvSpPr txBox="1"/>
          <p:nvPr/>
        </p:nvSpPr>
        <p:spPr>
          <a:xfrm>
            <a:off x="13717172" y="8591764"/>
            <a:ext cx="4385082" cy="923330"/>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just">
              <a:spcAft>
                <a:spcPts val="900"/>
              </a:spcAft>
              <a:buNone/>
            </a:pPr>
            <a:r>
              <a:rPr lang="mn-MN" sz="1800" dirty="0">
                <a:solidFill>
                  <a:schemeClr val="bg1"/>
                </a:solidFill>
                <a:effectLst/>
                <a:latin typeface="Arial"/>
                <a:ea typeface="Aptos" panose="020B0004020202020204" pitchFamily="34" charset="0"/>
                <a:cs typeface="Arial"/>
              </a:rPr>
              <a:t>Сургуулийн бүтцийн дахин төлөвлөлт хийх зөвлөмж боловсруулж хүргүүлэх ...</a:t>
            </a:r>
            <a:endParaRPr lang="en-US" sz="1800" dirty="0">
              <a:solidFill>
                <a:schemeClr val="bg1"/>
              </a:solidFill>
              <a:effectLst/>
              <a:latin typeface="Arial"/>
              <a:ea typeface="Aptos" panose="020B0004020202020204" pitchFamily="34" charset="0"/>
              <a:cs typeface="Arial"/>
            </a:endParaRPr>
          </a:p>
        </p:txBody>
      </p:sp>
    </p:spTree>
    <p:extLst>
      <p:ext uri="{BB962C8B-B14F-4D97-AF65-F5344CB8AC3E}">
        <p14:creationId xmlns:p14="http://schemas.microsoft.com/office/powerpoint/2010/main" val="1620483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99DBB-4E47-DB4B-14B4-BFFCA7F8D8C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43E4A80-CD2A-E31E-74B1-C051963D8BCB}"/>
              </a:ext>
            </a:extLst>
          </p:cNvPr>
          <p:cNvSpPr>
            <a:spLocks noGrp="1"/>
          </p:cNvSpPr>
          <p:nvPr>
            <p:ph type="title"/>
          </p:nvPr>
        </p:nvSpPr>
        <p:spPr>
          <a:xfrm>
            <a:off x="3038763" y="646457"/>
            <a:ext cx="12860721" cy="963976"/>
          </a:xfrm>
        </p:spPr>
        <p:txBody>
          <a:bodyPr>
            <a:normAutofit/>
          </a:bodyPr>
          <a:lstStyle/>
          <a:p>
            <a:r>
              <a:rPr lang="ru-RU" sz="2800" b="1" dirty="0">
                <a:solidFill>
                  <a:srgbClr val="FFFFFF"/>
                </a:solidFill>
                <a:latin typeface="Arial"/>
                <a:cs typeface="Arial"/>
              </a:rPr>
              <a:t>2026 ОНД ШИНЭЧЛЭН БОЛОВСРУУЛАХ, </a:t>
            </a:r>
            <a:br>
              <a:rPr lang="ru-RU" sz="2800" b="1" dirty="0">
                <a:solidFill>
                  <a:srgbClr val="FFFFFF"/>
                </a:solidFill>
                <a:latin typeface="Arial"/>
                <a:cs typeface="Arial"/>
              </a:rPr>
            </a:br>
            <a:r>
              <a:rPr lang="ru-RU" sz="2800" b="1" dirty="0">
                <a:solidFill>
                  <a:srgbClr val="FFFFFF"/>
                </a:solidFill>
                <a:latin typeface="Arial"/>
                <a:cs typeface="Arial"/>
              </a:rPr>
              <a:t>ӨӨРЧЛӨЛТ ОРУУЛАХ СТАНДАРТ</a:t>
            </a:r>
          </a:p>
        </p:txBody>
      </p:sp>
      <p:pic>
        <p:nvPicPr>
          <p:cNvPr id="2" name="Picture 1" descr="A group of people in uniform&#10;&#10;AI-generated content may be incorrect.">
            <a:extLst>
              <a:ext uri="{FF2B5EF4-FFF2-40B4-BE49-F238E27FC236}">
                <a16:creationId xmlns:a16="http://schemas.microsoft.com/office/drawing/2014/main" id="{4A6B1662-A174-E62C-81D4-D7ADDA536C3B}"/>
              </a:ext>
            </a:extLst>
          </p:cNvPr>
          <p:cNvPicPr>
            <a:picLocks noChangeAspect="1"/>
          </p:cNvPicPr>
          <p:nvPr/>
        </p:nvPicPr>
        <p:blipFill>
          <a:blip r:embed="rId3"/>
          <a:srcRect l="560" t="637" r="32213" b="-637"/>
          <a:stretch>
            <a:fillRect/>
          </a:stretch>
        </p:blipFill>
        <p:spPr>
          <a:xfrm>
            <a:off x="1732325" y="3100298"/>
            <a:ext cx="1943381" cy="1303364"/>
          </a:xfrm>
          <a:prstGeom prst="rect">
            <a:avLst/>
          </a:prstGeom>
          <a:ln>
            <a:noFill/>
          </a:ln>
          <a:effectLst>
            <a:softEdge rad="112500"/>
          </a:effectLst>
        </p:spPr>
      </p:pic>
      <p:sp>
        <p:nvSpPr>
          <p:cNvPr id="4" name="TextBox 3">
            <a:extLst>
              <a:ext uri="{FF2B5EF4-FFF2-40B4-BE49-F238E27FC236}">
                <a16:creationId xmlns:a16="http://schemas.microsoft.com/office/drawing/2014/main" id="{6CF75778-235A-4FBC-B8F5-179993D27247}"/>
              </a:ext>
            </a:extLst>
          </p:cNvPr>
          <p:cNvSpPr txBox="1"/>
          <p:nvPr/>
        </p:nvSpPr>
        <p:spPr>
          <a:xfrm>
            <a:off x="3963778" y="3157349"/>
            <a:ext cx="64676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ru-RU" sz="2400" kern="1200">
                <a:solidFill>
                  <a:srgbClr val="FFFF00"/>
                </a:solidFill>
                <a:latin typeface="Arial"/>
                <a:ea typeface="+mn-ea"/>
                <a:cs typeface="Arial"/>
              </a:rPr>
              <a:t>MNS 6814:2019 </a:t>
            </a:r>
            <a:r>
              <a:rPr lang="ru-RU" sz="2400">
                <a:solidFill>
                  <a:srgbClr val="FFFF00"/>
                </a:solidFill>
                <a:latin typeface="Arial"/>
                <a:cs typeface="Arial"/>
              </a:rPr>
              <a:t> СУРАГЧИЙН ДҮРЭМТ ХУВЦАС, ТЕХНИКИЙН</a:t>
            </a:r>
            <a:r>
              <a:rPr lang="ru-RU" sz="2400" kern="1200">
                <a:solidFill>
                  <a:srgbClr val="FFFF00"/>
                </a:solidFill>
                <a:latin typeface="Arial"/>
                <a:ea typeface="+mn-ea"/>
                <a:cs typeface="Arial"/>
              </a:rPr>
              <a:t> ШААРДЛАГА СТАНДАРТ</a:t>
            </a:r>
            <a:r>
              <a:rPr lang="ru-RU" sz="2400">
                <a:solidFill>
                  <a:srgbClr val="FFFF00"/>
                </a:solidFill>
                <a:latin typeface="Arial"/>
                <a:cs typeface="Arial"/>
              </a:rPr>
              <a:t> </a:t>
            </a:r>
            <a:r>
              <a:rPr lang="mn-MN" sz="2400" kern="1200">
                <a:solidFill>
                  <a:schemeClr val="bg1"/>
                </a:solidFill>
                <a:latin typeface="Arial"/>
                <a:ea typeface="+mn-ea"/>
                <a:cs typeface="Arial"/>
              </a:rPr>
              <a:t> </a:t>
            </a:r>
            <a:endParaRPr lang="mn-MN" sz="2400">
              <a:solidFill>
                <a:schemeClr val="bg1"/>
              </a:solidFill>
              <a:latin typeface="Arial"/>
              <a:cs typeface="Arial"/>
            </a:endParaRPr>
          </a:p>
        </p:txBody>
      </p:sp>
      <p:sp>
        <p:nvSpPr>
          <p:cNvPr id="8" name="TextBox 7">
            <a:extLst>
              <a:ext uri="{FF2B5EF4-FFF2-40B4-BE49-F238E27FC236}">
                <a16:creationId xmlns:a16="http://schemas.microsoft.com/office/drawing/2014/main" id="{BC0743A0-3581-0224-BC0C-8C5BAE9BF636}"/>
              </a:ext>
            </a:extLst>
          </p:cNvPr>
          <p:cNvSpPr txBox="1"/>
          <p:nvPr/>
        </p:nvSpPr>
        <p:spPr>
          <a:xfrm>
            <a:off x="3899678" y="5039233"/>
            <a:ext cx="646027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ru-RU" sz="2400" kern="1200">
                <a:solidFill>
                  <a:srgbClr val="FFFF00"/>
                </a:solidFill>
                <a:latin typeface="Arial"/>
                <a:ea typeface="+mn-ea"/>
                <a:cs typeface="Arial"/>
              </a:rPr>
              <a:t>MNS </a:t>
            </a:r>
            <a:r>
              <a:rPr lang="ru-RU" sz="2400">
                <a:solidFill>
                  <a:srgbClr val="FFFF00"/>
                </a:solidFill>
                <a:latin typeface="Arial"/>
                <a:cs typeface="Arial"/>
              </a:rPr>
              <a:t>5418:2008</a:t>
            </a:r>
            <a:r>
              <a:rPr lang="ru-RU" sz="2400" kern="1200">
                <a:solidFill>
                  <a:srgbClr val="FFFF00"/>
                </a:solidFill>
                <a:latin typeface="Arial"/>
                <a:ea typeface="+mn-ea"/>
                <a:cs typeface="Arial"/>
              </a:rPr>
              <a:t> </a:t>
            </a:r>
            <a:r>
              <a:rPr lang="ru-RU" sz="2400">
                <a:solidFill>
                  <a:srgbClr val="FFFF00"/>
                </a:solidFill>
                <a:latin typeface="Arial"/>
                <a:cs typeface="Arial"/>
              </a:rPr>
              <a:t> БАГА, ДУНД БОЛОВСРОЛЫН ХЭВЛЭМЭЛ СУРАХ БИЧИГТ</a:t>
            </a:r>
            <a:r>
              <a:rPr lang="ru-RU" sz="2400" kern="1200">
                <a:solidFill>
                  <a:srgbClr val="FFFF00"/>
                </a:solidFill>
                <a:latin typeface="Arial"/>
                <a:ea typeface="+mn-ea"/>
                <a:cs typeface="Arial"/>
              </a:rPr>
              <a:t> </a:t>
            </a:r>
            <a:r>
              <a:rPr lang="ru-RU" sz="2400">
                <a:solidFill>
                  <a:srgbClr val="FFFF00"/>
                </a:solidFill>
                <a:latin typeface="Arial"/>
                <a:cs typeface="Arial"/>
              </a:rPr>
              <a:t>ТАВИХ ШААРДЛАГА </a:t>
            </a:r>
            <a:r>
              <a:rPr lang="ru-RU" sz="2400" kern="1200">
                <a:solidFill>
                  <a:srgbClr val="FFFF00"/>
                </a:solidFill>
                <a:latin typeface="Arial"/>
                <a:ea typeface="+mn-ea"/>
                <a:cs typeface="Arial"/>
              </a:rPr>
              <a:t>СТАНДАРТ</a:t>
            </a:r>
            <a:endParaRPr lang="mn-MN" sz="2400">
              <a:solidFill>
                <a:schemeClr val="bg1"/>
              </a:solidFill>
              <a:latin typeface="Arial"/>
              <a:cs typeface="Arial"/>
            </a:endParaRPr>
          </a:p>
        </p:txBody>
      </p:sp>
      <p:pic>
        <p:nvPicPr>
          <p:cNvPr id="5" name="Picture 4" descr="A school desk with two chairs&#10;&#10;AI-generated content may be incorrect.">
            <a:extLst>
              <a:ext uri="{FF2B5EF4-FFF2-40B4-BE49-F238E27FC236}">
                <a16:creationId xmlns:a16="http://schemas.microsoft.com/office/drawing/2014/main" id="{97EB505C-35F1-FB09-9378-0C01F7C12DBF}"/>
              </a:ext>
            </a:extLst>
          </p:cNvPr>
          <p:cNvPicPr>
            <a:picLocks noChangeAspect="1"/>
          </p:cNvPicPr>
          <p:nvPr/>
        </p:nvPicPr>
        <p:blipFill>
          <a:blip r:embed="rId4"/>
          <a:stretch>
            <a:fillRect/>
          </a:stretch>
        </p:blipFill>
        <p:spPr>
          <a:xfrm>
            <a:off x="1884376" y="7073666"/>
            <a:ext cx="1491967" cy="1465801"/>
          </a:xfrm>
          <a:prstGeom prst="rect">
            <a:avLst/>
          </a:prstGeom>
          <a:ln>
            <a:noFill/>
          </a:ln>
          <a:effectLst>
            <a:softEdge rad="112500"/>
          </a:effectLst>
        </p:spPr>
      </p:pic>
      <p:sp>
        <p:nvSpPr>
          <p:cNvPr id="9" name="TextBox 8">
            <a:extLst>
              <a:ext uri="{FF2B5EF4-FFF2-40B4-BE49-F238E27FC236}">
                <a16:creationId xmlns:a16="http://schemas.microsoft.com/office/drawing/2014/main" id="{214BB5DD-1442-ADC2-FE08-63103D944861}"/>
              </a:ext>
            </a:extLst>
          </p:cNvPr>
          <p:cNvSpPr txBox="1"/>
          <p:nvPr/>
        </p:nvSpPr>
        <p:spPr>
          <a:xfrm>
            <a:off x="3898364" y="7201621"/>
            <a:ext cx="65707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ru-RU" sz="2400" kern="1200">
                <a:solidFill>
                  <a:srgbClr val="FFFF00"/>
                </a:solidFill>
                <a:latin typeface="Arial"/>
                <a:ea typeface="+mn-ea"/>
                <a:cs typeface="Arial"/>
              </a:rPr>
              <a:t>MNS </a:t>
            </a:r>
            <a:r>
              <a:rPr lang="ru-RU" sz="2400">
                <a:solidFill>
                  <a:srgbClr val="FFFF00"/>
                </a:solidFill>
                <a:latin typeface="Arial"/>
                <a:cs typeface="Arial"/>
              </a:rPr>
              <a:t>6582:2016</a:t>
            </a:r>
            <a:r>
              <a:rPr lang="ru-RU" sz="2400" kern="1200">
                <a:solidFill>
                  <a:srgbClr val="FFFF00"/>
                </a:solidFill>
                <a:latin typeface="Arial"/>
                <a:ea typeface="+mn-ea"/>
                <a:cs typeface="Arial"/>
              </a:rPr>
              <a:t> </a:t>
            </a:r>
            <a:r>
              <a:rPr lang="ru-RU" sz="2400">
                <a:solidFill>
                  <a:srgbClr val="FFFF00"/>
                </a:solidFill>
                <a:latin typeface="Arial"/>
                <a:cs typeface="Arial"/>
              </a:rPr>
              <a:t> СУРАГЧИЙН ШИРЭЭ БА САНДАЛ. ТЕХНИКИЙН ШААРДЛАГА </a:t>
            </a:r>
            <a:r>
              <a:rPr lang="ru-RU" sz="2400" kern="1200">
                <a:solidFill>
                  <a:srgbClr val="FFFF00"/>
                </a:solidFill>
                <a:latin typeface="Arial"/>
                <a:ea typeface="+mn-ea"/>
                <a:cs typeface="Arial"/>
              </a:rPr>
              <a:t>СТАНДАРТ</a:t>
            </a:r>
            <a:endParaRPr lang="mn-MN" sz="2400">
              <a:solidFill>
                <a:schemeClr val="bg1"/>
              </a:solidFill>
              <a:latin typeface="Arial"/>
              <a:cs typeface="Arial"/>
            </a:endParaRPr>
          </a:p>
        </p:txBody>
      </p:sp>
      <p:sp>
        <p:nvSpPr>
          <p:cNvPr id="11" name="TextBox 10">
            <a:extLst>
              <a:ext uri="{FF2B5EF4-FFF2-40B4-BE49-F238E27FC236}">
                <a16:creationId xmlns:a16="http://schemas.microsoft.com/office/drawing/2014/main" id="{8B29C8AC-44E5-29AF-A33A-698FF33F8C82}"/>
              </a:ext>
            </a:extLst>
          </p:cNvPr>
          <p:cNvSpPr txBox="1"/>
          <p:nvPr/>
        </p:nvSpPr>
        <p:spPr>
          <a:xfrm>
            <a:off x="10970801" y="2832090"/>
            <a:ext cx="58417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sz="2400">
                <a:solidFill>
                  <a:schemeClr val="bg1"/>
                </a:solidFill>
                <a:latin typeface="Arial"/>
                <a:cs typeface="Arial"/>
              </a:rPr>
              <a:t>Стандарт батлагдсанаар стандартын шаардлага хангасан поло загварын цамц буюу захтай футболк дүрэмт хувцасны сонголтод нэмэгдэнэ.</a:t>
            </a:r>
          </a:p>
        </p:txBody>
      </p:sp>
      <p:sp>
        <p:nvSpPr>
          <p:cNvPr id="13" name="TextBox 12">
            <a:extLst>
              <a:ext uri="{FF2B5EF4-FFF2-40B4-BE49-F238E27FC236}">
                <a16:creationId xmlns:a16="http://schemas.microsoft.com/office/drawing/2014/main" id="{8E38DC4A-E861-0445-C08D-027B0E349613}"/>
              </a:ext>
            </a:extLst>
          </p:cNvPr>
          <p:cNvSpPr txBox="1"/>
          <p:nvPr/>
        </p:nvSpPr>
        <p:spPr>
          <a:xfrm>
            <a:off x="10970800" y="5145631"/>
            <a:ext cx="58417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sz="2400">
                <a:solidFill>
                  <a:schemeClr val="bg1"/>
                </a:solidFill>
                <a:latin typeface="Arial"/>
                <a:cs typeface="Arial"/>
              </a:rPr>
              <a:t>Шинээр сурах бичиг зохиоход тус стандартыг баримтална.</a:t>
            </a:r>
          </a:p>
        </p:txBody>
      </p:sp>
      <p:sp>
        <p:nvSpPr>
          <p:cNvPr id="14" name="TextBox 13">
            <a:extLst>
              <a:ext uri="{FF2B5EF4-FFF2-40B4-BE49-F238E27FC236}">
                <a16:creationId xmlns:a16="http://schemas.microsoft.com/office/drawing/2014/main" id="{00495458-3413-AEDA-EF18-96883993196C}"/>
              </a:ext>
            </a:extLst>
          </p:cNvPr>
          <p:cNvSpPr txBox="1"/>
          <p:nvPr/>
        </p:nvSpPr>
        <p:spPr>
          <a:xfrm>
            <a:off x="10970800" y="6935872"/>
            <a:ext cx="584172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sz="2400" dirty="0">
                <a:solidFill>
                  <a:schemeClr val="bg1"/>
                </a:solidFill>
                <a:latin typeface="Arial"/>
                <a:cs typeface="Arial"/>
              </a:rPr>
              <a:t>Монгол хүүхдийн өсөлт хөгжлийн судалгаанд тулгуурлан орчин үеийн шийдэл бүхий стандартын шаардлага хангасан ширээ сандал хэрэглэх боломж бүрдэнэ.</a:t>
            </a:r>
          </a:p>
        </p:txBody>
      </p:sp>
      <p:pic>
        <p:nvPicPr>
          <p:cNvPr id="6" name="Picture 5" descr="A green background with images of animals and birds&#10;&#10;AI-generated content may be incorrect.">
            <a:extLst>
              <a:ext uri="{FF2B5EF4-FFF2-40B4-BE49-F238E27FC236}">
                <a16:creationId xmlns:a16="http://schemas.microsoft.com/office/drawing/2014/main" id="{FA17C4E5-F910-CB32-BE6A-08CFE982B27D}"/>
              </a:ext>
            </a:extLst>
          </p:cNvPr>
          <p:cNvPicPr>
            <a:picLocks noChangeAspect="1"/>
          </p:cNvPicPr>
          <p:nvPr/>
        </p:nvPicPr>
        <p:blipFill>
          <a:blip r:embed="rId5"/>
          <a:stretch>
            <a:fillRect/>
          </a:stretch>
        </p:blipFill>
        <p:spPr>
          <a:xfrm>
            <a:off x="2084943" y="4889040"/>
            <a:ext cx="1269694" cy="1803401"/>
          </a:xfrm>
          <a:prstGeom prst="rect">
            <a:avLst/>
          </a:prstGeom>
          <a:ln>
            <a:noFill/>
          </a:ln>
          <a:effectLst>
            <a:softEdge rad="112500"/>
          </a:effectLst>
        </p:spPr>
      </p:pic>
    </p:spTree>
    <p:extLst>
      <p:ext uri="{BB962C8B-B14F-4D97-AF65-F5344CB8AC3E}">
        <p14:creationId xmlns:p14="http://schemas.microsoft.com/office/powerpoint/2010/main" val="3366067910"/>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D839D069-4E30-E5F8-FBF8-8B398A423C37}"/>
              </a:ext>
            </a:extLst>
          </p:cNvPr>
          <p:cNvSpPr txBox="1"/>
          <p:nvPr/>
        </p:nvSpPr>
        <p:spPr>
          <a:xfrm>
            <a:off x="2998719" y="869007"/>
            <a:ext cx="11364261"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mn-MN" sz="2000" noProof="1">
                <a:solidFill>
                  <a:srgbClr val="FFFF00"/>
                </a:solidFill>
                <a:latin typeface="Arial"/>
                <a:cs typeface="Arial"/>
              </a:rPr>
              <a:t>Аймаг, нийслэлийн Засаг даргаас олгосон зөвшөөрөлтэй ерөнхий боловсролын сургуулийн тоо /Зөвшөөрлийн тухай хуулийн 8.1 дүгээр зүйлийн 7.7/</a:t>
            </a:r>
            <a:endParaRPr lang="en-US" sz="2000">
              <a:solidFill>
                <a:srgbClr val="FFFF00"/>
              </a:solidFill>
            </a:endParaRPr>
          </a:p>
        </p:txBody>
      </p:sp>
      <p:sp>
        <p:nvSpPr>
          <p:cNvPr id="4" name="Title 3">
            <a:extLst>
              <a:ext uri="{FF2B5EF4-FFF2-40B4-BE49-F238E27FC236}">
                <a16:creationId xmlns:a16="http://schemas.microsoft.com/office/drawing/2014/main" id="{7443E98F-0691-9552-B0A0-230980A3E3C6}"/>
              </a:ext>
            </a:extLst>
          </p:cNvPr>
          <p:cNvSpPr>
            <a:spLocks noGrp="1"/>
          </p:cNvSpPr>
          <p:nvPr/>
        </p:nvSpPr>
        <p:spPr>
          <a:xfrm>
            <a:off x="5792980" y="274637"/>
            <a:ext cx="5996507" cy="592157"/>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rgbClr val="F2AA00"/>
                </a:solidFill>
                <a:latin typeface="+mj-lt"/>
                <a:ea typeface="+mj-ea"/>
                <a:cs typeface="+mj-cs"/>
              </a:defRPr>
            </a:lvl1pPr>
          </a:lstStyle>
          <a:p>
            <a:r>
              <a:rPr lang="mn-MN" sz="3600" b="1">
                <a:solidFill>
                  <a:srgbClr val="FFFF00"/>
                </a:solidFill>
                <a:latin typeface="Arial"/>
                <a:cs typeface="Arial"/>
              </a:rPr>
              <a:t> ТУСГАЙ ЗӨВШӨӨРӨЛ</a:t>
            </a:r>
            <a:endParaRPr lang="en-US" sz="3600" b="1">
              <a:solidFill>
                <a:srgbClr val="FFFF00"/>
              </a:solidFill>
              <a:latin typeface="Arial"/>
              <a:cs typeface="Arial"/>
            </a:endParaRPr>
          </a:p>
        </p:txBody>
      </p:sp>
      <p:graphicFrame>
        <p:nvGraphicFramePr>
          <p:cNvPr id="6" name="Table 5">
            <a:extLst>
              <a:ext uri="{FF2B5EF4-FFF2-40B4-BE49-F238E27FC236}">
                <a16:creationId xmlns:a16="http://schemas.microsoft.com/office/drawing/2014/main" id="{9CC0D6E4-5831-5469-8289-6606F2162751}"/>
              </a:ext>
            </a:extLst>
          </p:cNvPr>
          <p:cNvGraphicFramePr>
            <a:graphicFrameLocks noGrp="1"/>
          </p:cNvGraphicFramePr>
          <p:nvPr>
            <p:extLst>
              <p:ext uri="{D42A27DB-BD31-4B8C-83A1-F6EECF244321}">
                <p14:modId xmlns:p14="http://schemas.microsoft.com/office/powerpoint/2010/main" val="918776928"/>
              </p:ext>
            </p:extLst>
          </p:nvPr>
        </p:nvGraphicFramePr>
        <p:xfrm>
          <a:off x="420707" y="1710729"/>
          <a:ext cx="10436919" cy="8075493"/>
        </p:xfrm>
        <a:graphic>
          <a:graphicData uri="http://schemas.openxmlformats.org/drawingml/2006/table">
            <a:tbl>
              <a:tblPr bandRow="1">
                <a:tableStyleId>{5C22544A-7EE6-4342-B048-85BDC9FD1C3A}</a:tableStyleId>
              </a:tblPr>
              <a:tblGrid>
                <a:gridCol w="467655">
                  <a:extLst>
                    <a:ext uri="{9D8B030D-6E8A-4147-A177-3AD203B41FA5}">
                      <a16:colId xmlns:a16="http://schemas.microsoft.com/office/drawing/2014/main" val="815788833"/>
                    </a:ext>
                  </a:extLst>
                </a:gridCol>
                <a:gridCol w="1297364">
                  <a:extLst>
                    <a:ext uri="{9D8B030D-6E8A-4147-A177-3AD203B41FA5}">
                      <a16:colId xmlns:a16="http://schemas.microsoft.com/office/drawing/2014/main" val="3639931521"/>
                    </a:ext>
                  </a:extLst>
                </a:gridCol>
                <a:gridCol w="1523651">
                  <a:extLst>
                    <a:ext uri="{9D8B030D-6E8A-4147-A177-3AD203B41FA5}">
                      <a16:colId xmlns:a16="http://schemas.microsoft.com/office/drawing/2014/main" val="2101535158"/>
                    </a:ext>
                  </a:extLst>
                </a:gridCol>
                <a:gridCol w="1357712">
                  <a:extLst>
                    <a:ext uri="{9D8B030D-6E8A-4147-A177-3AD203B41FA5}">
                      <a16:colId xmlns:a16="http://schemas.microsoft.com/office/drawing/2014/main" val="3796858840"/>
                    </a:ext>
                  </a:extLst>
                </a:gridCol>
                <a:gridCol w="1704683">
                  <a:extLst>
                    <a:ext uri="{9D8B030D-6E8A-4147-A177-3AD203B41FA5}">
                      <a16:colId xmlns:a16="http://schemas.microsoft.com/office/drawing/2014/main" val="1608546356"/>
                    </a:ext>
                  </a:extLst>
                </a:gridCol>
                <a:gridCol w="1765026">
                  <a:extLst>
                    <a:ext uri="{9D8B030D-6E8A-4147-A177-3AD203B41FA5}">
                      <a16:colId xmlns:a16="http://schemas.microsoft.com/office/drawing/2014/main" val="426189188"/>
                    </a:ext>
                  </a:extLst>
                </a:gridCol>
                <a:gridCol w="1146513">
                  <a:extLst>
                    <a:ext uri="{9D8B030D-6E8A-4147-A177-3AD203B41FA5}">
                      <a16:colId xmlns:a16="http://schemas.microsoft.com/office/drawing/2014/main" val="1098423298"/>
                    </a:ext>
                  </a:extLst>
                </a:gridCol>
                <a:gridCol w="1174315">
                  <a:extLst>
                    <a:ext uri="{9D8B030D-6E8A-4147-A177-3AD203B41FA5}">
                      <a16:colId xmlns:a16="http://schemas.microsoft.com/office/drawing/2014/main" val="2911801866"/>
                    </a:ext>
                  </a:extLst>
                </a:gridCol>
              </a:tblGrid>
              <a:tr h="152400">
                <a:tc rowSpan="2">
                  <a:txBody>
                    <a:bodyPr/>
                    <a:lstStyle/>
                    <a:p>
                      <a:pPr algn="ctr" fontAlgn="base">
                        <a:lnSpc>
                          <a:spcPts val="1650"/>
                        </a:lnSpc>
                        <a:buNone/>
                      </a:pPr>
                      <a:r>
                        <a:rPr lang="az-Cyrl-AZ" sz="1200" b="0" i="0">
                          <a:solidFill>
                            <a:srgbClr val="FFFFFF"/>
                          </a:solidFill>
                          <a:effectLst/>
                          <a:latin typeface="Arial"/>
                          <a:cs typeface="Arial"/>
                        </a:rPr>
                        <a:t>д/д</a:t>
                      </a:r>
                      <a:endParaRPr lang="az-Cyrl-AZ" sz="1200" b="0" i="0">
                        <a:solidFill>
                          <a:srgbClr val="000000"/>
                        </a:solidFill>
                        <a:effectLst/>
                        <a:latin typeface="Arial"/>
                        <a:cs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rowSpan="2">
                  <a:txBody>
                    <a:bodyPr/>
                    <a:lstStyle/>
                    <a:p>
                      <a:pPr algn="ctr" fontAlgn="base">
                        <a:lnSpc>
                          <a:spcPts val="1650"/>
                        </a:lnSpc>
                        <a:buNone/>
                      </a:pPr>
                      <a:r>
                        <a:rPr lang="az-Cyrl-AZ" sz="1200" b="0" i="0">
                          <a:solidFill>
                            <a:srgbClr val="FFFFFF"/>
                          </a:solidFill>
                          <a:effectLst/>
                          <a:latin typeface="Arial"/>
                          <a:cs typeface="Arial"/>
                        </a:rPr>
                        <a:t>Аймаг, </a:t>
                      </a:r>
                      <a:endParaRPr lang="az-Cyrl-AZ" sz="1200" b="0" i="0">
                        <a:solidFill>
                          <a:srgbClr val="000000"/>
                        </a:solidFill>
                        <a:effectLst/>
                        <a:latin typeface="Arial"/>
                        <a:cs typeface="Arial"/>
                      </a:endParaRPr>
                    </a:p>
                    <a:p>
                      <a:pPr lvl="0" algn="ctr">
                        <a:lnSpc>
                          <a:spcPts val="1650"/>
                        </a:lnSpc>
                        <a:buNone/>
                      </a:pPr>
                      <a:r>
                        <a:rPr lang="az-Cyrl-AZ" sz="1200" b="0" i="0">
                          <a:solidFill>
                            <a:srgbClr val="FFFFFF"/>
                          </a:solidFill>
                          <a:effectLst/>
                          <a:latin typeface="Arial"/>
                          <a:cs typeface="Arial"/>
                        </a:rPr>
                        <a:t>нийслэл</a:t>
                      </a:r>
                      <a:endParaRPr lang="az-Cyrl-AZ" sz="1200" b="0" i="0">
                        <a:solidFill>
                          <a:srgbClr val="000000"/>
                        </a:solidFill>
                        <a:effectLst/>
                        <a:latin typeface="Arial"/>
                        <a:cs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rowSpan="2">
                  <a:txBody>
                    <a:bodyPr/>
                    <a:lstStyle/>
                    <a:p>
                      <a:pPr algn="ctr" fontAlgn="base">
                        <a:lnSpc>
                          <a:spcPts val="1650"/>
                        </a:lnSpc>
                        <a:buNone/>
                      </a:pPr>
                      <a:r>
                        <a:rPr lang="az-Cyrl-AZ" sz="1200" b="0" i="0">
                          <a:solidFill>
                            <a:srgbClr val="FFFFFF"/>
                          </a:solidFill>
                          <a:effectLst/>
                          <a:latin typeface="Arial"/>
                          <a:cs typeface="Arial"/>
                        </a:rPr>
                        <a:t>Зөвшөөрөлтэй </a:t>
                      </a:r>
                      <a:endParaRPr lang="az-Cyrl-AZ" sz="1200" b="0" i="0">
                        <a:solidFill>
                          <a:srgbClr val="000000"/>
                        </a:solidFill>
                        <a:effectLst/>
                        <a:latin typeface="Arial"/>
                        <a:cs typeface="Arial"/>
                      </a:endParaRPr>
                    </a:p>
                    <a:p>
                      <a:pPr lvl="0" algn="ctr">
                        <a:lnSpc>
                          <a:spcPts val="1650"/>
                        </a:lnSpc>
                        <a:buNone/>
                      </a:pPr>
                      <a:r>
                        <a:rPr lang="az-Cyrl-AZ" sz="1200" b="0" i="0">
                          <a:solidFill>
                            <a:srgbClr val="FFFFFF"/>
                          </a:solidFill>
                          <a:effectLst/>
                          <a:latin typeface="Arial"/>
                          <a:cs typeface="Arial"/>
                        </a:rPr>
                        <a:t>ЕБС-ийн тоо</a:t>
                      </a:r>
                      <a:endParaRPr lang="az-Cyrl-AZ" sz="1200" b="0" i="0">
                        <a:solidFill>
                          <a:srgbClr val="000000"/>
                        </a:solidFill>
                        <a:effectLst/>
                        <a:latin typeface="Arial"/>
                        <a:cs typeface="Arial"/>
                      </a:endParaRPr>
                    </a:p>
                    <a:p>
                      <a:pPr lvl="0" algn="ctr">
                        <a:lnSpc>
                          <a:spcPts val="1650"/>
                        </a:lnSpc>
                        <a:buNone/>
                      </a:pPr>
                      <a:r>
                        <a:rPr lang="az-Cyrl-AZ" sz="1200" b="0" i="0">
                          <a:solidFill>
                            <a:srgbClr val="FFFFFF"/>
                          </a:solidFill>
                          <a:effectLst/>
                          <a:latin typeface="Arial"/>
                          <a:cs typeface="Arial"/>
                        </a:rPr>
                        <a:t> (</a:t>
                      </a:r>
                      <a:r>
                        <a:rPr lang="en-US" sz="1200" b="0" i="0">
                          <a:solidFill>
                            <a:srgbClr val="FFFFFF"/>
                          </a:solidFill>
                          <a:effectLst/>
                          <a:latin typeface="Arial"/>
                          <a:cs typeface="Arial"/>
                        </a:rPr>
                        <a:t>license.mn-д </a:t>
                      </a:r>
                      <a:r>
                        <a:rPr lang="az-Cyrl-AZ" sz="1200" b="0" i="0">
                          <a:solidFill>
                            <a:srgbClr val="FFFFFF"/>
                          </a:solidFill>
                          <a:effectLst/>
                          <a:latin typeface="Arial"/>
                          <a:cs typeface="Arial"/>
                        </a:rPr>
                        <a:t> бүртгэгдсэн)</a:t>
                      </a:r>
                      <a:endParaRPr lang="az-Cyrl-AZ" sz="1200" b="0" i="0">
                        <a:solidFill>
                          <a:srgbClr val="000000"/>
                        </a:solidFill>
                        <a:effectLst/>
                        <a:latin typeface="Arial"/>
                        <a:cs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rowSpan="2">
                  <a:txBody>
                    <a:bodyPr/>
                    <a:lstStyle/>
                    <a:p>
                      <a:pPr algn="ctr" fontAlgn="base">
                        <a:lnSpc>
                          <a:spcPts val="1650"/>
                        </a:lnSpc>
                        <a:buNone/>
                      </a:pPr>
                      <a:r>
                        <a:rPr lang="az-Cyrl-AZ" sz="1200" b="0" i="0">
                          <a:solidFill>
                            <a:srgbClr val="FFFFFF"/>
                          </a:solidFill>
                          <a:effectLst/>
                          <a:latin typeface="Arial"/>
                          <a:cs typeface="Arial"/>
                        </a:rPr>
                        <a:t>ЕБС-ийн тоо (2025-2026 оны  статистик  мэдээллээр)</a:t>
                      </a:r>
                      <a:endParaRPr lang="az-Cyrl-AZ" sz="1200" b="0" i="0">
                        <a:solidFill>
                          <a:srgbClr val="000000"/>
                        </a:solidFill>
                        <a:effectLst/>
                        <a:latin typeface="Arial"/>
                        <a:cs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gridSpan="2">
                  <a:txBody>
                    <a:bodyPr/>
                    <a:lstStyle/>
                    <a:p>
                      <a:pPr algn="ctr" fontAlgn="base">
                        <a:lnSpc>
                          <a:spcPts val="1650"/>
                        </a:lnSpc>
                        <a:buNone/>
                      </a:pPr>
                      <a:r>
                        <a:rPr lang="az-Cyrl-AZ" sz="1200" b="0" i="0">
                          <a:solidFill>
                            <a:srgbClr val="FFFFFF"/>
                          </a:solidFill>
                          <a:effectLst/>
                          <a:latin typeface="Arial"/>
                          <a:cs typeface="Arial"/>
                        </a:rPr>
                        <a:t>Үүнээс:</a:t>
                      </a:r>
                      <a:endParaRPr lang="az-Cyrl-AZ" sz="1200" b="0" i="0">
                        <a:solidFill>
                          <a:srgbClr val="000000"/>
                        </a:solidFill>
                        <a:effectLst/>
                        <a:latin typeface="Arial"/>
                        <a:cs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hMerge="1">
                  <a:txBody>
                    <a:bodyPr/>
                    <a:lstStyle/>
                    <a:p>
                      <a:endParaRPr lang="en-US"/>
                    </a:p>
                  </a:txBody>
                  <a:tcPr/>
                </a:tc>
                <a:tc rowSpan="2">
                  <a:txBody>
                    <a:bodyPr/>
                    <a:lstStyle/>
                    <a:p>
                      <a:pPr algn="ctr" fontAlgn="base">
                        <a:lnSpc>
                          <a:spcPts val="1650"/>
                        </a:lnSpc>
                        <a:buNone/>
                      </a:pPr>
                      <a:r>
                        <a:rPr lang="en-US" sz="1200" b="0" i="0">
                          <a:solidFill>
                            <a:srgbClr val="FFFFFF"/>
                          </a:solidFill>
                          <a:effectLst/>
                          <a:latin typeface="Arial"/>
                          <a:cs typeface="Arial"/>
                        </a:rPr>
                        <a:t>license.mn-д </a:t>
                      </a:r>
                      <a:r>
                        <a:rPr lang="mn-MN" sz="1200" b="0" i="0">
                          <a:solidFill>
                            <a:srgbClr val="FFFFFF"/>
                          </a:solidFill>
                          <a:effectLst/>
                          <a:latin typeface="Arial"/>
                          <a:cs typeface="Arial"/>
                        </a:rPr>
                        <a:t> бүртгэгдсэн </a:t>
                      </a:r>
                      <a:endParaRPr lang="mn-MN" sz="1200" b="0" i="0">
                        <a:solidFill>
                          <a:srgbClr val="000000"/>
                        </a:solidFill>
                        <a:effectLst/>
                        <a:latin typeface="Arial"/>
                        <a:cs typeface="Arial"/>
                      </a:endParaRPr>
                    </a:p>
                    <a:p>
                      <a:pPr lvl="0" algn="ctr">
                        <a:lnSpc>
                          <a:spcPts val="1650"/>
                        </a:lnSpc>
                        <a:buNone/>
                      </a:pPr>
                      <a:r>
                        <a:rPr lang="mn-MN" sz="1200" b="0" i="0">
                          <a:solidFill>
                            <a:srgbClr val="FFFFFF"/>
                          </a:solidFill>
                          <a:effectLst/>
                          <a:latin typeface="Arial"/>
                          <a:cs typeface="Arial"/>
                        </a:rPr>
                        <a:t>сургуулийн</a:t>
                      </a:r>
                      <a:endParaRPr lang="mn-MN" sz="1200" b="0" i="0">
                        <a:solidFill>
                          <a:srgbClr val="000000"/>
                        </a:solidFill>
                        <a:effectLst/>
                        <a:latin typeface="Arial"/>
                        <a:cs typeface="Arial"/>
                      </a:endParaRPr>
                    </a:p>
                    <a:p>
                      <a:pPr lvl="0" algn="ctr">
                        <a:lnSpc>
                          <a:spcPts val="1650"/>
                        </a:lnSpc>
                        <a:buNone/>
                      </a:pPr>
                      <a:r>
                        <a:rPr lang="mn-MN" sz="1200" b="0" i="0">
                          <a:solidFill>
                            <a:srgbClr val="FFFFFF"/>
                          </a:solidFill>
                          <a:effectLst/>
                          <a:latin typeface="Arial"/>
                          <a:cs typeface="Arial"/>
                        </a:rPr>
                        <a:t> хувь</a:t>
                      </a:r>
                      <a:endParaRPr lang="mn-MN" sz="1200" b="0" i="0">
                        <a:solidFill>
                          <a:srgbClr val="000000"/>
                        </a:solidFill>
                        <a:effectLst/>
                        <a:latin typeface="Arial"/>
                        <a:cs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rowSpan="2">
                  <a:txBody>
                    <a:bodyPr/>
                    <a:lstStyle/>
                    <a:p>
                      <a:pPr algn="ctr" fontAlgn="base">
                        <a:lnSpc>
                          <a:spcPts val="1650"/>
                        </a:lnSpc>
                        <a:buNone/>
                      </a:pPr>
                      <a:r>
                        <a:rPr lang="az-Cyrl-AZ" sz="1200" b="0" i="0">
                          <a:solidFill>
                            <a:srgbClr val="FFFFFF"/>
                          </a:solidFill>
                          <a:effectLst/>
                          <a:latin typeface="Arial"/>
                          <a:cs typeface="Arial"/>
                        </a:rPr>
                        <a:t>Илүү, дутуу </a:t>
                      </a:r>
                      <a:endParaRPr lang="az-Cyrl-AZ" sz="1200" b="0" i="0">
                        <a:solidFill>
                          <a:srgbClr val="000000"/>
                        </a:solidFill>
                        <a:effectLst/>
                        <a:latin typeface="Arial"/>
                        <a:cs typeface="Arial"/>
                      </a:endParaRPr>
                    </a:p>
                    <a:p>
                      <a:pPr lvl="0" algn="ctr">
                        <a:lnSpc>
                          <a:spcPts val="1650"/>
                        </a:lnSpc>
                        <a:buNone/>
                      </a:pPr>
                      <a:r>
                        <a:rPr lang="az-Cyrl-AZ" sz="1200" b="0" i="0">
                          <a:solidFill>
                            <a:srgbClr val="FFFFFF"/>
                          </a:solidFill>
                          <a:effectLst/>
                          <a:latin typeface="Arial"/>
                          <a:cs typeface="Arial"/>
                        </a:rPr>
                        <a:t>бүртгэгдсэн </a:t>
                      </a:r>
                      <a:endParaRPr lang="az-Cyrl-AZ" sz="1200" b="0" i="0">
                        <a:solidFill>
                          <a:srgbClr val="000000"/>
                        </a:solidFill>
                        <a:effectLst/>
                        <a:latin typeface="Arial"/>
                        <a:cs typeface="Arial"/>
                      </a:endParaRPr>
                    </a:p>
                    <a:p>
                      <a:pPr lvl="0" algn="ctr">
                        <a:lnSpc>
                          <a:spcPts val="1650"/>
                        </a:lnSpc>
                        <a:buNone/>
                      </a:pPr>
                      <a:r>
                        <a:rPr lang="az-Cyrl-AZ" sz="1200" b="0" i="0">
                          <a:solidFill>
                            <a:srgbClr val="FFFFFF"/>
                          </a:solidFill>
                          <a:effectLst/>
                          <a:latin typeface="Arial"/>
                          <a:cs typeface="Arial"/>
                        </a:rPr>
                        <a:t>сургуулийн тоо</a:t>
                      </a:r>
                      <a:endParaRPr lang="az-Cyrl-AZ" sz="1200" b="0" i="0">
                        <a:solidFill>
                          <a:srgbClr val="000000"/>
                        </a:solidFill>
                        <a:effectLst/>
                        <a:latin typeface="Arial"/>
                        <a:cs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70871870"/>
                  </a:ext>
                </a:extLst>
              </a:tr>
              <a:tr h="9144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ase">
                        <a:lnSpc>
                          <a:spcPts val="1650"/>
                        </a:lnSpc>
                        <a:buNone/>
                      </a:pPr>
                      <a:r>
                        <a:rPr lang="az-Cyrl-AZ" sz="1200" b="0" i="0">
                          <a:solidFill>
                            <a:srgbClr val="FFFFFF"/>
                          </a:solidFill>
                          <a:effectLst/>
                          <a:latin typeface="Arial"/>
                          <a:cs typeface="Arial"/>
                        </a:rPr>
                        <a:t>Аймаг, нийслэлийн </a:t>
                      </a:r>
                      <a:endParaRPr lang="az-Cyrl-AZ" sz="1200" b="0" i="0">
                        <a:solidFill>
                          <a:srgbClr val="000000"/>
                        </a:solidFill>
                        <a:effectLst/>
                        <a:latin typeface="Arial"/>
                        <a:cs typeface="Arial"/>
                      </a:endParaRPr>
                    </a:p>
                    <a:p>
                      <a:pPr lvl="0" algn="ctr">
                        <a:lnSpc>
                          <a:spcPts val="1650"/>
                        </a:lnSpc>
                        <a:buNone/>
                      </a:pPr>
                      <a:r>
                        <a:rPr lang="az-Cyrl-AZ" sz="1200" b="0" i="0">
                          <a:solidFill>
                            <a:srgbClr val="FFFFFF"/>
                          </a:solidFill>
                          <a:effectLst/>
                          <a:latin typeface="Arial"/>
                          <a:cs typeface="Arial"/>
                        </a:rPr>
                        <a:t>Засаг даргын </a:t>
                      </a:r>
                      <a:endParaRPr lang="az-Cyrl-AZ" sz="1200" b="0" i="0">
                        <a:solidFill>
                          <a:srgbClr val="000000"/>
                        </a:solidFill>
                        <a:effectLst/>
                        <a:latin typeface="Arial"/>
                        <a:cs typeface="Arial"/>
                      </a:endParaRPr>
                    </a:p>
                    <a:p>
                      <a:pPr lvl="0" algn="ctr">
                        <a:lnSpc>
                          <a:spcPts val="1650"/>
                        </a:lnSpc>
                        <a:buNone/>
                      </a:pPr>
                      <a:r>
                        <a:rPr lang="az-Cyrl-AZ" sz="1200" b="0" i="0">
                          <a:solidFill>
                            <a:srgbClr val="FFFFFF"/>
                          </a:solidFill>
                          <a:effectLst/>
                          <a:latin typeface="Arial"/>
                          <a:cs typeface="Arial"/>
                        </a:rPr>
                        <a:t>зөвшөөрөлтэй </a:t>
                      </a:r>
                      <a:endParaRPr lang="az-Cyrl-AZ" sz="1200" b="0" i="0">
                        <a:solidFill>
                          <a:srgbClr val="000000"/>
                        </a:solidFill>
                        <a:effectLst/>
                        <a:latin typeface="Arial"/>
                        <a:cs typeface="Arial"/>
                      </a:endParaRPr>
                    </a:p>
                    <a:p>
                      <a:pPr lvl="0" algn="ctr">
                        <a:lnSpc>
                          <a:spcPts val="1650"/>
                        </a:lnSpc>
                        <a:buNone/>
                      </a:pPr>
                      <a:r>
                        <a:rPr lang="az-Cyrl-AZ" sz="1200" b="0" i="0">
                          <a:solidFill>
                            <a:srgbClr val="FFFFFF"/>
                          </a:solidFill>
                          <a:effectLst/>
                          <a:latin typeface="Arial"/>
                          <a:cs typeface="Arial"/>
                        </a:rPr>
                        <a:t>ЕБС-ийн тоо </a:t>
                      </a:r>
                      <a:endParaRPr lang="az-Cyrl-AZ" sz="1200" b="0" i="0">
                        <a:solidFill>
                          <a:srgbClr val="000000"/>
                        </a:solidFill>
                        <a:effectLst/>
                        <a:latin typeface="Arial"/>
                        <a:cs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cs typeface="Arial"/>
                        </a:rPr>
                        <a:t>Боловсролын яамны </a:t>
                      </a:r>
                      <a:endParaRPr lang="az-Cyrl-AZ" sz="1200" b="0" i="0">
                        <a:solidFill>
                          <a:srgbClr val="000000"/>
                        </a:solidFill>
                        <a:effectLst/>
                        <a:latin typeface="Arial"/>
                        <a:cs typeface="Arial"/>
                      </a:endParaRPr>
                    </a:p>
                    <a:p>
                      <a:pPr lvl="0" algn="ctr">
                        <a:lnSpc>
                          <a:spcPts val="1650"/>
                        </a:lnSpc>
                        <a:buNone/>
                      </a:pPr>
                      <a:r>
                        <a:rPr lang="az-Cyrl-AZ" sz="1200" b="0" i="0">
                          <a:solidFill>
                            <a:srgbClr val="FFFFFF"/>
                          </a:solidFill>
                          <a:effectLst/>
                          <a:latin typeface="Arial"/>
                          <a:cs typeface="Arial"/>
                        </a:rPr>
                        <a:t>зөвшөөрөлтэй </a:t>
                      </a:r>
                      <a:endParaRPr lang="az-Cyrl-AZ" sz="1200" b="0" i="0">
                        <a:solidFill>
                          <a:srgbClr val="000000"/>
                        </a:solidFill>
                        <a:effectLst/>
                        <a:latin typeface="Arial"/>
                        <a:cs typeface="Arial"/>
                      </a:endParaRPr>
                    </a:p>
                    <a:p>
                      <a:pPr algn="ctr" fontAlgn="base">
                        <a:lnSpc>
                          <a:spcPts val="1650"/>
                        </a:lnSpc>
                        <a:buNone/>
                      </a:pPr>
                      <a:r>
                        <a:rPr lang="az-Cyrl-AZ" sz="1200" b="0" i="0">
                          <a:solidFill>
                            <a:srgbClr val="FFFFFF"/>
                          </a:solidFill>
                          <a:effectLst/>
                          <a:latin typeface="Arial"/>
                          <a:cs typeface="Arial"/>
                        </a:rPr>
                        <a:t>ЕБС-ийн  тоо (2025-2026 оны статистик </a:t>
                      </a:r>
                      <a:endParaRPr lang="az-Cyrl-AZ" sz="1200" b="0" i="0">
                        <a:solidFill>
                          <a:srgbClr val="000000"/>
                        </a:solidFill>
                        <a:effectLst/>
                        <a:latin typeface="Arial"/>
                        <a:cs typeface="Arial"/>
                      </a:endParaRPr>
                    </a:p>
                    <a:p>
                      <a:pPr lvl="0" algn="ctr">
                        <a:lnSpc>
                          <a:spcPts val="1650"/>
                        </a:lnSpc>
                        <a:buNone/>
                      </a:pPr>
                      <a:r>
                        <a:rPr lang="az-Cyrl-AZ" sz="1200" b="0" i="0">
                          <a:solidFill>
                            <a:srgbClr val="FFFFFF"/>
                          </a:solidFill>
                          <a:effectLst/>
                          <a:latin typeface="Arial"/>
                          <a:cs typeface="Arial"/>
                        </a:rPr>
                        <a:t>мэдээллээр)</a:t>
                      </a:r>
                      <a:endParaRPr lang="az-Cyrl-AZ" sz="1200" b="0" i="0">
                        <a:solidFill>
                          <a:srgbClr val="000000"/>
                        </a:solidFill>
                        <a:effectLst/>
                        <a:latin typeface="Arial"/>
                        <a:cs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87112742"/>
                  </a:ext>
                </a:extLst>
              </a:tr>
              <a:tr h="180975">
                <a:tc>
                  <a:txBody>
                    <a:bodyPr/>
                    <a:lstStyle/>
                    <a:p>
                      <a:pPr algn="ctr" fontAlgn="base">
                        <a:lnSpc>
                          <a:spcPts val="1650"/>
                        </a:lnSpc>
                        <a:buNone/>
                      </a:pPr>
                      <a:r>
                        <a:rPr lang="en-US" sz="1200" b="0" i="0">
                          <a:solidFill>
                            <a:srgbClr val="FFFFFF"/>
                          </a:solidFill>
                          <a:effectLst/>
                          <a:latin typeface="Arial"/>
                        </a:rPr>
                        <a:t>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Баян-Өлгий</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40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43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41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97.6</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681677359"/>
                  </a:ext>
                </a:extLst>
              </a:tr>
              <a:tr h="180975">
                <a:tc>
                  <a:txBody>
                    <a:bodyPr/>
                    <a:lstStyle/>
                    <a:p>
                      <a:pPr algn="ctr" fontAlgn="base">
                        <a:lnSpc>
                          <a:spcPts val="1650"/>
                        </a:lnSpc>
                        <a:buNone/>
                      </a:pPr>
                      <a:r>
                        <a:rPr lang="en-US" sz="1200" b="0" i="0">
                          <a:solidFill>
                            <a:srgbClr val="FFFFFF"/>
                          </a:solidFill>
                          <a:effectLst/>
                          <a:latin typeface="Arial"/>
                        </a:rPr>
                        <a:t>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Говь-Алтай</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29</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28</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27</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107</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764964859"/>
                  </a:ext>
                </a:extLst>
              </a:tr>
              <a:tr h="152400">
                <a:tc>
                  <a:txBody>
                    <a:bodyPr/>
                    <a:lstStyle/>
                    <a:p>
                      <a:pPr algn="ctr" fontAlgn="base">
                        <a:lnSpc>
                          <a:spcPts val="1650"/>
                        </a:lnSpc>
                        <a:buNone/>
                      </a:pPr>
                      <a:r>
                        <a:rPr lang="en-US" sz="1200" b="0" i="0">
                          <a:solidFill>
                            <a:srgbClr val="FFFFFF"/>
                          </a:solidFill>
                          <a:effectLst/>
                          <a:latin typeface="Arial"/>
                        </a:rPr>
                        <a:t>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Завхан</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28</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29</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96.6</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023027143"/>
                  </a:ext>
                </a:extLst>
              </a:tr>
              <a:tr h="152400">
                <a:tc>
                  <a:txBody>
                    <a:bodyPr/>
                    <a:lstStyle/>
                    <a:p>
                      <a:pPr algn="ctr" fontAlgn="base">
                        <a:lnSpc>
                          <a:spcPts val="1650"/>
                        </a:lnSpc>
                        <a:buNone/>
                      </a:pPr>
                      <a:r>
                        <a:rPr lang="en-US" sz="1200" b="0" i="0">
                          <a:solidFill>
                            <a:srgbClr val="FFFFFF"/>
                          </a:solidFill>
                          <a:effectLst/>
                          <a:latin typeface="Arial"/>
                        </a:rPr>
                        <a:t>4</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Увс</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100.0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dirty="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696807110"/>
                  </a:ext>
                </a:extLst>
              </a:tr>
              <a:tr h="152400">
                <a:tc>
                  <a:txBody>
                    <a:bodyPr/>
                    <a:lstStyle/>
                    <a:p>
                      <a:pPr algn="ctr" fontAlgn="base">
                        <a:lnSpc>
                          <a:spcPts val="1650"/>
                        </a:lnSpc>
                        <a:buNone/>
                      </a:pPr>
                      <a:r>
                        <a:rPr lang="en-US" sz="1200" b="0" i="0">
                          <a:solidFill>
                            <a:srgbClr val="FFFFFF"/>
                          </a:solidFill>
                          <a:effectLst/>
                          <a:latin typeface="Arial"/>
                        </a:rPr>
                        <a:t>5</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Ховд</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25</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25</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24</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104</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51490306"/>
                  </a:ext>
                </a:extLst>
              </a:tr>
              <a:tr h="180975">
                <a:tc>
                  <a:txBody>
                    <a:bodyPr/>
                    <a:lstStyle/>
                    <a:p>
                      <a:pPr algn="ctr" fontAlgn="base">
                        <a:lnSpc>
                          <a:spcPts val="1650"/>
                        </a:lnSpc>
                        <a:buNone/>
                      </a:pPr>
                      <a:r>
                        <a:rPr lang="en-US" sz="1200" b="0" i="0">
                          <a:solidFill>
                            <a:srgbClr val="FFFFFF"/>
                          </a:solidFill>
                          <a:effectLst/>
                          <a:latin typeface="Arial"/>
                        </a:rPr>
                        <a:t>6</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Архангай</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0000"/>
                          </a:solidFill>
                          <a:effectLst/>
                          <a:latin typeface="Arial"/>
                        </a:rPr>
                        <a:t>0.0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173309995"/>
                  </a:ext>
                </a:extLst>
              </a:tr>
              <a:tr h="180975">
                <a:tc>
                  <a:txBody>
                    <a:bodyPr/>
                    <a:lstStyle/>
                    <a:p>
                      <a:pPr algn="ctr" fontAlgn="base">
                        <a:lnSpc>
                          <a:spcPts val="1650"/>
                        </a:lnSpc>
                        <a:buNone/>
                      </a:pPr>
                      <a:r>
                        <a:rPr lang="en-US" sz="1200" b="0" i="0">
                          <a:solidFill>
                            <a:srgbClr val="FFFFFF"/>
                          </a:solidFill>
                          <a:effectLst/>
                          <a:latin typeface="Arial"/>
                        </a:rPr>
                        <a:t>7</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Баянхонгор</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29</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90.6</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602503468"/>
                  </a:ext>
                </a:extLst>
              </a:tr>
              <a:tr h="152400">
                <a:tc>
                  <a:txBody>
                    <a:bodyPr/>
                    <a:lstStyle/>
                    <a:p>
                      <a:pPr algn="ctr" fontAlgn="base">
                        <a:lnSpc>
                          <a:spcPts val="1650"/>
                        </a:lnSpc>
                        <a:buNone/>
                      </a:pPr>
                      <a:r>
                        <a:rPr lang="en-US" sz="1200" b="0" i="0">
                          <a:solidFill>
                            <a:srgbClr val="FFFFFF"/>
                          </a:solidFill>
                          <a:effectLst/>
                          <a:latin typeface="Arial"/>
                        </a:rPr>
                        <a:t>8</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Булган</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45.5</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767272918"/>
                  </a:ext>
                </a:extLst>
              </a:tr>
              <a:tr h="152400">
                <a:tc>
                  <a:txBody>
                    <a:bodyPr/>
                    <a:lstStyle/>
                    <a:p>
                      <a:pPr algn="ctr" fontAlgn="base">
                        <a:lnSpc>
                          <a:spcPts val="1650"/>
                        </a:lnSpc>
                        <a:buNone/>
                      </a:pPr>
                      <a:r>
                        <a:rPr lang="en-US" sz="1200" b="0" i="0">
                          <a:solidFill>
                            <a:srgbClr val="FFFFFF"/>
                          </a:solidFill>
                          <a:effectLst/>
                          <a:latin typeface="Arial"/>
                        </a:rPr>
                        <a:t>9</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Орхон</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110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516054761"/>
                  </a:ext>
                </a:extLst>
              </a:tr>
              <a:tr h="180975">
                <a:tc>
                  <a:txBody>
                    <a:bodyPr/>
                    <a:lstStyle/>
                    <a:p>
                      <a:pPr algn="ctr" fontAlgn="base">
                        <a:lnSpc>
                          <a:spcPts val="1650"/>
                        </a:lnSpc>
                        <a:buNone/>
                      </a:pPr>
                      <a:r>
                        <a:rPr lang="en-US" sz="1200" b="0" i="0">
                          <a:solidFill>
                            <a:srgbClr val="FFFFFF"/>
                          </a:solidFill>
                          <a:effectLst/>
                          <a:latin typeface="Arial"/>
                        </a:rPr>
                        <a:t>10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Өвөрхангай</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100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dirty="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369354167"/>
                  </a:ext>
                </a:extLst>
              </a:tr>
              <a:tr h="180975">
                <a:tc>
                  <a:txBody>
                    <a:bodyPr/>
                    <a:lstStyle/>
                    <a:p>
                      <a:pPr algn="ctr" fontAlgn="base">
                        <a:lnSpc>
                          <a:spcPts val="1650"/>
                        </a:lnSpc>
                        <a:buNone/>
                      </a:pPr>
                      <a:r>
                        <a:rPr lang="en-US" sz="1200" b="0" i="0">
                          <a:solidFill>
                            <a:srgbClr val="FFFFFF"/>
                          </a:solidFill>
                          <a:effectLst/>
                          <a:latin typeface="Arial"/>
                        </a:rPr>
                        <a:t>11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Хөвсгөл</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34</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34</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34</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100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dirty="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703359861"/>
                  </a:ext>
                </a:extLst>
              </a:tr>
              <a:tr h="180975">
                <a:tc>
                  <a:txBody>
                    <a:bodyPr/>
                    <a:lstStyle/>
                    <a:p>
                      <a:pPr algn="ctr" fontAlgn="base">
                        <a:lnSpc>
                          <a:spcPts val="1650"/>
                        </a:lnSpc>
                        <a:buNone/>
                      </a:pPr>
                      <a:r>
                        <a:rPr lang="en-US" sz="1200" b="0" i="0">
                          <a:solidFill>
                            <a:srgbClr val="FFFFFF"/>
                          </a:solidFill>
                          <a:effectLst/>
                          <a:latin typeface="Arial"/>
                        </a:rPr>
                        <a:t>12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Говьсүмбэр</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5</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5</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0000"/>
                          </a:solidFill>
                          <a:effectLst/>
                          <a:latin typeface="Arial"/>
                        </a:rPr>
                        <a:t>0.0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-5</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919894987"/>
                  </a:ext>
                </a:extLst>
              </a:tr>
              <a:tr h="180975">
                <a:tc>
                  <a:txBody>
                    <a:bodyPr/>
                    <a:lstStyle/>
                    <a:p>
                      <a:pPr algn="ctr" fontAlgn="base">
                        <a:lnSpc>
                          <a:spcPts val="1650"/>
                        </a:lnSpc>
                        <a:buNone/>
                      </a:pPr>
                      <a:r>
                        <a:rPr lang="en-US" sz="1200" b="0" i="0">
                          <a:solidFill>
                            <a:srgbClr val="FFFFFF"/>
                          </a:solidFill>
                          <a:effectLst/>
                          <a:latin typeface="Arial"/>
                        </a:rPr>
                        <a:t>13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Дархан-Уул</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26</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26</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24</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108.3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249837208"/>
                  </a:ext>
                </a:extLst>
              </a:tr>
              <a:tr h="180975">
                <a:tc>
                  <a:txBody>
                    <a:bodyPr/>
                    <a:lstStyle/>
                    <a:p>
                      <a:pPr algn="ctr" fontAlgn="base">
                        <a:lnSpc>
                          <a:spcPts val="1650"/>
                        </a:lnSpc>
                        <a:buNone/>
                      </a:pPr>
                      <a:r>
                        <a:rPr lang="en-US" sz="1200" b="0" i="0">
                          <a:solidFill>
                            <a:srgbClr val="FFFFFF"/>
                          </a:solidFill>
                          <a:effectLst/>
                          <a:latin typeface="Arial"/>
                        </a:rPr>
                        <a:t>14</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Дорноговь</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100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dirty="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423356295"/>
                  </a:ext>
                </a:extLst>
              </a:tr>
              <a:tr h="180975">
                <a:tc>
                  <a:txBody>
                    <a:bodyPr/>
                    <a:lstStyle/>
                    <a:p>
                      <a:pPr algn="ctr" fontAlgn="base">
                        <a:lnSpc>
                          <a:spcPts val="1650"/>
                        </a:lnSpc>
                        <a:buNone/>
                      </a:pPr>
                      <a:r>
                        <a:rPr lang="en-US" sz="1200" b="0" i="0">
                          <a:solidFill>
                            <a:srgbClr val="FFFFFF"/>
                          </a:solidFill>
                          <a:effectLst/>
                          <a:latin typeface="Arial"/>
                        </a:rPr>
                        <a:t>15</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Дундговь</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19</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19</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19</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100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dirty="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734952368"/>
                  </a:ext>
                </a:extLst>
              </a:tr>
              <a:tr h="180975">
                <a:tc>
                  <a:txBody>
                    <a:bodyPr/>
                    <a:lstStyle/>
                    <a:p>
                      <a:pPr algn="ctr" fontAlgn="base">
                        <a:lnSpc>
                          <a:spcPts val="1650"/>
                        </a:lnSpc>
                        <a:buNone/>
                      </a:pPr>
                      <a:r>
                        <a:rPr lang="en-US" sz="1200" b="0" i="0">
                          <a:solidFill>
                            <a:srgbClr val="FFFFFF"/>
                          </a:solidFill>
                          <a:effectLst/>
                          <a:latin typeface="Arial"/>
                        </a:rPr>
                        <a:t>16</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Өмнөговь</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25</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25</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92.0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857178952"/>
                  </a:ext>
                </a:extLst>
              </a:tr>
              <a:tr h="180975">
                <a:tc>
                  <a:txBody>
                    <a:bodyPr/>
                    <a:lstStyle/>
                    <a:p>
                      <a:pPr algn="ctr" fontAlgn="base">
                        <a:lnSpc>
                          <a:spcPts val="1650"/>
                        </a:lnSpc>
                        <a:buNone/>
                      </a:pPr>
                      <a:r>
                        <a:rPr lang="en-US" sz="1200" b="0" i="0">
                          <a:solidFill>
                            <a:srgbClr val="FFFFFF"/>
                          </a:solidFill>
                          <a:effectLst/>
                          <a:latin typeface="Arial"/>
                        </a:rPr>
                        <a:t>17</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Сэлэнгэ</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35</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35</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94.3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14266716"/>
                  </a:ext>
                </a:extLst>
              </a:tr>
              <a:tr h="152400">
                <a:tc>
                  <a:txBody>
                    <a:bodyPr/>
                    <a:lstStyle/>
                    <a:p>
                      <a:pPr algn="ctr" fontAlgn="base">
                        <a:lnSpc>
                          <a:spcPts val="1650"/>
                        </a:lnSpc>
                        <a:buNone/>
                      </a:pPr>
                      <a:r>
                        <a:rPr lang="en-US" sz="1200" b="0" i="0">
                          <a:solidFill>
                            <a:srgbClr val="FFFFFF"/>
                          </a:solidFill>
                          <a:effectLst/>
                          <a:latin typeface="Arial"/>
                        </a:rPr>
                        <a:t>18</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Төв</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97.0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15929598"/>
                  </a:ext>
                </a:extLst>
              </a:tr>
              <a:tr h="180975">
                <a:tc>
                  <a:txBody>
                    <a:bodyPr/>
                    <a:lstStyle/>
                    <a:p>
                      <a:pPr algn="ctr" fontAlgn="base">
                        <a:lnSpc>
                          <a:spcPts val="1650"/>
                        </a:lnSpc>
                        <a:buNone/>
                      </a:pPr>
                      <a:r>
                        <a:rPr lang="en-US" sz="1200" b="0" i="0">
                          <a:solidFill>
                            <a:srgbClr val="FFFFFF"/>
                          </a:solidFill>
                          <a:effectLst/>
                          <a:latin typeface="Arial"/>
                        </a:rPr>
                        <a:t>19</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Дорнод</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27</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27</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26</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104</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935461861"/>
                  </a:ext>
                </a:extLst>
              </a:tr>
              <a:tr h="180975">
                <a:tc>
                  <a:txBody>
                    <a:bodyPr/>
                    <a:lstStyle/>
                    <a:p>
                      <a:pPr algn="ctr" fontAlgn="base">
                        <a:lnSpc>
                          <a:spcPts val="1650"/>
                        </a:lnSpc>
                        <a:buNone/>
                      </a:pPr>
                      <a:r>
                        <a:rPr lang="en-US" sz="1200" b="0" i="0">
                          <a:solidFill>
                            <a:srgbClr val="FFFFFF"/>
                          </a:solidFill>
                          <a:effectLst/>
                          <a:latin typeface="Arial"/>
                        </a:rPr>
                        <a:t>20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Сүхбаатар</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16</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16</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16</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100.0</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fontAlgn="ctr">
                        <a:buNone/>
                      </a:pPr>
                      <a:endParaRPr lang="en-US" sz="1200" dirty="0">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083727416"/>
                  </a:ext>
                </a:extLst>
              </a:tr>
              <a:tr h="152400">
                <a:tc>
                  <a:txBody>
                    <a:bodyPr/>
                    <a:lstStyle/>
                    <a:p>
                      <a:pPr algn="ctr" fontAlgn="base">
                        <a:lnSpc>
                          <a:spcPts val="1650"/>
                        </a:lnSpc>
                        <a:buNone/>
                      </a:pPr>
                      <a:r>
                        <a:rPr lang="en-US" sz="1200" b="0" i="0">
                          <a:solidFill>
                            <a:srgbClr val="FFFFFF"/>
                          </a:solidFill>
                          <a:effectLst/>
                          <a:latin typeface="Arial"/>
                        </a:rPr>
                        <a:t>21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Хэнтий</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28</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27</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81.5</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-5</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211083794"/>
                  </a:ext>
                </a:extLst>
              </a:tr>
              <a:tr h="180975">
                <a:tc>
                  <a:txBody>
                    <a:bodyPr/>
                    <a:lstStyle/>
                    <a:p>
                      <a:pPr algn="ctr" fontAlgn="base">
                        <a:lnSpc>
                          <a:spcPts val="1650"/>
                        </a:lnSpc>
                        <a:buNone/>
                      </a:pPr>
                      <a:r>
                        <a:rPr lang="en-US" sz="1200" b="0" i="0">
                          <a:solidFill>
                            <a:srgbClr val="FFFFFF"/>
                          </a:solidFill>
                          <a:effectLst/>
                          <a:latin typeface="Arial"/>
                        </a:rPr>
                        <a:t>22</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az-Cyrl-AZ" sz="1200" b="0" i="0">
                          <a:solidFill>
                            <a:srgbClr val="FFFFFF"/>
                          </a:solidFill>
                          <a:effectLst/>
                          <a:latin typeface="Arial"/>
                        </a:rPr>
                        <a:t>Улаанбаатар</a:t>
                      </a:r>
                      <a:endParaRPr lang="az-Cyrl-AZ"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297</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333</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279</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54</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106</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200" b="0" i="0">
                          <a:solidFill>
                            <a:srgbClr val="FFFFFF"/>
                          </a:solidFill>
                          <a:effectLst/>
                          <a:latin typeface="Arial"/>
                        </a:rPr>
                        <a:t>18</a:t>
                      </a:r>
                      <a:endParaRPr lang="en-US" sz="1200" b="0" i="0">
                        <a:solidFill>
                          <a:srgbClr val="000000"/>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5549622"/>
                  </a:ext>
                </a:extLst>
              </a:tr>
              <a:tr h="297493">
                <a:tc gridSpan="2">
                  <a:txBody>
                    <a:bodyPr/>
                    <a:lstStyle/>
                    <a:p>
                      <a:pPr algn="ctr" fontAlgn="base">
                        <a:lnSpc>
                          <a:spcPts val="1650"/>
                        </a:lnSpc>
                        <a:buNone/>
                      </a:pPr>
                      <a:r>
                        <a:rPr lang="az-Cyrl-AZ" sz="1400" b="1" i="0">
                          <a:solidFill>
                            <a:schemeClr val="bg1">
                              <a:lumMod val="85000"/>
                            </a:schemeClr>
                          </a:solidFill>
                          <a:effectLst/>
                          <a:latin typeface="Arial"/>
                        </a:rPr>
                        <a:t>НИЙТ</a:t>
                      </a:r>
                      <a:endParaRPr lang="az-Cyrl-AZ" sz="1400" b="0" i="0">
                        <a:solidFill>
                          <a:schemeClr val="bg1">
                            <a:lumMod val="85000"/>
                          </a:schemeClr>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hMerge="1">
                  <a:txBody>
                    <a:bodyPr/>
                    <a:lstStyle/>
                    <a:p>
                      <a:endParaRPr lang="en-US"/>
                    </a:p>
                  </a:txBody>
                  <a:tcPr/>
                </a:tc>
                <a:tc>
                  <a:txBody>
                    <a:bodyPr/>
                    <a:lstStyle/>
                    <a:p>
                      <a:pPr algn="ctr" fontAlgn="base">
                        <a:lnSpc>
                          <a:spcPts val="1650"/>
                        </a:lnSpc>
                        <a:buNone/>
                      </a:pPr>
                      <a:r>
                        <a:rPr lang="en-US" sz="1400" b="1" i="0">
                          <a:solidFill>
                            <a:schemeClr val="bg1">
                              <a:lumMod val="85000"/>
                            </a:schemeClr>
                          </a:solidFill>
                          <a:effectLst/>
                          <a:latin typeface="Arial"/>
                        </a:rPr>
                        <a:t>798</a:t>
                      </a:r>
                      <a:endParaRPr lang="en-US" sz="1400" b="0" i="0">
                        <a:solidFill>
                          <a:schemeClr val="bg1">
                            <a:lumMod val="85000"/>
                          </a:schemeClr>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400" b="1" i="0">
                          <a:solidFill>
                            <a:schemeClr val="bg1">
                              <a:lumMod val="85000"/>
                            </a:schemeClr>
                          </a:solidFill>
                          <a:effectLst/>
                          <a:latin typeface="Arial"/>
                        </a:rPr>
                        <a:t>900</a:t>
                      </a:r>
                      <a:endParaRPr lang="en-US" sz="1400" b="0" i="0">
                        <a:solidFill>
                          <a:schemeClr val="bg1">
                            <a:lumMod val="85000"/>
                          </a:schemeClr>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400" b="1" i="0">
                          <a:solidFill>
                            <a:schemeClr val="bg1">
                              <a:lumMod val="85000"/>
                            </a:schemeClr>
                          </a:solidFill>
                          <a:effectLst/>
                          <a:latin typeface="Arial"/>
                        </a:rPr>
                        <a:t>834</a:t>
                      </a:r>
                      <a:endParaRPr lang="en-US" sz="1400" b="0" i="0">
                        <a:solidFill>
                          <a:schemeClr val="bg1">
                            <a:lumMod val="85000"/>
                          </a:schemeClr>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400" b="1" i="0">
                          <a:solidFill>
                            <a:schemeClr val="bg1">
                              <a:lumMod val="85000"/>
                            </a:schemeClr>
                          </a:solidFill>
                          <a:effectLst/>
                          <a:latin typeface="Arial"/>
                        </a:rPr>
                        <a:t>64</a:t>
                      </a:r>
                      <a:endParaRPr lang="en-US" sz="1400" b="0" i="0">
                        <a:solidFill>
                          <a:schemeClr val="bg1">
                            <a:lumMod val="85000"/>
                          </a:schemeClr>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400" b="1" i="0">
                          <a:solidFill>
                            <a:schemeClr val="bg1">
                              <a:lumMod val="85000"/>
                            </a:schemeClr>
                          </a:solidFill>
                          <a:effectLst/>
                          <a:latin typeface="Arial"/>
                        </a:rPr>
                        <a:t>95.7</a:t>
                      </a:r>
                      <a:endParaRPr lang="en-US" sz="1400" b="0" i="0">
                        <a:solidFill>
                          <a:schemeClr val="bg1">
                            <a:lumMod val="85000"/>
                          </a:schemeClr>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algn="ctr" fontAlgn="base">
                        <a:lnSpc>
                          <a:spcPts val="1650"/>
                        </a:lnSpc>
                        <a:buNone/>
                      </a:pPr>
                      <a:r>
                        <a:rPr lang="en-US" sz="1400" b="1" i="0">
                          <a:solidFill>
                            <a:schemeClr val="bg1">
                              <a:lumMod val="85000"/>
                            </a:schemeClr>
                          </a:solidFill>
                          <a:effectLst/>
                          <a:latin typeface="Arial"/>
                        </a:rPr>
                        <a:t>66</a:t>
                      </a:r>
                      <a:endParaRPr lang="en-US" sz="1400" b="0" i="0">
                        <a:solidFill>
                          <a:schemeClr val="bg1">
                            <a:lumMod val="85000"/>
                          </a:schemeClr>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968925322"/>
                  </a:ext>
                </a:extLst>
              </a:tr>
            </a:tbl>
          </a:graphicData>
        </a:graphic>
      </p:graphicFrame>
      <p:sp>
        <p:nvSpPr>
          <p:cNvPr id="9" name="TextBox 7">
            <a:extLst>
              <a:ext uri="{FF2B5EF4-FFF2-40B4-BE49-F238E27FC236}">
                <a16:creationId xmlns:a16="http://schemas.microsoft.com/office/drawing/2014/main" id="{614107CD-792F-D20B-7BFC-BA8464F12190}"/>
              </a:ext>
            </a:extLst>
          </p:cNvPr>
          <p:cNvSpPr txBox="1"/>
          <p:nvPr/>
        </p:nvSpPr>
        <p:spPr>
          <a:xfrm>
            <a:off x="11248149" y="6236791"/>
            <a:ext cx="6225075" cy="3170099"/>
          </a:xfrm>
          <a:prstGeom prst="rect">
            <a:avLst/>
          </a:prstGeom>
          <a:noFill/>
          <a:ln>
            <a:solidFill>
              <a:srgbClr val="FFC00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mn-MN" sz="2000" noProof="1">
                <a:solidFill>
                  <a:schemeClr val="bg1"/>
                </a:solidFill>
                <a:latin typeface="Arial"/>
                <a:cs typeface="Arial"/>
              </a:rPr>
              <a:t>Цаашид:</a:t>
            </a:r>
          </a:p>
          <a:p>
            <a:pPr marL="285750" indent="-285750" algn="just">
              <a:buFont typeface="Calibri"/>
              <a:buChar char="-"/>
            </a:pPr>
            <a:r>
              <a:rPr lang="mn-MN" sz="2000" noProof="1">
                <a:solidFill>
                  <a:schemeClr val="bg1"/>
                </a:solidFill>
                <a:latin typeface="Arial"/>
                <a:cs typeface="Arial"/>
              </a:rPr>
              <a:t>Зөвшөөрөлтэй ЕБС, цэцэрлэгийг яаралтай бүртгэж дуусгах /Архангай, Говьсүмбэр/</a:t>
            </a:r>
          </a:p>
          <a:p>
            <a:pPr marL="285750" indent="-285750" algn="just">
              <a:buFont typeface="Calibri"/>
              <a:buChar char="-"/>
            </a:pPr>
            <a:r>
              <a:rPr lang="mn-MN" sz="2000" noProof="1">
                <a:solidFill>
                  <a:schemeClr val="bg1"/>
                </a:solidFill>
                <a:latin typeface="Arial"/>
                <a:cs typeface="Arial"/>
              </a:rPr>
              <a:t>Боловсролын яамны зөвшөөрөлтэй сургуулийг бүртгэхгүй гэдгийг анхаарах</a:t>
            </a:r>
          </a:p>
          <a:p>
            <a:pPr marL="285750" indent="-285750" algn="just">
              <a:buFont typeface="Calibri"/>
              <a:buChar char="-"/>
            </a:pPr>
            <a:r>
              <a:rPr lang="mn-MN" sz="2000" noProof="1">
                <a:solidFill>
                  <a:schemeClr val="bg1"/>
                </a:solidFill>
                <a:latin typeface="Arial"/>
                <a:cs typeface="Arial"/>
              </a:rPr>
              <a:t>Сургуулийн нэрийг улсын бүртгэлийн гэрчилгээн дээрх нэртэй тулгаж залруулах</a:t>
            </a:r>
            <a:endParaRPr lang="mn-MN" dirty="0">
              <a:solidFill>
                <a:schemeClr val="bg1"/>
              </a:solidFill>
            </a:endParaRPr>
          </a:p>
          <a:p>
            <a:pPr marL="285750" indent="-285750" algn="just">
              <a:buFont typeface="Calibri"/>
              <a:buChar char="-"/>
            </a:pPr>
            <a:r>
              <a:rPr lang="mn-MN" sz="2000" noProof="1">
                <a:solidFill>
                  <a:schemeClr val="bg1"/>
                </a:solidFill>
                <a:latin typeface="Arial"/>
                <a:cs typeface="Arial"/>
              </a:rPr>
              <a:t>Зөвшөөрөл сунгах, шинээр авах үйл ажиллагааг цахим системээр хуулийн хугацаанд шийдвэрлэх</a:t>
            </a:r>
          </a:p>
        </p:txBody>
      </p:sp>
      <p:sp>
        <p:nvSpPr>
          <p:cNvPr id="2" name="TextBox 7">
            <a:extLst>
              <a:ext uri="{FF2B5EF4-FFF2-40B4-BE49-F238E27FC236}">
                <a16:creationId xmlns:a16="http://schemas.microsoft.com/office/drawing/2014/main" id="{29B1675B-3FD2-66D6-A721-57347F16578F}"/>
              </a:ext>
            </a:extLst>
          </p:cNvPr>
          <p:cNvSpPr txBox="1"/>
          <p:nvPr/>
        </p:nvSpPr>
        <p:spPr>
          <a:xfrm>
            <a:off x="11247597" y="1800482"/>
            <a:ext cx="6227647" cy="3785652"/>
          </a:xfrm>
          <a:prstGeom prst="rect">
            <a:avLst/>
          </a:prstGeom>
          <a:noFill/>
          <a:ln>
            <a:solidFill>
              <a:srgbClr val="FFC00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mn-MN" sz="2000" noProof="1">
                <a:solidFill>
                  <a:srgbClr val="FFFFFF"/>
                </a:solidFill>
                <a:latin typeface="Arial"/>
                <a:cs typeface="Arial"/>
              </a:rPr>
              <a:t>Зөвшөөрлийн тухай хуулийн хэрэгжилтийг хангах хүрээнд:</a:t>
            </a:r>
          </a:p>
          <a:p>
            <a:pPr marL="285750" indent="-285750" algn="just">
              <a:buFont typeface="Calibri"/>
              <a:buChar char="-"/>
            </a:pPr>
            <a:r>
              <a:rPr lang="mn-MN" sz="2000" noProof="1">
                <a:solidFill>
                  <a:srgbClr val="FFFFFF"/>
                </a:solidFill>
                <a:latin typeface="Arial"/>
                <a:cs typeface="Arial"/>
              </a:rPr>
              <a:t>2025 онд аймаг, нийслэлийн БГ, ЗДТГ-ын НБХ-ийн холбогдох албан тушаалтнуудад 3 удаа систем ашиглах онлайн сургалт зохион байгуулсан.</a:t>
            </a:r>
            <a:endParaRPr lang="mn-MN" sz="2000" dirty="0">
              <a:solidFill>
                <a:srgbClr val="FFFFFF"/>
              </a:solidFill>
              <a:latin typeface="Arial"/>
              <a:cs typeface="Arial"/>
            </a:endParaRPr>
          </a:p>
          <a:p>
            <a:pPr marL="285750" indent="-285750" algn="just">
              <a:buFont typeface="Calibri"/>
              <a:buChar char="-"/>
            </a:pPr>
            <a:r>
              <a:rPr lang="mn-MN" sz="2000" noProof="1">
                <a:solidFill>
                  <a:srgbClr val="FFFFFF"/>
                </a:solidFill>
                <a:latin typeface="Arial"/>
                <a:cs typeface="Arial"/>
              </a:rPr>
              <a:t>Зөвшөөрлийн цахим системд хэрэглэгчийн эрх үүсгэж зөвшөөрөл шинээр олгох, сунгах үйл ажиллагааг цахимжуулсан.</a:t>
            </a:r>
          </a:p>
          <a:p>
            <a:pPr marL="285750" indent="-285750" algn="just">
              <a:buFont typeface="Calibri"/>
              <a:buChar char="-"/>
            </a:pPr>
            <a:r>
              <a:rPr lang="mn-MN" sz="2000" noProof="1">
                <a:solidFill>
                  <a:srgbClr val="FFFFFF"/>
                </a:solidFill>
                <a:latin typeface="Arial"/>
                <a:cs typeface="Arial"/>
              </a:rPr>
              <a:t>Зөвшөөрлийн цахим систем ашиглах талаар    БГ-ын холбогдох мэргэжилтнүүдэд зөвлөгөө, мэдээлэл байнга өгч ажиллаж байна.</a:t>
            </a:r>
          </a:p>
        </p:txBody>
      </p:sp>
    </p:spTree>
    <p:extLst>
      <p:ext uri="{BB962C8B-B14F-4D97-AF65-F5344CB8AC3E}">
        <p14:creationId xmlns:p14="http://schemas.microsoft.com/office/powerpoint/2010/main" val="3734241540"/>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885C9-FD7D-AE5A-542B-7817318D8D9C}"/>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79EAA379-8186-85EB-4B6A-AD7935F1C7C1}"/>
              </a:ext>
            </a:extLst>
          </p:cNvPr>
          <p:cNvSpPr>
            <a:spLocks noGrp="1"/>
          </p:cNvSpPr>
          <p:nvPr>
            <p:ph type="title"/>
          </p:nvPr>
        </p:nvSpPr>
        <p:spPr>
          <a:xfrm>
            <a:off x="9019034" y="313926"/>
            <a:ext cx="8750543" cy="1143000"/>
          </a:xfrm>
        </p:spPr>
        <p:txBody>
          <a:bodyPr>
            <a:normAutofit fontScale="90000"/>
          </a:bodyPr>
          <a:lstStyle/>
          <a:p>
            <a:r>
              <a:rPr lang="mn-MN" sz="3600" b="1">
                <a:solidFill>
                  <a:schemeClr val="bg1"/>
                </a:solidFill>
                <a:latin typeface="Arial"/>
                <a:cs typeface="Arial"/>
              </a:rPr>
              <a:t>СУРАЛЦАГЧИЙН ХӨГЖИЛ, ХАМГААЛАЛ</a:t>
            </a:r>
            <a:r>
              <a:rPr lang="mn-MN" sz="3600">
                <a:solidFill>
                  <a:schemeClr val="bg1"/>
                </a:solidFill>
                <a:latin typeface="Arial"/>
                <a:cs typeface="Arial"/>
              </a:rPr>
              <a:t> </a:t>
            </a:r>
            <a:endParaRPr lang="en-US" sz="3600">
              <a:solidFill>
                <a:schemeClr val="bg1"/>
              </a:solidFill>
              <a:latin typeface="Arial"/>
              <a:cs typeface="Arial"/>
            </a:endParaRPr>
          </a:p>
        </p:txBody>
      </p:sp>
      <p:pic>
        <p:nvPicPr>
          <p:cNvPr id="2" name="Picture 1" descr="A screenshot of a computer&#10;&#10;AI-generated content may be incorrect.">
            <a:extLst>
              <a:ext uri="{FF2B5EF4-FFF2-40B4-BE49-F238E27FC236}">
                <a16:creationId xmlns:a16="http://schemas.microsoft.com/office/drawing/2014/main" id="{563BE085-2DF2-4B48-B3D8-6D52E1293C15}"/>
              </a:ext>
            </a:extLst>
          </p:cNvPr>
          <p:cNvPicPr>
            <a:picLocks noChangeAspect="1"/>
          </p:cNvPicPr>
          <p:nvPr/>
        </p:nvPicPr>
        <p:blipFill>
          <a:blip r:embed="rId2"/>
          <a:stretch>
            <a:fillRect/>
          </a:stretch>
        </p:blipFill>
        <p:spPr>
          <a:xfrm>
            <a:off x="542759" y="1634092"/>
            <a:ext cx="6315576" cy="8195972"/>
          </a:xfrm>
          <a:prstGeom prst="rect">
            <a:avLst/>
          </a:prstGeom>
        </p:spPr>
      </p:pic>
      <p:pic>
        <p:nvPicPr>
          <p:cNvPr id="4" name="Picture 3" descr="A white sheet with black text and yellow text&#10;&#10;AI-generated content may be incorrect.">
            <a:extLst>
              <a:ext uri="{FF2B5EF4-FFF2-40B4-BE49-F238E27FC236}">
                <a16:creationId xmlns:a16="http://schemas.microsoft.com/office/drawing/2014/main" id="{674A7725-921B-9BBB-4CA4-5FEAEDD04D63}"/>
              </a:ext>
            </a:extLst>
          </p:cNvPr>
          <p:cNvPicPr>
            <a:picLocks noChangeAspect="1"/>
          </p:cNvPicPr>
          <p:nvPr/>
        </p:nvPicPr>
        <p:blipFill>
          <a:blip r:embed="rId3"/>
          <a:stretch>
            <a:fillRect/>
          </a:stretch>
        </p:blipFill>
        <p:spPr>
          <a:xfrm>
            <a:off x="7040145" y="1571187"/>
            <a:ext cx="6510326" cy="8258877"/>
          </a:xfrm>
          <a:prstGeom prst="rect">
            <a:avLst/>
          </a:prstGeom>
        </p:spPr>
      </p:pic>
      <p:sp>
        <p:nvSpPr>
          <p:cNvPr id="5" name="TextBox 4">
            <a:extLst>
              <a:ext uri="{FF2B5EF4-FFF2-40B4-BE49-F238E27FC236}">
                <a16:creationId xmlns:a16="http://schemas.microsoft.com/office/drawing/2014/main" id="{EFADD990-98CA-65BB-CBE5-3C188CF18225}"/>
              </a:ext>
            </a:extLst>
          </p:cNvPr>
          <p:cNvSpPr txBox="1"/>
          <p:nvPr/>
        </p:nvSpPr>
        <p:spPr>
          <a:xfrm>
            <a:off x="13968683" y="3377340"/>
            <a:ext cx="38476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sz="1600" b="1" kern="100" cap="all" dirty="0">
                <a:solidFill>
                  <a:srgbClr val="FFFFFF"/>
                </a:solidFill>
                <a:latin typeface="Arial"/>
                <a:ea typeface="Calibri"/>
                <a:cs typeface="Arial"/>
              </a:rPr>
              <a:t>ерөнхий боловсролын сургуулИЙН </a:t>
            </a:r>
            <a:r>
              <a:rPr lang="mn-MN" sz="1600" b="1" kern="100" dirty="0">
                <a:solidFill>
                  <a:srgbClr val="FFFFFF"/>
                </a:solidFill>
                <a:latin typeface="Arial"/>
                <a:ea typeface="Calibri"/>
                <a:cs typeface="Arial"/>
              </a:rPr>
              <a:t>ОРЧИН ДАХЬ ХҮҮХДИЙН ЭРХ, ХАМГААЛЛЫН ЗАРДАЛТАЙ БОЛСОН.</a:t>
            </a:r>
          </a:p>
        </p:txBody>
      </p:sp>
      <p:sp>
        <p:nvSpPr>
          <p:cNvPr id="7" name="TextBox 6">
            <a:extLst>
              <a:ext uri="{FF2B5EF4-FFF2-40B4-BE49-F238E27FC236}">
                <a16:creationId xmlns:a16="http://schemas.microsoft.com/office/drawing/2014/main" id="{460B9C91-58AC-25E0-7F8F-B5DE4C435744}"/>
              </a:ext>
            </a:extLst>
          </p:cNvPr>
          <p:cNvSpPr txBox="1"/>
          <p:nvPr/>
        </p:nvSpPr>
        <p:spPr>
          <a:xfrm>
            <a:off x="13968683" y="5414137"/>
            <a:ext cx="4160347"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mn-MN" sz="1600" kern="1200" dirty="0">
                <a:solidFill>
                  <a:srgbClr val="FFFFFF"/>
                </a:solidFill>
                <a:latin typeface="Arial"/>
                <a:ea typeface="Calibri"/>
                <a:cs typeface="+mn-cs"/>
              </a:rPr>
              <a:t>Тухайн жилийн хүүхэд хамгааллын зардалд батлагдсан </a:t>
            </a:r>
            <a:r>
              <a:rPr lang="mn-MN" sz="1600" dirty="0">
                <a:solidFill>
                  <a:srgbClr val="FFFFFF"/>
                </a:solidFill>
                <a:latin typeface="Arial"/>
                <a:ea typeface="Calibri"/>
              </a:rPr>
              <a:t>төсвийн:</a:t>
            </a:r>
          </a:p>
          <a:p>
            <a:pPr algn="just"/>
            <a:endParaRPr lang="mn-MN" sz="1600" kern="1200" dirty="0">
              <a:solidFill>
                <a:srgbClr val="FFFFFF"/>
              </a:solidFill>
              <a:latin typeface="Arial"/>
              <a:ea typeface="Calibri"/>
              <a:cs typeface="Arial"/>
            </a:endParaRPr>
          </a:p>
          <a:p>
            <a:pPr marL="191770" indent="-191770" algn="just" rtl="0">
              <a:buFont typeface="Wingdings"/>
              <a:buChar char="q"/>
            </a:pPr>
            <a:r>
              <a:rPr lang="mn-MN" sz="1600" b="1" kern="1200" dirty="0">
                <a:solidFill>
                  <a:srgbClr val="F2AA00"/>
                </a:solidFill>
                <a:latin typeface="Arial"/>
                <a:ea typeface="Calibri"/>
                <a:cs typeface="+mn-cs"/>
              </a:rPr>
              <a:t>50-аас доошгүй хувийг урьдчилан сэргийлэх үйл ажиллагаанд</a:t>
            </a:r>
            <a:r>
              <a:rPr lang="mn-MN" sz="1600" kern="1200" dirty="0">
                <a:solidFill>
                  <a:srgbClr val="F2AA00"/>
                </a:solidFill>
                <a:latin typeface="Arial"/>
                <a:ea typeface="Calibri"/>
                <a:cs typeface="+mn-cs"/>
              </a:rPr>
              <a:t>, </a:t>
            </a:r>
            <a:endParaRPr lang="mn-MN" sz="1600" kern="1200" dirty="0">
              <a:solidFill>
                <a:srgbClr val="F2AA00"/>
              </a:solidFill>
              <a:latin typeface="Arial"/>
              <a:ea typeface="Calibri"/>
              <a:cs typeface="Arial"/>
            </a:endParaRPr>
          </a:p>
          <a:p>
            <a:pPr algn="just"/>
            <a:endParaRPr lang="mn-MN" sz="1600" dirty="0">
              <a:solidFill>
                <a:srgbClr val="F2AA00"/>
              </a:solidFill>
              <a:latin typeface="Arial"/>
              <a:ea typeface="Calibri"/>
              <a:cs typeface="Arial"/>
            </a:endParaRPr>
          </a:p>
          <a:p>
            <a:pPr marL="191770" indent="-191770" algn="just" rtl="0">
              <a:buFont typeface="Wingdings"/>
              <a:buChar char="q"/>
            </a:pPr>
            <a:r>
              <a:rPr lang="mn-MN" sz="1600" b="1" kern="1200" dirty="0">
                <a:solidFill>
                  <a:srgbClr val="F2AA00"/>
                </a:solidFill>
                <a:latin typeface="Arial"/>
                <a:ea typeface="Calibri"/>
                <a:cs typeface="+mn-cs"/>
              </a:rPr>
              <a:t>30 хүртэлх хувийг хамгаалах, нөхөн сэргээх үйл ажиллагаанд,</a:t>
            </a:r>
            <a:r>
              <a:rPr lang="mn-MN" sz="1600" kern="1200" dirty="0">
                <a:solidFill>
                  <a:srgbClr val="F2AA00"/>
                </a:solidFill>
                <a:latin typeface="Arial"/>
                <a:ea typeface="Calibri"/>
                <a:cs typeface="+mn-cs"/>
              </a:rPr>
              <a:t> </a:t>
            </a:r>
            <a:endParaRPr lang="mn-MN" sz="1600" kern="1200" dirty="0">
              <a:solidFill>
                <a:srgbClr val="F2AA00"/>
              </a:solidFill>
              <a:latin typeface="Arial"/>
              <a:ea typeface="Calibri"/>
              <a:cs typeface="Arial"/>
            </a:endParaRPr>
          </a:p>
          <a:p>
            <a:pPr algn="just"/>
            <a:endParaRPr lang="mn-MN" sz="1600" dirty="0">
              <a:solidFill>
                <a:srgbClr val="F2AA00"/>
              </a:solidFill>
              <a:latin typeface="Arial"/>
              <a:ea typeface="Calibri"/>
              <a:cs typeface="Arial"/>
            </a:endParaRPr>
          </a:p>
          <a:p>
            <a:pPr marL="191770" indent="-191770" algn="just" rtl="0">
              <a:buFont typeface="Wingdings"/>
              <a:buChar char="q"/>
            </a:pPr>
            <a:r>
              <a:rPr lang="mn-MN" sz="1600" b="1" kern="1200" dirty="0">
                <a:solidFill>
                  <a:srgbClr val="F2AA00"/>
                </a:solidFill>
                <a:latin typeface="Arial"/>
                <a:ea typeface="Calibri"/>
                <a:cs typeface="+mn-cs"/>
              </a:rPr>
              <a:t>20 хүртэлх хувийг шуурхай</a:t>
            </a:r>
            <a:r>
              <a:rPr lang="mn-MN" sz="1600" b="1" kern="1200" dirty="0">
                <a:solidFill>
                  <a:srgbClr val="FFFFFF"/>
                </a:solidFill>
                <a:latin typeface="Arial"/>
                <a:ea typeface="Calibri"/>
                <a:cs typeface="+mn-cs"/>
              </a:rPr>
              <a:t> </a:t>
            </a:r>
            <a:r>
              <a:rPr lang="mn-MN" sz="1600" b="1" kern="1200" dirty="0">
                <a:solidFill>
                  <a:srgbClr val="F2AA00"/>
                </a:solidFill>
                <a:latin typeface="Arial"/>
                <a:ea typeface="Calibri"/>
                <a:cs typeface="+mn-cs"/>
              </a:rPr>
              <a:t>тусламжийн</a:t>
            </a:r>
            <a:r>
              <a:rPr lang="mn-MN" sz="1600" kern="1200" dirty="0">
                <a:solidFill>
                  <a:srgbClr val="FFFFFF"/>
                </a:solidFill>
                <a:latin typeface="Arial"/>
                <a:ea typeface="Calibri"/>
                <a:cs typeface="+mn-cs"/>
              </a:rPr>
              <a:t> үйл ажиллагаанд зарцуулахаар төлөвлөнө.</a:t>
            </a:r>
            <a:endParaRPr lang="mn-MN" sz="1600" kern="1200" dirty="0">
              <a:solidFill>
                <a:srgbClr val="FFFFFF"/>
              </a:solidFill>
              <a:latin typeface="Arial"/>
              <a:ea typeface="Calibri"/>
              <a:cs typeface="Arial"/>
            </a:endParaRPr>
          </a:p>
          <a:p>
            <a:pPr algn="just"/>
            <a:endParaRPr lang="en-US" sz="1600" dirty="0">
              <a:solidFill>
                <a:srgbClr val="FFFFFF"/>
              </a:solidFill>
            </a:endParaRPr>
          </a:p>
        </p:txBody>
      </p:sp>
    </p:spTree>
    <p:extLst>
      <p:ext uri="{BB962C8B-B14F-4D97-AF65-F5344CB8AC3E}">
        <p14:creationId xmlns:p14="http://schemas.microsoft.com/office/powerpoint/2010/main" val="43910721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683257F9CCDD439E6DAF2B6365C2F9" ma:contentTypeVersion="15" ma:contentTypeDescription="Create a new document." ma:contentTypeScope="" ma:versionID="4810d55bb979929ad7e8a2313bd38fca">
  <xsd:schema xmlns:xsd="http://www.w3.org/2001/XMLSchema" xmlns:xs="http://www.w3.org/2001/XMLSchema" xmlns:p="http://schemas.microsoft.com/office/2006/metadata/properties" xmlns:ns3="caa3b930-0229-4fa0-adc6-0f69ce0adbb6" xmlns:ns4="7bc2c9e7-b209-413b-a774-b159f9be3647" targetNamespace="http://schemas.microsoft.com/office/2006/metadata/properties" ma:root="true" ma:fieldsID="053e6d125b89b05e418a91ce9c7d6416" ns3:_="" ns4:_="">
    <xsd:import namespace="caa3b930-0229-4fa0-adc6-0f69ce0adbb6"/>
    <xsd:import namespace="7bc2c9e7-b209-413b-a774-b159f9be3647"/>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ServiceSearchProperties"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a3b930-0229-4fa0-adc6-0f69ce0adb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c2c9e7-b209-413b-a774-b159f9be364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aa3b930-0229-4fa0-adc6-0f69ce0adbb6" xsi:nil="true"/>
  </documentManagement>
</p:properties>
</file>

<file path=customXml/itemProps1.xml><?xml version="1.0" encoding="utf-8"?>
<ds:datastoreItem xmlns:ds="http://schemas.openxmlformats.org/officeDocument/2006/customXml" ds:itemID="{12A30397-13F9-4915-9F62-24C344F2B7DB}">
  <ds:schemaRefs>
    <ds:schemaRef ds:uri="7bc2c9e7-b209-413b-a774-b159f9be3647"/>
    <ds:schemaRef ds:uri="caa3b930-0229-4fa0-adc6-0f69ce0adb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B405AE-8F9B-4131-B1E0-AC208863E250}">
  <ds:schemaRefs>
    <ds:schemaRef ds:uri="http://schemas.microsoft.com/sharepoint/v3/contenttype/forms"/>
  </ds:schemaRefs>
</ds:datastoreItem>
</file>

<file path=customXml/itemProps3.xml><?xml version="1.0" encoding="utf-8"?>
<ds:datastoreItem xmlns:ds="http://schemas.openxmlformats.org/officeDocument/2006/customXml" ds:itemID="{E5F52918-7B11-4A1C-9200-46F119F62581}">
  <ds:schemaRefs>
    <ds:schemaRef ds:uri="7bc2c9e7-b209-413b-a774-b159f9be3647"/>
    <ds:schemaRef ds:uri="caa3b930-0229-4fa0-adc6-0f69ce0adbb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TotalTime>
  <Words>4179</Words>
  <Application>Microsoft Office PowerPoint</Application>
  <PresentationFormat>Custom</PresentationFormat>
  <Paragraphs>849</Paragraphs>
  <Slides>41</Slides>
  <Notes>11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 Arial</vt:lpstr>
      <vt:lpstr>Montserrat</vt:lpstr>
      <vt:lpstr>Roboto</vt:lpstr>
      <vt:lpstr>Wingdings,Sans-Serif</vt:lpstr>
      <vt:lpstr>Calibri</vt:lpstr>
      <vt:lpstr>Montserrat Black</vt:lpstr>
      <vt:lpstr>Segoe UI</vt:lpstr>
      <vt:lpstr>Arial</vt:lpstr>
      <vt:lpstr>Aptos</vt:lpstr>
      <vt:lpstr>Wingdings</vt:lpstr>
      <vt:lpstr>Times New Roman</vt:lpstr>
      <vt:lpstr>Custom Design</vt:lpstr>
      <vt:lpstr>Office Theme</vt:lpstr>
      <vt:lpstr>PowerPoint Presentation</vt:lpstr>
      <vt:lpstr>СУРГАЛТЫН ХӨТӨЛБӨРИЙН ШИНЭЧЛЭЛИЙГ ХЭРЭГЖҮҮЛЭХ БЭЛТГЭЛ, ЗОХИОН БАЙГУУЛАЛТ</vt:lpstr>
      <vt:lpstr>СУРГАЛТЫН ХӨТӨЛБӨРИЙН ШИНЭЧЛЭЛ</vt:lpstr>
      <vt:lpstr>ЕРӨНХИЙ БОЛОВСРОЛЫН СУРГУУЛИЙН СУРАЛЦАГЧИЙН  СУРАХ БИЧИГ</vt:lpstr>
      <vt:lpstr>PowerPoint Presentation</vt:lpstr>
      <vt:lpstr>үргэлжлэл</vt:lpstr>
      <vt:lpstr>2026 ОНД ШИНЭЧЛЭН БОЛОВСРУУЛАХ,  ӨӨРЧЛӨЛТ ОРУУЛАХ СТАНДАРТ</vt:lpstr>
      <vt:lpstr>PowerPoint Presentation</vt:lpstr>
      <vt:lpstr>СУРАЛЦАГЧИЙН ХӨГЖИЛ, ХАМГААЛАЛ </vt:lpstr>
      <vt:lpstr>СУРАЛЦАГЧИЙН ХӨГЖИЛ, ХАМГААЛАЛ</vt:lpstr>
      <vt:lpstr>НАСАН ТУРШИЙН СУРАЛЦАХУЙН БОДЛОГО, ЭРХ ЗҮЙН ОРЧИН, ХЭРЭГЖИЛТЭД АНХААРАХ ЗҮЙЛ</vt:lpstr>
      <vt:lpstr>ТЭГШ ХАМРУУЛАН СУРГАХ БОЛОВСРОЛ, ЭРХ ЗҮЙН ОРЧИН, ХЭРЭГЖИЛТЭД АНХААРАХ ЗҮЙЛ​</vt:lpstr>
      <vt:lpstr>ТЭГШ ХАМРУУЛАН СУРГАХ БОЛОВСРОЛ, ЭРХ ЗҮЙН ОРЧИН, ХЭРЭГЖИЛТЭД АНХААРАХ ЗҮЙЛ​</vt:lpstr>
      <vt:lpstr>PowerPoint Presentation</vt:lpstr>
      <vt:lpstr>    СУРГУУЛИЙН ӨМНӨХ БОЛОВСРОЛ . ӨНӨӨГИЙН НӨХЦӨЛ БАЙДАЛ, АНХААРАХ АСУУДАЛ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 </vt:lpstr>
      <vt:lpstr>PowerPoint Presentation</vt:lpstr>
      <vt:lpstr> </vt:lpstr>
      <vt:lpstr>АНХААРАЛ ХАНДУУЛСАНД БАЯРЛАЛАА.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ТОГТООЛЫН ТӨСЛИЙН ТАНИЛЦУУЛГА</dc:title>
  <dc:creator>Бат-Эрдэнэ Шинэбаяр</dc:creator>
  <cp:lastModifiedBy>Даваасүрэн  Даваадорж</cp:lastModifiedBy>
  <cp:revision>507</cp:revision>
  <cp:lastPrinted>2026-02-13T04:26:31Z</cp:lastPrinted>
  <dcterms:created xsi:type="dcterms:W3CDTF">2006-08-16T00:00:00Z</dcterms:created>
  <dcterms:modified xsi:type="dcterms:W3CDTF">2026-03-13T00:52:59Z</dcterms:modified>
  <dc:identifier>DAG5UBNH504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0x010100EF683257F9CCDD439E6DAF2B6365C2F9</vt:lpwstr>
  </property>
</Properties>
</file>