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48" r:id="rId2"/>
    <p:sldMasterId id="2147483663" r:id="rId3"/>
    <p:sldMasterId id="2147483675" r:id="rId4"/>
  </p:sldMasterIdLst>
  <p:notesMasterIdLst>
    <p:notesMasterId r:id="rId17"/>
  </p:notesMasterIdLst>
  <p:handoutMasterIdLst>
    <p:handoutMasterId r:id="rId18"/>
  </p:handoutMasterIdLst>
  <p:sldIdLst>
    <p:sldId id="4576" r:id="rId5"/>
    <p:sldId id="4566" r:id="rId6"/>
    <p:sldId id="4569" r:id="rId7"/>
    <p:sldId id="4570" r:id="rId8"/>
    <p:sldId id="4571" r:id="rId9"/>
    <p:sldId id="4572" r:id="rId10"/>
    <p:sldId id="4573" r:id="rId11"/>
    <p:sldId id="4574" r:id="rId12"/>
    <p:sldId id="2147472411" r:id="rId13"/>
    <p:sldId id="4567" r:id="rId14"/>
    <p:sldId id="4577" r:id="rId15"/>
    <p:sldId id="4468" r:id="rId16"/>
  </p:sldIdLst>
  <p:sldSz cx="18288000" cy="10287000"/>
  <p:notesSz cx="6735763" cy="9866313"/>
  <p:embeddedFontLst>
    <p:embeddedFont>
      <p:font typeface="Montserrat" panose="00000500000000000000" pitchFamily="2" charset="0"/>
      <p:regular r:id="rId19"/>
      <p:bold r:id="rId20"/>
      <p:italic r:id="rId21"/>
      <p:boldItalic r:id="rId22"/>
    </p:embeddedFont>
    <p:embeddedFont>
      <p:font typeface="Montserrat Black" panose="00000A00000000000000" pitchFamily="2" charset="0"/>
      <p:bold r:id="rId23"/>
      <p:boldItalic r:id="rId24"/>
    </p:embeddedFont>
    <p:embeddedFont>
      <p:font typeface="Roboto" panose="02000000000000000000" pitchFamily="2" charset="0"/>
      <p:regular r:id="rId25"/>
      <p:bold r:id="rId26"/>
      <p:italic r:id="rId27"/>
      <p:boldItalic r:id="rId28"/>
    </p:embeddedFont>
    <p:embeddedFont>
      <p:font typeface="Roboto Bold" panose="02000000000000000000" charset="0"/>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F2AA00"/>
    <a:srgbClr val="38B6FF"/>
    <a:srgbClr val="1F80FF"/>
    <a:srgbClr val="0056FB"/>
    <a:srgbClr val="B6EEFF"/>
    <a:srgbClr val="66FFFF"/>
    <a:srgbClr val="012060"/>
    <a:srgbClr val="073480"/>
    <a:srgbClr val="1847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B3952E-7378-4E3B-B8DD-178B7F5F9012}" v="227" dt="2026-03-13T00:17:58.717"/>
    <p1510:client id="{2A4E131F-BDB9-6AEC-2609-431B4EC24C42}" v="82" dt="2026-03-13T01:22:07.494"/>
    <p1510:client id="{F68F891D-6BC8-4D3D-8005-DD6689BBCD0C}" v="481" dt="2026-03-13T01:47:59.381"/>
  </p1510:revLst>
</p1510:revInfo>
</file>

<file path=ppt/tableStyles.xml><?xml version="1.0" encoding="utf-8"?>
<a:tblStyleLst xmlns:a="http://schemas.openxmlformats.org/drawingml/2006/main" def="{5C22544A-7EE6-4342-B048-85BDC9FD1C3A}">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slideMaster" Target="slideMasters/slideMaster3.xml"/><Relationship Id="rId21" Type="http://schemas.openxmlformats.org/officeDocument/2006/relationships/font" Target="fonts/font3.fntdata"/><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7.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presProps" Target="presProp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гэрээтэй сургуулийн тоо</c:v>
                </c:pt>
              </c:strCache>
            </c:strRef>
          </c:tx>
          <c:spPr>
            <a:solidFill>
              <a:srgbClr val="0056FB"/>
            </a:solidFill>
            <a:ln w="9525" cap="flat" cmpd="sng" algn="ctr">
              <a:noFill/>
              <a:round/>
            </a:ln>
            <a:effectLst/>
          </c:spPr>
          <c:invertIfNegative val="0"/>
          <c:dPt>
            <c:idx val="0"/>
            <c:invertIfNegative val="0"/>
            <c:bubble3D val="0"/>
            <c:spPr>
              <a:solidFill>
                <a:srgbClr val="0056FB"/>
              </a:solidFill>
              <a:ln w="9525" cap="flat" cmpd="sng" algn="ctr">
                <a:noFill/>
                <a:round/>
              </a:ln>
              <a:effectLst/>
            </c:spPr>
            <c:extLst>
              <c:ext xmlns:c16="http://schemas.microsoft.com/office/drawing/2014/chart" uri="{C3380CC4-5D6E-409C-BE32-E72D297353CC}">
                <c16:uniqueId val="{00000001-608F-464A-BF27-EB1732E01F13}"/>
              </c:ext>
            </c:extLst>
          </c:dPt>
          <c:dPt>
            <c:idx val="1"/>
            <c:invertIfNegative val="0"/>
            <c:bubble3D val="0"/>
            <c:spPr>
              <a:solidFill>
                <a:srgbClr val="0056FB"/>
              </a:solidFill>
              <a:ln w="9525" cap="flat" cmpd="sng" algn="ctr">
                <a:noFill/>
                <a:round/>
              </a:ln>
              <a:effectLst/>
            </c:spPr>
            <c:extLst>
              <c:ext xmlns:c16="http://schemas.microsoft.com/office/drawing/2014/chart" uri="{C3380CC4-5D6E-409C-BE32-E72D297353CC}">
                <c16:uniqueId val="{00000003-608F-464A-BF27-EB1732E01F13}"/>
              </c:ext>
            </c:extLst>
          </c:dPt>
          <c:dPt>
            <c:idx val="2"/>
            <c:invertIfNegative val="0"/>
            <c:bubble3D val="0"/>
            <c:spPr>
              <a:solidFill>
                <a:srgbClr val="0056FB"/>
              </a:solidFill>
              <a:ln w="9525" cap="flat" cmpd="sng" algn="ctr">
                <a:noFill/>
                <a:round/>
              </a:ln>
              <a:effectLst/>
            </c:spPr>
            <c:extLst>
              <c:ext xmlns:c16="http://schemas.microsoft.com/office/drawing/2014/chart" uri="{C3380CC4-5D6E-409C-BE32-E72D297353CC}">
                <c16:uniqueId val="{00000005-608F-464A-BF27-EB1732E01F13}"/>
              </c:ext>
            </c:extLst>
          </c:dPt>
          <c:dPt>
            <c:idx val="4"/>
            <c:invertIfNegative val="0"/>
            <c:bubble3D val="0"/>
            <c:spPr>
              <a:solidFill>
                <a:srgbClr val="0056FB"/>
              </a:solidFill>
              <a:ln w="9525" cap="flat" cmpd="sng" algn="ctr">
                <a:noFill/>
                <a:round/>
              </a:ln>
              <a:effectLst/>
            </c:spPr>
            <c:extLst>
              <c:ext xmlns:c16="http://schemas.microsoft.com/office/drawing/2014/chart" uri="{C3380CC4-5D6E-409C-BE32-E72D297353CC}">
                <c16:uniqueId val="{00000007-608F-464A-BF27-EB1732E01F13}"/>
              </c:ext>
            </c:extLst>
          </c:dPt>
          <c:dPt>
            <c:idx val="5"/>
            <c:invertIfNegative val="0"/>
            <c:bubble3D val="0"/>
            <c:spPr>
              <a:solidFill>
                <a:srgbClr val="0056FB"/>
              </a:solidFill>
              <a:ln w="9525" cap="flat" cmpd="sng" algn="ctr">
                <a:noFill/>
                <a:round/>
              </a:ln>
              <a:effectLst/>
            </c:spPr>
            <c:extLst>
              <c:ext xmlns:c16="http://schemas.microsoft.com/office/drawing/2014/chart" uri="{C3380CC4-5D6E-409C-BE32-E72D297353CC}">
                <c16:uniqueId val="{00000009-608F-464A-BF27-EB1732E01F13}"/>
              </c:ext>
            </c:extLst>
          </c:dPt>
          <c:dPt>
            <c:idx val="6"/>
            <c:invertIfNegative val="0"/>
            <c:bubble3D val="0"/>
            <c:spPr>
              <a:solidFill>
                <a:srgbClr val="0056FB"/>
              </a:solidFill>
              <a:ln w="9525" cap="flat" cmpd="sng" algn="ctr">
                <a:noFill/>
                <a:round/>
              </a:ln>
              <a:effectLst/>
            </c:spPr>
            <c:extLst>
              <c:ext xmlns:c16="http://schemas.microsoft.com/office/drawing/2014/chart" uri="{C3380CC4-5D6E-409C-BE32-E72D297353CC}">
                <c16:uniqueId val="{0000000B-608F-464A-BF27-EB1732E01F13}"/>
              </c:ext>
            </c:extLst>
          </c:dPt>
          <c:dPt>
            <c:idx val="7"/>
            <c:invertIfNegative val="0"/>
            <c:bubble3D val="0"/>
            <c:spPr>
              <a:solidFill>
                <a:srgbClr val="0056FB"/>
              </a:solidFill>
              <a:ln w="9525" cap="flat" cmpd="sng" algn="ctr">
                <a:noFill/>
                <a:round/>
              </a:ln>
              <a:effectLst/>
            </c:spPr>
            <c:extLst>
              <c:ext xmlns:c16="http://schemas.microsoft.com/office/drawing/2014/chart" uri="{C3380CC4-5D6E-409C-BE32-E72D297353CC}">
                <c16:uniqueId val="{0000000D-608F-464A-BF27-EB1732E01F13}"/>
              </c:ext>
            </c:extLst>
          </c:dPt>
          <c:dLbls>
            <c:dLbl>
              <c:idx val="4"/>
              <c:layout>
                <c:manualLayout>
                  <c:x val="0"/>
                  <c:y val="1.40665350668719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08F-464A-BF27-EB1732E01F13}"/>
                </c:ext>
              </c:extLst>
            </c:dLbl>
            <c:dLbl>
              <c:idx val="6"/>
              <c:layout>
                <c:manualLayout>
                  <c:x val="-3.9137991873315113E-3"/>
                  <c:y val="6.3203114656585164E-3"/>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rgbClr val="FFC000"/>
                      </a:solidFill>
                      <a:latin typeface="Roboto" panose="02000000000000000000" pitchFamily="2" charset="0"/>
                      <a:ea typeface="Roboto" panose="02000000000000000000" pitchFamily="2" charset="0"/>
                      <a:cs typeface="Roboto" panose="02000000000000000000" pitchFamily="2"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2.9706320601935669E-2"/>
                      <c:h val="6.9208115286890096E-2"/>
                    </c:manualLayout>
                  </c15:layout>
                </c:ext>
                <c:ext xmlns:c16="http://schemas.microsoft.com/office/drawing/2014/chart" uri="{C3380CC4-5D6E-409C-BE32-E72D297353CC}">
                  <c16:uniqueId val="{0000000B-608F-464A-BF27-EB1732E01F13}"/>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FFC000"/>
                    </a:solidFill>
                    <a:latin typeface="Roboto" panose="02000000000000000000" pitchFamily="2" charset="0"/>
                    <a:ea typeface="Roboto" panose="02000000000000000000" pitchFamily="2" charset="0"/>
                    <a:cs typeface="Roboto" panose="020000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Sheet1!$A$2:$A$9</c:f>
              <c:strCache>
                <c:ptCount val="8"/>
                <c:pt idx="0">
                  <c:v>eSchool</c:v>
                </c:pt>
                <c:pt idx="1">
                  <c:v>Их нүүдэл</c:v>
                </c:pt>
                <c:pt idx="2">
                  <c:v>Багш систем</c:v>
                </c:pt>
                <c:pt idx="3">
                  <c:v>eClass</c:v>
                </c:pt>
                <c:pt idx="4">
                  <c:v>EDUMAP</c:v>
                </c:pt>
                <c:pt idx="5">
                  <c:v>ARTA</c:v>
                </c:pt>
                <c:pt idx="6">
                  <c:v>Amjilt</c:v>
                </c:pt>
                <c:pt idx="7">
                  <c:v>тодорхой бус</c:v>
                </c:pt>
              </c:strCache>
            </c:strRef>
          </c:cat>
          <c:val>
            <c:numRef>
              <c:f>Sheet1!$B$2:$B$9</c:f>
              <c:numCache>
                <c:formatCode>General</c:formatCode>
                <c:ptCount val="8"/>
                <c:pt idx="0">
                  <c:v>50</c:v>
                </c:pt>
                <c:pt idx="1">
                  <c:v>61</c:v>
                </c:pt>
                <c:pt idx="2">
                  <c:v>37</c:v>
                </c:pt>
                <c:pt idx="3">
                  <c:v>14</c:v>
                </c:pt>
                <c:pt idx="4">
                  <c:v>4</c:v>
                </c:pt>
                <c:pt idx="5">
                  <c:v>22</c:v>
                </c:pt>
                <c:pt idx="6">
                  <c:v>3</c:v>
                </c:pt>
                <c:pt idx="7">
                  <c:v>9</c:v>
                </c:pt>
              </c:numCache>
            </c:numRef>
          </c:val>
          <c:extLst>
            <c:ext xmlns:c16="http://schemas.microsoft.com/office/drawing/2014/chart" uri="{C3380CC4-5D6E-409C-BE32-E72D297353CC}">
              <c16:uniqueId val="{0000000E-608F-464A-BF27-EB1732E01F13}"/>
            </c:ext>
          </c:extLst>
        </c:ser>
        <c:dLbls>
          <c:dLblPos val="inEnd"/>
          <c:showLegendKey val="0"/>
          <c:showVal val="1"/>
          <c:showCatName val="0"/>
          <c:showSerName val="0"/>
          <c:showPercent val="0"/>
          <c:showBubbleSize val="0"/>
        </c:dLbls>
        <c:gapWidth val="65"/>
        <c:axId val="255726543"/>
        <c:axId val="255724623"/>
      </c:barChart>
      <c:catAx>
        <c:axId val="255726543"/>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rgbClr val="FFC000"/>
                </a:solidFill>
                <a:latin typeface="+mn-lt"/>
                <a:ea typeface="+mn-ea"/>
                <a:cs typeface="+mn-cs"/>
              </a:defRPr>
            </a:pPr>
            <a:endParaRPr lang="en-US"/>
          </a:p>
        </c:txPr>
        <c:crossAx val="255724623"/>
        <c:crosses val="autoZero"/>
        <c:auto val="1"/>
        <c:lblAlgn val="ctr"/>
        <c:lblOffset val="100"/>
        <c:noMultiLvlLbl val="0"/>
      </c:catAx>
      <c:valAx>
        <c:axId val="255724623"/>
        <c:scaling>
          <c:orientation val="minMax"/>
        </c:scaling>
        <c:delete val="1"/>
        <c:axPos val="l"/>
        <c:numFmt formatCode="General" sourceLinked="1"/>
        <c:majorTickMark val="none"/>
        <c:minorTickMark val="none"/>
        <c:tickLblPos val="nextTo"/>
        <c:crossAx val="25572654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solidFill>
        <a:schemeClr val="accent1">
          <a:lumMod val="60000"/>
          <a:lumOff val="40000"/>
        </a:schemeClr>
      </a:solid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9962844201150324E-2"/>
          <c:y val="9.7593443770553248E-2"/>
          <c:w val="0.9200371557988497"/>
          <c:h val="0.80314579344873704"/>
        </c:manualLayout>
      </c:layout>
      <c:pie3DChart>
        <c:varyColors val="1"/>
        <c:ser>
          <c:idx val="0"/>
          <c:order val="0"/>
          <c:explosion val="4"/>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516A-44FF-B167-09F2128BA314}"/>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516A-44FF-B167-09F2128BA314}"/>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516A-44FF-B167-09F2128BA314}"/>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516A-44FF-B167-09F2128BA314}"/>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516A-44FF-B167-09F2128BA314}"/>
              </c:ext>
            </c:extLst>
          </c:dPt>
          <c:dLbls>
            <c:dLbl>
              <c:idx val="0"/>
              <c:tx>
                <c:rich>
                  <a:bodyPr rot="0" spcFirstLastPara="1" vertOverflow="clip" horzOverflow="clip"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773B0EEB-21CC-49E4-AAFD-591800A3B000}" type="CATEGORYNAME">
                      <a:rPr lang="mn-MN">
                        <a:solidFill>
                          <a:schemeClr val="bg1"/>
                        </a:solidFill>
                      </a:rPr>
                      <a:pPr>
                        <a:defRPr>
                          <a:solidFill>
                            <a:schemeClr val="bg1"/>
                          </a:solidFill>
                        </a:defRPr>
                      </a:pPr>
                      <a:t>[CATEGORY NAME]</a:t>
                    </a:fld>
                    <a:r>
                      <a:rPr lang="mn-MN">
                        <a:solidFill>
                          <a:schemeClr val="bg1"/>
                        </a:solidFill>
                      </a:rPr>
                      <a:t> </a:t>
                    </a:r>
                    <a:fld id="{C0156AE9-A991-4800-82DF-E3C92E003529}" type="PERCENTAGE">
                      <a:rPr lang="mn-MN">
                        <a:solidFill>
                          <a:schemeClr val="bg1"/>
                        </a:solidFill>
                      </a:rPr>
                      <a:pPr>
                        <a:defRPr>
                          <a:solidFill>
                            <a:schemeClr val="bg1"/>
                          </a:solidFill>
                        </a:defRPr>
                      </a:pPr>
                      <a:t>[PERCENTAGE]</a:t>
                    </a:fld>
                    <a:endParaRPr lang="mn-MN">
                      <a:solidFill>
                        <a:schemeClr val="bg1"/>
                      </a:solidFill>
                    </a:endParaRPr>
                  </a:p>
                </c:rich>
              </c:tx>
              <c:spPr>
                <a:noFill/>
                <a:ln>
                  <a:solidFill>
                    <a:srgbClr val="4F81BD"/>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mn-MN"/>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1-516A-44FF-B167-09F2128BA314}"/>
                </c:ext>
              </c:extLst>
            </c:dLbl>
            <c:dLbl>
              <c:idx val="1"/>
              <c:tx>
                <c:rich>
                  <a:bodyPr rot="0" spcFirstLastPara="1" vertOverflow="clip" horzOverflow="clip"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A9548A02-A4A7-4A29-8C49-01EBE6FF2234}" type="CATEGORYNAME">
                      <a:rPr lang="mn-MN">
                        <a:solidFill>
                          <a:schemeClr val="bg1"/>
                        </a:solidFill>
                      </a:rPr>
                      <a:pPr>
                        <a:defRPr>
                          <a:solidFill>
                            <a:schemeClr val="bg1"/>
                          </a:solidFill>
                        </a:defRPr>
                      </a:pPr>
                      <a:t>[CATEGORY NAME]</a:t>
                    </a:fld>
                    <a:r>
                      <a:rPr lang="mn-MN">
                        <a:solidFill>
                          <a:schemeClr val="bg1"/>
                        </a:solidFill>
                      </a:rPr>
                      <a:t> </a:t>
                    </a:r>
                    <a:fld id="{D638AF41-8792-4FC7-B732-B2030D8E8DAC}" type="PERCENTAGE">
                      <a:rPr lang="mn-MN">
                        <a:solidFill>
                          <a:schemeClr val="bg1"/>
                        </a:solidFill>
                      </a:rPr>
                      <a:pPr>
                        <a:defRPr>
                          <a:solidFill>
                            <a:schemeClr val="bg1"/>
                          </a:solidFill>
                        </a:defRPr>
                      </a:pPr>
                      <a:t>[PERCENTAGE]</a:t>
                    </a:fld>
                    <a:endParaRPr lang="mn-MN">
                      <a:solidFill>
                        <a:schemeClr val="bg1"/>
                      </a:solidFill>
                    </a:endParaRPr>
                  </a:p>
                </c:rich>
              </c:tx>
              <c:spPr>
                <a:noFill/>
                <a:ln>
                  <a:solidFill>
                    <a:srgbClr val="4F81BD"/>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mn-MN"/>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3-516A-44FF-B167-09F2128BA314}"/>
                </c:ext>
              </c:extLst>
            </c:dLbl>
            <c:dLbl>
              <c:idx val="2"/>
              <c:layout>
                <c:manualLayout>
                  <c:x val="8.3885574706741295E-2"/>
                  <c:y val="-2.4702562667192091E-2"/>
                </c:manualLayout>
              </c:layout>
              <c:tx>
                <c:rich>
                  <a:bodyPr rot="0" spcFirstLastPara="1" vertOverflow="clip" horzOverflow="clip"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32A2AACC-87CD-407E-A105-71916A75C327}" type="CATEGORYNAME">
                      <a:rPr lang="mn-MN">
                        <a:solidFill>
                          <a:schemeClr val="bg1"/>
                        </a:solidFill>
                      </a:rPr>
                      <a:pPr>
                        <a:defRPr>
                          <a:solidFill>
                            <a:schemeClr val="bg1"/>
                          </a:solidFill>
                        </a:defRPr>
                      </a:pPr>
                      <a:t>[CATEGORY NAME]</a:t>
                    </a:fld>
                    <a:r>
                      <a:rPr lang="mn-MN">
                        <a:solidFill>
                          <a:schemeClr val="bg1"/>
                        </a:solidFill>
                      </a:rPr>
                      <a:t> </a:t>
                    </a:r>
                    <a:fld id="{0F9C32AA-15A3-4BDF-8AF9-8A86DCCE9F5F}" type="PERCENTAGE">
                      <a:rPr lang="mn-MN">
                        <a:solidFill>
                          <a:schemeClr val="bg1"/>
                        </a:solidFill>
                      </a:rPr>
                      <a:pPr>
                        <a:defRPr>
                          <a:solidFill>
                            <a:schemeClr val="bg1"/>
                          </a:solidFill>
                        </a:defRPr>
                      </a:pPr>
                      <a:t>[PERCENTAGE]</a:t>
                    </a:fld>
                    <a:endParaRPr lang="mn-MN">
                      <a:solidFill>
                        <a:schemeClr val="bg1"/>
                      </a:solidFill>
                    </a:endParaRPr>
                  </a:p>
                </c:rich>
              </c:tx>
              <c:spPr>
                <a:noFill/>
                <a:ln>
                  <a:solidFill>
                    <a:srgbClr val="4F81BD"/>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mn-MN"/>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5-516A-44FF-B167-09F2128BA314}"/>
                </c:ext>
              </c:extLst>
            </c:dLbl>
            <c:dLbl>
              <c:idx val="3"/>
              <c:layout>
                <c:manualLayout>
                  <c:x val="0"/>
                  <c:y val="0.1576859563257019"/>
                </c:manualLayout>
              </c:layout>
              <c:tx>
                <c:rich>
                  <a:bodyPr rot="0" spcFirstLastPara="1" vertOverflow="clip" horzOverflow="clip"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12E3DCF4-FE25-430C-AF5B-3B9AD35A49E6}" type="CATEGORYNAME">
                      <a:rPr lang="mn-MN">
                        <a:solidFill>
                          <a:schemeClr val="bg1"/>
                        </a:solidFill>
                      </a:rPr>
                      <a:pPr>
                        <a:defRPr>
                          <a:solidFill>
                            <a:schemeClr val="bg1"/>
                          </a:solidFill>
                        </a:defRPr>
                      </a:pPr>
                      <a:t>[CATEGORY NAME]</a:t>
                    </a:fld>
                    <a:r>
                      <a:rPr lang="mn-MN">
                        <a:solidFill>
                          <a:schemeClr val="bg1"/>
                        </a:solidFill>
                      </a:rPr>
                      <a:t> </a:t>
                    </a:r>
                    <a:fld id="{B5F1B08F-1A40-4B36-A79E-66669574D0CB}" type="PERCENTAGE">
                      <a:rPr lang="mn-MN">
                        <a:solidFill>
                          <a:schemeClr val="bg1"/>
                        </a:solidFill>
                      </a:rPr>
                      <a:pPr>
                        <a:defRPr>
                          <a:solidFill>
                            <a:schemeClr val="bg1"/>
                          </a:solidFill>
                        </a:defRPr>
                      </a:pPr>
                      <a:t>[PERCENTAGE]</a:t>
                    </a:fld>
                    <a:endParaRPr lang="mn-MN">
                      <a:solidFill>
                        <a:schemeClr val="bg1"/>
                      </a:solidFill>
                    </a:endParaRPr>
                  </a:p>
                </c:rich>
              </c:tx>
              <c:spPr>
                <a:noFill/>
                <a:ln>
                  <a:solidFill>
                    <a:srgbClr val="4F81BD"/>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mn-MN"/>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9567959223332251"/>
                      <c:h val="4.4959310467106432E-2"/>
                    </c:manualLayout>
                  </c15:layout>
                  <c15:dlblFieldTable/>
                  <c15:showDataLabelsRange val="0"/>
                </c:ext>
                <c:ext xmlns:c16="http://schemas.microsoft.com/office/drawing/2014/chart" uri="{C3380CC4-5D6E-409C-BE32-E72D297353CC}">
                  <c16:uniqueId val="{00000007-516A-44FF-B167-09F2128BA314}"/>
                </c:ext>
              </c:extLst>
            </c:dLbl>
            <c:dLbl>
              <c:idx val="4"/>
              <c:layout>
                <c:manualLayout>
                  <c:x val="-0.12407903708132531"/>
                  <c:y val="8.355342863468106E-3"/>
                </c:manualLayout>
              </c:layout>
              <c:spPr>
                <a:noFill/>
                <a:ln>
                  <a:solidFill>
                    <a:srgbClr val="4F81BD"/>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9-516A-44FF-B167-09F2128BA314}"/>
                </c:ext>
              </c:extLst>
            </c:dLbl>
            <c:spPr>
              <a:noFill/>
              <a:ln>
                <a:solidFill>
                  <a:schemeClr val="accent1"/>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Sheet1!$B$91:$B$95</c:f>
              <c:strCache>
                <c:ptCount val="5"/>
                <c:pt idx="0">
                  <c:v>БЯ</c:v>
                </c:pt>
                <c:pt idx="1">
                  <c:v>БЕГ. НБГ</c:v>
                </c:pt>
                <c:pt idx="2">
                  <c:v>НБГ</c:v>
                </c:pt>
                <c:pt idx="3">
                  <c:v>Дүүрэг</c:v>
                </c:pt>
                <c:pt idx="4">
                  <c:v>Бусад яам агентлаг</c:v>
                </c:pt>
              </c:strCache>
            </c:strRef>
          </c:cat>
          <c:val>
            <c:numRef>
              <c:f>Sheet1!$C$91:$C$95</c:f>
              <c:numCache>
                <c:formatCode>_(* #,##0.0_);_(* \(#,##0.0\);_(* "-"??_);_(@_)</c:formatCode>
                <c:ptCount val="5"/>
                <c:pt idx="0">
                  <c:v>12.162162162162163</c:v>
                </c:pt>
                <c:pt idx="1">
                  <c:v>14.864864864864865</c:v>
                </c:pt>
                <c:pt idx="2">
                  <c:v>21.621621621621621</c:v>
                </c:pt>
                <c:pt idx="3">
                  <c:v>36.486486486486484</c:v>
                </c:pt>
                <c:pt idx="4">
                  <c:v>8.1081081081081088</c:v>
                </c:pt>
              </c:numCache>
            </c:numRef>
          </c:val>
          <c:extLst>
            <c:ext xmlns:c16="http://schemas.microsoft.com/office/drawing/2014/chart" uri="{C3380CC4-5D6E-409C-BE32-E72D297353CC}">
              <c16:uniqueId val="{0000000A-516A-44FF-B167-09F2128BA314}"/>
            </c:ext>
          </c:extLst>
        </c:ser>
        <c:dLbls>
          <c:dLblPos val="outEnd"/>
          <c:showLegendKey val="0"/>
          <c:showVal val="0"/>
          <c:showCatName val="0"/>
          <c:showSerName val="0"/>
          <c:showPercent val="0"/>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20690456914163"/>
          <c:y val="6.8073671979262743E-2"/>
          <c:w val="0.5548323853884064"/>
          <c:h val="0.67150662686337415"/>
        </c:manualLayout>
      </c:layout>
      <c:doughnutChart>
        <c:varyColors val="1"/>
        <c:ser>
          <c:idx val="0"/>
          <c:order val="0"/>
          <c:spPr>
            <a:ln>
              <a:noFill/>
            </a:ln>
          </c:spPr>
          <c:dPt>
            <c:idx val="0"/>
            <c:bubble3D val="0"/>
            <c:spPr>
              <a:solidFill>
                <a:schemeClr val="accent1"/>
              </a:solidFill>
              <a:ln w="19050">
                <a:noFill/>
              </a:ln>
              <a:effectLst/>
            </c:spPr>
            <c:extLst>
              <c:ext xmlns:c16="http://schemas.microsoft.com/office/drawing/2014/chart" uri="{C3380CC4-5D6E-409C-BE32-E72D297353CC}">
                <c16:uniqueId val="{00000001-3BA6-468D-8719-49236B714882}"/>
              </c:ext>
            </c:extLst>
          </c:dPt>
          <c:dPt>
            <c:idx val="1"/>
            <c:bubble3D val="0"/>
            <c:spPr>
              <a:solidFill>
                <a:schemeClr val="accent2"/>
              </a:solidFill>
              <a:ln w="19050">
                <a:noFill/>
              </a:ln>
              <a:effectLst/>
            </c:spPr>
            <c:extLst>
              <c:ext xmlns:c16="http://schemas.microsoft.com/office/drawing/2014/chart" uri="{C3380CC4-5D6E-409C-BE32-E72D297353CC}">
                <c16:uniqueId val="{00000003-3BA6-468D-8719-49236B714882}"/>
              </c:ext>
            </c:extLst>
          </c:dPt>
          <c:dPt>
            <c:idx val="2"/>
            <c:bubble3D val="0"/>
            <c:spPr>
              <a:solidFill>
                <a:schemeClr val="accent3"/>
              </a:solidFill>
              <a:ln w="19050">
                <a:noFill/>
              </a:ln>
              <a:effectLst/>
            </c:spPr>
            <c:extLst>
              <c:ext xmlns:c16="http://schemas.microsoft.com/office/drawing/2014/chart" uri="{C3380CC4-5D6E-409C-BE32-E72D297353CC}">
                <c16:uniqueId val="{00000005-3BA6-468D-8719-49236B714882}"/>
              </c:ext>
            </c:extLst>
          </c:dPt>
          <c:dPt>
            <c:idx val="3"/>
            <c:bubble3D val="0"/>
            <c:spPr>
              <a:solidFill>
                <a:schemeClr val="accent4"/>
              </a:solidFill>
              <a:ln w="19050">
                <a:noFill/>
              </a:ln>
              <a:effectLst/>
            </c:spPr>
            <c:extLst>
              <c:ext xmlns:c16="http://schemas.microsoft.com/office/drawing/2014/chart" uri="{C3380CC4-5D6E-409C-BE32-E72D297353CC}">
                <c16:uniqueId val="{00000007-3BA6-468D-8719-49236B714882}"/>
              </c:ext>
            </c:extLst>
          </c:dPt>
          <c:dLbls>
            <c:dLbl>
              <c:idx val="0"/>
              <c:layout>
                <c:manualLayout>
                  <c:x val="0.19283435503590834"/>
                  <c:y val="-3.7138960141768713E-2"/>
                </c:manualLayout>
              </c:layout>
              <c:tx>
                <c:rich>
                  <a:bodyPr/>
                  <a:lstStyle/>
                  <a:p>
                    <a:fld id="{9CDA3AC9-FE16-4A90-A297-0A0E4416ED28}" type="CATEGORYNAME">
                      <a:rPr lang="en-US" smtClean="0">
                        <a:solidFill>
                          <a:schemeClr val="bg1"/>
                        </a:solidFill>
                      </a:rPr>
                      <a:pPr/>
                      <a:t>[CATEGORY NAME]</a:t>
                    </a:fld>
                    <a:r>
                      <a:rPr lang="en-US" baseline="0">
                        <a:solidFill>
                          <a:schemeClr val="bg1"/>
                        </a:solidFill>
                      </a:rPr>
                      <a:t> </a:t>
                    </a:r>
                    <a:fld id="{56AC1788-3031-4B16-86D9-99CB781C46E9}" type="PERCENTAGE">
                      <a:rPr lang="en-US" baseline="0" smtClean="0">
                        <a:solidFill>
                          <a:schemeClr val="bg1"/>
                        </a:solidFill>
                      </a:rPr>
                      <a:pPr/>
                      <a:t>[PERCENTAGE]</a:t>
                    </a:fld>
                    <a:endParaRPr lang="en-US" baseline="0">
                      <a:solidFill>
                        <a:schemeClr val="bg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BA6-468D-8719-49236B714882}"/>
                </c:ext>
              </c:extLst>
            </c:dLbl>
            <c:dLbl>
              <c:idx val="1"/>
              <c:layout>
                <c:manualLayout>
                  <c:x val="-0.20522007471434869"/>
                  <c:y val="-1.1580517153635311E-2"/>
                </c:manualLayout>
              </c:layout>
              <c:tx>
                <c:rich>
                  <a:bodyPr/>
                  <a:lstStyle/>
                  <a:p>
                    <a:fld id="{7F89F5D0-1485-42CA-A406-DFA3942643E4}" type="CATEGORYNAME">
                      <a:rPr lang="en-US" smtClean="0"/>
                      <a:pPr/>
                      <a:t>[CATEGORY NAME]</a:t>
                    </a:fld>
                    <a:r>
                      <a:rPr lang="en-US" baseline="0"/>
                      <a:t> </a:t>
                    </a:r>
                    <a:fld id="{000D679C-C13E-4E48-B81E-613346DDA674}" type="PERCENTAGE">
                      <a:rPr lang="en-US" baseline="0" smtClean="0"/>
                      <a:pPr/>
                      <a:t>[PERCENTAGE]</a:t>
                    </a:fld>
                    <a:endParaRPr lang="en-US" baseline="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BA6-468D-8719-49236B714882}"/>
                </c:ext>
              </c:extLst>
            </c:dLbl>
            <c:dLbl>
              <c:idx val="2"/>
              <c:layout>
                <c:manualLayout>
                  <c:x val="8.912743168360289E-2"/>
                  <c:y val="0.19712021748571326"/>
                </c:manualLayout>
              </c:layout>
              <c:tx>
                <c:rich>
                  <a:bodyPr/>
                  <a:lstStyle/>
                  <a:p>
                    <a:fld id="{CADB0B22-F05A-46AE-BD43-663911849BF9}" type="CATEGORYNAME">
                      <a:rPr lang="mn-MN" smtClean="0">
                        <a:solidFill>
                          <a:schemeClr val="bg1"/>
                        </a:solidFill>
                      </a:rPr>
                      <a:pPr/>
                      <a:t>[CATEGORY NAME]</a:t>
                    </a:fld>
                    <a:r>
                      <a:rPr lang="mn-MN" baseline="0">
                        <a:solidFill>
                          <a:schemeClr val="bg1"/>
                        </a:solidFill>
                      </a:rPr>
                      <a:t> </a:t>
                    </a:r>
                    <a:fld id="{D2D491AB-8B8F-4DD6-85A6-22797ADC7B1B}" type="PERCENTAGE">
                      <a:rPr lang="mn-MN" baseline="0" smtClean="0">
                        <a:solidFill>
                          <a:schemeClr val="bg1"/>
                        </a:solidFill>
                      </a:rPr>
                      <a:pPr/>
                      <a:t>[PERCENTAGE]</a:t>
                    </a:fld>
                    <a:endParaRPr lang="mn-MN" baseline="0">
                      <a:solidFill>
                        <a:schemeClr val="bg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BA6-468D-8719-49236B714882}"/>
                </c:ext>
              </c:extLst>
            </c:dLbl>
            <c:dLbl>
              <c:idx val="3"/>
              <c:layout>
                <c:manualLayout>
                  <c:x val="-0.20295177925294991"/>
                  <c:y val="3.865567856298218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3BA6-468D-8719-49236B714882}"/>
                </c:ext>
              </c:extLst>
            </c:dLbl>
            <c:spPr>
              <a:noFill/>
              <a:ln>
                <a:solidFill>
                  <a:srgbClr val="4F81BD"/>
                </a:solidFill>
              </a:ln>
              <a:effectLst/>
            </c:spPr>
            <c:txPr>
              <a:bodyPr rot="0" spcFirstLastPara="1" vertOverflow="clip" horzOverflow="clip" vert="horz" wrap="square" lIns="38100" tIns="19050" rIns="38100" bIns="19050" anchor="ctr" anchorCtr="0">
                <a:spAutoFit/>
              </a:bodyPr>
              <a:lstStyle/>
              <a:p>
                <a:pPr algn="ctr">
                  <a:defRPr lang="en-US" sz="11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Sheet1!$E$81:$E$84</c:f>
              <c:strCache>
                <c:ptCount val="4"/>
                <c:pt idx="0">
                  <c:v>esis</c:v>
                </c:pt>
                <c:pt idx="1">
                  <c:v>LMS</c:v>
                </c:pt>
                <c:pt idx="2">
                  <c:v>шагналын</c:v>
                </c:pt>
                <c:pt idx="3">
                  <c:v>цаг үеийн</c:v>
                </c:pt>
              </c:strCache>
            </c:strRef>
          </c:cat>
          <c:val>
            <c:numRef>
              <c:f>Sheet1!$F$81:$F$84</c:f>
              <c:numCache>
                <c:formatCode>General</c:formatCode>
                <c:ptCount val="4"/>
                <c:pt idx="0">
                  <c:v>17</c:v>
                </c:pt>
                <c:pt idx="1">
                  <c:v>4</c:v>
                </c:pt>
                <c:pt idx="2">
                  <c:v>2</c:v>
                </c:pt>
                <c:pt idx="3">
                  <c:v>51</c:v>
                </c:pt>
              </c:numCache>
            </c:numRef>
          </c:val>
          <c:extLst>
            <c:ext xmlns:c16="http://schemas.microsoft.com/office/drawing/2014/chart" uri="{C3380CC4-5D6E-409C-BE32-E72D297353CC}">
              <c16:uniqueId val="{00000008-3BA6-468D-8719-49236B714882}"/>
            </c:ext>
          </c:extLst>
        </c:ser>
        <c:dLbls>
          <c:showLegendKey val="0"/>
          <c:showVal val="0"/>
          <c:showCatName val="0"/>
          <c:showSerName val="0"/>
          <c:showPercent val="0"/>
          <c:showBubbleSize val="0"/>
          <c:showLeaderLines val="0"/>
        </c:dLbls>
        <c:firstSliceAng val="0"/>
        <c:holeSize val="75"/>
      </c:doughnutChart>
      <c:spPr>
        <a:noFill/>
        <a:ln>
          <a:noFill/>
        </a:ln>
        <a:effectLst/>
      </c:spPr>
    </c:plotArea>
    <c:legend>
      <c:legendPos val="b"/>
      <c:layout>
        <c:manualLayout>
          <c:xMode val="edge"/>
          <c:yMode val="edge"/>
          <c:x val="9.2944833851810987E-2"/>
          <c:y val="0.82494112928972596"/>
          <c:w val="0.82739390348931185"/>
          <c:h val="0.1557665446254035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69472584397445"/>
          <c:y val="3.7121715616703882E-2"/>
          <c:w val="0.63628928170541676"/>
          <c:h val="0.82841342199786172"/>
        </c:manualLayout>
      </c:layout>
      <c:doughnutChart>
        <c:varyColors val="1"/>
        <c:ser>
          <c:idx val="0"/>
          <c:order val="0"/>
          <c:explosion val="6"/>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5E53-4569-A949-708374981A98}"/>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5E53-4569-A949-708374981A98}"/>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5E53-4569-A949-708374981A98}"/>
              </c:ext>
            </c:extLst>
          </c:dPt>
          <c:dLbls>
            <c:dLbl>
              <c:idx val="0"/>
              <c:layout>
                <c:manualLayout>
                  <c:x val="0.12388817142058346"/>
                  <c:y val="0.17852100562640799"/>
                </c:manualLayout>
              </c:layout>
              <c:tx>
                <c:rich>
                  <a:bodyPr rot="0" spcFirstLastPara="1" vertOverflow="clip" horzOverflow="clip" vert="horz" wrap="square" lIns="38100" tIns="19050" rIns="38100" bIns="19050" anchor="ctr" anchorCtr="1">
                    <a:noAutofit/>
                  </a:bodyPr>
                  <a:lstStyle/>
                  <a:p>
                    <a:pPr>
                      <a:defRPr sz="1100" b="0" i="0" u="none" strike="noStrike" kern="1200" baseline="0">
                        <a:solidFill>
                          <a:schemeClr val="bg1"/>
                        </a:solidFill>
                        <a:latin typeface="+mn-lt"/>
                        <a:ea typeface="+mn-ea"/>
                        <a:cs typeface="+mn-cs"/>
                      </a:defRPr>
                    </a:pPr>
                    <a:fld id="{297FA6A6-D766-4E7D-933E-0E1E6DE41A0C}" type="CATEGORYNAME">
                      <a:rPr lang="en-US" smtClean="0">
                        <a:solidFill>
                          <a:schemeClr val="bg1"/>
                        </a:solidFill>
                      </a:rPr>
                      <a:pPr>
                        <a:defRPr sz="1100">
                          <a:solidFill>
                            <a:schemeClr val="bg1"/>
                          </a:solidFill>
                        </a:defRPr>
                      </a:pPr>
                      <a:t>[CATEGORY NAME]</a:t>
                    </a:fld>
                    <a:r>
                      <a:rPr lang="mn-MN" baseline="0">
                        <a:solidFill>
                          <a:schemeClr val="bg1"/>
                        </a:solidFill>
                      </a:rPr>
                      <a:t> </a:t>
                    </a:r>
                    <a:fld id="{D49270E1-B640-46D8-873A-36DD690E4C39}" type="PERCENTAGE">
                      <a:rPr lang="en-US" baseline="0" smtClean="0">
                        <a:solidFill>
                          <a:schemeClr val="bg1"/>
                        </a:solidFill>
                      </a:rPr>
                      <a:pPr>
                        <a:defRPr sz="1100">
                          <a:solidFill>
                            <a:schemeClr val="bg1"/>
                          </a:solidFill>
                        </a:defRPr>
                      </a:pPr>
                      <a:t>[PERCENTAGE]</a:t>
                    </a:fld>
                    <a:endParaRPr lang="mn-MN" baseline="0">
                      <a:solidFill>
                        <a:schemeClr val="bg1"/>
                      </a:solidFill>
                    </a:endParaRPr>
                  </a:p>
                </c:rich>
              </c:tx>
              <c:spPr>
                <a:noFill/>
                <a:ln cmpd="dbl">
                  <a:solidFill>
                    <a:srgbClr val="6693C1"/>
                  </a:solidFill>
                </a:ln>
                <a:effectLst/>
              </c:spPr>
              <c:txPr>
                <a:bodyPr rot="0" spcFirstLastPara="1" vertOverflow="clip" horzOverflow="clip" vert="horz" wrap="square" lIns="38100" tIns="19050" rIns="38100" bIns="19050" anchor="ctr" anchorCtr="1">
                  <a:noAutofit/>
                </a:bodyPr>
                <a:lstStyle/>
                <a:p>
                  <a:pPr>
                    <a:defRPr sz="1100" b="0" i="0" u="none" strike="noStrike" kern="1200" baseline="0">
                      <a:solidFill>
                        <a:schemeClr val="bg1"/>
                      </a:solidFill>
                      <a:latin typeface="+mn-lt"/>
                      <a:ea typeface="+mn-ea"/>
                      <a:cs typeface="+mn-cs"/>
                    </a:defRPr>
                  </a:pPr>
                  <a:endParaRPr lang="mn-MN"/>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35185209739199746"/>
                      <c:h val="0.10034759684684406"/>
                    </c:manualLayout>
                  </c15:layout>
                  <c15:dlblFieldTable/>
                  <c15:showDataLabelsRange val="0"/>
                </c:ext>
                <c:ext xmlns:c16="http://schemas.microsoft.com/office/drawing/2014/chart" uri="{C3380CC4-5D6E-409C-BE32-E72D297353CC}">
                  <c16:uniqueId val="{00000001-5E53-4569-A949-708374981A98}"/>
                </c:ext>
              </c:extLst>
            </c:dLbl>
            <c:dLbl>
              <c:idx val="1"/>
              <c:layout>
                <c:manualLayout>
                  <c:x val="0.25138435183315566"/>
                  <c:y val="0.1362397148201534"/>
                </c:manualLayout>
              </c:layout>
              <c:tx>
                <c:rich>
                  <a:bodyPr rot="0" spcFirstLastPara="1" vertOverflow="clip" horzOverflow="clip" vert="horz" wrap="square" lIns="38100" tIns="19050" rIns="38100" bIns="19050" anchor="ctr" anchorCtr="1">
                    <a:noAutofit/>
                  </a:bodyPr>
                  <a:lstStyle/>
                  <a:p>
                    <a:pPr>
                      <a:defRPr sz="1100" b="0" i="0" u="none" strike="noStrike" kern="1200" baseline="0">
                        <a:solidFill>
                          <a:schemeClr val="bg1"/>
                        </a:solidFill>
                        <a:latin typeface="+mn-lt"/>
                        <a:ea typeface="+mn-ea"/>
                        <a:cs typeface="+mn-cs"/>
                      </a:defRPr>
                    </a:pPr>
                    <a:fld id="{844CF35A-28F2-4879-96EE-7F48236B1B7A}" type="CATEGORYNAME">
                      <a:rPr lang="mn-MN" smtClean="0">
                        <a:solidFill>
                          <a:schemeClr val="bg1"/>
                        </a:solidFill>
                      </a:rPr>
                      <a:pPr>
                        <a:defRPr sz="1100">
                          <a:solidFill>
                            <a:schemeClr val="bg1"/>
                          </a:solidFill>
                        </a:defRPr>
                      </a:pPr>
                      <a:t>[CATEGORY NAME]</a:t>
                    </a:fld>
                    <a:r>
                      <a:rPr lang="mn-MN" baseline="0">
                        <a:solidFill>
                          <a:schemeClr val="bg1"/>
                        </a:solidFill>
                      </a:rPr>
                      <a:t> </a:t>
                    </a:r>
                    <a:fld id="{F241A94B-66A4-4E46-94A0-BEE1EECBD14B}" type="PERCENTAGE">
                      <a:rPr lang="en-US" baseline="0" smtClean="0">
                        <a:solidFill>
                          <a:schemeClr val="bg1"/>
                        </a:solidFill>
                      </a:rPr>
                      <a:pPr>
                        <a:defRPr sz="1100">
                          <a:solidFill>
                            <a:schemeClr val="bg1"/>
                          </a:solidFill>
                        </a:defRPr>
                      </a:pPr>
                      <a:t>[PERCENTAGE]</a:t>
                    </a:fld>
                    <a:endParaRPr lang="mn-MN" baseline="0">
                      <a:solidFill>
                        <a:schemeClr val="bg1"/>
                      </a:solidFill>
                    </a:endParaRPr>
                  </a:p>
                </c:rich>
              </c:tx>
              <c:spPr>
                <a:noFill/>
                <a:ln cmpd="dbl">
                  <a:solidFill>
                    <a:srgbClr val="6693C1"/>
                  </a:solidFill>
                </a:ln>
                <a:effectLst/>
              </c:spPr>
              <c:txPr>
                <a:bodyPr rot="0" spcFirstLastPara="1" vertOverflow="clip" horzOverflow="clip" vert="horz" wrap="square" lIns="38100" tIns="19050" rIns="38100" bIns="19050" anchor="ctr" anchorCtr="1">
                  <a:noAutofit/>
                </a:bodyPr>
                <a:lstStyle/>
                <a:p>
                  <a:pPr>
                    <a:defRPr sz="1100" b="0" i="0" u="none" strike="noStrike" kern="1200" baseline="0">
                      <a:solidFill>
                        <a:schemeClr val="bg1"/>
                      </a:solidFill>
                      <a:latin typeface="+mn-lt"/>
                      <a:ea typeface="+mn-ea"/>
                      <a:cs typeface="+mn-cs"/>
                    </a:defRPr>
                  </a:pPr>
                  <a:endParaRPr lang="mn-MN"/>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31507097632556635"/>
                      <c:h val="0.10776562675324323"/>
                    </c:manualLayout>
                  </c15:layout>
                  <c15:dlblFieldTable/>
                  <c15:showDataLabelsRange val="0"/>
                </c:ext>
                <c:ext xmlns:c16="http://schemas.microsoft.com/office/drawing/2014/chart" uri="{C3380CC4-5D6E-409C-BE32-E72D297353CC}">
                  <c16:uniqueId val="{00000003-5E53-4569-A949-708374981A98}"/>
                </c:ext>
              </c:extLst>
            </c:dLbl>
            <c:dLbl>
              <c:idx val="2"/>
              <c:layout>
                <c:manualLayout>
                  <c:x val="-0.23454530335650151"/>
                  <c:y val="-5.3242983636191017E-2"/>
                </c:manualLayout>
              </c:layout>
              <c:tx>
                <c:rich>
                  <a:bodyPr rot="0" spcFirstLastPara="1" vertOverflow="clip" horzOverflow="clip"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fld id="{33410708-B9DF-42CE-928A-26E0DC222064}" type="CATEGORYNAME">
                      <a:rPr lang="mn-MN" smtClean="0">
                        <a:solidFill>
                          <a:schemeClr val="bg1"/>
                        </a:solidFill>
                      </a:rPr>
                      <a:pPr>
                        <a:defRPr sz="1100">
                          <a:solidFill>
                            <a:schemeClr val="bg1"/>
                          </a:solidFill>
                        </a:defRPr>
                      </a:pPr>
                      <a:t>[CATEGORY NAME]</a:t>
                    </a:fld>
                    <a:r>
                      <a:rPr lang="mn-MN" baseline="0">
                        <a:solidFill>
                          <a:schemeClr val="bg1"/>
                        </a:solidFill>
                      </a:rPr>
                      <a:t> </a:t>
                    </a:r>
                    <a:fld id="{5801E492-F687-437B-A99E-B7B086CB3E16}" type="PERCENTAGE">
                      <a:rPr lang="mn-MN" baseline="0" smtClean="0">
                        <a:solidFill>
                          <a:schemeClr val="bg1"/>
                        </a:solidFill>
                      </a:rPr>
                      <a:pPr>
                        <a:defRPr sz="1100">
                          <a:solidFill>
                            <a:schemeClr val="bg1"/>
                          </a:solidFill>
                        </a:defRPr>
                      </a:pPr>
                      <a:t>[PERCENTAGE]</a:t>
                    </a:fld>
                    <a:endParaRPr lang="mn-MN" baseline="0">
                      <a:solidFill>
                        <a:schemeClr val="bg1"/>
                      </a:solidFill>
                    </a:endParaRPr>
                  </a:p>
                </c:rich>
              </c:tx>
              <c:spPr>
                <a:noFill/>
                <a:ln cmpd="dbl">
                  <a:solidFill>
                    <a:srgbClr val="6693C1"/>
                  </a:solidFill>
                </a:ln>
                <a:effectLst/>
              </c:spPr>
              <c:txPr>
                <a:bodyPr rot="0" spcFirstLastPara="1" vertOverflow="clip" horzOverflow="clip"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mn-MN"/>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0962308731768167"/>
                      <c:h val="0.10214982299564608"/>
                    </c:manualLayout>
                  </c15:layout>
                  <c15:dlblFieldTable/>
                  <c15:showDataLabelsRange val="0"/>
                </c:ext>
                <c:ext xmlns:c16="http://schemas.microsoft.com/office/drawing/2014/chart" uri="{C3380CC4-5D6E-409C-BE32-E72D297353CC}">
                  <c16:uniqueId val="{00000005-5E53-4569-A949-708374981A98}"/>
                </c:ext>
              </c:extLst>
            </c:dLbl>
            <c:spPr>
              <a:noFill/>
              <a:ln cmpd="dbl">
                <a:solidFill>
                  <a:srgbClr val="6693C1"/>
                </a:solidFill>
              </a:ln>
              <a:effectLst/>
            </c:spPr>
            <c:txPr>
              <a:bodyPr rot="0" spcFirstLastPara="1" vertOverflow="clip" horzOverflow="clip"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Sheet1!$C$107:$C$109</c:f>
              <c:strCache>
                <c:ptCount val="3"/>
                <c:pt idx="0">
                  <c:v>Google form-оор  асуумж байдлаар</c:v>
                </c:pt>
                <c:pt idx="1">
                  <c:v>ЕRP  болон цаасаар </c:v>
                </c:pt>
                <c:pt idx="2">
                  <c:v>файлаар</c:v>
                </c:pt>
              </c:strCache>
            </c:strRef>
          </c:cat>
          <c:val>
            <c:numRef>
              <c:f>Sheet1!$D$107:$D$109</c:f>
              <c:numCache>
                <c:formatCode>General</c:formatCode>
                <c:ptCount val="3"/>
                <c:pt idx="0">
                  <c:v>60</c:v>
                </c:pt>
                <c:pt idx="1">
                  <c:v>1</c:v>
                </c:pt>
                <c:pt idx="2">
                  <c:v>13</c:v>
                </c:pt>
              </c:numCache>
            </c:numRef>
          </c:val>
          <c:extLst>
            <c:ext xmlns:c16="http://schemas.microsoft.com/office/drawing/2014/chart" uri="{C3380CC4-5D6E-409C-BE32-E72D297353CC}">
              <c16:uniqueId val="{00000006-5E53-4569-A949-708374981A98}"/>
            </c:ext>
          </c:extLst>
        </c:ser>
        <c:dLbls>
          <c:showLegendKey val="0"/>
          <c:showVal val="0"/>
          <c:showCatName val="0"/>
          <c:showSerName val="0"/>
          <c:showPercent val="0"/>
          <c:showBubbleSize val="0"/>
          <c:showLeaderLines val="0"/>
        </c:dLbls>
        <c:firstSliceAng val="0"/>
        <c:holeSize val="6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8F094EE-99BA-D00F-5CE9-9EC8DB0DA123}"/>
              </a:ext>
            </a:extLst>
          </p:cNvPr>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7D4F288-6A5F-36C2-23E3-D8BDD74A5261}"/>
              </a:ext>
            </a:extLst>
          </p:cNvPr>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04C45E9A-2FE0-408C-AA0F-728F561D60EE}" type="datetimeFigureOut">
              <a:rPr lang="en-US" smtClean="0"/>
              <a:t>3/13/2026</a:t>
            </a:fld>
            <a:endParaRPr lang="en-US"/>
          </a:p>
        </p:txBody>
      </p:sp>
      <p:sp>
        <p:nvSpPr>
          <p:cNvPr id="4" name="Footer Placeholder 3">
            <a:extLst>
              <a:ext uri="{FF2B5EF4-FFF2-40B4-BE49-F238E27FC236}">
                <a16:creationId xmlns:a16="http://schemas.microsoft.com/office/drawing/2014/main" id="{48175549-DDBB-CDE1-59DE-78B7712387A8}"/>
              </a:ext>
            </a:extLst>
          </p:cNvPr>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968867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F409DA5A-4603-4653-9CA0-500D73163C12}" type="datetimeFigureOut">
              <a:rPr lang="en-US" smtClean="0"/>
              <a:t>3/13/2026</a:t>
            </a:fld>
            <a:endParaRPr lang="en-US"/>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2689A56D-FB50-440E-BA58-D4E51FAEDE0E}" type="slidenum">
              <a:rPr lang="en-US" smtClean="0"/>
              <a:t>‹#›</a:t>
            </a:fld>
            <a:endParaRPr lang="en-US"/>
          </a:p>
        </p:txBody>
      </p:sp>
    </p:spTree>
    <p:extLst>
      <p:ext uri="{BB962C8B-B14F-4D97-AF65-F5344CB8AC3E}">
        <p14:creationId xmlns:p14="http://schemas.microsoft.com/office/powerpoint/2010/main" val="3970855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79677-4809-AABA-F0F8-DCCADAAD00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555CF8-CC3D-691F-3278-CFC3D6E039D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9EA80E4-F24C-275E-943A-E76B556E05F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F4D4256-5E59-3166-5D72-5CA3FBF0F689}"/>
              </a:ext>
            </a:extLst>
          </p:cNvPr>
          <p:cNvSpPr>
            <a:spLocks noGrp="1"/>
          </p:cNvSpPr>
          <p:nvPr>
            <p:ph type="sldNum" sz="quarter" idx="5"/>
          </p:nvPr>
        </p:nvSpPr>
        <p:spPr/>
        <p:txBody>
          <a:bodyPr/>
          <a:lstStyle/>
          <a:p>
            <a:fld id="{12C22D20-FF83-4E64-8969-219CF3C23865}" type="slidenum">
              <a:rPr lang="en-ID" smtClean="0"/>
              <a:t>9</a:t>
            </a:fld>
            <a:endParaRPr lang="en-ID"/>
          </a:p>
        </p:txBody>
      </p:sp>
    </p:spTree>
    <p:extLst>
      <p:ext uri="{BB962C8B-B14F-4D97-AF65-F5344CB8AC3E}">
        <p14:creationId xmlns:p14="http://schemas.microsoft.com/office/powerpoint/2010/main" val="2901373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n-MN"/>
              <a:t>2025 онд БСМС-ийн эрхийн зохицуулалтаар А/465, А/14 тушаалууд батлагдан гарч, хэрэгжиж эхэлсэн. Гол өөрчлөлт нь өмнөх зохицуулалтаар БЕГ –ын хянаж баталгаажуулдаг байсан зарим үйлдлийг аймаг, нийслэлийн БШУГ болон БЯ-д шилжүүлсэн байгаа. Энд өөрчлөлт орсон зарим хэсгийг хүснэгтээ товч харуулсан байна.</a:t>
            </a:r>
            <a:endParaRPr lang="en-US"/>
          </a:p>
        </p:txBody>
      </p:sp>
      <p:sp>
        <p:nvSpPr>
          <p:cNvPr id="4" name="Slide Number Placeholder 3"/>
          <p:cNvSpPr>
            <a:spLocks noGrp="1"/>
          </p:cNvSpPr>
          <p:nvPr>
            <p:ph type="sldNum" sz="quarter" idx="5"/>
          </p:nvPr>
        </p:nvSpPr>
        <p:spPr/>
        <p:txBody>
          <a:bodyPr/>
          <a:lstStyle/>
          <a:p>
            <a:fld id="{2689A56D-FB50-440E-BA58-D4E51FAEDE0E}" type="slidenum">
              <a:rPr lang="en-US" smtClean="0"/>
              <a:t>11</a:t>
            </a:fld>
            <a:endParaRPr lang="en-US"/>
          </a:p>
        </p:txBody>
      </p:sp>
    </p:spTree>
    <p:extLst>
      <p:ext uri="{BB962C8B-B14F-4D97-AF65-F5344CB8AC3E}">
        <p14:creationId xmlns:p14="http://schemas.microsoft.com/office/powerpoint/2010/main" val="2404121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1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13E12-4241-7EC2-9569-08BA3C4F3037}"/>
              </a:ext>
            </a:extLst>
          </p:cNvPr>
          <p:cNvSpPr>
            <a:spLocks noGrp="1"/>
          </p:cNvSpPr>
          <p:nvPr>
            <p:ph type="ctrTitle"/>
          </p:nvPr>
        </p:nvSpPr>
        <p:spPr>
          <a:xfrm>
            <a:off x="2286000" y="1684338"/>
            <a:ext cx="13716000" cy="3581400"/>
          </a:xfrm>
          <a:prstGeom prst="rect">
            <a:avLst/>
          </a:prstGeo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493C6AA5-2987-13B0-CDF7-FEBE00A4D4F1}"/>
              </a:ext>
            </a:extLst>
          </p:cNvPr>
          <p:cNvSpPr>
            <a:spLocks noGrp="1"/>
          </p:cNvSpPr>
          <p:nvPr>
            <p:ph type="subTitle" idx="1"/>
          </p:nvPr>
        </p:nvSpPr>
        <p:spPr>
          <a:xfrm>
            <a:off x="2286000" y="5403850"/>
            <a:ext cx="13716000" cy="2482850"/>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39084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18820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7829550" y="273050"/>
            <a:ext cx="10001250" cy="9709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7188200" cy="85471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14763164"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7" y="612775"/>
            <a:ext cx="1476316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14763164" cy="5667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532768" y="274638"/>
            <a:ext cx="2057400" cy="97115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14582274" cy="971157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FB2737E-36BE-675B-1ECA-B2FC65B1B390}"/>
              </a:ext>
            </a:extLst>
          </p:cNvPr>
          <p:cNvSpPr>
            <a:spLocks noGrp="1"/>
          </p:cNvSpPr>
          <p:nvPr>
            <p:ph type="pic" sz="quarter" idx="10"/>
          </p:nvPr>
        </p:nvSpPr>
        <p:spPr>
          <a:xfrm>
            <a:off x="1426691" y="6971990"/>
            <a:ext cx="7383203" cy="2298881"/>
          </a:xfrm>
          <a:custGeom>
            <a:avLst/>
            <a:gdLst>
              <a:gd name="connsiteX0" fmla="*/ 111468 w 4922135"/>
              <a:gd name="connsiteY0" fmla="*/ 0 h 1532587"/>
              <a:gd name="connsiteX1" fmla="*/ 4810667 w 4922135"/>
              <a:gd name="connsiteY1" fmla="*/ 0 h 1532587"/>
              <a:gd name="connsiteX2" fmla="*/ 4922135 w 4922135"/>
              <a:gd name="connsiteY2" fmla="*/ 116109 h 1532587"/>
              <a:gd name="connsiteX3" fmla="*/ 4922135 w 4922135"/>
              <a:gd name="connsiteY3" fmla="*/ 1416478 h 1532587"/>
              <a:gd name="connsiteX4" fmla="*/ 4810667 w 4922135"/>
              <a:gd name="connsiteY4" fmla="*/ 1532587 h 1532587"/>
              <a:gd name="connsiteX5" fmla="*/ 111468 w 4922135"/>
              <a:gd name="connsiteY5" fmla="*/ 1532587 h 1532587"/>
              <a:gd name="connsiteX6" fmla="*/ 0 w 4922135"/>
              <a:gd name="connsiteY6" fmla="*/ 1416478 h 1532587"/>
              <a:gd name="connsiteX7" fmla="*/ 0 w 4922135"/>
              <a:gd name="connsiteY7" fmla="*/ 116109 h 1532587"/>
              <a:gd name="connsiteX8" fmla="*/ 111468 w 4922135"/>
              <a:gd name="connsiteY8" fmla="*/ 0 h 153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2135" h="1532587">
                <a:moveTo>
                  <a:pt x="111468" y="0"/>
                </a:moveTo>
                <a:lnTo>
                  <a:pt x="4810667" y="0"/>
                </a:lnTo>
                <a:cubicBezTo>
                  <a:pt x="4872229" y="0"/>
                  <a:pt x="4922135" y="51984"/>
                  <a:pt x="4922135" y="116109"/>
                </a:cubicBezTo>
                <a:lnTo>
                  <a:pt x="4922135" y="1416478"/>
                </a:lnTo>
                <a:cubicBezTo>
                  <a:pt x="4922135" y="1480603"/>
                  <a:pt x="4872229" y="1532587"/>
                  <a:pt x="4810667" y="1532587"/>
                </a:cubicBezTo>
                <a:lnTo>
                  <a:pt x="111468" y="1532587"/>
                </a:lnTo>
                <a:cubicBezTo>
                  <a:pt x="49906" y="1532587"/>
                  <a:pt x="0" y="1480603"/>
                  <a:pt x="0" y="1416478"/>
                </a:cubicBezTo>
                <a:lnTo>
                  <a:pt x="0" y="116109"/>
                </a:lnTo>
                <a:cubicBezTo>
                  <a:pt x="0" y="51984"/>
                  <a:pt x="49906" y="0"/>
                  <a:pt x="111468" y="0"/>
                </a:cubicBezTo>
                <a:close/>
              </a:path>
            </a:pathLst>
          </a:custGeom>
        </p:spPr>
        <p:txBody>
          <a:bodyPr wrap="square">
            <a:noAutofit/>
          </a:bodyPr>
          <a:lstStyle/>
          <a:p>
            <a:endParaRPr lang="en-ID"/>
          </a:p>
        </p:txBody>
      </p:sp>
    </p:spTree>
    <p:extLst>
      <p:ext uri="{BB962C8B-B14F-4D97-AF65-F5344CB8AC3E}">
        <p14:creationId xmlns:p14="http://schemas.microsoft.com/office/powerpoint/2010/main" val="41194888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B01C1-8275-2770-CC61-7A8F9F36757C}"/>
              </a:ext>
            </a:extLst>
          </p:cNvPr>
          <p:cNvSpPr>
            <a:spLocks noGrp="1"/>
          </p:cNvSpPr>
          <p:nvPr>
            <p:ph type="ctrTitle"/>
          </p:nvPr>
        </p:nvSpPr>
        <p:spPr>
          <a:xfrm>
            <a:off x="2286000" y="1684338"/>
            <a:ext cx="13716000" cy="35814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A55408-4A0F-7734-0007-713D2E44492A}"/>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21C5C3-F9DA-61C4-82AA-B107040CCB48}"/>
              </a:ext>
            </a:extLst>
          </p:cNvPr>
          <p:cNvSpPr>
            <a:spLocks noGrp="1"/>
          </p:cNvSpPr>
          <p:nvPr>
            <p:ph type="dt" sz="half" idx="10"/>
          </p:nvPr>
        </p:nvSpPr>
        <p:spPr/>
        <p:txBody>
          <a:bodyPr/>
          <a:lstStyle/>
          <a:p>
            <a:fld id="{17A6FA6E-68F8-4D10-84BD-2FC3CAF73846}" type="datetimeFigureOut">
              <a:rPr lang="en-US" smtClean="0"/>
              <a:t>3/13/2026</a:t>
            </a:fld>
            <a:endParaRPr lang="en-US"/>
          </a:p>
        </p:txBody>
      </p:sp>
      <p:sp>
        <p:nvSpPr>
          <p:cNvPr id="5" name="Footer Placeholder 4">
            <a:extLst>
              <a:ext uri="{FF2B5EF4-FFF2-40B4-BE49-F238E27FC236}">
                <a16:creationId xmlns:a16="http://schemas.microsoft.com/office/drawing/2014/main" id="{B6127202-A86A-A71A-064C-A015840CE3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64BA34-46D5-9CD3-5500-290F696B7357}"/>
              </a:ext>
            </a:extLst>
          </p:cNvPr>
          <p:cNvSpPr>
            <a:spLocks noGrp="1"/>
          </p:cNvSpPr>
          <p:nvPr>
            <p:ph type="sldNum" sz="quarter" idx="12"/>
          </p:nvPr>
        </p:nvSpPr>
        <p:spPr/>
        <p:txBody>
          <a:bodyPr/>
          <a:lstStyle/>
          <a:p>
            <a:fld id="{A4370CD7-F97A-4B6C-8F1A-18949DA06C2A}" type="slidenum">
              <a:rPr lang="en-US" smtClean="0"/>
              <a:t>‹#›</a:t>
            </a:fld>
            <a:endParaRPr lang="en-US"/>
          </a:p>
        </p:txBody>
      </p:sp>
    </p:spTree>
    <p:extLst>
      <p:ext uri="{BB962C8B-B14F-4D97-AF65-F5344CB8AC3E}">
        <p14:creationId xmlns:p14="http://schemas.microsoft.com/office/powerpoint/2010/main" val="2832729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238F7-EEB5-0959-DD6C-A106FAA0EB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23216E-CBCA-CBB1-D966-62FE3F5CAF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142BCF-EDDE-5FB6-F6E6-AFEDB665A4B1}"/>
              </a:ext>
            </a:extLst>
          </p:cNvPr>
          <p:cNvSpPr>
            <a:spLocks noGrp="1"/>
          </p:cNvSpPr>
          <p:nvPr>
            <p:ph type="dt" sz="half" idx="10"/>
          </p:nvPr>
        </p:nvSpPr>
        <p:spPr/>
        <p:txBody>
          <a:bodyPr/>
          <a:lstStyle/>
          <a:p>
            <a:fld id="{17A6FA6E-68F8-4D10-84BD-2FC3CAF73846}" type="datetimeFigureOut">
              <a:rPr lang="en-US" smtClean="0"/>
              <a:t>3/13/2026</a:t>
            </a:fld>
            <a:endParaRPr lang="en-US"/>
          </a:p>
        </p:txBody>
      </p:sp>
      <p:sp>
        <p:nvSpPr>
          <p:cNvPr id="5" name="Footer Placeholder 4">
            <a:extLst>
              <a:ext uri="{FF2B5EF4-FFF2-40B4-BE49-F238E27FC236}">
                <a16:creationId xmlns:a16="http://schemas.microsoft.com/office/drawing/2014/main" id="{D6E81469-AB7E-FF47-49E6-2BFB8606CD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5E027E-421C-0593-C6FB-F4F846FF6F3F}"/>
              </a:ext>
            </a:extLst>
          </p:cNvPr>
          <p:cNvSpPr>
            <a:spLocks noGrp="1"/>
          </p:cNvSpPr>
          <p:nvPr>
            <p:ph type="sldNum" sz="quarter" idx="12"/>
          </p:nvPr>
        </p:nvSpPr>
        <p:spPr/>
        <p:txBody>
          <a:bodyPr/>
          <a:lstStyle/>
          <a:p>
            <a:fld id="{A4370CD7-F97A-4B6C-8F1A-18949DA06C2A}" type="slidenum">
              <a:rPr lang="en-US" smtClean="0"/>
              <a:t>‹#›</a:t>
            </a:fld>
            <a:endParaRPr lang="en-US"/>
          </a:p>
        </p:txBody>
      </p:sp>
    </p:spTree>
    <p:extLst>
      <p:ext uri="{BB962C8B-B14F-4D97-AF65-F5344CB8AC3E}">
        <p14:creationId xmlns:p14="http://schemas.microsoft.com/office/powerpoint/2010/main" val="1383660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DF204-CBCE-2FD0-F749-20D9697724ED}"/>
              </a:ext>
            </a:extLst>
          </p:cNvPr>
          <p:cNvSpPr>
            <a:spLocks noGrp="1"/>
          </p:cNvSpPr>
          <p:nvPr>
            <p:ph type="title"/>
          </p:nvPr>
        </p:nvSpPr>
        <p:spPr>
          <a:xfrm>
            <a:off x="1247775" y="2565400"/>
            <a:ext cx="15773400" cy="427831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79D156-FD7A-9C59-B104-D77149E96077}"/>
              </a:ext>
            </a:extLst>
          </p:cNvPr>
          <p:cNvSpPr>
            <a:spLocks noGrp="1"/>
          </p:cNvSpPr>
          <p:nvPr>
            <p:ph type="body" idx="1"/>
          </p:nvPr>
        </p:nvSpPr>
        <p:spPr>
          <a:xfrm>
            <a:off x="1247775" y="6884988"/>
            <a:ext cx="15773400" cy="22494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958455-DEFB-161A-40D4-6BDE28779E00}"/>
              </a:ext>
            </a:extLst>
          </p:cNvPr>
          <p:cNvSpPr>
            <a:spLocks noGrp="1"/>
          </p:cNvSpPr>
          <p:nvPr>
            <p:ph type="dt" sz="half" idx="10"/>
          </p:nvPr>
        </p:nvSpPr>
        <p:spPr/>
        <p:txBody>
          <a:bodyPr/>
          <a:lstStyle/>
          <a:p>
            <a:fld id="{17A6FA6E-68F8-4D10-84BD-2FC3CAF73846}" type="datetimeFigureOut">
              <a:rPr lang="en-US" smtClean="0"/>
              <a:t>3/13/2026</a:t>
            </a:fld>
            <a:endParaRPr lang="en-US"/>
          </a:p>
        </p:txBody>
      </p:sp>
      <p:sp>
        <p:nvSpPr>
          <p:cNvPr id="5" name="Footer Placeholder 4">
            <a:extLst>
              <a:ext uri="{FF2B5EF4-FFF2-40B4-BE49-F238E27FC236}">
                <a16:creationId xmlns:a16="http://schemas.microsoft.com/office/drawing/2014/main" id="{3BF14E02-EBE2-5866-D357-9E2D12E88E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031F2C-9F45-FBA9-B14B-8055C99D6462}"/>
              </a:ext>
            </a:extLst>
          </p:cNvPr>
          <p:cNvSpPr>
            <a:spLocks noGrp="1"/>
          </p:cNvSpPr>
          <p:nvPr>
            <p:ph type="sldNum" sz="quarter" idx="12"/>
          </p:nvPr>
        </p:nvSpPr>
        <p:spPr/>
        <p:txBody>
          <a:bodyPr/>
          <a:lstStyle/>
          <a:p>
            <a:fld id="{A4370CD7-F97A-4B6C-8F1A-18949DA06C2A}" type="slidenum">
              <a:rPr lang="en-US" smtClean="0"/>
              <a:t>‹#›</a:t>
            </a:fld>
            <a:endParaRPr lang="en-US"/>
          </a:p>
        </p:txBody>
      </p:sp>
    </p:spTree>
    <p:extLst>
      <p:ext uri="{BB962C8B-B14F-4D97-AF65-F5344CB8AC3E}">
        <p14:creationId xmlns:p14="http://schemas.microsoft.com/office/powerpoint/2010/main" val="24973090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240FB-0345-07C1-EC80-169BFAF6F3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51F140-48CF-EA65-52E7-DC32B03B2C48}"/>
              </a:ext>
            </a:extLst>
          </p:cNvPr>
          <p:cNvSpPr>
            <a:spLocks noGrp="1"/>
          </p:cNvSpPr>
          <p:nvPr>
            <p:ph sz="half" idx="1"/>
          </p:nvPr>
        </p:nvSpPr>
        <p:spPr>
          <a:xfrm>
            <a:off x="12573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D34FFB-5045-3D0F-E496-B7B1032BC1ED}"/>
              </a:ext>
            </a:extLst>
          </p:cNvPr>
          <p:cNvSpPr>
            <a:spLocks noGrp="1"/>
          </p:cNvSpPr>
          <p:nvPr>
            <p:ph sz="half" idx="2"/>
          </p:nvPr>
        </p:nvSpPr>
        <p:spPr>
          <a:xfrm>
            <a:off x="92202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9930DC-BE29-96BF-2BD0-6B85C9C6EEFC}"/>
              </a:ext>
            </a:extLst>
          </p:cNvPr>
          <p:cNvSpPr>
            <a:spLocks noGrp="1"/>
          </p:cNvSpPr>
          <p:nvPr>
            <p:ph type="dt" sz="half" idx="10"/>
          </p:nvPr>
        </p:nvSpPr>
        <p:spPr/>
        <p:txBody>
          <a:bodyPr/>
          <a:lstStyle/>
          <a:p>
            <a:fld id="{17A6FA6E-68F8-4D10-84BD-2FC3CAF73846}" type="datetimeFigureOut">
              <a:rPr lang="en-US" smtClean="0"/>
              <a:t>3/13/2026</a:t>
            </a:fld>
            <a:endParaRPr lang="en-US"/>
          </a:p>
        </p:txBody>
      </p:sp>
      <p:sp>
        <p:nvSpPr>
          <p:cNvPr id="6" name="Footer Placeholder 5">
            <a:extLst>
              <a:ext uri="{FF2B5EF4-FFF2-40B4-BE49-F238E27FC236}">
                <a16:creationId xmlns:a16="http://schemas.microsoft.com/office/drawing/2014/main" id="{41474384-A125-B545-9613-DB0CB7A74F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E31D1-3625-2481-834B-D6EF985B3C7B}"/>
              </a:ext>
            </a:extLst>
          </p:cNvPr>
          <p:cNvSpPr>
            <a:spLocks noGrp="1"/>
          </p:cNvSpPr>
          <p:nvPr>
            <p:ph type="sldNum" sz="quarter" idx="12"/>
          </p:nvPr>
        </p:nvSpPr>
        <p:spPr/>
        <p:txBody>
          <a:bodyPr/>
          <a:lstStyle/>
          <a:p>
            <a:fld id="{A4370CD7-F97A-4B6C-8F1A-18949DA06C2A}" type="slidenum">
              <a:rPr lang="en-US" smtClean="0"/>
              <a:t>‹#›</a:t>
            </a:fld>
            <a:endParaRPr lang="en-US"/>
          </a:p>
        </p:txBody>
      </p:sp>
    </p:spTree>
    <p:extLst>
      <p:ext uri="{BB962C8B-B14F-4D97-AF65-F5344CB8AC3E}">
        <p14:creationId xmlns:p14="http://schemas.microsoft.com/office/powerpoint/2010/main" val="40784340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5EAF1-ED71-8A3F-C99F-4B138A900BFA}"/>
              </a:ext>
            </a:extLst>
          </p:cNvPr>
          <p:cNvSpPr>
            <a:spLocks noGrp="1"/>
          </p:cNvSpPr>
          <p:nvPr>
            <p:ph type="title"/>
          </p:nvPr>
        </p:nvSpPr>
        <p:spPr>
          <a:xfrm>
            <a:off x="1260475" y="547688"/>
            <a:ext cx="15773400" cy="1989137"/>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C26706-C646-1865-E180-3FB829FF351A}"/>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9BBCA5-ABD2-506B-7889-55478BB68734}"/>
              </a:ext>
            </a:extLst>
          </p:cNvPr>
          <p:cNvSpPr>
            <a:spLocks noGrp="1"/>
          </p:cNvSpPr>
          <p:nvPr>
            <p:ph sz="half" idx="2"/>
          </p:nvPr>
        </p:nvSpPr>
        <p:spPr>
          <a:xfrm>
            <a:off x="1260475" y="3757613"/>
            <a:ext cx="7735888"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4E405C-E05E-D855-FF92-C52A7296463D}"/>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5D5B88-97CA-88AC-07C2-325E6A9F1537}"/>
              </a:ext>
            </a:extLst>
          </p:cNvPr>
          <p:cNvSpPr>
            <a:spLocks noGrp="1"/>
          </p:cNvSpPr>
          <p:nvPr>
            <p:ph sz="quarter" idx="4"/>
          </p:nvPr>
        </p:nvSpPr>
        <p:spPr>
          <a:xfrm>
            <a:off x="9258300" y="3757613"/>
            <a:ext cx="7775575"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419602-D3D7-8A56-CF42-2D79586B9004}"/>
              </a:ext>
            </a:extLst>
          </p:cNvPr>
          <p:cNvSpPr>
            <a:spLocks noGrp="1"/>
          </p:cNvSpPr>
          <p:nvPr>
            <p:ph type="dt" sz="half" idx="10"/>
          </p:nvPr>
        </p:nvSpPr>
        <p:spPr/>
        <p:txBody>
          <a:bodyPr/>
          <a:lstStyle/>
          <a:p>
            <a:fld id="{17A6FA6E-68F8-4D10-84BD-2FC3CAF73846}" type="datetimeFigureOut">
              <a:rPr lang="en-US" smtClean="0"/>
              <a:t>3/13/2026</a:t>
            </a:fld>
            <a:endParaRPr lang="en-US"/>
          </a:p>
        </p:txBody>
      </p:sp>
      <p:sp>
        <p:nvSpPr>
          <p:cNvPr id="8" name="Footer Placeholder 7">
            <a:extLst>
              <a:ext uri="{FF2B5EF4-FFF2-40B4-BE49-F238E27FC236}">
                <a16:creationId xmlns:a16="http://schemas.microsoft.com/office/drawing/2014/main" id="{6019D71B-6D1E-A13E-251F-B85441FA96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9824442-E60E-ED97-035F-D8C396631F6D}"/>
              </a:ext>
            </a:extLst>
          </p:cNvPr>
          <p:cNvSpPr>
            <a:spLocks noGrp="1"/>
          </p:cNvSpPr>
          <p:nvPr>
            <p:ph type="sldNum" sz="quarter" idx="12"/>
          </p:nvPr>
        </p:nvSpPr>
        <p:spPr/>
        <p:txBody>
          <a:bodyPr/>
          <a:lstStyle/>
          <a:p>
            <a:fld id="{A4370CD7-F97A-4B6C-8F1A-18949DA06C2A}" type="slidenum">
              <a:rPr lang="en-US" smtClean="0"/>
              <a:t>‹#›</a:t>
            </a:fld>
            <a:endParaRPr lang="en-US"/>
          </a:p>
        </p:txBody>
      </p:sp>
    </p:spTree>
    <p:extLst>
      <p:ext uri="{BB962C8B-B14F-4D97-AF65-F5344CB8AC3E}">
        <p14:creationId xmlns:p14="http://schemas.microsoft.com/office/powerpoint/2010/main" val="3192516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799" y="2130425"/>
            <a:ext cx="16952495" cy="1470025"/>
          </a:xfrm>
        </p:spPr>
        <p:txBody>
          <a:bodyPr/>
          <a:lstStyle/>
          <a:p>
            <a:r>
              <a:rPr lang="en-US"/>
              <a:t>Click to edit Master title style</a:t>
            </a:r>
          </a:p>
        </p:txBody>
      </p:sp>
      <p:sp>
        <p:nvSpPr>
          <p:cNvPr id="3" name="Subtitle 2"/>
          <p:cNvSpPr>
            <a:spLocks noGrp="1"/>
          </p:cNvSpPr>
          <p:nvPr>
            <p:ph type="subTitle" idx="1"/>
          </p:nvPr>
        </p:nvSpPr>
        <p:spPr>
          <a:xfrm>
            <a:off x="1371599" y="3886199"/>
            <a:ext cx="15568863" cy="5642811"/>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30CC9-6553-0BB0-7136-9AE2EBE824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E11DBE-A3D4-AECB-A729-A0FD13206A75}"/>
              </a:ext>
            </a:extLst>
          </p:cNvPr>
          <p:cNvSpPr>
            <a:spLocks noGrp="1"/>
          </p:cNvSpPr>
          <p:nvPr>
            <p:ph type="dt" sz="half" idx="10"/>
          </p:nvPr>
        </p:nvSpPr>
        <p:spPr/>
        <p:txBody>
          <a:bodyPr/>
          <a:lstStyle/>
          <a:p>
            <a:fld id="{17A6FA6E-68F8-4D10-84BD-2FC3CAF73846}" type="datetimeFigureOut">
              <a:rPr lang="en-US" smtClean="0"/>
              <a:t>3/13/2026</a:t>
            </a:fld>
            <a:endParaRPr lang="en-US"/>
          </a:p>
        </p:txBody>
      </p:sp>
      <p:sp>
        <p:nvSpPr>
          <p:cNvPr id="4" name="Footer Placeholder 3">
            <a:extLst>
              <a:ext uri="{FF2B5EF4-FFF2-40B4-BE49-F238E27FC236}">
                <a16:creationId xmlns:a16="http://schemas.microsoft.com/office/drawing/2014/main" id="{AB37A511-F746-DC61-58CB-4FB5ADDF0B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237470-1181-895E-E13C-A32B6880346E}"/>
              </a:ext>
            </a:extLst>
          </p:cNvPr>
          <p:cNvSpPr>
            <a:spLocks noGrp="1"/>
          </p:cNvSpPr>
          <p:nvPr>
            <p:ph type="sldNum" sz="quarter" idx="12"/>
          </p:nvPr>
        </p:nvSpPr>
        <p:spPr/>
        <p:txBody>
          <a:bodyPr/>
          <a:lstStyle/>
          <a:p>
            <a:fld id="{A4370CD7-F97A-4B6C-8F1A-18949DA06C2A}" type="slidenum">
              <a:rPr lang="en-US" smtClean="0"/>
              <a:t>‹#›</a:t>
            </a:fld>
            <a:endParaRPr lang="en-US"/>
          </a:p>
        </p:txBody>
      </p:sp>
    </p:spTree>
    <p:extLst>
      <p:ext uri="{BB962C8B-B14F-4D97-AF65-F5344CB8AC3E}">
        <p14:creationId xmlns:p14="http://schemas.microsoft.com/office/powerpoint/2010/main" val="23340860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97DA72-C99D-FECB-929B-B624575AD257}"/>
              </a:ext>
            </a:extLst>
          </p:cNvPr>
          <p:cNvSpPr>
            <a:spLocks noGrp="1"/>
          </p:cNvSpPr>
          <p:nvPr>
            <p:ph type="dt" sz="half" idx="10"/>
          </p:nvPr>
        </p:nvSpPr>
        <p:spPr/>
        <p:txBody>
          <a:bodyPr/>
          <a:lstStyle/>
          <a:p>
            <a:fld id="{17A6FA6E-68F8-4D10-84BD-2FC3CAF73846}" type="datetimeFigureOut">
              <a:rPr lang="en-US" smtClean="0"/>
              <a:t>3/13/2026</a:t>
            </a:fld>
            <a:endParaRPr lang="en-US"/>
          </a:p>
        </p:txBody>
      </p:sp>
      <p:sp>
        <p:nvSpPr>
          <p:cNvPr id="3" name="Footer Placeholder 2">
            <a:extLst>
              <a:ext uri="{FF2B5EF4-FFF2-40B4-BE49-F238E27FC236}">
                <a16:creationId xmlns:a16="http://schemas.microsoft.com/office/drawing/2014/main" id="{D5DA47C6-B8DD-4316-3F8E-A486FBA062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80EDFA-3B39-9566-AED5-58956CDDAD8C}"/>
              </a:ext>
            </a:extLst>
          </p:cNvPr>
          <p:cNvSpPr>
            <a:spLocks noGrp="1"/>
          </p:cNvSpPr>
          <p:nvPr>
            <p:ph type="sldNum" sz="quarter" idx="12"/>
          </p:nvPr>
        </p:nvSpPr>
        <p:spPr/>
        <p:txBody>
          <a:bodyPr/>
          <a:lstStyle/>
          <a:p>
            <a:fld id="{A4370CD7-F97A-4B6C-8F1A-18949DA06C2A}" type="slidenum">
              <a:rPr lang="en-US" smtClean="0"/>
              <a:t>‹#›</a:t>
            </a:fld>
            <a:endParaRPr lang="en-US"/>
          </a:p>
        </p:txBody>
      </p:sp>
    </p:spTree>
    <p:extLst>
      <p:ext uri="{BB962C8B-B14F-4D97-AF65-F5344CB8AC3E}">
        <p14:creationId xmlns:p14="http://schemas.microsoft.com/office/powerpoint/2010/main" val="35396291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61A30-1597-0580-FC76-8C7683718234}"/>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83A8B3-6BFE-CDB8-2567-FA0E95E67EF2}"/>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C45A22-0DC7-54F4-0BFA-6F8FB16BD6A9}"/>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62FEF1-AA82-9745-C20D-0C7C674D9E2F}"/>
              </a:ext>
            </a:extLst>
          </p:cNvPr>
          <p:cNvSpPr>
            <a:spLocks noGrp="1"/>
          </p:cNvSpPr>
          <p:nvPr>
            <p:ph type="dt" sz="half" idx="10"/>
          </p:nvPr>
        </p:nvSpPr>
        <p:spPr/>
        <p:txBody>
          <a:bodyPr/>
          <a:lstStyle/>
          <a:p>
            <a:fld id="{17A6FA6E-68F8-4D10-84BD-2FC3CAF73846}" type="datetimeFigureOut">
              <a:rPr lang="en-US" smtClean="0"/>
              <a:t>3/13/2026</a:t>
            </a:fld>
            <a:endParaRPr lang="en-US"/>
          </a:p>
        </p:txBody>
      </p:sp>
      <p:sp>
        <p:nvSpPr>
          <p:cNvPr id="6" name="Footer Placeholder 5">
            <a:extLst>
              <a:ext uri="{FF2B5EF4-FFF2-40B4-BE49-F238E27FC236}">
                <a16:creationId xmlns:a16="http://schemas.microsoft.com/office/drawing/2014/main" id="{D89B9393-E44D-7731-F528-6E14BB10BF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F2A8C-BEE2-BFAE-B775-D0CE8CC9408D}"/>
              </a:ext>
            </a:extLst>
          </p:cNvPr>
          <p:cNvSpPr>
            <a:spLocks noGrp="1"/>
          </p:cNvSpPr>
          <p:nvPr>
            <p:ph type="sldNum" sz="quarter" idx="12"/>
          </p:nvPr>
        </p:nvSpPr>
        <p:spPr/>
        <p:txBody>
          <a:bodyPr/>
          <a:lstStyle/>
          <a:p>
            <a:fld id="{A4370CD7-F97A-4B6C-8F1A-18949DA06C2A}" type="slidenum">
              <a:rPr lang="en-US" smtClean="0"/>
              <a:t>‹#›</a:t>
            </a:fld>
            <a:endParaRPr lang="en-US"/>
          </a:p>
        </p:txBody>
      </p:sp>
    </p:spTree>
    <p:extLst>
      <p:ext uri="{BB962C8B-B14F-4D97-AF65-F5344CB8AC3E}">
        <p14:creationId xmlns:p14="http://schemas.microsoft.com/office/powerpoint/2010/main" val="42535659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71C86-6B05-D627-8E18-76F950826E01}"/>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8B39A2-DED7-82B2-44D2-B23158768021}"/>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58F091-72C3-86D4-4E4C-354CAE8DCB4F}"/>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91003A-0838-DA8A-3488-E78A1B418300}"/>
              </a:ext>
            </a:extLst>
          </p:cNvPr>
          <p:cNvSpPr>
            <a:spLocks noGrp="1"/>
          </p:cNvSpPr>
          <p:nvPr>
            <p:ph type="dt" sz="half" idx="10"/>
          </p:nvPr>
        </p:nvSpPr>
        <p:spPr/>
        <p:txBody>
          <a:bodyPr/>
          <a:lstStyle/>
          <a:p>
            <a:fld id="{17A6FA6E-68F8-4D10-84BD-2FC3CAF73846}" type="datetimeFigureOut">
              <a:rPr lang="en-US" smtClean="0"/>
              <a:t>3/13/2026</a:t>
            </a:fld>
            <a:endParaRPr lang="en-US"/>
          </a:p>
        </p:txBody>
      </p:sp>
      <p:sp>
        <p:nvSpPr>
          <p:cNvPr id="6" name="Footer Placeholder 5">
            <a:extLst>
              <a:ext uri="{FF2B5EF4-FFF2-40B4-BE49-F238E27FC236}">
                <a16:creationId xmlns:a16="http://schemas.microsoft.com/office/drawing/2014/main" id="{8813E73C-F056-99D0-1009-DD2329B269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887BC8-3D0F-9D39-203C-80B8357C7B10}"/>
              </a:ext>
            </a:extLst>
          </p:cNvPr>
          <p:cNvSpPr>
            <a:spLocks noGrp="1"/>
          </p:cNvSpPr>
          <p:nvPr>
            <p:ph type="sldNum" sz="quarter" idx="12"/>
          </p:nvPr>
        </p:nvSpPr>
        <p:spPr/>
        <p:txBody>
          <a:bodyPr/>
          <a:lstStyle/>
          <a:p>
            <a:fld id="{A4370CD7-F97A-4B6C-8F1A-18949DA06C2A}" type="slidenum">
              <a:rPr lang="en-US" smtClean="0"/>
              <a:t>‹#›</a:t>
            </a:fld>
            <a:endParaRPr lang="en-US"/>
          </a:p>
        </p:txBody>
      </p:sp>
    </p:spTree>
    <p:extLst>
      <p:ext uri="{BB962C8B-B14F-4D97-AF65-F5344CB8AC3E}">
        <p14:creationId xmlns:p14="http://schemas.microsoft.com/office/powerpoint/2010/main" val="881848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41F0F-E062-60C8-A7B6-8FB04A8C90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DC60ED-6189-12F1-6DA8-698C64D789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F53594-179E-CDF4-F4FD-A7EBFF1B1E9D}"/>
              </a:ext>
            </a:extLst>
          </p:cNvPr>
          <p:cNvSpPr>
            <a:spLocks noGrp="1"/>
          </p:cNvSpPr>
          <p:nvPr>
            <p:ph type="dt" sz="half" idx="10"/>
          </p:nvPr>
        </p:nvSpPr>
        <p:spPr/>
        <p:txBody>
          <a:bodyPr/>
          <a:lstStyle/>
          <a:p>
            <a:fld id="{17A6FA6E-68F8-4D10-84BD-2FC3CAF73846}" type="datetimeFigureOut">
              <a:rPr lang="en-US" smtClean="0"/>
              <a:t>3/13/2026</a:t>
            </a:fld>
            <a:endParaRPr lang="en-US"/>
          </a:p>
        </p:txBody>
      </p:sp>
      <p:sp>
        <p:nvSpPr>
          <p:cNvPr id="5" name="Footer Placeholder 4">
            <a:extLst>
              <a:ext uri="{FF2B5EF4-FFF2-40B4-BE49-F238E27FC236}">
                <a16:creationId xmlns:a16="http://schemas.microsoft.com/office/drawing/2014/main" id="{E98D1E3F-2814-98EE-E601-1C1843D1C9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047AA8-2744-BCDD-4DA0-C9C8018110D7}"/>
              </a:ext>
            </a:extLst>
          </p:cNvPr>
          <p:cNvSpPr>
            <a:spLocks noGrp="1"/>
          </p:cNvSpPr>
          <p:nvPr>
            <p:ph type="sldNum" sz="quarter" idx="12"/>
          </p:nvPr>
        </p:nvSpPr>
        <p:spPr/>
        <p:txBody>
          <a:bodyPr/>
          <a:lstStyle/>
          <a:p>
            <a:fld id="{A4370CD7-F97A-4B6C-8F1A-18949DA06C2A}" type="slidenum">
              <a:rPr lang="en-US" smtClean="0"/>
              <a:t>‹#›</a:t>
            </a:fld>
            <a:endParaRPr lang="en-US"/>
          </a:p>
        </p:txBody>
      </p:sp>
    </p:spTree>
    <p:extLst>
      <p:ext uri="{BB962C8B-B14F-4D97-AF65-F5344CB8AC3E}">
        <p14:creationId xmlns:p14="http://schemas.microsoft.com/office/powerpoint/2010/main" val="3044294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5887A3-F53D-B570-41E5-1BE3E6DC8246}"/>
              </a:ext>
            </a:extLst>
          </p:cNvPr>
          <p:cNvSpPr>
            <a:spLocks noGrp="1"/>
          </p:cNvSpPr>
          <p:nvPr>
            <p:ph type="title" orient="vert"/>
          </p:nvPr>
        </p:nvSpPr>
        <p:spPr>
          <a:xfrm>
            <a:off x="13087350" y="547688"/>
            <a:ext cx="3943350" cy="87185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0320C6-DF4A-4B03-60EE-FA98F7AA28DF}"/>
              </a:ext>
            </a:extLst>
          </p:cNvPr>
          <p:cNvSpPr>
            <a:spLocks noGrp="1"/>
          </p:cNvSpPr>
          <p:nvPr>
            <p:ph type="body" orient="vert" idx="1"/>
          </p:nvPr>
        </p:nvSpPr>
        <p:spPr>
          <a:xfrm>
            <a:off x="1257300" y="547688"/>
            <a:ext cx="11677650" cy="8718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702C83-5CEF-AD2C-4CFB-F8F2BD73AD9B}"/>
              </a:ext>
            </a:extLst>
          </p:cNvPr>
          <p:cNvSpPr>
            <a:spLocks noGrp="1"/>
          </p:cNvSpPr>
          <p:nvPr>
            <p:ph type="dt" sz="half" idx="10"/>
          </p:nvPr>
        </p:nvSpPr>
        <p:spPr/>
        <p:txBody>
          <a:bodyPr/>
          <a:lstStyle/>
          <a:p>
            <a:fld id="{17A6FA6E-68F8-4D10-84BD-2FC3CAF73846}" type="datetimeFigureOut">
              <a:rPr lang="en-US" smtClean="0"/>
              <a:t>3/13/2026</a:t>
            </a:fld>
            <a:endParaRPr lang="en-US"/>
          </a:p>
        </p:txBody>
      </p:sp>
      <p:sp>
        <p:nvSpPr>
          <p:cNvPr id="5" name="Footer Placeholder 4">
            <a:extLst>
              <a:ext uri="{FF2B5EF4-FFF2-40B4-BE49-F238E27FC236}">
                <a16:creationId xmlns:a16="http://schemas.microsoft.com/office/drawing/2014/main" id="{74F591D5-54B0-4A32-D1CF-708AE52F62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88FAE7-2DAA-6787-6113-F9540C248FBD}"/>
              </a:ext>
            </a:extLst>
          </p:cNvPr>
          <p:cNvSpPr>
            <a:spLocks noGrp="1"/>
          </p:cNvSpPr>
          <p:nvPr>
            <p:ph type="sldNum" sz="quarter" idx="12"/>
          </p:nvPr>
        </p:nvSpPr>
        <p:spPr/>
        <p:txBody>
          <a:bodyPr/>
          <a:lstStyle/>
          <a:p>
            <a:fld id="{A4370CD7-F97A-4B6C-8F1A-18949DA06C2A}" type="slidenum">
              <a:rPr lang="en-US" smtClean="0"/>
              <a:t>‹#›</a:t>
            </a:fld>
            <a:endParaRPr lang="en-US"/>
          </a:p>
        </p:txBody>
      </p:sp>
    </p:spTree>
    <p:extLst>
      <p:ext uri="{BB962C8B-B14F-4D97-AF65-F5344CB8AC3E}">
        <p14:creationId xmlns:p14="http://schemas.microsoft.com/office/powerpoint/2010/main" val="33472106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76161-A823-A0D7-8536-44457B026757}"/>
              </a:ext>
            </a:extLst>
          </p:cNvPr>
          <p:cNvSpPr>
            <a:spLocks noGrp="1"/>
          </p:cNvSpPr>
          <p:nvPr>
            <p:ph type="ctrTitle"/>
          </p:nvPr>
        </p:nvSpPr>
        <p:spPr>
          <a:xfrm>
            <a:off x="2286000" y="1684338"/>
            <a:ext cx="13716000" cy="35814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141A55-01D2-6299-5AD9-B0C057C8E6E0}"/>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A2F5CB-DD10-BE4F-2637-8082F2952059}"/>
              </a:ext>
            </a:extLst>
          </p:cNvPr>
          <p:cNvSpPr>
            <a:spLocks noGrp="1"/>
          </p:cNvSpPr>
          <p:nvPr>
            <p:ph type="dt" sz="half" idx="10"/>
          </p:nvPr>
        </p:nvSpPr>
        <p:spPr/>
        <p:txBody>
          <a:bodyPr/>
          <a:lstStyle/>
          <a:p>
            <a:fld id="{F618D6BE-27D5-427E-8063-F4B6FC55AEA9}" type="datetimeFigureOut">
              <a:rPr lang="en-US" smtClean="0"/>
              <a:t>3/13/2026</a:t>
            </a:fld>
            <a:endParaRPr lang="en-US"/>
          </a:p>
        </p:txBody>
      </p:sp>
      <p:sp>
        <p:nvSpPr>
          <p:cNvPr id="5" name="Footer Placeholder 4">
            <a:extLst>
              <a:ext uri="{FF2B5EF4-FFF2-40B4-BE49-F238E27FC236}">
                <a16:creationId xmlns:a16="http://schemas.microsoft.com/office/drawing/2014/main" id="{830A64E0-0007-1010-5EBD-11B7B8ED4C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78562F-651A-B836-4E92-4468DA102974}"/>
              </a:ext>
            </a:extLst>
          </p:cNvPr>
          <p:cNvSpPr>
            <a:spLocks noGrp="1"/>
          </p:cNvSpPr>
          <p:nvPr>
            <p:ph type="sldNum" sz="quarter" idx="12"/>
          </p:nvPr>
        </p:nvSpPr>
        <p:spPr/>
        <p:txBody>
          <a:bodyPr/>
          <a:lstStyle/>
          <a:p>
            <a:fld id="{76A7567F-861F-4DF5-974D-F6B87F011A27}" type="slidenum">
              <a:rPr lang="en-US" smtClean="0"/>
              <a:t>‹#›</a:t>
            </a:fld>
            <a:endParaRPr lang="en-US"/>
          </a:p>
        </p:txBody>
      </p:sp>
    </p:spTree>
    <p:extLst>
      <p:ext uri="{BB962C8B-B14F-4D97-AF65-F5344CB8AC3E}">
        <p14:creationId xmlns:p14="http://schemas.microsoft.com/office/powerpoint/2010/main" val="8908521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E0EF0-20AF-F7FB-85E5-35B71E802D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C6C6E0-5AFA-26C1-AFBF-43274254F6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FDA6A7-53DC-A509-23C0-F9175FD520E3}"/>
              </a:ext>
            </a:extLst>
          </p:cNvPr>
          <p:cNvSpPr>
            <a:spLocks noGrp="1"/>
          </p:cNvSpPr>
          <p:nvPr>
            <p:ph type="dt" sz="half" idx="10"/>
          </p:nvPr>
        </p:nvSpPr>
        <p:spPr/>
        <p:txBody>
          <a:bodyPr/>
          <a:lstStyle/>
          <a:p>
            <a:fld id="{F618D6BE-27D5-427E-8063-F4B6FC55AEA9}" type="datetimeFigureOut">
              <a:rPr lang="en-US" smtClean="0"/>
              <a:t>3/13/2026</a:t>
            </a:fld>
            <a:endParaRPr lang="en-US"/>
          </a:p>
        </p:txBody>
      </p:sp>
      <p:sp>
        <p:nvSpPr>
          <p:cNvPr id="5" name="Footer Placeholder 4">
            <a:extLst>
              <a:ext uri="{FF2B5EF4-FFF2-40B4-BE49-F238E27FC236}">
                <a16:creationId xmlns:a16="http://schemas.microsoft.com/office/drawing/2014/main" id="{E529838D-F33F-E092-6155-2985DA45C2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855538-2126-22C2-837E-C1CA57A294F7}"/>
              </a:ext>
            </a:extLst>
          </p:cNvPr>
          <p:cNvSpPr>
            <a:spLocks noGrp="1"/>
          </p:cNvSpPr>
          <p:nvPr>
            <p:ph type="sldNum" sz="quarter" idx="12"/>
          </p:nvPr>
        </p:nvSpPr>
        <p:spPr/>
        <p:txBody>
          <a:bodyPr/>
          <a:lstStyle/>
          <a:p>
            <a:fld id="{76A7567F-861F-4DF5-974D-F6B87F011A27}" type="slidenum">
              <a:rPr lang="en-US" smtClean="0"/>
              <a:t>‹#›</a:t>
            </a:fld>
            <a:endParaRPr lang="en-US"/>
          </a:p>
        </p:txBody>
      </p:sp>
    </p:spTree>
    <p:extLst>
      <p:ext uri="{BB962C8B-B14F-4D97-AF65-F5344CB8AC3E}">
        <p14:creationId xmlns:p14="http://schemas.microsoft.com/office/powerpoint/2010/main" val="5824361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21469-1723-0188-F1DE-8388CEF51DEC}"/>
              </a:ext>
            </a:extLst>
          </p:cNvPr>
          <p:cNvSpPr>
            <a:spLocks noGrp="1"/>
          </p:cNvSpPr>
          <p:nvPr>
            <p:ph type="title"/>
          </p:nvPr>
        </p:nvSpPr>
        <p:spPr>
          <a:xfrm>
            <a:off x="1247775" y="2565400"/>
            <a:ext cx="15773400" cy="427831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3A849B-DD3E-40E9-DDBE-E7879DCBBAE0}"/>
              </a:ext>
            </a:extLst>
          </p:cNvPr>
          <p:cNvSpPr>
            <a:spLocks noGrp="1"/>
          </p:cNvSpPr>
          <p:nvPr>
            <p:ph type="body" idx="1"/>
          </p:nvPr>
        </p:nvSpPr>
        <p:spPr>
          <a:xfrm>
            <a:off x="1247775" y="6884988"/>
            <a:ext cx="15773400" cy="22494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39F8EF-956F-AD8B-22F7-14A27ACACEB6}"/>
              </a:ext>
            </a:extLst>
          </p:cNvPr>
          <p:cNvSpPr>
            <a:spLocks noGrp="1"/>
          </p:cNvSpPr>
          <p:nvPr>
            <p:ph type="dt" sz="half" idx="10"/>
          </p:nvPr>
        </p:nvSpPr>
        <p:spPr/>
        <p:txBody>
          <a:bodyPr/>
          <a:lstStyle/>
          <a:p>
            <a:fld id="{F618D6BE-27D5-427E-8063-F4B6FC55AEA9}" type="datetimeFigureOut">
              <a:rPr lang="en-US" smtClean="0"/>
              <a:t>3/13/2026</a:t>
            </a:fld>
            <a:endParaRPr lang="en-US"/>
          </a:p>
        </p:txBody>
      </p:sp>
      <p:sp>
        <p:nvSpPr>
          <p:cNvPr id="5" name="Footer Placeholder 4">
            <a:extLst>
              <a:ext uri="{FF2B5EF4-FFF2-40B4-BE49-F238E27FC236}">
                <a16:creationId xmlns:a16="http://schemas.microsoft.com/office/drawing/2014/main" id="{DC144E8A-3D97-1E53-F1BC-A7F39D3EA5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A404C2-22C3-7B39-5FF2-0B80962A5644}"/>
              </a:ext>
            </a:extLst>
          </p:cNvPr>
          <p:cNvSpPr>
            <a:spLocks noGrp="1"/>
          </p:cNvSpPr>
          <p:nvPr>
            <p:ph type="sldNum" sz="quarter" idx="12"/>
          </p:nvPr>
        </p:nvSpPr>
        <p:spPr/>
        <p:txBody>
          <a:bodyPr/>
          <a:lstStyle/>
          <a:p>
            <a:fld id="{76A7567F-861F-4DF5-974D-F6B87F011A27}" type="slidenum">
              <a:rPr lang="en-US" smtClean="0"/>
              <a:t>‹#›</a:t>
            </a:fld>
            <a:endParaRPr lang="en-US"/>
          </a:p>
        </p:txBody>
      </p:sp>
    </p:spTree>
    <p:extLst>
      <p:ext uri="{BB962C8B-B14F-4D97-AF65-F5344CB8AC3E}">
        <p14:creationId xmlns:p14="http://schemas.microsoft.com/office/powerpoint/2010/main" val="2938661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BD331-3AB1-B9ED-B1AE-918AB7216F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604299-E10A-9979-FB77-376D17E60F61}"/>
              </a:ext>
            </a:extLst>
          </p:cNvPr>
          <p:cNvSpPr>
            <a:spLocks noGrp="1"/>
          </p:cNvSpPr>
          <p:nvPr>
            <p:ph sz="half" idx="1"/>
          </p:nvPr>
        </p:nvSpPr>
        <p:spPr>
          <a:xfrm>
            <a:off x="12573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C585FC-2D6A-3BB8-F5D6-8F3CA1FA4BBF}"/>
              </a:ext>
            </a:extLst>
          </p:cNvPr>
          <p:cNvSpPr>
            <a:spLocks noGrp="1"/>
          </p:cNvSpPr>
          <p:nvPr>
            <p:ph sz="half" idx="2"/>
          </p:nvPr>
        </p:nvSpPr>
        <p:spPr>
          <a:xfrm>
            <a:off x="92202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9D925B-94F6-9A7B-3986-841421FC0F85}"/>
              </a:ext>
            </a:extLst>
          </p:cNvPr>
          <p:cNvSpPr>
            <a:spLocks noGrp="1"/>
          </p:cNvSpPr>
          <p:nvPr>
            <p:ph type="dt" sz="half" idx="10"/>
          </p:nvPr>
        </p:nvSpPr>
        <p:spPr/>
        <p:txBody>
          <a:bodyPr/>
          <a:lstStyle/>
          <a:p>
            <a:fld id="{F618D6BE-27D5-427E-8063-F4B6FC55AEA9}" type="datetimeFigureOut">
              <a:rPr lang="en-US" smtClean="0"/>
              <a:t>3/13/2026</a:t>
            </a:fld>
            <a:endParaRPr lang="en-US"/>
          </a:p>
        </p:txBody>
      </p:sp>
      <p:sp>
        <p:nvSpPr>
          <p:cNvPr id="6" name="Footer Placeholder 5">
            <a:extLst>
              <a:ext uri="{FF2B5EF4-FFF2-40B4-BE49-F238E27FC236}">
                <a16:creationId xmlns:a16="http://schemas.microsoft.com/office/drawing/2014/main" id="{E56F1124-EE2F-1521-1AA0-D44D4AA208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BB85FF-F1CC-49F6-D35A-399242AA24B6}"/>
              </a:ext>
            </a:extLst>
          </p:cNvPr>
          <p:cNvSpPr>
            <a:spLocks noGrp="1"/>
          </p:cNvSpPr>
          <p:nvPr>
            <p:ph type="sldNum" sz="quarter" idx="12"/>
          </p:nvPr>
        </p:nvSpPr>
        <p:spPr/>
        <p:txBody>
          <a:bodyPr/>
          <a:lstStyle/>
          <a:p>
            <a:fld id="{76A7567F-861F-4DF5-974D-F6B87F011A27}" type="slidenum">
              <a:rPr lang="en-US" smtClean="0"/>
              <a:t>‹#›</a:t>
            </a:fld>
            <a:endParaRPr lang="en-US"/>
          </a:p>
        </p:txBody>
      </p:sp>
    </p:spTree>
    <p:extLst>
      <p:ext uri="{BB962C8B-B14F-4D97-AF65-F5344CB8AC3E}">
        <p14:creationId xmlns:p14="http://schemas.microsoft.com/office/powerpoint/2010/main" val="502168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37496-8695-3C0B-680D-D82860B896F0}"/>
              </a:ext>
            </a:extLst>
          </p:cNvPr>
          <p:cNvSpPr>
            <a:spLocks noGrp="1"/>
          </p:cNvSpPr>
          <p:nvPr>
            <p:ph type="title"/>
          </p:nvPr>
        </p:nvSpPr>
        <p:spPr>
          <a:xfrm>
            <a:off x="1260475" y="547688"/>
            <a:ext cx="15773400" cy="1989137"/>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5DF7EE-5B88-E631-65D5-CEA9A96C6B4C}"/>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0E5DE4-1FF0-7835-127B-45B9F19556A3}"/>
              </a:ext>
            </a:extLst>
          </p:cNvPr>
          <p:cNvSpPr>
            <a:spLocks noGrp="1"/>
          </p:cNvSpPr>
          <p:nvPr>
            <p:ph sz="half" idx="2"/>
          </p:nvPr>
        </p:nvSpPr>
        <p:spPr>
          <a:xfrm>
            <a:off x="1260475" y="3757613"/>
            <a:ext cx="7735888"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1087B1-15F2-98F3-1193-1D403F043859}"/>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A95DBF-7D52-81F5-9C8D-A813BD044621}"/>
              </a:ext>
            </a:extLst>
          </p:cNvPr>
          <p:cNvSpPr>
            <a:spLocks noGrp="1"/>
          </p:cNvSpPr>
          <p:nvPr>
            <p:ph sz="quarter" idx="4"/>
          </p:nvPr>
        </p:nvSpPr>
        <p:spPr>
          <a:xfrm>
            <a:off x="9258300" y="3757613"/>
            <a:ext cx="7775575"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69399E-5AD7-D64D-7DCA-4B1D174F7FB2}"/>
              </a:ext>
            </a:extLst>
          </p:cNvPr>
          <p:cNvSpPr>
            <a:spLocks noGrp="1"/>
          </p:cNvSpPr>
          <p:nvPr>
            <p:ph type="dt" sz="half" idx="10"/>
          </p:nvPr>
        </p:nvSpPr>
        <p:spPr/>
        <p:txBody>
          <a:bodyPr/>
          <a:lstStyle/>
          <a:p>
            <a:fld id="{F618D6BE-27D5-427E-8063-F4B6FC55AEA9}" type="datetimeFigureOut">
              <a:rPr lang="en-US" smtClean="0"/>
              <a:t>3/13/2026</a:t>
            </a:fld>
            <a:endParaRPr lang="en-US"/>
          </a:p>
        </p:txBody>
      </p:sp>
      <p:sp>
        <p:nvSpPr>
          <p:cNvPr id="8" name="Footer Placeholder 7">
            <a:extLst>
              <a:ext uri="{FF2B5EF4-FFF2-40B4-BE49-F238E27FC236}">
                <a16:creationId xmlns:a16="http://schemas.microsoft.com/office/drawing/2014/main" id="{F0FE0777-B4F9-C74F-0DC5-A63926BBF5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8EB887-872E-A358-7128-ED321270CBF0}"/>
              </a:ext>
            </a:extLst>
          </p:cNvPr>
          <p:cNvSpPr>
            <a:spLocks noGrp="1"/>
          </p:cNvSpPr>
          <p:nvPr>
            <p:ph type="sldNum" sz="quarter" idx="12"/>
          </p:nvPr>
        </p:nvSpPr>
        <p:spPr/>
        <p:txBody>
          <a:bodyPr/>
          <a:lstStyle/>
          <a:p>
            <a:fld id="{76A7567F-861F-4DF5-974D-F6B87F011A27}" type="slidenum">
              <a:rPr lang="en-US" smtClean="0"/>
              <a:t>‹#›</a:t>
            </a:fld>
            <a:endParaRPr lang="en-US"/>
          </a:p>
        </p:txBody>
      </p:sp>
    </p:spTree>
    <p:extLst>
      <p:ext uri="{BB962C8B-B14F-4D97-AF65-F5344CB8AC3E}">
        <p14:creationId xmlns:p14="http://schemas.microsoft.com/office/powerpoint/2010/main" val="31927203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928F5-5C3B-C4CD-8F54-DBED390FB4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FC0755-3606-779D-1BA8-62286E0B94FB}"/>
              </a:ext>
            </a:extLst>
          </p:cNvPr>
          <p:cNvSpPr>
            <a:spLocks noGrp="1"/>
          </p:cNvSpPr>
          <p:nvPr>
            <p:ph type="dt" sz="half" idx="10"/>
          </p:nvPr>
        </p:nvSpPr>
        <p:spPr/>
        <p:txBody>
          <a:bodyPr/>
          <a:lstStyle/>
          <a:p>
            <a:fld id="{F618D6BE-27D5-427E-8063-F4B6FC55AEA9}" type="datetimeFigureOut">
              <a:rPr lang="en-US" smtClean="0"/>
              <a:t>3/13/2026</a:t>
            </a:fld>
            <a:endParaRPr lang="en-US"/>
          </a:p>
        </p:txBody>
      </p:sp>
      <p:sp>
        <p:nvSpPr>
          <p:cNvPr id="4" name="Footer Placeholder 3">
            <a:extLst>
              <a:ext uri="{FF2B5EF4-FFF2-40B4-BE49-F238E27FC236}">
                <a16:creationId xmlns:a16="http://schemas.microsoft.com/office/drawing/2014/main" id="{BD6EC0BB-AB60-6A4B-2667-A755F7919F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7E2E41-2C56-03FC-F5CD-7DE287DF82FF}"/>
              </a:ext>
            </a:extLst>
          </p:cNvPr>
          <p:cNvSpPr>
            <a:spLocks noGrp="1"/>
          </p:cNvSpPr>
          <p:nvPr>
            <p:ph type="sldNum" sz="quarter" idx="12"/>
          </p:nvPr>
        </p:nvSpPr>
        <p:spPr/>
        <p:txBody>
          <a:bodyPr/>
          <a:lstStyle/>
          <a:p>
            <a:fld id="{76A7567F-861F-4DF5-974D-F6B87F011A27}" type="slidenum">
              <a:rPr lang="en-US" smtClean="0"/>
              <a:t>‹#›</a:t>
            </a:fld>
            <a:endParaRPr lang="en-US"/>
          </a:p>
        </p:txBody>
      </p:sp>
    </p:spTree>
    <p:extLst>
      <p:ext uri="{BB962C8B-B14F-4D97-AF65-F5344CB8AC3E}">
        <p14:creationId xmlns:p14="http://schemas.microsoft.com/office/powerpoint/2010/main" val="11528443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141FBB-D8D3-546C-9ACD-165D0CA43AEA}"/>
              </a:ext>
            </a:extLst>
          </p:cNvPr>
          <p:cNvSpPr>
            <a:spLocks noGrp="1"/>
          </p:cNvSpPr>
          <p:nvPr>
            <p:ph type="dt" sz="half" idx="10"/>
          </p:nvPr>
        </p:nvSpPr>
        <p:spPr/>
        <p:txBody>
          <a:bodyPr/>
          <a:lstStyle/>
          <a:p>
            <a:fld id="{F618D6BE-27D5-427E-8063-F4B6FC55AEA9}" type="datetimeFigureOut">
              <a:rPr lang="en-US" smtClean="0"/>
              <a:t>3/13/2026</a:t>
            </a:fld>
            <a:endParaRPr lang="en-US"/>
          </a:p>
        </p:txBody>
      </p:sp>
      <p:sp>
        <p:nvSpPr>
          <p:cNvPr id="3" name="Footer Placeholder 2">
            <a:extLst>
              <a:ext uri="{FF2B5EF4-FFF2-40B4-BE49-F238E27FC236}">
                <a16:creationId xmlns:a16="http://schemas.microsoft.com/office/drawing/2014/main" id="{9FCA5754-4DCF-1715-45C4-0DBAAF3E0D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4A5528-491D-8E80-E3A9-EE780139BD7E}"/>
              </a:ext>
            </a:extLst>
          </p:cNvPr>
          <p:cNvSpPr>
            <a:spLocks noGrp="1"/>
          </p:cNvSpPr>
          <p:nvPr>
            <p:ph type="sldNum" sz="quarter" idx="12"/>
          </p:nvPr>
        </p:nvSpPr>
        <p:spPr/>
        <p:txBody>
          <a:bodyPr/>
          <a:lstStyle/>
          <a:p>
            <a:fld id="{76A7567F-861F-4DF5-974D-F6B87F011A27}" type="slidenum">
              <a:rPr lang="en-US" smtClean="0"/>
              <a:t>‹#›</a:t>
            </a:fld>
            <a:endParaRPr lang="en-US"/>
          </a:p>
        </p:txBody>
      </p:sp>
    </p:spTree>
    <p:extLst>
      <p:ext uri="{BB962C8B-B14F-4D97-AF65-F5344CB8AC3E}">
        <p14:creationId xmlns:p14="http://schemas.microsoft.com/office/powerpoint/2010/main" val="17769929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3CE6F-4D09-9849-D7C2-16A885B75334}"/>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F8B0F6-DE58-FA2F-DAF6-7D11850CEA7A}"/>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B49D78-20DA-4183-5EF7-004A93B7D944}"/>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E8F07F-2241-47C0-6CBA-97DFC97C6ADB}"/>
              </a:ext>
            </a:extLst>
          </p:cNvPr>
          <p:cNvSpPr>
            <a:spLocks noGrp="1"/>
          </p:cNvSpPr>
          <p:nvPr>
            <p:ph type="dt" sz="half" idx="10"/>
          </p:nvPr>
        </p:nvSpPr>
        <p:spPr/>
        <p:txBody>
          <a:bodyPr/>
          <a:lstStyle/>
          <a:p>
            <a:fld id="{F618D6BE-27D5-427E-8063-F4B6FC55AEA9}" type="datetimeFigureOut">
              <a:rPr lang="en-US" smtClean="0"/>
              <a:t>3/13/2026</a:t>
            </a:fld>
            <a:endParaRPr lang="en-US"/>
          </a:p>
        </p:txBody>
      </p:sp>
      <p:sp>
        <p:nvSpPr>
          <p:cNvPr id="6" name="Footer Placeholder 5">
            <a:extLst>
              <a:ext uri="{FF2B5EF4-FFF2-40B4-BE49-F238E27FC236}">
                <a16:creationId xmlns:a16="http://schemas.microsoft.com/office/drawing/2014/main" id="{12BC4577-9147-A963-0770-F08D487E39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855B81-B3B7-67ED-9D9F-09FFB578AE0A}"/>
              </a:ext>
            </a:extLst>
          </p:cNvPr>
          <p:cNvSpPr>
            <a:spLocks noGrp="1"/>
          </p:cNvSpPr>
          <p:nvPr>
            <p:ph type="sldNum" sz="quarter" idx="12"/>
          </p:nvPr>
        </p:nvSpPr>
        <p:spPr/>
        <p:txBody>
          <a:bodyPr/>
          <a:lstStyle/>
          <a:p>
            <a:fld id="{76A7567F-861F-4DF5-974D-F6B87F011A27}" type="slidenum">
              <a:rPr lang="en-US" smtClean="0"/>
              <a:t>‹#›</a:t>
            </a:fld>
            <a:endParaRPr lang="en-US"/>
          </a:p>
        </p:txBody>
      </p:sp>
    </p:spTree>
    <p:extLst>
      <p:ext uri="{BB962C8B-B14F-4D97-AF65-F5344CB8AC3E}">
        <p14:creationId xmlns:p14="http://schemas.microsoft.com/office/powerpoint/2010/main" val="2150725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78402-C5FE-4083-0705-358BF42B3E0E}"/>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BAA1A9-2A22-9879-5BD3-6AA6D1C2D009}"/>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CEC979-D6A9-7FD9-714B-018C633350C7}"/>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7EA94F-89BD-617D-8308-256F9A2B12CA}"/>
              </a:ext>
            </a:extLst>
          </p:cNvPr>
          <p:cNvSpPr>
            <a:spLocks noGrp="1"/>
          </p:cNvSpPr>
          <p:nvPr>
            <p:ph type="dt" sz="half" idx="10"/>
          </p:nvPr>
        </p:nvSpPr>
        <p:spPr/>
        <p:txBody>
          <a:bodyPr/>
          <a:lstStyle/>
          <a:p>
            <a:fld id="{F618D6BE-27D5-427E-8063-F4B6FC55AEA9}" type="datetimeFigureOut">
              <a:rPr lang="en-US" smtClean="0"/>
              <a:t>3/13/2026</a:t>
            </a:fld>
            <a:endParaRPr lang="en-US"/>
          </a:p>
        </p:txBody>
      </p:sp>
      <p:sp>
        <p:nvSpPr>
          <p:cNvPr id="6" name="Footer Placeholder 5">
            <a:extLst>
              <a:ext uri="{FF2B5EF4-FFF2-40B4-BE49-F238E27FC236}">
                <a16:creationId xmlns:a16="http://schemas.microsoft.com/office/drawing/2014/main" id="{6E7FC0F5-C3F4-4982-C308-1E415400FC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A647FB-0648-FBB4-EA6F-8B82ADC4EC59}"/>
              </a:ext>
            </a:extLst>
          </p:cNvPr>
          <p:cNvSpPr>
            <a:spLocks noGrp="1"/>
          </p:cNvSpPr>
          <p:nvPr>
            <p:ph type="sldNum" sz="quarter" idx="12"/>
          </p:nvPr>
        </p:nvSpPr>
        <p:spPr/>
        <p:txBody>
          <a:bodyPr/>
          <a:lstStyle/>
          <a:p>
            <a:fld id="{76A7567F-861F-4DF5-974D-F6B87F011A27}" type="slidenum">
              <a:rPr lang="en-US" smtClean="0"/>
              <a:t>‹#›</a:t>
            </a:fld>
            <a:endParaRPr lang="en-US"/>
          </a:p>
        </p:txBody>
      </p:sp>
    </p:spTree>
    <p:extLst>
      <p:ext uri="{BB962C8B-B14F-4D97-AF65-F5344CB8AC3E}">
        <p14:creationId xmlns:p14="http://schemas.microsoft.com/office/powerpoint/2010/main" val="15618803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E50F0-2A61-DA94-68B3-F4E306D324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24F7B9-1FA0-79CE-5C5A-6ADAFFCF57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62D788-C2D9-63B5-96EE-E521F50CB392}"/>
              </a:ext>
            </a:extLst>
          </p:cNvPr>
          <p:cNvSpPr>
            <a:spLocks noGrp="1"/>
          </p:cNvSpPr>
          <p:nvPr>
            <p:ph type="dt" sz="half" idx="10"/>
          </p:nvPr>
        </p:nvSpPr>
        <p:spPr/>
        <p:txBody>
          <a:bodyPr/>
          <a:lstStyle/>
          <a:p>
            <a:fld id="{F618D6BE-27D5-427E-8063-F4B6FC55AEA9}" type="datetimeFigureOut">
              <a:rPr lang="en-US" smtClean="0"/>
              <a:t>3/13/2026</a:t>
            </a:fld>
            <a:endParaRPr lang="en-US"/>
          </a:p>
        </p:txBody>
      </p:sp>
      <p:sp>
        <p:nvSpPr>
          <p:cNvPr id="5" name="Footer Placeholder 4">
            <a:extLst>
              <a:ext uri="{FF2B5EF4-FFF2-40B4-BE49-F238E27FC236}">
                <a16:creationId xmlns:a16="http://schemas.microsoft.com/office/drawing/2014/main" id="{FF892600-01A0-BE1E-C0DC-2560BFBB14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5FA262-CE48-669F-C064-4F285718E340}"/>
              </a:ext>
            </a:extLst>
          </p:cNvPr>
          <p:cNvSpPr>
            <a:spLocks noGrp="1"/>
          </p:cNvSpPr>
          <p:nvPr>
            <p:ph type="sldNum" sz="quarter" idx="12"/>
          </p:nvPr>
        </p:nvSpPr>
        <p:spPr/>
        <p:txBody>
          <a:bodyPr/>
          <a:lstStyle/>
          <a:p>
            <a:fld id="{76A7567F-861F-4DF5-974D-F6B87F011A27}" type="slidenum">
              <a:rPr lang="en-US" smtClean="0"/>
              <a:t>‹#›</a:t>
            </a:fld>
            <a:endParaRPr lang="en-US"/>
          </a:p>
        </p:txBody>
      </p:sp>
    </p:spTree>
    <p:extLst>
      <p:ext uri="{BB962C8B-B14F-4D97-AF65-F5344CB8AC3E}">
        <p14:creationId xmlns:p14="http://schemas.microsoft.com/office/powerpoint/2010/main" val="34367893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AA83B1-522A-EF4A-61F3-D1D8A3E7EA59}"/>
              </a:ext>
            </a:extLst>
          </p:cNvPr>
          <p:cNvSpPr>
            <a:spLocks noGrp="1"/>
          </p:cNvSpPr>
          <p:nvPr>
            <p:ph type="title" orient="vert"/>
          </p:nvPr>
        </p:nvSpPr>
        <p:spPr>
          <a:xfrm>
            <a:off x="13087350" y="547688"/>
            <a:ext cx="3943350" cy="87185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9039D3-FCB6-EB77-C7B4-8D7E8FC3C8E2}"/>
              </a:ext>
            </a:extLst>
          </p:cNvPr>
          <p:cNvSpPr>
            <a:spLocks noGrp="1"/>
          </p:cNvSpPr>
          <p:nvPr>
            <p:ph type="body" orient="vert" idx="1"/>
          </p:nvPr>
        </p:nvSpPr>
        <p:spPr>
          <a:xfrm>
            <a:off x="1257300" y="547688"/>
            <a:ext cx="11677650" cy="8718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99C8E8-678A-A9C7-58E6-42507461D7FD}"/>
              </a:ext>
            </a:extLst>
          </p:cNvPr>
          <p:cNvSpPr>
            <a:spLocks noGrp="1"/>
          </p:cNvSpPr>
          <p:nvPr>
            <p:ph type="dt" sz="half" idx="10"/>
          </p:nvPr>
        </p:nvSpPr>
        <p:spPr/>
        <p:txBody>
          <a:bodyPr/>
          <a:lstStyle/>
          <a:p>
            <a:fld id="{F618D6BE-27D5-427E-8063-F4B6FC55AEA9}" type="datetimeFigureOut">
              <a:rPr lang="en-US" smtClean="0"/>
              <a:t>3/13/2026</a:t>
            </a:fld>
            <a:endParaRPr lang="en-US"/>
          </a:p>
        </p:txBody>
      </p:sp>
      <p:sp>
        <p:nvSpPr>
          <p:cNvPr id="5" name="Footer Placeholder 4">
            <a:extLst>
              <a:ext uri="{FF2B5EF4-FFF2-40B4-BE49-F238E27FC236}">
                <a16:creationId xmlns:a16="http://schemas.microsoft.com/office/drawing/2014/main" id="{4276741A-666D-895E-F6F2-5B34A7AD99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4020FF-0A6D-60BC-5B96-78057015F55F}"/>
              </a:ext>
            </a:extLst>
          </p:cNvPr>
          <p:cNvSpPr>
            <a:spLocks noGrp="1"/>
          </p:cNvSpPr>
          <p:nvPr>
            <p:ph type="sldNum" sz="quarter" idx="12"/>
          </p:nvPr>
        </p:nvSpPr>
        <p:spPr/>
        <p:txBody>
          <a:bodyPr/>
          <a:lstStyle/>
          <a:p>
            <a:fld id="{76A7567F-861F-4DF5-974D-F6B87F011A27}" type="slidenum">
              <a:rPr lang="en-US" smtClean="0"/>
              <a:t>‹#›</a:t>
            </a:fld>
            <a:endParaRPr lang="en-US"/>
          </a:p>
        </p:txBody>
      </p:sp>
    </p:spTree>
    <p:extLst>
      <p:ext uri="{BB962C8B-B14F-4D97-AF65-F5344CB8AC3E}">
        <p14:creationId xmlns:p14="http://schemas.microsoft.com/office/powerpoint/2010/main" val="2097448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2" y="4406900"/>
            <a:ext cx="16816387"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2" y="2906713"/>
            <a:ext cx="16816387"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8470900" cy="8318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0" y="1600200"/>
            <a:ext cx="8662736" cy="8318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84963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4"/>
            <a:ext cx="8496300" cy="76676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674225" y="1476375"/>
            <a:ext cx="81565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9674225" y="2179637"/>
            <a:ext cx="8156575" cy="766286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6696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12060"/>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6E6996E-8FA6-1537-61A9-5C6420FA74DB}"/>
              </a:ext>
            </a:extLst>
          </p:cNvPr>
          <p:cNvGrpSpPr/>
          <p:nvPr userDrawn="1"/>
        </p:nvGrpSpPr>
        <p:grpSpPr>
          <a:xfrm>
            <a:off x="7667538" y="890161"/>
            <a:ext cx="2952924" cy="2033778"/>
            <a:chOff x="5129980" y="1086634"/>
            <a:chExt cx="1968616" cy="1355852"/>
          </a:xfrm>
        </p:grpSpPr>
        <p:grpSp>
          <p:nvGrpSpPr>
            <p:cNvPr id="8" name="Group 7">
              <a:extLst>
                <a:ext uri="{FF2B5EF4-FFF2-40B4-BE49-F238E27FC236}">
                  <a16:creationId xmlns:a16="http://schemas.microsoft.com/office/drawing/2014/main" id="{8BFE9AE1-3946-72BA-C4E6-62AD44526820}"/>
                </a:ext>
              </a:extLst>
            </p:cNvPr>
            <p:cNvGrpSpPr/>
            <p:nvPr/>
          </p:nvGrpSpPr>
          <p:grpSpPr>
            <a:xfrm>
              <a:off x="5605272" y="1086634"/>
              <a:ext cx="1005840" cy="1005840"/>
              <a:chOff x="2558067" y="1226921"/>
              <a:chExt cx="1005840" cy="1005840"/>
            </a:xfrm>
          </p:grpSpPr>
          <p:sp>
            <p:nvSpPr>
              <p:cNvPr id="10" name="Rectangle 9">
                <a:extLst>
                  <a:ext uri="{FF2B5EF4-FFF2-40B4-BE49-F238E27FC236}">
                    <a16:creationId xmlns:a16="http://schemas.microsoft.com/office/drawing/2014/main" id="{D70F313C-CF77-B43B-0011-DED255E92C45}"/>
                  </a:ext>
                </a:extLst>
              </p:cNvPr>
              <p:cNvSpPr>
                <a:spLocks noChangeArrowheads="1"/>
              </p:cNvSpPr>
              <p:nvPr/>
            </p:nvSpPr>
            <p:spPr bwMode="auto">
              <a:xfrm>
                <a:off x="2558067" y="1226921"/>
                <a:ext cx="1005840" cy="1005840"/>
              </a:xfrm>
              <a:prstGeom prst="rect">
                <a:avLst/>
              </a:prstGeom>
              <a:solidFill>
                <a:srgbClr val="002060"/>
              </a:solidFill>
              <a:ln w="9525">
                <a:solidFill>
                  <a:schemeClr val="bg1"/>
                </a:solidFill>
                <a:miter lim="800000"/>
                <a:headEnd/>
                <a:tailEnd/>
              </a:ln>
            </p:spPr>
            <p:txBody>
              <a:bodyPr vert="horz" wrap="square" lIns="137160" tIns="68580" rIns="137160" bIns="68580" numCol="1" anchor="t" anchorCtr="0" compatLnSpc="1">
                <a:prstTxWarp prst="textNoShape">
                  <a:avLst/>
                </a:prstTxWarp>
              </a:bodyPr>
              <a:lstStyle/>
              <a:p>
                <a:pPr algn="ctr"/>
                <a:endParaRPr lang="en-US" sz="2700"/>
              </a:p>
            </p:txBody>
          </p:sp>
          <p:sp>
            <p:nvSpPr>
              <p:cNvPr id="11" name="Freeform 8">
                <a:extLst>
                  <a:ext uri="{FF2B5EF4-FFF2-40B4-BE49-F238E27FC236}">
                    <a16:creationId xmlns:a16="http://schemas.microsoft.com/office/drawing/2014/main" id="{B16B2C7B-2720-5DDC-3582-263916B4AABC}"/>
                  </a:ext>
                </a:extLst>
              </p:cNvPr>
              <p:cNvSpPr>
                <a:spLocks noEditPoints="1"/>
              </p:cNvSpPr>
              <p:nvPr/>
            </p:nvSpPr>
            <p:spPr bwMode="auto">
              <a:xfrm>
                <a:off x="2701164" y="1976184"/>
                <a:ext cx="730250" cy="166688"/>
              </a:xfrm>
              <a:custGeom>
                <a:avLst/>
                <a:gdLst>
                  <a:gd name="T0" fmla="*/ 70 w 795"/>
                  <a:gd name="T1" fmla="*/ 1 h 180"/>
                  <a:gd name="T2" fmla="*/ 16 w 795"/>
                  <a:gd name="T3" fmla="*/ 16 h 180"/>
                  <a:gd name="T4" fmla="*/ 100 w 795"/>
                  <a:gd name="T5" fmla="*/ 3 h 180"/>
                  <a:gd name="T6" fmla="*/ 90 w 795"/>
                  <a:gd name="T7" fmla="*/ 62 h 180"/>
                  <a:gd name="T8" fmla="*/ 134 w 795"/>
                  <a:gd name="T9" fmla="*/ 36 h 180"/>
                  <a:gd name="T10" fmla="*/ 159 w 795"/>
                  <a:gd name="T11" fmla="*/ 1 h 180"/>
                  <a:gd name="T12" fmla="*/ 214 w 795"/>
                  <a:gd name="T13" fmla="*/ 71 h 180"/>
                  <a:gd name="T14" fmla="*/ 230 w 795"/>
                  <a:gd name="T15" fmla="*/ 1 h 180"/>
                  <a:gd name="T16" fmla="*/ 230 w 795"/>
                  <a:gd name="T17" fmla="*/ 1 h 180"/>
                  <a:gd name="T18" fmla="*/ 337 w 795"/>
                  <a:gd name="T19" fmla="*/ 10 h 180"/>
                  <a:gd name="T20" fmla="*/ 294 w 795"/>
                  <a:gd name="T21" fmla="*/ 36 h 180"/>
                  <a:gd name="T22" fmla="*/ 313 w 795"/>
                  <a:gd name="T23" fmla="*/ 12 h 180"/>
                  <a:gd name="T24" fmla="*/ 394 w 795"/>
                  <a:gd name="T25" fmla="*/ 71 h 180"/>
                  <a:gd name="T26" fmla="*/ 358 w 795"/>
                  <a:gd name="T27" fmla="*/ 71 h 180"/>
                  <a:gd name="T28" fmla="*/ 360 w 795"/>
                  <a:gd name="T29" fmla="*/ 41 h 180"/>
                  <a:gd name="T30" fmla="*/ 503 w 795"/>
                  <a:gd name="T31" fmla="*/ 1 h 180"/>
                  <a:gd name="T32" fmla="*/ 457 w 795"/>
                  <a:gd name="T33" fmla="*/ 60 h 180"/>
                  <a:gd name="T34" fmla="*/ 559 w 795"/>
                  <a:gd name="T35" fmla="*/ 71 h 180"/>
                  <a:gd name="T36" fmla="*/ 520 w 795"/>
                  <a:gd name="T37" fmla="*/ 68 h 180"/>
                  <a:gd name="T38" fmla="*/ 511 w 795"/>
                  <a:gd name="T39" fmla="*/ 53 h 180"/>
                  <a:gd name="T40" fmla="*/ 603 w 795"/>
                  <a:gd name="T41" fmla="*/ 72 h 180"/>
                  <a:gd name="T42" fmla="*/ 631 w 795"/>
                  <a:gd name="T43" fmla="*/ 20 h 180"/>
                  <a:gd name="T44" fmla="*/ 590 w 795"/>
                  <a:gd name="T45" fmla="*/ 54 h 180"/>
                  <a:gd name="T46" fmla="*/ 658 w 795"/>
                  <a:gd name="T47" fmla="*/ 29 h 180"/>
                  <a:gd name="T48" fmla="*/ 690 w 795"/>
                  <a:gd name="T49" fmla="*/ 69 h 180"/>
                  <a:gd name="T50" fmla="*/ 681 w 795"/>
                  <a:gd name="T51" fmla="*/ 58 h 180"/>
                  <a:gd name="T52" fmla="*/ 658 w 795"/>
                  <a:gd name="T53" fmla="*/ 59 h 180"/>
                  <a:gd name="T54" fmla="*/ 738 w 795"/>
                  <a:gd name="T55" fmla="*/ 71 h 180"/>
                  <a:gd name="T56" fmla="*/ 793 w 795"/>
                  <a:gd name="T57" fmla="*/ 1 h 180"/>
                  <a:gd name="T58" fmla="*/ 738 w 795"/>
                  <a:gd name="T59" fmla="*/ 71 h 180"/>
                  <a:gd name="T60" fmla="*/ 48 w 795"/>
                  <a:gd name="T61" fmla="*/ 135 h 180"/>
                  <a:gd name="T62" fmla="*/ 10 w 795"/>
                  <a:gd name="T63" fmla="*/ 176 h 180"/>
                  <a:gd name="T64" fmla="*/ 39 w 795"/>
                  <a:gd name="T65" fmla="*/ 159 h 180"/>
                  <a:gd name="T66" fmla="*/ 34 w 795"/>
                  <a:gd name="T67" fmla="*/ 136 h 180"/>
                  <a:gd name="T68" fmla="*/ 113 w 795"/>
                  <a:gd name="T69" fmla="*/ 178 h 180"/>
                  <a:gd name="T70" fmla="*/ 100 w 795"/>
                  <a:gd name="T71" fmla="*/ 109 h 180"/>
                  <a:gd name="T72" fmla="*/ 177 w 795"/>
                  <a:gd name="T73" fmla="*/ 153 h 180"/>
                  <a:gd name="T74" fmla="*/ 140 w 795"/>
                  <a:gd name="T75" fmla="*/ 118 h 180"/>
                  <a:gd name="T76" fmla="*/ 162 w 795"/>
                  <a:gd name="T77" fmla="*/ 120 h 180"/>
                  <a:gd name="T78" fmla="*/ 177 w 795"/>
                  <a:gd name="T79" fmla="*/ 153 h 180"/>
                  <a:gd name="T80" fmla="*/ 204 w 795"/>
                  <a:gd name="T81" fmla="*/ 178 h 180"/>
                  <a:gd name="T82" fmla="*/ 313 w 795"/>
                  <a:gd name="T83" fmla="*/ 109 h 180"/>
                  <a:gd name="T84" fmla="*/ 258 w 795"/>
                  <a:gd name="T85" fmla="*/ 109 h 180"/>
                  <a:gd name="T86" fmla="*/ 382 w 795"/>
                  <a:gd name="T87" fmla="*/ 178 h 180"/>
                  <a:gd name="T88" fmla="*/ 363 w 795"/>
                  <a:gd name="T89" fmla="*/ 89 h 180"/>
                  <a:gd name="T90" fmla="*/ 347 w 795"/>
                  <a:gd name="T91" fmla="*/ 89 h 180"/>
                  <a:gd name="T92" fmla="*/ 396 w 795"/>
                  <a:gd name="T93" fmla="*/ 109 h 180"/>
                  <a:gd name="T94" fmla="*/ 452 w 795"/>
                  <a:gd name="T95" fmla="*/ 178 h 180"/>
                  <a:gd name="T96" fmla="*/ 494 w 795"/>
                  <a:gd name="T97" fmla="*/ 109 h 180"/>
                  <a:gd name="T98" fmla="*/ 494 w 795"/>
                  <a:gd name="T99" fmla="*/ 109 h 180"/>
                  <a:gd name="T100" fmla="*/ 535 w 795"/>
                  <a:gd name="T101" fmla="*/ 178 h 180"/>
                  <a:gd name="T102" fmla="*/ 559 w 795"/>
                  <a:gd name="T103" fmla="*/ 151 h 180"/>
                  <a:gd name="T104" fmla="*/ 657 w 795"/>
                  <a:gd name="T105" fmla="*/ 126 h 180"/>
                  <a:gd name="T106" fmla="*/ 633 w 795"/>
                  <a:gd name="T107" fmla="*/ 180 h 180"/>
                  <a:gd name="T108" fmla="*/ 642 w 795"/>
                  <a:gd name="T109" fmla="*/ 165 h 180"/>
                  <a:gd name="T110" fmla="*/ 630 w 795"/>
                  <a:gd name="T111" fmla="*/ 139 h 180"/>
                  <a:gd name="T112" fmla="*/ 734 w 795"/>
                  <a:gd name="T113" fmla="*/ 178 h 180"/>
                  <a:gd name="T114" fmla="*/ 692 w 795"/>
                  <a:gd name="T115" fmla="*/ 109 h 180"/>
                  <a:gd name="T116" fmla="*/ 709 w 795"/>
                  <a:gd name="T117" fmla="*/ 151 h 180"/>
                  <a:gd name="T118" fmla="*/ 795 w 795"/>
                  <a:gd name="T119" fmla="*/ 131 h 180"/>
                  <a:gd name="T120" fmla="*/ 756 w 795"/>
                  <a:gd name="T121" fmla="*/ 178 h 180"/>
                  <a:gd name="T122" fmla="*/ 779 w 795"/>
                  <a:gd name="T123" fmla="*/ 13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5" h="180">
                    <a:moveTo>
                      <a:pt x="3" y="71"/>
                    </a:moveTo>
                    <a:lnTo>
                      <a:pt x="3" y="1"/>
                    </a:lnTo>
                    <a:lnTo>
                      <a:pt x="24" y="1"/>
                    </a:lnTo>
                    <a:lnTo>
                      <a:pt x="37" y="49"/>
                    </a:lnTo>
                    <a:lnTo>
                      <a:pt x="49" y="1"/>
                    </a:lnTo>
                    <a:lnTo>
                      <a:pt x="70" y="1"/>
                    </a:lnTo>
                    <a:lnTo>
                      <a:pt x="70" y="71"/>
                    </a:lnTo>
                    <a:lnTo>
                      <a:pt x="57" y="71"/>
                    </a:lnTo>
                    <a:lnTo>
                      <a:pt x="57" y="16"/>
                    </a:lnTo>
                    <a:lnTo>
                      <a:pt x="43" y="71"/>
                    </a:lnTo>
                    <a:lnTo>
                      <a:pt x="30" y="71"/>
                    </a:lnTo>
                    <a:lnTo>
                      <a:pt x="16" y="16"/>
                    </a:lnTo>
                    <a:lnTo>
                      <a:pt x="16" y="71"/>
                    </a:lnTo>
                    <a:lnTo>
                      <a:pt x="3" y="71"/>
                    </a:lnTo>
                    <a:close/>
                    <a:moveTo>
                      <a:pt x="81" y="36"/>
                    </a:moveTo>
                    <a:cubicBezTo>
                      <a:pt x="81" y="29"/>
                      <a:pt x="82" y="23"/>
                      <a:pt x="84" y="19"/>
                    </a:cubicBezTo>
                    <a:cubicBezTo>
                      <a:pt x="86" y="15"/>
                      <a:pt x="88" y="12"/>
                      <a:pt x="91" y="9"/>
                    </a:cubicBezTo>
                    <a:cubicBezTo>
                      <a:pt x="93" y="6"/>
                      <a:pt x="96" y="4"/>
                      <a:pt x="100" y="3"/>
                    </a:cubicBezTo>
                    <a:cubicBezTo>
                      <a:pt x="104" y="1"/>
                      <a:pt x="109" y="0"/>
                      <a:pt x="115" y="0"/>
                    </a:cubicBezTo>
                    <a:cubicBezTo>
                      <a:pt x="125" y="0"/>
                      <a:pt x="133" y="3"/>
                      <a:pt x="139" y="10"/>
                    </a:cubicBezTo>
                    <a:cubicBezTo>
                      <a:pt x="145" y="16"/>
                      <a:pt x="148" y="25"/>
                      <a:pt x="148" y="36"/>
                    </a:cubicBezTo>
                    <a:cubicBezTo>
                      <a:pt x="148" y="47"/>
                      <a:pt x="145" y="56"/>
                      <a:pt x="139" y="62"/>
                    </a:cubicBezTo>
                    <a:cubicBezTo>
                      <a:pt x="133" y="69"/>
                      <a:pt x="125" y="72"/>
                      <a:pt x="115" y="72"/>
                    </a:cubicBezTo>
                    <a:cubicBezTo>
                      <a:pt x="104" y="72"/>
                      <a:pt x="96" y="69"/>
                      <a:pt x="90" y="62"/>
                    </a:cubicBezTo>
                    <a:cubicBezTo>
                      <a:pt x="84" y="56"/>
                      <a:pt x="81" y="47"/>
                      <a:pt x="81" y="36"/>
                    </a:cubicBezTo>
                    <a:close/>
                    <a:moveTo>
                      <a:pt x="96" y="36"/>
                    </a:moveTo>
                    <a:cubicBezTo>
                      <a:pt x="96" y="44"/>
                      <a:pt x="97" y="50"/>
                      <a:pt x="101" y="54"/>
                    </a:cubicBezTo>
                    <a:cubicBezTo>
                      <a:pt x="105" y="58"/>
                      <a:pt x="109" y="60"/>
                      <a:pt x="115" y="60"/>
                    </a:cubicBezTo>
                    <a:cubicBezTo>
                      <a:pt x="120" y="60"/>
                      <a:pt x="125" y="58"/>
                      <a:pt x="128" y="54"/>
                    </a:cubicBezTo>
                    <a:cubicBezTo>
                      <a:pt x="132" y="50"/>
                      <a:pt x="134" y="44"/>
                      <a:pt x="134" y="36"/>
                    </a:cubicBezTo>
                    <a:cubicBezTo>
                      <a:pt x="134" y="28"/>
                      <a:pt x="132" y="22"/>
                      <a:pt x="129" y="18"/>
                    </a:cubicBezTo>
                    <a:cubicBezTo>
                      <a:pt x="125" y="14"/>
                      <a:pt x="121" y="12"/>
                      <a:pt x="115" y="12"/>
                    </a:cubicBezTo>
                    <a:cubicBezTo>
                      <a:pt x="109" y="12"/>
                      <a:pt x="104" y="14"/>
                      <a:pt x="101" y="18"/>
                    </a:cubicBezTo>
                    <a:cubicBezTo>
                      <a:pt x="97" y="22"/>
                      <a:pt x="96" y="28"/>
                      <a:pt x="96" y="36"/>
                    </a:cubicBezTo>
                    <a:close/>
                    <a:moveTo>
                      <a:pt x="159" y="71"/>
                    </a:moveTo>
                    <a:lnTo>
                      <a:pt x="159" y="1"/>
                    </a:lnTo>
                    <a:lnTo>
                      <a:pt x="173" y="1"/>
                    </a:lnTo>
                    <a:lnTo>
                      <a:pt x="173" y="29"/>
                    </a:lnTo>
                    <a:lnTo>
                      <a:pt x="200" y="29"/>
                    </a:lnTo>
                    <a:lnTo>
                      <a:pt x="200" y="1"/>
                    </a:lnTo>
                    <a:lnTo>
                      <a:pt x="214" y="1"/>
                    </a:lnTo>
                    <a:lnTo>
                      <a:pt x="214" y="71"/>
                    </a:lnTo>
                    <a:lnTo>
                      <a:pt x="200" y="71"/>
                    </a:lnTo>
                    <a:lnTo>
                      <a:pt x="200" y="40"/>
                    </a:lnTo>
                    <a:lnTo>
                      <a:pt x="173" y="40"/>
                    </a:lnTo>
                    <a:lnTo>
                      <a:pt x="173" y="71"/>
                    </a:lnTo>
                    <a:lnTo>
                      <a:pt x="159" y="71"/>
                    </a:lnTo>
                    <a:close/>
                    <a:moveTo>
                      <a:pt x="230" y="1"/>
                    </a:moveTo>
                    <a:lnTo>
                      <a:pt x="276" y="1"/>
                    </a:lnTo>
                    <a:lnTo>
                      <a:pt x="276" y="13"/>
                    </a:lnTo>
                    <a:lnTo>
                      <a:pt x="244" y="13"/>
                    </a:lnTo>
                    <a:lnTo>
                      <a:pt x="244" y="71"/>
                    </a:lnTo>
                    <a:lnTo>
                      <a:pt x="230" y="71"/>
                    </a:lnTo>
                    <a:lnTo>
                      <a:pt x="230" y="1"/>
                    </a:lnTo>
                    <a:close/>
                    <a:moveTo>
                      <a:pt x="279" y="36"/>
                    </a:moveTo>
                    <a:cubicBezTo>
                      <a:pt x="279" y="29"/>
                      <a:pt x="281" y="23"/>
                      <a:pt x="283" y="19"/>
                    </a:cubicBezTo>
                    <a:cubicBezTo>
                      <a:pt x="284" y="15"/>
                      <a:pt x="286" y="12"/>
                      <a:pt x="289" y="9"/>
                    </a:cubicBezTo>
                    <a:cubicBezTo>
                      <a:pt x="292" y="6"/>
                      <a:pt x="295" y="4"/>
                      <a:pt x="298" y="3"/>
                    </a:cubicBezTo>
                    <a:cubicBezTo>
                      <a:pt x="302" y="1"/>
                      <a:pt x="307" y="0"/>
                      <a:pt x="313" y="0"/>
                    </a:cubicBezTo>
                    <a:cubicBezTo>
                      <a:pt x="323" y="0"/>
                      <a:pt x="331" y="3"/>
                      <a:pt x="337" y="10"/>
                    </a:cubicBezTo>
                    <a:cubicBezTo>
                      <a:pt x="344" y="16"/>
                      <a:pt x="347" y="25"/>
                      <a:pt x="347" y="36"/>
                    </a:cubicBezTo>
                    <a:cubicBezTo>
                      <a:pt x="347" y="47"/>
                      <a:pt x="344" y="56"/>
                      <a:pt x="337" y="62"/>
                    </a:cubicBezTo>
                    <a:cubicBezTo>
                      <a:pt x="331" y="69"/>
                      <a:pt x="323" y="72"/>
                      <a:pt x="313" y="72"/>
                    </a:cubicBezTo>
                    <a:cubicBezTo>
                      <a:pt x="303" y="72"/>
                      <a:pt x="295" y="69"/>
                      <a:pt x="289" y="62"/>
                    </a:cubicBezTo>
                    <a:cubicBezTo>
                      <a:pt x="282" y="56"/>
                      <a:pt x="279" y="47"/>
                      <a:pt x="279" y="36"/>
                    </a:cubicBezTo>
                    <a:close/>
                    <a:moveTo>
                      <a:pt x="294" y="36"/>
                    </a:moveTo>
                    <a:cubicBezTo>
                      <a:pt x="294" y="44"/>
                      <a:pt x="296" y="50"/>
                      <a:pt x="299" y="54"/>
                    </a:cubicBezTo>
                    <a:cubicBezTo>
                      <a:pt x="303" y="58"/>
                      <a:pt x="308" y="60"/>
                      <a:pt x="313" y="60"/>
                    </a:cubicBezTo>
                    <a:cubicBezTo>
                      <a:pt x="319" y="60"/>
                      <a:pt x="323" y="58"/>
                      <a:pt x="327" y="54"/>
                    </a:cubicBezTo>
                    <a:cubicBezTo>
                      <a:pt x="330" y="50"/>
                      <a:pt x="332" y="44"/>
                      <a:pt x="332" y="36"/>
                    </a:cubicBezTo>
                    <a:cubicBezTo>
                      <a:pt x="332" y="28"/>
                      <a:pt x="330" y="22"/>
                      <a:pt x="327" y="18"/>
                    </a:cubicBezTo>
                    <a:cubicBezTo>
                      <a:pt x="323" y="14"/>
                      <a:pt x="319" y="12"/>
                      <a:pt x="313" y="12"/>
                    </a:cubicBezTo>
                    <a:cubicBezTo>
                      <a:pt x="307" y="12"/>
                      <a:pt x="303" y="14"/>
                      <a:pt x="299" y="18"/>
                    </a:cubicBezTo>
                    <a:cubicBezTo>
                      <a:pt x="296" y="22"/>
                      <a:pt x="294" y="28"/>
                      <a:pt x="294" y="36"/>
                    </a:cubicBezTo>
                    <a:close/>
                    <a:moveTo>
                      <a:pt x="360" y="1"/>
                    </a:moveTo>
                    <a:lnTo>
                      <a:pt x="408" y="1"/>
                    </a:lnTo>
                    <a:lnTo>
                      <a:pt x="408" y="71"/>
                    </a:lnTo>
                    <a:lnTo>
                      <a:pt x="394" y="71"/>
                    </a:lnTo>
                    <a:lnTo>
                      <a:pt x="394" y="13"/>
                    </a:lnTo>
                    <a:lnTo>
                      <a:pt x="374" y="13"/>
                    </a:lnTo>
                    <a:lnTo>
                      <a:pt x="374" y="43"/>
                    </a:lnTo>
                    <a:cubicBezTo>
                      <a:pt x="374" y="51"/>
                      <a:pt x="373" y="57"/>
                      <a:pt x="373" y="60"/>
                    </a:cubicBezTo>
                    <a:cubicBezTo>
                      <a:pt x="372" y="64"/>
                      <a:pt x="371" y="66"/>
                      <a:pt x="369" y="68"/>
                    </a:cubicBezTo>
                    <a:cubicBezTo>
                      <a:pt x="367" y="70"/>
                      <a:pt x="363" y="71"/>
                      <a:pt x="358" y="71"/>
                    </a:cubicBezTo>
                    <a:cubicBezTo>
                      <a:pt x="357" y="71"/>
                      <a:pt x="354" y="71"/>
                      <a:pt x="350" y="71"/>
                    </a:cubicBezTo>
                    <a:lnTo>
                      <a:pt x="350" y="60"/>
                    </a:lnTo>
                    <a:lnTo>
                      <a:pt x="353" y="60"/>
                    </a:lnTo>
                    <a:cubicBezTo>
                      <a:pt x="356" y="60"/>
                      <a:pt x="358" y="59"/>
                      <a:pt x="359" y="59"/>
                    </a:cubicBezTo>
                    <a:cubicBezTo>
                      <a:pt x="360" y="58"/>
                      <a:pt x="360" y="56"/>
                      <a:pt x="360" y="53"/>
                    </a:cubicBezTo>
                    <a:lnTo>
                      <a:pt x="360" y="41"/>
                    </a:lnTo>
                    <a:lnTo>
                      <a:pt x="360" y="1"/>
                    </a:lnTo>
                    <a:close/>
                    <a:moveTo>
                      <a:pt x="443" y="1"/>
                    </a:moveTo>
                    <a:lnTo>
                      <a:pt x="458" y="1"/>
                    </a:lnTo>
                    <a:lnTo>
                      <a:pt x="474" y="37"/>
                    </a:lnTo>
                    <a:lnTo>
                      <a:pt x="488" y="1"/>
                    </a:lnTo>
                    <a:lnTo>
                      <a:pt x="503" y="1"/>
                    </a:lnTo>
                    <a:lnTo>
                      <a:pt x="479" y="54"/>
                    </a:lnTo>
                    <a:cubicBezTo>
                      <a:pt x="477" y="60"/>
                      <a:pt x="474" y="64"/>
                      <a:pt x="472" y="67"/>
                    </a:cubicBezTo>
                    <a:cubicBezTo>
                      <a:pt x="469" y="70"/>
                      <a:pt x="466" y="71"/>
                      <a:pt x="461" y="71"/>
                    </a:cubicBezTo>
                    <a:cubicBezTo>
                      <a:pt x="457" y="71"/>
                      <a:pt x="454" y="71"/>
                      <a:pt x="452" y="71"/>
                    </a:cubicBezTo>
                    <a:lnTo>
                      <a:pt x="452" y="60"/>
                    </a:lnTo>
                    <a:cubicBezTo>
                      <a:pt x="454" y="60"/>
                      <a:pt x="455" y="60"/>
                      <a:pt x="457" y="60"/>
                    </a:cubicBezTo>
                    <a:cubicBezTo>
                      <a:pt x="460" y="60"/>
                      <a:pt x="463" y="60"/>
                      <a:pt x="464" y="59"/>
                    </a:cubicBezTo>
                    <a:cubicBezTo>
                      <a:pt x="465" y="57"/>
                      <a:pt x="467" y="55"/>
                      <a:pt x="468" y="51"/>
                    </a:cubicBezTo>
                    <a:lnTo>
                      <a:pt x="443" y="1"/>
                    </a:lnTo>
                    <a:close/>
                    <a:moveTo>
                      <a:pt x="511" y="1"/>
                    </a:moveTo>
                    <a:lnTo>
                      <a:pt x="559" y="1"/>
                    </a:lnTo>
                    <a:lnTo>
                      <a:pt x="559" y="71"/>
                    </a:lnTo>
                    <a:lnTo>
                      <a:pt x="545" y="71"/>
                    </a:lnTo>
                    <a:lnTo>
                      <a:pt x="545" y="13"/>
                    </a:lnTo>
                    <a:lnTo>
                      <a:pt x="525" y="13"/>
                    </a:lnTo>
                    <a:lnTo>
                      <a:pt x="525" y="43"/>
                    </a:lnTo>
                    <a:cubicBezTo>
                      <a:pt x="525" y="51"/>
                      <a:pt x="524" y="57"/>
                      <a:pt x="524" y="60"/>
                    </a:cubicBezTo>
                    <a:cubicBezTo>
                      <a:pt x="523" y="64"/>
                      <a:pt x="522" y="66"/>
                      <a:pt x="520" y="68"/>
                    </a:cubicBezTo>
                    <a:cubicBezTo>
                      <a:pt x="518" y="70"/>
                      <a:pt x="514" y="71"/>
                      <a:pt x="509" y="71"/>
                    </a:cubicBezTo>
                    <a:cubicBezTo>
                      <a:pt x="508" y="71"/>
                      <a:pt x="505" y="71"/>
                      <a:pt x="501" y="71"/>
                    </a:cubicBezTo>
                    <a:lnTo>
                      <a:pt x="501" y="60"/>
                    </a:lnTo>
                    <a:lnTo>
                      <a:pt x="504" y="60"/>
                    </a:lnTo>
                    <a:cubicBezTo>
                      <a:pt x="507" y="60"/>
                      <a:pt x="509" y="59"/>
                      <a:pt x="510" y="59"/>
                    </a:cubicBezTo>
                    <a:cubicBezTo>
                      <a:pt x="511" y="58"/>
                      <a:pt x="511" y="56"/>
                      <a:pt x="511" y="53"/>
                    </a:cubicBezTo>
                    <a:lnTo>
                      <a:pt x="511" y="41"/>
                    </a:lnTo>
                    <a:lnTo>
                      <a:pt x="511" y="1"/>
                    </a:lnTo>
                    <a:close/>
                    <a:moveTo>
                      <a:pt x="618" y="45"/>
                    </a:moveTo>
                    <a:lnTo>
                      <a:pt x="632" y="49"/>
                    </a:lnTo>
                    <a:cubicBezTo>
                      <a:pt x="629" y="57"/>
                      <a:pt x="626" y="63"/>
                      <a:pt x="621" y="66"/>
                    </a:cubicBezTo>
                    <a:cubicBezTo>
                      <a:pt x="616" y="70"/>
                      <a:pt x="610" y="72"/>
                      <a:pt x="603" y="72"/>
                    </a:cubicBezTo>
                    <a:cubicBezTo>
                      <a:pt x="594" y="72"/>
                      <a:pt x="586" y="69"/>
                      <a:pt x="580" y="62"/>
                    </a:cubicBezTo>
                    <a:cubicBezTo>
                      <a:pt x="574" y="56"/>
                      <a:pt x="571" y="47"/>
                      <a:pt x="571" y="37"/>
                    </a:cubicBezTo>
                    <a:cubicBezTo>
                      <a:pt x="571" y="25"/>
                      <a:pt x="574" y="16"/>
                      <a:pt x="580" y="10"/>
                    </a:cubicBezTo>
                    <a:cubicBezTo>
                      <a:pt x="586" y="3"/>
                      <a:pt x="594" y="0"/>
                      <a:pt x="604" y="0"/>
                    </a:cubicBezTo>
                    <a:cubicBezTo>
                      <a:pt x="612" y="0"/>
                      <a:pt x="619" y="3"/>
                      <a:pt x="624" y="8"/>
                    </a:cubicBezTo>
                    <a:cubicBezTo>
                      <a:pt x="627" y="11"/>
                      <a:pt x="630" y="15"/>
                      <a:pt x="631" y="20"/>
                    </a:cubicBezTo>
                    <a:lnTo>
                      <a:pt x="618" y="24"/>
                    </a:lnTo>
                    <a:cubicBezTo>
                      <a:pt x="617" y="20"/>
                      <a:pt x="615" y="17"/>
                      <a:pt x="612" y="15"/>
                    </a:cubicBezTo>
                    <a:cubicBezTo>
                      <a:pt x="610" y="13"/>
                      <a:pt x="607" y="12"/>
                      <a:pt x="603" y="12"/>
                    </a:cubicBezTo>
                    <a:cubicBezTo>
                      <a:pt x="598" y="12"/>
                      <a:pt x="594" y="14"/>
                      <a:pt x="590" y="18"/>
                    </a:cubicBezTo>
                    <a:cubicBezTo>
                      <a:pt x="587" y="21"/>
                      <a:pt x="586" y="27"/>
                      <a:pt x="586" y="36"/>
                    </a:cubicBezTo>
                    <a:cubicBezTo>
                      <a:pt x="586" y="44"/>
                      <a:pt x="587" y="50"/>
                      <a:pt x="590" y="54"/>
                    </a:cubicBezTo>
                    <a:cubicBezTo>
                      <a:pt x="594" y="58"/>
                      <a:pt x="598" y="60"/>
                      <a:pt x="603" y="60"/>
                    </a:cubicBezTo>
                    <a:cubicBezTo>
                      <a:pt x="606" y="60"/>
                      <a:pt x="610" y="59"/>
                      <a:pt x="612" y="56"/>
                    </a:cubicBezTo>
                    <a:cubicBezTo>
                      <a:pt x="615" y="54"/>
                      <a:pt x="617" y="50"/>
                      <a:pt x="618" y="45"/>
                    </a:cubicBezTo>
                    <a:close/>
                    <a:moveTo>
                      <a:pt x="644" y="1"/>
                    </a:moveTo>
                    <a:lnTo>
                      <a:pt x="658" y="1"/>
                    </a:lnTo>
                    <a:lnTo>
                      <a:pt x="658" y="29"/>
                    </a:lnTo>
                    <a:lnTo>
                      <a:pt x="677" y="29"/>
                    </a:lnTo>
                    <a:cubicBezTo>
                      <a:pt x="681" y="29"/>
                      <a:pt x="686" y="30"/>
                      <a:pt x="689" y="31"/>
                    </a:cubicBezTo>
                    <a:cubicBezTo>
                      <a:pt x="693" y="32"/>
                      <a:pt x="696" y="35"/>
                      <a:pt x="698" y="38"/>
                    </a:cubicBezTo>
                    <a:cubicBezTo>
                      <a:pt x="700" y="42"/>
                      <a:pt x="702" y="46"/>
                      <a:pt x="702" y="50"/>
                    </a:cubicBezTo>
                    <a:cubicBezTo>
                      <a:pt x="702" y="55"/>
                      <a:pt x="700" y="59"/>
                      <a:pt x="698" y="62"/>
                    </a:cubicBezTo>
                    <a:cubicBezTo>
                      <a:pt x="695" y="66"/>
                      <a:pt x="693" y="68"/>
                      <a:pt x="690" y="69"/>
                    </a:cubicBezTo>
                    <a:cubicBezTo>
                      <a:pt x="687" y="70"/>
                      <a:pt x="682" y="71"/>
                      <a:pt x="677" y="71"/>
                    </a:cubicBezTo>
                    <a:lnTo>
                      <a:pt x="644" y="71"/>
                    </a:lnTo>
                    <a:lnTo>
                      <a:pt x="644" y="1"/>
                    </a:lnTo>
                    <a:close/>
                    <a:moveTo>
                      <a:pt x="658" y="59"/>
                    </a:moveTo>
                    <a:lnTo>
                      <a:pt x="672" y="59"/>
                    </a:lnTo>
                    <a:cubicBezTo>
                      <a:pt x="676" y="59"/>
                      <a:pt x="679" y="59"/>
                      <a:pt x="681" y="58"/>
                    </a:cubicBezTo>
                    <a:cubicBezTo>
                      <a:pt x="682" y="58"/>
                      <a:pt x="684" y="57"/>
                      <a:pt x="685" y="55"/>
                    </a:cubicBezTo>
                    <a:cubicBezTo>
                      <a:pt x="687" y="54"/>
                      <a:pt x="687" y="52"/>
                      <a:pt x="687" y="50"/>
                    </a:cubicBezTo>
                    <a:cubicBezTo>
                      <a:pt x="687" y="47"/>
                      <a:pt x="686" y="45"/>
                      <a:pt x="684" y="43"/>
                    </a:cubicBezTo>
                    <a:cubicBezTo>
                      <a:pt x="682" y="41"/>
                      <a:pt x="678" y="41"/>
                      <a:pt x="672" y="41"/>
                    </a:cubicBezTo>
                    <a:lnTo>
                      <a:pt x="658" y="41"/>
                    </a:lnTo>
                    <a:lnTo>
                      <a:pt x="658" y="59"/>
                    </a:lnTo>
                    <a:close/>
                    <a:moveTo>
                      <a:pt x="710" y="1"/>
                    </a:moveTo>
                    <a:lnTo>
                      <a:pt x="724" y="1"/>
                    </a:lnTo>
                    <a:lnTo>
                      <a:pt x="724" y="71"/>
                    </a:lnTo>
                    <a:lnTo>
                      <a:pt x="710" y="71"/>
                    </a:lnTo>
                    <a:lnTo>
                      <a:pt x="710" y="1"/>
                    </a:lnTo>
                    <a:close/>
                    <a:moveTo>
                      <a:pt x="738" y="71"/>
                    </a:moveTo>
                    <a:lnTo>
                      <a:pt x="738" y="1"/>
                    </a:lnTo>
                    <a:lnTo>
                      <a:pt x="752" y="1"/>
                    </a:lnTo>
                    <a:lnTo>
                      <a:pt x="752" y="29"/>
                    </a:lnTo>
                    <a:lnTo>
                      <a:pt x="779" y="29"/>
                    </a:lnTo>
                    <a:lnTo>
                      <a:pt x="779" y="1"/>
                    </a:lnTo>
                    <a:lnTo>
                      <a:pt x="793" y="1"/>
                    </a:lnTo>
                    <a:lnTo>
                      <a:pt x="793" y="71"/>
                    </a:lnTo>
                    <a:lnTo>
                      <a:pt x="779" y="71"/>
                    </a:lnTo>
                    <a:lnTo>
                      <a:pt x="779" y="40"/>
                    </a:lnTo>
                    <a:lnTo>
                      <a:pt x="752" y="40"/>
                    </a:lnTo>
                    <a:lnTo>
                      <a:pt x="752" y="71"/>
                    </a:lnTo>
                    <a:lnTo>
                      <a:pt x="738" y="71"/>
                    </a:lnTo>
                    <a:close/>
                    <a:moveTo>
                      <a:pt x="15" y="128"/>
                    </a:moveTo>
                    <a:lnTo>
                      <a:pt x="2" y="125"/>
                    </a:lnTo>
                    <a:cubicBezTo>
                      <a:pt x="4" y="114"/>
                      <a:pt x="13" y="108"/>
                      <a:pt x="27" y="108"/>
                    </a:cubicBezTo>
                    <a:cubicBezTo>
                      <a:pt x="35" y="108"/>
                      <a:pt x="41" y="110"/>
                      <a:pt x="45" y="113"/>
                    </a:cubicBezTo>
                    <a:cubicBezTo>
                      <a:pt x="49" y="117"/>
                      <a:pt x="51" y="121"/>
                      <a:pt x="51" y="126"/>
                    </a:cubicBezTo>
                    <a:cubicBezTo>
                      <a:pt x="51" y="129"/>
                      <a:pt x="50" y="132"/>
                      <a:pt x="48" y="135"/>
                    </a:cubicBezTo>
                    <a:cubicBezTo>
                      <a:pt x="46" y="138"/>
                      <a:pt x="44" y="140"/>
                      <a:pt x="40" y="142"/>
                    </a:cubicBezTo>
                    <a:cubicBezTo>
                      <a:pt x="44" y="144"/>
                      <a:pt x="48" y="146"/>
                      <a:pt x="50" y="149"/>
                    </a:cubicBezTo>
                    <a:cubicBezTo>
                      <a:pt x="52" y="152"/>
                      <a:pt x="53" y="155"/>
                      <a:pt x="53" y="159"/>
                    </a:cubicBezTo>
                    <a:cubicBezTo>
                      <a:pt x="53" y="165"/>
                      <a:pt x="51" y="170"/>
                      <a:pt x="47" y="174"/>
                    </a:cubicBezTo>
                    <a:cubicBezTo>
                      <a:pt x="42" y="178"/>
                      <a:pt x="36" y="180"/>
                      <a:pt x="27" y="180"/>
                    </a:cubicBezTo>
                    <a:cubicBezTo>
                      <a:pt x="20" y="180"/>
                      <a:pt x="14" y="179"/>
                      <a:pt x="10" y="176"/>
                    </a:cubicBezTo>
                    <a:cubicBezTo>
                      <a:pt x="6" y="174"/>
                      <a:pt x="2" y="169"/>
                      <a:pt x="0" y="163"/>
                    </a:cubicBezTo>
                    <a:lnTo>
                      <a:pt x="13" y="158"/>
                    </a:lnTo>
                    <a:cubicBezTo>
                      <a:pt x="14" y="163"/>
                      <a:pt x="16" y="165"/>
                      <a:pt x="18" y="166"/>
                    </a:cubicBezTo>
                    <a:cubicBezTo>
                      <a:pt x="21" y="168"/>
                      <a:pt x="23" y="168"/>
                      <a:pt x="26" y="168"/>
                    </a:cubicBezTo>
                    <a:cubicBezTo>
                      <a:pt x="31" y="168"/>
                      <a:pt x="34" y="167"/>
                      <a:pt x="36" y="165"/>
                    </a:cubicBezTo>
                    <a:cubicBezTo>
                      <a:pt x="38" y="164"/>
                      <a:pt x="39" y="161"/>
                      <a:pt x="39" y="159"/>
                    </a:cubicBezTo>
                    <a:cubicBezTo>
                      <a:pt x="39" y="156"/>
                      <a:pt x="38" y="154"/>
                      <a:pt x="36" y="152"/>
                    </a:cubicBezTo>
                    <a:cubicBezTo>
                      <a:pt x="33" y="150"/>
                      <a:pt x="30" y="149"/>
                      <a:pt x="25" y="149"/>
                    </a:cubicBezTo>
                    <a:lnTo>
                      <a:pt x="22" y="149"/>
                    </a:lnTo>
                    <a:lnTo>
                      <a:pt x="22" y="139"/>
                    </a:lnTo>
                    <a:lnTo>
                      <a:pt x="24" y="139"/>
                    </a:lnTo>
                    <a:cubicBezTo>
                      <a:pt x="28" y="139"/>
                      <a:pt x="31" y="138"/>
                      <a:pt x="34" y="136"/>
                    </a:cubicBezTo>
                    <a:cubicBezTo>
                      <a:pt x="36" y="134"/>
                      <a:pt x="37" y="132"/>
                      <a:pt x="37" y="128"/>
                    </a:cubicBezTo>
                    <a:cubicBezTo>
                      <a:pt x="37" y="126"/>
                      <a:pt x="36" y="124"/>
                      <a:pt x="34" y="122"/>
                    </a:cubicBezTo>
                    <a:cubicBezTo>
                      <a:pt x="32" y="120"/>
                      <a:pt x="30" y="119"/>
                      <a:pt x="26" y="119"/>
                    </a:cubicBezTo>
                    <a:cubicBezTo>
                      <a:pt x="21" y="119"/>
                      <a:pt x="17" y="122"/>
                      <a:pt x="15" y="128"/>
                    </a:cubicBezTo>
                    <a:close/>
                    <a:moveTo>
                      <a:pt x="128" y="178"/>
                    </a:moveTo>
                    <a:lnTo>
                      <a:pt x="113" y="178"/>
                    </a:lnTo>
                    <a:lnTo>
                      <a:pt x="107" y="163"/>
                    </a:lnTo>
                    <a:lnTo>
                      <a:pt x="79" y="163"/>
                    </a:lnTo>
                    <a:lnTo>
                      <a:pt x="74" y="178"/>
                    </a:lnTo>
                    <a:lnTo>
                      <a:pt x="59" y="178"/>
                    </a:lnTo>
                    <a:lnTo>
                      <a:pt x="86" y="109"/>
                    </a:lnTo>
                    <a:lnTo>
                      <a:pt x="100" y="109"/>
                    </a:lnTo>
                    <a:lnTo>
                      <a:pt x="128" y="178"/>
                    </a:lnTo>
                    <a:close/>
                    <a:moveTo>
                      <a:pt x="103" y="151"/>
                    </a:moveTo>
                    <a:lnTo>
                      <a:pt x="93" y="125"/>
                    </a:lnTo>
                    <a:lnTo>
                      <a:pt x="84" y="151"/>
                    </a:lnTo>
                    <a:lnTo>
                      <a:pt x="103" y="151"/>
                    </a:lnTo>
                    <a:close/>
                    <a:moveTo>
                      <a:pt x="177" y="153"/>
                    </a:moveTo>
                    <a:lnTo>
                      <a:pt x="191" y="157"/>
                    </a:lnTo>
                    <a:cubicBezTo>
                      <a:pt x="189" y="165"/>
                      <a:pt x="185" y="170"/>
                      <a:pt x="181" y="174"/>
                    </a:cubicBezTo>
                    <a:cubicBezTo>
                      <a:pt x="176" y="178"/>
                      <a:pt x="170" y="180"/>
                      <a:pt x="162" y="180"/>
                    </a:cubicBezTo>
                    <a:cubicBezTo>
                      <a:pt x="153" y="180"/>
                      <a:pt x="145" y="176"/>
                      <a:pt x="140" y="170"/>
                    </a:cubicBezTo>
                    <a:cubicBezTo>
                      <a:pt x="134" y="164"/>
                      <a:pt x="131" y="155"/>
                      <a:pt x="131" y="144"/>
                    </a:cubicBezTo>
                    <a:cubicBezTo>
                      <a:pt x="131" y="133"/>
                      <a:pt x="134" y="124"/>
                      <a:pt x="140" y="118"/>
                    </a:cubicBezTo>
                    <a:cubicBezTo>
                      <a:pt x="145" y="111"/>
                      <a:pt x="153" y="108"/>
                      <a:pt x="163" y="108"/>
                    </a:cubicBezTo>
                    <a:cubicBezTo>
                      <a:pt x="171" y="108"/>
                      <a:pt x="178" y="111"/>
                      <a:pt x="184" y="116"/>
                    </a:cubicBezTo>
                    <a:cubicBezTo>
                      <a:pt x="187" y="119"/>
                      <a:pt x="189" y="123"/>
                      <a:pt x="191" y="128"/>
                    </a:cubicBezTo>
                    <a:lnTo>
                      <a:pt x="177" y="132"/>
                    </a:lnTo>
                    <a:cubicBezTo>
                      <a:pt x="176" y="128"/>
                      <a:pt x="174" y="125"/>
                      <a:pt x="172" y="123"/>
                    </a:cubicBezTo>
                    <a:cubicBezTo>
                      <a:pt x="169" y="121"/>
                      <a:pt x="166" y="120"/>
                      <a:pt x="162" y="120"/>
                    </a:cubicBezTo>
                    <a:cubicBezTo>
                      <a:pt x="157" y="120"/>
                      <a:pt x="153" y="122"/>
                      <a:pt x="150" y="126"/>
                    </a:cubicBezTo>
                    <a:cubicBezTo>
                      <a:pt x="147" y="129"/>
                      <a:pt x="145" y="135"/>
                      <a:pt x="145" y="143"/>
                    </a:cubicBezTo>
                    <a:cubicBezTo>
                      <a:pt x="145" y="152"/>
                      <a:pt x="147" y="158"/>
                      <a:pt x="150" y="162"/>
                    </a:cubicBezTo>
                    <a:cubicBezTo>
                      <a:pt x="153" y="166"/>
                      <a:pt x="157" y="168"/>
                      <a:pt x="162" y="168"/>
                    </a:cubicBezTo>
                    <a:cubicBezTo>
                      <a:pt x="166" y="168"/>
                      <a:pt x="169" y="166"/>
                      <a:pt x="172" y="164"/>
                    </a:cubicBezTo>
                    <a:cubicBezTo>
                      <a:pt x="174" y="162"/>
                      <a:pt x="176" y="158"/>
                      <a:pt x="177" y="153"/>
                    </a:cubicBezTo>
                    <a:close/>
                    <a:moveTo>
                      <a:pt x="204" y="109"/>
                    </a:moveTo>
                    <a:lnTo>
                      <a:pt x="250" y="109"/>
                    </a:lnTo>
                    <a:lnTo>
                      <a:pt x="250" y="121"/>
                    </a:lnTo>
                    <a:lnTo>
                      <a:pt x="218" y="121"/>
                    </a:lnTo>
                    <a:lnTo>
                      <a:pt x="218" y="178"/>
                    </a:lnTo>
                    <a:lnTo>
                      <a:pt x="204" y="178"/>
                    </a:lnTo>
                    <a:lnTo>
                      <a:pt x="204" y="109"/>
                    </a:lnTo>
                    <a:close/>
                    <a:moveTo>
                      <a:pt x="258" y="109"/>
                    </a:moveTo>
                    <a:lnTo>
                      <a:pt x="271" y="109"/>
                    </a:lnTo>
                    <a:lnTo>
                      <a:pt x="271" y="155"/>
                    </a:lnTo>
                    <a:lnTo>
                      <a:pt x="299" y="109"/>
                    </a:lnTo>
                    <a:lnTo>
                      <a:pt x="313" y="109"/>
                    </a:lnTo>
                    <a:lnTo>
                      <a:pt x="313" y="178"/>
                    </a:lnTo>
                    <a:lnTo>
                      <a:pt x="300" y="178"/>
                    </a:lnTo>
                    <a:lnTo>
                      <a:pt x="300" y="133"/>
                    </a:lnTo>
                    <a:lnTo>
                      <a:pt x="272" y="178"/>
                    </a:lnTo>
                    <a:lnTo>
                      <a:pt x="258" y="178"/>
                    </a:lnTo>
                    <a:lnTo>
                      <a:pt x="258" y="109"/>
                    </a:lnTo>
                    <a:close/>
                    <a:moveTo>
                      <a:pt x="327" y="109"/>
                    </a:moveTo>
                    <a:lnTo>
                      <a:pt x="340" y="109"/>
                    </a:lnTo>
                    <a:lnTo>
                      <a:pt x="340" y="155"/>
                    </a:lnTo>
                    <a:lnTo>
                      <a:pt x="368" y="109"/>
                    </a:lnTo>
                    <a:lnTo>
                      <a:pt x="382" y="109"/>
                    </a:lnTo>
                    <a:lnTo>
                      <a:pt x="382" y="178"/>
                    </a:lnTo>
                    <a:lnTo>
                      <a:pt x="369" y="178"/>
                    </a:lnTo>
                    <a:lnTo>
                      <a:pt x="369" y="133"/>
                    </a:lnTo>
                    <a:lnTo>
                      <a:pt x="341" y="178"/>
                    </a:lnTo>
                    <a:lnTo>
                      <a:pt x="327" y="178"/>
                    </a:lnTo>
                    <a:lnTo>
                      <a:pt x="327" y="109"/>
                    </a:lnTo>
                    <a:close/>
                    <a:moveTo>
                      <a:pt x="363" y="89"/>
                    </a:moveTo>
                    <a:lnTo>
                      <a:pt x="369" y="89"/>
                    </a:lnTo>
                    <a:cubicBezTo>
                      <a:pt x="369" y="94"/>
                      <a:pt x="368" y="97"/>
                      <a:pt x="365" y="99"/>
                    </a:cubicBezTo>
                    <a:cubicBezTo>
                      <a:pt x="362" y="102"/>
                      <a:pt x="359" y="103"/>
                      <a:pt x="355" y="103"/>
                    </a:cubicBezTo>
                    <a:cubicBezTo>
                      <a:pt x="351" y="103"/>
                      <a:pt x="347" y="102"/>
                      <a:pt x="345" y="99"/>
                    </a:cubicBezTo>
                    <a:cubicBezTo>
                      <a:pt x="342" y="97"/>
                      <a:pt x="340" y="94"/>
                      <a:pt x="340" y="89"/>
                    </a:cubicBezTo>
                    <a:lnTo>
                      <a:pt x="347" y="89"/>
                    </a:lnTo>
                    <a:cubicBezTo>
                      <a:pt x="347" y="92"/>
                      <a:pt x="348" y="93"/>
                      <a:pt x="349" y="94"/>
                    </a:cubicBezTo>
                    <a:cubicBezTo>
                      <a:pt x="350" y="96"/>
                      <a:pt x="352" y="96"/>
                      <a:pt x="355" y="96"/>
                    </a:cubicBezTo>
                    <a:cubicBezTo>
                      <a:pt x="357" y="96"/>
                      <a:pt x="359" y="96"/>
                      <a:pt x="361" y="94"/>
                    </a:cubicBezTo>
                    <a:cubicBezTo>
                      <a:pt x="362" y="93"/>
                      <a:pt x="363" y="92"/>
                      <a:pt x="363" y="89"/>
                    </a:cubicBezTo>
                    <a:close/>
                    <a:moveTo>
                      <a:pt x="396" y="178"/>
                    </a:moveTo>
                    <a:lnTo>
                      <a:pt x="396" y="109"/>
                    </a:lnTo>
                    <a:lnTo>
                      <a:pt x="410" y="109"/>
                    </a:lnTo>
                    <a:lnTo>
                      <a:pt x="410" y="137"/>
                    </a:lnTo>
                    <a:lnTo>
                      <a:pt x="438" y="137"/>
                    </a:lnTo>
                    <a:lnTo>
                      <a:pt x="438" y="109"/>
                    </a:lnTo>
                    <a:lnTo>
                      <a:pt x="452" y="109"/>
                    </a:lnTo>
                    <a:lnTo>
                      <a:pt x="452" y="178"/>
                    </a:lnTo>
                    <a:lnTo>
                      <a:pt x="438" y="178"/>
                    </a:lnTo>
                    <a:lnTo>
                      <a:pt x="438" y="148"/>
                    </a:lnTo>
                    <a:lnTo>
                      <a:pt x="410" y="148"/>
                    </a:lnTo>
                    <a:lnTo>
                      <a:pt x="410" y="178"/>
                    </a:lnTo>
                    <a:lnTo>
                      <a:pt x="396" y="178"/>
                    </a:lnTo>
                    <a:close/>
                    <a:moveTo>
                      <a:pt x="494" y="109"/>
                    </a:moveTo>
                    <a:lnTo>
                      <a:pt x="541" y="109"/>
                    </a:lnTo>
                    <a:lnTo>
                      <a:pt x="541" y="121"/>
                    </a:lnTo>
                    <a:lnTo>
                      <a:pt x="508" y="121"/>
                    </a:lnTo>
                    <a:lnTo>
                      <a:pt x="508" y="178"/>
                    </a:lnTo>
                    <a:lnTo>
                      <a:pt x="494" y="178"/>
                    </a:lnTo>
                    <a:lnTo>
                      <a:pt x="494" y="109"/>
                    </a:lnTo>
                    <a:close/>
                    <a:moveTo>
                      <a:pt x="604" y="178"/>
                    </a:moveTo>
                    <a:lnTo>
                      <a:pt x="589" y="178"/>
                    </a:lnTo>
                    <a:lnTo>
                      <a:pt x="583" y="163"/>
                    </a:lnTo>
                    <a:lnTo>
                      <a:pt x="555" y="163"/>
                    </a:lnTo>
                    <a:lnTo>
                      <a:pt x="549" y="178"/>
                    </a:lnTo>
                    <a:lnTo>
                      <a:pt x="535" y="178"/>
                    </a:lnTo>
                    <a:lnTo>
                      <a:pt x="561" y="109"/>
                    </a:lnTo>
                    <a:lnTo>
                      <a:pt x="576" y="109"/>
                    </a:lnTo>
                    <a:lnTo>
                      <a:pt x="604" y="178"/>
                    </a:lnTo>
                    <a:close/>
                    <a:moveTo>
                      <a:pt x="578" y="151"/>
                    </a:moveTo>
                    <a:lnTo>
                      <a:pt x="569" y="125"/>
                    </a:lnTo>
                    <a:lnTo>
                      <a:pt x="559" y="151"/>
                    </a:lnTo>
                    <a:lnTo>
                      <a:pt x="578" y="151"/>
                    </a:lnTo>
                    <a:close/>
                    <a:moveTo>
                      <a:pt x="621" y="128"/>
                    </a:moveTo>
                    <a:lnTo>
                      <a:pt x="608" y="125"/>
                    </a:lnTo>
                    <a:cubicBezTo>
                      <a:pt x="611" y="114"/>
                      <a:pt x="619" y="108"/>
                      <a:pt x="633" y="108"/>
                    </a:cubicBezTo>
                    <a:cubicBezTo>
                      <a:pt x="641" y="108"/>
                      <a:pt x="647" y="110"/>
                      <a:pt x="651" y="113"/>
                    </a:cubicBezTo>
                    <a:cubicBezTo>
                      <a:pt x="655" y="117"/>
                      <a:pt x="657" y="121"/>
                      <a:pt x="657" y="126"/>
                    </a:cubicBezTo>
                    <a:cubicBezTo>
                      <a:pt x="657" y="129"/>
                      <a:pt x="656" y="132"/>
                      <a:pt x="654" y="135"/>
                    </a:cubicBezTo>
                    <a:cubicBezTo>
                      <a:pt x="653" y="138"/>
                      <a:pt x="650" y="140"/>
                      <a:pt x="646" y="142"/>
                    </a:cubicBezTo>
                    <a:cubicBezTo>
                      <a:pt x="650" y="144"/>
                      <a:pt x="654" y="146"/>
                      <a:pt x="656" y="149"/>
                    </a:cubicBezTo>
                    <a:cubicBezTo>
                      <a:pt x="658" y="152"/>
                      <a:pt x="660" y="155"/>
                      <a:pt x="660" y="159"/>
                    </a:cubicBezTo>
                    <a:cubicBezTo>
                      <a:pt x="660" y="165"/>
                      <a:pt x="657" y="170"/>
                      <a:pt x="653" y="174"/>
                    </a:cubicBezTo>
                    <a:cubicBezTo>
                      <a:pt x="649" y="178"/>
                      <a:pt x="642" y="180"/>
                      <a:pt x="633" y="180"/>
                    </a:cubicBezTo>
                    <a:cubicBezTo>
                      <a:pt x="626" y="180"/>
                      <a:pt x="620" y="179"/>
                      <a:pt x="616" y="176"/>
                    </a:cubicBezTo>
                    <a:cubicBezTo>
                      <a:pt x="612" y="174"/>
                      <a:pt x="609" y="169"/>
                      <a:pt x="606" y="163"/>
                    </a:cubicBezTo>
                    <a:lnTo>
                      <a:pt x="619" y="158"/>
                    </a:lnTo>
                    <a:cubicBezTo>
                      <a:pt x="620" y="163"/>
                      <a:pt x="622" y="165"/>
                      <a:pt x="624" y="166"/>
                    </a:cubicBezTo>
                    <a:cubicBezTo>
                      <a:pt x="627" y="168"/>
                      <a:pt x="629" y="168"/>
                      <a:pt x="633" y="168"/>
                    </a:cubicBezTo>
                    <a:cubicBezTo>
                      <a:pt x="637" y="168"/>
                      <a:pt x="640" y="167"/>
                      <a:pt x="642" y="165"/>
                    </a:cubicBezTo>
                    <a:cubicBezTo>
                      <a:pt x="644" y="164"/>
                      <a:pt x="645" y="161"/>
                      <a:pt x="645" y="159"/>
                    </a:cubicBezTo>
                    <a:cubicBezTo>
                      <a:pt x="645" y="156"/>
                      <a:pt x="644" y="154"/>
                      <a:pt x="642" y="152"/>
                    </a:cubicBezTo>
                    <a:cubicBezTo>
                      <a:pt x="640" y="150"/>
                      <a:pt x="636" y="149"/>
                      <a:pt x="632" y="149"/>
                    </a:cubicBezTo>
                    <a:lnTo>
                      <a:pt x="628" y="149"/>
                    </a:lnTo>
                    <a:lnTo>
                      <a:pt x="628" y="139"/>
                    </a:lnTo>
                    <a:lnTo>
                      <a:pt x="630" y="139"/>
                    </a:lnTo>
                    <a:cubicBezTo>
                      <a:pt x="634" y="139"/>
                      <a:pt x="637" y="138"/>
                      <a:pt x="640" y="136"/>
                    </a:cubicBezTo>
                    <a:cubicBezTo>
                      <a:pt x="642" y="134"/>
                      <a:pt x="643" y="132"/>
                      <a:pt x="643" y="128"/>
                    </a:cubicBezTo>
                    <a:cubicBezTo>
                      <a:pt x="643" y="126"/>
                      <a:pt x="642" y="124"/>
                      <a:pt x="640" y="122"/>
                    </a:cubicBezTo>
                    <a:cubicBezTo>
                      <a:pt x="639" y="120"/>
                      <a:pt x="636" y="119"/>
                      <a:pt x="632" y="119"/>
                    </a:cubicBezTo>
                    <a:cubicBezTo>
                      <a:pt x="627" y="119"/>
                      <a:pt x="623" y="122"/>
                      <a:pt x="621" y="128"/>
                    </a:cubicBezTo>
                    <a:close/>
                    <a:moveTo>
                      <a:pt x="734" y="178"/>
                    </a:moveTo>
                    <a:lnTo>
                      <a:pt x="719" y="178"/>
                    </a:lnTo>
                    <a:lnTo>
                      <a:pt x="713" y="163"/>
                    </a:lnTo>
                    <a:lnTo>
                      <a:pt x="685" y="163"/>
                    </a:lnTo>
                    <a:lnTo>
                      <a:pt x="680" y="178"/>
                    </a:lnTo>
                    <a:lnTo>
                      <a:pt x="665" y="178"/>
                    </a:lnTo>
                    <a:lnTo>
                      <a:pt x="692" y="109"/>
                    </a:lnTo>
                    <a:lnTo>
                      <a:pt x="707" y="109"/>
                    </a:lnTo>
                    <a:lnTo>
                      <a:pt x="734" y="178"/>
                    </a:lnTo>
                    <a:close/>
                    <a:moveTo>
                      <a:pt x="709" y="151"/>
                    </a:moveTo>
                    <a:lnTo>
                      <a:pt x="699" y="125"/>
                    </a:lnTo>
                    <a:lnTo>
                      <a:pt x="690" y="151"/>
                    </a:lnTo>
                    <a:lnTo>
                      <a:pt x="709" y="151"/>
                    </a:lnTo>
                    <a:close/>
                    <a:moveTo>
                      <a:pt x="742" y="178"/>
                    </a:moveTo>
                    <a:lnTo>
                      <a:pt x="742" y="109"/>
                    </a:lnTo>
                    <a:lnTo>
                      <a:pt x="764" y="109"/>
                    </a:lnTo>
                    <a:cubicBezTo>
                      <a:pt x="773" y="109"/>
                      <a:pt x="778" y="110"/>
                      <a:pt x="781" y="110"/>
                    </a:cubicBezTo>
                    <a:cubicBezTo>
                      <a:pt x="785" y="111"/>
                      <a:pt x="788" y="114"/>
                      <a:pt x="791" y="117"/>
                    </a:cubicBezTo>
                    <a:cubicBezTo>
                      <a:pt x="793" y="121"/>
                      <a:pt x="795" y="125"/>
                      <a:pt x="795" y="131"/>
                    </a:cubicBezTo>
                    <a:cubicBezTo>
                      <a:pt x="795" y="135"/>
                      <a:pt x="794" y="138"/>
                      <a:pt x="792" y="141"/>
                    </a:cubicBezTo>
                    <a:cubicBezTo>
                      <a:pt x="791" y="144"/>
                      <a:pt x="789" y="146"/>
                      <a:pt x="786" y="148"/>
                    </a:cubicBezTo>
                    <a:cubicBezTo>
                      <a:pt x="784" y="150"/>
                      <a:pt x="782" y="151"/>
                      <a:pt x="779" y="151"/>
                    </a:cubicBezTo>
                    <a:cubicBezTo>
                      <a:pt x="776" y="152"/>
                      <a:pt x="771" y="152"/>
                      <a:pt x="765" y="152"/>
                    </a:cubicBezTo>
                    <a:lnTo>
                      <a:pt x="756" y="152"/>
                    </a:lnTo>
                    <a:lnTo>
                      <a:pt x="756" y="178"/>
                    </a:lnTo>
                    <a:lnTo>
                      <a:pt x="742" y="178"/>
                    </a:lnTo>
                    <a:close/>
                    <a:moveTo>
                      <a:pt x="756" y="121"/>
                    </a:moveTo>
                    <a:lnTo>
                      <a:pt x="756" y="141"/>
                    </a:lnTo>
                    <a:lnTo>
                      <a:pt x="763" y="141"/>
                    </a:lnTo>
                    <a:cubicBezTo>
                      <a:pt x="769" y="141"/>
                      <a:pt x="772" y="140"/>
                      <a:pt x="774" y="140"/>
                    </a:cubicBezTo>
                    <a:cubicBezTo>
                      <a:pt x="776" y="139"/>
                      <a:pt x="778" y="138"/>
                      <a:pt x="779" y="136"/>
                    </a:cubicBezTo>
                    <a:cubicBezTo>
                      <a:pt x="780" y="135"/>
                      <a:pt x="780" y="133"/>
                      <a:pt x="780" y="131"/>
                    </a:cubicBezTo>
                    <a:cubicBezTo>
                      <a:pt x="780" y="128"/>
                      <a:pt x="779" y="126"/>
                      <a:pt x="778" y="125"/>
                    </a:cubicBezTo>
                    <a:cubicBezTo>
                      <a:pt x="777" y="123"/>
                      <a:pt x="775" y="122"/>
                      <a:pt x="772" y="121"/>
                    </a:cubicBezTo>
                    <a:cubicBezTo>
                      <a:pt x="771" y="121"/>
                      <a:pt x="767" y="121"/>
                      <a:pt x="762" y="121"/>
                    </a:cubicBezTo>
                    <a:lnTo>
                      <a:pt x="756" y="1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algn="ctr"/>
                <a:endParaRPr lang="en-US" sz="2700"/>
              </a:p>
            </p:txBody>
          </p:sp>
          <p:sp>
            <p:nvSpPr>
              <p:cNvPr id="12" name="Freeform 9">
                <a:extLst>
                  <a:ext uri="{FF2B5EF4-FFF2-40B4-BE49-F238E27FC236}">
                    <a16:creationId xmlns:a16="http://schemas.microsoft.com/office/drawing/2014/main" id="{C44F3F87-8DED-B71E-8AD2-B526DB08F2E5}"/>
                  </a:ext>
                </a:extLst>
              </p:cNvPr>
              <p:cNvSpPr>
                <a:spLocks noEditPoints="1"/>
              </p:cNvSpPr>
              <p:nvPr/>
            </p:nvSpPr>
            <p:spPr bwMode="auto">
              <a:xfrm>
                <a:off x="2946845" y="1333945"/>
                <a:ext cx="257175" cy="525463"/>
              </a:xfrm>
              <a:custGeom>
                <a:avLst/>
                <a:gdLst>
                  <a:gd name="T0" fmla="*/ 139 w 279"/>
                  <a:gd name="T1" fmla="*/ 99 h 571"/>
                  <a:gd name="T2" fmla="*/ 107 w 279"/>
                  <a:gd name="T3" fmla="*/ 68 h 571"/>
                  <a:gd name="T4" fmla="*/ 116 w 279"/>
                  <a:gd name="T5" fmla="*/ 52 h 571"/>
                  <a:gd name="T6" fmla="*/ 124 w 279"/>
                  <a:gd name="T7" fmla="*/ 30 h 571"/>
                  <a:gd name="T8" fmla="*/ 126 w 279"/>
                  <a:gd name="T9" fmla="*/ 46 h 571"/>
                  <a:gd name="T10" fmla="*/ 128 w 279"/>
                  <a:gd name="T11" fmla="*/ 67 h 571"/>
                  <a:gd name="T12" fmla="*/ 132 w 279"/>
                  <a:gd name="T13" fmla="*/ 36 h 571"/>
                  <a:gd name="T14" fmla="*/ 134 w 279"/>
                  <a:gd name="T15" fmla="*/ 12 h 571"/>
                  <a:gd name="T16" fmla="*/ 146 w 279"/>
                  <a:gd name="T17" fmla="*/ 28 h 571"/>
                  <a:gd name="T18" fmla="*/ 152 w 279"/>
                  <a:gd name="T19" fmla="*/ 67 h 571"/>
                  <a:gd name="T20" fmla="*/ 153 w 279"/>
                  <a:gd name="T21" fmla="*/ 47 h 571"/>
                  <a:gd name="T22" fmla="*/ 161 w 279"/>
                  <a:gd name="T23" fmla="*/ 39 h 571"/>
                  <a:gd name="T24" fmla="*/ 172 w 279"/>
                  <a:gd name="T25" fmla="*/ 68 h 571"/>
                  <a:gd name="T26" fmla="*/ 201 w 279"/>
                  <a:gd name="T27" fmla="*/ 417 h 571"/>
                  <a:gd name="T28" fmla="*/ 127 w 279"/>
                  <a:gd name="T29" fmla="*/ 476 h 571"/>
                  <a:gd name="T30" fmla="*/ 137 w 279"/>
                  <a:gd name="T31" fmla="*/ 422 h 571"/>
                  <a:gd name="T32" fmla="*/ 177 w 279"/>
                  <a:gd name="T33" fmla="*/ 384 h 571"/>
                  <a:gd name="T34" fmla="*/ 108 w 279"/>
                  <a:gd name="T35" fmla="*/ 470 h 571"/>
                  <a:gd name="T36" fmla="*/ 129 w 279"/>
                  <a:gd name="T37" fmla="*/ 357 h 571"/>
                  <a:gd name="T38" fmla="*/ 140 w 279"/>
                  <a:gd name="T39" fmla="*/ 413 h 571"/>
                  <a:gd name="T40" fmla="*/ 102 w 279"/>
                  <a:gd name="T41" fmla="*/ 450 h 571"/>
                  <a:gd name="T42" fmla="*/ 0 w 279"/>
                  <a:gd name="T43" fmla="*/ 266 h 571"/>
                  <a:gd name="T44" fmla="*/ 64 w 279"/>
                  <a:gd name="T45" fmla="*/ 571 h 571"/>
                  <a:gd name="T46" fmla="*/ 0 w 279"/>
                  <a:gd name="T47" fmla="*/ 266 h 571"/>
                  <a:gd name="T48" fmla="*/ 279 w 279"/>
                  <a:gd name="T49" fmla="*/ 266 h 571"/>
                  <a:gd name="T50" fmla="*/ 215 w 279"/>
                  <a:gd name="T51" fmla="*/ 571 h 571"/>
                  <a:gd name="T52" fmla="*/ 78 w 279"/>
                  <a:gd name="T53" fmla="*/ 492 h 571"/>
                  <a:gd name="T54" fmla="*/ 201 w 279"/>
                  <a:gd name="T55" fmla="*/ 516 h 571"/>
                  <a:gd name="T56" fmla="*/ 78 w 279"/>
                  <a:gd name="T57" fmla="*/ 492 h 571"/>
                  <a:gd name="T58" fmla="*/ 200 w 279"/>
                  <a:gd name="T59" fmla="*/ 533 h 571"/>
                  <a:gd name="T60" fmla="*/ 139 w 279"/>
                  <a:gd name="T61" fmla="*/ 570 h 571"/>
                  <a:gd name="T62" fmla="*/ 201 w 279"/>
                  <a:gd name="T63" fmla="*/ 317 h 571"/>
                  <a:gd name="T64" fmla="*/ 78 w 279"/>
                  <a:gd name="T65" fmla="*/ 341 h 571"/>
                  <a:gd name="T66" fmla="*/ 139 w 279"/>
                  <a:gd name="T67" fmla="*/ 303 h 571"/>
                  <a:gd name="T68" fmla="*/ 79 w 279"/>
                  <a:gd name="T69" fmla="*/ 266 h 571"/>
                  <a:gd name="T70" fmla="*/ 209 w 279"/>
                  <a:gd name="T71" fmla="*/ 184 h 571"/>
                  <a:gd name="T72" fmla="*/ 70 w 279"/>
                  <a:gd name="T73" fmla="*/ 184 h 571"/>
                  <a:gd name="T74" fmla="*/ 209 w 279"/>
                  <a:gd name="T75" fmla="*/ 184 h 571"/>
                  <a:gd name="T76" fmla="*/ 191 w 279"/>
                  <a:gd name="T77" fmla="*/ 163 h 571"/>
                  <a:gd name="T78" fmla="*/ 88 w 279"/>
                  <a:gd name="T79" fmla="*/ 163 h 571"/>
                  <a:gd name="T80" fmla="*/ 140 w 279"/>
                  <a:gd name="T81" fmla="*/ 374 h 571"/>
                  <a:gd name="T82" fmla="*/ 140 w 279"/>
                  <a:gd name="T83" fmla="*/ 395 h 571"/>
                  <a:gd name="T84" fmla="*/ 140 w 279"/>
                  <a:gd name="T85" fmla="*/ 374 h 571"/>
                  <a:gd name="T86" fmla="*/ 150 w 279"/>
                  <a:gd name="T87" fmla="*/ 451 h 571"/>
                  <a:gd name="T88" fmla="*/ 129 w 279"/>
                  <a:gd name="T89" fmla="*/ 45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9" h="571">
                    <a:moveTo>
                      <a:pt x="172" y="68"/>
                    </a:moveTo>
                    <a:cubicBezTo>
                      <a:pt x="172" y="85"/>
                      <a:pt x="157" y="99"/>
                      <a:pt x="139" y="99"/>
                    </a:cubicBezTo>
                    <a:cubicBezTo>
                      <a:pt x="122" y="99"/>
                      <a:pt x="108" y="85"/>
                      <a:pt x="107" y="68"/>
                    </a:cubicBezTo>
                    <a:cubicBezTo>
                      <a:pt x="107" y="68"/>
                      <a:pt x="107" y="68"/>
                      <a:pt x="107" y="68"/>
                    </a:cubicBezTo>
                    <a:cubicBezTo>
                      <a:pt x="107" y="65"/>
                      <a:pt x="108" y="62"/>
                      <a:pt x="110" y="60"/>
                    </a:cubicBezTo>
                    <a:cubicBezTo>
                      <a:pt x="112" y="57"/>
                      <a:pt x="115" y="55"/>
                      <a:pt x="116" y="52"/>
                    </a:cubicBezTo>
                    <a:cubicBezTo>
                      <a:pt x="117" y="47"/>
                      <a:pt x="116" y="45"/>
                      <a:pt x="117" y="42"/>
                    </a:cubicBezTo>
                    <a:cubicBezTo>
                      <a:pt x="117" y="37"/>
                      <a:pt x="121" y="33"/>
                      <a:pt x="124" y="30"/>
                    </a:cubicBezTo>
                    <a:cubicBezTo>
                      <a:pt x="124" y="31"/>
                      <a:pt x="122" y="35"/>
                      <a:pt x="123" y="39"/>
                    </a:cubicBezTo>
                    <a:cubicBezTo>
                      <a:pt x="123" y="41"/>
                      <a:pt x="125" y="44"/>
                      <a:pt x="126" y="46"/>
                    </a:cubicBezTo>
                    <a:cubicBezTo>
                      <a:pt x="127" y="52"/>
                      <a:pt x="122" y="54"/>
                      <a:pt x="121" y="59"/>
                    </a:cubicBezTo>
                    <a:cubicBezTo>
                      <a:pt x="120" y="62"/>
                      <a:pt x="122" y="67"/>
                      <a:pt x="128" y="67"/>
                    </a:cubicBezTo>
                    <a:cubicBezTo>
                      <a:pt x="132" y="67"/>
                      <a:pt x="135" y="62"/>
                      <a:pt x="133" y="58"/>
                    </a:cubicBezTo>
                    <a:cubicBezTo>
                      <a:pt x="129" y="47"/>
                      <a:pt x="129" y="42"/>
                      <a:pt x="132" y="36"/>
                    </a:cubicBezTo>
                    <a:cubicBezTo>
                      <a:pt x="133" y="34"/>
                      <a:pt x="135" y="33"/>
                      <a:pt x="136" y="30"/>
                    </a:cubicBezTo>
                    <a:cubicBezTo>
                      <a:pt x="139" y="25"/>
                      <a:pt x="134" y="18"/>
                      <a:pt x="134" y="12"/>
                    </a:cubicBezTo>
                    <a:cubicBezTo>
                      <a:pt x="134" y="7"/>
                      <a:pt x="137" y="1"/>
                      <a:pt x="140" y="0"/>
                    </a:cubicBezTo>
                    <a:cubicBezTo>
                      <a:pt x="135" y="12"/>
                      <a:pt x="140" y="19"/>
                      <a:pt x="146" y="28"/>
                    </a:cubicBezTo>
                    <a:cubicBezTo>
                      <a:pt x="153" y="37"/>
                      <a:pt x="145" y="48"/>
                      <a:pt x="144" y="56"/>
                    </a:cubicBezTo>
                    <a:cubicBezTo>
                      <a:pt x="143" y="62"/>
                      <a:pt x="146" y="67"/>
                      <a:pt x="152" y="67"/>
                    </a:cubicBezTo>
                    <a:cubicBezTo>
                      <a:pt x="158" y="66"/>
                      <a:pt x="159" y="59"/>
                      <a:pt x="155" y="55"/>
                    </a:cubicBezTo>
                    <a:cubicBezTo>
                      <a:pt x="153" y="53"/>
                      <a:pt x="153" y="50"/>
                      <a:pt x="153" y="47"/>
                    </a:cubicBezTo>
                    <a:cubicBezTo>
                      <a:pt x="154" y="43"/>
                      <a:pt x="158" y="39"/>
                      <a:pt x="153" y="32"/>
                    </a:cubicBezTo>
                    <a:cubicBezTo>
                      <a:pt x="158" y="34"/>
                      <a:pt x="160" y="37"/>
                      <a:pt x="161" y="39"/>
                    </a:cubicBezTo>
                    <a:cubicBezTo>
                      <a:pt x="162" y="44"/>
                      <a:pt x="160" y="44"/>
                      <a:pt x="161" y="50"/>
                    </a:cubicBezTo>
                    <a:cubicBezTo>
                      <a:pt x="163" y="55"/>
                      <a:pt x="171" y="58"/>
                      <a:pt x="172" y="68"/>
                    </a:cubicBezTo>
                    <a:close/>
                    <a:moveTo>
                      <a:pt x="171" y="365"/>
                    </a:moveTo>
                    <a:cubicBezTo>
                      <a:pt x="189" y="375"/>
                      <a:pt x="201" y="395"/>
                      <a:pt x="201" y="417"/>
                    </a:cubicBezTo>
                    <a:cubicBezTo>
                      <a:pt x="201" y="448"/>
                      <a:pt x="178" y="474"/>
                      <a:pt x="149" y="478"/>
                    </a:cubicBezTo>
                    <a:cubicBezTo>
                      <a:pt x="141" y="479"/>
                      <a:pt x="134" y="479"/>
                      <a:pt x="127" y="476"/>
                    </a:cubicBezTo>
                    <a:cubicBezTo>
                      <a:pt x="118" y="471"/>
                      <a:pt x="111" y="461"/>
                      <a:pt x="111" y="450"/>
                    </a:cubicBezTo>
                    <a:cubicBezTo>
                      <a:pt x="111" y="435"/>
                      <a:pt x="123" y="423"/>
                      <a:pt x="137" y="422"/>
                    </a:cubicBezTo>
                    <a:cubicBezTo>
                      <a:pt x="139" y="422"/>
                      <a:pt x="140" y="422"/>
                      <a:pt x="141" y="422"/>
                    </a:cubicBezTo>
                    <a:cubicBezTo>
                      <a:pt x="161" y="421"/>
                      <a:pt x="177" y="405"/>
                      <a:pt x="177" y="384"/>
                    </a:cubicBezTo>
                    <a:cubicBezTo>
                      <a:pt x="177" y="377"/>
                      <a:pt x="175" y="370"/>
                      <a:pt x="171" y="365"/>
                    </a:cubicBezTo>
                    <a:close/>
                    <a:moveTo>
                      <a:pt x="108" y="470"/>
                    </a:moveTo>
                    <a:cubicBezTo>
                      <a:pt x="90" y="460"/>
                      <a:pt x="78" y="440"/>
                      <a:pt x="78" y="417"/>
                    </a:cubicBezTo>
                    <a:cubicBezTo>
                      <a:pt x="78" y="387"/>
                      <a:pt x="100" y="362"/>
                      <a:pt x="129" y="357"/>
                    </a:cubicBezTo>
                    <a:cubicBezTo>
                      <a:pt x="147" y="353"/>
                      <a:pt x="168" y="362"/>
                      <a:pt x="168" y="384"/>
                    </a:cubicBezTo>
                    <a:cubicBezTo>
                      <a:pt x="168" y="400"/>
                      <a:pt x="155" y="413"/>
                      <a:pt x="140" y="413"/>
                    </a:cubicBezTo>
                    <a:cubicBezTo>
                      <a:pt x="140" y="413"/>
                      <a:pt x="139" y="413"/>
                      <a:pt x="139" y="413"/>
                    </a:cubicBezTo>
                    <a:cubicBezTo>
                      <a:pt x="119" y="413"/>
                      <a:pt x="102" y="430"/>
                      <a:pt x="102" y="450"/>
                    </a:cubicBezTo>
                    <a:cubicBezTo>
                      <a:pt x="102" y="458"/>
                      <a:pt x="104" y="465"/>
                      <a:pt x="108" y="470"/>
                    </a:cubicBezTo>
                    <a:close/>
                    <a:moveTo>
                      <a:pt x="0" y="266"/>
                    </a:moveTo>
                    <a:lnTo>
                      <a:pt x="64" y="266"/>
                    </a:lnTo>
                    <a:lnTo>
                      <a:pt x="64" y="571"/>
                    </a:lnTo>
                    <a:lnTo>
                      <a:pt x="0" y="571"/>
                    </a:lnTo>
                    <a:lnTo>
                      <a:pt x="0" y="266"/>
                    </a:lnTo>
                    <a:close/>
                    <a:moveTo>
                      <a:pt x="215" y="266"/>
                    </a:moveTo>
                    <a:lnTo>
                      <a:pt x="279" y="266"/>
                    </a:lnTo>
                    <a:lnTo>
                      <a:pt x="279" y="571"/>
                    </a:lnTo>
                    <a:lnTo>
                      <a:pt x="215" y="571"/>
                    </a:lnTo>
                    <a:lnTo>
                      <a:pt x="215" y="266"/>
                    </a:lnTo>
                    <a:close/>
                    <a:moveTo>
                      <a:pt x="78" y="492"/>
                    </a:moveTo>
                    <a:lnTo>
                      <a:pt x="201" y="492"/>
                    </a:lnTo>
                    <a:lnTo>
                      <a:pt x="201" y="516"/>
                    </a:lnTo>
                    <a:lnTo>
                      <a:pt x="78" y="516"/>
                    </a:lnTo>
                    <a:lnTo>
                      <a:pt x="78" y="492"/>
                    </a:lnTo>
                    <a:close/>
                    <a:moveTo>
                      <a:pt x="139" y="570"/>
                    </a:moveTo>
                    <a:lnTo>
                      <a:pt x="200" y="533"/>
                    </a:lnTo>
                    <a:lnTo>
                      <a:pt x="79" y="533"/>
                    </a:lnTo>
                    <a:lnTo>
                      <a:pt x="139" y="570"/>
                    </a:lnTo>
                    <a:close/>
                    <a:moveTo>
                      <a:pt x="78" y="317"/>
                    </a:moveTo>
                    <a:lnTo>
                      <a:pt x="201" y="317"/>
                    </a:lnTo>
                    <a:lnTo>
                      <a:pt x="201" y="341"/>
                    </a:lnTo>
                    <a:lnTo>
                      <a:pt x="78" y="341"/>
                    </a:lnTo>
                    <a:lnTo>
                      <a:pt x="78" y="317"/>
                    </a:lnTo>
                    <a:close/>
                    <a:moveTo>
                      <a:pt x="139" y="303"/>
                    </a:moveTo>
                    <a:lnTo>
                      <a:pt x="200" y="266"/>
                    </a:lnTo>
                    <a:lnTo>
                      <a:pt x="79" y="266"/>
                    </a:lnTo>
                    <a:lnTo>
                      <a:pt x="139" y="303"/>
                    </a:lnTo>
                    <a:close/>
                    <a:moveTo>
                      <a:pt x="209" y="184"/>
                    </a:moveTo>
                    <a:cubicBezTo>
                      <a:pt x="208" y="221"/>
                      <a:pt x="177" y="251"/>
                      <a:pt x="139" y="251"/>
                    </a:cubicBezTo>
                    <a:cubicBezTo>
                      <a:pt x="102" y="251"/>
                      <a:pt x="71" y="221"/>
                      <a:pt x="70" y="184"/>
                    </a:cubicBezTo>
                    <a:cubicBezTo>
                      <a:pt x="82" y="210"/>
                      <a:pt x="109" y="228"/>
                      <a:pt x="139" y="228"/>
                    </a:cubicBezTo>
                    <a:cubicBezTo>
                      <a:pt x="170" y="228"/>
                      <a:pt x="197" y="210"/>
                      <a:pt x="209" y="184"/>
                    </a:cubicBezTo>
                    <a:close/>
                    <a:moveTo>
                      <a:pt x="139" y="112"/>
                    </a:moveTo>
                    <a:cubicBezTo>
                      <a:pt x="168" y="112"/>
                      <a:pt x="191" y="135"/>
                      <a:pt x="191" y="163"/>
                    </a:cubicBezTo>
                    <a:cubicBezTo>
                      <a:pt x="191" y="192"/>
                      <a:pt x="168" y="215"/>
                      <a:pt x="139" y="215"/>
                    </a:cubicBezTo>
                    <a:cubicBezTo>
                      <a:pt x="111" y="215"/>
                      <a:pt x="88" y="192"/>
                      <a:pt x="88" y="163"/>
                    </a:cubicBezTo>
                    <a:cubicBezTo>
                      <a:pt x="88" y="135"/>
                      <a:pt x="111" y="112"/>
                      <a:pt x="139" y="112"/>
                    </a:cubicBezTo>
                    <a:close/>
                    <a:moveTo>
                      <a:pt x="140" y="374"/>
                    </a:moveTo>
                    <a:cubicBezTo>
                      <a:pt x="145" y="374"/>
                      <a:pt x="150" y="379"/>
                      <a:pt x="150" y="385"/>
                    </a:cubicBezTo>
                    <a:cubicBezTo>
                      <a:pt x="150" y="390"/>
                      <a:pt x="145" y="395"/>
                      <a:pt x="140" y="395"/>
                    </a:cubicBezTo>
                    <a:cubicBezTo>
                      <a:pt x="134" y="395"/>
                      <a:pt x="129" y="390"/>
                      <a:pt x="129" y="385"/>
                    </a:cubicBezTo>
                    <a:cubicBezTo>
                      <a:pt x="129" y="379"/>
                      <a:pt x="134" y="374"/>
                      <a:pt x="140" y="374"/>
                    </a:cubicBezTo>
                    <a:close/>
                    <a:moveTo>
                      <a:pt x="140" y="441"/>
                    </a:moveTo>
                    <a:cubicBezTo>
                      <a:pt x="145" y="441"/>
                      <a:pt x="150" y="445"/>
                      <a:pt x="150" y="451"/>
                    </a:cubicBezTo>
                    <a:cubicBezTo>
                      <a:pt x="150" y="457"/>
                      <a:pt x="145" y="461"/>
                      <a:pt x="140" y="461"/>
                    </a:cubicBezTo>
                    <a:cubicBezTo>
                      <a:pt x="134" y="461"/>
                      <a:pt x="129" y="457"/>
                      <a:pt x="129" y="451"/>
                    </a:cubicBezTo>
                    <a:cubicBezTo>
                      <a:pt x="129" y="445"/>
                      <a:pt x="134" y="441"/>
                      <a:pt x="140" y="441"/>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algn="ctr"/>
                <a:endParaRPr lang="en-US" sz="2700"/>
              </a:p>
            </p:txBody>
          </p:sp>
        </p:grpSp>
        <p:sp>
          <p:nvSpPr>
            <p:cNvPr id="9" name="Rectangle 8">
              <a:extLst>
                <a:ext uri="{FF2B5EF4-FFF2-40B4-BE49-F238E27FC236}">
                  <a16:creationId xmlns:a16="http://schemas.microsoft.com/office/drawing/2014/main" id="{E9121471-E9F1-B7CA-ACE8-B82FCDDB6A2E}"/>
                </a:ext>
              </a:extLst>
            </p:cNvPr>
            <p:cNvSpPr/>
            <p:nvPr/>
          </p:nvSpPr>
          <p:spPr>
            <a:xfrm>
              <a:off x="5129980" y="2088543"/>
              <a:ext cx="1968616" cy="353943"/>
            </a:xfrm>
            <a:prstGeom prst="rect">
              <a:avLst/>
            </a:prstGeom>
          </p:spPr>
          <p:txBody>
            <a:bodyPr wrap="square">
              <a:spAutoFit/>
            </a:bodyPr>
            <a:lstStyle/>
            <a:p>
              <a:pPr algn="ctr">
                <a:defRPr/>
              </a:pPr>
              <a:r>
                <a:rPr lang="mn-MN" altLang="en-US" sz="1425" b="1" kern="0">
                  <a:solidFill>
                    <a:prstClr val="white"/>
                  </a:solidFill>
                  <a:latin typeface="Arial" panose="020B0604020202020204" pitchFamily="34" charset="0"/>
                  <a:cs typeface="Arial" panose="020B0604020202020204" pitchFamily="34" charset="0"/>
                </a:rPr>
                <a:t>БОЛОВСРОЛЫН</a:t>
              </a:r>
            </a:p>
            <a:p>
              <a:pPr algn="ctr">
                <a:defRPr/>
              </a:pPr>
              <a:r>
                <a:rPr lang="mn-MN" altLang="en-US" sz="1425" b="1" kern="0">
                  <a:solidFill>
                    <a:prstClr val="white"/>
                  </a:solidFill>
                  <a:latin typeface="Arial" panose="020B0604020202020204" pitchFamily="34" charset="0"/>
                  <a:cs typeface="Arial" panose="020B0604020202020204" pitchFamily="34" charset="0"/>
                </a:rPr>
                <a:t>ЯАМ</a:t>
              </a:r>
              <a:endParaRPr lang="en-US" altLang="en-US" sz="1425" b="1" kern="0">
                <a:solidFill>
                  <a:prstClr val="white"/>
                </a:solidFill>
                <a:latin typeface="Arial" panose="020B0604020202020204" pitchFamily="34" charset="0"/>
                <a:cs typeface="Arial" panose="020B0604020202020204" pitchFamily="34" charset="0"/>
              </a:endParaRPr>
            </a:p>
          </p:txBody>
        </p:sp>
      </p:grpSp>
      <p:sp>
        <p:nvSpPr>
          <p:cNvPr id="13" name="Rectangle 12">
            <a:extLst>
              <a:ext uri="{FF2B5EF4-FFF2-40B4-BE49-F238E27FC236}">
                <a16:creationId xmlns:a16="http://schemas.microsoft.com/office/drawing/2014/main" id="{C0A145B6-5B3C-51DB-402F-442197174E24}"/>
              </a:ext>
            </a:extLst>
          </p:cNvPr>
          <p:cNvSpPr/>
          <p:nvPr userDrawn="1"/>
        </p:nvSpPr>
        <p:spPr>
          <a:xfrm>
            <a:off x="368491" y="0"/>
            <a:ext cx="1255594" cy="1028700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6">
            <a:extLst>
              <a:ext uri="{FF2B5EF4-FFF2-40B4-BE49-F238E27FC236}">
                <a16:creationId xmlns:a16="http://schemas.microsoft.com/office/drawing/2014/main" id="{AB125862-C98C-A18C-E051-CB0E56AC7014}"/>
              </a:ext>
            </a:extLst>
          </p:cNvPr>
          <p:cNvSpPr txBox="1"/>
          <p:nvPr userDrawn="1"/>
        </p:nvSpPr>
        <p:spPr>
          <a:xfrm rot="5400000">
            <a:off x="-3114747" y="4618085"/>
            <a:ext cx="7956650" cy="1477328"/>
          </a:xfrm>
          <a:prstGeom prst="rect">
            <a:avLst/>
          </a:prstGeom>
          <a:noFill/>
          <a:ln cap="flat">
            <a:noFill/>
          </a:ln>
        </p:spPr>
        <p:txBody>
          <a:bodyPr wrap="square" lIns="0" tIns="0" rIns="0" bIns="0" anchorCtr="1">
            <a:spAutoFit/>
          </a:bodyPr>
          <a:lstStyle/>
          <a:p>
            <a:pPr algn="ctr">
              <a:defRPr sz="1800" b="0" i="0" u="none" strike="noStrike" kern="0" cap="none" spc="0" baseline="0">
                <a:solidFill>
                  <a:srgbClr val="000000"/>
                </a:solidFill>
                <a:uFillTx/>
              </a:defRPr>
            </a:pPr>
            <a:r>
              <a:rPr lang="mn-Mong-CN" sz="9600" b="1">
                <a:solidFill>
                  <a:srgbClr val="012060"/>
                </a:solidFill>
              </a:rPr>
              <a:t>ᠪᠣᠯᠣᠪᠰᠣᠷᠠᠯ ᠤᠨ ᠶᠠᠮᠤᠨ</a:t>
            </a:r>
            <a:endParaRPr lang="mn-MN" sz="16600" b="1" kern="0">
              <a:solidFill>
                <a:srgbClr val="012060"/>
              </a:solidFill>
              <a:latin typeface="Montserrat" panose="00000500000000000000" pitchFamily="2" charset="0"/>
              <a:cs typeface="Arial" panose="020B0604020202020204" pitchFamily="34" charset="0"/>
            </a:endParaRPr>
          </a:p>
        </p:txBody>
      </p:sp>
    </p:spTree>
    <p:extLst>
      <p:ext uri="{BB962C8B-B14F-4D97-AF65-F5344CB8AC3E}">
        <p14:creationId xmlns:p14="http://schemas.microsoft.com/office/powerpoint/2010/main" val="3091030460"/>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12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199" y="274638"/>
            <a:ext cx="17349537"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199" y="1600200"/>
            <a:ext cx="17349537" cy="82416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2" name="Group 11">
            <a:extLst>
              <a:ext uri="{FF2B5EF4-FFF2-40B4-BE49-F238E27FC236}">
                <a16:creationId xmlns:a16="http://schemas.microsoft.com/office/drawing/2014/main" id="{EC933474-B1B8-D829-42FA-F0E1CD944793}"/>
              </a:ext>
            </a:extLst>
          </p:cNvPr>
          <p:cNvGrpSpPr/>
          <p:nvPr userDrawn="1"/>
        </p:nvGrpSpPr>
        <p:grpSpPr>
          <a:xfrm>
            <a:off x="502176" y="370374"/>
            <a:ext cx="2459388" cy="1101298"/>
            <a:chOff x="3075289" y="632460"/>
            <a:chExt cx="2459388" cy="1101298"/>
          </a:xfrm>
        </p:grpSpPr>
        <p:sp>
          <p:nvSpPr>
            <p:cNvPr id="13" name="Rectangle 12">
              <a:extLst>
                <a:ext uri="{FF2B5EF4-FFF2-40B4-BE49-F238E27FC236}">
                  <a16:creationId xmlns:a16="http://schemas.microsoft.com/office/drawing/2014/main" id="{2C241F7D-87D0-C32F-6E06-08F49F991288}"/>
                </a:ext>
              </a:extLst>
            </p:cNvPr>
            <p:cNvSpPr>
              <a:spLocks noChangeArrowheads="1"/>
            </p:cNvSpPr>
            <p:nvPr/>
          </p:nvSpPr>
          <p:spPr bwMode="auto">
            <a:xfrm>
              <a:off x="3075289" y="632460"/>
              <a:ext cx="1005840" cy="1005840"/>
            </a:xfrm>
            <a:prstGeom prst="rect">
              <a:avLst/>
            </a:prstGeom>
            <a:solidFill>
              <a:srgbClr val="002060"/>
            </a:solidFill>
            <a:ln w="9525">
              <a:solidFill>
                <a:schemeClr val="bg1"/>
              </a:solidFill>
              <a:miter lim="800000"/>
              <a:headEnd/>
              <a:tailEnd/>
            </a:ln>
          </p:spPr>
          <p:txBody>
            <a:bodyPr vert="horz" wrap="square" lIns="137160" tIns="68580" rIns="137160" bIns="68580" numCol="1" anchor="t" anchorCtr="0" compatLnSpc="1">
              <a:prstTxWarp prst="textNoShape">
                <a:avLst/>
              </a:prstTxWarp>
            </a:bodyPr>
            <a:lstStyle/>
            <a:p>
              <a:endParaRPr lang="en-US" sz="2700"/>
            </a:p>
          </p:txBody>
        </p:sp>
        <p:sp>
          <p:nvSpPr>
            <p:cNvPr id="14" name="Freeform 8">
              <a:extLst>
                <a:ext uri="{FF2B5EF4-FFF2-40B4-BE49-F238E27FC236}">
                  <a16:creationId xmlns:a16="http://schemas.microsoft.com/office/drawing/2014/main" id="{9AF000DC-D9CB-EAD8-7DF0-8B65A2B1A647}"/>
                </a:ext>
              </a:extLst>
            </p:cNvPr>
            <p:cNvSpPr>
              <a:spLocks noEditPoints="1"/>
            </p:cNvSpPr>
            <p:nvPr/>
          </p:nvSpPr>
          <p:spPr bwMode="auto">
            <a:xfrm>
              <a:off x="3173678" y="1365131"/>
              <a:ext cx="827572" cy="176759"/>
            </a:xfrm>
            <a:custGeom>
              <a:avLst/>
              <a:gdLst>
                <a:gd name="T0" fmla="*/ 70 w 795"/>
                <a:gd name="T1" fmla="*/ 1 h 180"/>
                <a:gd name="T2" fmla="*/ 16 w 795"/>
                <a:gd name="T3" fmla="*/ 16 h 180"/>
                <a:gd name="T4" fmla="*/ 100 w 795"/>
                <a:gd name="T5" fmla="*/ 3 h 180"/>
                <a:gd name="T6" fmla="*/ 90 w 795"/>
                <a:gd name="T7" fmla="*/ 62 h 180"/>
                <a:gd name="T8" fmla="*/ 134 w 795"/>
                <a:gd name="T9" fmla="*/ 36 h 180"/>
                <a:gd name="T10" fmla="*/ 159 w 795"/>
                <a:gd name="T11" fmla="*/ 1 h 180"/>
                <a:gd name="T12" fmla="*/ 214 w 795"/>
                <a:gd name="T13" fmla="*/ 71 h 180"/>
                <a:gd name="T14" fmla="*/ 230 w 795"/>
                <a:gd name="T15" fmla="*/ 1 h 180"/>
                <a:gd name="T16" fmla="*/ 230 w 795"/>
                <a:gd name="T17" fmla="*/ 1 h 180"/>
                <a:gd name="T18" fmla="*/ 337 w 795"/>
                <a:gd name="T19" fmla="*/ 10 h 180"/>
                <a:gd name="T20" fmla="*/ 294 w 795"/>
                <a:gd name="T21" fmla="*/ 36 h 180"/>
                <a:gd name="T22" fmla="*/ 313 w 795"/>
                <a:gd name="T23" fmla="*/ 12 h 180"/>
                <a:gd name="T24" fmla="*/ 394 w 795"/>
                <a:gd name="T25" fmla="*/ 71 h 180"/>
                <a:gd name="T26" fmla="*/ 358 w 795"/>
                <a:gd name="T27" fmla="*/ 71 h 180"/>
                <a:gd name="T28" fmla="*/ 360 w 795"/>
                <a:gd name="T29" fmla="*/ 41 h 180"/>
                <a:gd name="T30" fmla="*/ 503 w 795"/>
                <a:gd name="T31" fmla="*/ 1 h 180"/>
                <a:gd name="T32" fmla="*/ 457 w 795"/>
                <a:gd name="T33" fmla="*/ 60 h 180"/>
                <a:gd name="T34" fmla="*/ 559 w 795"/>
                <a:gd name="T35" fmla="*/ 71 h 180"/>
                <a:gd name="T36" fmla="*/ 520 w 795"/>
                <a:gd name="T37" fmla="*/ 68 h 180"/>
                <a:gd name="T38" fmla="*/ 511 w 795"/>
                <a:gd name="T39" fmla="*/ 53 h 180"/>
                <a:gd name="T40" fmla="*/ 603 w 795"/>
                <a:gd name="T41" fmla="*/ 72 h 180"/>
                <a:gd name="T42" fmla="*/ 631 w 795"/>
                <a:gd name="T43" fmla="*/ 20 h 180"/>
                <a:gd name="T44" fmla="*/ 590 w 795"/>
                <a:gd name="T45" fmla="*/ 54 h 180"/>
                <a:gd name="T46" fmla="*/ 658 w 795"/>
                <a:gd name="T47" fmla="*/ 29 h 180"/>
                <a:gd name="T48" fmla="*/ 690 w 795"/>
                <a:gd name="T49" fmla="*/ 69 h 180"/>
                <a:gd name="T50" fmla="*/ 681 w 795"/>
                <a:gd name="T51" fmla="*/ 58 h 180"/>
                <a:gd name="T52" fmla="*/ 658 w 795"/>
                <a:gd name="T53" fmla="*/ 59 h 180"/>
                <a:gd name="T54" fmla="*/ 738 w 795"/>
                <a:gd name="T55" fmla="*/ 71 h 180"/>
                <a:gd name="T56" fmla="*/ 793 w 795"/>
                <a:gd name="T57" fmla="*/ 1 h 180"/>
                <a:gd name="T58" fmla="*/ 738 w 795"/>
                <a:gd name="T59" fmla="*/ 71 h 180"/>
                <a:gd name="T60" fmla="*/ 48 w 795"/>
                <a:gd name="T61" fmla="*/ 135 h 180"/>
                <a:gd name="T62" fmla="*/ 10 w 795"/>
                <a:gd name="T63" fmla="*/ 176 h 180"/>
                <a:gd name="T64" fmla="*/ 39 w 795"/>
                <a:gd name="T65" fmla="*/ 159 h 180"/>
                <a:gd name="T66" fmla="*/ 34 w 795"/>
                <a:gd name="T67" fmla="*/ 136 h 180"/>
                <a:gd name="T68" fmla="*/ 113 w 795"/>
                <a:gd name="T69" fmla="*/ 178 h 180"/>
                <a:gd name="T70" fmla="*/ 100 w 795"/>
                <a:gd name="T71" fmla="*/ 109 h 180"/>
                <a:gd name="T72" fmla="*/ 177 w 795"/>
                <a:gd name="T73" fmla="*/ 153 h 180"/>
                <a:gd name="T74" fmla="*/ 140 w 795"/>
                <a:gd name="T75" fmla="*/ 118 h 180"/>
                <a:gd name="T76" fmla="*/ 162 w 795"/>
                <a:gd name="T77" fmla="*/ 120 h 180"/>
                <a:gd name="T78" fmla="*/ 177 w 795"/>
                <a:gd name="T79" fmla="*/ 153 h 180"/>
                <a:gd name="T80" fmla="*/ 204 w 795"/>
                <a:gd name="T81" fmla="*/ 178 h 180"/>
                <a:gd name="T82" fmla="*/ 313 w 795"/>
                <a:gd name="T83" fmla="*/ 109 h 180"/>
                <a:gd name="T84" fmla="*/ 258 w 795"/>
                <a:gd name="T85" fmla="*/ 109 h 180"/>
                <a:gd name="T86" fmla="*/ 382 w 795"/>
                <a:gd name="T87" fmla="*/ 178 h 180"/>
                <a:gd name="T88" fmla="*/ 363 w 795"/>
                <a:gd name="T89" fmla="*/ 89 h 180"/>
                <a:gd name="T90" fmla="*/ 347 w 795"/>
                <a:gd name="T91" fmla="*/ 89 h 180"/>
                <a:gd name="T92" fmla="*/ 396 w 795"/>
                <a:gd name="T93" fmla="*/ 109 h 180"/>
                <a:gd name="T94" fmla="*/ 452 w 795"/>
                <a:gd name="T95" fmla="*/ 178 h 180"/>
                <a:gd name="T96" fmla="*/ 494 w 795"/>
                <a:gd name="T97" fmla="*/ 109 h 180"/>
                <a:gd name="T98" fmla="*/ 494 w 795"/>
                <a:gd name="T99" fmla="*/ 109 h 180"/>
                <a:gd name="T100" fmla="*/ 535 w 795"/>
                <a:gd name="T101" fmla="*/ 178 h 180"/>
                <a:gd name="T102" fmla="*/ 559 w 795"/>
                <a:gd name="T103" fmla="*/ 151 h 180"/>
                <a:gd name="T104" fmla="*/ 657 w 795"/>
                <a:gd name="T105" fmla="*/ 126 h 180"/>
                <a:gd name="T106" fmla="*/ 633 w 795"/>
                <a:gd name="T107" fmla="*/ 180 h 180"/>
                <a:gd name="T108" fmla="*/ 642 w 795"/>
                <a:gd name="T109" fmla="*/ 165 h 180"/>
                <a:gd name="T110" fmla="*/ 630 w 795"/>
                <a:gd name="T111" fmla="*/ 139 h 180"/>
                <a:gd name="T112" fmla="*/ 734 w 795"/>
                <a:gd name="T113" fmla="*/ 178 h 180"/>
                <a:gd name="T114" fmla="*/ 692 w 795"/>
                <a:gd name="T115" fmla="*/ 109 h 180"/>
                <a:gd name="T116" fmla="*/ 709 w 795"/>
                <a:gd name="T117" fmla="*/ 151 h 180"/>
                <a:gd name="T118" fmla="*/ 795 w 795"/>
                <a:gd name="T119" fmla="*/ 131 h 180"/>
                <a:gd name="T120" fmla="*/ 756 w 795"/>
                <a:gd name="T121" fmla="*/ 178 h 180"/>
                <a:gd name="T122" fmla="*/ 779 w 795"/>
                <a:gd name="T123" fmla="*/ 13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5" h="180">
                  <a:moveTo>
                    <a:pt x="3" y="71"/>
                  </a:moveTo>
                  <a:lnTo>
                    <a:pt x="3" y="1"/>
                  </a:lnTo>
                  <a:lnTo>
                    <a:pt x="24" y="1"/>
                  </a:lnTo>
                  <a:lnTo>
                    <a:pt x="37" y="49"/>
                  </a:lnTo>
                  <a:lnTo>
                    <a:pt x="49" y="1"/>
                  </a:lnTo>
                  <a:lnTo>
                    <a:pt x="70" y="1"/>
                  </a:lnTo>
                  <a:lnTo>
                    <a:pt x="70" y="71"/>
                  </a:lnTo>
                  <a:lnTo>
                    <a:pt x="57" y="71"/>
                  </a:lnTo>
                  <a:lnTo>
                    <a:pt x="57" y="16"/>
                  </a:lnTo>
                  <a:lnTo>
                    <a:pt x="43" y="71"/>
                  </a:lnTo>
                  <a:lnTo>
                    <a:pt x="30" y="71"/>
                  </a:lnTo>
                  <a:lnTo>
                    <a:pt x="16" y="16"/>
                  </a:lnTo>
                  <a:lnTo>
                    <a:pt x="16" y="71"/>
                  </a:lnTo>
                  <a:lnTo>
                    <a:pt x="3" y="71"/>
                  </a:lnTo>
                  <a:close/>
                  <a:moveTo>
                    <a:pt x="81" y="36"/>
                  </a:moveTo>
                  <a:cubicBezTo>
                    <a:pt x="81" y="29"/>
                    <a:pt x="82" y="23"/>
                    <a:pt x="84" y="19"/>
                  </a:cubicBezTo>
                  <a:cubicBezTo>
                    <a:pt x="86" y="15"/>
                    <a:pt x="88" y="12"/>
                    <a:pt x="91" y="9"/>
                  </a:cubicBezTo>
                  <a:cubicBezTo>
                    <a:pt x="93" y="6"/>
                    <a:pt x="96" y="4"/>
                    <a:pt x="100" y="3"/>
                  </a:cubicBezTo>
                  <a:cubicBezTo>
                    <a:pt x="104" y="1"/>
                    <a:pt x="109" y="0"/>
                    <a:pt x="115" y="0"/>
                  </a:cubicBezTo>
                  <a:cubicBezTo>
                    <a:pt x="125" y="0"/>
                    <a:pt x="133" y="3"/>
                    <a:pt x="139" y="10"/>
                  </a:cubicBezTo>
                  <a:cubicBezTo>
                    <a:pt x="145" y="16"/>
                    <a:pt x="148" y="25"/>
                    <a:pt x="148" y="36"/>
                  </a:cubicBezTo>
                  <a:cubicBezTo>
                    <a:pt x="148" y="47"/>
                    <a:pt x="145" y="56"/>
                    <a:pt x="139" y="62"/>
                  </a:cubicBezTo>
                  <a:cubicBezTo>
                    <a:pt x="133" y="69"/>
                    <a:pt x="125" y="72"/>
                    <a:pt x="115" y="72"/>
                  </a:cubicBezTo>
                  <a:cubicBezTo>
                    <a:pt x="104" y="72"/>
                    <a:pt x="96" y="69"/>
                    <a:pt x="90" y="62"/>
                  </a:cubicBezTo>
                  <a:cubicBezTo>
                    <a:pt x="84" y="56"/>
                    <a:pt x="81" y="47"/>
                    <a:pt x="81" y="36"/>
                  </a:cubicBezTo>
                  <a:close/>
                  <a:moveTo>
                    <a:pt x="96" y="36"/>
                  </a:moveTo>
                  <a:cubicBezTo>
                    <a:pt x="96" y="44"/>
                    <a:pt x="97" y="50"/>
                    <a:pt x="101" y="54"/>
                  </a:cubicBezTo>
                  <a:cubicBezTo>
                    <a:pt x="105" y="58"/>
                    <a:pt x="109" y="60"/>
                    <a:pt x="115" y="60"/>
                  </a:cubicBezTo>
                  <a:cubicBezTo>
                    <a:pt x="120" y="60"/>
                    <a:pt x="125" y="58"/>
                    <a:pt x="128" y="54"/>
                  </a:cubicBezTo>
                  <a:cubicBezTo>
                    <a:pt x="132" y="50"/>
                    <a:pt x="134" y="44"/>
                    <a:pt x="134" y="36"/>
                  </a:cubicBezTo>
                  <a:cubicBezTo>
                    <a:pt x="134" y="28"/>
                    <a:pt x="132" y="22"/>
                    <a:pt x="129" y="18"/>
                  </a:cubicBezTo>
                  <a:cubicBezTo>
                    <a:pt x="125" y="14"/>
                    <a:pt x="121" y="12"/>
                    <a:pt x="115" y="12"/>
                  </a:cubicBezTo>
                  <a:cubicBezTo>
                    <a:pt x="109" y="12"/>
                    <a:pt x="104" y="14"/>
                    <a:pt x="101" y="18"/>
                  </a:cubicBezTo>
                  <a:cubicBezTo>
                    <a:pt x="97" y="22"/>
                    <a:pt x="96" y="28"/>
                    <a:pt x="96" y="36"/>
                  </a:cubicBezTo>
                  <a:close/>
                  <a:moveTo>
                    <a:pt x="159" y="71"/>
                  </a:moveTo>
                  <a:lnTo>
                    <a:pt x="159" y="1"/>
                  </a:lnTo>
                  <a:lnTo>
                    <a:pt x="173" y="1"/>
                  </a:lnTo>
                  <a:lnTo>
                    <a:pt x="173" y="29"/>
                  </a:lnTo>
                  <a:lnTo>
                    <a:pt x="200" y="29"/>
                  </a:lnTo>
                  <a:lnTo>
                    <a:pt x="200" y="1"/>
                  </a:lnTo>
                  <a:lnTo>
                    <a:pt x="214" y="1"/>
                  </a:lnTo>
                  <a:lnTo>
                    <a:pt x="214" y="71"/>
                  </a:lnTo>
                  <a:lnTo>
                    <a:pt x="200" y="71"/>
                  </a:lnTo>
                  <a:lnTo>
                    <a:pt x="200" y="40"/>
                  </a:lnTo>
                  <a:lnTo>
                    <a:pt x="173" y="40"/>
                  </a:lnTo>
                  <a:lnTo>
                    <a:pt x="173" y="71"/>
                  </a:lnTo>
                  <a:lnTo>
                    <a:pt x="159" y="71"/>
                  </a:lnTo>
                  <a:close/>
                  <a:moveTo>
                    <a:pt x="230" y="1"/>
                  </a:moveTo>
                  <a:lnTo>
                    <a:pt x="276" y="1"/>
                  </a:lnTo>
                  <a:lnTo>
                    <a:pt x="276" y="13"/>
                  </a:lnTo>
                  <a:lnTo>
                    <a:pt x="244" y="13"/>
                  </a:lnTo>
                  <a:lnTo>
                    <a:pt x="244" y="71"/>
                  </a:lnTo>
                  <a:lnTo>
                    <a:pt x="230" y="71"/>
                  </a:lnTo>
                  <a:lnTo>
                    <a:pt x="230" y="1"/>
                  </a:lnTo>
                  <a:close/>
                  <a:moveTo>
                    <a:pt x="279" y="36"/>
                  </a:moveTo>
                  <a:cubicBezTo>
                    <a:pt x="279" y="29"/>
                    <a:pt x="281" y="23"/>
                    <a:pt x="283" y="19"/>
                  </a:cubicBezTo>
                  <a:cubicBezTo>
                    <a:pt x="284" y="15"/>
                    <a:pt x="286" y="12"/>
                    <a:pt x="289" y="9"/>
                  </a:cubicBezTo>
                  <a:cubicBezTo>
                    <a:pt x="292" y="6"/>
                    <a:pt x="295" y="4"/>
                    <a:pt x="298" y="3"/>
                  </a:cubicBezTo>
                  <a:cubicBezTo>
                    <a:pt x="302" y="1"/>
                    <a:pt x="307" y="0"/>
                    <a:pt x="313" y="0"/>
                  </a:cubicBezTo>
                  <a:cubicBezTo>
                    <a:pt x="323" y="0"/>
                    <a:pt x="331" y="3"/>
                    <a:pt x="337" y="10"/>
                  </a:cubicBezTo>
                  <a:cubicBezTo>
                    <a:pt x="344" y="16"/>
                    <a:pt x="347" y="25"/>
                    <a:pt x="347" y="36"/>
                  </a:cubicBezTo>
                  <a:cubicBezTo>
                    <a:pt x="347" y="47"/>
                    <a:pt x="344" y="56"/>
                    <a:pt x="337" y="62"/>
                  </a:cubicBezTo>
                  <a:cubicBezTo>
                    <a:pt x="331" y="69"/>
                    <a:pt x="323" y="72"/>
                    <a:pt x="313" y="72"/>
                  </a:cubicBezTo>
                  <a:cubicBezTo>
                    <a:pt x="303" y="72"/>
                    <a:pt x="295" y="69"/>
                    <a:pt x="289" y="62"/>
                  </a:cubicBezTo>
                  <a:cubicBezTo>
                    <a:pt x="282" y="56"/>
                    <a:pt x="279" y="47"/>
                    <a:pt x="279" y="36"/>
                  </a:cubicBezTo>
                  <a:close/>
                  <a:moveTo>
                    <a:pt x="294" y="36"/>
                  </a:moveTo>
                  <a:cubicBezTo>
                    <a:pt x="294" y="44"/>
                    <a:pt x="296" y="50"/>
                    <a:pt x="299" y="54"/>
                  </a:cubicBezTo>
                  <a:cubicBezTo>
                    <a:pt x="303" y="58"/>
                    <a:pt x="308" y="60"/>
                    <a:pt x="313" y="60"/>
                  </a:cubicBezTo>
                  <a:cubicBezTo>
                    <a:pt x="319" y="60"/>
                    <a:pt x="323" y="58"/>
                    <a:pt x="327" y="54"/>
                  </a:cubicBezTo>
                  <a:cubicBezTo>
                    <a:pt x="330" y="50"/>
                    <a:pt x="332" y="44"/>
                    <a:pt x="332" y="36"/>
                  </a:cubicBezTo>
                  <a:cubicBezTo>
                    <a:pt x="332" y="28"/>
                    <a:pt x="330" y="22"/>
                    <a:pt x="327" y="18"/>
                  </a:cubicBezTo>
                  <a:cubicBezTo>
                    <a:pt x="323" y="14"/>
                    <a:pt x="319" y="12"/>
                    <a:pt x="313" y="12"/>
                  </a:cubicBezTo>
                  <a:cubicBezTo>
                    <a:pt x="307" y="12"/>
                    <a:pt x="303" y="14"/>
                    <a:pt x="299" y="18"/>
                  </a:cubicBezTo>
                  <a:cubicBezTo>
                    <a:pt x="296" y="22"/>
                    <a:pt x="294" y="28"/>
                    <a:pt x="294" y="36"/>
                  </a:cubicBezTo>
                  <a:close/>
                  <a:moveTo>
                    <a:pt x="360" y="1"/>
                  </a:moveTo>
                  <a:lnTo>
                    <a:pt x="408" y="1"/>
                  </a:lnTo>
                  <a:lnTo>
                    <a:pt x="408" y="71"/>
                  </a:lnTo>
                  <a:lnTo>
                    <a:pt x="394" y="71"/>
                  </a:lnTo>
                  <a:lnTo>
                    <a:pt x="394" y="13"/>
                  </a:lnTo>
                  <a:lnTo>
                    <a:pt x="374" y="13"/>
                  </a:lnTo>
                  <a:lnTo>
                    <a:pt x="374" y="43"/>
                  </a:lnTo>
                  <a:cubicBezTo>
                    <a:pt x="374" y="51"/>
                    <a:pt x="373" y="57"/>
                    <a:pt x="373" y="60"/>
                  </a:cubicBezTo>
                  <a:cubicBezTo>
                    <a:pt x="372" y="64"/>
                    <a:pt x="371" y="66"/>
                    <a:pt x="369" y="68"/>
                  </a:cubicBezTo>
                  <a:cubicBezTo>
                    <a:pt x="367" y="70"/>
                    <a:pt x="363" y="71"/>
                    <a:pt x="358" y="71"/>
                  </a:cubicBezTo>
                  <a:cubicBezTo>
                    <a:pt x="357" y="71"/>
                    <a:pt x="354" y="71"/>
                    <a:pt x="350" y="71"/>
                  </a:cubicBezTo>
                  <a:lnTo>
                    <a:pt x="350" y="60"/>
                  </a:lnTo>
                  <a:lnTo>
                    <a:pt x="353" y="60"/>
                  </a:lnTo>
                  <a:cubicBezTo>
                    <a:pt x="356" y="60"/>
                    <a:pt x="358" y="59"/>
                    <a:pt x="359" y="59"/>
                  </a:cubicBezTo>
                  <a:cubicBezTo>
                    <a:pt x="360" y="58"/>
                    <a:pt x="360" y="56"/>
                    <a:pt x="360" y="53"/>
                  </a:cubicBezTo>
                  <a:lnTo>
                    <a:pt x="360" y="41"/>
                  </a:lnTo>
                  <a:lnTo>
                    <a:pt x="360" y="1"/>
                  </a:lnTo>
                  <a:close/>
                  <a:moveTo>
                    <a:pt x="443" y="1"/>
                  </a:moveTo>
                  <a:lnTo>
                    <a:pt x="458" y="1"/>
                  </a:lnTo>
                  <a:lnTo>
                    <a:pt x="474" y="37"/>
                  </a:lnTo>
                  <a:lnTo>
                    <a:pt x="488" y="1"/>
                  </a:lnTo>
                  <a:lnTo>
                    <a:pt x="503" y="1"/>
                  </a:lnTo>
                  <a:lnTo>
                    <a:pt x="479" y="54"/>
                  </a:lnTo>
                  <a:cubicBezTo>
                    <a:pt x="477" y="60"/>
                    <a:pt x="474" y="64"/>
                    <a:pt x="472" y="67"/>
                  </a:cubicBezTo>
                  <a:cubicBezTo>
                    <a:pt x="469" y="70"/>
                    <a:pt x="466" y="71"/>
                    <a:pt x="461" y="71"/>
                  </a:cubicBezTo>
                  <a:cubicBezTo>
                    <a:pt x="457" y="71"/>
                    <a:pt x="454" y="71"/>
                    <a:pt x="452" y="71"/>
                  </a:cubicBezTo>
                  <a:lnTo>
                    <a:pt x="452" y="60"/>
                  </a:lnTo>
                  <a:cubicBezTo>
                    <a:pt x="454" y="60"/>
                    <a:pt x="455" y="60"/>
                    <a:pt x="457" y="60"/>
                  </a:cubicBezTo>
                  <a:cubicBezTo>
                    <a:pt x="460" y="60"/>
                    <a:pt x="463" y="60"/>
                    <a:pt x="464" y="59"/>
                  </a:cubicBezTo>
                  <a:cubicBezTo>
                    <a:pt x="465" y="57"/>
                    <a:pt x="467" y="55"/>
                    <a:pt x="468" y="51"/>
                  </a:cubicBezTo>
                  <a:lnTo>
                    <a:pt x="443" y="1"/>
                  </a:lnTo>
                  <a:close/>
                  <a:moveTo>
                    <a:pt x="511" y="1"/>
                  </a:moveTo>
                  <a:lnTo>
                    <a:pt x="559" y="1"/>
                  </a:lnTo>
                  <a:lnTo>
                    <a:pt x="559" y="71"/>
                  </a:lnTo>
                  <a:lnTo>
                    <a:pt x="545" y="71"/>
                  </a:lnTo>
                  <a:lnTo>
                    <a:pt x="545" y="13"/>
                  </a:lnTo>
                  <a:lnTo>
                    <a:pt x="525" y="13"/>
                  </a:lnTo>
                  <a:lnTo>
                    <a:pt x="525" y="43"/>
                  </a:lnTo>
                  <a:cubicBezTo>
                    <a:pt x="525" y="51"/>
                    <a:pt x="524" y="57"/>
                    <a:pt x="524" y="60"/>
                  </a:cubicBezTo>
                  <a:cubicBezTo>
                    <a:pt x="523" y="64"/>
                    <a:pt x="522" y="66"/>
                    <a:pt x="520" y="68"/>
                  </a:cubicBezTo>
                  <a:cubicBezTo>
                    <a:pt x="518" y="70"/>
                    <a:pt x="514" y="71"/>
                    <a:pt x="509" y="71"/>
                  </a:cubicBezTo>
                  <a:cubicBezTo>
                    <a:pt x="508" y="71"/>
                    <a:pt x="505" y="71"/>
                    <a:pt x="501" y="71"/>
                  </a:cubicBezTo>
                  <a:lnTo>
                    <a:pt x="501" y="60"/>
                  </a:lnTo>
                  <a:lnTo>
                    <a:pt x="504" y="60"/>
                  </a:lnTo>
                  <a:cubicBezTo>
                    <a:pt x="507" y="60"/>
                    <a:pt x="509" y="59"/>
                    <a:pt x="510" y="59"/>
                  </a:cubicBezTo>
                  <a:cubicBezTo>
                    <a:pt x="511" y="58"/>
                    <a:pt x="511" y="56"/>
                    <a:pt x="511" y="53"/>
                  </a:cubicBezTo>
                  <a:lnTo>
                    <a:pt x="511" y="41"/>
                  </a:lnTo>
                  <a:lnTo>
                    <a:pt x="511" y="1"/>
                  </a:lnTo>
                  <a:close/>
                  <a:moveTo>
                    <a:pt x="618" y="45"/>
                  </a:moveTo>
                  <a:lnTo>
                    <a:pt x="632" y="49"/>
                  </a:lnTo>
                  <a:cubicBezTo>
                    <a:pt x="629" y="57"/>
                    <a:pt x="626" y="63"/>
                    <a:pt x="621" y="66"/>
                  </a:cubicBezTo>
                  <a:cubicBezTo>
                    <a:pt x="616" y="70"/>
                    <a:pt x="610" y="72"/>
                    <a:pt x="603" y="72"/>
                  </a:cubicBezTo>
                  <a:cubicBezTo>
                    <a:pt x="594" y="72"/>
                    <a:pt x="586" y="69"/>
                    <a:pt x="580" y="62"/>
                  </a:cubicBezTo>
                  <a:cubicBezTo>
                    <a:pt x="574" y="56"/>
                    <a:pt x="571" y="47"/>
                    <a:pt x="571" y="37"/>
                  </a:cubicBezTo>
                  <a:cubicBezTo>
                    <a:pt x="571" y="25"/>
                    <a:pt x="574" y="16"/>
                    <a:pt x="580" y="10"/>
                  </a:cubicBezTo>
                  <a:cubicBezTo>
                    <a:pt x="586" y="3"/>
                    <a:pt x="594" y="0"/>
                    <a:pt x="604" y="0"/>
                  </a:cubicBezTo>
                  <a:cubicBezTo>
                    <a:pt x="612" y="0"/>
                    <a:pt x="619" y="3"/>
                    <a:pt x="624" y="8"/>
                  </a:cubicBezTo>
                  <a:cubicBezTo>
                    <a:pt x="627" y="11"/>
                    <a:pt x="630" y="15"/>
                    <a:pt x="631" y="20"/>
                  </a:cubicBezTo>
                  <a:lnTo>
                    <a:pt x="618" y="24"/>
                  </a:lnTo>
                  <a:cubicBezTo>
                    <a:pt x="617" y="20"/>
                    <a:pt x="615" y="17"/>
                    <a:pt x="612" y="15"/>
                  </a:cubicBezTo>
                  <a:cubicBezTo>
                    <a:pt x="610" y="13"/>
                    <a:pt x="607" y="12"/>
                    <a:pt x="603" y="12"/>
                  </a:cubicBezTo>
                  <a:cubicBezTo>
                    <a:pt x="598" y="12"/>
                    <a:pt x="594" y="14"/>
                    <a:pt x="590" y="18"/>
                  </a:cubicBezTo>
                  <a:cubicBezTo>
                    <a:pt x="587" y="21"/>
                    <a:pt x="586" y="27"/>
                    <a:pt x="586" y="36"/>
                  </a:cubicBezTo>
                  <a:cubicBezTo>
                    <a:pt x="586" y="44"/>
                    <a:pt x="587" y="50"/>
                    <a:pt x="590" y="54"/>
                  </a:cubicBezTo>
                  <a:cubicBezTo>
                    <a:pt x="594" y="58"/>
                    <a:pt x="598" y="60"/>
                    <a:pt x="603" y="60"/>
                  </a:cubicBezTo>
                  <a:cubicBezTo>
                    <a:pt x="606" y="60"/>
                    <a:pt x="610" y="59"/>
                    <a:pt x="612" y="56"/>
                  </a:cubicBezTo>
                  <a:cubicBezTo>
                    <a:pt x="615" y="54"/>
                    <a:pt x="617" y="50"/>
                    <a:pt x="618" y="45"/>
                  </a:cubicBezTo>
                  <a:close/>
                  <a:moveTo>
                    <a:pt x="644" y="1"/>
                  </a:moveTo>
                  <a:lnTo>
                    <a:pt x="658" y="1"/>
                  </a:lnTo>
                  <a:lnTo>
                    <a:pt x="658" y="29"/>
                  </a:lnTo>
                  <a:lnTo>
                    <a:pt x="677" y="29"/>
                  </a:lnTo>
                  <a:cubicBezTo>
                    <a:pt x="681" y="29"/>
                    <a:pt x="686" y="30"/>
                    <a:pt x="689" y="31"/>
                  </a:cubicBezTo>
                  <a:cubicBezTo>
                    <a:pt x="693" y="32"/>
                    <a:pt x="696" y="35"/>
                    <a:pt x="698" y="38"/>
                  </a:cubicBezTo>
                  <a:cubicBezTo>
                    <a:pt x="700" y="42"/>
                    <a:pt x="702" y="46"/>
                    <a:pt x="702" y="50"/>
                  </a:cubicBezTo>
                  <a:cubicBezTo>
                    <a:pt x="702" y="55"/>
                    <a:pt x="700" y="59"/>
                    <a:pt x="698" y="62"/>
                  </a:cubicBezTo>
                  <a:cubicBezTo>
                    <a:pt x="695" y="66"/>
                    <a:pt x="693" y="68"/>
                    <a:pt x="690" y="69"/>
                  </a:cubicBezTo>
                  <a:cubicBezTo>
                    <a:pt x="687" y="70"/>
                    <a:pt x="682" y="71"/>
                    <a:pt x="677" y="71"/>
                  </a:cubicBezTo>
                  <a:lnTo>
                    <a:pt x="644" y="71"/>
                  </a:lnTo>
                  <a:lnTo>
                    <a:pt x="644" y="1"/>
                  </a:lnTo>
                  <a:close/>
                  <a:moveTo>
                    <a:pt x="658" y="59"/>
                  </a:moveTo>
                  <a:lnTo>
                    <a:pt x="672" y="59"/>
                  </a:lnTo>
                  <a:cubicBezTo>
                    <a:pt x="676" y="59"/>
                    <a:pt x="679" y="59"/>
                    <a:pt x="681" y="58"/>
                  </a:cubicBezTo>
                  <a:cubicBezTo>
                    <a:pt x="682" y="58"/>
                    <a:pt x="684" y="57"/>
                    <a:pt x="685" y="55"/>
                  </a:cubicBezTo>
                  <a:cubicBezTo>
                    <a:pt x="687" y="54"/>
                    <a:pt x="687" y="52"/>
                    <a:pt x="687" y="50"/>
                  </a:cubicBezTo>
                  <a:cubicBezTo>
                    <a:pt x="687" y="47"/>
                    <a:pt x="686" y="45"/>
                    <a:pt x="684" y="43"/>
                  </a:cubicBezTo>
                  <a:cubicBezTo>
                    <a:pt x="682" y="41"/>
                    <a:pt x="678" y="41"/>
                    <a:pt x="672" y="41"/>
                  </a:cubicBezTo>
                  <a:lnTo>
                    <a:pt x="658" y="41"/>
                  </a:lnTo>
                  <a:lnTo>
                    <a:pt x="658" y="59"/>
                  </a:lnTo>
                  <a:close/>
                  <a:moveTo>
                    <a:pt x="710" y="1"/>
                  </a:moveTo>
                  <a:lnTo>
                    <a:pt x="724" y="1"/>
                  </a:lnTo>
                  <a:lnTo>
                    <a:pt x="724" y="71"/>
                  </a:lnTo>
                  <a:lnTo>
                    <a:pt x="710" y="71"/>
                  </a:lnTo>
                  <a:lnTo>
                    <a:pt x="710" y="1"/>
                  </a:lnTo>
                  <a:close/>
                  <a:moveTo>
                    <a:pt x="738" y="71"/>
                  </a:moveTo>
                  <a:lnTo>
                    <a:pt x="738" y="1"/>
                  </a:lnTo>
                  <a:lnTo>
                    <a:pt x="752" y="1"/>
                  </a:lnTo>
                  <a:lnTo>
                    <a:pt x="752" y="29"/>
                  </a:lnTo>
                  <a:lnTo>
                    <a:pt x="779" y="29"/>
                  </a:lnTo>
                  <a:lnTo>
                    <a:pt x="779" y="1"/>
                  </a:lnTo>
                  <a:lnTo>
                    <a:pt x="793" y="1"/>
                  </a:lnTo>
                  <a:lnTo>
                    <a:pt x="793" y="71"/>
                  </a:lnTo>
                  <a:lnTo>
                    <a:pt x="779" y="71"/>
                  </a:lnTo>
                  <a:lnTo>
                    <a:pt x="779" y="40"/>
                  </a:lnTo>
                  <a:lnTo>
                    <a:pt x="752" y="40"/>
                  </a:lnTo>
                  <a:lnTo>
                    <a:pt x="752" y="71"/>
                  </a:lnTo>
                  <a:lnTo>
                    <a:pt x="738" y="71"/>
                  </a:lnTo>
                  <a:close/>
                  <a:moveTo>
                    <a:pt x="15" y="128"/>
                  </a:moveTo>
                  <a:lnTo>
                    <a:pt x="2" y="125"/>
                  </a:lnTo>
                  <a:cubicBezTo>
                    <a:pt x="4" y="114"/>
                    <a:pt x="13" y="108"/>
                    <a:pt x="27" y="108"/>
                  </a:cubicBezTo>
                  <a:cubicBezTo>
                    <a:pt x="35" y="108"/>
                    <a:pt x="41" y="110"/>
                    <a:pt x="45" y="113"/>
                  </a:cubicBezTo>
                  <a:cubicBezTo>
                    <a:pt x="49" y="117"/>
                    <a:pt x="51" y="121"/>
                    <a:pt x="51" y="126"/>
                  </a:cubicBezTo>
                  <a:cubicBezTo>
                    <a:pt x="51" y="129"/>
                    <a:pt x="50" y="132"/>
                    <a:pt x="48" y="135"/>
                  </a:cubicBezTo>
                  <a:cubicBezTo>
                    <a:pt x="46" y="138"/>
                    <a:pt x="44" y="140"/>
                    <a:pt x="40" y="142"/>
                  </a:cubicBezTo>
                  <a:cubicBezTo>
                    <a:pt x="44" y="144"/>
                    <a:pt x="48" y="146"/>
                    <a:pt x="50" y="149"/>
                  </a:cubicBezTo>
                  <a:cubicBezTo>
                    <a:pt x="52" y="152"/>
                    <a:pt x="53" y="155"/>
                    <a:pt x="53" y="159"/>
                  </a:cubicBezTo>
                  <a:cubicBezTo>
                    <a:pt x="53" y="165"/>
                    <a:pt x="51" y="170"/>
                    <a:pt x="47" y="174"/>
                  </a:cubicBezTo>
                  <a:cubicBezTo>
                    <a:pt x="42" y="178"/>
                    <a:pt x="36" y="180"/>
                    <a:pt x="27" y="180"/>
                  </a:cubicBezTo>
                  <a:cubicBezTo>
                    <a:pt x="20" y="180"/>
                    <a:pt x="14" y="179"/>
                    <a:pt x="10" y="176"/>
                  </a:cubicBezTo>
                  <a:cubicBezTo>
                    <a:pt x="6" y="174"/>
                    <a:pt x="2" y="169"/>
                    <a:pt x="0" y="163"/>
                  </a:cubicBezTo>
                  <a:lnTo>
                    <a:pt x="13" y="158"/>
                  </a:lnTo>
                  <a:cubicBezTo>
                    <a:pt x="14" y="163"/>
                    <a:pt x="16" y="165"/>
                    <a:pt x="18" y="166"/>
                  </a:cubicBezTo>
                  <a:cubicBezTo>
                    <a:pt x="21" y="168"/>
                    <a:pt x="23" y="168"/>
                    <a:pt x="26" y="168"/>
                  </a:cubicBezTo>
                  <a:cubicBezTo>
                    <a:pt x="31" y="168"/>
                    <a:pt x="34" y="167"/>
                    <a:pt x="36" y="165"/>
                  </a:cubicBezTo>
                  <a:cubicBezTo>
                    <a:pt x="38" y="164"/>
                    <a:pt x="39" y="161"/>
                    <a:pt x="39" y="159"/>
                  </a:cubicBezTo>
                  <a:cubicBezTo>
                    <a:pt x="39" y="156"/>
                    <a:pt x="38" y="154"/>
                    <a:pt x="36" y="152"/>
                  </a:cubicBezTo>
                  <a:cubicBezTo>
                    <a:pt x="33" y="150"/>
                    <a:pt x="30" y="149"/>
                    <a:pt x="25" y="149"/>
                  </a:cubicBezTo>
                  <a:lnTo>
                    <a:pt x="22" y="149"/>
                  </a:lnTo>
                  <a:lnTo>
                    <a:pt x="22" y="139"/>
                  </a:lnTo>
                  <a:lnTo>
                    <a:pt x="24" y="139"/>
                  </a:lnTo>
                  <a:cubicBezTo>
                    <a:pt x="28" y="139"/>
                    <a:pt x="31" y="138"/>
                    <a:pt x="34" y="136"/>
                  </a:cubicBezTo>
                  <a:cubicBezTo>
                    <a:pt x="36" y="134"/>
                    <a:pt x="37" y="132"/>
                    <a:pt x="37" y="128"/>
                  </a:cubicBezTo>
                  <a:cubicBezTo>
                    <a:pt x="37" y="126"/>
                    <a:pt x="36" y="124"/>
                    <a:pt x="34" y="122"/>
                  </a:cubicBezTo>
                  <a:cubicBezTo>
                    <a:pt x="32" y="120"/>
                    <a:pt x="30" y="119"/>
                    <a:pt x="26" y="119"/>
                  </a:cubicBezTo>
                  <a:cubicBezTo>
                    <a:pt x="21" y="119"/>
                    <a:pt x="17" y="122"/>
                    <a:pt x="15" y="128"/>
                  </a:cubicBezTo>
                  <a:close/>
                  <a:moveTo>
                    <a:pt x="128" y="178"/>
                  </a:moveTo>
                  <a:lnTo>
                    <a:pt x="113" y="178"/>
                  </a:lnTo>
                  <a:lnTo>
                    <a:pt x="107" y="163"/>
                  </a:lnTo>
                  <a:lnTo>
                    <a:pt x="79" y="163"/>
                  </a:lnTo>
                  <a:lnTo>
                    <a:pt x="74" y="178"/>
                  </a:lnTo>
                  <a:lnTo>
                    <a:pt x="59" y="178"/>
                  </a:lnTo>
                  <a:lnTo>
                    <a:pt x="86" y="109"/>
                  </a:lnTo>
                  <a:lnTo>
                    <a:pt x="100" y="109"/>
                  </a:lnTo>
                  <a:lnTo>
                    <a:pt x="128" y="178"/>
                  </a:lnTo>
                  <a:close/>
                  <a:moveTo>
                    <a:pt x="103" y="151"/>
                  </a:moveTo>
                  <a:lnTo>
                    <a:pt x="93" y="125"/>
                  </a:lnTo>
                  <a:lnTo>
                    <a:pt x="84" y="151"/>
                  </a:lnTo>
                  <a:lnTo>
                    <a:pt x="103" y="151"/>
                  </a:lnTo>
                  <a:close/>
                  <a:moveTo>
                    <a:pt x="177" y="153"/>
                  </a:moveTo>
                  <a:lnTo>
                    <a:pt x="191" y="157"/>
                  </a:lnTo>
                  <a:cubicBezTo>
                    <a:pt x="189" y="165"/>
                    <a:pt x="185" y="170"/>
                    <a:pt x="181" y="174"/>
                  </a:cubicBezTo>
                  <a:cubicBezTo>
                    <a:pt x="176" y="178"/>
                    <a:pt x="170" y="180"/>
                    <a:pt x="162" y="180"/>
                  </a:cubicBezTo>
                  <a:cubicBezTo>
                    <a:pt x="153" y="180"/>
                    <a:pt x="145" y="176"/>
                    <a:pt x="140" y="170"/>
                  </a:cubicBezTo>
                  <a:cubicBezTo>
                    <a:pt x="134" y="164"/>
                    <a:pt x="131" y="155"/>
                    <a:pt x="131" y="144"/>
                  </a:cubicBezTo>
                  <a:cubicBezTo>
                    <a:pt x="131" y="133"/>
                    <a:pt x="134" y="124"/>
                    <a:pt x="140" y="118"/>
                  </a:cubicBezTo>
                  <a:cubicBezTo>
                    <a:pt x="145" y="111"/>
                    <a:pt x="153" y="108"/>
                    <a:pt x="163" y="108"/>
                  </a:cubicBezTo>
                  <a:cubicBezTo>
                    <a:pt x="171" y="108"/>
                    <a:pt x="178" y="111"/>
                    <a:pt x="184" y="116"/>
                  </a:cubicBezTo>
                  <a:cubicBezTo>
                    <a:pt x="187" y="119"/>
                    <a:pt x="189" y="123"/>
                    <a:pt x="191" y="128"/>
                  </a:cubicBezTo>
                  <a:lnTo>
                    <a:pt x="177" y="132"/>
                  </a:lnTo>
                  <a:cubicBezTo>
                    <a:pt x="176" y="128"/>
                    <a:pt x="174" y="125"/>
                    <a:pt x="172" y="123"/>
                  </a:cubicBezTo>
                  <a:cubicBezTo>
                    <a:pt x="169" y="121"/>
                    <a:pt x="166" y="120"/>
                    <a:pt x="162" y="120"/>
                  </a:cubicBezTo>
                  <a:cubicBezTo>
                    <a:pt x="157" y="120"/>
                    <a:pt x="153" y="122"/>
                    <a:pt x="150" y="126"/>
                  </a:cubicBezTo>
                  <a:cubicBezTo>
                    <a:pt x="147" y="129"/>
                    <a:pt x="145" y="135"/>
                    <a:pt x="145" y="143"/>
                  </a:cubicBezTo>
                  <a:cubicBezTo>
                    <a:pt x="145" y="152"/>
                    <a:pt x="147" y="158"/>
                    <a:pt x="150" y="162"/>
                  </a:cubicBezTo>
                  <a:cubicBezTo>
                    <a:pt x="153" y="166"/>
                    <a:pt x="157" y="168"/>
                    <a:pt x="162" y="168"/>
                  </a:cubicBezTo>
                  <a:cubicBezTo>
                    <a:pt x="166" y="168"/>
                    <a:pt x="169" y="166"/>
                    <a:pt x="172" y="164"/>
                  </a:cubicBezTo>
                  <a:cubicBezTo>
                    <a:pt x="174" y="162"/>
                    <a:pt x="176" y="158"/>
                    <a:pt x="177" y="153"/>
                  </a:cubicBezTo>
                  <a:close/>
                  <a:moveTo>
                    <a:pt x="204" y="109"/>
                  </a:moveTo>
                  <a:lnTo>
                    <a:pt x="250" y="109"/>
                  </a:lnTo>
                  <a:lnTo>
                    <a:pt x="250" y="121"/>
                  </a:lnTo>
                  <a:lnTo>
                    <a:pt x="218" y="121"/>
                  </a:lnTo>
                  <a:lnTo>
                    <a:pt x="218" y="178"/>
                  </a:lnTo>
                  <a:lnTo>
                    <a:pt x="204" y="178"/>
                  </a:lnTo>
                  <a:lnTo>
                    <a:pt x="204" y="109"/>
                  </a:lnTo>
                  <a:close/>
                  <a:moveTo>
                    <a:pt x="258" y="109"/>
                  </a:moveTo>
                  <a:lnTo>
                    <a:pt x="271" y="109"/>
                  </a:lnTo>
                  <a:lnTo>
                    <a:pt x="271" y="155"/>
                  </a:lnTo>
                  <a:lnTo>
                    <a:pt x="299" y="109"/>
                  </a:lnTo>
                  <a:lnTo>
                    <a:pt x="313" y="109"/>
                  </a:lnTo>
                  <a:lnTo>
                    <a:pt x="313" y="178"/>
                  </a:lnTo>
                  <a:lnTo>
                    <a:pt x="300" y="178"/>
                  </a:lnTo>
                  <a:lnTo>
                    <a:pt x="300" y="133"/>
                  </a:lnTo>
                  <a:lnTo>
                    <a:pt x="272" y="178"/>
                  </a:lnTo>
                  <a:lnTo>
                    <a:pt x="258" y="178"/>
                  </a:lnTo>
                  <a:lnTo>
                    <a:pt x="258" y="109"/>
                  </a:lnTo>
                  <a:close/>
                  <a:moveTo>
                    <a:pt x="327" y="109"/>
                  </a:moveTo>
                  <a:lnTo>
                    <a:pt x="340" y="109"/>
                  </a:lnTo>
                  <a:lnTo>
                    <a:pt x="340" y="155"/>
                  </a:lnTo>
                  <a:lnTo>
                    <a:pt x="368" y="109"/>
                  </a:lnTo>
                  <a:lnTo>
                    <a:pt x="382" y="109"/>
                  </a:lnTo>
                  <a:lnTo>
                    <a:pt x="382" y="178"/>
                  </a:lnTo>
                  <a:lnTo>
                    <a:pt x="369" y="178"/>
                  </a:lnTo>
                  <a:lnTo>
                    <a:pt x="369" y="133"/>
                  </a:lnTo>
                  <a:lnTo>
                    <a:pt x="341" y="178"/>
                  </a:lnTo>
                  <a:lnTo>
                    <a:pt x="327" y="178"/>
                  </a:lnTo>
                  <a:lnTo>
                    <a:pt x="327" y="109"/>
                  </a:lnTo>
                  <a:close/>
                  <a:moveTo>
                    <a:pt x="363" y="89"/>
                  </a:moveTo>
                  <a:lnTo>
                    <a:pt x="369" y="89"/>
                  </a:lnTo>
                  <a:cubicBezTo>
                    <a:pt x="369" y="94"/>
                    <a:pt x="368" y="97"/>
                    <a:pt x="365" y="99"/>
                  </a:cubicBezTo>
                  <a:cubicBezTo>
                    <a:pt x="362" y="102"/>
                    <a:pt x="359" y="103"/>
                    <a:pt x="355" y="103"/>
                  </a:cubicBezTo>
                  <a:cubicBezTo>
                    <a:pt x="351" y="103"/>
                    <a:pt x="347" y="102"/>
                    <a:pt x="345" y="99"/>
                  </a:cubicBezTo>
                  <a:cubicBezTo>
                    <a:pt x="342" y="97"/>
                    <a:pt x="340" y="94"/>
                    <a:pt x="340" y="89"/>
                  </a:cubicBezTo>
                  <a:lnTo>
                    <a:pt x="347" y="89"/>
                  </a:lnTo>
                  <a:cubicBezTo>
                    <a:pt x="347" y="92"/>
                    <a:pt x="348" y="93"/>
                    <a:pt x="349" y="94"/>
                  </a:cubicBezTo>
                  <a:cubicBezTo>
                    <a:pt x="350" y="96"/>
                    <a:pt x="352" y="96"/>
                    <a:pt x="355" y="96"/>
                  </a:cubicBezTo>
                  <a:cubicBezTo>
                    <a:pt x="357" y="96"/>
                    <a:pt x="359" y="96"/>
                    <a:pt x="361" y="94"/>
                  </a:cubicBezTo>
                  <a:cubicBezTo>
                    <a:pt x="362" y="93"/>
                    <a:pt x="363" y="92"/>
                    <a:pt x="363" y="89"/>
                  </a:cubicBezTo>
                  <a:close/>
                  <a:moveTo>
                    <a:pt x="396" y="178"/>
                  </a:moveTo>
                  <a:lnTo>
                    <a:pt x="396" y="109"/>
                  </a:lnTo>
                  <a:lnTo>
                    <a:pt x="410" y="109"/>
                  </a:lnTo>
                  <a:lnTo>
                    <a:pt x="410" y="137"/>
                  </a:lnTo>
                  <a:lnTo>
                    <a:pt x="438" y="137"/>
                  </a:lnTo>
                  <a:lnTo>
                    <a:pt x="438" y="109"/>
                  </a:lnTo>
                  <a:lnTo>
                    <a:pt x="452" y="109"/>
                  </a:lnTo>
                  <a:lnTo>
                    <a:pt x="452" y="178"/>
                  </a:lnTo>
                  <a:lnTo>
                    <a:pt x="438" y="178"/>
                  </a:lnTo>
                  <a:lnTo>
                    <a:pt x="438" y="148"/>
                  </a:lnTo>
                  <a:lnTo>
                    <a:pt x="410" y="148"/>
                  </a:lnTo>
                  <a:lnTo>
                    <a:pt x="410" y="178"/>
                  </a:lnTo>
                  <a:lnTo>
                    <a:pt x="396" y="178"/>
                  </a:lnTo>
                  <a:close/>
                  <a:moveTo>
                    <a:pt x="494" y="109"/>
                  </a:moveTo>
                  <a:lnTo>
                    <a:pt x="541" y="109"/>
                  </a:lnTo>
                  <a:lnTo>
                    <a:pt x="541" y="121"/>
                  </a:lnTo>
                  <a:lnTo>
                    <a:pt x="508" y="121"/>
                  </a:lnTo>
                  <a:lnTo>
                    <a:pt x="508" y="178"/>
                  </a:lnTo>
                  <a:lnTo>
                    <a:pt x="494" y="178"/>
                  </a:lnTo>
                  <a:lnTo>
                    <a:pt x="494" y="109"/>
                  </a:lnTo>
                  <a:close/>
                  <a:moveTo>
                    <a:pt x="604" y="178"/>
                  </a:moveTo>
                  <a:lnTo>
                    <a:pt x="589" y="178"/>
                  </a:lnTo>
                  <a:lnTo>
                    <a:pt x="583" y="163"/>
                  </a:lnTo>
                  <a:lnTo>
                    <a:pt x="555" y="163"/>
                  </a:lnTo>
                  <a:lnTo>
                    <a:pt x="549" y="178"/>
                  </a:lnTo>
                  <a:lnTo>
                    <a:pt x="535" y="178"/>
                  </a:lnTo>
                  <a:lnTo>
                    <a:pt x="561" y="109"/>
                  </a:lnTo>
                  <a:lnTo>
                    <a:pt x="576" y="109"/>
                  </a:lnTo>
                  <a:lnTo>
                    <a:pt x="604" y="178"/>
                  </a:lnTo>
                  <a:close/>
                  <a:moveTo>
                    <a:pt x="578" y="151"/>
                  </a:moveTo>
                  <a:lnTo>
                    <a:pt x="569" y="125"/>
                  </a:lnTo>
                  <a:lnTo>
                    <a:pt x="559" y="151"/>
                  </a:lnTo>
                  <a:lnTo>
                    <a:pt x="578" y="151"/>
                  </a:lnTo>
                  <a:close/>
                  <a:moveTo>
                    <a:pt x="621" y="128"/>
                  </a:moveTo>
                  <a:lnTo>
                    <a:pt x="608" y="125"/>
                  </a:lnTo>
                  <a:cubicBezTo>
                    <a:pt x="611" y="114"/>
                    <a:pt x="619" y="108"/>
                    <a:pt x="633" y="108"/>
                  </a:cubicBezTo>
                  <a:cubicBezTo>
                    <a:pt x="641" y="108"/>
                    <a:pt x="647" y="110"/>
                    <a:pt x="651" y="113"/>
                  </a:cubicBezTo>
                  <a:cubicBezTo>
                    <a:pt x="655" y="117"/>
                    <a:pt x="657" y="121"/>
                    <a:pt x="657" y="126"/>
                  </a:cubicBezTo>
                  <a:cubicBezTo>
                    <a:pt x="657" y="129"/>
                    <a:pt x="656" y="132"/>
                    <a:pt x="654" y="135"/>
                  </a:cubicBezTo>
                  <a:cubicBezTo>
                    <a:pt x="653" y="138"/>
                    <a:pt x="650" y="140"/>
                    <a:pt x="646" y="142"/>
                  </a:cubicBezTo>
                  <a:cubicBezTo>
                    <a:pt x="650" y="144"/>
                    <a:pt x="654" y="146"/>
                    <a:pt x="656" y="149"/>
                  </a:cubicBezTo>
                  <a:cubicBezTo>
                    <a:pt x="658" y="152"/>
                    <a:pt x="660" y="155"/>
                    <a:pt x="660" y="159"/>
                  </a:cubicBezTo>
                  <a:cubicBezTo>
                    <a:pt x="660" y="165"/>
                    <a:pt x="657" y="170"/>
                    <a:pt x="653" y="174"/>
                  </a:cubicBezTo>
                  <a:cubicBezTo>
                    <a:pt x="649" y="178"/>
                    <a:pt x="642" y="180"/>
                    <a:pt x="633" y="180"/>
                  </a:cubicBezTo>
                  <a:cubicBezTo>
                    <a:pt x="626" y="180"/>
                    <a:pt x="620" y="179"/>
                    <a:pt x="616" y="176"/>
                  </a:cubicBezTo>
                  <a:cubicBezTo>
                    <a:pt x="612" y="174"/>
                    <a:pt x="609" y="169"/>
                    <a:pt x="606" y="163"/>
                  </a:cubicBezTo>
                  <a:lnTo>
                    <a:pt x="619" y="158"/>
                  </a:lnTo>
                  <a:cubicBezTo>
                    <a:pt x="620" y="163"/>
                    <a:pt x="622" y="165"/>
                    <a:pt x="624" y="166"/>
                  </a:cubicBezTo>
                  <a:cubicBezTo>
                    <a:pt x="627" y="168"/>
                    <a:pt x="629" y="168"/>
                    <a:pt x="633" y="168"/>
                  </a:cubicBezTo>
                  <a:cubicBezTo>
                    <a:pt x="637" y="168"/>
                    <a:pt x="640" y="167"/>
                    <a:pt x="642" y="165"/>
                  </a:cubicBezTo>
                  <a:cubicBezTo>
                    <a:pt x="644" y="164"/>
                    <a:pt x="645" y="161"/>
                    <a:pt x="645" y="159"/>
                  </a:cubicBezTo>
                  <a:cubicBezTo>
                    <a:pt x="645" y="156"/>
                    <a:pt x="644" y="154"/>
                    <a:pt x="642" y="152"/>
                  </a:cubicBezTo>
                  <a:cubicBezTo>
                    <a:pt x="640" y="150"/>
                    <a:pt x="636" y="149"/>
                    <a:pt x="632" y="149"/>
                  </a:cubicBezTo>
                  <a:lnTo>
                    <a:pt x="628" y="149"/>
                  </a:lnTo>
                  <a:lnTo>
                    <a:pt x="628" y="139"/>
                  </a:lnTo>
                  <a:lnTo>
                    <a:pt x="630" y="139"/>
                  </a:lnTo>
                  <a:cubicBezTo>
                    <a:pt x="634" y="139"/>
                    <a:pt x="637" y="138"/>
                    <a:pt x="640" y="136"/>
                  </a:cubicBezTo>
                  <a:cubicBezTo>
                    <a:pt x="642" y="134"/>
                    <a:pt x="643" y="132"/>
                    <a:pt x="643" y="128"/>
                  </a:cubicBezTo>
                  <a:cubicBezTo>
                    <a:pt x="643" y="126"/>
                    <a:pt x="642" y="124"/>
                    <a:pt x="640" y="122"/>
                  </a:cubicBezTo>
                  <a:cubicBezTo>
                    <a:pt x="639" y="120"/>
                    <a:pt x="636" y="119"/>
                    <a:pt x="632" y="119"/>
                  </a:cubicBezTo>
                  <a:cubicBezTo>
                    <a:pt x="627" y="119"/>
                    <a:pt x="623" y="122"/>
                    <a:pt x="621" y="128"/>
                  </a:cubicBezTo>
                  <a:close/>
                  <a:moveTo>
                    <a:pt x="734" y="178"/>
                  </a:moveTo>
                  <a:lnTo>
                    <a:pt x="719" y="178"/>
                  </a:lnTo>
                  <a:lnTo>
                    <a:pt x="713" y="163"/>
                  </a:lnTo>
                  <a:lnTo>
                    <a:pt x="685" y="163"/>
                  </a:lnTo>
                  <a:lnTo>
                    <a:pt x="680" y="178"/>
                  </a:lnTo>
                  <a:lnTo>
                    <a:pt x="665" y="178"/>
                  </a:lnTo>
                  <a:lnTo>
                    <a:pt x="692" y="109"/>
                  </a:lnTo>
                  <a:lnTo>
                    <a:pt x="707" y="109"/>
                  </a:lnTo>
                  <a:lnTo>
                    <a:pt x="734" y="178"/>
                  </a:lnTo>
                  <a:close/>
                  <a:moveTo>
                    <a:pt x="709" y="151"/>
                  </a:moveTo>
                  <a:lnTo>
                    <a:pt x="699" y="125"/>
                  </a:lnTo>
                  <a:lnTo>
                    <a:pt x="690" y="151"/>
                  </a:lnTo>
                  <a:lnTo>
                    <a:pt x="709" y="151"/>
                  </a:lnTo>
                  <a:close/>
                  <a:moveTo>
                    <a:pt x="742" y="178"/>
                  </a:moveTo>
                  <a:lnTo>
                    <a:pt x="742" y="109"/>
                  </a:lnTo>
                  <a:lnTo>
                    <a:pt x="764" y="109"/>
                  </a:lnTo>
                  <a:cubicBezTo>
                    <a:pt x="773" y="109"/>
                    <a:pt x="778" y="110"/>
                    <a:pt x="781" y="110"/>
                  </a:cubicBezTo>
                  <a:cubicBezTo>
                    <a:pt x="785" y="111"/>
                    <a:pt x="788" y="114"/>
                    <a:pt x="791" y="117"/>
                  </a:cubicBezTo>
                  <a:cubicBezTo>
                    <a:pt x="793" y="121"/>
                    <a:pt x="795" y="125"/>
                    <a:pt x="795" y="131"/>
                  </a:cubicBezTo>
                  <a:cubicBezTo>
                    <a:pt x="795" y="135"/>
                    <a:pt x="794" y="138"/>
                    <a:pt x="792" y="141"/>
                  </a:cubicBezTo>
                  <a:cubicBezTo>
                    <a:pt x="791" y="144"/>
                    <a:pt x="789" y="146"/>
                    <a:pt x="786" y="148"/>
                  </a:cubicBezTo>
                  <a:cubicBezTo>
                    <a:pt x="784" y="150"/>
                    <a:pt x="782" y="151"/>
                    <a:pt x="779" y="151"/>
                  </a:cubicBezTo>
                  <a:cubicBezTo>
                    <a:pt x="776" y="152"/>
                    <a:pt x="771" y="152"/>
                    <a:pt x="765" y="152"/>
                  </a:cubicBezTo>
                  <a:lnTo>
                    <a:pt x="756" y="152"/>
                  </a:lnTo>
                  <a:lnTo>
                    <a:pt x="756" y="178"/>
                  </a:lnTo>
                  <a:lnTo>
                    <a:pt x="742" y="178"/>
                  </a:lnTo>
                  <a:close/>
                  <a:moveTo>
                    <a:pt x="756" y="121"/>
                  </a:moveTo>
                  <a:lnTo>
                    <a:pt x="756" y="141"/>
                  </a:lnTo>
                  <a:lnTo>
                    <a:pt x="763" y="141"/>
                  </a:lnTo>
                  <a:cubicBezTo>
                    <a:pt x="769" y="141"/>
                    <a:pt x="772" y="140"/>
                    <a:pt x="774" y="140"/>
                  </a:cubicBezTo>
                  <a:cubicBezTo>
                    <a:pt x="776" y="139"/>
                    <a:pt x="778" y="138"/>
                    <a:pt x="779" y="136"/>
                  </a:cubicBezTo>
                  <a:cubicBezTo>
                    <a:pt x="780" y="135"/>
                    <a:pt x="780" y="133"/>
                    <a:pt x="780" y="131"/>
                  </a:cubicBezTo>
                  <a:cubicBezTo>
                    <a:pt x="780" y="128"/>
                    <a:pt x="779" y="126"/>
                    <a:pt x="778" y="125"/>
                  </a:cubicBezTo>
                  <a:cubicBezTo>
                    <a:pt x="777" y="123"/>
                    <a:pt x="775" y="122"/>
                    <a:pt x="772" y="121"/>
                  </a:cubicBezTo>
                  <a:cubicBezTo>
                    <a:pt x="771" y="121"/>
                    <a:pt x="767" y="121"/>
                    <a:pt x="762" y="121"/>
                  </a:cubicBezTo>
                  <a:lnTo>
                    <a:pt x="756" y="1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US" sz="2700"/>
            </a:p>
          </p:txBody>
        </p:sp>
        <p:sp>
          <p:nvSpPr>
            <p:cNvPr id="15" name="Freeform 9">
              <a:extLst>
                <a:ext uri="{FF2B5EF4-FFF2-40B4-BE49-F238E27FC236}">
                  <a16:creationId xmlns:a16="http://schemas.microsoft.com/office/drawing/2014/main" id="{A15DA1FB-086E-F6F5-FA08-6588FE44AC4E}"/>
                </a:ext>
              </a:extLst>
            </p:cNvPr>
            <p:cNvSpPr>
              <a:spLocks noEditPoints="1"/>
            </p:cNvSpPr>
            <p:nvPr/>
          </p:nvSpPr>
          <p:spPr bwMode="auto">
            <a:xfrm>
              <a:off x="3452101" y="684088"/>
              <a:ext cx="291449" cy="557211"/>
            </a:xfrm>
            <a:custGeom>
              <a:avLst/>
              <a:gdLst>
                <a:gd name="T0" fmla="*/ 139 w 279"/>
                <a:gd name="T1" fmla="*/ 99 h 571"/>
                <a:gd name="T2" fmla="*/ 107 w 279"/>
                <a:gd name="T3" fmla="*/ 68 h 571"/>
                <a:gd name="T4" fmla="*/ 116 w 279"/>
                <a:gd name="T5" fmla="*/ 52 h 571"/>
                <a:gd name="T6" fmla="*/ 124 w 279"/>
                <a:gd name="T7" fmla="*/ 30 h 571"/>
                <a:gd name="T8" fmla="*/ 126 w 279"/>
                <a:gd name="T9" fmla="*/ 46 h 571"/>
                <a:gd name="T10" fmla="*/ 128 w 279"/>
                <a:gd name="T11" fmla="*/ 67 h 571"/>
                <a:gd name="T12" fmla="*/ 132 w 279"/>
                <a:gd name="T13" fmla="*/ 36 h 571"/>
                <a:gd name="T14" fmla="*/ 134 w 279"/>
                <a:gd name="T15" fmla="*/ 12 h 571"/>
                <a:gd name="T16" fmla="*/ 146 w 279"/>
                <a:gd name="T17" fmla="*/ 28 h 571"/>
                <a:gd name="T18" fmla="*/ 152 w 279"/>
                <a:gd name="T19" fmla="*/ 67 h 571"/>
                <a:gd name="T20" fmla="*/ 153 w 279"/>
                <a:gd name="T21" fmla="*/ 47 h 571"/>
                <a:gd name="T22" fmla="*/ 161 w 279"/>
                <a:gd name="T23" fmla="*/ 39 h 571"/>
                <a:gd name="T24" fmla="*/ 172 w 279"/>
                <a:gd name="T25" fmla="*/ 68 h 571"/>
                <a:gd name="T26" fmla="*/ 201 w 279"/>
                <a:gd name="T27" fmla="*/ 417 h 571"/>
                <a:gd name="T28" fmla="*/ 127 w 279"/>
                <a:gd name="T29" fmla="*/ 476 h 571"/>
                <a:gd name="T30" fmla="*/ 137 w 279"/>
                <a:gd name="T31" fmla="*/ 422 h 571"/>
                <a:gd name="T32" fmla="*/ 177 w 279"/>
                <a:gd name="T33" fmla="*/ 384 h 571"/>
                <a:gd name="T34" fmla="*/ 108 w 279"/>
                <a:gd name="T35" fmla="*/ 470 h 571"/>
                <a:gd name="T36" fmla="*/ 129 w 279"/>
                <a:gd name="T37" fmla="*/ 357 h 571"/>
                <a:gd name="T38" fmla="*/ 140 w 279"/>
                <a:gd name="T39" fmla="*/ 413 h 571"/>
                <a:gd name="T40" fmla="*/ 102 w 279"/>
                <a:gd name="T41" fmla="*/ 450 h 571"/>
                <a:gd name="T42" fmla="*/ 0 w 279"/>
                <a:gd name="T43" fmla="*/ 266 h 571"/>
                <a:gd name="T44" fmla="*/ 64 w 279"/>
                <a:gd name="T45" fmla="*/ 571 h 571"/>
                <a:gd name="T46" fmla="*/ 0 w 279"/>
                <a:gd name="T47" fmla="*/ 266 h 571"/>
                <a:gd name="T48" fmla="*/ 279 w 279"/>
                <a:gd name="T49" fmla="*/ 266 h 571"/>
                <a:gd name="T50" fmla="*/ 215 w 279"/>
                <a:gd name="T51" fmla="*/ 571 h 571"/>
                <a:gd name="T52" fmla="*/ 78 w 279"/>
                <a:gd name="T53" fmla="*/ 492 h 571"/>
                <a:gd name="T54" fmla="*/ 201 w 279"/>
                <a:gd name="T55" fmla="*/ 516 h 571"/>
                <a:gd name="T56" fmla="*/ 78 w 279"/>
                <a:gd name="T57" fmla="*/ 492 h 571"/>
                <a:gd name="T58" fmla="*/ 200 w 279"/>
                <a:gd name="T59" fmla="*/ 533 h 571"/>
                <a:gd name="T60" fmla="*/ 139 w 279"/>
                <a:gd name="T61" fmla="*/ 570 h 571"/>
                <a:gd name="T62" fmla="*/ 201 w 279"/>
                <a:gd name="T63" fmla="*/ 317 h 571"/>
                <a:gd name="T64" fmla="*/ 78 w 279"/>
                <a:gd name="T65" fmla="*/ 341 h 571"/>
                <a:gd name="T66" fmla="*/ 139 w 279"/>
                <a:gd name="T67" fmla="*/ 303 h 571"/>
                <a:gd name="T68" fmla="*/ 79 w 279"/>
                <a:gd name="T69" fmla="*/ 266 h 571"/>
                <a:gd name="T70" fmla="*/ 209 w 279"/>
                <a:gd name="T71" fmla="*/ 184 h 571"/>
                <a:gd name="T72" fmla="*/ 70 w 279"/>
                <a:gd name="T73" fmla="*/ 184 h 571"/>
                <a:gd name="T74" fmla="*/ 209 w 279"/>
                <a:gd name="T75" fmla="*/ 184 h 571"/>
                <a:gd name="T76" fmla="*/ 191 w 279"/>
                <a:gd name="T77" fmla="*/ 163 h 571"/>
                <a:gd name="T78" fmla="*/ 88 w 279"/>
                <a:gd name="T79" fmla="*/ 163 h 571"/>
                <a:gd name="T80" fmla="*/ 140 w 279"/>
                <a:gd name="T81" fmla="*/ 374 h 571"/>
                <a:gd name="T82" fmla="*/ 140 w 279"/>
                <a:gd name="T83" fmla="*/ 395 h 571"/>
                <a:gd name="T84" fmla="*/ 140 w 279"/>
                <a:gd name="T85" fmla="*/ 374 h 571"/>
                <a:gd name="T86" fmla="*/ 150 w 279"/>
                <a:gd name="T87" fmla="*/ 451 h 571"/>
                <a:gd name="T88" fmla="*/ 129 w 279"/>
                <a:gd name="T89" fmla="*/ 45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9" h="571">
                  <a:moveTo>
                    <a:pt x="172" y="68"/>
                  </a:moveTo>
                  <a:cubicBezTo>
                    <a:pt x="172" y="85"/>
                    <a:pt x="157" y="99"/>
                    <a:pt x="139" y="99"/>
                  </a:cubicBezTo>
                  <a:cubicBezTo>
                    <a:pt x="122" y="99"/>
                    <a:pt x="108" y="85"/>
                    <a:pt x="107" y="68"/>
                  </a:cubicBezTo>
                  <a:cubicBezTo>
                    <a:pt x="107" y="68"/>
                    <a:pt x="107" y="68"/>
                    <a:pt x="107" y="68"/>
                  </a:cubicBezTo>
                  <a:cubicBezTo>
                    <a:pt x="107" y="65"/>
                    <a:pt x="108" y="62"/>
                    <a:pt x="110" y="60"/>
                  </a:cubicBezTo>
                  <a:cubicBezTo>
                    <a:pt x="112" y="57"/>
                    <a:pt x="115" y="55"/>
                    <a:pt x="116" y="52"/>
                  </a:cubicBezTo>
                  <a:cubicBezTo>
                    <a:pt x="117" y="47"/>
                    <a:pt x="116" y="45"/>
                    <a:pt x="117" y="42"/>
                  </a:cubicBezTo>
                  <a:cubicBezTo>
                    <a:pt x="117" y="37"/>
                    <a:pt x="121" y="33"/>
                    <a:pt x="124" y="30"/>
                  </a:cubicBezTo>
                  <a:cubicBezTo>
                    <a:pt x="124" y="31"/>
                    <a:pt x="122" y="35"/>
                    <a:pt x="123" y="39"/>
                  </a:cubicBezTo>
                  <a:cubicBezTo>
                    <a:pt x="123" y="41"/>
                    <a:pt x="125" y="44"/>
                    <a:pt x="126" y="46"/>
                  </a:cubicBezTo>
                  <a:cubicBezTo>
                    <a:pt x="127" y="52"/>
                    <a:pt x="122" y="54"/>
                    <a:pt x="121" y="59"/>
                  </a:cubicBezTo>
                  <a:cubicBezTo>
                    <a:pt x="120" y="62"/>
                    <a:pt x="122" y="67"/>
                    <a:pt x="128" y="67"/>
                  </a:cubicBezTo>
                  <a:cubicBezTo>
                    <a:pt x="132" y="67"/>
                    <a:pt x="135" y="62"/>
                    <a:pt x="133" y="58"/>
                  </a:cubicBezTo>
                  <a:cubicBezTo>
                    <a:pt x="129" y="47"/>
                    <a:pt x="129" y="42"/>
                    <a:pt x="132" y="36"/>
                  </a:cubicBezTo>
                  <a:cubicBezTo>
                    <a:pt x="133" y="34"/>
                    <a:pt x="135" y="33"/>
                    <a:pt x="136" y="30"/>
                  </a:cubicBezTo>
                  <a:cubicBezTo>
                    <a:pt x="139" y="25"/>
                    <a:pt x="134" y="18"/>
                    <a:pt x="134" y="12"/>
                  </a:cubicBezTo>
                  <a:cubicBezTo>
                    <a:pt x="134" y="7"/>
                    <a:pt x="137" y="1"/>
                    <a:pt x="140" y="0"/>
                  </a:cubicBezTo>
                  <a:cubicBezTo>
                    <a:pt x="135" y="12"/>
                    <a:pt x="140" y="19"/>
                    <a:pt x="146" y="28"/>
                  </a:cubicBezTo>
                  <a:cubicBezTo>
                    <a:pt x="153" y="37"/>
                    <a:pt x="145" y="48"/>
                    <a:pt x="144" y="56"/>
                  </a:cubicBezTo>
                  <a:cubicBezTo>
                    <a:pt x="143" y="62"/>
                    <a:pt x="146" y="67"/>
                    <a:pt x="152" y="67"/>
                  </a:cubicBezTo>
                  <a:cubicBezTo>
                    <a:pt x="158" y="66"/>
                    <a:pt x="159" y="59"/>
                    <a:pt x="155" y="55"/>
                  </a:cubicBezTo>
                  <a:cubicBezTo>
                    <a:pt x="153" y="53"/>
                    <a:pt x="153" y="50"/>
                    <a:pt x="153" y="47"/>
                  </a:cubicBezTo>
                  <a:cubicBezTo>
                    <a:pt x="154" y="43"/>
                    <a:pt x="158" y="39"/>
                    <a:pt x="153" y="32"/>
                  </a:cubicBezTo>
                  <a:cubicBezTo>
                    <a:pt x="158" y="34"/>
                    <a:pt x="160" y="37"/>
                    <a:pt x="161" y="39"/>
                  </a:cubicBezTo>
                  <a:cubicBezTo>
                    <a:pt x="162" y="44"/>
                    <a:pt x="160" y="44"/>
                    <a:pt x="161" y="50"/>
                  </a:cubicBezTo>
                  <a:cubicBezTo>
                    <a:pt x="163" y="55"/>
                    <a:pt x="171" y="58"/>
                    <a:pt x="172" y="68"/>
                  </a:cubicBezTo>
                  <a:close/>
                  <a:moveTo>
                    <a:pt x="171" y="365"/>
                  </a:moveTo>
                  <a:cubicBezTo>
                    <a:pt x="189" y="375"/>
                    <a:pt x="201" y="395"/>
                    <a:pt x="201" y="417"/>
                  </a:cubicBezTo>
                  <a:cubicBezTo>
                    <a:pt x="201" y="448"/>
                    <a:pt x="178" y="474"/>
                    <a:pt x="149" y="478"/>
                  </a:cubicBezTo>
                  <a:cubicBezTo>
                    <a:pt x="141" y="479"/>
                    <a:pt x="134" y="479"/>
                    <a:pt x="127" y="476"/>
                  </a:cubicBezTo>
                  <a:cubicBezTo>
                    <a:pt x="118" y="471"/>
                    <a:pt x="111" y="461"/>
                    <a:pt x="111" y="450"/>
                  </a:cubicBezTo>
                  <a:cubicBezTo>
                    <a:pt x="111" y="435"/>
                    <a:pt x="123" y="423"/>
                    <a:pt x="137" y="422"/>
                  </a:cubicBezTo>
                  <a:cubicBezTo>
                    <a:pt x="139" y="422"/>
                    <a:pt x="140" y="422"/>
                    <a:pt x="141" y="422"/>
                  </a:cubicBezTo>
                  <a:cubicBezTo>
                    <a:pt x="161" y="421"/>
                    <a:pt x="177" y="405"/>
                    <a:pt x="177" y="384"/>
                  </a:cubicBezTo>
                  <a:cubicBezTo>
                    <a:pt x="177" y="377"/>
                    <a:pt x="175" y="370"/>
                    <a:pt x="171" y="365"/>
                  </a:cubicBezTo>
                  <a:close/>
                  <a:moveTo>
                    <a:pt x="108" y="470"/>
                  </a:moveTo>
                  <a:cubicBezTo>
                    <a:pt x="90" y="460"/>
                    <a:pt x="78" y="440"/>
                    <a:pt x="78" y="417"/>
                  </a:cubicBezTo>
                  <a:cubicBezTo>
                    <a:pt x="78" y="387"/>
                    <a:pt x="100" y="362"/>
                    <a:pt x="129" y="357"/>
                  </a:cubicBezTo>
                  <a:cubicBezTo>
                    <a:pt x="147" y="353"/>
                    <a:pt x="168" y="362"/>
                    <a:pt x="168" y="384"/>
                  </a:cubicBezTo>
                  <a:cubicBezTo>
                    <a:pt x="168" y="400"/>
                    <a:pt x="155" y="413"/>
                    <a:pt x="140" y="413"/>
                  </a:cubicBezTo>
                  <a:cubicBezTo>
                    <a:pt x="140" y="413"/>
                    <a:pt x="139" y="413"/>
                    <a:pt x="139" y="413"/>
                  </a:cubicBezTo>
                  <a:cubicBezTo>
                    <a:pt x="119" y="413"/>
                    <a:pt x="102" y="430"/>
                    <a:pt x="102" y="450"/>
                  </a:cubicBezTo>
                  <a:cubicBezTo>
                    <a:pt x="102" y="458"/>
                    <a:pt x="104" y="465"/>
                    <a:pt x="108" y="470"/>
                  </a:cubicBezTo>
                  <a:close/>
                  <a:moveTo>
                    <a:pt x="0" y="266"/>
                  </a:moveTo>
                  <a:lnTo>
                    <a:pt x="64" y="266"/>
                  </a:lnTo>
                  <a:lnTo>
                    <a:pt x="64" y="571"/>
                  </a:lnTo>
                  <a:lnTo>
                    <a:pt x="0" y="571"/>
                  </a:lnTo>
                  <a:lnTo>
                    <a:pt x="0" y="266"/>
                  </a:lnTo>
                  <a:close/>
                  <a:moveTo>
                    <a:pt x="215" y="266"/>
                  </a:moveTo>
                  <a:lnTo>
                    <a:pt x="279" y="266"/>
                  </a:lnTo>
                  <a:lnTo>
                    <a:pt x="279" y="571"/>
                  </a:lnTo>
                  <a:lnTo>
                    <a:pt x="215" y="571"/>
                  </a:lnTo>
                  <a:lnTo>
                    <a:pt x="215" y="266"/>
                  </a:lnTo>
                  <a:close/>
                  <a:moveTo>
                    <a:pt x="78" y="492"/>
                  </a:moveTo>
                  <a:lnTo>
                    <a:pt x="201" y="492"/>
                  </a:lnTo>
                  <a:lnTo>
                    <a:pt x="201" y="516"/>
                  </a:lnTo>
                  <a:lnTo>
                    <a:pt x="78" y="516"/>
                  </a:lnTo>
                  <a:lnTo>
                    <a:pt x="78" y="492"/>
                  </a:lnTo>
                  <a:close/>
                  <a:moveTo>
                    <a:pt x="139" y="570"/>
                  </a:moveTo>
                  <a:lnTo>
                    <a:pt x="200" y="533"/>
                  </a:lnTo>
                  <a:lnTo>
                    <a:pt x="79" y="533"/>
                  </a:lnTo>
                  <a:lnTo>
                    <a:pt x="139" y="570"/>
                  </a:lnTo>
                  <a:close/>
                  <a:moveTo>
                    <a:pt x="78" y="317"/>
                  </a:moveTo>
                  <a:lnTo>
                    <a:pt x="201" y="317"/>
                  </a:lnTo>
                  <a:lnTo>
                    <a:pt x="201" y="341"/>
                  </a:lnTo>
                  <a:lnTo>
                    <a:pt x="78" y="341"/>
                  </a:lnTo>
                  <a:lnTo>
                    <a:pt x="78" y="317"/>
                  </a:lnTo>
                  <a:close/>
                  <a:moveTo>
                    <a:pt x="139" y="303"/>
                  </a:moveTo>
                  <a:lnTo>
                    <a:pt x="200" y="266"/>
                  </a:lnTo>
                  <a:lnTo>
                    <a:pt x="79" y="266"/>
                  </a:lnTo>
                  <a:lnTo>
                    <a:pt x="139" y="303"/>
                  </a:lnTo>
                  <a:close/>
                  <a:moveTo>
                    <a:pt x="209" y="184"/>
                  </a:moveTo>
                  <a:cubicBezTo>
                    <a:pt x="208" y="221"/>
                    <a:pt x="177" y="251"/>
                    <a:pt x="139" y="251"/>
                  </a:cubicBezTo>
                  <a:cubicBezTo>
                    <a:pt x="102" y="251"/>
                    <a:pt x="71" y="221"/>
                    <a:pt x="70" y="184"/>
                  </a:cubicBezTo>
                  <a:cubicBezTo>
                    <a:pt x="82" y="210"/>
                    <a:pt x="109" y="228"/>
                    <a:pt x="139" y="228"/>
                  </a:cubicBezTo>
                  <a:cubicBezTo>
                    <a:pt x="170" y="228"/>
                    <a:pt x="197" y="210"/>
                    <a:pt x="209" y="184"/>
                  </a:cubicBezTo>
                  <a:close/>
                  <a:moveTo>
                    <a:pt x="139" y="112"/>
                  </a:moveTo>
                  <a:cubicBezTo>
                    <a:pt x="168" y="112"/>
                    <a:pt x="191" y="135"/>
                    <a:pt x="191" y="163"/>
                  </a:cubicBezTo>
                  <a:cubicBezTo>
                    <a:pt x="191" y="192"/>
                    <a:pt x="168" y="215"/>
                    <a:pt x="139" y="215"/>
                  </a:cubicBezTo>
                  <a:cubicBezTo>
                    <a:pt x="111" y="215"/>
                    <a:pt x="88" y="192"/>
                    <a:pt x="88" y="163"/>
                  </a:cubicBezTo>
                  <a:cubicBezTo>
                    <a:pt x="88" y="135"/>
                    <a:pt x="111" y="112"/>
                    <a:pt x="139" y="112"/>
                  </a:cubicBezTo>
                  <a:close/>
                  <a:moveTo>
                    <a:pt x="140" y="374"/>
                  </a:moveTo>
                  <a:cubicBezTo>
                    <a:pt x="145" y="374"/>
                    <a:pt x="150" y="379"/>
                    <a:pt x="150" y="385"/>
                  </a:cubicBezTo>
                  <a:cubicBezTo>
                    <a:pt x="150" y="390"/>
                    <a:pt x="145" y="395"/>
                    <a:pt x="140" y="395"/>
                  </a:cubicBezTo>
                  <a:cubicBezTo>
                    <a:pt x="134" y="395"/>
                    <a:pt x="129" y="390"/>
                    <a:pt x="129" y="385"/>
                  </a:cubicBezTo>
                  <a:cubicBezTo>
                    <a:pt x="129" y="379"/>
                    <a:pt x="134" y="374"/>
                    <a:pt x="140" y="374"/>
                  </a:cubicBezTo>
                  <a:close/>
                  <a:moveTo>
                    <a:pt x="140" y="441"/>
                  </a:moveTo>
                  <a:cubicBezTo>
                    <a:pt x="145" y="441"/>
                    <a:pt x="150" y="445"/>
                    <a:pt x="150" y="451"/>
                  </a:cubicBezTo>
                  <a:cubicBezTo>
                    <a:pt x="150" y="457"/>
                    <a:pt x="145" y="461"/>
                    <a:pt x="140" y="461"/>
                  </a:cubicBezTo>
                  <a:cubicBezTo>
                    <a:pt x="134" y="461"/>
                    <a:pt x="129" y="457"/>
                    <a:pt x="129" y="451"/>
                  </a:cubicBezTo>
                  <a:cubicBezTo>
                    <a:pt x="129" y="445"/>
                    <a:pt x="134" y="441"/>
                    <a:pt x="140" y="441"/>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US" sz="2700"/>
            </a:p>
          </p:txBody>
        </p:sp>
        <p:sp>
          <p:nvSpPr>
            <p:cNvPr id="16" name="Rectangle 15">
              <a:extLst>
                <a:ext uri="{FF2B5EF4-FFF2-40B4-BE49-F238E27FC236}">
                  <a16:creationId xmlns:a16="http://schemas.microsoft.com/office/drawing/2014/main" id="{141612E1-18D6-D7E3-A0E8-F42AF735994C}"/>
                </a:ext>
              </a:extLst>
            </p:cNvPr>
            <p:cNvSpPr/>
            <p:nvPr/>
          </p:nvSpPr>
          <p:spPr>
            <a:xfrm>
              <a:off x="4038600" y="1272093"/>
              <a:ext cx="1496077" cy="461665"/>
            </a:xfrm>
            <a:prstGeom prst="rect">
              <a:avLst/>
            </a:prstGeom>
          </p:spPr>
          <p:txBody>
            <a:bodyPr wrap="square">
              <a:spAutoFit/>
            </a:bodyPr>
            <a:lstStyle/>
            <a:p>
              <a:pPr>
                <a:defRPr/>
              </a:pPr>
              <a:r>
                <a:rPr lang="mn-MN" altLang="en-US" sz="1200" b="1" kern="0">
                  <a:solidFill>
                    <a:prstClr val="white"/>
                  </a:solidFill>
                  <a:latin typeface="Arial" panose="020B0604020202020204" pitchFamily="34" charset="0"/>
                  <a:cs typeface="Arial" panose="020B0604020202020204" pitchFamily="34" charset="0"/>
                </a:rPr>
                <a:t>БОЛОВСРОЛЫН</a:t>
              </a:r>
            </a:p>
            <a:p>
              <a:pPr>
                <a:defRPr/>
              </a:pPr>
              <a:r>
                <a:rPr lang="mn-MN" altLang="en-US" sz="1200" b="1" kern="0">
                  <a:solidFill>
                    <a:prstClr val="white"/>
                  </a:solidFill>
                  <a:latin typeface="Arial" panose="020B0604020202020204" pitchFamily="34" charset="0"/>
                  <a:cs typeface="Arial" panose="020B0604020202020204" pitchFamily="34" charset="0"/>
                </a:rPr>
                <a:t>ЯАМ</a:t>
              </a:r>
              <a:endParaRPr lang="en-US" altLang="en-US" sz="1200" b="1" kern="0">
                <a:solidFill>
                  <a:prstClr val="white"/>
                </a:solidFill>
                <a:latin typeface="Arial" panose="020B0604020202020204" pitchFamily="34" charset="0"/>
                <a:cs typeface="Arial" panose="020B0604020202020204" pitchFamily="34" charset="0"/>
              </a:endParaRP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2" r:id="rId7"/>
    <p:sldLayoutId id="2147483655" r:id="rId8"/>
    <p:sldLayoutId id="2147483656" r:id="rId9"/>
    <p:sldLayoutId id="2147483657" r:id="rId10"/>
    <p:sldLayoutId id="2147483658" r:id="rId11"/>
    <p:sldLayoutId id="2147483659" r:id="rId12"/>
    <p:sldLayoutId id="2147483687" r:id="rId13"/>
  </p:sldLayoutIdLst>
  <p:txStyles>
    <p:titleStyle>
      <a:lvl1pPr algn="ctr" defTabSz="914400" rtl="0" eaLnBrk="1" latinLnBrk="0" hangingPunct="1">
        <a:spcBef>
          <a:spcPct val="0"/>
        </a:spcBef>
        <a:buNone/>
        <a:defRPr sz="4400" kern="1200">
          <a:solidFill>
            <a:srgbClr val="F2AA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2E6020-73B9-FE5A-AD6F-8FB24F3F78DA}"/>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605062-3688-5BA8-B83C-2F7D581D2F01}"/>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E023C1-104C-2BD9-8186-0C5655022081}"/>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82000"/>
                  </a:schemeClr>
                </a:solidFill>
              </a:defRPr>
            </a:lvl1pPr>
          </a:lstStyle>
          <a:p>
            <a:fld id="{17A6FA6E-68F8-4D10-84BD-2FC3CAF73846}" type="datetimeFigureOut">
              <a:rPr lang="en-US" smtClean="0"/>
              <a:t>3/13/2026</a:t>
            </a:fld>
            <a:endParaRPr lang="en-US"/>
          </a:p>
        </p:txBody>
      </p:sp>
      <p:sp>
        <p:nvSpPr>
          <p:cNvPr id="5" name="Footer Placeholder 4">
            <a:extLst>
              <a:ext uri="{FF2B5EF4-FFF2-40B4-BE49-F238E27FC236}">
                <a16:creationId xmlns:a16="http://schemas.microsoft.com/office/drawing/2014/main" id="{270DAAE2-B10F-3738-FD86-995028AD1C98}"/>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63A7F95-739E-D363-2326-2B9659BED9C4}"/>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82000"/>
                  </a:schemeClr>
                </a:solidFill>
              </a:defRPr>
            </a:lvl1pPr>
          </a:lstStyle>
          <a:p>
            <a:fld id="{A4370CD7-F97A-4B6C-8F1A-18949DA06C2A}" type="slidenum">
              <a:rPr lang="en-US" smtClean="0"/>
              <a:t>‹#›</a:t>
            </a:fld>
            <a:endParaRPr lang="en-US"/>
          </a:p>
        </p:txBody>
      </p:sp>
    </p:spTree>
    <p:extLst>
      <p:ext uri="{BB962C8B-B14F-4D97-AF65-F5344CB8AC3E}">
        <p14:creationId xmlns:p14="http://schemas.microsoft.com/office/powerpoint/2010/main" val="330883136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2BCE25-1216-E7EB-E0E6-B4A8D0AA71C4}"/>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1F4D95-1EE1-62A2-D657-22BB132110B4}"/>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AED58D-2033-E733-C1DC-0D1C24FADEE1}"/>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82000"/>
                  </a:schemeClr>
                </a:solidFill>
              </a:defRPr>
            </a:lvl1pPr>
          </a:lstStyle>
          <a:p>
            <a:fld id="{F618D6BE-27D5-427E-8063-F4B6FC55AEA9}" type="datetimeFigureOut">
              <a:rPr lang="en-US" smtClean="0"/>
              <a:t>3/13/2026</a:t>
            </a:fld>
            <a:endParaRPr lang="en-US"/>
          </a:p>
        </p:txBody>
      </p:sp>
      <p:sp>
        <p:nvSpPr>
          <p:cNvPr id="5" name="Footer Placeholder 4">
            <a:extLst>
              <a:ext uri="{FF2B5EF4-FFF2-40B4-BE49-F238E27FC236}">
                <a16:creationId xmlns:a16="http://schemas.microsoft.com/office/drawing/2014/main" id="{46EEDC0E-C37E-BCE4-D89B-7321A67A5ED9}"/>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B771B78-0DF5-DB05-1C10-C3B48E5462A9}"/>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82000"/>
                  </a:schemeClr>
                </a:solidFill>
              </a:defRPr>
            </a:lvl1pPr>
          </a:lstStyle>
          <a:p>
            <a:fld id="{76A7567F-861F-4DF5-974D-F6B87F011A27}" type="slidenum">
              <a:rPr lang="en-US" smtClean="0"/>
              <a:t>‹#›</a:t>
            </a:fld>
            <a:endParaRPr lang="en-US"/>
          </a:p>
        </p:txBody>
      </p:sp>
    </p:spTree>
    <p:extLst>
      <p:ext uri="{BB962C8B-B14F-4D97-AF65-F5344CB8AC3E}">
        <p14:creationId xmlns:p14="http://schemas.microsoft.com/office/powerpoint/2010/main" val="92060861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7.xml"/><Relationship Id="rId5" Type="http://schemas.openxmlformats.org/officeDocument/2006/relationships/image" Target="../media/image1.gif"/><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4"/><Relationship Id="rId7" Type="http://schemas.openxmlformats.org/officeDocument/2006/relationships/image" Target="../media/image3.png"/><Relationship Id="rId12" Type="http://schemas.openxmlformats.org/officeDocument/2006/relationships/image" Target="../media/image1.gi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slideLayout" Target="../slideLayouts/slideLayout7.xml"/><Relationship Id="rId10" Type="http://schemas.openxmlformats.org/officeDocument/2006/relationships/image" Target="../media/image6.png"/><Relationship Id="rId4" Type="http://schemas.openxmlformats.org/officeDocument/2006/relationships/video" Target="../media/media2.mp4"/><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gif"/><Relationship Id="rId2" Type="http://schemas.openxmlformats.org/officeDocument/2006/relationships/image" Target="../media/image8.png"/><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 Id="rId6" Type="http://schemas.openxmlformats.org/officeDocument/2006/relationships/image" Target="../media/image1.gif"/><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gif"/><Relationship Id="rId2" Type="http://schemas.openxmlformats.org/officeDocument/2006/relationships/image" Target="../media/image17.png"/><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gif"/><Relationship Id="rId13" Type="http://schemas.openxmlformats.org/officeDocument/2006/relationships/image" Target="../media/image31.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image" Target="../media/image22.png"/><Relationship Id="rId16" Type="http://schemas.openxmlformats.org/officeDocument/2006/relationships/image" Target="../media/image34.png"/><Relationship Id="rId1" Type="http://schemas.openxmlformats.org/officeDocument/2006/relationships/slideLayout" Target="../slideLayouts/slideLayout9.xml"/><Relationship Id="rId6" Type="http://schemas.openxmlformats.org/officeDocument/2006/relationships/image" Target="../media/image26.jpeg"/><Relationship Id="rId11" Type="http://schemas.openxmlformats.org/officeDocument/2006/relationships/image" Target="../media/image29.png"/><Relationship Id="rId5" Type="http://schemas.openxmlformats.org/officeDocument/2006/relationships/image" Target="../media/image25.jpe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4.jpeg"/><Relationship Id="rId9" Type="http://schemas.openxmlformats.org/officeDocument/2006/relationships/chart" Target="../charts/chart1.xml"/><Relationship Id="rId1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51D434F-0C41-2D32-8CD7-AAEDB6658918}"/>
              </a:ext>
            </a:extLst>
          </p:cNvPr>
          <p:cNvSpPr/>
          <p:nvPr/>
        </p:nvSpPr>
        <p:spPr>
          <a:xfrm>
            <a:off x="368491" y="0"/>
            <a:ext cx="1255594" cy="1028700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6">
            <a:extLst>
              <a:ext uri="{FF2B5EF4-FFF2-40B4-BE49-F238E27FC236}">
                <a16:creationId xmlns:a16="http://schemas.microsoft.com/office/drawing/2014/main" id="{3BC33995-E690-90F5-53E5-806B858484BF}"/>
              </a:ext>
            </a:extLst>
          </p:cNvPr>
          <p:cNvSpPr txBox="1"/>
          <p:nvPr/>
        </p:nvSpPr>
        <p:spPr>
          <a:xfrm rot="5400000">
            <a:off x="-3114747" y="4618085"/>
            <a:ext cx="7956650" cy="1477328"/>
          </a:xfrm>
          <a:prstGeom prst="rect">
            <a:avLst/>
          </a:prstGeom>
          <a:noFill/>
          <a:ln cap="flat">
            <a:noFill/>
          </a:ln>
        </p:spPr>
        <p:txBody>
          <a:bodyPr wrap="square" lIns="0" tIns="0" rIns="0" bIns="0" anchorCtr="1">
            <a:spAutoFit/>
          </a:bodyPr>
          <a:lstStyle/>
          <a:p>
            <a:pPr algn="ctr">
              <a:defRPr sz="1800" b="0" i="0" u="none" strike="noStrike" kern="0" cap="none" spc="0" baseline="0">
                <a:solidFill>
                  <a:srgbClr val="000000"/>
                </a:solidFill>
                <a:uFillTx/>
              </a:defRPr>
            </a:pPr>
            <a:r>
              <a:rPr lang="mn-Mong-CN" sz="9600" b="1">
                <a:solidFill>
                  <a:srgbClr val="012060"/>
                </a:solidFill>
              </a:rPr>
              <a:t>ᠪᠣᠯᠣᠪᠰᠣᠷᠠᠯ ᠤᠨ ᠶᠠᠮᠤᠨ</a:t>
            </a:r>
            <a:endParaRPr lang="mn-MN" sz="16600" b="1" kern="0">
              <a:solidFill>
                <a:srgbClr val="012060"/>
              </a:solidFill>
              <a:latin typeface="Montserrat" panose="00000500000000000000" pitchFamily="2" charset="0"/>
              <a:cs typeface="Arial" panose="020B0604020202020204" pitchFamily="34" charset="0"/>
            </a:endParaRPr>
          </a:p>
        </p:txBody>
      </p:sp>
      <p:sp>
        <p:nvSpPr>
          <p:cNvPr id="6" name="TextBox 6">
            <a:extLst>
              <a:ext uri="{FF2B5EF4-FFF2-40B4-BE49-F238E27FC236}">
                <a16:creationId xmlns:a16="http://schemas.microsoft.com/office/drawing/2014/main" id="{7B849018-C8F6-71D8-8448-4CBB7A079238}"/>
              </a:ext>
            </a:extLst>
          </p:cNvPr>
          <p:cNvSpPr txBox="1"/>
          <p:nvPr/>
        </p:nvSpPr>
        <p:spPr>
          <a:xfrm>
            <a:off x="5466423" y="6946898"/>
            <a:ext cx="7332752" cy="553998"/>
          </a:xfrm>
          <a:prstGeom prst="rect">
            <a:avLst/>
          </a:prstGeom>
          <a:noFill/>
          <a:ln cap="flat">
            <a:noFill/>
          </a:ln>
        </p:spPr>
        <p:txBody>
          <a:bodyPr wrap="square" lIns="0" tIns="0" rIns="0" bIns="0" anchorCtr="1">
            <a:spAutoFit/>
          </a:bodyPr>
          <a:lstStyle/>
          <a:p>
            <a:pPr algn="ctr">
              <a:defRPr sz="1800" b="0" i="0" u="none" strike="noStrike" kern="0" cap="none" spc="0" baseline="0">
                <a:solidFill>
                  <a:srgbClr val="000000"/>
                </a:solidFill>
                <a:uFillTx/>
              </a:defRPr>
            </a:pPr>
            <a:r>
              <a:rPr lang="mn-MN" b="1" kern="0">
                <a:solidFill>
                  <a:schemeClr val="bg1"/>
                </a:solidFill>
                <a:latin typeface="Montserrat" panose="00000500000000000000" pitchFamily="2" charset="0"/>
                <a:cs typeface="Arial" panose="020B0604020202020204" pitchFamily="34" charset="0"/>
              </a:rPr>
              <a:t>БОЛОВСРОЛЫН ЯАМ, ЦАХИМ БОЛОВСРОЛ, СТАТИСТИК МЭДЭЭЛЛИЙН ХЭЛТСИЙН ДАРГА Т.БАТ-ЭРДЭНЭ</a:t>
            </a:r>
          </a:p>
        </p:txBody>
      </p:sp>
      <p:sp>
        <p:nvSpPr>
          <p:cNvPr id="7" name="TextBox 6">
            <a:extLst>
              <a:ext uri="{FF2B5EF4-FFF2-40B4-BE49-F238E27FC236}">
                <a16:creationId xmlns:a16="http://schemas.microsoft.com/office/drawing/2014/main" id="{DC3FF528-B8D0-8196-E01B-3E60316ED06D}"/>
              </a:ext>
            </a:extLst>
          </p:cNvPr>
          <p:cNvSpPr txBox="1"/>
          <p:nvPr/>
        </p:nvSpPr>
        <p:spPr>
          <a:xfrm>
            <a:off x="4856074" y="4411862"/>
            <a:ext cx="8553450" cy="1107996"/>
          </a:xfrm>
          <a:prstGeom prst="rect">
            <a:avLst/>
          </a:prstGeom>
          <a:noFill/>
          <a:ln cap="flat">
            <a:noFill/>
          </a:ln>
        </p:spPr>
        <p:txBody>
          <a:bodyPr lIns="0" tIns="0" rIns="0" bIns="0" anchorCtr="1">
            <a:spAutoFit/>
          </a:bodyPr>
          <a:lstStyle/>
          <a:p>
            <a:pPr algn="ctr">
              <a:defRPr sz="1800" b="0" i="0" u="none" strike="noStrike" kern="0" cap="none" spc="0" baseline="0">
                <a:solidFill>
                  <a:srgbClr val="000000"/>
                </a:solidFill>
                <a:uFillTx/>
              </a:defRPr>
            </a:pPr>
            <a:r>
              <a:rPr lang="mn-MN" sz="3600" b="1" kern="0">
                <a:solidFill>
                  <a:schemeClr val="bg1"/>
                </a:solidFill>
                <a:latin typeface="Montserrat" panose="00000500000000000000" pitchFamily="2" charset="0"/>
                <a:cs typeface="Arial" panose="020B0604020202020204" pitchFamily="34" charset="0"/>
              </a:rPr>
              <a:t>БОЛОВСРОЛЫН САЛБАРЫН ЦАХИМ ШИЛЖИЛТ</a:t>
            </a:r>
          </a:p>
        </p:txBody>
      </p:sp>
      <p:sp>
        <p:nvSpPr>
          <p:cNvPr id="2" name="TextBox 1">
            <a:extLst>
              <a:ext uri="{FF2B5EF4-FFF2-40B4-BE49-F238E27FC236}">
                <a16:creationId xmlns:a16="http://schemas.microsoft.com/office/drawing/2014/main" id="{4429DD77-5EA8-C378-93DF-A22BD1D9AEE7}"/>
              </a:ext>
            </a:extLst>
          </p:cNvPr>
          <p:cNvSpPr txBox="1"/>
          <p:nvPr/>
        </p:nvSpPr>
        <p:spPr>
          <a:xfrm>
            <a:off x="7771541" y="8873409"/>
            <a:ext cx="3200651" cy="923330"/>
          </a:xfrm>
          <a:prstGeom prst="rect">
            <a:avLst/>
          </a:prstGeom>
          <a:noFill/>
        </p:spPr>
        <p:txBody>
          <a:bodyPr wrap="square">
            <a:spAutoFit/>
          </a:bodyPr>
          <a:lstStyle/>
          <a:p>
            <a:pPr algn="ctr"/>
            <a:r>
              <a:rPr lang="mn-MN">
                <a:solidFill>
                  <a:schemeClr val="bg1"/>
                </a:solidFill>
                <a:latin typeface="Montserrat "/>
                <a:ea typeface="Montserrat ExtraBold"/>
                <a:cs typeface="Montserrat ExtraBold"/>
                <a:sym typeface="Montserrat ExtraBold"/>
              </a:rPr>
              <a:t>Улаанбаатар хот</a:t>
            </a:r>
          </a:p>
          <a:p>
            <a:pPr algn="ctr"/>
            <a:r>
              <a:rPr lang="mn-MN">
                <a:solidFill>
                  <a:schemeClr val="bg1"/>
                </a:solidFill>
                <a:latin typeface="Montserrat "/>
                <a:ea typeface="Montserrat ExtraBold"/>
                <a:cs typeface="Montserrat ExtraBold"/>
                <a:sym typeface="Montserrat ExtraBold"/>
              </a:rPr>
              <a:t>2026</a:t>
            </a:r>
          </a:p>
          <a:p>
            <a:pPr algn="ctr"/>
            <a:endParaRPr lang="mn-MN">
              <a:solidFill>
                <a:schemeClr val="bg1"/>
              </a:solidFill>
              <a:latin typeface="Montserrat "/>
              <a:ea typeface="Montserrat ExtraBold"/>
              <a:cs typeface="Montserrat ExtraBold"/>
              <a:sym typeface="Montserrat ExtraBold"/>
            </a:endParaRPr>
          </a:p>
        </p:txBody>
      </p:sp>
      <p:grpSp>
        <p:nvGrpSpPr>
          <p:cNvPr id="3" name="Group 2">
            <a:extLst>
              <a:ext uri="{FF2B5EF4-FFF2-40B4-BE49-F238E27FC236}">
                <a16:creationId xmlns:a16="http://schemas.microsoft.com/office/drawing/2014/main" id="{873D2032-5DB1-CAB3-DE4B-E31CE58BAE64}"/>
              </a:ext>
            </a:extLst>
          </p:cNvPr>
          <p:cNvGrpSpPr/>
          <p:nvPr/>
        </p:nvGrpSpPr>
        <p:grpSpPr>
          <a:xfrm>
            <a:off x="7771541" y="5806201"/>
            <a:ext cx="2744918" cy="68579"/>
            <a:chOff x="3294978" y="4034118"/>
            <a:chExt cx="5602045" cy="45719"/>
          </a:xfrm>
        </p:grpSpPr>
        <p:sp>
          <p:nvSpPr>
            <p:cNvPr id="9" name="Rectangle 8">
              <a:extLst>
                <a:ext uri="{FF2B5EF4-FFF2-40B4-BE49-F238E27FC236}">
                  <a16:creationId xmlns:a16="http://schemas.microsoft.com/office/drawing/2014/main" id="{293B0E8A-9C33-B7C9-6620-30329960414C}"/>
                </a:ext>
              </a:extLst>
            </p:cNvPr>
            <p:cNvSpPr/>
            <p:nvPr/>
          </p:nvSpPr>
          <p:spPr>
            <a:xfrm>
              <a:off x="3294978" y="4034118"/>
              <a:ext cx="1366222" cy="45719"/>
            </a:xfrm>
            <a:prstGeom prst="rect">
              <a:avLst/>
            </a:prstGeom>
            <a:solidFill>
              <a:srgbClr val="EC2D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EC2D2C"/>
                </a:solidFill>
              </a:endParaRPr>
            </a:p>
          </p:txBody>
        </p:sp>
        <p:sp>
          <p:nvSpPr>
            <p:cNvPr id="10" name="Rectangle 9">
              <a:extLst>
                <a:ext uri="{FF2B5EF4-FFF2-40B4-BE49-F238E27FC236}">
                  <a16:creationId xmlns:a16="http://schemas.microsoft.com/office/drawing/2014/main" id="{4AA05477-FD7F-D217-9B5A-45A3D9BBA953}"/>
                </a:ext>
              </a:extLst>
            </p:cNvPr>
            <p:cNvSpPr/>
            <p:nvPr/>
          </p:nvSpPr>
          <p:spPr>
            <a:xfrm>
              <a:off x="4706919" y="4034118"/>
              <a:ext cx="1366222" cy="45719"/>
            </a:xfrm>
            <a:prstGeom prst="rect">
              <a:avLst/>
            </a:prstGeom>
            <a:solidFill>
              <a:srgbClr val="FA7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Rectangle 10">
              <a:extLst>
                <a:ext uri="{FF2B5EF4-FFF2-40B4-BE49-F238E27FC236}">
                  <a16:creationId xmlns:a16="http://schemas.microsoft.com/office/drawing/2014/main" id="{7FEDFA53-9C82-71AF-DA79-FF53110A21B1}"/>
                </a:ext>
              </a:extLst>
            </p:cNvPr>
            <p:cNvSpPr/>
            <p:nvPr/>
          </p:nvSpPr>
          <p:spPr>
            <a:xfrm>
              <a:off x="6118860" y="4034118"/>
              <a:ext cx="1366222" cy="45719"/>
            </a:xfrm>
            <a:prstGeom prst="rect">
              <a:avLst/>
            </a:prstGeom>
            <a:solidFill>
              <a:srgbClr val="7CB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2" name="Rectangle 11">
              <a:extLst>
                <a:ext uri="{FF2B5EF4-FFF2-40B4-BE49-F238E27FC236}">
                  <a16:creationId xmlns:a16="http://schemas.microsoft.com/office/drawing/2014/main" id="{9254447F-DF32-CEAD-9FB7-CB7653774262}"/>
                </a:ext>
              </a:extLst>
            </p:cNvPr>
            <p:cNvSpPr/>
            <p:nvPr/>
          </p:nvSpPr>
          <p:spPr>
            <a:xfrm>
              <a:off x="7530801" y="4034118"/>
              <a:ext cx="1366222" cy="45719"/>
            </a:xfrm>
            <a:prstGeom prst="rect">
              <a:avLst/>
            </a:prstGeom>
            <a:solidFill>
              <a:srgbClr val="009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pic>
        <p:nvPicPr>
          <p:cNvPr id="13" name="Picture 12">
            <a:extLst>
              <a:ext uri="{FF2B5EF4-FFF2-40B4-BE49-F238E27FC236}">
                <a16:creationId xmlns:a16="http://schemas.microsoft.com/office/drawing/2014/main" id="{BA428DDD-9914-5DF0-B04D-39ABFBA87C40}"/>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85828" r="6223" b="8179"/>
          <a:stretch/>
        </p:blipFill>
        <p:spPr bwMode="auto">
          <a:xfrm flipV="1">
            <a:off x="7568525" y="63980"/>
            <a:ext cx="3037769" cy="142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743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758B61A-0CF6-2CB3-8101-0DB02E7F60B5}"/>
              </a:ext>
            </a:extLst>
          </p:cNvPr>
          <p:cNvSpPr/>
          <p:nvPr/>
        </p:nvSpPr>
        <p:spPr>
          <a:xfrm>
            <a:off x="642806" y="1876926"/>
            <a:ext cx="8137801" cy="3481092"/>
          </a:xfrm>
          <a:prstGeom prst="rect">
            <a:avLst/>
          </a:prstGeom>
          <a:solidFill>
            <a:schemeClr val="accent1">
              <a:alpha val="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E08802C-C59B-3E84-725F-9AF030723B00}"/>
              </a:ext>
            </a:extLst>
          </p:cNvPr>
          <p:cNvSpPr/>
          <p:nvPr/>
        </p:nvSpPr>
        <p:spPr>
          <a:xfrm>
            <a:off x="609599" y="5482892"/>
            <a:ext cx="8171009" cy="4162554"/>
          </a:xfrm>
          <a:prstGeom prst="rect">
            <a:avLst/>
          </a:prstGeom>
          <a:solidFill>
            <a:schemeClr val="accent1">
              <a:alpha val="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92A0E5-047E-2680-13EE-6648D490B909}"/>
              </a:ext>
            </a:extLst>
          </p:cNvPr>
          <p:cNvSpPr>
            <a:spLocks noGrp="1"/>
          </p:cNvSpPr>
          <p:nvPr>
            <p:ph type="title"/>
          </p:nvPr>
        </p:nvSpPr>
        <p:spPr>
          <a:xfrm>
            <a:off x="3261816" y="274638"/>
            <a:ext cx="12583236" cy="1143000"/>
          </a:xfrm>
        </p:spPr>
        <p:txBody>
          <a:bodyPr>
            <a:normAutofit/>
          </a:bodyPr>
          <a:lstStyle/>
          <a:p>
            <a:r>
              <a:rPr lang="mn-MN" b="1">
                <a:solidFill>
                  <a:srgbClr val="FFC000"/>
                </a:solidFill>
                <a:latin typeface="Arial" panose="020B0604020202020204" pitchFamily="34" charset="0"/>
                <a:cs typeface="Arial" panose="020B0604020202020204" pitchFamily="34" charset="0"/>
              </a:rPr>
              <a:t>БАГШ НАРААС АВЧ БУЙ СУДАЛГАА</a:t>
            </a:r>
            <a:endParaRPr lang="en-US"/>
          </a:p>
        </p:txBody>
      </p:sp>
      <p:graphicFrame>
        <p:nvGraphicFramePr>
          <p:cNvPr id="3" name="Chart 2">
            <a:extLst>
              <a:ext uri="{FF2B5EF4-FFF2-40B4-BE49-F238E27FC236}">
                <a16:creationId xmlns:a16="http://schemas.microsoft.com/office/drawing/2014/main" id="{A32B0207-1DBF-78A3-9F93-48AD5FC15752}"/>
              </a:ext>
            </a:extLst>
          </p:cNvPr>
          <p:cNvGraphicFramePr>
            <a:graphicFrameLocks/>
          </p:cNvGraphicFramePr>
          <p:nvPr>
            <p:extLst>
              <p:ext uri="{D42A27DB-BD31-4B8C-83A1-F6EECF244321}">
                <p14:modId xmlns:p14="http://schemas.microsoft.com/office/powerpoint/2010/main" val="2956805494"/>
              </p:ext>
            </p:extLst>
          </p:nvPr>
        </p:nvGraphicFramePr>
        <p:xfrm>
          <a:off x="609600" y="2099100"/>
          <a:ext cx="7999828" cy="338267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FB6D7A71-6778-0C90-2B81-ACD4F261DB89}"/>
              </a:ext>
            </a:extLst>
          </p:cNvPr>
          <p:cNvGraphicFramePr>
            <a:graphicFrameLocks/>
          </p:cNvGraphicFramePr>
          <p:nvPr>
            <p:extLst>
              <p:ext uri="{D42A27DB-BD31-4B8C-83A1-F6EECF244321}">
                <p14:modId xmlns:p14="http://schemas.microsoft.com/office/powerpoint/2010/main" val="2894618035"/>
              </p:ext>
            </p:extLst>
          </p:nvPr>
        </p:nvGraphicFramePr>
        <p:xfrm>
          <a:off x="728679" y="6164354"/>
          <a:ext cx="4213122" cy="34810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CE2B9CEF-BE9E-325D-A90F-48AB70E6A79E}"/>
              </a:ext>
            </a:extLst>
          </p:cNvPr>
          <p:cNvGraphicFramePr>
            <a:graphicFrameLocks/>
          </p:cNvGraphicFramePr>
          <p:nvPr>
            <p:extLst>
              <p:ext uri="{D42A27DB-BD31-4B8C-83A1-F6EECF244321}">
                <p14:modId xmlns:p14="http://schemas.microsoft.com/office/powerpoint/2010/main" val="2947911749"/>
              </p:ext>
            </p:extLst>
          </p:nvPr>
        </p:nvGraphicFramePr>
        <p:xfrm>
          <a:off x="4941801" y="6164354"/>
          <a:ext cx="3838808" cy="33134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Table 13">
            <a:extLst>
              <a:ext uri="{FF2B5EF4-FFF2-40B4-BE49-F238E27FC236}">
                <a16:creationId xmlns:a16="http://schemas.microsoft.com/office/drawing/2014/main" id="{2A382008-68FC-F458-4776-888ADE6FDF37}"/>
              </a:ext>
            </a:extLst>
          </p:cNvPr>
          <p:cNvGraphicFramePr>
            <a:graphicFrameLocks noGrp="1"/>
          </p:cNvGraphicFramePr>
          <p:nvPr>
            <p:extLst>
              <p:ext uri="{D42A27DB-BD31-4B8C-83A1-F6EECF244321}">
                <p14:modId xmlns:p14="http://schemas.microsoft.com/office/powerpoint/2010/main" val="201981912"/>
              </p:ext>
            </p:extLst>
          </p:nvPr>
        </p:nvGraphicFramePr>
        <p:xfrm>
          <a:off x="9087409" y="1876926"/>
          <a:ext cx="8749618" cy="7768523"/>
        </p:xfrm>
        <a:graphic>
          <a:graphicData uri="http://schemas.openxmlformats.org/drawingml/2006/table">
            <a:tbl>
              <a:tblPr firstRow="1" bandRow="1">
                <a:tableStyleId>{2D5ABB26-0587-4C30-8999-92F81FD0307C}</a:tableStyleId>
              </a:tblPr>
              <a:tblGrid>
                <a:gridCol w="512740">
                  <a:extLst>
                    <a:ext uri="{9D8B030D-6E8A-4147-A177-3AD203B41FA5}">
                      <a16:colId xmlns:a16="http://schemas.microsoft.com/office/drawing/2014/main" val="3807839197"/>
                    </a:ext>
                  </a:extLst>
                </a:gridCol>
                <a:gridCol w="3495311">
                  <a:extLst>
                    <a:ext uri="{9D8B030D-6E8A-4147-A177-3AD203B41FA5}">
                      <a16:colId xmlns:a16="http://schemas.microsoft.com/office/drawing/2014/main" val="3946903475"/>
                    </a:ext>
                  </a:extLst>
                </a:gridCol>
                <a:gridCol w="1482909">
                  <a:extLst>
                    <a:ext uri="{9D8B030D-6E8A-4147-A177-3AD203B41FA5}">
                      <a16:colId xmlns:a16="http://schemas.microsoft.com/office/drawing/2014/main" val="755125785"/>
                    </a:ext>
                  </a:extLst>
                </a:gridCol>
                <a:gridCol w="3258658">
                  <a:extLst>
                    <a:ext uri="{9D8B030D-6E8A-4147-A177-3AD203B41FA5}">
                      <a16:colId xmlns:a16="http://schemas.microsoft.com/office/drawing/2014/main" val="2813981937"/>
                    </a:ext>
                  </a:extLst>
                </a:gridCol>
              </a:tblGrid>
              <a:tr h="526155">
                <a:tc>
                  <a:txBody>
                    <a:bodyPr/>
                    <a:lstStyle/>
                    <a:p>
                      <a:pPr algn="ctr"/>
                      <a:r>
                        <a:rPr lang="mn-MN" sz="1400">
                          <a:solidFill>
                            <a:schemeClr val="bg1"/>
                          </a:solidFill>
                          <a:latin typeface="Roboto" panose="02000000000000000000" pitchFamily="2" charset="0"/>
                          <a:ea typeface="Roboto" panose="02000000000000000000" pitchFamily="2" charset="0"/>
                          <a:cs typeface="Roboto" panose="02000000000000000000" pitchFamily="2" charset="0"/>
                        </a:rPr>
                        <a:t>№</a:t>
                      </a:r>
                      <a:endParaRPr lang="en-US" sz="140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mn-MN" sz="1400">
                          <a:solidFill>
                            <a:schemeClr val="bg1"/>
                          </a:solidFill>
                          <a:latin typeface="Roboto" panose="02000000000000000000" pitchFamily="2" charset="0"/>
                          <a:ea typeface="Roboto" panose="02000000000000000000" pitchFamily="2" charset="0"/>
                          <a:cs typeface="Roboto" panose="02000000000000000000" pitchFamily="2" charset="0"/>
                        </a:rPr>
                        <a:t>Хийх ажил</a:t>
                      </a:r>
                      <a:endParaRPr lang="en-US" sz="140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mn-MN" sz="1400">
                          <a:solidFill>
                            <a:schemeClr val="bg1"/>
                          </a:solidFill>
                          <a:latin typeface="Roboto" panose="02000000000000000000" pitchFamily="2" charset="0"/>
                          <a:ea typeface="Roboto" panose="02000000000000000000" pitchFamily="2" charset="0"/>
                          <a:cs typeface="Roboto" panose="02000000000000000000" pitchFamily="2" charset="0"/>
                        </a:rPr>
                        <a:t>Хариуцах байгууллага</a:t>
                      </a:r>
                      <a:endParaRPr lang="en-US" sz="140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mn-MN" sz="1400">
                          <a:solidFill>
                            <a:schemeClr val="bg1"/>
                          </a:solidFill>
                          <a:latin typeface="Roboto" panose="02000000000000000000" pitchFamily="2" charset="0"/>
                          <a:ea typeface="Roboto" panose="02000000000000000000" pitchFamily="2" charset="0"/>
                          <a:cs typeface="Roboto" panose="02000000000000000000" pitchFamily="2" charset="0"/>
                        </a:rPr>
                        <a:t>Тайлбар</a:t>
                      </a:r>
                      <a:endParaRPr lang="en-US" sz="140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13749724"/>
                  </a:ext>
                </a:extLst>
              </a:tr>
              <a:tr h="742807">
                <a:tc>
                  <a:txBody>
                    <a:bodyPr/>
                    <a:lstStyle/>
                    <a:p>
                      <a:pPr algn="ctr"/>
                      <a:r>
                        <a:rPr lang="mn-MN" sz="1400">
                          <a:solidFill>
                            <a:schemeClr val="bg1"/>
                          </a:solidFill>
                          <a:latin typeface="Roboto" panose="02000000000000000000" pitchFamily="2" charset="0"/>
                          <a:ea typeface="Roboto" panose="02000000000000000000" pitchFamily="2" charset="0"/>
                          <a:cs typeface="Roboto" panose="02000000000000000000" pitchFamily="2" charset="0"/>
                        </a:rPr>
                        <a:t>1</a:t>
                      </a:r>
                      <a:endParaRPr lang="en-US" sz="140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mn-MN" sz="1400">
                          <a:solidFill>
                            <a:schemeClr val="bg1"/>
                          </a:solidFill>
                          <a:latin typeface="Roboto" panose="02000000000000000000" pitchFamily="2" charset="0"/>
                          <a:ea typeface="Roboto" panose="02000000000000000000" pitchFamily="2" charset="0"/>
                          <a:cs typeface="Roboto" panose="02000000000000000000" pitchFamily="2" charset="0"/>
                        </a:rPr>
                        <a:t>БСМС –ийн мэдээллийг бүрэн ашиглаж байх</a:t>
                      </a:r>
                      <a:endParaRPr lang="en-US" sz="140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mn-MN" sz="1400">
                          <a:solidFill>
                            <a:schemeClr val="bg1"/>
                          </a:solidFill>
                          <a:latin typeface="Roboto" panose="02000000000000000000" pitchFamily="2" charset="0"/>
                          <a:ea typeface="Roboto" panose="02000000000000000000" pitchFamily="2" charset="0"/>
                          <a:cs typeface="Roboto" panose="02000000000000000000" pitchFamily="2" charset="0"/>
                        </a:rPr>
                        <a:t>Бүх байгууллага</a:t>
                      </a:r>
                      <a:endParaRPr lang="en-US" sz="140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mn-MN" sz="1400">
                          <a:solidFill>
                            <a:schemeClr val="bg1"/>
                          </a:solidFill>
                          <a:latin typeface="Roboto" panose="02000000000000000000" pitchFamily="2" charset="0"/>
                          <a:ea typeface="Roboto" panose="02000000000000000000" pitchFamily="2" charset="0"/>
                          <a:cs typeface="Roboto" panose="02000000000000000000" pitchFamily="2" charset="0"/>
                        </a:rPr>
                        <a:t>Багш нараас авч буй судалгааны </a:t>
                      </a:r>
                      <a:r>
                        <a:rPr lang="en-US" sz="1400" b="1">
                          <a:solidFill>
                            <a:schemeClr val="bg1"/>
                          </a:solidFill>
                          <a:latin typeface="Roboto" panose="02000000000000000000" pitchFamily="2" charset="0"/>
                          <a:ea typeface="Roboto" panose="02000000000000000000" pitchFamily="2" charset="0"/>
                          <a:cs typeface="Roboto" panose="02000000000000000000" pitchFamily="2" charset="0"/>
                        </a:rPr>
                        <a:t>23 </a:t>
                      </a:r>
                      <a:r>
                        <a:rPr lang="mn-MN" sz="1400" b="1">
                          <a:solidFill>
                            <a:schemeClr val="bg1"/>
                          </a:solidFill>
                          <a:latin typeface="Roboto" panose="02000000000000000000" pitchFamily="2" charset="0"/>
                          <a:ea typeface="Roboto" panose="02000000000000000000" pitchFamily="2" charset="0"/>
                          <a:cs typeface="Roboto" panose="02000000000000000000" pitchFamily="2" charset="0"/>
                        </a:rPr>
                        <a:t>хувь </a:t>
                      </a:r>
                      <a:r>
                        <a:rPr lang="en-US" sz="1400">
                          <a:solidFill>
                            <a:schemeClr val="bg1"/>
                          </a:solidFill>
                          <a:latin typeface="Roboto" panose="02000000000000000000" pitchFamily="2" charset="0"/>
                          <a:ea typeface="Roboto" panose="02000000000000000000" pitchFamily="2" charset="0"/>
                          <a:cs typeface="Roboto" panose="02000000000000000000" pitchFamily="2" charset="0"/>
                        </a:rPr>
                        <a:t>ESIS </a:t>
                      </a:r>
                      <a:r>
                        <a:rPr lang="mn-MN" sz="1400">
                          <a:solidFill>
                            <a:schemeClr val="bg1"/>
                          </a:solidFill>
                          <a:latin typeface="Roboto" panose="02000000000000000000" pitchFamily="2" charset="0"/>
                          <a:ea typeface="Roboto" panose="02000000000000000000" pitchFamily="2" charset="0"/>
                          <a:cs typeface="Roboto" panose="02000000000000000000" pitchFamily="2" charset="0"/>
                        </a:rPr>
                        <a:t>системээс татах боломжтой байна.</a:t>
                      </a:r>
                      <a:endParaRPr lang="en-US" sz="1400" i="1">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65723839"/>
                  </a:ext>
                </a:extLst>
              </a:tr>
              <a:tr h="742807">
                <a:tc>
                  <a:txBody>
                    <a:bodyPr/>
                    <a:lstStyle/>
                    <a:p>
                      <a:pPr algn="ctr"/>
                      <a:r>
                        <a:rPr lang="mn-MN" sz="1400">
                          <a:solidFill>
                            <a:schemeClr val="bg1"/>
                          </a:solidFill>
                          <a:latin typeface="Roboto" panose="02000000000000000000" pitchFamily="2" charset="0"/>
                          <a:ea typeface="Roboto" panose="02000000000000000000" pitchFamily="2" charset="0"/>
                          <a:cs typeface="Roboto" panose="02000000000000000000" pitchFamily="2" charset="0"/>
                        </a:rPr>
                        <a:t>2</a:t>
                      </a:r>
                      <a:endParaRPr lang="en-US" sz="140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mn-MN" sz="1400">
                          <a:solidFill>
                            <a:schemeClr val="bg1"/>
                          </a:solidFill>
                          <a:latin typeface="Roboto" panose="02000000000000000000" pitchFamily="2" charset="0"/>
                          <a:ea typeface="Roboto" panose="02000000000000000000" pitchFamily="2" charset="0"/>
                          <a:cs typeface="Roboto" panose="02000000000000000000" pitchFamily="2" charset="0"/>
                        </a:rPr>
                        <a:t>БСМС дэх суралцагч, багш, ажилтны мэдээлэл үнэн зөв бодитой байхад анхаарах </a:t>
                      </a:r>
                      <a:endParaRPr lang="en-US" sz="140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mn-MN" sz="1400">
                          <a:solidFill>
                            <a:schemeClr val="bg1"/>
                          </a:solidFill>
                          <a:latin typeface="Roboto" panose="02000000000000000000" pitchFamily="2" charset="0"/>
                          <a:ea typeface="Roboto" panose="02000000000000000000" pitchFamily="2" charset="0"/>
                          <a:cs typeface="Roboto" panose="02000000000000000000" pitchFamily="2" charset="0"/>
                        </a:rPr>
                        <a:t>Боловсролын сургалтын бүх байгууллагууд</a:t>
                      </a:r>
                      <a:endParaRPr lang="en-US" sz="140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mn-MN" sz="1400">
                          <a:solidFill>
                            <a:schemeClr val="bg1"/>
                          </a:solidFill>
                          <a:latin typeface="Roboto" panose="02000000000000000000" pitchFamily="2" charset="0"/>
                          <a:ea typeface="Roboto" panose="02000000000000000000" pitchFamily="2" charset="0"/>
                          <a:cs typeface="Roboto" panose="02000000000000000000" pitchFamily="2" charset="0"/>
                        </a:rPr>
                        <a:t>Анхан шатны нэгжийн бүртгэл үнэн зөв байхад анхаарах </a:t>
                      </a:r>
                      <a:endParaRPr lang="en-US" sz="1400" i="1">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64013976"/>
                  </a:ext>
                </a:extLst>
              </a:tr>
              <a:tr h="742807">
                <a:tc>
                  <a:txBody>
                    <a:bodyPr/>
                    <a:lstStyle/>
                    <a:p>
                      <a:pPr algn="ctr"/>
                      <a:r>
                        <a:rPr lang="en-US" sz="1400">
                          <a:solidFill>
                            <a:schemeClr val="bg1"/>
                          </a:solidFill>
                          <a:latin typeface="Roboto" panose="02000000000000000000" pitchFamily="2" charset="0"/>
                          <a:ea typeface="Roboto" panose="02000000000000000000" pitchFamily="2" charset="0"/>
                          <a:cs typeface="Roboto" panose="02000000000000000000" pitchFamily="2" charset="0"/>
                        </a:rPr>
                        <a:t>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mn-MN" sz="1400">
                          <a:solidFill>
                            <a:schemeClr val="bg1"/>
                          </a:solidFill>
                          <a:latin typeface="Roboto" panose="02000000000000000000" pitchFamily="2" charset="0"/>
                          <a:ea typeface="Roboto" panose="02000000000000000000" pitchFamily="2" charset="0"/>
                          <a:cs typeface="Roboto" panose="02000000000000000000" pitchFamily="2" charset="0"/>
                        </a:rPr>
                        <a:t>Статистикийн маягтад зайлшгүй шаардлагатай үзүүлэлтийг нэмж оруулах </a:t>
                      </a:r>
                      <a:endParaRPr lang="en-US" sz="140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mn-MN" sz="1400">
                          <a:solidFill>
                            <a:schemeClr val="bg1"/>
                          </a:solidFill>
                          <a:latin typeface="Roboto" panose="02000000000000000000" pitchFamily="2" charset="0"/>
                          <a:ea typeface="Roboto" panose="02000000000000000000" pitchFamily="2" charset="0"/>
                          <a:cs typeface="Roboto" panose="02000000000000000000" pitchFamily="2" charset="0"/>
                        </a:rPr>
                        <a:t>Боловсролын яам ЦБСМХ    </a:t>
                      </a:r>
                    </a:p>
                    <a:p>
                      <a:pPr marL="0" marR="0" lvl="0" indent="0" algn="ctr" defTabSz="914400" rtl="0" eaLnBrk="1" fontAlgn="auto" latinLnBrk="0" hangingPunct="1">
                        <a:lnSpc>
                          <a:spcPct val="100000"/>
                        </a:lnSpc>
                        <a:spcBef>
                          <a:spcPts val="0"/>
                        </a:spcBef>
                        <a:spcAft>
                          <a:spcPts val="0"/>
                        </a:spcAft>
                        <a:buClrTx/>
                        <a:buSzTx/>
                        <a:buFontTx/>
                        <a:buNone/>
                        <a:tabLst/>
                        <a:defRPr/>
                      </a:pPr>
                      <a:r>
                        <a:rPr lang="mn-MN" sz="1400">
                          <a:solidFill>
                            <a:schemeClr val="bg1"/>
                          </a:solidFill>
                          <a:latin typeface="Roboto" panose="02000000000000000000" pitchFamily="2" charset="0"/>
                          <a:ea typeface="Roboto" panose="02000000000000000000" pitchFamily="2" charset="0"/>
                          <a:cs typeface="Roboto" panose="02000000000000000000" pitchFamily="2" charset="0"/>
                        </a:rPr>
                        <a:t>БЕГ, БМТТ</a:t>
                      </a:r>
                      <a:endParaRPr lang="en-US" sz="140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mn-MN" sz="1400">
                          <a:solidFill>
                            <a:schemeClr val="bg1"/>
                          </a:solidFill>
                          <a:latin typeface="Roboto" panose="02000000000000000000" pitchFamily="2" charset="0"/>
                          <a:ea typeface="Roboto" panose="02000000000000000000" pitchFamily="2" charset="0"/>
                          <a:cs typeface="Roboto" panose="02000000000000000000" pitchFamily="2" charset="0"/>
                        </a:rPr>
                        <a:t>Статистикийн маягтын өөрчлөлтөд оруулах саналыг авч тусгах</a:t>
                      </a:r>
                      <a:endParaRPr lang="en-US" sz="1400" i="1">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24514100"/>
                  </a:ext>
                </a:extLst>
              </a:tr>
              <a:tr h="959459">
                <a:tc>
                  <a:txBody>
                    <a:bodyPr/>
                    <a:lstStyle/>
                    <a:p>
                      <a:pPr algn="ctr"/>
                      <a:r>
                        <a:rPr lang="en-US" sz="1400">
                          <a:solidFill>
                            <a:schemeClr val="bg1"/>
                          </a:solidFill>
                          <a:latin typeface="Roboto" panose="02000000000000000000" pitchFamily="2" charset="0"/>
                          <a:ea typeface="Roboto" panose="02000000000000000000" pitchFamily="2" charset="0"/>
                          <a:cs typeface="Roboto" panose="02000000000000000000" pitchFamily="2" charset="0"/>
                        </a:rPr>
                        <a:t>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mn-MN" sz="1400">
                          <a:solidFill>
                            <a:schemeClr val="bg1"/>
                          </a:solidFill>
                          <a:latin typeface="Roboto" panose="02000000000000000000" pitchFamily="2" charset="0"/>
                          <a:ea typeface="Roboto" panose="02000000000000000000" pitchFamily="2" charset="0"/>
                          <a:cs typeface="Roboto" panose="02000000000000000000" pitchFamily="2" charset="0"/>
                        </a:rPr>
                        <a:t>БСМС-ийн эрхийг сэргээх өгөх  </a:t>
                      </a:r>
                    </a:p>
                    <a:p>
                      <a:pPr algn="l"/>
                      <a:r>
                        <a:rPr lang="mn-MN" sz="1400">
                          <a:solidFill>
                            <a:schemeClr val="bg1"/>
                          </a:solidFill>
                          <a:latin typeface="Roboto" panose="02000000000000000000" pitchFamily="2" charset="0"/>
                          <a:ea typeface="Roboto" panose="02000000000000000000" pitchFamily="2" charset="0"/>
                          <a:cs typeface="Roboto" panose="02000000000000000000" pitchFamily="2" charset="0"/>
                        </a:rPr>
                        <a:t>/БЯ, БЕГ,НБГ, </a:t>
                      </a:r>
                      <a:r>
                        <a:rPr lang="mn-MN" sz="1400" err="1">
                          <a:solidFill>
                            <a:schemeClr val="bg1"/>
                          </a:solidFill>
                          <a:latin typeface="Roboto" panose="02000000000000000000" pitchFamily="2" charset="0"/>
                          <a:ea typeface="Roboto" panose="02000000000000000000" pitchFamily="2" charset="0"/>
                          <a:cs typeface="Roboto" panose="02000000000000000000" pitchFamily="2" charset="0"/>
                        </a:rPr>
                        <a:t>БГ</a:t>
                      </a:r>
                      <a:r>
                        <a:rPr lang="mn-MN" sz="1400">
                          <a:solidFill>
                            <a:schemeClr val="bg1"/>
                          </a:solidFill>
                          <a:latin typeface="Roboto" panose="02000000000000000000" pitchFamily="2" charset="0"/>
                          <a:ea typeface="Roboto" panose="02000000000000000000" pitchFamily="2" charset="0"/>
                          <a:cs typeface="Roboto" panose="02000000000000000000" pitchFamily="2" charset="0"/>
                        </a:rPr>
                        <a:t>-ын албан хаагчдын ажлын чиг үүрэгт тохирсон/</a:t>
                      </a:r>
                      <a:endParaRPr lang="en-US" sz="140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mn-MN" sz="1400">
                          <a:solidFill>
                            <a:schemeClr val="bg1"/>
                          </a:solidFill>
                          <a:latin typeface="Roboto" panose="02000000000000000000" pitchFamily="2" charset="0"/>
                          <a:ea typeface="Roboto" panose="02000000000000000000" pitchFamily="2" charset="0"/>
                          <a:cs typeface="Roboto" panose="02000000000000000000" pitchFamily="2" charset="0"/>
                        </a:rPr>
                        <a:t>Боловсролын яам ЦБСМХ,       </a:t>
                      </a:r>
                    </a:p>
                    <a:p>
                      <a:pPr algn="ctr"/>
                      <a:r>
                        <a:rPr lang="mn-MN" sz="1400">
                          <a:solidFill>
                            <a:schemeClr val="bg1"/>
                          </a:solidFill>
                          <a:latin typeface="Roboto" panose="02000000000000000000" pitchFamily="2" charset="0"/>
                          <a:ea typeface="Roboto" panose="02000000000000000000" pitchFamily="2" charset="0"/>
                          <a:cs typeface="Roboto" panose="02000000000000000000" pitchFamily="2" charset="0"/>
                        </a:rPr>
                        <a:t>БЕГ, БМТТ</a:t>
                      </a:r>
                      <a:endParaRPr lang="en-US" sz="140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mn-MN" sz="1400">
                          <a:solidFill>
                            <a:schemeClr val="bg1"/>
                          </a:solidFill>
                          <a:latin typeface="Roboto" panose="02000000000000000000" pitchFamily="2" charset="0"/>
                          <a:ea typeface="Roboto" panose="02000000000000000000" pitchFamily="2" charset="0"/>
                          <a:cs typeface="Roboto" panose="02000000000000000000" pitchFamily="2" charset="0"/>
                        </a:rPr>
                        <a:t>Өмнө ашиглаж байсан эрхүүдийг хаасан   /Мэдээллийн сангийн эрхийн зохицуулалтын журам шинэчлэгдсэнээс/</a:t>
                      </a:r>
                      <a:endParaRPr lang="en-US" sz="1400" i="1">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58559346"/>
                  </a:ext>
                </a:extLst>
              </a:tr>
              <a:tr h="959459">
                <a:tc>
                  <a:txBody>
                    <a:bodyPr/>
                    <a:lstStyle/>
                    <a:p>
                      <a:pPr algn="ctr"/>
                      <a:endParaRPr lang="mn-MN" sz="1400">
                        <a:solidFill>
                          <a:schemeClr val="bg1"/>
                        </a:solidFill>
                        <a:latin typeface="Roboto" panose="02000000000000000000" pitchFamily="2" charset="0"/>
                        <a:ea typeface="Roboto" panose="02000000000000000000" pitchFamily="2" charset="0"/>
                        <a:cs typeface="Roboto" panose="02000000000000000000" pitchFamily="2" charset="0"/>
                      </a:endParaRPr>
                    </a:p>
                    <a:p>
                      <a:pPr algn="ctr"/>
                      <a:r>
                        <a:rPr lang="en-US" sz="1400">
                          <a:solidFill>
                            <a:schemeClr val="bg1"/>
                          </a:solidFill>
                          <a:latin typeface="Roboto" panose="02000000000000000000" pitchFamily="2" charset="0"/>
                          <a:ea typeface="Roboto" panose="02000000000000000000" pitchFamily="2" charset="0"/>
                          <a:cs typeface="Roboto" panose="02000000000000000000" pitchFamily="2" charset="0"/>
                        </a:rPr>
                        <a:t>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mn-MN" sz="1400">
                          <a:solidFill>
                            <a:schemeClr val="bg1"/>
                          </a:solidFill>
                          <a:latin typeface="Roboto" panose="02000000000000000000" pitchFamily="2" charset="0"/>
                          <a:ea typeface="Roboto" panose="02000000000000000000" pitchFamily="2" charset="0"/>
                          <a:cs typeface="Roboto" panose="02000000000000000000" pitchFamily="2" charset="0"/>
                        </a:rPr>
                        <a:t>Зайлшгүй цаг үеийн шаардлагаар авч буй судалгааг үндэслэлтэй, тодорхой зорилго, гарах үр дүнг томьёолж,  удирдлагуудыг шийдвэрээр авч байх.</a:t>
                      </a:r>
                      <a:endParaRPr lang="en-US" sz="140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mn-MN" sz="1400">
                          <a:solidFill>
                            <a:schemeClr val="bg1"/>
                          </a:solidFill>
                          <a:latin typeface="Roboto" panose="02000000000000000000" pitchFamily="2" charset="0"/>
                          <a:ea typeface="Roboto" panose="02000000000000000000" pitchFamily="2" charset="0"/>
                          <a:cs typeface="Roboto" panose="02000000000000000000" pitchFamily="2" charset="0"/>
                        </a:rPr>
                        <a:t>Бүх байгууллага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mn-MN" sz="1400">
                          <a:solidFill>
                            <a:schemeClr val="bg1"/>
                          </a:solidFill>
                          <a:latin typeface="Roboto" panose="02000000000000000000" pitchFamily="2" charset="0"/>
                          <a:ea typeface="Roboto" panose="02000000000000000000" pitchFamily="2" charset="0"/>
                          <a:cs typeface="Roboto" panose="02000000000000000000" pitchFamily="2" charset="0"/>
                        </a:rPr>
                        <a:t>Багш нарын орон сууцны хангамжийн судалгааг авсан шиг дээд газрын шийдвэртэй байх</a:t>
                      </a:r>
                      <a:endParaRPr lang="en-US" sz="1400" i="1">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67196076"/>
                  </a:ext>
                </a:extLst>
              </a:tr>
              <a:tr h="1176111">
                <a:tc>
                  <a:txBody>
                    <a:bodyPr/>
                    <a:lstStyle/>
                    <a:p>
                      <a:pPr algn="ctr"/>
                      <a:endParaRPr lang="mn-MN" sz="1400">
                        <a:solidFill>
                          <a:schemeClr val="bg1"/>
                        </a:solidFill>
                        <a:latin typeface="Roboto" panose="02000000000000000000" pitchFamily="2" charset="0"/>
                        <a:ea typeface="Roboto" panose="02000000000000000000" pitchFamily="2" charset="0"/>
                        <a:cs typeface="Roboto" panose="02000000000000000000" pitchFamily="2" charset="0"/>
                      </a:endParaRPr>
                    </a:p>
                    <a:p>
                      <a:pPr algn="ctr"/>
                      <a:r>
                        <a:rPr lang="en-US" sz="1400">
                          <a:solidFill>
                            <a:schemeClr val="bg1"/>
                          </a:solidFill>
                          <a:latin typeface="Roboto" panose="02000000000000000000" pitchFamily="2" charset="0"/>
                          <a:ea typeface="Roboto" panose="02000000000000000000" pitchFamily="2" charset="0"/>
                          <a:cs typeface="Roboto" panose="02000000000000000000" pitchFamily="2" charset="0"/>
                        </a:rPr>
                        <a:t>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mn-MN" sz="1400">
                          <a:solidFill>
                            <a:schemeClr val="bg1"/>
                          </a:solidFill>
                          <a:latin typeface="Roboto" panose="02000000000000000000" pitchFamily="2" charset="0"/>
                          <a:ea typeface="Roboto" panose="02000000000000000000" pitchFamily="2" charset="0"/>
                          <a:cs typeface="Roboto" panose="02000000000000000000" pitchFamily="2" charset="0"/>
                        </a:rPr>
                        <a:t>Албан хаагчдыг албан тушаалын чиг үүргээ хэрэгжүүлэхэд шаардлагатай  төрөл бүрийн судалгаа асуумжийг авахдаа түүврийн болон бүлгийн аргыг ашиглаж байхыг анхааруулах. </a:t>
                      </a:r>
                      <a:endParaRPr lang="en-US" sz="140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mn-MN" sz="1400">
                          <a:solidFill>
                            <a:schemeClr val="bg1"/>
                          </a:solidFill>
                          <a:latin typeface="Roboto" panose="02000000000000000000" pitchFamily="2" charset="0"/>
                          <a:ea typeface="Roboto" panose="02000000000000000000" pitchFamily="2" charset="0"/>
                          <a:cs typeface="Roboto" panose="02000000000000000000" pitchFamily="2" charset="0"/>
                        </a:rPr>
                        <a:t>Бүх албан хаагчид</a:t>
                      </a:r>
                      <a:endParaRPr lang="en-US" sz="140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mn-MN" sz="1400">
                        <a:solidFill>
                          <a:schemeClr val="bg1"/>
                        </a:solidFill>
                        <a:latin typeface="Roboto" panose="02000000000000000000" pitchFamily="2" charset="0"/>
                        <a:ea typeface="Roboto" panose="02000000000000000000" pitchFamily="2" charset="0"/>
                        <a:cs typeface="Roboto" panose="02000000000000000000" pitchFamily="2" charset="0"/>
                      </a:endParaRPr>
                    </a:p>
                    <a:p>
                      <a:pPr algn="ctr"/>
                      <a:r>
                        <a:rPr lang="mn-MN" sz="1400">
                          <a:solidFill>
                            <a:schemeClr val="bg1"/>
                          </a:solidFill>
                          <a:latin typeface="Roboto" panose="02000000000000000000" pitchFamily="2" charset="0"/>
                          <a:ea typeface="Roboto" panose="02000000000000000000" pitchFamily="2" charset="0"/>
                          <a:cs typeface="Roboto" panose="02000000000000000000" pitchFamily="2" charset="0"/>
                        </a:rPr>
                        <a:t>Нийтийг хамруулж ачаалал үүсгэхгүй, цаг зав хэмнэж байх</a:t>
                      </a:r>
                      <a:endParaRPr lang="en-US" sz="1400" i="1">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21954116"/>
                  </a:ext>
                </a:extLst>
              </a:tr>
              <a:tr h="959459">
                <a:tc>
                  <a:txBody>
                    <a:bodyPr/>
                    <a:lstStyle/>
                    <a:p>
                      <a:pPr algn="ctr"/>
                      <a:endParaRPr lang="mn-MN" sz="1400">
                        <a:solidFill>
                          <a:schemeClr val="bg1"/>
                        </a:solidFill>
                        <a:latin typeface="Roboto" panose="02000000000000000000" pitchFamily="2" charset="0"/>
                        <a:ea typeface="Roboto" panose="02000000000000000000" pitchFamily="2" charset="0"/>
                        <a:cs typeface="Roboto" panose="02000000000000000000" pitchFamily="2" charset="0"/>
                      </a:endParaRPr>
                    </a:p>
                    <a:p>
                      <a:pPr algn="ctr"/>
                      <a:r>
                        <a:rPr lang="en-US" sz="1400">
                          <a:solidFill>
                            <a:schemeClr val="bg1"/>
                          </a:solidFill>
                          <a:latin typeface="Roboto" panose="02000000000000000000" pitchFamily="2" charset="0"/>
                          <a:ea typeface="Roboto" panose="02000000000000000000" pitchFamily="2" charset="0"/>
                          <a:cs typeface="Roboto" panose="02000000000000000000" pitchFamily="2" charset="0"/>
                        </a:rPr>
                        <a:t>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mn-MN" sz="1400">
                          <a:solidFill>
                            <a:schemeClr val="bg1"/>
                          </a:solidFill>
                          <a:latin typeface="Roboto" panose="02000000000000000000" pitchFamily="2" charset="0"/>
                          <a:ea typeface="Roboto" panose="02000000000000000000" pitchFamily="2" charset="0"/>
                          <a:cs typeface="Roboto" panose="02000000000000000000" pitchFamily="2" charset="0"/>
                        </a:rPr>
                        <a:t>Хэн нэгний судалгааны ажил /доктор,магистр ../-ын судалгааг авахгүй байх</a:t>
                      </a:r>
                      <a:endParaRPr lang="en-US" sz="140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mn-MN" sz="1400">
                          <a:solidFill>
                            <a:schemeClr val="bg1"/>
                          </a:solidFill>
                          <a:latin typeface="Roboto" panose="02000000000000000000" pitchFamily="2" charset="0"/>
                          <a:ea typeface="Roboto" panose="02000000000000000000" pitchFamily="2" charset="0"/>
                          <a:cs typeface="Roboto" panose="02000000000000000000" pitchFamily="2" charset="0"/>
                        </a:rPr>
                        <a:t>Боловсролын сургалтын бүх байгууллагуудын удирдлага</a:t>
                      </a:r>
                      <a:endParaRPr lang="en-US" sz="140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mn-MN" sz="1400">
                          <a:solidFill>
                            <a:schemeClr val="bg1"/>
                          </a:solidFill>
                          <a:latin typeface="Roboto" panose="02000000000000000000" pitchFamily="2" charset="0"/>
                          <a:ea typeface="Roboto" panose="02000000000000000000" pitchFamily="2" charset="0"/>
                          <a:cs typeface="Roboto" panose="02000000000000000000" pitchFamily="2" charset="0"/>
                        </a:rPr>
                        <a:t>Нийтийг хамруулж ачаалал үүсгэхгүй, цаг зав хэмнэж байх</a:t>
                      </a:r>
                      <a:endParaRPr lang="en-US" sz="1400" i="1">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20361913"/>
                  </a:ext>
                </a:extLst>
              </a:tr>
              <a:tr h="959459">
                <a:tc>
                  <a:txBody>
                    <a:bodyPr/>
                    <a:lstStyle/>
                    <a:p>
                      <a:pPr algn="ctr"/>
                      <a:endParaRPr lang="mn-MN" sz="1400">
                        <a:solidFill>
                          <a:schemeClr val="bg1"/>
                        </a:solidFill>
                        <a:latin typeface="Roboto" panose="02000000000000000000" pitchFamily="2" charset="0"/>
                        <a:ea typeface="Roboto" panose="02000000000000000000" pitchFamily="2" charset="0"/>
                        <a:cs typeface="Roboto" panose="02000000000000000000" pitchFamily="2" charset="0"/>
                      </a:endParaRPr>
                    </a:p>
                    <a:p>
                      <a:pPr algn="ctr"/>
                      <a:r>
                        <a:rPr lang="mn-MN" sz="1400">
                          <a:solidFill>
                            <a:schemeClr val="bg1"/>
                          </a:solidFill>
                          <a:latin typeface="Roboto" panose="02000000000000000000" pitchFamily="2" charset="0"/>
                          <a:ea typeface="Roboto" panose="02000000000000000000" pitchFamily="2" charset="0"/>
                          <a:cs typeface="Roboto" panose="02000000000000000000" pitchFamily="2" charset="0"/>
                        </a:rPr>
                        <a:t>8</a:t>
                      </a:r>
                      <a:endParaRPr lang="en-US" sz="140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mn-MN" sz="1400" b="1">
                          <a:solidFill>
                            <a:schemeClr val="bg1"/>
                          </a:solidFill>
                          <a:latin typeface="Roboto" panose="02000000000000000000" pitchFamily="2" charset="0"/>
                          <a:ea typeface="Roboto" panose="02000000000000000000" pitchFamily="2" charset="0"/>
                          <a:cs typeface="Roboto" panose="02000000000000000000" pitchFamily="2" charset="0"/>
                        </a:rPr>
                        <a:t>Боловсролын мэдээллийн төвийг түшиглэн сургалт судалгааны алба байгуулах буюу </a:t>
                      </a:r>
                      <a:r>
                        <a:rPr lang="en-US" sz="1400" b="1">
                          <a:solidFill>
                            <a:srgbClr val="FFC000"/>
                          </a:solidFill>
                          <a:latin typeface="Roboto" panose="02000000000000000000" pitchFamily="2" charset="0"/>
                          <a:ea typeface="Roboto" panose="02000000000000000000" pitchFamily="2" charset="0"/>
                          <a:cs typeface="Roboto" panose="02000000000000000000" pitchFamily="2" charset="0"/>
                        </a:rPr>
                        <a:t>CALL CENTER </a:t>
                      </a:r>
                      <a:r>
                        <a:rPr lang="mn-MN" sz="1400" b="1">
                          <a:solidFill>
                            <a:schemeClr val="bg1"/>
                          </a:solidFill>
                          <a:latin typeface="Roboto" panose="02000000000000000000" pitchFamily="2" charset="0"/>
                          <a:ea typeface="Roboto" panose="02000000000000000000" pitchFamily="2" charset="0"/>
                          <a:cs typeface="Roboto" panose="02000000000000000000" pitchFamily="2" charset="0"/>
                        </a:rPr>
                        <a:t>ажиллуулах</a:t>
                      </a:r>
                      <a:endParaRPr lang="en-US" sz="1400" b="1">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mn-MN" sz="1400">
                          <a:solidFill>
                            <a:schemeClr val="bg1"/>
                          </a:solidFill>
                          <a:latin typeface="Roboto" panose="02000000000000000000" pitchFamily="2" charset="0"/>
                          <a:ea typeface="Roboto" panose="02000000000000000000" pitchFamily="2" charset="0"/>
                          <a:cs typeface="Roboto" panose="02000000000000000000" pitchFamily="2" charset="0"/>
                        </a:rPr>
                        <a:t>Боловсролын яам, </a:t>
                      </a:r>
                    </a:p>
                    <a:p>
                      <a:pPr algn="ctr"/>
                      <a:r>
                        <a:rPr lang="mn-MN" sz="1400">
                          <a:solidFill>
                            <a:schemeClr val="bg1"/>
                          </a:solidFill>
                          <a:latin typeface="Roboto" panose="02000000000000000000" pitchFamily="2" charset="0"/>
                          <a:ea typeface="Roboto" panose="02000000000000000000" pitchFamily="2" charset="0"/>
                          <a:cs typeface="Roboto" panose="02000000000000000000" pitchFamily="2" charset="0"/>
                        </a:rPr>
                        <a:t>БЕГ, БМТТ</a:t>
                      </a:r>
                      <a:endParaRPr lang="en-US" sz="140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mn-MN" sz="1400">
                        <a:solidFill>
                          <a:schemeClr val="bg1"/>
                        </a:solidFill>
                        <a:latin typeface="Roboto" panose="02000000000000000000" pitchFamily="2" charset="0"/>
                        <a:ea typeface="Roboto" panose="02000000000000000000" pitchFamily="2" charset="0"/>
                        <a:cs typeface="Roboto" panose="02000000000000000000" pitchFamily="2" charset="0"/>
                      </a:endParaRPr>
                    </a:p>
                    <a:p>
                      <a:pPr algn="ctr"/>
                      <a:r>
                        <a:rPr lang="mn-MN" sz="1400">
                          <a:solidFill>
                            <a:schemeClr val="bg1"/>
                          </a:solidFill>
                          <a:latin typeface="Roboto" panose="02000000000000000000" pitchFamily="2" charset="0"/>
                          <a:ea typeface="Roboto" panose="02000000000000000000" pitchFamily="2" charset="0"/>
                          <a:cs typeface="Roboto" panose="02000000000000000000" pitchFamily="2" charset="0"/>
                        </a:rPr>
                        <a:t>Бодлогоор зохицуулалт хийх</a:t>
                      </a:r>
                      <a:endParaRPr lang="en-US" sz="1400" i="1">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2222467"/>
                  </a:ext>
                </a:extLst>
              </a:tr>
            </a:tbl>
          </a:graphicData>
        </a:graphic>
      </p:graphicFrame>
      <p:pic>
        <p:nvPicPr>
          <p:cNvPr id="15" name="Picture 14">
            <a:extLst>
              <a:ext uri="{FF2B5EF4-FFF2-40B4-BE49-F238E27FC236}">
                <a16:creationId xmlns:a16="http://schemas.microsoft.com/office/drawing/2014/main" id="{84EBA5CD-8D9B-0B06-28A4-08E573FEDD51}"/>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t="85828" r="6223" b="8179"/>
          <a:stretch/>
        </p:blipFill>
        <p:spPr bwMode="auto">
          <a:xfrm flipV="1">
            <a:off x="7568525" y="63980"/>
            <a:ext cx="3037769" cy="14250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06FA03A-9569-9CFF-9388-F97EAC88EB47}"/>
              </a:ext>
            </a:extLst>
          </p:cNvPr>
          <p:cNvSpPr txBox="1"/>
          <p:nvPr/>
        </p:nvSpPr>
        <p:spPr>
          <a:xfrm>
            <a:off x="5612711" y="1812105"/>
            <a:ext cx="3894684" cy="369332"/>
          </a:xfrm>
          <a:prstGeom prst="rect">
            <a:avLst/>
          </a:prstGeom>
          <a:noFill/>
        </p:spPr>
        <p:txBody>
          <a:bodyPr wrap="square">
            <a:spAutoFit/>
          </a:bodyPr>
          <a:lstStyle/>
          <a:p>
            <a:r>
              <a:rPr lang="mn-MN" sz="1800">
                <a:solidFill>
                  <a:srgbClr val="FFC000"/>
                </a:solidFill>
                <a:latin typeface="Roboto" panose="02000000000000000000" pitchFamily="2" charset="0"/>
                <a:ea typeface="Roboto" panose="02000000000000000000" pitchFamily="2" charset="0"/>
                <a:cs typeface="Roboto" panose="02000000000000000000" pitchFamily="2" charset="0"/>
              </a:rPr>
              <a:t>Байгууллагаар нь авч үзвэл:</a:t>
            </a:r>
            <a:endParaRPr lang="en-US">
              <a:latin typeface="Roboto" panose="02000000000000000000" pitchFamily="2" charset="0"/>
              <a:ea typeface="Roboto" panose="02000000000000000000" pitchFamily="2" charset="0"/>
              <a:cs typeface="Roboto" panose="02000000000000000000" pitchFamily="2" charset="0"/>
            </a:endParaRPr>
          </a:p>
        </p:txBody>
      </p:sp>
      <p:sp>
        <p:nvSpPr>
          <p:cNvPr id="20" name="TextBox 19">
            <a:extLst>
              <a:ext uri="{FF2B5EF4-FFF2-40B4-BE49-F238E27FC236}">
                <a16:creationId xmlns:a16="http://schemas.microsoft.com/office/drawing/2014/main" id="{00FB4745-0509-F9F0-D195-57633A62B249}"/>
              </a:ext>
            </a:extLst>
          </p:cNvPr>
          <p:cNvSpPr txBox="1"/>
          <p:nvPr/>
        </p:nvSpPr>
        <p:spPr>
          <a:xfrm>
            <a:off x="1245605" y="5671264"/>
            <a:ext cx="2813048" cy="369332"/>
          </a:xfrm>
          <a:prstGeom prst="rect">
            <a:avLst/>
          </a:prstGeom>
          <a:noFill/>
        </p:spPr>
        <p:txBody>
          <a:bodyPr wrap="square">
            <a:spAutoFit/>
          </a:bodyPr>
          <a:lstStyle/>
          <a:p>
            <a:r>
              <a:rPr lang="mn-MN" sz="1800">
                <a:solidFill>
                  <a:srgbClr val="FFC000"/>
                </a:solidFill>
                <a:latin typeface="Roboto" panose="02000000000000000000" pitchFamily="2" charset="0"/>
                <a:ea typeface="Roboto" panose="02000000000000000000" pitchFamily="2" charset="0"/>
                <a:cs typeface="Roboto" panose="02000000000000000000" pitchFamily="2" charset="0"/>
              </a:rPr>
              <a:t>Судалгаа авсан байдал</a:t>
            </a:r>
            <a:endParaRPr lang="en-US">
              <a:latin typeface="Roboto" panose="02000000000000000000" pitchFamily="2" charset="0"/>
              <a:ea typeface="Roboto" panose="02000000000000000000" pitchFamily="2" charset="0"/>
              <a:cs typeface="Roboto" panose="02000000000000000000" pitchFamily="2" charset="0"/>
            </a:endParaRPr>
          </a:p>
        </p:txBody>
      </p:sp>
      <p:sp>
        <p:nvSpPr>
          <p:cNvPr id="21" name="TextBox 20">
            <a:extLst>
              <a:ext uri="{FF2B5EF4-FFF2-40B4-BE49-F238E27FC236}">
                <a16:creationId xmlns:a16="http://schemas.microsoft.com/office/drawing/2014/main" id="{83CE7983-F899-7DC5-9D59-4A0B791302E1}"/>
              </a:ext>
            </a:extLst>
          </p:cNvPr>
          <p:cNvSpPr txBox="1"/>
          <p:nvPr/>
        </p:nvSpPr>
        <p:spPr>
          <a:xfrm>
            <a:off x="5612711" y="5670148"/>
            <a:ext cx="2733996" cy="369332"/>
          </a:xfrm>
          <a:prstGeom prst="rect">
            <a:avLst/>
          </a:prstGeom>
          <a:noFill/>
        </p:spPr>
        <p:txBody>
          <a:bodyPr wrap="square">
            <a:spAutoFit/>
          </a:bodyPr>
          <a:lstStyle/>
          <a:p>
            <a:r>
              <a:rPr lang="mn-MN" sz="1800">
                <a:solidFill>
                  <a:srgbClr val="FFC000"/>
                </a:solidFill>
                <a:latin typeface="Roboto" panose="02000000000000000000" pitchFamily="2" charset="0"/>
                <a:ea typeface="Roboto" panose="02000000000000000000" pitchFamily="2" charset="0"/>
                <a:cs typeface="Roboto" panose="02000000000000000000" pitchFamily="2" charset="0"/>
              </a:rPr>
              <a:t>Судалгаа авсан хэлбэр</a:t>
            </a:r>
            <a:endParaRPr lang="en-US">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459626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419BA88-31FF-EF1F-DC3A-723F164A1FB4}"/>
              </a:ext>
            </a:extLst>
          </p:cNvPr>
          <p:cNvSpPr txBox="1"/>
          <p:nvPr/>
        </p:nvSpPr>
        <p:spPr>
          <a:xfrm>
            <a:off x="3036329" y="75012"/>
            <a:ext cx="12472018" cy="2123658"/>
          </a:xfrm>
          <a:prstGeom prst="rect">
            <a:avLst/>
          </a:prstGeom>
        </p:spPr>
        <p:txBody>
          <a:bodyPr vert="horz" lIns="91440" tIns="45720" rIns="91440" bIns="45720" rtlCol="0" anchor="ctr">
            <a:normAutofit/>
          </a:bodyPr>
          <a:lstStyle>
            <a:lvl1pPr algn="ctr">
              <a:spcBef>
                <a:spcPct val="0"/>
              </a:spcBef>
              <a:buNone/>
              <a:defRPr sz="4400" b="1">
                <a:solidFill>
                  <a:srgbClr val="FFC000"/>
                </a:solidFill>
                <a:latin typeface="Arial" panose="020B0604020202020204" pitchFamily="34" charset="0"/>
                <a:ea typeface="+mj-ea"/>
                <a:cs typeface="Arial" panose="020B0604020202020204" pitchFamily="34" charset="0"/>
              </a:defRPr>
            </a:lvl1pPr>
          </a:lstStyle>
          <a:p>
            <a:r>
              <a:rPr lang="mn-MN" sz="3200"/>
              <a:t>БОЛОВСРОЛЫН ЦАХИМ МЭДЭЭЛЛИЙН САНГИЙН ЭРХИЙН ЗОХИЦУУЛАЛТЫН ӨӨРЧЛӨЛТ </a:t>
            </a:r>
            <a:endParaRPr lang="en-US" sz="3200"/>
          </a:p>
        </p:txBody>
      </p:sp>
      <p:sp>
        <p:nvSpPr>
          <p:cNvPr id="6" name="Arrow: Right 5">
            <a:extLst>
              <a:ext uri="{FF2B5EF4-FFF2-40B4-BE49-F238E27FC236}">
                <a16:creationId xmlns:a16="http://schemas.microsoft.com/office/drawing/2014/main" id="{28E280FF-706D-CAF8-5FD7-78B59F8896AA}"/>
              </a:ext>
            </a:extLst>
          </p:cNvPr>
          <p:cNvSpPr/>
          <p:nvPr/>
        </p:nvSpPr>
        <p:spPr>
          <a:xfrm>
            <a:off x="8649326" y="5576341"/>
            <a:ext cx="623012" cy="507540"/>
          </a:xfrm>
          <a:prstGeom prst="rightArrow">
            <a:avLst/>
          </a:prstGeom>
          <a:solidFill>
            <a:srgbClr val="15AEEF"/>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5AEEF"/>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E7434AE7-9DE6-D4AF-8BB7-58FD4F7C47BC}"/>
              </a:ext>
            </a:extLst>
          </p:cNvPr>
          <p:cNvSpPr/>
          <p:nvPr/>
        </p:nvSpPr>
        <p:spPr>
          <a:xfrm>
            <a:off x="453112" y="1798560"/>
            <a:ext cx="4128655" cy="400110"/>
          </a:xfrm>
          <a:prstGeom prst="rect">
            <a:avLst/>
          </a:prstGeom>
          <a:solidFill>
            <a:srgbClr val="38B6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n-MN" sz="1800" b="0" i="0" u="none" strike="noStrike" kern="1200" cap="none" spc="0" normalizeH="0" baseline="0" noProof="0">
                <a:ln>
                  <a:noFill/>
                </a:ln>
                <a:solidFill>
                  <a:schemeClr val="tx2"/>
                </a:solidFill>
                <a:effectLst/>
                <a:uLnTx/>
                <a:uFillTx/>
                <a:latin typeface="Calibri"/>
                <a:ea typeface="+mn-ea"/>
                <a:cs typeface="+mn-cs"/>
              </a:rPr>
              <a:t>ӨМНӨХ ЗОХИЦУУЛАЛТААР  </a:t>
            </a:r>
            <a:endParaRPr kumimoji="0" lang="en-US" sz="1800" b="0" i="0" u="none" strike="noStrike" kern="1200" cap="none" spc="0" normalizeH="0" baseline="0" noProof="0">
              <a:ln>
                <a:noFill/>
              </a:ln>
              <a:solidFill>
                <a:schemeClr val="tx2"/>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EF4AA331-32FF-3EFC-3F96-B99C389898BD}"/>
              </a:ext>
            </a:extLst>
          </p:cNvPr>
          <p:cNvSpPr/>
          <p:nvPr/>
        </p:nvSpPr>
        <p:spPr>
          <a:xfrm>
            <a:off x="9449940" y="1798560"/>
            <a:ext cx="3838150" cy="400110"/>
          </a:xfrm>
          <a:prstGeom prst="rect">
            <a:avLst/>
          </a:prstGeom>
          <a:solidFill>
            <a:srgbClr val="38B6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n-MN" sz="1800" b="0" i="0" u="none" strike="noStrike" kern="1200" cap="none" spc="0" normalizeH="0" baseline="0" noProof="0">
                <a:ln>
                  <a:noFill/>
                </a:ln>
                <a:solidFill>
                  <a:schemeClr val="tx2"/>
                </a:solidFill>
                <a:effectLst/>
                <a:uLnTx/>
                <a:uFillTx/>
                <a:latin typeface="Calibri"/>
                <a:ea typeface="+mn-ea"/>
                <a:cs typeface="+mn-cs"/>
              </a:rPr>
              <a:t>ШИНЭ ЗОХИЦУУЛАЛТААР А/14</a:t>
            </a:r>
            <a:endParaRPr kumimoji="0" lang="en-US" sz="1800" b="0" i="0" u="none" strike="noStrike" kern="1200" cap="none" spc="0" normalizeH="0" baseline="0" noProof="0">
              <a:ln>
                <a:noFill/>
              </a:ln>
              <a:solidFill>
                <a:schemeClr val="tx2"/>
              </a:solidFill>
              <a:effectLst/>
              <a:uLnTx/>
              <a:uFillTx/>
              <a:latin typeface="Calibri"/>
              <a:ea typeface="+mn-ea"/>
              <a:cs typeface="+mn-cs"/>
            </a:endParaRPr>
          </a:p>
        </p:txBody>
      </p:sp>
      <p:graphicFrame>
        <p:nvGraphicFramePr>
          <p:cNvPr id="9" name="Table 8">
            <a:extLst>
              <a:ext uri="{FF2B5EF4-FFF2-40B4-BE49-F238E27FC236}">
                <a16:creationId xmlns:a16="http://schemas.microsoft.com/office/drawing/2014/main" id="{E9BBB6D5-3934-CEF7-FBB9-F03FD3ACC751}"/>
              </a:ext>
            </a:extLst>
          </p:cNvPr>
          <p:cNvGraphicFramePr>
            <a:graphicFrameLocks noGrp="1"/>
          </p:cNvGraphicFramePr>
          <p:nvPr>
            <p:extLst>
              <p:ext uri="{D42A27DB-BD31-4B8C-83A1-F6EECF244321}">
                <p14:modId xmlns:p14="http://schemas.microsoft.com/office/powerpoint/2010/main" val="3895882086"/>
              </p:ext>
            </p:extLst>
          </p:nvPr>
        </p:nvGraphicFramePr>
        <p:xfrm>
          <a:off x="453112" y="2198670"/>
          <a:ext cx="8046761" cy="7603001"/>
        </p:xfrm>
        <a:graphic>
          <a:graphicData uri="http://schemas.openxmlformats.org/drawingml/2006/table">
            <a:tbl>
              <a:tblPr>
                <a:tableStyleId>{BC89EF96-8CEA-46FF-86C4-4CE0E7609802}</a:tableStyleId>
              </a:tblPr>
              <a:tblGrid>
                <a:gridCol w="453958">
                  <a:extLst>
                    <a:ext uri="{9D8B030D-6E8A-4147-A177-3AD203B41FA5}">
                      <a16:colId xmlns:a16="http://schemas.microsoft.com/office/drawing/2014/main" val="505654501"/>
                    </a:ext>
                  </a:extLst>
                </a:gridCol>
                <a:gridCol w="3503526">
                  <a:extLst>
                    <a:ext uri="{9D8B030D-6E8A-4147-A177-3AD203B41FA5}">
                      <a16:colId xmlns:a16="http://schemas.microsoft.com/office/drawing/2014/main" val="1351889509"/>
                    </a:ext>
                  </a:extLst>
                </a:gridCol>
                <a:gridCol w="1288653">
                  <a:extLst>
                    <a:ext uri="{9D8B030D-6E8A-4147-A177-3AD203B41FA5}">
                      <a16:colId xmlns:a16="http://schemas.microsoft.com/office/drawing/2014/main" val="1291718592"/>
                    </a:ext>
                  </a:extLst>
                </a:gridCol>
                <a:gridCol w="1449735">
                  <a:extLst>
                    <a:ext uri="{9D8B030D-6E8A-4147-A177-3AD203B41FA5}">
                      <a16:colId xmlns:a16="http://schemas.microsoft.com/office/drawing/2014/main" val="3050531451"/>
                    </a:ext>
                  </a:extLst>
                </a:gridCol>
                <a:gridCol w="1350889">
                  <a:extLst>
                    <a:ext uri="{9D8B030D-6E8A-4147-A177-3AD203B41FA5}">
                      <a16:colId xmlns:a16="http://schemas.microsoft.com/office/drawing/2014/main" val="744685587"/>
                    </a:ext>
                  </a:extLst>
                </a:gridCol>
              </a:tblGrid>
              <a:tr h="455194">
                <a:tc>
                  <a:txBody>
                    <a:bodyPr/>
                    <a:lstStyle/>
                    <a:p>
                      <a:pPr algn="ctr" fontAlgn="ctr"/>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д/д</a:t>
                      </a:r>
                      <a:endParaRPr lang="mn-MN"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tc>
                  <a:txBody>
                    <a:bodyPr/>
                    <a:lstStyle/>
                    <a:p>
                      <a:pPr algn="l" fontAlgn="ctr"/>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Хийгдэх ажил</a:t>
                      </a:r>
                      <a:endParaRPr lang="mn-MN"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tc>
                  <a:txBody>
                    <a:bodyPr/>
                    <a:lstStyle/>
                    <a:p>
                      <a:pPr algn="l" fontAlgn="ctr"/>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Гүйцэтгэх</a:t>
                      </a:r>
                      <a:endParaRPr lang="mn-MN"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tc gridSpan="2">
                  <a:txBody>
                    <a:bodyPr/>
                    <a:lstStyle/>
                    <a:p>
                      <a:pPr algn="l" fontAlgn="ctr"/>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Хянах, баталгаажуулах </a:t>
                      </a:r>
                      <a:endParaRPr lang="mn-MN"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tc hMerge="1">
                  <a:txBody>
                    <a:bodyPr/>
                    <a:lstStyle/>
                    <a:p>
                      <a:endParaRPr lang="en-US"/>
                    </a:p>
                  </a:txBody>
                  <a:tcPr/>
                </a:tc>
                <a:extLst>
                  <a:ext uri="{0D108BD9-81ED-4DB2-BD59-A6C34878D82A}">
                    <a16:rowId xmlns:a16="http://schemas.microsoft.com/office/drawing/2014/main" val="3776770758"/>
                  </a:ext>
                </a:extLst>
              </a:tr>
              <a:tr h="667379">
                <a:tc>
                  <a:txBody>
                    <a:bodyPr/>
                    <a:lstStyle/>
                    <a:p>
                      <a:pPr algn="ctr" fontAlgn="ctr"/>
                      <a:r>
                        <a:rPr lang="en-US"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1</a:t>
                      </a:r>
                      <a:endParaRPr lang="en-US"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tc>
                  <a:txBody>
                    <a:bodyPr/>
                    <a:lstStyle/>
                    <a:p>
                      <a:pPr algn="l" fontAlgn="ctr"/>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Байгууллагын бүртгэл</a:t>
                      </a:r>
                      <a:endParaRPr lang="mn-MN"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tc>
                  <a:txBody>
                    <a:bodyPr/>
                    <a:lstStyle/>
                    <a:p>
                      <a:pPr algn="ctr" fontAlgn="b"/>
                      <a:r>
                        <a:rPr lang="en-US"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 </a:t>
                      </a:r>
                      <a:endParaRPr lang="en-US" sz="1400" b="0" i="1"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tc>
                  <a:txBody>
                    <a:bodyPr/>
                    <a:lstStyle/>
                    <a:p>
                      <a:pPr algn="ctr" fontAlgn="ctr"/>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Мэдээллэх</a:t>
                      </a:r>
                      <a:endParaRPr lang="mn-MN" sz="1400" b="0" i="1"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tc>
                  <a:txBody>
                    <a:bodyPr/>
                    <a:lstStyle/>
                    <a:p>
                      <a:pPr algn="ctr" fontAlgn="ctr"/>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БЕГ</a:t>
                      </a:r>
                      <a:endParaRPr lang="mn-MN"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extLst>
                  <a:ext uri="{0D108BD9-81ED-4DB2-BD59-A6C34878D82A}">
                    <a16:rowId xmlns:a16="http://schemas.microsoft.com/office/drawing/2014/main" val="1454336945"/>
                  </a:ext>
                </a:extLst>
              </a:tr>
              <a:tr h="808886">
                <a:tc>
                  <a:txBody>
                    <a:bodyPr/>
                    <a:lstStyle/>
                    <a:p>
                      <a:pPr algn="ctr" fontAlgn="ctr"/>
                      <a:r>
                        <a:rPr lang="en-US"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2</a:t>
                      </a:r>
                      <a:endParaRPr lang="en-US"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tc>
                  <a:txBody>
                    <a:bodyPr/>
                    <a:lstStyle/>
                    <a:p>
                      <a:pPr algn="l" fontAlgn="t"/>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Сургалтын байгууллагын элсэгч, суралцагч, багш ажилтны бүртгэл</a:t>
                      </a:r>
                      <a:endParaRPr lang="mn-MN"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tc>
                  <a:txBody>
                    <a:bodyPr/>
                    <a:lstStyle/>
                    <a:p>
                      <a:pPr algn="ctr" fontAlgn="ctr"/>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ЕБС </a:t>
                      </a:r>
                      <a:r>
                        <a:rPr lang="mn-MN" sz="1400" u="none" strike="noStrike" err="1">
                          <a:solidFill>
                            <a:schemeClr val="bg1"/>
                          </a:solidFill>
                          <a:effectLst/>
                          <a:latin typeface="Roboto" panose="02000000000000000000" pitchFamily="2" charset="0"/>
                          <a:ea typeface="Roboto" panose="02000000000000000000" pitchFamily="2" charset="0"/>
                          <a:cs typeface="Roboto" panose="02000000000000000000" pitchFamily="2" charset="0"/>
                        </a:rPr>
                        <a:t>СӨБ</a:t>
                      </a:r>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 нэгж байгууллага</a:t>
                      </a:r>
                      <a:endParaRPr lang="mn-MN" sz="1400" b="0" i="1"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tc>
                  <a:txBody>
                    <a:bodyPr/>
                    <a:lstStyle/>
                    <a:p>
                      <a:pPr algn="ctr" fontAlgn="ctr"/>
                      <a:endParaRPr lang="mn-MN" sz="1400" b="0" i="1"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tc>
                  <a:txBody>
                    <a:bodyPr/>
                    <a:lstStyle/>
                    <a:p>
                      <a:pPr algn="ctr" fontAlgn="ctr"/>
                      <a:r>
                        <a:rPr lang="en-US"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 </a:t>
                      </a:r>
                      <a:endParaRPr lang="en-US" sz="1400" b="0" i="1"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extLst>
                  <a:ext uri="{0D108BD9-81ED-4DB2-BD59-A6C34878D82A}">
                    <a16:rowId xmlns:a16="http://schemas.microsoft.com/office/drawing/2014/main" val="3354348562"/>
                  </a:ext>
                </a:extLst>
              </a:tr>
              <a:tr h="808886">
                <a:tc>
                  <a:txBody>
                    <a:bodyPr/>
                    <a:lstStyle/>
                    <a:p>
                      <a:pPr algn="ctr" fontAlgn="ctr"/>
                      <a:r>
                        <a:rPr lang="en-US"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3</a:t>
                      </a:r>
                      <a:endParaRPr lang="en-US"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tc>
                  <a:txBody>
                    <a:bodyPr/>
                    <a:lstStyle/>
                    <a:p>
                      <a:pPr algn="l" fontAlgn="t"/>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Суралцагчийн шилжилт хөдөлгөөний бүртгэл /гадаад дотоод суралцагч/</a:t>
                      </a:r>
                      <a:endParaRPr lang="mn-MN"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tc>
                  <a:txBody>
                    <a:bodyPr/>
                    <a:lstStyle/>
                    <a:p>
                      <a:pPr algn="ctr" fontAlgn="ctr"/>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ЕБС </a:t>
                      </a:r>
                      <a:r>
                        <a:rPr lang="mn-MN" sz="1400" u="none" strike="noStrike" err="1">
                          <a:solidFill>
                            <a:schemeClr val="bg1"/>
                          </a:solidFill>
                          <a:effectLst/>
                          <a:latin typeface="Roboto" panose="02000000000000000000" pitchFamily="2" charset="0"/>
                          <a:ea typeface="Roboto" panose="02000000000000000000" pitchFamily="2" charset="0"/>
                          <a:cs typeface="Roboto" panose="02000000000000000000" pitchFamily="2" charset="0"/>
                        </a:rPr>
                        <a:t>СӨБ</a:t>
                      </a:r>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 нэгж байгууллага</a:t>
                      </a:r>
                      <a:endParaRPr lang="mn-MN" sz="1400" b="0" i="1"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tc>
                  <a:txBody>
                    <a:bodyPr/>
                    <a:lstStyle/>
                    <a:p>
                      <a:pPr algn="ctr" fontAlgn="ctr"/>
                      <a:r>
                        <a:rPr lang="mn-MN" sz="1400" u="none" strike="noStrike" err="1">
                          <a:solidFill>
                            <a:schemeClr val="bg1"/>
                          </a:solidFill>
                          <a:effectLst/>
                          <a:latin typeface="Roboto" panose="02000000000000000000" pitchFamily="2" charset="0"/>
                          <a:ea typeface="Roboto" panose="02000000000000000000" pitchFamily="2" charset="0"/>
                          <a:cs typeface="Roboto" panose="02000000000000000000" pitchFamily="2" charset="0"/>
                        </a:rPr>
                        <a:t>БГ</a:t>
                      </a:r>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                                </a:t>
                      </a:r>
                      <a:r>
                        <a:rPr lang="en-US"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I </a:t>
                      </a:r>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шат</a:t>
                      </a:r>
                      <a:endParaRPr lang="mn-MN" sz="1400" b="0" i="1"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tc>
                  <a:txBody>
                    <a:bodyPr/>
                    <a:lstStyle/>
                    <a:p>
                      <a:pPr algn="ctr" fontAlgn="ctr"/>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БЕГ</a:t>
                      </a:r>
                      <a:endParaRPr lang="mn-MN"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extLst>
                  <a:ext uri="{0D108BD9-81ED-4DB2-BD59-A6C34878D82A}">
                    <a16:rowId xmlns:a16="http://schemas.microsoft.com/office/drawing/2014/main" val="675449308"/>
                  </a:ext>
                </a:extLst>
              </a:tr>
              <a:tr h="597129">
                <a:tc>
                  <a:txBody>
                    <a:bodyPr/>
                    <a:lstStyle/>
                    <a:p>
                      <a:pPr algn="ctr" fontAlgn="ctr"/>
                      <a:r>
                        <a:rPr lang="en-US"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4</a:t>
                      </a:r>
                      <a:endParaRPr lang="en-US"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tc>
                  <a:txBody>
                    <a:bodyPr/>
                    <a:lstStyle/>
                    <a:p>
                      <a:pPr algn="l" fontAlgn="t"/>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Дэвшилт төгсөлтийн бүртгэл</a:t>
                      </a:r>
                      <a:endParaRPr lang="mn-MN"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tc>
                  <a:txBody>
                    <a:bodyPr/>
                    <a:lstStyle/>
                    <a:p>
                      <a:pPr algn="ctr" fontAlgn="ctr"/>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ЕБС </a:t>
                      </a:r>
                      <a:r>
                        <a:rPr lang="mn-MN" sz="1400" u="none" strike="noStrike" err="1">
                          <a:solidFill>
                            <a:schemeClr val="bg1"/>
                          </a:solidFill>
                          <a:effectLst/>
                          <a:latin typeface="Roboto" panose="02000000000000000000" pitchFamily="2" charset="0"/>
                          <a:ea typeface="Roboto" panose="02000000000000000000" pitchFamily="2" charset="0"/>
                          <a:cs typeface="Roboto" panose="02000000000000000000" pitchFamily="2" charset="0"/>
                        </a:rPr>
                        <a:t>СӨБ</a:t>
                      </a:r>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 нэгж байгууллага</a:t>
                      </a:r>
                      <a:endParaRPr lang="mn-MN" sz="1400" b="0" i="1"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tc>
                  <a:txBody>
                    <a:bodyPr/>
                    <a:lstStyle/>
                    <a:p>
                      <a:pPr algn="ctr" fontAlgn="ctr"/>
                      <a:r>
                        <a:rPr lang="mn-MN" sz="1400" u="none" strike="noStrike" err="1">
                          <a:solidFill>
                            <a:schemeClr val="bg1"/>
                          </a:solidFill>
                          <a:effectLst/>
                          <a:latin typeface="Roboto" panose="02000000000000000000" pitchFamily="2" charset="0"/>
                          <a:ea typeface="Roboto" panose="02000000000000000000" pitchFamily="2" charset="0"/>
                          <a:cs typeface="Roboto" panose="02000000000000000000" pitchFamily="2" charset="0"/>
                        </a:rPr>
                        <a:t>БГ</a:t>
                      </a:r>
                      <a:endParaRPr lang="mn-MN" sz="1400" b="0" i="1"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tc>
                  <a:txBody>
                    <a:bodyPr/>
                    <a:lstStyle/>
                    <a:p>
                      <a:pPr algn="ctr" fontAlgn="ctr"/>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БЕГ</a:t>
                      </a:r>
                      <a:endParaRPr lang="mn-MN"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extLst>
                  <a:ext uri="{0D108BD9-81ED-4DB2-BD59-A6C34878D82A}">
                    <a16:rowId xmlns:a16="http://schemas.microsoft.com/office/drawing/2014/main" val="2787043735"/>
                  </a:ext>
                </a:extLst>
              </a:tr>
              <a:tr h="667379">
                <a:tc>
                  <a:txBody>
                    <a:bodyPr/>
                    <a:lstStyle/>
                    <a:p>
                      <a:pPr algn="ctr" fontAlgn="ctr"/>
                      <a:r>
                        <a:rPr lang="en-US"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5</a:t>
                      </a:r>
                      <a:endParaRPr lang="en-US"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tc>
                  <a:txBody>
                    <a:bodyPr/>
                    <a:lstStyle/>
                    <a:p>
                      <a:pPr algn="l" fontAlgn="t"/>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Боловсролын баримт бичгийн дугаарлалт, олголт, буцаалт</a:t>
                      </a:r>
                      <a:endParaRPr lang="mn-MN"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tc>
                  <a:txBody>
                    <a:bodyPr/>
                    <a:lstStyle/>
                    <a:p>
                      <a:pPr algn="ctr" fontAlgn="ctr"/>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ЕБС СӨБ нэгж байгууллага</a:t>
                      </a:r>
                      <a:endParaRPr lang="mn-MN" sz="1400" b="0" i="1"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tc>
                  <a:txBody>
                    <a:bodyPr/>
                    <a:lstStyle/>
                    <a:p>
                      <a:pPr algn="ctr" fontAlgn="ctr"/>
                      <a:r>
                        <a:rPr lang="mn-MN" sz="1400" u="none" strike="noStrike" err="1">
                          <a:solidFill>
                            <a:schemeClr val="bg1"/>
                          </a:solidFill>
                          <a:effectLst/>
                          <a:latin typeface="Roboto" panose="02000000000000000000" pitchFamily="2" charset="0"/>
                          <a:ea typeface="Roboto" panose="02000000000000000000" pitchFamily="2" charset="0"/>
                          <a:cs typeface="Roboto" panose="02000000000000000000" pitchFamily="2" charset="0"/>
                        </a:rPr>
                        <a:t>БГ</a:t>
                      </a:r>
                      <a:endParaRPr lang="mn-MN" sz="1400" b="0" i="1"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tc>
                  <a:txBody>
                    <a:bodyPr/>
                    <a:lstStyle/>
                    <a:p>
                      <a:pPr algn="ctr" fontAlgn="ctr"/>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БЕГ</a:t>
                      </a:r>
                      <a:endParaRPr lang="mn-MN"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extLst>
                  <a:ext uri="{0D108BD9-81ED-4DB2-BD59-A6C34878D82A}">
                    <a16:rowId xmlns:a16="http://schemas.microsoft.com/office/drawing/2014/main" val="4205772395"/>
                  </a:ext>
                </a:extLst>
              </a:tr>
              <a:tr h="542342">
                <a:tc>
                  <a:txBody>
                    <a:bodyPr/>
                    <a:lstStyle/>
                    <a:p>
                      <a:pPr algn="ctr" fontAlgn="ctr"/>
                      <a:r>
                        <a:rPr lang="en-US"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6</a:t>
                      </a:r>
                      <a:endParaRPr lang="en-US"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tc>
                  <a:txBody>
                    <a:bodyPr/>
                    <a:lstStyle/>
                    <a:p>
                      <a:pPr algn="l" fontAlgn="t"/>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Боловсролын баримт бичгийн нөхөн олголт</a:t>
                      </a:r>
                      <a:endParaRPr lang="mn-MN"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tc>
                  <a:txBody>
                    <a:bodyPr/>
                    <a:lstStyle/>
                    <a:p>
                      <a:pPr algn="ctr" fontAlgn="b"/>
                      <a:r>
                        <a:rPr lang="en-US"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 </a:t>
                      </a:r>
                      <a:endParaRPr lang="en-US" sz="1400" b="0" i="1"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tc>
                  <a:txBody>
                    <a:bodyPr/>
                    <a:lstStyle/>
                    <a:p>
                      <a:pPr algn="ctr" fontAlgn="ctr"/>
                      <a:r>
                        <a:rPr lang="mn-MN" sz="1400" u="none" strike="noStrike" err="1">
                          <a:solidFill>
                            <a:schemeClr val="bg1"/>
                          </a:solidFill>
                          <a:effectLst/>
                          <a:latin typeface="Roboto" panose="02000000000000000000" pitchFamily="2" charset="0"/>
                          <a:ea typeface="Roboto" panose="02000000000000000000" pitchFamily="2" charset="0"/>
                          <a:cs typeface="Roboto" panose="02000000000000000000" pitchFamily="2" charset="0"/>
                        </a:rPr>
                        <a:t>БГ</a:t>
                      </a:r>
                      <a:endParaRPr lang="mn-MN" sz="1400" b="0" i="1"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tc>
                  <a:txBody>
                    <a:bodyPr/>
                    <a:lstStyle/>
                    <a:p>
                      <a:pPr algn="ctr" fontAlgn="ctr"/>
                      <a:r>
                        <a:rPr lang="en-US"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 </a:t>
                      </a:r>
                      <a:endParaRPr lang="en-US" sz="1400" b="0" i="1"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extLst>
                  <a:ext uri="{0D108BD9-81ED-4DB2-BD59-A6C34878D82A}">
                    <a16:rowId xmlns:a16="http://schemas.microsoft.com/office/drawing/2014/main" val="958097910"/>
                  </a:ext>
                </a:extLst>
              </a:tr>
              <a:tr h="808886">
                <a:tc>
                  <a:txBody>
                    <a:bodyPr/>
                    <a:lstStyle/>
                    <a:p>
                      <a:pPr algn="ctr" fontAlgn="ctr"/>
                      <a:r>
                        <a:rPr lang="en-US"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7</a:t>
                      </a:r>
                      <a:endParaRPr lang="en-US"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tc>
                  <a:txBody>
                    <a:bodyPr/>
                    <a:lstStyle/>
                    <a:p>
                      <a:pPr algn="l" fontAlgn="t"/>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Цэцэрлэг, ерөнхий боловсролын сургуулийн шинэ элсэлт, хуваарилалт</a:t>
                      </a:r>
                      <a:endParaRPr lang="mn-MN"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tc>
                  <a:txBody>
                    <a:bodyPr/>
                    <a:lstStyle/>
                    <a:p>
                      <a:pPr algn="ctr" fontAlgn="ctr"/>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Е-</a:t>
                      </a:r>
                      <a:r>
                        <a:rPr lang="en-US"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mongolia </a:t>
                      </a:r>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систем</a:t>
                      </a:r>
                      <a:endParaRPr lang="mn-MN" sz="1400" b="0" i="1"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tc>
                  <a:txBody>
                    <a:bodyPr/>
                    <a:lstStyle/>
                    <a:p>
                      <a:pPr algn="ctr" fontAlgn="ctr"/>
                      <a:r>
                        <a:rPr lang="mn-MN" sz="1400" u="none" strike="noStrike" err="1">
                          <a:solidFill>
                            <a:schemeClr val="bg1"/>
                          </a:solidFill>
                          <a:effectLst/>
                          <a:latin typeface="Roboto" panose="02000000000000000000" pitchFamily="2" charset="0"/>
                          <a:ea typeface="Roboto" panose="02000000000000000000" pitchFamily="2" charset="0"/>
                          <a:cs typeface="Roboto" panose="02000000000000000000" pitchFamily="2" charset="0"/>
                        </a:rPr>
                        <a:t>БГ</a:t>
                      </a:r>
                      <a:endParaRPr lang="mn-MN" sz="1400" b="0" i="1"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tc>
                  <a:txBody>
                    <a:bodyPr/>
                    <a:lstStyle/>
                    <a:p>
                      <a:pPr algn="ctr" fontAlgn="ctr"/>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БЕГ /нийслэл/</a:t>
                      </a:r>
                      <a:endParaRPr lang="mn-MN"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extLst>
                  <a:ext uri="{0D108BD9-81ED-4DB2-BD59-A6C34878D82A}">
                    <a16:rowId xmlns:a16="http://schemas.microsoft.com/office/drawing/2014/main" val="11366895"/>
                  </a:ext>
                </a:extLst>
              </a:tr>
              <a:tr h="542342">
                <a:tc>
                  <a:txBody>
                    <a:bodyPr/>
                    <a:lstStyle/>
                    <a:p>
                      <a:pPr algn="ctr" fontAlgn="ctr"/>
                      <a:r>
                        <a:rPr lang="en-US"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8</a:t>
                      </a:r>
                      <a:endParaRPr lang="en-US"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tc>
                  <a:txBody>
                    <a:bodyPr/>
                    <a:lstStyle/>
                    <a:p>
                      <a:pPr algn="l" fontAlgn="t"/>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Хамран сургах тойргийн мэдээлэл бүртгэх</a:t>
                      </a:r>
                      <a:endParaRPr lang="mn-MN"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tc>
                  <a:txBody>
                    <a:bodyPr/>
                    <a:lstStyle/>
                    <a:p>
                      <a:pPr algn="ctr" fontAlgn="ctr"/>
                      <a:r>
                        <a:rPr lang="en-US"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 </a:t>
                      </a:r>
                      <a:endParaRPr lang="en-US" sz="1400" b="0" i="1"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tc>
                  <a:txBody>
                    <a:bodyPr/>
                    <a:lstStyle/>
                    <a:p>
                      <a:pPr algn="ctr" fontAlgn="ctr"/>
                      <a:r>
                        <a:rPr lang="mn-MN" sz="1400" u="none" strike="noStrike" err="1">
                          <a:solidFill>
                            <a:schemeClr val="bg1"/>
                          </a:solidFill>
                          <a:effectLst/>
                          <a:latin typeface="Roboto" panose="02000000000000000000" pitchFamily="2" charset="0"/>
                          <a:ea typeface="Roboto" panose="02000000000000000000" pitchFamily="2" charset="0"/>
                          <a:cs typeface="Roboto" panose="02000000000000000000" pitchFamily="2" charset="0"/>
                        </a:rPr>
                        <a:t>БГ</a:t>
                      </a:r>
                      <a:endParaRPr lang="mn-MN" sz="1400" b="0" i="1"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tc>
                  <a:txBody>
                    <a:bodyPr/>
                    <a:lstStyle/>
                    <a:p>
                      <a:pPr algn="ctr" fontAlgn="ctr"/>
                      <a:r>
                        <a:rPr lang="en-US"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 </a:t>
                      </a:r>
                      <a:endParaRPr lang="en-US" sz="1400" b="0" i="1"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extLst>
                  <a:ext uri="{0D108BD9-81ED-4DB2-BD59-A6C34878D82A}">
                    <a16:rowId xmlns:a16="http://schemas.microsoft.com/office/drawing/2014/main" val="1095627402"/>
                  </a:ext>
                </a:extLst>
              </a:tr>
              <a:tr h="808886">
                <a:tc>
                  <a:txBody>
                    <a:bodyPr/>
                    <a:lstStyle/>
                    <a:p>
                      <a:pPr algn="ctr" fontAlgn="ctr"/>
                      <a:r>
                        <a:rPr lang="en-US"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9</a:t>
                      </a:r>
                      <a:endParaRPr lang="en-US"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tc>
                  <a:txBody>
                    <a:bodyPr/>
                    <a:lstStyle/>
                    <a:p>
                      <a:pPr algn="l" fontAlgn="t"/>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Насан туршийн суралцахуйн төвийн бүртгэл, баталгаажуулалт</a:t>
                      </a:r>
                      <a:endParaRPr lang="mn-MN"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tc>
                  <a:txBody>
                    <a:bodyPr/>
                    <a:lstStyle/>
                    <a:p>
                      <a:pPr algn="ctr" fontAlgn="ctr"/>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НТСТөв</a:t>
                      </a:r>
                      <a:endParaRPr lang="mn-MN" sz="1400" b="0" i="1"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tc>
                  <a:txBody>
                    <a:bodyPr/>
                    <a:lstStyle/>
                    <a:p>
                      <a:pPr algn="ctr" fontAlgn="ctr"/>
                      <a:r>
                        <a:rPr lang="mn-MN" sz="1400" u="none" strike="noStrike" err="1">
                          <a:solidFill>
                            <a:schemeClr val="bg1"/>
                          </a:solidFill>
                          <a:effectLst/>
                          <a:latin typeface="Roboto" panose="02000000000000000000" pitchFamily="2" charset="0"/>
                          <a:ea typeface="Roboto" panose="02000000000000000000" pitchFamily="2" charset="0"/>
                          <a:cs typeface="Roboto" panose="02000000000000000000" pitchFamily="2" charset="0"/>
                        </a:rPr>
                        <a:t>БГ</a:t>
                      </a:r>
                      <a:endParaRPr lang="mn-MN" sz="1400" b="0" i="1"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tc>
                  <a:txBody>
                    <a:bodyPr/>
                    <a:lstStyle/>
                    <a:p>
                      <a:pPr algn="ctr" fontAlgn="ctr"/>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БЕГ</a:t>
                      </a:r>
                      <a:endParaRPr lang="mn-MN"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extLst>
                  <a:ext uri="{0D108BD9-81ED-4DB2-BD59-A6C34878D82A}">
                    <a16:rowId xmlns:a16="http://schemas.microsoft.com/office/drawing/2014/main" val="3499861612"/>
                  </a:ext>
                </a:extLst>
              </a:tr>
              <a:tr h="895692">
                <a:tc>
                  <a:txBody>
                    <a:bodyPr/>
                    <a:lstStyle/>
                    <a:p>
                      <a:pPr algn="ctr" fontAlgn="ctr"/>
                      <a:r>
                        <a:rPr lang="en-US"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10</a:t>
                      </a:r>
                      <a:endParaRPr lang="en-US"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tc>
                  <a:txBody>
                    <a:bodyPr/>
                    <a:lstStyle/>
                    <a:p>
                      <a:pPr algn="l" fontAlgn="t"/>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Багшийн мэргэжлийн зэргийн бүртгэл, баталгаажуулалт</a:t>
                      </a:r>
                      <a:endParaRPr lang="mn-MN"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tc>
                  <a:txBody>
                    <a:bodyPr/>
                    <a:lstStyle/>
                    <a:p>
                      <a:pPr algn="ctr" fontAlgn="ctr"/>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Гүйцэтгэнэ                           /</a:t>
                      </a:r>
                      <a:r>
                        <a:rPr lang="en-US"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LMS. SMS </a:t>
                      </a:r>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систем/</a:t>
                      </a:r>
                      <a:endParaRPr lang="mn-MN" sz="1400" b="0" i="1"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tc>
                  <a:txBody>
                    <a:bodyPr/>
                    <a:lstStyle/>
                    <a:p>
                      <a:pPr algn="ctr" fontAlgn="ctr"/>
                      <a:r>
                        <a:rPr lang="mn-MN" sz="1400" u="none" strike="noStrike" err="1">
                          <a:solidFill>
                            <a:schemeClr val="bg1"/>
                          </a:solidFill>
                          <a:effectLst/>
                          <a:latin typeface="Roboto" panose="02000000000000000000" pitchFamily="2" charset="0"/>
                          <a:ea typeface="Roboto" panose="02000000000000000000" pitchFamily="2" charset="0"/>
                          <a:cs typeface="Roboto" panose="02000000000000000000" pitchFamily="2" charset="0"/>
                        </a:rPr>
                        <a:t>БГ</a:t>
                      </a:r>
                      <a:endParaRPr lang="mn-MN" sz="1400" b="0" i="1"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tc>
                  <a:txBody>
                    <a:bodyPr/>
                    <a:lstStyle/>
                    <a:p>
                      <a:pPr algn="ctr" fontAlgn="ctr"/>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БЕГ</a:t>
                      </a:r>
                      <a:endParaRPr lang="mn-MN"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tc>
                <a:extLst>
                  <a:ext uri="{0D108BD9-81ED-4DB2-BD59-A6C34878D82A}">
                    <a16:rowId xmlns:a16="http://schemas.microsoft.com/office/drawing/2014/main" val="4101156877"/>
                  </a:ext>
                </a:extLst>
              </a:tr>
            </a:tbl>
          </a:graphicData>
        </a:graphic>
      </p:graphicFrame>
      <p:graphicFrame>
        <p:nvGraphicFramePr>
          <p:cNvPr id="10" name="Table 9">
            <a:extLst>
              <a:ext uri="{FF2B5EF4-FFF2-40B4-BE49-F238E27FC236}">
                <a16:creationId xmlns:a16="http://schemas.microsoft.com/office/drawing/2014/main" id="{EAFC476B-22C0-E59D-B82C-E38316C9EB72}"/>
              </a:ext>
            </a:extLst>
          </p:cNvPr>
          <p:cNvGraphicFramePr>
            <a:graphicFrameLocks noGrp="1"/>
          </p:cNvGraphicFramePr>
          <p:nvPr>
            <p:extLst>
              <p:ext uri="{D42A27DB-BD31-4B8C-83A1-F6EECF244321}">
                <p14:modId xmlns:p14="http://schemas.microsoft.com/office/powerpoint/2010/main" val="2728022547"/>
              </p:ext>
            </p:extLst>
          </p:nvPr>
        </p:nvGraphicFramePr>
        <p:xfrm>
          <a:off x="9449940" y="2198670"/>
          <a:ext cx="8190946" cy="7446091"/>
        </p:xfrm>
        <a:graphic>
          <a:graphicData uri="http://schemas.openxmlformats.org/drawingml/2006/table">
            <a:tbl>
              <a:tblPr>
                <a:tableStyleId>{BC89EF96-8CEA-46FF-86C4-4CE0E7609802}</a:tableStyleId>
              </a:tblPr>
              <a:tblGrid>
                <a:gridCol w="469829">
                  <a:extLst>
                    <a:ext uri="{9D8B030D-6E8A-4147-A177-3AD203B41FA5}">
                      <a16:colId xmlns:a16="http://schemas.microsoft.com/office/drawing/2014/main" val="3641009007"/>
                    </a:ext>
                  </a:extLst>
                </a:gridCol>
                <a:gridCol w="3181634">
                  <a:extLst>
                    <a:ext uri="{9D8B030D-6E8A-4147-A177-3AD203B41FA5}">
                      <a16:colId xmlns:a16="http://schemas.microsoft.com/office/drawing/2014/main" val="2798242482"/>
                    </a:ext>
                  </a:extLst>
                </a:gridCol>
                <a:gridCol w="1543987">
                  <a:extLst>
                    <a:ext uri="{9D8B030D-6E8A-4147-A177-3AD203B41FA5}">
                      <a16:colId xmlns:a16="http://schemas.microsoft.com/office/drawing/2014/main" val="2674376854"/>
                    </a:ext>
                  </a:extLst>
                </a:gridCol>
                <a:gridCol w="914400">
                  <a:extLst>
                    <a:ext uri="{9D8B030D-6E8A-4147-A177-3AD203B41FA5}">
                      <a16:colId xmlns:a16="http://schemas.microsoft.com/office/drawing/2014/main" val="2057095942"/>
                    </a:ext>
                  </a:extLst>
                </a:gridCol>
                <a:gridCol w="955681">
                  <a:extLst>
                    <a:ext uri="{9D8B030D-6E8A-4147-A177-3AD203B41FA5}">
                      <a16:colId xmlns:a16="http://schemas.microsoft.com/office/drawing/2014/main" val="3924188328"/>
                    </a:ext>
                  </a:extLst>
                </a:gridCol>
                <a:gridCol w="1125415">
                  <a:extLst>
                    <a:ext uri="{9D8B030D-6E8A-4147-A177-3AD203B41FA5}">
                      <a16:colId xmlns:a16="http://schemas.microsoft.com/office/drawing/2014/main" val="497055649"/>
                    </a:ext>
                  </a:extLst>
                </a:gridCol>
              </a:tblGrid>
              <a:tr h="488259">
                <a:tc>
                  <a:txBody>
                    <a:bodyPr/>
                    <a:lstStyle/>
                    <a:p>
                      <a:pPr algn="ctr" fontAlgn="ctr"/>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д/д</a:t>
                      </a:r>
                      <a:endParaRPr lang="mn-MN"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6447" marR="6447" marT="6447" marB="0" anchor="ctr"/>
                </a:tc>
                <a:tc>
                  <a:txBody>
                    <a:bodyPr/>
                    <a:lstStyle/>
                    <a:p>
                      <a:pPr algn="ctr" fontAlgn="ctr"/>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Хийгдэх ажил</a:t>
                      </a:r>
                      <a:endParaRPr lang="mn-MN"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6447" marR="6447" marT="6447" marB="0" anchor="ctr"/>
                </a:tc>
                <a:tc>
                  <a:txBody>
                    <a:bodyPr/>
                    <a:lstStyle/>
                    <a:p>
                      <a:pPr algn="ctr" fontAlgn="ctr"/>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Гүйцэтгэх</a:t>
                      </a:r>
                      <a:endParaRPr lang="mn-MN"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6447" marR="6447" marT="6447" marB="0" anchor="ctr"/>
                </a:tc>
                <a:tc gridSpan="3">
                  <a:txBody>
                    <a:bodyPr/>
                    <a:lstStyle/>
                    <a:p>
                      <a:pPr algn="ctr" fontAlgn="ctr"/>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Хянах, баталгаажуулах</a:t>
                      </a:r>
                      <a:endParaRPr lang="mn-MN"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6447" marR="6447" marT="6447"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13953730"/>
                  </a:ext>
                </a:extLst>
              </a:tr>
              <a:tr h="1002307">
                <a:tc>
                  <a:txBody>
                    <a:bodyPr/>
                    <a:lstStyle/>
                    <a:p>
                      <a:pPr algn="ctr" fontAlgn="ctr"/>
                      <a:r>
                        <a:rPr lang="en-US"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1</a:t>
                      </a:r>
                      <a:endParaRPr lang="en-US"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6447" marR="6447" marT="6447" marB="0" anchor="ctr"/>
                </a:tc>
                <a:tc>
                  <a:txBody>
                    <a:bodyPr/>
                    <a:lstStyle/>
                    <a:p>
                      <a:pPr algn="l" fontAlgn="ctr"/>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Сургалтын байгууллагын бүртгэл нэмэх, хасах</a:t>
                      </a:r>
                      <a:endParaRPr lang="mn-MN"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6447" marR="6447" marT="6447"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mn-MN" sz="1400" u="none" strike="noStrike">
                          <a:solidFill>
                            <a:schemeClr val="bg1"/>
                          </a:solidFill>
                          <a:effectLst/>
                          <a:latin typeface="Roboto"/>
                          <a:ea typeface="Roboto"/>
                          <a:cs typeface="Roboto"/>
                        </a:rPr>
                        <a:t>БГ</a:t>
                      </a:r>
                      <a:r>
                        <a:rPr lang="en-US" sz="1400" u="none" strike="noStrike">
                          <a:solidFill>
                            <a:schemeClr val="bg1"/>
                          </a:solidFill>
                          <a:effectLst/>
                          <a:latin typeface="Roboto"/>
                          <a:ea typeface="Roboto"/>
                          <a:cs typeface="Roboto"/>
                        </a:rPr>
                        <a:t> </a:t>
                      </a:r>
                      <a:endParaRPr lang="en-US" sz="1400" b="0" i="1" u="none" strike="noStrike">
                        <a:solidFill>
                          <a:schemeClr val="bg1"/>
                        </a:solidFill>
                        <a:effectLst/>
                        <a:latin typeface="Roboto"/>
                        <a:ea typeface="Roboto"/>
                        <a:cs typeface="Roboto"/>
                      </a:endParaRPr>
                    </a:p>
                  </a:txBody>
                  <a:tcPr marL="6447" marR="6447" marT="6447" marB="0" anchor="ctr"/>
                </a:tc>
                <a:tc>
                  <a:txBody>
                    <a:bodyPr/>
                    <a:lstStyle/>
                    <a:p>
                      <a:pPr algn="ctr" fontAlgn="ctr"/>
                      <a:endParaRPr lang="mn-MN" sz="1400" b="0" i="1"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6447" marR="6447" marT="6447" marB="0" anchor="ctr"/>
                </a:tc>
                <a:tc>
                  <a:txBody>
                    <a:bodyPr/>
                    <a:lstStyle/>
                    <a:p>
                      <a:pPr algn="ctr" fontAlgn="ctr"/>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БЕГ</a:t>
                      </a:r>
                      <a:endParaRPr lang="mn-MN" sz="1400" b="0" i="1"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6447" marR="6447" marT="6447" marB="0" anchor="ctr"/>
                </a:tc>
                <a:tc>
                  <a:txBody>
                    <a:bodyPr/>
                    <a:lstStyle/>
                    <a:p>
                      <a:pPr algn="ctr" fontAlgn="ctr"/>
                      <a:r>
                        <a:rPr lang="mn-MN" sz="1400" u="none" strike="noStrike">
                          <a:solidFill>
                            <a:srgbClr val="FFFF00"/>
                          </a:solidFill>
                          <a:effectLst/>
                          <a:latin typeface="Roboto"/>
                          <a:ea typeface="Roboto"/>
                          <a:cs typeface="Roboto"/>
                        </a:rPr>
                        <a:t>БЯ</a:t>
                      </a:r>
                    </a:p>
                    <a:p>
                      <a:pPr marL="0" marR="0" lvl="0" indent="0" algn="ctr" defTabSz="914400" rtl="0" eaLnBrk="1" fontAlgn="ctr" latinLnBrk="0" hangingPunct="1">
                        <a:lnSpc>
                          <a:spcPct val="100000"/>
                        </a:lnSpc>
                        <a:spcBef>
                          <a:spcPts val="0"/>
                        </a:spcBef>
                        <a:spcAft>
                          <a:spcPts val="0"/>
                        </a:spcAft>
                        <a:buClrTx/>
                        <a:buSzTx/>
                        <a:buFontTx/>
                        <a:buNone/>
                        <a:tabLst/>
                        <a:defRPr/>
                      </a:pPr>
                      <a:r>
                        <a:rPr lang="mn-MN" sz="1100" b="0" i="1" u="none" strike="noStrike">
                          <a:solidFill>
                            <a:srgbClr val="FFFF00"/>
                          </a:solidFill>
                          <a:effectLst/>
                          <a:latin typeface="Roboto"/>
                          <a:ea typeface="Roboto"/>
                          <a:cs typeface="Roboto"/>
                        </a:rPr>
                        <a:t>/</a:t>
                      </a:r>
                      <a:r>
                        <a:rPr lang="mn-MN" sz="1100" u="none" strike="noStrike">
                          <a:solidFill>
                            <a:srgbClr val="FFFF00"/>
                          </a:solidFill>
                          <a:effectLst/>
                          <a:latin typeface="Roboto"/>
                          <a:ea typeface="Roboto"/>
                          <a:cs typeface="Roboto"/>
                        </a:rPr>
                        <a:t>ОУ болон гадаадын хөрөнгө оруулалттай </a:t>
                      </a:r>
                    </a:p>
                    <a:p>
                      <a:pPr algn="ctr" fontAlgn="ctr"/>
                      <a:r>
                        <a:rPr lang="mn-MN" sz="1100" b="0" i="1" u="none" strike="noStrike">
                          <a:solidFill>
                            <a:srgbClr val="FFFF00"/>
                          </a:solidFill>
                          <a:effectLst/>
                          <a:latin typeface="Roboto"/>
                          <a:ea typeface="Roboto"/>
                          <a:cs typeface="Roboto"/>
                        </a:rPr>
                        <a:t>/</a:t>
                      </a:r>
                    </a:p>
                  </a:txBody>
                  <a:tcPr marL="6447" marR="6447" marT="6447" marB="0" anchor="ctr"/>
                </a:tc>
                <a:extLst>
                  <a:ext uri="{0D108BD9-81ED-4DB2-BD59-A6C34878D82A}">
                    <a16:rowId xmlns:a16="http://schemas.microsoft.com/office/drawing/2014/main" val="3019991514"/>
                  </a:ext>
                </a:extLst>
              </a:tr>
              <a:tr h="569961">
                <a:tc>
                  <a:txBody>
                    <a:bodyPr/>
                    <a:lstStyle/>
                    <a:p>
                      <a:pPr algn="ctr" fontAlgn="ctr"/>
                      <a:r>
                        <a:rPr lang="en-US"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2</a:t>
                      </a:r>
                      <a:endParaRPr lang="en-US"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6447" marR="6447" marT="6447" marB="0" anchor="ctr"/>
                </a:tc>
                <a:tc>
                  <a:txBody>
                    <a:bodyPr/>
                    <a:lstStyle/>
                    <a:p>
                      <a:pPr algn="l" fontAlgn="ctr"/>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Сургалтын байгууллагын элсэгч, суралцагч, багш ажилтны бүртгэл</a:t>
                      </a:r>
                      <a:endParaRPr lang="mn-MN"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6447" marR="6447" marT="6447" marB="0" anchor="ctr"/>
                </a:tc>
                <a:tc rowSpan="4">
                  <a:txBody>
                    <a:bodyPr/>
                    <a:lstStyle/>
                    <a:p>
                      <a:pPr algn="ctr" fontAlgn="ctr"/>
                      <a:r>
                        <a:rPr lang="mn-MN" sz="1400" u="none" strike="noStrike">
                          <a:solidFill>
                            <a:schemeClr val="bg1"/>
                          </a:solidFill>
                          <a:effectLst/>
                          <a:latin typeface="Roboto"/>
                          <a:ea typeface="Roboto"/>
                          <a:cs typeface="Roboto"/>
                        </a:rPr>
                        <a:t>ЕБС СӨБ нэгж байгууллага</a:t>
                      </a:r>
                    </a:p>
                  </a:txBody>
                  <a:tcPr marL="6447" marR="6447" marT="6447" marB="0" anchor="ctr"/>
                </a:tc>
                <a:tc>
                  <a:txBody>
                    <a:bodyPr/>
                    <a:lstStyle/>
                    <a:p>
                      <a:pPr algn="ctr" fontAlgn="ctr"/>
                      <a:r>
                        <a:rPr lang="mn-MN" sz="1400" u="none" strike="noStrike">
                          <a:solidFill>
                            <a:schemeClr val="bg1"/>
                          </a:solidFill>
                          <a:effectLst/>
                          <a:latin typeface="Roboto"/>
                          <a:ea typeface="Roboto"/>
                          <a:cs typeface="Roboto"/>
                        </a:rPr>
                        <a:t>БГ</a:t>
                      </a:r>
                      <a:endParaRPr lang="mn-MN" sz="1400" b="0" i="1" u="none" strike="noStrike">
                        <a:solidFill>
                          <a:schemeClr val="bg1"/>
                        </a:solidFill>
                        <a:effectLst/>
                        <a:latin typeface="Roboto"/>
                        <a:ea typeface="Roboto"/>
                        <a:cs typeface="Roboto"/>
                      </a:endParaRPr>
                    </a:p>
                  </a:txBody>
                  <a:tcPr marL="6447" marR="6447" marT="6447" marB="0" anchor="ctr"/>
                </a:tc>
                <a:tc>
                  <a:txBody>
                    <a:bodyPr/>
                    <a:lstStyle/>
                    <a:p>
                      <a:pPr algn="ctr" fontAlgn="ctr"/>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БЕГ</a:t>
                      </a:r>
                      <a:endParaRPr lang="mn-MN" sz="1400" b="0" i="1"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6447" marR="6447" marT="6447" marB="0" anchor="ctr"/>
                </a:tc>
                <a:tc>
                  <a:txBody>
                    <a:bodyPr/>
                    <a:lstStyle/>
                    <a:p>
                      <a:pPr algn="ctr" fontAlgn="ctr"/>
                      <a:endParaRPr lang="en-US" sz="1400" b="0" i="1"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6447" marR="6447" marT="6447" marB="0" anchor="ctr"/>
                </a:tc>
                <a:extLst>
                  <a:ext uri="{0D108BD9-81ED-4DB2-BD59-A6C34878D82A}">
                    <a16:rowId xmlns:a16="http://schemas.microsoft.com/office/drawing/2014/main" val="1696150845"/>
                  </a:ext>
                </a:extLst>
              </a:tr>
              <a:tr h="603792">
                <a:tc>
                  <a:txBody>
                    <a:bodyPr/>
                    <a:lstStyle/>
                    <a:p>
                      <a:pPr algn="ctr" fontAlgn="ctr"/>
                      <a:r>
                        <a:rPr lang="en-US"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3</a:t>
                      </a:r>
                      <a:endParaRPr lang="en-US"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6447" marR="6447" marT="6447" marB="0" anchor="ctr"/>
                </a:tc>
                <a:tc>
                  <a:txBody>
                    <a:bodyPr/>
                    <a:lstStyle/>
                    <a:p>
                      <a:pPr algn="l" fontAlgn="ctr"/>
                      <a:r>
                        <a:rPr lang="mn-MN" sz="1400" u="none" strike="noStrike">
                          <a:solidFill>
                            <a:srgbClr val="FFFF00"/>
                          </a:solidFill>
                          <a:effectLst/>
                          <a:latin typeface="Roboto"/>
                          <a:ea typeface="Roboto"/>
                          <a:cs typeface="Roboto"/>
                        </a:rPr>
                        <a:t>Суралцагчийн шилжилт хөдөлгөөний бүртгэл /гадаад дотоод суралцагч/</a:t>
                      </a:r>
                      <a:endParaRPr lang="mn-MN" sz="1400" b="0" i="0" u="none" strike="noStrike">
                        <a:solidFill>
                          <a:srgbClr val="FFFF00"/>
                        </a:solidFill>
                        <a:effectLst/>
                        <a:latin typeface="Roboto"/>
                        <a:ea typeface="Roboto"/>
                        <a:cs typeface="Roboto"/>
                      </a:endParaRPr>
                    </a:p>
                  </a:txBody>
                  <a:tcPr marL="6447" marR="6447" marT="6447" marB="0" anchor="ctr"/>
                </a:tc>
                <a:tc vMerge="1">
                  <a:txBody>
                    <a:bodyPr/>
                    <a:lstStyle/>
                    <a:p>
                      <a:endParaRPr/>
                    </a:p>
                  </a:txBody>
                  <a:tcPr marL="6447" marR="6447" marT="6447" marB="0" anchor="ctr"/>
                </a:tc>
                <a:tc>
                  <a:txBody>
                    <a:bodyPr/>
                    <a:lstStyle/>
                    <a:p>
                      <a:pPr algn="ctr" fontAlgn="ctr"/>
                      <a:r>
                        <a:rPr lang="ru-RU" sz="1400" u="none" strike="noStrike">
                          <a:solidFill>
                            <a:schemeClr val="bg1"/>
                          </a:solidFill>
                          <a:effectLst/>
                          <a:latin typeface="Roboto"/>
                          <a:ea typeface="Roboto"/>
                          <a:cs typeface="Roboto"/>
                        </a:rPr>
                        <a:t> </a:t>
                      </a:r>
                      <a:r>
                        <a:rPr lang="mn-MN" sz="1400" u="none" strike="noStrike">
                          <a:solidFill>
                            <a:schemeClr val="bg1"/>
                          </a:solidFill>
                          <a:effectLst/>
                          <a:latin typeface="Roboto"/>
                          <a:ea typeface="Roboto"/>
                          <a:cs typeface="Roboto"/>
                        </a:rPr>
                        <a:t>БГ</a:t>
                      </a:r>
                      <a:endParaRPr lang="ru-RU" sz="1400" b="0" i="1" u="none" strike="noStrike">
                        <a:solidFill>
                          <a:schemeClr val="bg1"/>
                        </a:solidFill>
                        <a:effectLst/>
                        <a:latin typeface="Roboto"/>
                        <a:ea typeface="Roboto"/>
                        <a:cs typeface="Roboto"/>
                      </a:endParaRPr>
                    </a:p>
                  </a:txBody>
                  <a:tcPr marL="6447" marR="6447" marT="6447" marB="0" anchor="ctr"/>
                </a:tc>
                <a:tc>
                  <a:txBody>
                    <a:bodyPr/>
                    <a:lstStyle/>
                    <a:p>
                      <a:pPr algn="ctr" fontAlgn="b"/>
                      <a:endParaRPr lang="en-US" sz="1400" b="0" i="1" u="none" strike="noStrike">
                        <a:solidFill>
                          <a:schemeClr val="bg1"/>
                        </a:solidFill>
                        <a:effectLst/>
                        <a:latin typeface="Roboto"/>
                        <a:ea typeface="Roboto"/>
                        <a:cs typeface="Roboto"/>
                      </a:endParaRPr>
                    </a:p>
                  </a:txBody>
                  <a:tcPr marL="6447" marR="6447" marT="6447" marB="0" anchor="ctr"/>
                </a:tc>
                <a:tc>
                  <a:txBody>
                    <a:bodyPr/>
                    <a:lstStyle/>
                    <a:p>
                      <a:pPr algn="ctr" fontAlgn="ctr"/>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БЯ                           </a:t>
                      </a:r>
                      <a:r>
                        <a:rPr lang="en-US"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II </a:t>
                      </a:r>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шат</a:t>
                      </a:r>
                      <a:endParaRPr lang="mn-MN" sz="1400" b="0" i="1"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6447" marR="6447" marT="6447" marB="0" anchor="ctr"/>
                </a:tc>
                <a:extLst>
                  <a:ext uri="{0D108BD9-81ED-4DB2-BD59-A6C34878D82A}">
                    <a16:rowId xmlns:a16="http://schemas.microsoft.com/office/drawing/2014/main" val="2716602237"/>
                  </a:ext>
                </a:extLst>
              </a:tr>
              <a:tr h="509964">
                <a:tc>
                  <a:txBody>
                    <a:bodyPr/>
                    <a:lstStyle/>
                    <a:p>
                      <a:pPr algn="ctr" fontAlgn="ctr"/>
                      <a:r>
                        <a:rPr lang="en-US"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4</a:t>
                      </a:r>
                      <a:endParaRPr lang="en-US"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6447" marR="6447" marT="6447" marB="0" anchor="ctr"/>
                </a:tc>
                <a:tc>
                  <a:txBody>
                    <a:bodyPr/>
                    <a:lstStyle/>
                    <a:p>
                      <a:pPr algn="l" fontAlgn="ctr"/>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Дэвшилт төгсөлтийн бүртгэл</a:t>
                      </a:r>
                      <a:endParaRPr lang="mn-MN"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6447" marR="6447" marT="6447" marB="0" anchor="ctr"/>
                </a:tc>
                <a:tc vMerge="1">
                  <a:txBody>
                    <a:bodyPr/>
                    <a:lstStyle/>
                    <a:p>
                      <a:endParaRPr/>
                    </a:p>
                  </a:txBody>
                  <a:tcPr marL="6447" marR="6447" marT="6447" marB="0" anchor="ctr"/>
                </a:tc>
                <a:tc>
                  <a:txBody>
                    <a:bodyPr/>
                    <a:lstStyle/>
                    <a:p>
                      <a:pPr algn="ctr" fontAlgn="ctr"/>
                      <a:r>
                        <a:rPr lang="mn-MN" sz="1400" u="none" strike="noStrike">
                          <a:solidFill>
                            <a:schemeClr val="bg1"/>
                          </a:solidFill>
                          <a:effectLst/>
                          <a:latin typeface="Roboto"/>
                          <a:ea typeface="Roboto"/>
                          <a:cs typeface="Roboto"/>
                        </a:rPr>
                        <a:t>БГ</a:t>
                      </a:r>
                      <a:endParaRPr lang="mn-MN" sz="1400" b="0" i="1" u="none" strike="noStrike">
                        <a:solidFill>
                          <a:schemeClr val="bg1"/>
                        </a:solidFill>
                        <a:effectLst/>
                        <a:latin typeface="Roboto"/>
                        <a:ea typeface="Roboto"/>
                        <a:cs typeface="Roboto"/>
                      </a:endParaRPr>
                    </a:p>
                  </a:txBody>
                  <a:tcPr marL="6447" marR="6447" marT="6447" marB="0" anchor="ctr"/>
                </a:tc>
                <a:tc>
                  <a:txBody>
                    <a:bodyPr/>
                    <a:lstStyle/>
                    <a:p>
                      <a:pPr algn="ctr" fontAlgn="ctr"/>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БЕГ</a:t>
                      </a:r>
                      <a:endParaRPr lang="mn-MN" sz="1400" b="0" i="1"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6447" marR="6447" marT="6447" marB="0" anchor="ctr"/>
                </a:tc>
                <a:tc>
                  <a:txBody>
                    <a:bodyPr/>
                    <a:lstStyle/>
                    <a:p>
                      <a:pPr algn="ctr" fontAlgn="b"/>
                      <a:endParaRPr lang="en-US" sz="1400" b="0" i="1" u="none" strike="noStrike">
                        <a:solidFill>
                          <a:schemeClr val="bg1"/>
                        </a:solidFill>
                        <a:effectLst/>
                        <a:latin typeface="Roboto"/>
                        <a:ea typeface="Roboto"/>
                        <a:cs typeface="Roboto"/>
                      </a:endParaRPr>
                    </a:p>
                  </a:txBody>
                  <a:tcPr marL="6447" marR="6447" marT="6447" marB="0" anchor="ctr"/>
                </a:tc>
                <a:extLst>
                  <a:ext uri="{0D108BD9-81ED-4DB2-BD59-A6C34878D82A}">
                    <a16:rowId xmlns:a16="http://schemas.microsoft.com/office/drawing/2014/main" val="1870335897"/>
                  </a:ext>
                </a:extLst>
              </a:tr>
              <a:tr h="569961">
                <a:tc>
                  <a:txBody>
                    <a:bodyPr/>
                    <a:lstStyle/>
                    <a:p>
                      <a:pPr algn="ctr" fontAlgn="ctr"/>
                      <a:r>
                        <a:rPr lang="en-US"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5</a:t>
                      </a:r>
                      <a:endParaRPr lang="en-US"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6447" marR="6447" marT="6447" marB="0" anchor="ctr"/>
                </a:tc>
                <a:tc>
                  <a:txBody>
                    <a:bodyPr/>
                    <a:lstStyle/>
                    <a:p>
                      <a:pPr algn="l" fontAlgn="ctr"/>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Боловсролын баримт бичгийн дугаарлалт, олголт, буцаалт</a:t>
                      </a:r>
                      <a:endParaRPr lang="mn-MN"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6447" marR="6447" marT="6447" marB="0" anchor="ctr"/>
                </a:tc>
                <a:tc vMerge="1">
                  <a:txBody>
                    <a:bodyPr/>
                    <a:lstStyle/>
                    <a:p>
                      <a:endParaRPr/>
                    </a:p>
                  </a:txBody>
                  <a:tcPr marL="6447" marR="6447" marT="6447" marB="0" anchor="ctr"/>
                </a:tc>
                <a:tc>
                  <a:txBody>
                    <a:bodyPr/>
                    <a:lstStyle/>
                    <a:p>
                      <a:pPr algn="ctr" fontAlgn="ctr"/>
                      <a:r>
                        <a:rPr lang="mn-MN" sz="1400" u="none" strike="noStrike">
                          <a:solidFill>
                            <a:schemeClr val="bg1"/>
                          </a:solidFill>
                          <a:effectLst/>
                          <a:latin typeface="Roboto"/>
                          <a:ea typeface="Roboto"/>
                          <a:cs typeface="Roboto"/>
                        </a:rPr>
                        <a:t>БГ</a:t>
                      </a:r>
                      <a:endParaRPr lang="mn-MN" sz="1400" b="0" i="1" u="none" strike="noStrike">
                        <a:solidFill>
                          <a:schemeClr val="bg1"/>
                        </a:solidFill>
                        <a:effectLst/>
                        <a:latin typeface="Roboto"/>
                        <a:ea typeface="Roboto"/>
                        <a:cs typeface="Roboto"/>
                      </a:endParaRPr>
                    </a:p>
                  </a:txBody>
                  <a:tcPr marL="6447" marR="6447" marT="6447" marB="0" anchor="ctr"/>
                </a:tc>
                <a:tc>
                  <a:txBody>
                    <a:bodyPr/>
                    <a:lstStyle/>
                    <a:p>
                      <a:pPr algn="ctr" fontAlgn="ctr"/>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БЕГ</a:t>
                      </a:r>
                      <a:endParaRPr lang="mn-MN" sz="1400" b="0" i="1"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6447" marR="6447" marT="6447" marB="0" anchor="ctr"/>
                </a:tc>
                <a:tc>
                  <a:txBody>
                    <a:bodyPr/>
                    <a:lstStyle/>
                    <a:p>
                      <a:pPr algn="ctr" fontAlgn="b"/>
                      <a:endParaRPr lang="en-US" sz="1400" b="0" i="1" u="none" strike="noStrike">
                        <a:solidFill>
                          <a:schemeClr val="bg1"/>
                        </a:solidFill>
                        <a:effectLst/>
                        <a:latin typeface="Roboto"/>
                        <a:ea typeface="Roboto"/>
                        <a:cs typeface="Roboto"/>
                      </a:endParaRPr>
                    </a:p>
                  </a:txBody>
                  <a:tcPr marL="6447" marR="6447" marT="6447" marB="0" anchor="ctr"/>
                </a:tc>
                <a:extLst>
                  <a:ext uri="{0D108BD9-81ED-4DB2-BD59-A6C34878D82A}">
                    <a16:rowId xmlns:a16="http://schemas.microsoft.com/office/drawing/2014/main" val="4125813372"/>
                  </a:ext>
                </a:extLst>
              </a:tr>
              <a:tr h="314162">
                <a:tc>
                  <a:txBody>
                    <a:bodyPr/>
                    <a:lstStyle/>
                    <a:p>
                      <a:pPr algn="ctr" fontAlgn="ctr"/>
                      <a:r>
                        <a:rPr lang="en-US"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6</a:t>
                      </a:r>
                      <a:endParaRPr lang="en-US"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6447" marR="6447" marT="6447" marB="0" anchor="ctr"/>
                </a:tc>
                <a:tc>
                  <a:txBody>
                    <a:bodyPr/>
                    <a:lstStyle/>
                    <a:p>
                      <a:pPr algn="l" fontAlgn="ctr"/>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Боловсролын баримт бичгийн нөхөн олголт</a:t>
                      </a:r>
                      <a:endParaRPr lang="mn-MN"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6447" marR="6447" marT="6447" marB="0" anchor="ctr"/>
                </a:tc>
                <a:tc>
                  <a:txBody>
                    <a:bodyPr/>
                    <a:lstStyle/>
                    <a:p>
                      <a:pPr algn="ctr" fontAlgn="b"/>
                      <a:endParaRPr lang="en-US" sz="1400" b="0" i="1" u="none" strike="noStrike">
                        <a:solidFill>
                          <a:schemeClr val="bg1"/>
                        </a:solidFill>
                        <a:effectLst/>
                        <a:latin typeface="Roboto"/>
                        <a:ea typeface="Roboto"/>
                        <a:cs typeface="Roboto"/>
                      </a:endParaRPr>
                    </a:p>
                  </a:txBody>
                  <a:tcPr marL="6447" marR="6447" marT="6447" marB="0" anchor="ctr"/>
                </a:tc>
                <a:tc>
                  <a:txBody>
                    <a:bodyPr/>
                    <a:lstStyle/>
                    <a:p>
                      <a:pPr algn="ctr" fontAlgn="ctr"/>
                      <a:r>
                        <a:rPr lang="mn-MN" sz="1400" u="none" strike="noStrike">
                          <a:solidFill>
                            <a:schemeClr val="bg1"/>
                          </a:solidFill>
                          <a:effectLst/>
                          <a:latin typeface="Roboto"/>
                          <a:ea typeface="Roboto"/>
                          <a:cs typeface="Roboto"/>
                        </a:rPr>
                        <a:t>БГ</a:t>
                      </a:r>
                      <a:endParaRPr lang="mn-MN" sz="1400" b="0" i="1" u="none" strike="noStrike">
                        <a:solidFill>
                          <a:schemeClr val="bg1"/>
                        </a:solidFill>
                        <a:effectLst/>
                        <a:latin typeface="Roboto"/>
                        <a:ea typeface="Roboto"/>
                        <a:cs typeface="Roboto"/>
                      </a:endParaRPr>
                    </a:p>
                  </a:txBody>
                  <a:tcPr marL="6447" marR="6447" marT="6447" marB="0" anchor="ctr"/>
                </a:tc>
                <a:tc>
                  <a:txBody>
                    <a:bodyPr/>
                    <a:lstStyle/>
                    <a:p>
                      <a:pPr algn="ctr" fontAlgn="ctr"/>
                      <a:endParaRPr lang="en-US" sz="1400" b="0" i="1" u="none" strike="noStrike">
                        <a:solidFill>
                          <a:schemeClr val="bg1"/>
                        </a:solidFill>
                        <a:effectLst/>
                        <a:latin typeface="Roboto"/>
                        <a:ea typeface="Roboto"/>
                        <a:cs typeface="Roboto"/>
                      </a:endParaRPr>
                    </a:p>
                  </a:txBody>
                  <a:tcPr marL="6447" marR="6447" marT="6447" marB="0" anchor="ctr"/>
                </a:tc>
                <a:tc>
                  <a:txBody>
                    <a:bodyPr/>
                    <a:lstStyle/>
                    <a:p>
                      <a:pPr algn="ctr" fontAlgn="b"/>
                      <a:endParaRPr lang="en-US" sz="1400" b="0" i="1" u="none" strike="noStrike">
                        <a:solidFill>
                          <a:schemeClr val="bg1"/>
                        </a:solidFill>
                        <a:effectLst/>
                        <a:latin typeface="Roboto"/>
                        <a:ea typeface="Roboto"/>
                        <a:cs typeface="Roboto"/>
                      </a:endParaRPr>
                    </a:p>
                  </a:txBody>
                  <a:tcPr marL="6447" marR="6447" marT="6447" marB="0" anchor="ctr"/>
                </a:tc>
                <a:extLst>
                  <a:ext uri="{0D108BD9-81ED-4DB2-BD59-A6C34878D82A}">
                    <a16:rowId xmlns:a16="http://schemas.microsoft.com/office/drawing/2014/main" val="2123728346"/>
                  </a:ext>
                </a:extLst>
              </a:tr>
              <a:tr h="122112">
                <a:tc>
                  <a:txBody>
                    <a:bodyPr/>
                    <a:lstStyle/>
                    <a:p>
                      <a:pPr algn="ctr" fontAlgn="ctr"/>
                      <a:r>
                        <a:rPr lang="en-US"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7</a:t>
                      </a:r>
                      <a:endParaRPr lang="en-US"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6447" marR="6447" marT="6447" marB="0" anchor="ctr"/>
                </a:tc>
                <a:tc>
                  <a:txBody>
                    <a:bodyPr/>
                    <a:lstStyle/>
                    <a:p>
                      <a:pPr algn="l" fontAlgn="ctr"/>
                      <a:r>
                        <a:rPr lang="mn-MN" sz="1400" u="none" strike="noStrike">
                          <a:solidFill>
                            <a:srgbClr val="FFFF00"/>
                          </a:solidFill>
                          <a:effectLst/>
                          <a:latin typeface="Roboto"/>
                          <a:ea typeface="Roboto"/>
                          <a:cs typeface="Roboto"/>
                        </a:rPr>
                        <a:t>Цэцэрлэг, ерөнхий боловсролын сургуулийн шинэ элсэлт, хуваарилалт</a:t>
                      </a:r>
                      <a:endParaRPr lang="mn-MN" sz="1400" b="0" i="0" u="none" strike="noStrike">
                        <a:solidFill>
                          <a:srgbClr val="FFFF00"/>
                        </a:solidFill>
                        <a:effectLst/>
                        <a:latin typeface="Roboto"/>
                        <a:ea typeface="Roboto"/>
                        <a:cs typeface="Roboto"/>
                      </a:endParaRPr>
                    </a:p>
                  </a:txBody>
                  <a:tcPr marL="6447" marR="6447" marT="6447" marB="0" anchor="ctr"/>
                </a:tc>
                <a:tc>
                  <a:txBody>
                    <a:bodyPr/>
                    <a:lstStyle/>
                    <a:p>
                      <a:pPr algn="ctr" fontAlgn="ctr"/>
                      <a:r>
                        <a:rPr lang="mn-MN" sz="1400" u="none" strike="noStrike">
                          <a:solidFill>
                            <a:schemeClr val="bg1"/>
                          </a:solidFill>
                          <a:effectLst/>
                          <a:latin typeface="Roboto"/>
                          <a:ea typeface="Roboto"/>
                          <a:cs typeface="Roboto"/>
                        </a:rPr>
                        <a:t>Е-</a:t>
                      </a:r>
                      <a:r>
                        <a:rPr lang="en-US" sz="1400" u="none" strike="noStrike">
                          <a:solidFill>
                            <a:schemeClr val="bg1"/>
                          </a:solidFill>
                          <a:effectLst/>
                          <a:latin typeface="Roboto"/>
                          <a:ea typeface="Roboto"/>
                          <a:cs typeface="Roboto"/>
                        </a:rPr>
                        <a:t>mongolia </a:t>
                      </a:r>
                      <a:r>
                        <a:rPr lang="mn-MN" sz="1400" u="none" strike="noStrike">
                          <a:solidFill>
                            <a:schemeClr val="bg1"/>
                          </a:solidFill>
                          <a:effectLst/>
                          <a:latin typeface="Roboto"/>
                          <a:ea typeface="Roboto"/>
                          <a:cs typeface="Roboto"/>
                        </a:rPr>
                        <a:t>систем</a:t>
                      </a:r>
                      <a:endParaRPr lang="mn-MN" sz="1400" b="0" i="1" u="none" strike="noStrike">
                        <a:solidFill>
                          <a:schemeClr val="bg1"/>
                        </a:solidFill>
                        <a:effectLst/>
                        <a:latin typeface="Roboto"/>
                        <a:ea typeface="Roboto"/>
                        <a:cs typeface="Roboto"/>
                      </a:endParaRPr>
                    </a:p>
                  </a:txBody>
                  <a:tcPr marL="6447" marR="6447" marT="6447" marB="0" anchor="ctr"/>
                </a:tc>
                <a:tc>
                  <a:txBody>
                    <a:bodyPr/>
                    <a:lstStyle/>
                    <a:p>
                      <a:pPr algn="ctr" fontAlgn="ctr"/>
                      <a:r>
                        <a:rPr lang="mn-MN" sz="1400" u="none" strike="noStrike">
                          <a:solidFill>
                            <a:schemeClr val="bg1"/>
                          </a:solidFill>
                          <a:effectLst/>
                          <a:latin typeface="Roboto"/>
                          <a:ea typeface="Roboto"/>
                          <a:cs typeface="Roboto"/>
                        </a:rPr>
                        <a:t>БГ</a:t>
                      </a:r>
                      <a:endParaRPr lang="mn-MN" sz="1400" b="0" i="1" u="none" strike="noStrike">
                        <a:solidFill>
                          <a:schemeClr val="bg1"/>
                        </a:solidFill>
                        <a:effectLst/>
                        <a:latin typeface="Roboto"/>
                        <a:ea typeface="Roboto"/>
                        <a:cs typeface="Roboto"/>
                      </a:endParaRPr>
                    </a:p>
                  </a:txBody>
                  <a:tcPr marL="6447" marR="6447" marT="6447" marB="0" anchor="ctr"/>
                </a:tc>
                <a:tc>
                  <a:txBody>
                    <a:bodyPr/>
                    <a:lstStyle/>
                    <a:p>
                      <a:pPr algn="ctr" fontAlgn="ctr"/>
                      <a:endParaRPr lang="en-US" sz="1400" b="0" i="1" u="none" strike="noStrike">
                        <a:solidFill>
                          <a:schemeClr val="bg1"/>
                        </a:solidFill>
                        <a:effectLst/>
                        <a:latin typeface="Roboto"/>
                        <a:ea typeface="Roboto"/>
                        <a:cs typeface="Roboto"/>
                      </a:endParaRPr>
                    </a:p>
                  </a:txBody>
                  <a:tcPr marL="6447" marR="6447" marT="6447" marB="0" anchor="ctr"/>
                </a:tc>
                <a:tc>
                  <a:txBody>
                    <a:bodyPr/>
                    <a:lstStyle/>
                    <a:p>
                      <a:pPr algn="ctr" fontAlgn="b"/>
                      <a:endParaRPr lang="en-US" sz="1400" b="0" i="1" u="none" strike="noStrike">
                        <a:solidFill>
                          <a:schemeClr val="bg1"/>
                        </a:solidFill>
                        <a:effectLst/>
                        <a:latin typeface="Roboto"/>
                        <a:ea typeface="Roboto"/>
                        <a:cs typeface="Roboto"/>
                      </a:endParaRPr>
                    </a:p>
                  </a:txBody>
                  <a:tcPr marL="6447" marR="6447" marT="6447" marB="0" anchor="ctr"/>
                </a:tc>
                <a:extLst>
                  <a:ext uri="{0D108BD9-81ED-4DB2-BD59-A6C34878D82A}">
                    <a16:rowId xmlns:a16="http://schemas.microsoft.com/office/drawing/2014/main" val="245253090"/>
                  </a:ext>
                </a:extLst>
              </a:tr>
              <a:tr h="404535">
                <a:tc>
                  <a:txBody>
                    <a:bodyPr/>
                    <a:lstStyle/>
                    <a:p>
                      <a:pPr algn="ctr" fontAlgn="ctr"/>
                      <a:r>
                        <a:rPr lang="en-US"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8</a:t>
                      </a:r>
                      <a:endParaRPr lang="en-US"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6447" marR="6447" marT="6447" marB="0" anchor="ctr"/>
                </a:tc>
                <a:tc>
                  <a:txBody>
                    <a:bodyPr/>
                    <a:lstStyle/>
                    <a:p>
                      <a:pPr algn="l" fontAlgn="ctr"/>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Хамран сургах тойргийн мэдээлэл бүртгэх</a:t>
                      </a:r>
                      <a:endParaRPr lang="mn-MN"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6447" marR="6447" marT="6447"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u="none" strike="noStrike">
                          <a:solidFill>
                            <a:schemeClr val="bg1"/>
                          </a:solidFill>
                          <a:effectLst/>
                          <a:latin typeface="Roboto"/>
                          <a:ea typeface="Roboto"/>
                          <a:cs typeface="Roboto"/>
                        </a:rPr>
                        <a:t> </a:t>
                      </a:r>
                      <a:r>
                        <a:rPr lang="mn-MN" sz="1400" u="none" strike="noStrike">
                          <a:solidFill>
                            <a:schemeClr val="bg1"/>
                          </a:solidFill>
                          <a:effectLst/>
                          <a:latin typeface="Roboto"/>
                          <a:ea typeface="Roboto"/>
                          <a:cs typeface="Roboto"/>
                        </a:rPr>
                        <a:t>БГ</a:t>
                      </a:r>
                      <a:endParaRPr lang="mn-MN" sz="1400" b="0" i="1" u="none" strike="noStrike">
                        <a:solidFill>
                          <a:schemeClr val="bg1"/>
                        </a:solidFill>
                        <a:effectLst/>
                        <a:latin typeface="Roboto"/>
                        <a:ea typeface="Roboto"/>
                        <a:cs typeface="Roboto"/>
                      </a:endParaRPr>
                    </a:p>
                  </a:txBody>
                  <a:tcPr marL="6447" marR="6447" marT="6447" marB="0" anchor="ctr"/>
                </a:tc>
                <a:tc>
                  <a:txBody>
                    <a:bodyPr/>
                    <a:lstStyle/>
                    <a:p>
                      <a:pPr algn="ctr" fontAlgn="b"/>
                      <a:endParaRPr lang="mn-MN" sz="1400" b="0" i="1"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6447" marR="6447" marT="6447" marB="0" anchor="ctr"/>
                </a:tc>
                <a:tc>
                  <a:txBody>
                    <a:bodyPr/>
                    <a:lstStyle/>
                    <a:p>
                      <a:pPr algn="ctr" fontAlgn="b"/>
                      <a:endParaRPr lang="en-US" sz="1400" b="0" i="1" u="none" strike="noStrike">
                        <a:solidFill>
                          <a:schemeClr val="bg1"/>
                        </a:solidFill>
                        <a:effectLst/>
                        <a:latin typeface="Roboto"/>
                        <a:ea typeface="Roboto"/>
                        <a:cs typeface="Roboto"/>
                      </a:endParaRPr>
                    </a:p>
                  </a:txBody>
                  <a:tcPr marL="6447" marR="6447" marT="6447" marB="0" anchor="ctr"/>
                </a:tc>
                <a:tc>
                  <a:txBody>
                    <a:bodyPr/>
                    <a:lstStyle/>
                    <a:p>
                      <a:pPr algn="ctr" fontAlgn="b"/>
                      <a:endParaRPr lang="en-US" sz="1400" b="0" i="1" u="none" strike="noStrike">
                        <a:solidFill>
                          <a:schemeClr val="bg1"/>
                        </a:solidFill>
                        <a:effectLst/>
                        <a:latin typeface="Roboto"/>
                        <a:ea typeface="Roboto"/>
                        <a:cs typeface="Roboto"/>
                      </a:endParaRPr>
                    </a:p>
                  </a:txBody>
                  <a:tcPr marL="6447" marR="6447" marT="6447" marB="0" anchor="ctr"/>
                </a:tc>
                <a:extLst>
                  <a:ext uri="{0D108BD9-81ED-4DB2-BD59-A6C34878D82A}">
                    <a16:rowId xmlns:a16="http://schemas.microsoft.com/office/drawing/2014/main" val="3320040350"/>
                  </a:ext>
                </a:extLst>
              </a:tr>
              <a:tr h="569961">
                <a:tc>
                  <a:txBody>
                    <a:bodyPr/>
                    <a:lstStyle/>
                    <a:p>
                      <a:pPr algn="ctr" fontAlgn="ctr"/>
                      <a:r>
                        <a:rPr lang="en-US"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9</a:t>
                      </a:r>
                      <a:endParaRPr lang="en-US"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6447" marR="6447" marT="6447" marB="0" anchor="ctr"/>
                </a:tc>
                <a:tc>
                  <a:txBody>
                    <a:bodyPr/>
                    <a:lstStyle/>
                    <a:p>
                      <a:pPr algn="l" fontAlgn="ctr"/>
                      <a:r>
                        <a:rPr lang="mn-MN" sz="1400" u="none" strike="noStrike">
                          <a:solidFill>
                            <a:srgbClr val="FFFF00"/>
                          </a:solidFill>
                          <a:effectLst/>
                          <a:latin typeface="Roboto"/>
                          <a:ea typeface="Roboto"/>
                          <a:cs typeface="Roboto"/>
                        </a:rPr>
                        <a:t>Насан туршийн суралцахуйн төвийн бүртгэл, баталгаажуулалт</a:t>
                      </a:r>
                      <a:endParaRPr lang="mn-MN" sz="1400" b="0" i="0" u="none" strike="noStrike">
                        <a:solidFill>
                          <a:srgbClr val="FFFF00"/>
                        </a:solidFill>
                        <a:effectLst/>
                        <a:latin typeface="Roboto"/>
                        <a:ea typeface="Roboto"/>
                        <a:cs typeface="Roboto"/>
                      </a:endParaRPr>
                    </a:p>
                  </a:txBody>
                  <a:tcPr marL="6447" marR="6447" marT="6447" marB="0" anchor="ctr"/>
                </a:tc>
                <a:tc>
                  <a:txBody>
                    <a:bodyPr/>
                    <a:lstStyle/>
                    <a:p>
                      <a:pPr algn="ctr" fontAlgn="ctr"/>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НТСТөв</a:t>
                      </a:r>
                      <a:endParaRPr lang="mn-MN" sz="1400" b="0" i="1"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6447" marR="6447" marT="6447" marB="0" anchor="ctr"/>
                </a:tc>
                <a:tc>
                  <a:txBody>
                    <a:bodyPr/>
                    <a:lstStyle/>
                    <a:p>
                      <a:pPr algn="ctr" fontAlgn="ctr"/>
                      <a:r>
                        <a:rPr lang="mn-MN" sz="1400" u="none" strike="noStrike">
                          <a:solidFill>
                            <a:schemeClr val="bg1"/>
                          </a:solidFill>
                          <a:effectLst/>
                          <a:latin typeface="Roboto"/>
                          <a:ea typeface="Roboto"/>
                          <a:cs typeface="Roboto"/>
                        </a:rPr>
                        <a:t>БГ</a:t>
                      </a:r>
                      <a:endParaRPr lang="ru-RU" sz="1400" b="0" i="1" u="none" strike="noStrike">
                        <a:solidFill>
                          <a:schemeClr val="bg1"/>
                        </a:solidFill>
                        <a:effectLst/>
                        <a:latin typeface="Roboto"/>
                        <a:ea typeface="Roboto"/>
                        <a:cs typeface="Roboto"/>
                      </a:endParaRPr>
                    </a:p>
                  </a:txBody>
                  <a:tcPr marL="6447" marR="6447" marT="6447" marB="0" anchor="ctr"/>
                </a:tc>
                <a:tc>
                  <a:txBody>
                    <a:bodyPr/>
                    <a:lstStyle/>
                    <a:p>
                      <a:pPr algn="ctr" fontAlgn="b"/>
                      <a:endParaRPr lang="en-US" sz="1400" b="0" i="1" u="none" strike="noStrike">
                        <a:solidFill>
                          <a:schemeClr val="bg1"/>
                        </a:solidFill>
                        <a:effectLst/>
                        <a:latin typeface="Roboto"/>
                        <a:ea typeface="Roboto"/>
                        <a:cs typeface="Roboto"/>
                      </a:endParaRPr>
                    </a:p>
                  </a:txBody>
                  <a:tcPr marL="6447" marR="6447" marT="6447" marB="0" anchor="ctr"/>
                </a:tc>
                <a:tc>
                  <a:txBody>
                    <a:bodyPr/>
                    <a:lstStyle/>
                    <a:p>
                      <a:pPr algn="ctr" fontAlgn="ctr"/>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БЯ          </a:t>
                      </a:r>
                    </a:p>
                    <a:p>
                      <a:pPr algn="ctr" fontAlgn="ctr"/>
                      <a:r>
                        <a:rPr lang="en-US"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II </a:t>
                      </a:r>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шат</a:t>
                      </a:r>
                      <a:endParaRPr lang="mn-MN" sz="1400" b="0" i="1"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6447" marR="6447" marT="6447" marB="0" anchor="ctr"/>
                </a:tc>
                <a:extLst>
                  <a:ext uri="{0D108BD9-81ED-4DB2-BD59-A6C34878D82A}">
                    <a16:rowId xmlns:a16="http://schemas.microsoft.com/office/drawing/2014/main" val="4074902225"/>
                  </a:ext>
                </a:extLst>
              </a:tr>
              <a:tr h="471910">
                <a:tc>
                  <a:txBody>
                    <a:bodyPr/>
                    <a:lstStyle/>
                    <a:p>
                      <a:pPr algn="ctr" fontAlgn="ctr"/>
                      <a:r>
                        <a:rPr lang="en-US"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10</a:t>
                      </a:r>
                      <a:endParaRPr lang="en-US"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6447" marR="6447" marT="6447" marB="0" anchor="ctr"/>
                </a:tc>
                <a:tc>
                  <a:txBody>
                    <a:bodyPr/>
                    <a:lstStyle/>
                    <a:p>
                      <a:pPr algn="l" fontAlgn="ctr"/>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Хоол, хүнсний бүртгэл</a:t>
                      </a:r>
                      <a:endParaRPr lang="mn-MN"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6447" marR="6447" marT="6447" marB="0" anchor="ctr"/>
                </a:tc>
                <a:tc rowSpan="3">
                  <a:txBody>
                    <a:bodyPr/>
                    <a:lstStyle/>
                    <a:p>
                      <a:pPr algn="ctr" fontAlgn="ctr"/>
                      <a:r>
                        <a:rPr lang="mn-MN" sz="1400" u="none" strike="noStrike">
                          <a:solidFill>
                            <a:schemeClr val="bg1"/>
                          </a:solidFill>
                          <a:effectLst/>
                          <a:latin typeface="Roboto"/>
                          <a:ea typeface="Roboto"/>
                          <a:cs typeface="Roboto"/>
                        </a:rPr>
                        <a:t>ЕБС СӨБ нэгж байгууллага                        /</a:t>
                      </a:r>
                      <a:r>
                        <a:rPr lang="en-US" sz="1400" u="none" strike="noStrike">
                          <a:solidFill>
                            <a:schemeClr val="bg1"/>
                          </a:solidFill>
                          <a:effectLst/>
                          <a:latin typeface="Roboto"/>
                          <a:ea typeface="Roboto"/>
                          <a:cs typeface="Roboto"/>
                        </a:rPr>
                        <a:t>LMS. SMS </a:t>
                      </a:r>
                      <a:r>
                        <a:rPr lang="mn-MN" sz="1400" u="none" strike="noStrike">
                          <a:solidFill>
                            <a:schemeClr val="bg1"/>
                          </a:solidFill>
                          <a:effectLst/>
                          <a:latin typeface="Roboto"/>
                          <a:ea typeface="Roboto"/>
                          <a:cs typeface="Roboto"/>
                        </a:rPr>
                        <a:t>систем/</a:t>
                      </a:r>
                    </a:p>
                  </a:txBody>
                  <a:tcPr marL="6447" marR="6447" marT="6447" marB="0" anchor="ctr"/>
                </a:tc>
                <a:tc>
                  <a:txBody>
                    <a:bodyPr/>
                    <a:lstStyle/>
                    <a:p>
                      <a:pPr algn="ctr" fontAlgn="ctr"/>
                      <a:endParaRPr lang="en-US" sz="1400" b="0" i="1" u="none" strike="noStrike">
                        <a:solidFill>
                          <a:schemeClr val="bg1"/>
                        </a:solidFill>
                        <a:effectLst/>
                        <a:latin typeface="Roboto"/>
                        <a:ea typeface="Roboto"/>
                        <a:cs typeface="Roboto"/>
                      </a:endParaRPr>
                    </a:p>
                  </a:txBody>
                  <a:tcPr marL="6447" marR="6447" marT="6447" marB="0" anchor="ctr"/>
                </a:tc>
                <a:tc>
                  <a:txBody>
                    <a:bodyPr/>
                    <a:lstStyle/>
                    <a:p>
                      <a:pPr algn="ctr" fontAlgn="ctr"/>
                      <a:endParaRPr lang="en-US" sz="1400" b="0" i="1" u="none" strike="noStrike">
                        <a:solidFill>
                          <a:schemeClr val="bg1"/>
                        </a:solidFill>
                        <a:effectLst/>
                        <a:latin typeface="Roboto"/>
                        <a:ea typeface="Roboto"/>
                        <a:cs typeface="Roboto"/>
                      </a:endParaRPr>
                    </a:p>
                  </a:txBody>
                  <a:tcPr marL="6447" marR="6447" marT="6447" marB="0" anchor="ctr"/>
                </a:tc>
                <a:tc>
                  <a:txBody>
                    <a:bodyPr/>
                    <a:lstStyle/>
                    <a:p>
                      <a:pPr algn="ctr" fontAlgn="b"/>
                      <a:r>
                        <a:rPr lang="mn-MN" sz="1400" u="none" strike="noStrike">
                          <a:solidFill>
                            <a:schemeClr val="bg1"/>
                          </a:solidFill>
                          <a:effectLst/>
                          <a:latin typeface="Roboto"/>
                          <a:ea typeface="Roboto"/>
                          <a:cs typeface="Roboto"/>
                        </a:rPr>
                        <a:t>Эцэг эх хянах</a:t>
                      </a:r>
                      <a:r>
                        <a:rPr lang="en-US" sz="1400" u="none" strike="noStrike">
                          <a:solidFill>
                            <a:schemeClr val="bg1"/>
                          </a:solidFill>
                          <a:effectLst/>
                          <a:latin typeface="Roboto"/>
                          <a:ea typeface="Roboto"/>
                          <a:cs typeface="Roboto"/>
                        </a:rPr>
                        <a:t> </a:t>
                      </a:r>
                      <a:endParaRPr lang="en-US" sz="1400" b="0" i="1" u="none" strike="noStrike">
                        <a:solidFill>
                          <a:schemeClr val="bg1"/>
                        </a:solidFill>
                        <a:effectLst/>
                        <a:latin typeface="Roboto"/>
                        <a:ea typeface="Roboto"/>
                        <a:cs typeface="Roboto"/>
                      </a:endParaRPr>
                    </a:p>
                  </a:txBody>
                  <a:tcPr marL="6447" marR="6447" marT="6447" marB="0" anchor="ctr"/>
                </a:tc>
                <a:extLst>
                  <a:ext uri="{0D108BD9-81ED-4DB2-BD59-A6C34878D82A}">
                    <a16:rowId xmlns:a16="http://schemas.microsoft.com/office/drawing/2014/main" val="2006193297"/>
                  </a:ext>
                </a:extLst>
              </a:tr>
              <a:tr h="479415">
                <a:tc>
                  <a:txBody>
                    <a:bodyPr/>
                    <a:lstStyle/>
                    <a:p>
                      <a:pPr algn="ctr" fontAlgn="ctr"/>
                      <a:r>
                        <a:rPr lang="en-US"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11</a:t>
                      </a:r>
                      <a:endParaRPr lang="en-US"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6447" marR="6447" marT="6447" marB="0" anchor="ctr"/>
                </a:tc>
                <a:tc>
                  <a:txBody>
                    <a:bodyPr/>
                    <a:lstStyle/>
                    <a:p>
                      <a:pPr algn="l" fontAlgn="ctr"/>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Эрүүл мэндийн бүртгэл </a:t>
                      </a:r>
                      <a:endParaRPr lang="mn-MN"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6447" marR="6447" marT="6447" marB="0" anchor="ctr"/>
                </a:tc>
                <a:tc vMerge="1">
                  <a:txBody>
                    <a:bodyPr/>
                    <a:lstStyle/>
                    <a:p>
                      <a:endParaRPr lang="en-US"/>
                    </a:p>
                  </a:txBody>
                  <a:tcPr/>
                </a:tc>
                <a:tc>
                  <a:txBody>
                    <a:bodyPr/>
                    <a:lstStyle/>
                    <a:p>
                      <a:pPr algn="ctr" fontAlgn="ctr"/>
                      <a:endParaRPr lang="en-US" sz="1400" b="0" i="1" u="none" strike="noStrike">
                        <a:solidFill>
                          <a:schemeClr val="bg1"/>
                        </a:solidFill>
                        <a:effectLst/>
                        <a:latin typeface="Roboto"/>
                        <a:ea typeface="Roboto"/>
                        <a:cs typeface="Roboto"/>
                      </a:endParaRPr>
                    </a:p>
                  </a:txBody>
                  <a:tcPr marL="6447" marR="6447" marT="6447" marB="0" anchor="ctr"/>
                </a:tc>
                <a:tc>
                  <a:txBody>
                    <a:bodyPr/>
                    <a:lstStyle/>
                    <a:p>
                      <a:pPr algn="ctr" fontAlgn="ctr"/>
                      <a:endParaRPr lang="en-US" sz="1400" b="0" i="1" u="none" strike="noStrike">
                        <a:solidFill>
                          <a:schemeClr val="bg1"/>
                        </a:solidFill>
                        <a:effectLst/>
                        <a:latin typeface="Roboto"/>
                        <a:ea typeface="Roboto"/>
                        <a:cs typeface="Roboto"/>
                      </a:endParaRPr>
                    </a:p>
                  </a:txBody>
                  <a:tcPr marL="6447" marR="6447" marT="6447"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mn-MN" sz="1400" u="none" strike="noStrike">
                          <a:solidFill>
                            <a:schemeClr val="bg1"/>
                          </a:solidFill>
                          <a:effectLst/>
                          <a:latin typeface="Roboto"/>
                          <a:ea typeface="Roboto"/>
                          <a:cs typeface="Roboto"/>
                        </a:rPr>
                        <a:t>Эцэг эх хянах</a:t>
                      </a:r>
                      <a:r>
                        <a:rPr lang="en-US" sz="1400" u="none" strike="noStrike">
                          <a:solidFill>
                            <a:schemeClr val="bg1"/>
                          </a:solidFill>
                          <a:effectLst/>
                          <a:latin typeface="Roboto"/>
                          <a:ea typeface="Roboto"/>
                          <a:cs typeface="Roboto"/>
                        </a:rPr>
                        <a:t>  </a:t>
                      </a:r>
                      <a:endParaRPr lang="en-US" sz="1400" b="0" i="1" u="none" strike="noStrike">
                        <a:solidFill>
                          <a:schemeClr val="bg1"/>
                        </a:solidFill>
                        <a:effectLst/>
                        <a:latin typeface="Roboto"/>
                        <a:ea typeface="Roboto"/>
                        <a:cs typeface="Roboto"/>
                      </a:endParaRPr>
                    </a:p>
                  </a:txBody>
                  <a:tcPr marL="6447" marR="6447" marT="6447" marB="0" anchor="ctr"/>
                </a:tc>
                <a:extLst>
                  <a:ext uri="{0D108BD9-81ED-4DB2-BD59-A6C34878D82A}">
                    <a16:rowId xmlns:a16="http://schemas.microsoft.com/office/drawing/2014/main" val="2516688843"/>
                  </a:ext>
                </a:extLst>
              </a:tr>
              <a:tr h="612000">
                <a:tc>
                  <a:txBody>
                    <a:bodyPr/>
                    <a:lstStyle/>
                    <a:p>
                      <a:pPr algn="ctr" fontAlgn="ctr"/>
                      <a:r>
                        <a:rPr lang="en-US"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12</a:t>
                      </a:r>
                      <a:endParaRPr lang="en-US"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6447" marR="6447" marT="6447" marB="0" anchor="ctr"/>
                </a:tc>
                <a:tc>
                  <a:txBody>
                    <a:bodyPr/>
                    <a:lstStyle/>
                    <a:p>
                      <a:pPr algn="l" fontAlgn="ctr"/>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Багшийн мэргэжлийн зэргийн бүртгэл, баталгаажуулалт</a:t>
                      </a:r>
                      <a:endParaRPr lang="mn-MN" sz="14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6447" marR="6447" marT="6447" marB="0" anchor="ctr"/>
                </a:tc>
                <a:tc vMerge="1">
                  <a:txBody>
                    <a:bodyPr/>
                    <a:lstStyle/>
                    <a:p>
                      <a:endParaRPr lang="en-US"/>
                    </a:p>
                  </a:txBody>
                  <a:tcPr/>
                </a:tc>
                <a:tc>
                  <a:txBody>
                    <a:bodyPr/>
                    <a:lstStyle/>
                    <a:p>
                      <a:pPr algn="ctr" fontAlgn="ctr"/>
                      <a:endParaRPr lang="en-US" sz="1400" b="0" i="1" u="none" strike="noStrike">
                        <a:solidFill>
                          <a:schemeClr val="bg1"/>
                        </a:solidFill>
                        <a:effectLst/>
                        <a:latin typeface="Roboto"/>
                        <a:ea typeface="Roboto"/>
                        <a:cs typeface="Roboto"/>
                      </a:endParaRPr>
                    </a:p>
                  </a:txBody>
                  <a:tcPr marL="6447" marR="6447" marT="6447" marB="0" anchor="ctr"/>
                </a:tc>
                <a:tc>
                  <a:txBody>
                    <a:bodyPr/>
                    <a:lstStyle/>
                    <a:p>
                      <a:pPr algn="ctr" fontAlgn="ctr"/>
                      <a:r>
                        <a:rPr lang="en-US" sz="1400" u="none" strike="noStrike">
                          <a:solidFill>
                            <a:schemeClr val="bg1"/>
                          </a:solidFill>
                          <a:effectLst/>
                          <a:latin typeface="Roboto"/>
                          <a:ea typeface="Roboto"/>
                          <a:cs typeface="Roboto"/>
                        </a:rPr>
                        <a:t> </a:t>
                      </a:r>
                      <a:r>
                        <a:rPr lang="mn-MN" sz="1400" u="none" strike="noStrike">
                          <a:solidFill>
                            <a:schemeClr val="bg1"/>
                          </a:solidFill>
                          <a:effectLst/>
                          <a:latin typeface="Roboto"/>
                          <a:ea typeface="Roboto"/>
                          <a:cs typeface="Roboto"/>
                        </a:rPr>
                        <a:t>БЕГ</a:t>
                      </a:r>
                      <a:endParaRPr lang="en-US" sz="1400" b="0" i="1" u="none" strike="noStrike">
                        <a:solidFill>
                          <a:schemeClr val="bg1"/>
                        </a:solidFill>
                        <a:effectLst/>
                        <a:latin typeface="Roboto"/>
                        <a:ea typeface="Roboto"/>
                        <a:cs typeface="Roboto"/>
                      </a:endParaRPr>
                    </a:p>
                  </a:txBody>
                  <a:tcPr marL="6447" marR="6447" marT="6447"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mn-MN" sz="140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Эцэг эх хянах</a:t>
                      </a:r>
                      <a:endParaRPr lang="en-US" sz="1400" b="0" i="1"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6447" marR="6447" marT="6447" marB="0" anchor="ctr"/>
                </a:tc>
                <a:extLst>
                  <a:ext uri="{0D108BD9-81ED-4DB2-BD59-A6C34878D82A}">
                    <a16:rowId xmlns:a16="http://schemas.microsoft.com/office/drawing/2014/main" val="4265504182"/>
                  </a:ext>
                </a:extLst>
              </a:tr>
            </a:tbl>
          </a:graphicData>
        </a:graphic>
      </p:graphicFrame>
    </p:spTree>
    <p:extLst>
      <p:ext uri="{BB962C8B-B14F-4D97-AF65-F5344CB8AC3E}">
        <p14:creationId xmlns:p14="http://schemas.microsoft.com/office/powerpoint/2010/main" val="3773121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3" descr="A blue circuit board with lines and dots&#10;&#10;AI-generated content may be incorrect.">
            <a:extLst>
              <a:ext uri="{FF2B5EF4-FFF2-40B4-BE49-F238E27FC236}">
                <a16:creationId xmlns:a16="http://schemas.microsoft.com/office/drawing/2014/main" id="{5FF949E5-6F58-74B6-0607-EF702F05AB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9956" y="0"/>
            <a:ext cx="18288000" cy="10287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nvGrpSpPr>
          <p:cNvPr id="4" name="Group 3">
            <a:extLst>
              <a:ext uri="{FF2B5EF4-FFF2-40B4-BE49-F238E27FC236}">
                <a16:creationId xmlns:a16="http://schemas.microsoft.com/office/drawing/2014/main" id="{406D72D0-58EB-4282-B255-E9E822F5AA7B}"/>
              </a:ext>
            </a:extLst>
          </p:cNvPr>
          <p:cNvGrpSpPr/>
          <p:nvPr/>
        </p:nvGrpSpPr>
        <p:grpSpPr>
          <a:xfrm>
            <a:off x="7681718" y="1975105"/>
            <a:ext cx="2952924" cy="2010104"/>
            <a:chOff x="5121145" y="1086634"/>
            <a:chExt cx="1968616" cy="1340069"/>
          </a:xfrm>
        </p:grpSpPr>
        <p:grpSp>
          <p:nvGrpSpPr>
            <p:cNvPr id="5" name="Group 4">
              <a:extLst>
                <a:ext uri="{FF2B5EF4-FFF2-40B4-BE49-F238E27FC236}">
                  <a16:creationId xmlns:a16="http://schemas.microsoft.com/office/drawing/2014/main" id="{D1880013-8C7E-4183-A36F-8D6EE9B4E7ED}"/>
                </a:ext>
              </a:extLst>
            </p:cNvPr>
            <p:cNvGrpSpPr/>
            <p:nvPr/>
          </p:nvGrpSpPr>
          <p:grpSpPr>
            <a:xfrm>
              <a:off x="5605272" y="1086634"/>
              <a:ext cx="1005840" cy="1005840"/>
              <a:chOff x="2558067" y="1226921"/>
              <a:chExt cx="1005840" cy="1005840"/>
            </a:xfrm>
          </p:grpSpPr>
          <p:sp>
            <p:nvSpPr>
              <p:cNvPr id="7" name="Rectangle 6">
                <a:extLst>
                  <a:ext uri="{FF2B5EF4-FFF2-40B4-BE49-F238E27FC236}">
                    <a16:creationId xmlns:a16="http://schemas.microsoft.com/office/drawing/2014/main" id="{D6021B30-2BE5-428E-A29E-E863CE33DB7E}"/>
                  </a:ext>
                </a:extLst>
              </p:cNvPr>
              <p:cNvSpPr>
                <a:spLocks noChangeArrowheads="1"/>
              </p:cNvSpPr>
              <p:nvPr/>
            </p:nvSpPr>
            <p:spPr bwMode="auto">
              <a:xfrm>
                <a:off x="2558067" y="1226921"/>
                <a:ext cx="1005840" cy="1005840"/>
              </a:xfrm>
              <a:prstGeom prst="rect">
                <a:avLst/>
              </a:prstGeom>
              <a:solidFill>
                <a:srgbClr val="002060"/>
              </a:solidFill>
              <a:ln w="9525">
                <a:noFill/>
                <a:miter lim="800000"/>
                <a:headEnd/>
                <a:tailEnd/>
              </a:ln>
            </p:spPr>
            <p:txBody>
              <a:bodyPr vert="horz" wrap="square" lIns="137160" tIns="68580" rIns="137160" bIns="68580" numCol="1" anchor="t" anchorCtr="0" compatLnSpc="1">
                <a:prstTxWarp prst="textNoShape">
                  <a:avLst/>
                </a:prstTxWarp>
              </a:bodyPr>
              <a:lstStyle/>
              <a:p>
                <a:endParaRPr lang="en-US" sz="2700"/>
              </a:p>
            </p:txBody>
          </p:sp>
          <p:sp>
            <p:nvSpPr>
              <p:cNvPr id="8" name="Freeform 8">
                <a:extLst>
                  <a:ext uri="{FF2B5EF4-FFF2-40B4-BE49-F238E27FC236}">
                    <a16:creationId xmlns:a16="http://schemas.microsoft.com/office/drawing/2014/main" id="{73900370-FFAA-46A6-BBEB-683D3D203965}"/>
                  </a:ext>
                </a:extLst>
              </p:cNvPr>
              <p:cNvSpPr>
                <a:spLocks noEditPoints="1"/>
              </p:cNvSpPr>
              <p:nvPr/>
            </p:nvSpPr>
            <p:spPr bwMode="auto">
              <a:xfrm>
                <a:off x="2701164" y="1976184"/>
                <a:ext cx="730250" cy="166688"/>
              </a:xfrm>
              <a:custGeom>
                <a:avLst/>
                <a:gdLst>
                  <a:gd name="T0" fmla="*/ 70 w 795"/>
                  <a:gd name="T1" fmla="*/ 1 h 180"/>
                  <a:gd name="T2" fmla="*/ 16 w 795"/>
                  <a:gd name="T3" fmla="*/ 16 h 180"/>
                  <a:gd name="T4" fmla="*/ 100 w 795"/>
                  <a:gd name="T5" fmla="*/ 3 h 180"/>
                  <a:gd name="T6" fmla="*/ 90 w 795"/>
                  <a:gd name="T7" fmla="*/ 62 h 180"/>
                  <a:gd name="T8" fmla="*/ 134 w 795"/>
                  <a:gd name="T9" fmla="*/ 36 h 180"/>
                  <a:gd name="T10" fmla="*/ 159 w 795"/>
                  <a:gd name="T11" fmla="*/ 1 h 180"/>
                  <a:gd name="T12" fmla="*/ 214 w 795"/>
                  <a:gd name="T13" fmla="*/ 71 h 180"/>
                  <a:gd name="T14" fmla="*/ 230 w 795"/>
                  <a:gd name="T15" fmla="*/ 1 h 180"/>
                  <a:gd name="T16" fmla="*/ 230 w 795"/>
                  <a:gd name="T17" fmla="*/ 1 h 180"/>
                  <a:gd name="T18" fmla="*/ 337 w 795"/>
                  <a:gd name="T19" fmla="*/ 10 h 180"/>
                  <a:gd name="T20" fmla="*/ 294 w 795"/>
                  <a:gd name="T21" fmla="*/ 36 h 180"/>
                  <a:gd name="T22" fmla="*/ 313 w 795"/>
                  <a:gd name="T23" fmla="*/ 12 h 180"/>
                  <a:gd name="T24" fmla="*/ 394 w 795"/>
                  <a:gd name="T25" fmla="*/ 71 h 180"/>
                  <a:gd name="T26" fmla="*/ 358 w 795"/>
                  <a:gd name="T27" fmla="*/ 71 h 180"/>
                  <a:gd name="T28" fmla="*/ 360 w 795"/>
                  <a:gd name="T29" fmla="*/ 41 h 180"/>
                  <a:gd name="T30" fmla="*/ 503 w 795"/>
                  <a:gd name="T31" fmla="*/ 1 h 180"/>
                  <a:gd name="T32" fmla="*/ 457 w 795"/>
                  <a:gd name="T33" fmla="*/ 60 h 180"/>
                  <a:gd name="T34" fmla="*/ 559 w 795"/>
                  <a:gd name="T35" fmla="*/ 71 h 180"/>
                  <a:gd name="T36" fmla="*/ 520 w 795"/>
                  <a:gd name="T37" fmla="*/ 68 h 180"/>
                  <a:gd name="T38" fmla="*/ 511 w 795"/>
                  <a:gd name="T39" fmla="*/ 53 h 180"/>
                  <a:gd name="T40" fmla="*/ 603 w 795"/>
                  <a:gd name="T41" fmla="*/ 72 h 180"/>
                  <a:gd name="T42" fmla="*/ 631 w 795"/>
                  <a:gd name="T43" fmla="*/ 20 h 180"/>
                  <a:gd name="T44" fmla="*/ 590 w 795"/>
                  <a:gd name="T45" fmla="*/ 54 h 180"/>
                  <a:gd name="T46" fmla="*/ 658 w 795"/>
                  <a:gd name="T47" fmla="*/ 29 h 180"/>
                  <a:gd name="T48" fmla="*/ 690 w 795"/>
                  <a:gd name="T49" fmla="*/ 69 h 180"/>
                  <a:gd name="T50" fmla="*/ 681 w 795"/>
                  <a:gd name="T51" fmla="*/ 58 h 180"/>
                  <a:gd name="T52" fmla="*/ 658 w 795"/>
                  <a:gd name="T53" fmla="*/ 59 h 180"/>
                  <a:gd name="T54" fmla="*/ 738 w 795"/>
                  <a:gd name="T55" fmla="*/ 71 h 180"/>
                  <a:gd name="T56" fmla="*/ 793 w 795"/>
                  <a:gd name="T57" fmla="*/ 1 h 180"/>
                  <a:gd name="T58" fmla="*/ 738 w 795"/>
                  <a:gd name="T59" fmla="*/ 71 h 180"/>
                  <a:gd name="T60" fmla="*/ 48 w 795"/>
                  <a:gd name="T61" fmla="*/ 135 h 180"/>
                  <a:gd name="T62" fmla="*/ 10 w 795"/>
                  <a:gd name="T63" fmla="*/ 176 h 180"/>
                  <a:gd name="T64" fmla="*/ 39 w 795"/>
                  <a:gd name="T65" fmla="*/ 159 h 180"/>
                  <a:gd name="T66" fmla="*/ 34 w 795"/>
                  <a:gd name="T67" fmla="*/ 136 h 180"/>
                  <a:gd name="T68" fmla="*/ 113 w 795"/>
                  <a:gd name="T69" fmla="*/ 178 h 180"/>
                  <a:gd name="T70" fmla="*/ 100 w 795"/>
                  <a:gd name="T71" fmla="*/ 109 h 180"/>
                  <a:gd name="T72" fmla="*/ 177 w 795"/>
                  <a:gd name="T73" fmla="*/ 153 h 180"/>
                  <a:gd name="T74" fmla="*/ 140 w 795"/>
                  <a:gd name="T75" fmla="*/ 118 h 180"/>
                  <a:gd name="T76" fmla="*/ 162 w 795"/>
                  <a:gd name="T77" fmla="*/ 120 h 180"/>
                  <a:gd name="T78" fmla="*/ 177 w 795"/>
                  <a:gd name="T79" fmla="*/ 153 h 180"/>
                  <a:gd name="T80" fmla="*/ 204 w 795"/>
                  <a:gd name="T81" fmla="*/ 178 h 180"/>
                  <a:gd name="T82" fmla="*/ 313 w 795"/>
                  <a:gd name="T83" fmla="*/ 109 h 180"/>
                  <a:gd name="T84" fmla="*/ 258 w 795"/>
                  <a:gd name="T85" fmla="*/ 109 h 180"/>
                  <a:gd name="T86" fmla="*/ 382 w 795"/>
                  <a:gd name="T87" fmla="*/ 178 h 180"/>
                  <a:gd name="T88" fmla="*/ 363 w 795"/>
                  <a:gd name="T89" fmla="*/ 89 h 180"/>
                  <a:gd name="T90" fmla="*/ 347 w 795"/>
                  <a:gd name="T91" fmla="*/ 89 h 180"/>
                  <a:gd name="T92" fmla="*/ 396 w 795"/>
                  <a:gd name="T93" fmla="*/ 109 h 180"/>
                  <a:gd name="T94" fmla="*/ 452 w 795"/>
                  <a:gd name="T95" fmla="*/ 178 h 180"/>
                  <a:gd name="T96" fmla="*/ 494 w 795"/>
                  <a:gd name="T97" fmla="*/ 109 h 180"/>
                  <a:gd name="T98" fmla="*/ 494 w 795"/>
                  <a:gd name="T99" fmla="*/ 109 h 180"/>
                  <a:gd name="T100" fmla="*/ 535 w 795"/>
                  <a:gd name="T101" fmla="*/ 178 h 180"/>
                  <a:gd name="T102" fmla="*/ 559 w 795"/>
                  <a:gd name="T103" fmla="*/ 151 h 180"/>
                  <a:gd name="T104" fmla="*/ 657 w 795"/>
                  <a:gd name="T105" fmla="*/ 126 h 180"/>
                  <a:gd name="T106" fmla="*/ 633 w 795"/>
                  <a:gd name="T107" fmla="*/ 180 h 180"/>
                  <a:gd name="T108" fmla="*/ 642 w 795"/>
                  <a:gd name="T109" fmla="*/ 165 h 180"/>
                  <a:gd name="T110" fmla="*/ 630 w 795"/>
                  <a:gd name="T111" fmla="*/ 139 h 180"/>
                  <a:gd name="T112" fmla="*/ 734 w 795"/>
                  <a:gd name="T113" fmla="*/ 178 h 180"/>
                  <a:gd name="T114" fmla="*/ 692 w 795"/>
                  <a:gd name="T115" fmla="*/ 109 h 180"/>
                  <a:gd name="T116" fmla="*/ 709 w 795"/>
                  <a:gd name="T117" fmla="*/ 151 h 180"/>
                  <a:gd name="T118" fmla="*/ 795 w 795"/>
                  <a:gd name="T119" fmla="*/ 131 h 180"/>
                  <a:gd name="T120" fmla="*/ 756 w 795"/>
                  <a:gd name="T121" fmla="*/ 178 h 180"/>
                  <a:gd name="T122" fmla="*/ 779 w 795"/>
                  <a:gd name="T123" fmla="*/ 13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5" h="180">
                    <a:moveTo>
                      <a:pt x="3" y="71"/>
                    </a:moveTo>
                    <a:lnTo>
                      <a:pt x="3" y="1"/>
                    </a:lnTo>
                    <a:lnTo>
                      <a:pt x="24" y="1"/>
                    </a:lnTo>
                    <a:lnTo>
                      <a:pt x="37" y="49"/>
                    </a:lnTo>
                    <a:lnTo>
                      <a:pt x="49" y="1"/>
                    </a:lnTo>
                    <a:lnTo>
                      <a:pt x="70" y="1"/>
                    </a:lnTo>
                    <a:lnTo>
                      <a:pt x="70" y="71"/>
                    </a:lnTo>
                    <a:lnTo>
                      <a:pt x="57" y="71"/>
                    </a:lnTo>
                    <a:lnTo>
                      <a:pt x="57" y="16"/>
                    </a:lnTo>
                    <a:lnTo>
                      <a:pt x="43" y="71"/>
                    </a:lnTo>
                    <a:lnTo>
                      <a:pt x="30" y="71"/>
                    </a:lnTo>
                    <a:lnTo>
                      <a:pt x="16" y="16"/>
                    </a:lnTo>
                    <a:lnTo>
                      <a:pt x="16" y="71"/>
                    </a:lnTo>
                    <a:lnTo>
                      <a:pt x="3" y="71"/>
                    </a:lnTo>
                    <a:close/>
                    <a:moveTo>
                      <a:pt x="81" y="36"/>
                    </a:moveTo>
                    <a:cubicBezTo>
                      <a:pt x="81" y="29"/>
                      <a:pt x="82" y="23"/>
                      <a:pt x="84" y="19"/>
                    </a:cubicBezTo>
                    <a:cubicBezTo>
                      <a:pt x="86" y="15"/>
                      <a:pt x="88" y="12"/>
                      <a:pt x="91" y="9"/>
                    </a:cubicBezTo>
                    <a:cubicBezTo>
                      <a:pt x="93" y="6"/>
                      <a:pt x="96" y="4"/>
                      <a:pt x="100" y="3"/>
                    </a:cubicBezTo>
                    <a:cubicBezTo>
                      <a:pt x="104" y="1"/>
                      <a:pt x="109" y="0"/>
                      <a:pt x="115" y="0"/>
                    </a:cubicBezTo>
                    <a:cubicBezTo>
                      <a:pt x="125" y="0"/>
                      <a:pt x="133" y="3"/>
                      <a:pt x="139" y="10"/>
                    </a:cubicBezTo>
                    <a:cubicBezTo>
                      <a:pt x="145" y="16"/>
                      <a:pt x="148" y="25"/>
                      <a:pt x="148" y="36"/>
                    </a:cubicBezTo>
                    <a:cubicBezTo>
                      <a:pt x="148" y="47"/>
                      <a:pt x="145" y="56"/>
                      <a:pt x="139" y="62"/>
                    </a:cubicBezTo>
                    <a:cubicBezTo>
                      <a:pt x="133" y="69"/>
                      <a:pt x="125" y="72"/>
                      <a:pt x="115" y="72"/>
                    </a:cubicBezTo>
                    <a:cubicBezTo>
                      <a:pt x="104" y="72"/>
                      <a:pt x="96" y="69"/>
                      <a:pt x="90" y="62"/>
                    </a:cubicBezTo>
                    <a:cubicBezTo>
                      <a:pt x="84" y="56"/>
                      <a:pt x="81" y="47"/>
                      <a:pt x="81" y="36"/>
                    </a:cubicBezTo>
                    <a:close/>
                    <a:moveTo>
                      <a:pt x="96" y="36"/>
                    </a:moveTo>
                    <a:cubicBezTo>
                      <a:pt x="96" y="44"/>
                      <a:pt x="97" y="50"/>
                      <a:pt x="101" y="54"/>
                    </a:cubicBezTo>
                    <a:cubicBezTo>
                      <a:pt x="105" y="58"/>
                      <a:pt x="109" y="60"/>
                      <a:pt x="115" y="60"/>
                    </a:cubicBezTo>
                    <a:cubicBezTo>
                      <a:pt x="120" y="60"/>
                      <a:pt x="125" y="58"/>
                      <a:pt x="128" y="54"/>
                    </a:cubicBezTo>
                    <a:cubicBezTo>
                      <a:pt x="132" y="50"/>
                      <a:pt x="134" y="44"/>
                      <a:pt x="134" y="36"/>
                    </a:cubicBezTo>
                    <a:cubicBezTo>
                      <a:pt x="134" y="28"/>
                      <a:pt x="132" y="22"/>
                      <a:pt x="129" y="18"/>
                    </a:cubicBezTo>
                    <a:cubicBezTo>
                      <a:pt x="125" y="14"/>
                      <a:pt x="121" y="12"/>
                      <a:pt x="115" y="12"/>
                    </a:cubicBezTo>
                    <a:cubicBezTo>
                      <a:pt x="109" y="12"/>
                      <a:pt x="104" y="14"/>
                      <a:pt x="101" y="18"/>
                    </a:cubicBezTo>
                    <a:cubicBezTo>
                      <a:pt x="97" y="22"/>
                      <a:pt x="96" y="28"/>
                      <a:pt x="96" y="36"/>
                    </a:cubicBezTo>
                    <a:close/>
                    <a:moveTo>
                      <a:pt x="159" y="71"/>
                    </a:moveTo>
                    <a:lnTo>
                      <a:pt x="159" y="1"/>
                    </a:lnTo>
                    <a:lnTo>
                      <a:pt x="173" y="1"/>
                    </a:lnTo>
                    <a:lnTo>
                      <a:pt x="173" y="29"/>
                    </a:lnTo>
                    <a:lnTo>
                      <a:pt x="200" y="29"/>
                    </a:lnTo>
                    <a:lnTo>
                      <a:pt x="200" y="1"/>
                    </a:lnTo>
                    <a:lnTo>
                      <a:pt x="214" y="1"/>
                    </a:lnTo>
                    <a:lnTo>
                      <a:pt x="214" y="71"/>
                    </a:lnTo>
                    <a:lnTo>
                      <a:pt x="200" y="71"/>
                    </a:lnTo>
                    <a:lnTo>
                      <a:pt x="200" y="40"/>
                    </a:lnTo>
                    <a:lnTo>
                      <a:pt x="173" y="40"/>
                    </a:lnTo>
                    <a:lnTo>
                      <a:pt x="173" y="71"/>
                    </a:lnTo>
                    <a:lnTo>
                      <a:pt x="159" y="71"/>
                    </a:lnTo>
                    <a:close/>
                    <a:moveTo>
                      <a:pt x="230" y="1"/>
                    </a:moveTo>
                    <a:lnTo>
                      <a:pt x="276" y="1"/>
                    </a:lnTo>
                    <a:lnTo>
                      <a:pt x="276" y="13"/>
                    </a:lnTo>
                    <a:lnTo>
                      <a:pt x="244" y="13"/>
                    </a:lnTo>
                    <a:lnTo>
                      <a:pt x="244" y="71"/>
                    </a:lnTo>
                    <a:lnTo>
                      <a:pt x="230" y="71"/>
                    </a:lnTo>
                    <a:lnTo>
                      <a:pt x="230" y="1"/>
                    </a:lnTo>
                    <a:close/>
                    <a:moveTo>
                      <a:pt x="279" y="36"/>
                    </a:moveTo>
                    <a:cubicBezTo>
                      <a:pt x="279" y="29"/>
                      <a:pt x="281" y="23"/>
                      <a:pt x="283" y="19"/>
                    </a:cubicBezTo>
                    <a:cubicBezTo>
                      <a:pt x="284" y="15"/>
                      <a:pt x="286" y="12"/>
                      <a:pt x="289" y="9"/>
                    </a:cubicBezTo>
                    <a:cubicBezTo>
                      <a:pt x="292" y="6"/>
                      <a:pt x="295" y="4"/>
                      <a:pt x="298" y="3"/>
                    </a:cubicBezTo>
                    <a:cubicBezTo>
                      <a:pt x="302" y="1"/>
                      <a:pt x="307" y="0"/>
                      <a:pt x="313" y="0"/>
                    </a:cubicBezTo>
                    <a:cubicBezTo>
                      <a:pt x="323" y="0"/>
                      <a:pt x="331" y="3"/>
                      <a:pt x="337" y="10"/>
                    </a:cubicBezTo>
                    <a:cubicBezTo>
                      <a:pt x="344" y="16"/>
                      <a:pt x="347" y="25"/>
                      <a:pt x="347" y="36"/>
                    </a:cubicBezTo>
                    <a:cubicBezTo>
                      <a:pt x="347" y="47"/>
                      <a:pt x="344" y="56"/>
                      <a:pt x="337" y="62"/>
                    </a:cubicBezTo>
                    <a:cubicBezTo>
                      <a:pt x="331" y="69"/>
                      <a:pt x="323" y="72"/>
                      <a:pt x="313" y="72"/>
                    </a:cubicBezTo>
                    <a:cubicBezTo>
                      <a:pt x="303" y="72"/>
                      <a:pt x="295" y="69"/>
                      <a:pt x="289" y="62"/>
                    </a:cubicBezTo>
                    <a:cubicBezTo>
                      <a:pt x="282" y="56"/>
                      <a:pt x="279" y="47"/>
                      <a:pt x="279" y="36"/>
                    </a:cubicBezTo>
                    <a:close/>
                    <a:moveTo>
                      <a:pt x="294" y="36"/>
                    </a:moveTo>
                    <a:cubicBezTo>
                      <a:pt x="294" y="44"/>
                      <a:pt x="296" y="50"/>
                      <a:pt x="299" y="54"/>
                    </a:cubicBezTo>
                    <a:cubicBezTo>
                      <a:pt x="303" y="58"/>
                      <a:pt x="308" y="60"/>
                      <a:pt x="313" y="60"/>
                    </a:cubicBezTo>
                    <a:cubicBezTo>
                      <a:pt x="319" y="60"/>
                      <a:pt x="323" y="58"/>
                      <a:pt x="327" y="54"/>
                    </a:cubicBezTo>
                    <a:cubicBezTo>
                      <a:pt x="330" y="50"/>
                      <a:pt x="332" y="44"/>
                      <a:pt x="332" y="36"/>
                    </a:cubicBezTo>
                    <a:cubicBezTo>
                      <a:pt x="332" y="28"/>
                      <a:pt x="330" y="22"/>
                      <a:pt x="327" y="18"/>
                    </a:cubicBezTo>
                    <a:cubicBezTo>
                      <a:pt x="323" y="14"/>
                      <a:pt x="319" y="12"/>
                      <a:pt x="313" y="12"/>
                    </a:cubicBezTo>
                    <a:cubicBezTo>
                      <a:pt x="307" y="12"/>
                      <a:pt x="303" y="14"/>
                      <a:pt x="299" y="18"/>
                    </a:cubicBezTo>
                    <a:cubicBezTo>
                      <a:pt x="296" y="22"/>
                      <a:pt x="294" y="28"/>
                      <a:pt x="294" y="36"/>
                    </a:cubicBezTo>
                    <a:close/>
                    <a:moveTo>
                      <a:pt x="360" y="1"/>
                    </a:moveTo>
                    <a:lnTo>
                      <a:pt x="408" y="1"/>
                    </a:lnTo>
                    <a:lnTo>
                      <a:pt x="408" y="71"/>
                    </a:lnTo>
                    <a:lnTo>
                      <a:pt x="394" y="71"/>
                    </a:lnTo>
                    <a:lnTo>
                      <a:pt x="394" y="13"/>
                    </a:lnTo>
                    <a:lnTo>
                      <a:pt x="374" y="13"/>
                    </a:lnTo>
                    <a:lnTo>
                      <a:pt x="374" y="43"/>
                    </a:lnTo>
                    <a:cubicBezTo>
                      <a:pt x="374" y="51"/>
                      <a:pt x="373" y="57"/>
                      <a:pt x="373" y="60"/>
                    </a:cubicBezTo>
                    <a:cubicBezTo>
                      <a:pt x="372" y="64"/>
                      <a:pt x="371" y="66"/>
                      <a:pt x="369" y="68"/>
                    </a:cubicBezTo>
                    <a:cubicBezTo>
                      <a:pt x="367" y="70"/>
                      <a:pt x="363" y="71"/>
                      <a:pt x="358" y="71"/>
                    </a:cubicBezTo>
                    <a:cubicBezTo>
                      <a:pt x="357" y="71"/>
                      <a:pt x="354" y="71"/>
                      <a:pt x="350" y="71"/>
                    </a:cubicBezTo>
                    <a:lnTo>
                      <a:pt x="350" y="60"/>
                    </a:lnTo>
                    <a:lnTo>
                      <a:pt x="353" y="60"/>
                    </a:lnTo>
                    <a:cubicBezTo>
                      <a:pt x="356" y="60"/>
                      <a:pt x="358" y="59"/>
                      <a:pt x="359" y="59"/>
                    </a:cubicBezTo>
                    <a:cubicBezTo>
                      <a:pt x="360" y="58"/>
                      <a:pt x="360" y="56"/>
                      <a:pt x="360" y="53"/>
                    </a:cubicBezTo>
                    <a:lnTo>
                      <a:pt x="360" y="41"/>
                    </a:lnTo>
                    <a:lnTo>
                      <a:pt x="360" y="1"/>
                    </a:lnTo>
                    <a:close/>
                    <a:moveTo>
                      <a:pt x="443" y="1"/>
                    </a:moveTo>
                    <a:lnTo>
                      <a:pt x="458" y="1"/>
                    </a:lnTo>
                    <a:lnTo>
                      <a:pt x="474" y="37"/>
                    </a:lnTo>
                    <a:lnTo>
                      <a:pt x="488" y="1"/>
                    </a:lnTo>
                    <a:lnTo>
                      <a:pt x="503" y="1"/>
                    </a:lnTo>
                    <a:lnTo>
                      <a:pt x="479" y="54"/>
                    </a:lnTo>
                    <a:cubicBezTo>
                      <a:pt x="477" y="60"/>
                      <a:pt x="474" y="64"/>
                      <a:pt x="472" y="67"/>
                    </a:cubicBezTo>
                    <a:cubicBezTo>
                      <a:pt x="469" y="70"/>
                      <a:pt x="466" y="71"/>
                      <a:pt x="461" y="71"/>
                    </a:cubicBezTo>
                    <a:cubicBezTo>
                      <a:pt x="457" y="71"/>
                      <a:pt x="454" y="71"/>
                      <a:pt x="452" y="71"/>
                    </a:cubicBezTo>
                    <a:lnTo>
                      <a:pt x="452" y="60"/>
                    </a:lnTo>
                    <a:cubicBezTo>
                      <a:pt x="454" y="60"/>
                      <a:pt x="455" y="60"/>
                      <a:pt x="457" y="60"/>
                    </a:cubicBezTo>
                    <a:cubicBezTo>
                      <a:pt x="460" y="60"/>
                      <a:pt x="463" y="60"/>
                      <a:pt x="464" y="59"/>
                    </a:cubicBezTo>
                    <a:cubicBezTo>
                      <a:pt x="465" y="57"/>
                      <a:pt x="467" y="55"/>
                      <a:pt x="468" y="51"/>
                    </a:cubicBezTo>
                    <a:lnTo>
                      <a:pt x="443" y="1"/>
                    </a:lnTo>
                    <a:close/>
                    <a:moveTo>
                      <a:pt x="511" y="1"/>
                    </a:moveTo>
                    <a:lnTo>
                      <a:pt x="559" y="1"/>
                    </a:lnTo>
                    <a:lnTo>
                      <a:pt x="559" y="71"/>
                    </a:lnTo>
                    <a:lnTo>
                      <a:pt x="545" y="71"/>
                    </a:lnTo>
                    <a:lnTo>
                      <a:pt x="545" y="13"/>
                    </a:lnTo>
                    <a:lnTo>
                      <a:pt x="525" y="13"/>
                    </a:lnTo>
                    <a:lnTo>
                      <a:pt x="525" y="43"/>
                    </a:lnTo>
                    <a:cubicBezTo>
                      <a:pt x="525" y="51"/>
                      <a:pt x="524" y="57"/>
                      <a:pt x="524" y="60"/>
                    </a:cubicBezTo>
                    <a:cubicBezTo>
                      <a:pt x="523" y="64"/>
                      <a:pt x="522" y="66"/>
                      <a:pt x="520" y="68"/>
                    </a:cubicBezTo>
                    <a:cubicBezTo>
                      <a:pt x="518" y="70"/>
                      <a:pt x="514" y="71"/>
                      <a:pt x="509" y="71"/>
                    </a:cubicBezTo>
                    <a:cubicBezTo>
                      <a:pt x="508" y="71"/>
                      <a:pt x="505" y="71"/>
                      <a:pt x="501" y="71"/>
                    </a:cubicBezTo>
                    <a:lnTo>
                      <a:pt x="501" y="60"/>
                    </a:lnTo>
                    <a:lnTo>
                      <a:pt x="504" y="60"/>
                    </a:lnTo>
                    <a:cubicBezTo>
                      <a:pt x="507" y="60"/>
                      <a:pt x="509" y="59"/>
                      <a:pt x="510" y="59"/>
                    </a:cubicBezTo>
                    <a:cubicBezTo>
                      <a:pt x="511" y="58"/>
                      <a:pt x="511" y="56"/>
                      <a:pt x="511" y="53"/>
                    </a:cubicBezTo>
                    <a:lnTo>
                      <a:pt x="511" y="41"/>
                    </a:lnTo>
                    <a:lnTo>
                      <a:pt x="511" y="1"/>
                    </a:lnTo>
                    <a:close/>
                    <a:moveTo>
                      <a:pt x="618" y="45"/>
                    </a:moveTo>
                    <a:lnTo>
                      <a:pt x="632" y="49"/>
                    </a:lnTo>
                    <a:cubicBezTo>
                      <a:pt x="629" y="57"/>
                      <a:pt x="626" y="63"/>
                      <a:pt x="621" y="66"/>
                    </a:cubicBezTo>
                    <a:cubicBezTo>
                      <a:pt x="616" y="70"/>
                      <a:pt x="610" y="72"/>
                      <a:pt x="603" y="72"/>
                    </a:cubicBezTo>
                    <a:cubicBezTo>
                      <a:pt x="594" y="72"/>
                      <a:pt x="586" y="69"/>
                      <a:pt x="580" y="62"/>
                    </a:cubicBezTo>
                    <a:cubicBezTo>
                      <a:pt x="574" y="56"/>
                      <a:pt x="571" y="47"/>
                      <a:pt x="571" y="37"/>
                    </a:cubicBezTo>
                    <a:cubicBezTo>
                      <a:pt x="571" y="25"/>
                      <a:pt x="574" y="16"/>
                      <a:pt x="580" y="10"/>
                    </a:cubicBezTo>
                    <a:cubicBezTo>
                      <a:pt x="586" y="3"/>
                      <a:pt x="594" y="0"/>
                      <a:pt x="604" y="0"/>
                    </a:cubicBezTo>
                    <a:cubicBezTo>
                      <a:pt x="612" y="0"/>
                      <a:pt x="619" y="3"/>
                      <a:pt x="624" y="8"/>
                    </a:cubicBezTo>
                    <a:cubicBezTo>
                      <a:pt x="627" y="11"/>
                      <a:pt x="630" y="15"/>
                      <a:pt x="631" y="20"/>
                    </a:cubicBezTo>
                    <a:lnTo>
                      <a:pt x="618" y="24"/>
                    </a:lnTo>
                    <a:cubicBezTo>
                      <a:pt x="617" y="20"/>
                      <a:pt x="615" y="17"/>
                      <a:pt x="612" y="15"/>
                    </a:cubicBezTo>
                    <a:cubicBezTo>
                      <a:pt x="610" y="13"/>
                      <a:pt x="607" y="12"/>
                      <a:pt x="603" y="12"/>
                    </a:cubicBezTo>
                    <a:cubicBezTo>
                      <a:pt x="598" y="12"/>
                      <a:pt x="594" y="14"/>
                      <a:pt x="590" y="18"/>
                    </a:cubicBezTo>
                    <a:cubicBezTo>
                      <a:pt x="587" y="21"/>
                      <a:pt x="586" y="27"/>
                      <a:pt x="586" y="36"/>
                    </a:cubicBezTo>
                    <a:cubicBezTo>
                      <a:pt x="586" y="44"/>
                      <a:pt x="587" y="50"/>
                      <a:pt x="590" y="54"/>
                    </a:cubicBezTo>
                    <a:cubicBezTo>
                      <a:pt x="594" y="58"/>
                      <a:pt x="598" y="60"/>
                      <a:pt x="603" y="60"/>
                    </a:cubicBezTo>
                    <a:cubicBezTo>
                      <a:pt x="606" y="60"/>
                      <a:pt x="610" y="59"/>
                      <a:pt x="612" y="56"/>
                    </a:cubicBezTo>
                    <a:cubicBezTo>
                      <a:pt x="615" y="54"/>
                      <a:pt x="617" y="50"/>
                      <a:pt x="618" y="45"/>
                    </a:cubicBezTo>
                    <a:close/>
                    <a:moveTo>
                      <a:pt x="644" y="1"/>
                    </a:moveTo>
                    <a:lnTo>
                      <a:pt x="658" y="1"/>
                    </a:lnTo>
                    <a:lnTo>
                      <a:pt x="658" y="29"/>
                    </a:lnTo>
                    <a:lnTo>
                      <a:pt x="677" y="29"/>
                    </a:lnTo>
                    <a:cubicBezTo>
                      <a:pt x="681" y="29"/>
                      <a:pt x="686" y="30"/>
                      <a:pt x="689" y="31"/>
                    </a:cubicBezTo>
                    <a:cubicBezTo>
                      <a:pt x="693" y="32"/>
                      <a:pt x="696" y="35"/>
                      <a:pt x="698" y="38"/>
                    </a:cubicBezTo>
                    <a:cubicBezTo>
                      <a:pt x="700" y="42"/>
                      <a:pt x="702" y="46"/>
                      <a:pt x="702" y="50"/>
                    </a:cubicBezTo>
                    <a:cubicBezTo>
                      <a:pt x="702" y="55"/>
                      <a:pt x="700" y="59"/>
                      <a:pt x="698" y="62"/>
                    </a:cubicBezTo>
                    <a:cubicBezTo>
                      <a:pt x="695" y="66"/>
                      <a:pt x="693" y="68"/>
                      <a:pt x="690" y="69"/>
                    </a:cubicBezTo>
                    <a:cubicBezTo>
                      <a:pt x="687" y="70"/>
                      <a:pt x="682" y="71"/>
                      <a:pt x="677" y="71"/>
                    </a:cubicBezTo>
                    <a:lnTo>
                      <a:pt x="644" y="71"/>
                    </a:lnTo>
                    <a:lnTo>
                      <a:pt x="644" y="1"/>
                    </a:lnTo>
                    <a:close/>
                    <a:moveTo>
                      <a:pt x="658" y="59"/>
                    </a:moveTo>
                    <a:lnTo>
                      <a:pt x="672" y="59"/>
                    </a:lnTo>
                    <a:cubicBezTo>
                      <a:pt x="676" y="59"/>
                      <a:pt x="679" y="59"/>
                      <a:pt x="681" y="58"/>
                    </a:cubicBezTo>
                    <a:cubicBezTo>
                      <a:pt x="682" y="58"/>
                      <a:pt x="684" y="57"/>
                      <a:pt x="685" y="55"/>
                    </a:cubicBezTo>
                    <a:cubicBezTo>
                      <a:pt x="687" y="54"/>
                      <a:pt x="687" y="52"/>
                      <a:pt x="687" y="50"/>
                    </a:cubicBezTo>
                    <a:cubicBezTo>
                      <a:pt x="687" y="47"/>
                      <a:pt x="686" y="45"/>
                      <a:pt x="684" y="43"/>
                    </a:cubicBezTo>
                    <a:cubicBezTo>
                      <a:pt x="682" y="41"/>
                      <a:pt x="678" y="41"/>
                      <a:pt x="672" y="41"/>
                    </a:cubicBezTo>
                    <a:lnTo>
                      <a:pt x="658" y="41"/>
                    </a:lnTo>
                    <a:lnTo>
                      <a:pt x="658" y="59"/>
                    </a:lnTo>
                    <a:close/>
                    <a:moveTo>
                      <a:pt x="710" y="1"/>
                    </a:moveTo>
                    <a:lnTo>
                      <a:pt x="724" y="1"/>
                    </a:lnTo>
                    <a:lnTo>
                      <a:pt x="724" y="71"/>
                    </a:lnTo>
                    <a:lnTo>
                      <a:pt x="710" y="71"/>
                    </a:lnTo>
                    <a:lnTo>
                      <a:pt x="710" y="1"/>
                    </a:lnTo>
                    <a:close/>
                    <a:moveTo>
                      <a:pt x="738" y="71"/>
                    </a:moveTo>
                    <a:lnTo>
                      <a:pt x="738" y="1"/>
                    </a:lnTo>
                    <a:lnTo>
                      <a:pt x="752" y="1"/>
                    </a:lnTo>
                    <a:lnTo>
                      <a:pt x="752" y="29"/>
                    </a:lnTo>
                    <a:lnTo>
                      <a:pt x="779" y="29"/>
                    </a:lnTo>
                    <a:lnTo>
                      <a:pt x="779" y="1"/>
                    </a:lnTo>
                    <a:lnTo>
                      <a:pt x="793" y="1"/>
                    </a:lnTo>
                    <a:lnTo>
                      <a:pt x="793" y="71"/>
                    </a:lnTo>
                    <a:lnTo>
                      <a:pt x="779" y="71"/>
                    </a:lnTo>
                    <a:lnTo>
                      <a:pt x="779" y="40"/>
                    </a:lnTo>
                    <a:lnTo>
                      <a:pt x="752" y="40"/>
                    </a:lnTo>
                    <a:lnTo>
                      <a:pt x="752" y="71"/>
                    </a:lnTo>
                    <a:lnTo>
                      <a:pt x="738" y="71"/>
                    </a:lnTo>
                    <a:close/>
                    <a:moveTo>
                      <a:pt x="15" y="128"/>
                    </a:moveTo>
                    <a:lnTo>
                      <a:pt x="2" y="125"/>
                    </a:lnTo>
                    <a:cubicBezTo>
                      <a:pt x="4" y="114"/>
                      <a:pt x="13" y="108"/>
                      <a:pt x="27" y="108"/>
                    </a:cubicBezTo>
                    <a:cubicBezTo>
                      <a:pt x="35" y="108"/>
                      <a:pt x="41" y="110"/>
                      <a:pt x="45" y="113"/>
                    </a:cubicBezTo>
                    <a:cubicBezTo>
                      <a:pt x="49" y="117"/>
                      <a:pt x="51" y="121"/>
                      <a:pt x="51" y="126"/>
                    </a:cubicBezTo>
                    <a:cubicBezTo>
                      <a:pt x="51" y="129"/>
                      <a:pt x="50" y="132"/>
                      <a:pt x="48" y="135"/>
                    </a:cubicBezTo>
                    <a:cubicBezTo>
                      <a:pt x="46" y="138"/>
                      <a:pt x="44" y="140"/>
                      <a:pt x="40" y="142"/>
                    </a:cubicBezTo>
                    <a:cubicBezTo>
                      <a:pt x="44" y="144"/>
                      <a:pt x="48" y="146"/>
                      <a:pt x="50" y="149"/>
                    </a:cubicBezTo>
                    <a:cubicBezTo>
                      <a:pt x="52" y="152"/>
                      <a:pt x="53" y="155"/>
                      <a:pt x="53" y="159"/>
                    </a:cubicBezTo>
                    <a:cubicBezTo>
                      <a:pt x="53" y="165"/>
                      <a:pt x="51" y="170"/>
                      <a:pt x="47" y="174"/>
                    </a:cubicBezTo>
                    <a:cubicBezTo>
                      <a:pt x="42" y="178"/>
                      <a:pt x="36" y="180"/>
                      <a:pt x="27" y="180"/>
                    </a:cubicBezTo>
                    <a:cubicBezTo>
                      <a:pt x="20" y="180"/>
                      <a:pt x="14" y="179"/>
                      <a:pt x="10" y="176"/>
                    </a:cubicBezTo>
                    <a:cubicBezTo>
                      <a:pt x="6" y="174"/>
                      <a:pt x="2" y="169"/>
                      <a:pt x="0" y="163"/>
                    </a:cubicBezTo>
                    <a:lnTo>
                      <a:pt x="13" y="158"/>
                    </a:lnTo>
                    <a:cubicBezTo>
                      <a:pt x="14" y="163"/>
                      <a:pt x="16" y="165"/>
                      <a:pt x="18" y="166"/>
                    </a:cubicBezTo>
                    <a:cubicBezTo>
                      <a:pt x="21" y="168"/>
                      <a:pt x="23" y="168"/>
                      <a:pt x="26" y="168"/>
                    </a:cubicBezTo>
                    <a:cubicBezTo>
                      <a:pt x="31" y="168"/>
                      <a:pt x="34" y="167"/>
                      <a:pt x="36" y="165"/>
                    </a:cubicBezTo>
                    <a:cubicBezTo>
                      <a:pt x="38" y="164"/>
                      <a:pt x="39" y="161"/>
                      <a:pt x="39" y="159"/>
                    </a:cubicBezTo>
                    <a:cubicBezTo>
                      <a:pt x="39" y="156"/>
                      <a:pt x="38" y="154"/>
                      <a:pt x="36" y="152"/>
                    </a:cubicBezTo>
                    <a:cubicBezTo>
                      <a:pt x="33" y="150"/>
                      <a:pt x="30" y="149"/>
                      <a:pt x="25" y="149"/>
                    </a:cubicBezTo>
                    <a:lnTo>
                      <a:pt x="22" y="149"/>
                    </a:lnTo>
                    <a:lnTo>
                      <a:pt x="22" y="139"/>
                    </a:lnTo>
                    <a:lnTo>
                      <a:pt x="24" y="139"/>
                    </a:lnTo>
                    <a:cubicBezTo>
                      <a:pt x="28" y="139"/>
                      <a:pt x="31" y="138"/>
                      <a:pt x="34" y="136"/>
                    </a:cubicBezTo>
                    <a:cubicBezTo>
                      <a:pt x="36" y="134"/>
                      <a:pt x="37" y="132"/>
                      <a:pt x="37" y="128"/>
                    </a:cubicBezTo>
                    <a:cubicBezTo>
                      <a:pt x="37" y="126"/>
                      <a:pt x="36" y="124"/>
                      <a:pt x="34" y="122"/>
                    </a:cubicBezTo>
                    <a:cubicBezTo>
                      <a:pt x="32" y="120"/>
                      <a:pt x="30" y="119"/>
                      <a:pt x="26" y="119"/>
                    </a:cubicBezTo>
                    <a:cubicBezTo>
                      <a:pt x="21" y="119"/>
                      <a:pt x="17" y="122"/>
                      <a:pt x="15" y="128"/>
                    </a:cubicBezTo>
                    <a:close/>
                    <a:moveTo>
                      <a:pt x="128" y="178"/>
                    </a:moveTo>
                    <a:lnTo>
                      <a:pt x="113" y="178"/>
                    </a:lnTo>
                    <a:lnTo>
                      <a:pt x="107" y="163"/>
                    </a:lnTo>
                    <a:lnTo>
                      <a:pt x="79" y="163"/>
                    </a:lnTo>
                    <a:lnTo>
                      <a:pt x="74" y="178"/>
                    </a:lnTo>
                    <a:lnTo>
                      <a:pt x="59" y="178"/>
                    </a:lnTo>
                    <a:lnTo>
                      <a:pt x="86" y="109"/>
                    </a:lnTo>
                    <a:lnTo>
                      <a:pt x="100" y="109"/>
                    </a:lnTo>
                    <a:lnTo>
                      <a:pt x="128" y="178"/>
                    </a:lnTo>
                    <a:close/>
                    <a:moveTo>
                      <a:pt x="103" y="151"/>
                    </a:moveTo>
                    <a:lnTo>
                      <a:pt x="93" y="125"/>
                    </a:lnTo>
                    <a:lnTo>
                      <a:pt x="84" y="151"/>
                    </a:lnTo>
                    <a:lnTo>
                      <a:pt x="103" y="151"/>
                    </a:lnTo>
                    <a:close/>
                    <a:moveTo>
                      <a:pt x="177" y="153"/>
                    </a:moveTo>
                    <a:lnTo>
                      <a:pt x="191" y="157"/>
                    </a:lnTo>
                    <a:cubicBezTo>
                      <a:pt x="189" y="165"/>
                      <a:pt x="185" y="170"/>
                      <a:pt x="181" y="174"/>
                    </a:cubicBezTo>
                    <a:cubicBezTo>
                      <a:pt x="176" y="178"/>
                      <a:pt x="170" y="180"/>
                      <a:pt x="162" y="180"/>
                    </a:cubicBezTo>
                    <a:cubicBezTo>
                      <a:pt x="153" y="180"/>
                      <a:pt x="145" y="176"/>
                      <a:pt x="140" y="170"/>
                    </a:cubicBezTo>
                    <a:cubicBezTo>
                      <a:pt x="134" y="164"/>
                      <a:pt x="131" y="155"/>
                      <a:pt x="131" y="144"/>
                    </a:cubicBezTo>
                    <a:cubicBezTo>
                      <a:pt x="131" y="133"/>
                      <a:pt x="134" y="124"/>
                      <a:pt x="140" y="118"/>
                    </a:cubicBezTo>
                    <a:cubicBezTo>
                      <a:pt x="145" y="111"/>
                      <a:pt x="153" y="108"/>
                      <a:pt x="163" y="108"/>
                    </a:cubicBezTo>
                    <a:cubicBezTo>
                      <a:pt x="171" y="108"/>
                      <a:pt x="178" y="111"/>
                      <a:pt x="184" y="116"/>
                    </a:cubicBezTo>
                    <a:cubicBezTo>
                      <a:pt x="187" y="119"/>
                      <a:pt x="189" y="123"/>
                      <a:pt x="191" y="128"/>
                    </a:cubicBezTo>
                    <a:lnTo>
                      <a:pt x="177" y="132"/>
                    </a:lnTo>
                    <a:cubicBezTo>
                      <a:pt x="176" y="128"/>
                      <a:pt x="174" y="125"/>
                      <a:pt x="172" y="123"/>
                    </a:cubicBezTo>
                    <a:cubicBezTo>
                      <a:pt x="169" y="121"/>
                      <a:pt x="166" y="120"/>
                      <a:pt x="162" y="120"/>
                    </a:cubicBezTo>
                    <a:cubicBezTo>
                      <a:pt x="157" y="120"/>
                      <a:pt x="153" y="122"/>
                      <a:pt x="150" y="126"/>
                    </a:cubicBezTo>
                    <a:cubicBezTo>
                      <a:pt x="147" y="129"/>
                      <a:pt x="145" y="135"/>
                      <a:pt x="145" y="143"/>
                    </a:cubicBezTo>
                    <a:cubicBezTo>
                      <a:pt x="145" y="152"/>
                      <a:pt x="147" y="158"/>
                      <a:pt x="150" y="162"/>
                    </a:cubicBezTo>
                    <a:cubicBezTo>
                      <a:pt x="153" y="166"/>
                      <a:pt x="157" y="168"/>
                      <a:pt x="162" y="168"/>
                    </a:cubicBezTo>
                    <a:cubicBezTo>
                      <a:pt x="166" y="168"/>
                      <a:pt x="169" y="166"/>
                      <a:pt x="172" y="164"/>
                    </a:cubicBezTo>
                    <a:cubicBezTo>
                      <a:pt x="174" y="162"/>
                      <a:pt x="176" y="158"/>
                      <a:pt x="177" y="153"/>
                    </a:cubicBezTo>
                    <a:close/>
                    <a:moveTo>
                      <a:pt x="204" y="109"/>
                    </a:moveTo>
                    <a:lnTo>
                      <a:pt x="250" y="109"/>
                    </a:lnTo>
                    <a:lnTo>
                      <a:pt x="250" y="121"/>
                    </a:lnTo>
                    <a:lnTo>
                      <a:pt x="218" y="121"/>
                    </a:lnTo>
                    <a:lnTo>
                      <a:pt x="218" y="178"/>
                    </a:lnTo>
                    <a:lnTo>
                      <a:pt x="204" y="178"/>
                    </a:lnTo>
                    <a:lnTo>
                      <a:pt x="204" y="109"/>
                    </a:lnTo>
                    <a:close/>
                    <a:moveTo>
                      <a:pt x="258" y="109"/>
                    </a:moveTo>
                    <a:lnTo>
                      <a:pt x="271" y="109"/>
                    </a:lnTo>
                    <a:lnTo>
                      <a:pt x="271" y="155"/>
                    </a:lnTo>
                    <a:lnTo>
                      <a:pt x="299" y="109"/>
                    </a:lnTo>
                    <a:lnTo>
                      <a:pt x="313" y="109"/>
                    </a:lnTo>
                    <a:lnTo>
                      <a:pt x="313" y="178"/>
                    </a:lnTo>
                    <a:lnTo>
                      <a:pt x="300" y="178"/>
                    </a:lnTo>
                    <a:lnTo>
                      <a:pt x="300" y="133"/>
                    </a:lnTo>
                    <a:lnTo>
                      <a:pt x="272" y="178"/>
                    </a:lnTo>
                    <a:lnTo>
                      <a:pt x="258" y="178"/>
                    </a:lnTo>
                    <a:lnTo>
                      <a:pt x="258" y="109"/>
                    </a:lnTo>
                    <a:close/>
                    <a:moveTo>
                      <a:pt x="327" y="109"/>
                    </a:moveTo>
                    <a:lnTo>
                      <a:pt x="340" y="109"/>
                    </a:lnTo>
                    <a:lnTo>
                      <a:pt x="340" y="155"/>
                    </a:lnTo>
                    <a:lnTo>
                      <a:pt x="368" y="109"/>
                    </a:lnTo>
                    <a:lnTo>
                      <a:pt x="382" y="109"/>
                    </a:lnTo>
                    <a:lnTo>
                      <a:pt x="382" y="178"/>
                    </a:lnTo>
                    <a:lnTo>
                      <a:pt x="369" y="178"/>
                    </a:lnTo>
                    <a:lnTo>
                      <a:pt x="369" y="133"/>
                    </a:lnTo>
                    <a:lnTo>
                      <a:pt x="341" y="178"/>
                    </a:lnTo>
                    <a:lnTo>
                      <a:pt x="327" y="178"/>
                    </a:lnTo>
                    <a:lnTo>
                      <a:pt x="327" y="109"/>
                    </a:lnTo>
                    <a:close/>
                    <a:moveTo>
                      <a:pt x="363" y="89"/>
                    </a:moveTo>
                    <a:lnTo>
                      <a:pt x="369" y="89"/>
                    </a:lnTo>
                    <a:cubicBezTo>
                      <a:pt x="369" y="94"/>
                      <a:pt x="368" y="97"/>
                      <a:pt x="365" y="99"/>
                    </a:cubicBezTo>
                    <a:cubicBezTo>
                      <a:pt x="362" y="102"/>
                      <a:pt x="359" y="103"/>
                      <a:pt x="355" y="103"/>
                    </a:cubicBezTo>
                    <a:cubicBezTo>
                      <a:pt x="351" y="103"/>
                      <a:pt x="347" y="102"/>
                      <a:pt x="345" y="99"/>
                    </a:cubicBezTo>
                    <a:cubicBezTo>
                      <a:pt x="342" y="97"/>
                      <a:pt x="340" y="94"/>
                      <a:pt x="340" y="89"/>
                    </a:cubicBezTo>
                    <a:lnTo>
                      <a:pt x="347" y="89"/>
                    </a:lnTo>
                    <a:cubicBezTo>
                      <a:pt x="347" y="92"/>
                      <a:pt x="348" y="93"/>
                      <a:pt x="349" y="94"/>
                    </a:cubicBezTo>
                    <a:cubicBezTo>
                      <a:pt x="350" y="96"/>
                      <a:pt x="352" y="96"/>
                      <a:pt x="355" y="96"/>
                    </a:cubicBezTo>
                    <a:cubicBezTo>
                      <a:pt x="357" y="96"/>
                      <a:pt x="359" y="96"/>
                      <a:pt x="361" y="94"/>
                    </a:cubicBezTo>
                    <a:cubicBezTo>
                      <a:pt x="362" y="93"/>
                      <a:pt x="363" y="92"/>
                      <a:pt x="363" y="89"/>
                    </a:cubicBezTo>
                    <a:close/>
                    <a:moveTo>
                      <a:pt x="396" y="178"/>
                    </a:moveTo>
                    <a:lnTo>
                      <a:pt x="396" y="109"/>
                    </a:lnTo>
                    <a:lnTo>
                      <a:pt x="410" y="109"/>
                    </a:lnTo>
                    <a:lnTo>
                      <a:pt x="410" y="137"/>
                    </a:lnTo>
                    <a:lnTo>
                      <a:pt x="438" y="137"/>
                    </a:lnTo>
                    <a:lnTo>
                      <a:pt x="438" y="109"/>
                    </a:lnTo>
                    <a:lnTo>
                      <a:pt x="452" y="109"/>
                    </a:lnTo>
                    <a:lnTo>
                      <a:pt x="452" y="178"/>
                    </a:lnTo>
                    <a:lnTo>
                      <a:pt x="438" y="178"/>
                    </a:lnTo>
                    <a:lnTo>
                      <a:pt x="438" y="148"/>
                    </a:lnTo>
                    <a:lnTo>
                      <a:pt x="410" y="148"/>
                    </a:lnTo>
                    <a:lnTo>
                      <a:pt x="410" y="178"/>
                    </a:lnTo>
                    <a:lnTo>
                      <a:pt x="396" y="178"/>
                    </a:lnTo>
                    <a:close/>
                    <a:moveTo>
                      <a:pt x="494" y="109"/>
                    </a:moveTo>
                    <a:lnTo>
                      <a:pt x="541" y="109"/>
                    </a:lnTo>
                    <a:lnTo>
                      <a:pt x="541" y="121"/>
                    </a:lnTo>
                    <a:lnTo>
                      <a:pt x="508" y="121"/>
                    </a:lnTo>
                    <a:lnTo>
                      <a:pt x="508" y="178"/>
                    </a:lnTo>
                    <a:lnTo>
                      <a:pt x="494" y="178"/>
                    </a:lnTo>
                    <a:lnTo>
                      <a:pt x="494" y="109"/>
                    </a:lnTo>
                    <a:close/>
                    <a:moveTo>
                      <a:pt x="604" y="178"/>
                    </a:moveTo>
                    <a:lnTo>
                      <a:pt x="589" y="178"/>
                    </a:lnTo>
                    <a:lnTo>
                      <a:pt x="583" y="163"/>
                    </a:lnTo>
                    <a:lnTo>
                      <a:pt x="555" y="163"/>
                    </a:lnTo>
                    <a:lnTo>
                      <a:pt x="549" y="178"/>
                    </a:lnTo>
                    <a:lnTo>
                      <a:pt x="535" y="178"/>
                    </a:lnTo>
                    <a:lnTo>
                      <a:pt x="561" y="109"/>
                    </a:lnTo>
                    <a:lnTo>
                      <a:pt x="576" y="109"/>
                    </a:lnTo>
                    <a:lnTo>
                      <a:pt x="604" y="178"/>
                    </a:lnTo>
                    <a:close/>
                    <a:moveTo>
                      <a:pt x="578" y="151"/>
                    </a:moveTo>
                    <a:lnTo>
                      <a:pt x="569" y="125"/>
                    </a:lnTo>
                    <a:lnTo>
                      <a:pt x="559" y="151"/>
                    </a:lnTo>
                    <a:lnTo>
                      <a:pt x="578" y="151"/>
                    </a:lnTo>
                    <a:close/>
                    <a:moveTo>
                      <a:pt x="621" y="128"/>
                    </a:moveTo>
                    <a:lnTo>
                      <a:pt x="608" y="125"/>
                    </a:lnTo>
                    <a:cubicBezTo>
                      <a:pt x="611" y="114"/>
                      <a:pt x="619" y="108"/>
                      <a:pt x="633" y="108"/>
                    </a:cubicBezTo>
                    <a:cubicBezTo>
                      <a:pt x="641" y="108"/>
                      <a:pt x="647" y="110"/>
                      <a:pt x="651" y="113"/>
                    </a:cubicBezTo>
                    <a:cubicBezTo>
                      <a:pt x="655" y="117"/>
                      <a:pt x="657" y="121"/>
                      <a:pt x="657" y="126"/>
                    </a:cubicBezTo>
                    <a:cubicBezTo>
                      <a:pt x="657" y="129"/>
                      <a:pt x="656" y="132"/>
                      <a:pt x="654" y="135"/>
                    </a:cubicBezTo>
                    <a:cubicBezTo>
                      <a:pt x="653" y="138"/>
                      <a:pt x="650" y="140"/>
                      <a:pt x="646" y="142"/>
                    </a:cubicBezTo>
                    <a:cubicBezTo>
                      <a:pt x="650" y="144"/>
                      <a:pt x="654" y="146"/>
                      <a:pt x="656" y="149"/>
                    </a:cubicBezTo>
                    <a:cubicBezTo>
                      <a:pt x="658" y="152"/>
                      <a:pt x="660" y="155"/>
                      <a:pt x="660" y="159"/>
                    </a:cubicBezTo>
                    <a:cubicBezTo>
                      <a:pt x="660" y="165"/>
                      <a:pt x="657" y="170"/>
                      <a:pt x="653" y="174"/>
                    </a:cubicBezTo>
                    <a:cubicBezTo>
                      <a:pt x="649" y="178"/>
                      <a:pt x="642" y="180"/>
                      <a:pt x="633" y="180"/>
                    </a:cubicBezTo>
                    <a:cubicBezTo>
                      <a:pt x="626" y="180"/>
                      <a:pt x="620" y="179"/>
                      <a:pt x="616" y="176"/>
                    </a:cubicBezTo>
                    <a:cubicBezTo>
                      <a:pt x="612" y="174"/>
                      <a:pt x="609" y="169"/>
                      <a:pt x="606" y="163"/>
                    </a:cubicBezTo>
                    <a:lnTo>
                      <a:pt x="619" y="158"/>
                    </a:lnTo>
                    <a:cubicBezTo>
                      <a:pt x="620" y="163"/>
                      <a:pt x="622" y="165"/>
                      <a:pt x="624" y="166"/>
                    </a:cubicBezTo>
                    <a:cubicBezTo>
                      <a:pt x="627" y="168"/>
                      <a:pt x="629" y="168"/>
                      <a:pt x="633" y="168"/>
                    </a:cubicBezTo>
                    <a:cubicBezTo>
                      <a:pt x="637" y="168"/>
                      <a:pt x="640" y="167"/>
                      <a:pt x="642" y="165"/>
                    </a:cubicBezTo>
                    <a:cubicBezTo>
                      <a:pt x="644" y="164"/>
                      <a:pt x="645" y="161"/>
                      <a:pt x="645" y="159"/>
                    </a:cubicBezTo>
                    <a:cubicBezTo>
                      <a:pt x="645" y="156"/>
                      <a:pt x="644" y="154"/>
                      <a:pt x="642" y="152"/>
                    </a:cubicBezTo>
                    <a:cubicBezTo>
                      <a:pt x="640" y="150"/>
                      <a:pt x="636" y="149"/>
                      <a:pt x="632" y="149"/>
                    </a:cubicBezTo>
                    <a:lnTo>
                      <a:pt x="628" y="149"/>
                    </a:lnTo>
                    <a:lnTo>
                      <a:pt x="628" y="139"/>
                    </a:lnTo>
                    <a:lnTo>
                      <a:pt x="630" y="139"/>
                    </a:lnTo>
                    <a:cubicBezTo>
                      <a:pt x="634" y="139"/>
                      <a:pt x="637" y="138"/>
                      <a:pt x="640" y="136"/>
                    </a:cubicBezTo>
                    <a:cubicBezTo>
                      <a:pt x="642" y="134"/>
                      <a:pt x="643" y="132"/>
                      <a:pt x="643" y="128"/>
                    </a:cubicBezTo>
                    <a:cubicBezTo>
                      <a:pt x="643" y="126"/>
                      <a:pt x="642" y="124"/>
                      <a:pt x="640" y="122"/>
                    </a:cubicBezTo>
                    <a:cubicBezTo>
                      <a:pt x="639" y="120"/>
                      <a:pt x="636" y="119"/>
                      <a:pt x="632" y="119"/>
                    </a:cubicBezTo>
                    <a:cubicBezTo>
                      <a:pt x="627" y="119"/>
                      <a:pt x="623" y="122"/>
                      <a:pt x="621" y="128"/>
                    </a:cubicBezTo>
                    <a:close/>
                    <a:moveTo>
                      <a:pt x="734" y="178"/>
                    </a:moveTo>
                    <a:lnTo>
                      <a:pt x="719" y="178"/>
                    </a:lnTo>
                    <a:lnTo>
                      <a:pt x="713" y="163"/>
                    </a:lnTo>
                    <a:lnTo>
                      <a:pt x="685" y="163"/>
                    </a:lnTo>
                    <a:lnTo>
                      <a:pt x="680" y="178"/>
                    </a:lnTo>
                    <a:lnTo>
                      <a:pt x="665" y="178"/>
                    </a:lnTo>
                    <a:lnTo>
                      <a:pt x="692" y="109"/>
                    </a:lnTo>
                    <a:lnTo>
                      <a:pt x="707" y="109"/>
                    </a:lnTo>
                    <a:lnTo>
                      <a:pt x="734" y="178"/>
                    </a:lnTo>
                    <a:close/>
                    <a:moveTo>
                      <a:pt x="709" y="151"/>
                    </a:moveTo>
                    <a:lnTo>
                      <a:pt x="699" y="125"/>
                    </a:lnTo>
                    <a:lnTo>
                      <a:pt x="690" y="151"/>
                    </a:lnTo>
                    <a:lnTo>
                      <a:pt x="709" y="151"/>
                    </a:lnTo>
                    <a:close/>
                    <a:moveTo>
                      <a:pt x="742" y="178"/>
                    </a:moveTo>
                    <a:lnTo>
                      <a:pt x="742" y="109"/>
                    </a:lnTo>
                    <a:lnTo>
                      <a:pt x="764" y="109"/>
                    </a:lnTo>
                    <a:cubicBezTo>
                      <a:pt x="773" y="109"/>
                      <a:pt x="778" y="110"/>
                      <a:pt x="781" y="110"/>
                    </a:cubicBezTo>
                    <a:cubicBezTo>
                      <a:pt x="785" y="111"/>
                      <a:pt x="788" y="114"/>
                      <a:pt x="791" y="117"/>
                    </a:cubicBezTo>
                    <a:cubicBezTo>
                      <a:pt x="793" y="121"/>
                      <a:pt x="795" y="125"/>
                      <a:pt x="795" y="131"/>
                    </a:cubicBezTo>
                    <a:cubicBezTo>
                      <a:pt x="795" y="135"/>
                      <a:pt x="794" y="138"/>
                      <a:pt x="792" y="141"/>
                    </a:cubicBezTo>
                    <a:cubicBezTo>
                      <a:pt x="791" y="144"/>
                      <a:pt x="789" y="146"/>
                      <a:pt x="786" y="148"/>
                    </a:cubicBezTo>
                    <a:cubicBezTo>
                      <a:pt x="784" y="150"/>
                      <a:pt x="782" y="151"/>
                      <a:pt x="779" y="151"/>
                    </a:cubicBezTo>
                    <a:cubicBezTo>
                      <a:pt x="776" y="152"/>
                      <a:pt x="771" y="152"/>
                      <a:pt x="765" y="152"/>
                    </a:cubicBezTo>
                    <a:lnTo>
                      <a:pt x="756" y="152"/>
                    </a:lnTo>
                    <a:lnTo>
                      <a:pt x="756" y="178"/>
                    </a:lnTo>
                    <a:lnTo>
                      <a:pt x="742" y="178"/>
                    </a:lnTo>
                    <a:close/>
                    <a:moveTo>
                      <a:pt x="756" y="121"/>
                    </a:moveTo>
                    <a:lnTo>
                      <a:pt x="756" y="141"/>
                    </a:lnTo>
                    <a:lnTo>
                      <a:pt x="763" y="141"/>
                    </a:lnTo>
                    <a:cubicBezTo>
                      <a:pt x="769" y="141"/>
                      <a:pt x="772" y="140"/>
                      <a:pt x="774" y="140"/>
                    </a:cubicBezTo>
                    <a:cubicBezTo>
                      <a:pt x="776" y="139"/>
                      <a:pt x="778" y="138"/>
                      <a:pt x="779" y="136"/>
                    </a:cubicBezTo>
                    <a:cubicBezTo>
                      <a:pt x="780" y="135"/>
                      <a:pt x="780" y="133"/>
                      <a:pt x="780" y="131"/>
                    </a:cubicBezTo>
                    <a:cubicBezTo>
                      <a:pt x="780" y="128"/>
                      <a:pt x="779" y="126"/>
                      <a:pt x="778" y="125"/>
                    </a:cubicBezTo>
                    <a:cubicBezTo>
                      <a:pt x="777" y="123"/>
                      <a:pt x="775" y="122"/>
                      <a:pt x="772" y="121"/>
                    </a:cubicBezTo>
                    <a:cubicBezTo>
                      <a:pt x="771" y="121"/>
                      <a:pt x="767" y="121"/>
                      <a:pt x="762" y="121"/>
                    </a:cubicBezTo>
                    <a:lnTo>
                      <a:pt x="756" y="1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US" sz="2700"/>
              </a:p>
            </p:txBody>
          </p:sp>
          <p:sp>
            <p:nvSpPr>
              <p:cNvPr id="9" name="Freeform 9">
                <a:extLst>
                  <a:ext uri="{FF2B5EF4-FFF2-40B4-BE49-F238E27FC236}">
                    <a16:creationId xmlns:a16="http://schemas.microsoft.com/office/drawing/2014/main" id="{661F1BBD-2CBF-4C48-BEF6-34481DC8A6EC}"/>
                  </a:ext>
                </a:extLst>
              </p:cNvPr>
              <p:cNvSpPr>
                <a:spLocks noEditPoints="1"/>
              </p:cNvSpPr>
              <p:nvPr/>
            </p:nvSpPr>
            <p:spPr bwMode="auto">
              <a:xfrm>
                <a:off x="2946845" y="1333945"/>
                <a:ext cx="257175" cy="525463"/>
              </a:xfrm>
              <a:custGeom>
                <a:avLst/>
                <a:gdLst>
                  <a:gd name="T0" fmla="*/ 139 w 279"/>
                  <a:gd name="T1" fmla="*/ 99 h 571"/>
                  <a:gd name="T2" fmla="*/ 107 w 279"/>
                  <a:gd name="T3" fmla="*/ 68 h 571"/>
                  <a:gd name="T4" fmla="*/ 116 w 279"/>
                  <a:gd name="T5" fmla="*/ 52 h 571"/>
                  <a:gd name="T6" fmla="*/ 124 w 279"/>
                  <a:gd name="T7" fmla="*/ 30 h 571"/>
                  <a:gd name="T8" fmla="*/ 126 w 279"/>
                  <a:gd name="T9" fmla="*/ 46 h 571"/>
                  <a:gd name="T10" fmla="*/ 128 w 279"/>
                  <a:gd name="T11" fmla="*/ 67 h 571"/>
                  <a:gd name="T12" fmla="*/ 132 w 279"/>
                  <a:gd name="T13" fmla="*/ 36 h 571"/>
                  <a:gd name="T14" fmla="*/ 134 w 279"/>
                  <a:gd name="T15" fmla="*/ 12 h 571"/>
                  <a:gd name="T16" fmla="*/ 146 w 279"/>
                  <a:gd name="T17" fmla="*/ 28 h 571"/>
                  <a:gd name="T18" fmla="*/ 152 w 279"/>
                  <a:gd name="T19" fmla="*/ 67 h 571"/>
                  <a:gd name="T20" fmla="*/ 153 w 279"/>
                  <a:gd name="T21" fmla="*/ 47 h 571"/>
                  <a:gd name="T22" fmla="*/ 161 w 279"/>
                  <a:gd name="T23" fmla="*/ 39 h 571"/>
                  <a:gd name="T24" fmla="*/ 172 w 279"/>
                  <a:gd name="T25" fmla="*/ 68 h 571"/>
                  <a:gd name="T26" fmla="*/ 201 w 279"/>
                  <a:gd name="T27" fmla="*/ 417 h 571"/>
                  <a:gd name="T28" fmla="*/ 127 w 279"/>
                  <a:gd name="T29" fmla="*/ 476 h 571"/>
                  <a:gd name="T30" fmla="*/ 137 w 279"/>
                  <a:gd name="T31" fmla="*/ 422 h 571"/>
                  <a:gd name="T32" fmla="*/ 177 w 279"/>
                  <a:gd name="T33" fmla="*/ 384 h 571"/>
                  <a:gd name="T34" fmla="*/ 108 w 279"/>
                  <a:gd name="T35" fmla="*/ 470 h 571"/>
                  <a:gd name="T36" fmla="*/ 129 w 279"/>
                  <a:gd name="T37" fmla="*/ 357 h 571"/>
                  <a:gd name="T38" fmla="*/ 140 w 279"/>
                  <a:gd name="T39" fmla="*/ 413 h 571"/>
                  <a:gd name="T40" fmla="*/ 102 w 279"/>
                  <a:gd name="T41" fmla="*/ 450 h 571"/>
                  <a:gd name="T42" fmla="*/ 0 w 279"/>
                  <a:gd name="T43" fmla="*/ 266 h 571"/>
                  <a:gd name="T44" fmla="*/ 64 w 279"/>
                  <a:gd name="T45" fmla="*/ 571 h 571"/>
                  <a:gd name="T46" fmla="*/ 0 w 279"/>
                  <a:gd name="T47" fmla="*/ 266 h 571"/>
                  <a:gd name="T48" fmla="*/ 279 w 279"/>
                  <a:gd name="T49" fmla="*/ 266 h 571"/>
                  <a:gd name="T50" fmla="*/ 215 w 279"/>
                  <a:gd name="T51" fmla="*/ 571 h 571"/>
                  <a:gd name="T52" fmla="*/ 78 w 279"/>
                  <a:gd name="T53" fmla="*/ 492 h 571"/>
                  <a:gd name="T54" fmla="*/ 201 w 279"/>
                  <a:gd name="T55" fmla="*/ 516 h 571"/>
                  <a:gd name="T56" fmla="*/ 78 w 279"/>
                  <a:gd name="T57" fmla="*/ 492 h 571"/>
                  <a:gd name="T58" fmla="*/ 200 w 279"/>
                  <a:gd name="T59" fmla="*/ 533 h 571"/>
                  <a:gd name="T60" fmla="*/ 139 w 279"/>
                  <a:gd name="T61" fmla="*/ 570 h 571"/>
                  <a:gd name="T62" fmla="*/ 201 w 279"/>
                  <a:gd name="T63" fmla="*/ 317 h 571"/>
                  <a:gd name="T64" fmla="*/ 78 w 279"/>
                  <a:gd name="T65" fmla="*/ 341 h 571"/>
                  <a:gd name="T66" fmla="*/ 139 w 279"/>
                  <a:gd name="T67" fmla="*/ 303 h 571"/>
                  <a:gd name="T68" fmla="*/ 79 w 279"/>
                  <a:gd name="T69" fmla="*/ 266 h 571"/>
                  <a:gd name="T70" fmla="*/ 209 w 279"/>
                  <a:gd name="T71" fmla="*/ 184 h 571"/>
                  <a:gd name="T72" fmla="*/ 70 w 279"/>
                  <a:gd name="T73" fmla="*/ 184 h 571"/>
                  <a:gd name="T74" fmla="*/ 209 w 279"/>
                  <a:gd name="T75" fmla="*/ 184 h 571"/>
                  <a:gd name="T76" fmla="*/ 191 w 279"/>
                  <a:gd name="T77" fmla="*/ 163 h 571"/>
                  <a:gd name="T78" fmla="*/ 88 w 279"/>
                  <a:gd name="T79" fmla="*/ 163 h 571"/>
                  <a:gd name="T80" fmla="*/ 140 w 279"/>
                  <a:gd name="T81" fmla="*/ 374 h 571"/>
                  <a:gd name="T82" fmla="*/ 140 w 279"/>
                  <a:gd name="T83" fmla="*/ 395 h 571"/>
                  <a:gd name="T84" fmla="*/ 140 w 279"/>
                  <a:gd name="T85" fmla="*/ 374 h 571"/>
                  <a:gd name="T86" fmla="*/ 150 w 279"/>
                  <a:gd name="T87" fmla="*/ 451 h 571"/>
                  <a:gd name="T88" fmla="*/ 129 w 279"/>
                  <a:gd name="T89" fmla="*/ 45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9" h="571">
                    <a:moveTo>
                      <a:pt x="172" y="68"/>
                    </a:moveTo>
                    <a:cubicBezTo>
                      <a:pt x="172" y="85"/>
                      <a:pt x="157" y="99"/>
                      <a:pt x="139" y="99"/>
                    </a:cubicBezTo>
                    <a:cubicBezTo>
                      <a:pt x="122" y="99"/>
                      <a:pt x="108" y="85"/>
                      <a:pt x="107" y="68"/>
                    </a:cubicBezTo>
                    <a:cubicBezTo>
                      <a:pt x="107" y="68"/>
                      <a:pt x="107" y="68"/>
                      <a:pt x="107" y="68"/>
                    </a:cubicBezTo>
                    <a:cubicBezTo>
                      <a:pt x="107" y="65"/>
                      <a:pt x="108" y="62"/>
                      <a:pt x="110" y="60"/>
                    </a:cubicBezTo>
                    <a:cubicBezTo>
                      <a:pt x="112" y="57"/>
                      <a:pt x="115" y="55"/>
                      <a:pt x="116" y="52"/>
                    </a:cubicBezTo>
                    <a:cubicBezTo>
                      <a:pt x="117" y="47"/>
                      <a:pt x="116" y="45"/>
                      <a:pt x="117" y="42"/>
                    </a:cubicBezTo>
                    <a:cubicBezTo>
                      <a:pt x="117" y="37"/>
                      <a:pt x="121" y="33"/>
                      <a:pt x="124" y="30"/>
                    </a:cubicBezTo>
                    <a:cubicBezTo>
                      <a:pt x="124" y="31"/>
                      <a:pt x="122" y="35"/>
                      <a:pt x="123" y="39"/>
                    </a:cubicBezTo>
                    <a:cubicBezTo>
                      <a:pt x="123" y="41"/>
                      <a:pt x="125" y="44"/>
                      <a:pt x="126" y="46"/>
                    </a:cubicBezTo>
                    <a:cubicBezTo>
                      <a:pt x="127" y="52"/>
                      <a:pt x="122" y="54"/>
                      <a:pt x="121" y="59"/>
                    </a:cubicBezTo>
                    <a:cubicBezTo>
                      <a:pt x="120" y="62"/>
                      <a:pt x="122" y="67"/>
                      <a:pt x="128" y="67"/>
                    </a:cubicBezTo>
                    <a:cubicBezTo>
                      <a:pt x="132" y="67"/>
                      <a:pt x="135" y="62"/>
                      <a:pt x="133" y="58"/>
                    </a:cubicBezTo>
                    <a:cubicBezTo>
                      <a:pt x="129" y="47"/>
                      <a:pt x="129" y="42"/>
                      <a:pt x="132" y="36"/>
                    </a:cubicBezTo>
                    <a:cubicBezTo>
                      <a:pt x="133" y="34"/>
                      <a:pt x="135" y="33"/>
                      <a:pt x="136" y="30"/>
                    </a:cubicBezTo>
                    <a:cubicBezTo>
                      <a:pt x="139" y="25"/>
                      <a:pt x="134" y="18"/>
                      <a:pt x="134" y="12"/>
                    </a:cubicBezTo>
                    <a:cubicBezTo>
                      <a:pt x="134" y="7"/>
                      <a:pt x="137" y="1"/>
                      <a:pt x="140" y="0"/>
                    </a:cubicBezTo>
                    <a:cubicBezTo>
                      <a:pt x="135" y="12"/>
                      <a:pt x="140" y="19"/>
                      <a:pt x="146" y="28"/>
                    </a:cubicBezTo>
                    <a:cubicBezTo>
                      <a:pt x="153" y="37"/>
                      <a:pt x="145" y="48"/>
                      <a:pt x="144" y="56"/>
                    </a:cubicBezTo>
                    <a:cubicBezTo>
                      <a:pt x="143" y="62"/>
                      <a:pt x="146" y="67"/>
                      <a:pt x="152" y="67"/>
                    </a:cubicBezTo>
                    <a:cubicBezTo>
                      <a:pt x="158" y="66"/>
                      <a:pt x="159" y="59"/>
                      <a:pt x="155" y="55"/>
                    </a:cubicBezTo>
                    <a:cubicBezTo>
                      <a:pt x="153" y="53"/>
                      <a:pt x="153" y="50"/>
                      <a:pt x="153" y="47"/>
                    </a:cubicBezTo>
                    <a:cubicBezTo>
                      <a:pt x="154" y="43"/>
                      <a:pt x="158" y="39"/>
                      <a:pt x="153" y="32"/>
                    </a:cubicBezTo>
                    <a:cubicBezTo>
                      <a:pt x="158" y="34"/>
                      <a:pt x="160" y="37"/>
                      <a:pt x="161" y="39"/>
                    </a:cubicBezTo>
                    <a:cubicBezTo>
                      <a:pt x="162" y="44"/>
                      <a:pt x="160" y="44"/>
                      <a:pt x="161" y="50"/>
                    </a:cubicBezTo>
                    <a:cubicBezTo>
                      <a:pt x="163" y="55"/>
                      <a:pt x="171" y="58"/>
                      <a:pt x="172" y="68"/>
                    </a:cubicBezTo>
                    <a:close/>
                    <a:moveTo>
                      <a:pt x="171" y="365"/>
                    </a:moveTo>
                    <a:cubicBezTo>
                      <a:pt x="189" y="375"/>
                      <a:pt x="201" y="395"/>
                      <a:pt x="201" y="417"/>
                    </a:cubicBezTo>
                    <a:cubicBezTo>
                      <a:pt x="201" y="448"/>
                      <a:pt x="178" y="474"/>
                      <a:pt x="149" y="478"/>
                    </a:cubicBezTo>
                    <a:cubicBezTo>
                      <a:pt x="141" y="479"/>
                      <a:pt x="134" y="479"/>
                      <a:pt x="127" y="476"/>
                    </a:cubicBezTo>
                    <a:cubicBezTo>
                      <a:pt x="118" y="471"/>
                      <a:pt x="111" y="461"/>
                      <a:pt x="111" y="450"/>
                    </a:cubicBezTo>
                    <a:cubicBezTo>
                      <a:pt x="111" y="435"/>
                      <a:pt x="123" y="423"/>
                      <a:pt x="137" y="422"/>
                    </a:cubicBezTo>
                    <a:cubicBezTo>
                      <a:pt x="139" y="422"/>
                      <a:pt x="140" y="422"/>
                      <a:pt x="141" y="422"/>
                    </a:cubicBezTo>
                    <a:cubicBezTo>
                      <a:pt x="161" y="421"/>
                      <a:pt x="177" y="405"/>
                      <a:pt x="177" y="384"/>
                    </a:cubicBezTo>
                    <a:cubicBezTo>
                      <a:pt x="177" y="377"/>
                      <a:pt x="175" y="370"/>
                      <a:pt x="171" y="365"/>
                    </a:cubicBezTo>
                    <a:close/>
                    <a:moveTo>
                      <a:pt x="108" y="470"/>
                    </a:moveTo>
                    <a:cubicBezTo>
                      <a:pt x="90" y="460"/>
                      <a:pt x="78" y="440"/>
                      <a:pt x="78" y="417"/>
                    </a:cubicBezTo>
                    <a:cubicBezTo>
                      <a:pt x="78" y="387"/>
                      <a:pt x="100" y="362"/>
                      <a:pt x="129" y="357"/>
                    </a:cubicBezTo>
                    <a:cubicBezTo>
                      <a:pt x="147" y="353"/>
                      <a:pt x="168" y="362"/>
                      <a:pt x="168" y="384"/>
                    </a:cubicBezTo>
                    <a:cubicBezTo>
                      <a:pt x="168" y="400"/>
                      <a:pt x="155" y="413"/>
                      <a:pt x="140" y="413"/>
                    </a:cubicBezTo>
                    <a:cubicBezTo>
                      <a:pt x="140" y="413"/>
                      <a:pt x="139" y="413"/>
                      <a:pt x="139" y="413"/>
                    </a:cubicBezTo>
                    <a:cubicBezTo>
                      <a:pt x="119" y="413"/>
                      <a:pt x="102" y="430"/>
                      <a:pt x="102" y="450"/>
                    </a:cubicBezTo>
                    <a:cubicBezTo>
                      <a:pt x="102" y="458"/>
                      <a:pt x="104" y="465"/>
                      <a:pt x="108" y="470"/>
                    </a:cubicBezTo>
                    <a:close/>
                    <a:moveTo>
                      <a:pt x="0" y="266"/>
                    </a:moveTo>
                    <a:lnTo>
                      <a:pt x="64" y="266"/>
                    </a:lnTo>
                    <a:lnTo>
                      <a:pt x="64" y="571"/>
                    </a:lnTo>
                    <a:lnTo>
                      <a:pt x="0" y="571"/>
                    </a:lnTo>
                    <a:lnTo>
                      <a:pt x="0" y="266"/>
                    </a:lnTo>
                    <a:close/>
                    <a:moveTo>
                      <a:pt x="215" y="266"/>
                    </a:moveTo>
                    <a:lnTo>
                      <a:pt x="279" y="266"/>
                    </a:lnTo>
                    <a:lnTo>
                      <a:pt x="279" y="571"/>
                    </a:lnTo>
                    <a:lnTo>
                      <a:pt x="215" y="571"/>
                    </a:lnTo>
                    <a:lnTo>
                      <a:pt x="215" y="266"/>
                    </a:lnTo>
                    <a:close/>
                    <a:moveTo>
                      <a:pt x="78" y="492"/>
                    </a:moveTo>
                    <a:lnTo>
                      <a:pt x="201" y="492"/>
                    </a:lnTo>
                    <a:lnTo>
                      <a:pt x="201" y="516"/>
                    </a:lnTo>
                    <a:lnTo>
                      <a:pt x="78" y="516"/>
                    </a:lnTo>
                    <a:lnTo>
                      <a:pt x="78" y="492"/>
                    </a:lnTo>
                    <a:close/>
                    <a:moveTo>
                      <a:pt x="139" y="570"/>
                    </a:moveTo>
                    <a:lnTo>
                      <a:pt x="200" y="533"/>
                    </a:lnTo>
                    <a:lnTo>
                      <a:pt x="79" y="533"/>
                    </a:lnTo>
                    <a:lnTo>
                      <a:pt x="139" y="570"/>
                    </a:lnTo>
                    <a:close/>
                    <a:moveTo>
                      <a:pt x="78" y="317"/>
                    </a:moveTo>
                    <a:lnTo>
                      <a:pt x="201" y="317"/>
                    </a:lnTo>
                    <a:lnTo>
                      <a:pt x="201" y="341"/>
                    </a:lnTo>
                    <a:lnTo>
                      <a:pt x="78" y="341"/>
                    </a:lnTo>
                    <a:lnTo>
                      <a:pt x="78" y="317"/>
                    </a:lnTo>
                    <a:close/>
                    <a:moveTo>
                      <a:pt x="139" y="303"/>
                    </a:moveTo>
                    <a:lnTo>
                      <a:pt x="200" y="266"/>
                    </a:lnTo>
                    <a:lnTo>
                      <a:pt x="79" y="266"/>
                    </a:lnTo>
                    <a:lnTo>
                      <a:pt x="139" y="303"/>
                    </a:lnTo>
                    <a:close/>
                    <a:moveTo>
                      <a:pt x="209" y="184"/>
                    </a:moveTo>
                    <a:cubicBezTo>
                      <a:pt x="208" y="221"/>
                      <a:pt x="177" y="251"/>
                      <a:pt x="139" y="251"/>
                    </a:cubicBezTo>
                    <a:cubicBezTo>
                      <a:pt x="102" y="251"/>
                      <a:pt x="71" y="221"/>
                      <a:pt x="70" y="184"/>
                    </a:cubicBezTo>
                    <a:cubicBezTo>
                      <a:pt x="82" y="210"/>
                      <a:pt x="109" y="228"/>
                      <a:pt x="139" y="228"/>
                    </a:cubicBezTo>
                    <a:cubicBezTo>
                      <a:pt x="170" y="228"/>
                      <a:pt x="197" y="210"/>
                      <a:pt x="209" y="184"/>
                    </a:cubicBezTo>
                    <a:close/>
                    <a:moveTo>
                      <a:pt x="139" y="112"/>
                    </a:moveTo>
                    <a:cubicBezTo>
                      <a:pt x="168" y="112"/>
                      <a:pt x="191" y="135"/>
                      <a:pt x="191" y="163"/>
                    </a:cubicBezTo>
                    <a:cubicBezTo>
                      <a:pt x="191" y="192"/>
                      <a:pt x="168" y="215"/>
                      <a:pt x="139" y="215"/>
                    </a:cubicBezTo>
                    <a:cubicBezTo>
                      <a:pt x="111" y="215"/>
                      <a:pt x="88" y="192"/>
                      <a:pt x="88" y="163"/>
                    </a:cubicBezTo>
                    <a:cubicBezTo>
                      <a:pt x="88" y="135"/>
                      <a:pt x="111" y="112"/>
                      <a:pt x="139" y="112"/>
                    </a:cubicBezTo>
                    <a:close/>
                    <a:moveTo>
                      <a:pt x="140" y="374"/>
                    </a:moveTo>
                    <a:cubicBezTo>
                      <a:pt x="145" y="374"/>
                      <a:pt x="150" y="379"/>
                      <a:pt x="150" y="385"/>
                    </a:cubicBezTo>
                    <a:cubicBezTo>
                      <a:pt x="150" y="390"/>
                      <a:pt x="145" y="395"/>
                      <a:pt x="140" y="395"/>
                    </a:cubicBezTo>
                    <a:cubicBezTo>
                      <a:pt x="134" y="395"/>
                      <a:pt x="129" y="390"/>
                      <a:pt x="129" y="385"/>
                    </a:cubicBezTo>
                    <a:cubicBezTo>
                      <a:pt x="129" y="379"/>
                      <a:pt x="134" y="374"/>
                      <a:pt x="140" y="374"/>
                    </a:cubicBezTo>
                    <a:close/>
                    <a:moveTo>
                      <a:pt x="140" y="441"/>
                    </a:moveTo>
                    <a:cubicBezTo>
                      <a:pt x="145" y="441"/>
                      <a:pt x="150" y="445"/>
                      <a:pt x="150" y="451"/>
                    </a:cubicBezTo>
                    <a:cubicBezTo>
                      <a:pt x="150" y="457"/>
                      <a:pt x="145" y="461"/>
                      <a:pt x="140" y="461"/>
                    </a:cubicBezTo>
                    <a:cubicBezTo>
                      <a:pt x="134" y="461"/>
                      <a:pt x="129" y="457"/>
                      <a:pt x="129" y="451"/>
                    </a:cubicBezTo>
                    <a:cubicBezTo>
                      <a:pt x="129" y="445"/>
                      <a:pt x="134" y="441"/>
                      <a:pt x="140" y="441"/>
                    </a:cubicBez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US" sz="2700"/>
              </a:p>
            </p:txBody>
          </p:sp>
        </p:grpSp>
        <p:sp>
          <p:nvSpPr>
            <p:cNvPr id="6" name="Rectangle 5">
              <a:extLst>
                <a:ext uri="{FF2B5EF4-FFF2-40B4-BE49-F238E27FC236}">
                  <a16:creationId xmlns:a16="http://schemas.microsoft.com/office/drawing/2014/main" id="{C1D07F51-F2F4-41B3-9FCE-A2DCA5CC8968}"/>
                </a:ext>
              </a:extLst>
            </p:cNvPr>
            <p:cNvSpPr/>
            <p:nvPr/>
          </p:nvSpPr>
          <p:spPr>
            <a:xfrm>
              <a:off x="5121145" y="2072760"/>
              <a:ext cx="1968616" cy="353943"/>
            </a:xfrm>
            <a:prstGeom prst="rect">
              <a:avLst/>
            </a:prstGeom>
          </p:spPr>
          <p:txBody>
            <a:bodyPr wrap="square">
              <a:spAutoFit/>
            </a:bodyPr>
            <a:lstStyle/>
            <a:p>
              <a:pPr algn="ctr">
                <a:defRPr/>
              </a:pPr>
              <a:r>
                <a:rPr lang="mn-MN" altLang="en-US" sz="1425" b="1" kern="0">
                  <a:solidFill>
                    <a:prstClr val="white"/>
                  </a:solidFill>
                  <a:latin typeface="Arial" panose="020B0604020202020204" pitchFamily="34" charset="0"/>
                  <a:cs typeface="Arial" panose="020B0604020202020204" pitchFamily="34" charset="0"/>
                </a:rPr>
                <a:t>БОЛОВСРОЛЫН</a:t>
              </a:r>
            </a:p>
            <a:p>
              <a:pPr algn="ctr">
                <a:defRPr/>
              </a:pPr>
              <a:r>
                <a:rPr lang="mn-MN" altLang="en-US" sz="1425" b="1" kern="0">
                  <a:solidFill>
                    <a:prstClr val="white"/>
                  </a:solidFill>
                  <a:latin typeface="Arial" panose="020B0604020202020204" pitchFamily="34" charset="0"/>
                  <a:cs typeface="Arial" panose="020B0604020202020204" pitchFamily="34" charset="0"/>
                </a:rPr>
                <a:t>ЯАМ</a:t>
              </a:r>
              <a:endParaRPr lang="en-US" altLang="en-US" sz="1425" b="1" kern="0">
                <a:solidFill>
                  <a:prstClr val="white"/>
                </a:solidFill>
                <a:latin typeface="Arial" panose="020B0604020202020204" pitchFamily="34" charset="0"/>
                <a:cs typeface="Arial" panose="020B0604020202020204" pitchFamily="34" charset="0"/>
              </a:endParaRPr>
            </a:p>
          </p:txBody>
        </p:sp>
      </p:grpSp>
      <p:sp>
        <p:nvSpPr>
          <p:cNvPr id="2" name="Rectangle 1">
            <a:extLst>
              <a:ext uri="{FF2B5EF4-FFF2-40B4-BE49-F238E27FC236}">
                <a16:creationId xmlns:a16="http://schemas.microsoft.com/office/drawing/2014/main" id="{5ECD67DC-2686-3C7C-B6B6-3FF2496A1CCD}"/>
              </a:ext>
            </a:extLst>
          </p:cNvPr>
          <p:cNvSpPr/>
          <p:nvPr/>
        </p:nvSpPr>
        <p:spPr>
          <a:xfrm>
            <a:off x="0" y="0"/>
            <a:ext cx="18288000" cy="10287000"/>
          </a:xfrm>
          <a:prstGeom prst="rect">
            <a:avLst/>
          </a:prstGeom>
          <a:solidFill>
            <a:srgbClr val="0E3078">
              <a:alpha val="7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 name="Google Shape;506;p17">
            <a:extLst>
              <a:ext uri="{FF2B5EF4-FFF2-40B4-BE49-F238E27FC236}">
                <a16:creationId xmlns:a16="http://schemas.microsoft.com/office/drawing/2014/main" id="{0B7C615C-C6D0-4044-85B2-511CAB0DA2E0}"/>
              </a:ext>
            </a:extLst>
          </p:cNvPr>
          <p:cNvSpPr/>
          <p:nvPr/>
        </p:nvSpPr>
        <p:spPr>
          <a:xfrm>
            <a:off x="6039514" y="4828221"/>
            <a:ext cx="6288885" cy="1431161"/>
          </a:xfrm>
          <a:prstGeom prst="rect">
            <a:avLst/>
          </a:prstGeom>
        </p:spPr>
        <p:txBody>
          <a:bodyPr wrap="square">
            <a:spAutoFit/>
          </a:bodyPr>
          <a:lstStyle/>
          <a:p>
            <a:pPr algn="ctr"/>
            <a:r>
              <a:rPr lang="mn-MN" sz="2700" b="1">
                <a:solidFill>
                  <a:schemeClr val="bg1"/>
                </a:solidFill>
                <a:latin typeface="Montserrat" panose="00000500000000000000" pitchFamily="2" charset="0"/>
                <a:cs typeface="Arial" panose="020B0604020202020204" pitchFamily="34" charset="0"/>
              </a:rPr>
              <a:t>АНХААРЛАА ХАНДУУЛСАНД </a:t>
            </a:r>
          </a:p>
          <a:p>
            <a:pPr algn="ctr"/>
            <a:r>
              <a:rPr lang="mn-MN" sz="6000" b="1">
                <a:solidFill>
                  <a:schemeClr val="bg1"/>
                </a:solidFill>
                <a:latin typeface="Montserrat" panose="00000500000000000000" pitchFamily="2" charset="0"/>
                <a:cs typeface="Arial" panose="020B0604020202020204" pitchFamily="34" charset="0"/>
              </a:rPr>
              <a:t>БАЯРЛАЛАА</a:t>
            </a:r>
          </a:p>
        </p:txBody>
      </p:sp>
      <p:sp>
        <p:nvSpPr>
          <p:cNvPr id="11" name="TextBox 10">
            <a:extLst>
              <a:ext uri="{FF2B5EF4-FFF2-40B4-BE49-F238E27FC236}">
                <a16:creationId xmlns:a16="http://schemas.microsoft.com/office/drawing/2014/main" id="{96437A9F-F766-DE9A-1CA1-CE0B2A2430DE}"/>
              </a:ext>
            </a:extLst>
          </p:cNvPr>
          <p:cNvSpPr txBox="1"/>
          <p:nvPr/>
        </p:nvSpPr>
        <p:spPr>
          <a:xfrm>
            <a:off x="7568525" y="9023978"/>
            <a:ext cx="3200651" cy="923330"/>
          </a:xfrm>
          <a:prstGeom prst="rect">
            <a:avLst/>
          </a:prstGeom>
          <a:noFill/>
        </p:spPr>
        <p:txBody>
          <a:bodyPr wrap="square">
            <a:spAutoFit/>
          </a:bodyPr>
          <a:lstStyle/>
          <a:p>
            <a:pPr algn="ctr"/>
            <a:r>
              <a:rPr lang="mn-MN">
                <a:solidFill>
                  <a:schemeClr val="bg1"/>
                </a:solidFill>
                <a:latin typeface="Montserrat "/>
                <a:ea typeface="Montserrat ExtraBold"/>
                <a:cs typeface="Montserrat ExtraBold"/>
                <a:sym typeface="Montserrat ExtraBold"/>
              </a:rPr>
              <a:t>Улаанбаатар хот</a:t>
            </a:r>
          </a:p>
          <a:p>
            <a:pPr algn="ctr"/>
            <a:r>
              <a:rPr lang="mn-MN">
                <a:solidFill>
                  <a:schemeClr val="bg1"/>
                </a:solidFill>
                <a:latin typeface="Montserrat "/>
                <a:ea typeface="Montserrat ExtraBold"/>
                <a:cs typeface="Montserrat ExtraBold"/>
                <a:sym typeface="Montserrat ExtraBold"/>
              </a:rPr>
              <a:t>2026</a:t>
            </a:r>
          </a:p>
          <a:p>
            <a:pPr algn="ctr"/>
            <a:endParaRPr lang="mn-MN">
              <a:solidFill>
                <a:schemeClr val="bg1"/>
              </a:solidFill>
              <a:latin typeface="Montserrat "/>
              <a:ea typeface="Montserrat ExtraBold"/>
              <a:cs typeface="Montserrat ExtraBold"/>
              <a:sym typeface="Montserrat ExtraBold"/>
            </a:endParaRPr>
          </a:p>
        </p:txBody>
      </p:sp>
    </p:spTree>
    <p:extLst>
      <p:ext uri="{BB962C8B-B14F-4D97-AF65-F5344CB8AC3E}">
        <p14:creationId xmlns:p14="http://schemas.microsoft.com/office/powerpoint/2010/main" val="3114071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4DEF47-37C2-2DA3-0312-22926EE18907}"/>
              </a:ext>
            </a:extLst>
          </p:cNvPr>
          <p:cNvSpPr>
            <a:spLocks noGrp="1"/>
          </p:cNvSpPr>
          <p:nvPr>
            <p:ph type="title"/>
          </p:nvPr>
        </p:nvSpPr>
        <p:spPr>
          <a:xfrm>
            <a:off x="3562066" y="274638"/>
            <a:ext cx="11532358" cy="1143000"/>
          </a:xfrm>
        </p:spPr>
        <p:txBody>
          <a:bodyPr>
            <a:normAutofit/>
          </a:bodyPr>
          <a:lstStyle/>
          <a:p>
            <a:r>
              <a:rPr lang="mn-MN" b="1">
                <a:solidFill>
                  <a:srgbClr val="FFC000"/>
                </a:solidFill>
                <a:latin typeface="Montserrat" panose="00000500000000000000" pitchFamily="2" charset="0"/>
                <a:cs typeface="Arial" panose="020B0604020202020204" pitchFamily="34" charset="0"/>
                <a:sym typeface="Arial"/>
              </a:rPr>
              <a:t>СУРГУУЛИЙН ИНТЕРНЭТ</a:t>
            </a:r>
            <a:endParaRPr lang="en-US">
              <a:solidFill>
                <a:srgbClr val="FFC000"/>
              </a:solidFill>
            </a:endParaRPr>
          </a:p>
        </p:txBody>
      </p:sp>
      <p:pic>
        <p:nvPicPr>
          <p:cNvPr id="2" name="Picture 1">
            <a:extLst>
              <a:ext uri="{FF2B5EF4-FFF2-40B4-BE49-F238E27FC236}">
                <a16:creationId xmlns:a16="http://schemas.microsoft.com/office/drawing/2014/main" id="{13AABFFB-D0E2-5A27-EA4E-52DD7007CE1F}"/>
              </a:ext>
            </a:extLst>
          </p:cNvPr>
          <p:cNvPicPr>
            <a:picLocks noChangeAspect="1"/>
          </p:cNvPicPr>
          <p:nvPr/>
        </p:nvPicPr>
        <p:blipFill>
          <a:blip r:embed="rId6"/>
          <a:stretch>
            <a:fillRect/>
          </a:stretch>
        </p:blipFill>
        <p:spPr>
          <a:xfrm>
            <a:off x="6803697" y="1533186"/>
            <a:ext cx="4250752" cy="6084144"/>
          </a:xfrm>
          <a:prstGeom prst="rect">
            <a:avLst/>
          </a:prstGeom>
          <a:effectLst>
            <a:outerShdw blurRad="50800" dist="38100" dir="2700000" algn="tl" rotWithShape="0">
              <a:prstClr val="black">
                <a:alpha val="40000"/>
              </a:prstClr>
            </a:outerShdw>
          </a:effectLst>
        </p:spPr>
      </p:pic>
      <p:pic>
        <p:nvPicPr>
          <p:cNvPr id="3" name="Picture 2" descr="DES collaborating with UNICEF - DES-SHOW">
            <a:extLst>
              <a:ext uri="{FF2B5EF4-FFF2-40B4-BE49-F238E27FC236}">
                <a16:creationId xmlns:a16="http://schemas.microsoft.com/office/drawing/2014/main" id="{C86E39A7-8BBD-8C9C-3EDE-4D9B29B13A1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62785" y="5162841"/>
            <a:ext cx="2101051" cy="446215"/>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ing 2025-01-05">
            <a:hlinkClick r:id="" action="ppaction://media"/>
            <a:extLst>
              <a:ext uri="{FF2B5EF4-FFF2-40B4-BE49-F238E27FC236}">
                <a16:creationId xmlns:a16="http://schemas.microsoft.com/office/drawing/2014/main" id="{BBE47294-D268-2A2B-DF04-C5D1EBC9497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23686" y="1533186"/>
            <a:ext cx="6138103" cy="3418728"/>
          </a:xfrm>
          <a:prstGeom prst="rect">
            <a:avLst/>
          </a:prstGeom>
        </p:spPr>
      </p:pic>
      <p:pic>
        <p:nvPicPr>
          <p:cNvPr id="7" name="Recording 2026-02-28 084016">
            <a:hlinkClick r:id="" action="ppaction://media"/>
            <a:extLst>
              <a:ext uri="{FF2B5EF4-FFF2-40B4-BE49-F238E27FC236}">
                <a16:creationId xmlns:a16="http://schemas.microsoft.com/office/drawing/2014/main" id="{565CDD47-A025-F068-BF37-9452D00614E4}"/>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287430" y="5846352"/>
            <a:ext cx="6174359" cy="3375341"/>
          </a:xfrm>
          <a:prstGeom prst="rect">
            <a:avLst/>
          </a:prstGeom>
        </p:spPr>
      </p:pic>
      <p:sp>
        <p:nvSpPr>
          <p:cNvPr id="10" name="Google Shape;442;p18">
            <a:extLst>
              <a:ext uri="{FF2B5EF4-FFF2-40B4-BE49-F238E27FC236}">
                <a16:creationId xmlns:a16="http://schemas.microsoft.com/office/drawing/2014/main" id="{52A60221-289B-6621-5D42-58AB6ED51FC2}"/>
              </a:ext>
            </a:extLst>
          </p:cNvPr>
          <p:cNvSpPr txBox="1"/>
          <p:nvPr/>
        </p:nvSpPr>
        <p:spPr>
          <a:xfrm>
            <a:off x="4147020" y="1533186"/>
            <a:ext cx="2060335" cy="446215"/>
          </a:xfrm>
          <a:prstGeom prst="rect">
            <a:avLst/>
          </a:prstGeom>
          <a:noFill/>
          <a:ln>
            <a:noFill/>
          </a:ln>
        </p:spPr>
        <p:txBody>
          <a:bodyPr spcFirstLastPara="1" wrap="square" lIns="137138" tIns="68550" rIns="137138" bIns="68550" anchor="t" anchorCtr="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rtl="0">
              <a:lnSpc>
                <a:spcPct val="100000"/>
              </a:lnSpc>
              <a:spcBef>
                <a:spcPts val="0"/>
              </a:spcBef>
              <a:spcAft>
                <a:spcPts val="0"/>
              </a:spcAft>
              <a:buNone/>
            </a:pPr>
            <a:r>
              <a:rPr lang="mn-MN" sz="2000" b="1" i="0" u="sng" strike="noStrike" cap="none">
                <a:solidFill>
                  <a:srgbClr val="38B6FF"/>
                </a:solidFill>
                <a:latin typeface="Montserrat" pitchFamily="2" charset="0"/>
                <a:sym typeface="Arial"/>
              </a:rPr>
              <a:t>202</a:t>
            </a:r>
            <a:r>
              <a:rPr lang="en-US" sz="2000" b="1" i="0" u="sng" strike="noStrike" cap="none">
                <a:solidFill>
                  <a:srgbClr val="38B6FF"/>
                </a:solidFill>
                <a:latin typeface="Montserrat" pitchFamily="2" charset="0"/>
                <a:sym typeface="Arial"/>
              </a:rPr>
              <a:t>5.01.05</a:t>
            </a:r>
            <a:endParaRPr sz="2000" u="sng">
              <a:solidFill>
                <a:srgbClr val="38B6FF"/>
              </a:solidFill>
              <a:latin typeface="Montserrat" pitchFamily="2" charset="0"/>
            </a:endParaRPr>
          </a:p>
        </p:txBody>
      </p:sp>
      <p:sp>
        <p:nvSpPr>
          <p:cNvPr id="11" name="Google Shape;443;p18">
            <a:extLst>
              <a:ext uri="{FF2B5EF4-FFF2-40B4-BE49-F238E27FC236}">
                <a16:creationId xmlns:a16="http://schemas.microsoft.com/office/drawing/2014/main" id="{C7FE7346-8EA7-65F6-FDC4-4BCA5039C760}"/>
              </a:ext>
            </a:extLst>
          </p:cNvPr>
          <p:cNvSpPr txBox="1"/>
          <p:nvPr/>
        </p:nvSpPr>
        <p:spPr>
          <a:xfrm>
            <a:off x="4375343" y="5986235"/>
            <a:ext cx="1717453" cy="446215"/>
          </a:xfrm>
          <a:prstGeom prst="rect">
            <a:avLst/>
          </a:prstGeom>
          <a:noFill/>
          <a:ln>
            <a:noFill/>
          </a:ln>
        </p:spPr>
        <p:txBody>
          <a:bodyPr spcFirstLastPara="1" wrap="square" lIns="137138" tIns="68550" rIns="137138" bIns="68550" anchor="t" anchorCtr="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rtl="0">
              <a:lnSpc>
                <a:spcPct val="100000"/>
              </a:lnSpc>
              <a:spcBef>
                <a:spcPts val="0"/>
              </a:spcBef>
              <a:spcAft>
                <a:spcPts val="0"/>
              </a:spcAft>
              <a:buNone/>
            </a:pPr>
            <a:r>
              <a:rPr lang="mn-MN" sz="2000" b="1" i="0" u="sng" strike="noStrike" cap="none">
                <a:solidFill>
                  <a:srgbClr val="38B6FF"/>
                </a:solidFill>
                <a:latin typeface="Montserrat" pitchFamily="2" charset="0"/>
                <a:sym typeface="Arial"/>
              </a:rPr>
              <a:t>202</a:t>
            </a:r>
            <a:r>
              <a:rPr lang="en-US" sz="2000" b="1" i="0" u="sng" strike="noStrike" cap="none">
                <a:solidFill>
                  <a:srgbClr val="38B6FF"/>
                </a:solidFill>
                <a:latin typeface="Montserrat" pitchFamily="2" charset="0"/>
                <a:sym typeface="Arial"/>
              </a:rPr>
              <a:t>6.02.28</a:t>
            </a:r>
            <a:endParaRPr sz="2000" u="sng">
              <a:solidFill>
                <a:srgbClr val="38B6FF"/>
              </a:solidFill>
              <a:latin typeface="Montserrat" pitchFamily="2" charset="0"/>
            </a:endParaRPr>
          </a:p>
        </p:txBody>
      </p:sp>
      <p:sp>
        <p:nvSpPr>
          <p:cNvPr id="12" name="Google Shape;445;p18">
            <a:extLst>
              <a:ext uri="{FF2B5EF4-FFF2-40B4-BE49-F238E27FC236}">
                <a16:creationId xmlns:a16="http://schemas.microsoft.com/office/drawing/2014/main" id="{FE3FE587-5A33-EC4E-7FAC-D796DC5501F9}"/>
              </a:ext>
            </a:extLst>
          </p:cNvPr>
          <p:cNvSpPr txBox="1"/>
          <p:nvPr/>
        </p:nvSpPr>
        <p:spPr>
          <a:xfrm>
            <a:off x="482760" y="5107363"/>
            <a:ext cx="2194323" cy="538548"/>
          </a:xfrm>
          <a:prstGeom prst="rect">
            <a:avLst/>
          </a:prstGeom>
          <a:noFill/>
          <a:ln>
            <a:noFill/>
          </a:ln>
        </p:spPr>
        <p:txBody>
          <a:bodyPr spcFirstLastPara="1" wrap="square" lIns="137138" tIns="68550" rIns="137138" bIns="68550" anchor="t" anchorCtr="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rtl="0">
              <a:lnSpc>
                <a:spcPct val="100000"/>
              </a:lnSpc>
              <a:spcBef>
                <a:spcPts val="0"/>
              </a:spcBef>
              <a:spcAft>
                <a:spcPts val="0"/>
              </a:spcAft>
              <a:buNone/>
            </a:pPr>
            <a:r>
              <a:rPr lang="mn-MN" sz="1200" i="0" u="none" strike="noStrike" cap="none">
                <a:solidFill>
                  <a:srgbClr val="66FFFF"/>
                </a:solidFill>
                <a:latin typeface="Roboto"/>
                <a:ea typeface="Roboto"/>
                <a:cs typeface="Roboto"/>
                <a:sym typeface="Arial"/>
              </a:rPr>
              <a:t>688 сургууль - Giga </a:t>
            </a:r>
            <a:r>
              <a:rPr lang="en-US" sz="1200" i="0" u="none" strike="noStrike" cap="none">
                <a:solidFill>
                  <a:srgbClr val="66FFFF"/>
                </a:solidFill>
                <a:latin typeface="Roboto"/>
                <a:ea typeface="Roboto"/>
                <a:cs typeface="Roboto"/>
                <a:sym typeface="Arial"/>
              </a:rPr>
              <a:t>M</a:t>
            </a:r>
            <a:r>
              <a:rPr lang="mn-MN" sz="1200" i="0" u="none" strike="noStrike" cap="none">
                <a:solidFill>
                  <a:srgbClr val="66FFFF"/>
                </a:solidFill>
                <a:latin typeface="Roboto"/>
                <a:ea typeface="Roboto"/>
                <a:cs typeface="Roboto"/>
                <a:sym typeface="Arial"/>
              </a:rPr>
              <a:t>eter </a:t>
            </a:r>
            <a:endParaRPr lang="en-US" sz="1200">
              <a:solidFill>
                <a:srgbClr val="66FFFF"/>
              </a:solidFill>
              <a:latin typeface="Roboto"/>
              <a:ea typeface="Roboto"/>
              <a:cs typeface="Roboto"/>
            </a:endParaRPr>
          </a:p>
          <a:p>
            <a:pPr marL="0" marR="0" lvl="0" indent="0" algn="l" rtl="0">
              <a:lnSpc>
                <a:spcPct val="100000"/>
              </a:lnSpc>
              <a:spcBef>
                <a:spcPts val="0"/>
              </a:spcBef>
              <a:spcAft>
                <a:spcPts val="0"/>
              </a:spcAft>
              <a:buNone/>
            </a:pPr>
            <a:r>
              <a:rPr lang="en-US" sz="1400">
                <a:solidFill>
                  <a:srgbClr val="66FFFF"/>
                </a:solidFill>
                <a:latin typeface="Roboto"/>
                <a:ea typeface="Roboto"/>
                <a:cs typeface="Roboto"/>
                <a:sym typeface="Arial"/>
              </a:rPr>
              <a:t>33</a:t>
            </a:r>
            <a:r>
              <a:rPr lang="mn-MN" sz="1400" i="0" u="none" strike="noStrike" cap="none">
                <a:solidFill>
                  <a:srgbClr val="66FFFF"/>
                </a:solidFill>
                <a:latin typeface="Roboto"/>
                <a:ea typeface="Roboto"/>
                <a:cs typeface="Roboto"/>
                <a:sym typeface="Arial"/>
              </a:rPr>
              <a:t>.91 Mbps</a:t>
            </a:r>
            <a:endParaRPr sz="1400">
              <a:solidFill>
                <a:srgbClr val="66FFFF"/>
              </a:solidFill>
              <a:latin typeface="Roboto"/>
              <a:ea typeface="Roboto"/>
              <a:cs typeface="Roboto"/>
            </a:endParaRPr>
          </a:p>
        </p:txBody>
      </p:sp>
      <p:cxnSp>
        <p:nvCxnSpPr>
          <p:cNvPr id="13" name="Straight Connector 12">
            <a:extLst>
              <a:ext uri="{FF2B5EF4-FFF2-40B4-BE49-F238E27FC236}">
                <a16:creationId xmlns:a16="http://schemas.microsoft.com/office/drawing/2014/main" id="{CA1B7EBB-89D2-1677-E583-58B893E1E596}"/>
              </a:ext>
            </a:extLst>
          </p:cNvPr>
          <p:cNvCxnSpPr>
            <a:cxnSpLocks/>
          </p:cNvCxnSpPr>
          <p:nvPr/>
        </p:nvCxnSpPr>
        <p:spPr>
          <a:xfrm>
            <a:off x="5257800" y="1181100"/>
            <a:ext cx="982980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FB8043B-F132-779E-0CCE-55B099891F41}"/>
              </a:ext>
            </a:extLst>
          </p:cNvPr>
          <p:cNvCxnSpPr>
            <a:cxnSpLocks/>
          </p:cNvCxnSpPr>
          <p:nvPr/>
        </p:nvCxnSpPr>
        <p:spPr>
          <a:xfrm>
            <a:off x="3391693" y="5030021"/>
            <a:ext cx="0" cy="579035"/>
          </a:xfrm>
          <a:prstGeom prst="straightConnector1">
            <a:avLst/>
          </a:prstGeom>
          <a:ln w="101600" cmpd="sng">
            <a:tailEnd type="triangle"/>
          </a:ln>
        </p:spPr>
        <p:style>
          <a:lnRef idx="1">
            <a:schemeClr val="accent1"/>
          </a:lnRef>
          <a:fillRef idx="0">
            <a:schemeClr val="accent1"/>
          </a:fillRef>
          <a:effectRef idx="0">
            <a:schemeClr val="accent1"/>
          </a:effectRef>
          <a:fontRef idx="minor">
            <a:schemeClr val="tx1"/>
          </a:fontRef>
        </p:style>
      </p:cxnSp>
      <p:sp>
        <p:nvSpPr>
          <p:cNvPr id="15" name="Google Shape;447;p18">
            <a:extLst>
              <a:ext uri="{FF2B5EF4-FFF2-40B4-BE49-F238E27FC236}">
                <a16:creationId xmlns:a16="http://schemas.microsoft.com/office/drawing/2014/main" id="{8C07A1AF-2309-C30F-BC6C-BC8B056B82B0}"/>
              </a:ext>
            </a:extLst>
          </p:cNvPr>
          <p:cNvSpPr txBox="1"/>
          <p:nvPr/>
        </p:nvSpPr>
        <p:spPr>
          <a:xfrm>
            <a:off x="535438" y="9399409"/>
            <a:ext cx="5602987" cy="353882"/>
          </a:xfrm>
          <a:prstGeom prst="rect">
            <a:avLst/>
          </a:prstGeom>
          <a:noFill/>
          <a:ln>
            <a:noFill/>
          </a:ln>
        </p:spPr>
        <p:txBody>
          <a:bodyPr spcFirstLastPara="1" wrap="square" lIns="137138" tIns="68550" rIns="137138" bIns="68550" anchor="t" anchorCtr="0">
            <a:spAutoFit/>
          </a:bodyPr>
          <a:lstStyle>
            <a:defPPr>
              <a:defRPr lang="en-US"/>
            </a:defPPr>
            <a:lvl1pPr marR="0" lvl="0" indent="0" defTabSz="1371600">
              <a:lnSpc>
                <a:spcPct val="100000"/>
              </a:lnSpc>
              <a:spcBef>
                <a:spcPts val="0"/>
              </a:spcBef>
              <a:spcAft>
                <a:spcPts val="0"/>
              </a:spcAft>
              <a:buNone/>
              <a:defRPr sz="1400" b="1" i="0" u="none" strike="noStrike" cap="none">
                <a:solidFill>
                  <a:srgbClr val="3F70F9"/>
                </a:solidFill>
                <a:latin typeface="Roboto"/>
                <a:ea typeface="Roboto"/>
                <a:cs typeface="Roboto"/>
              </a:defRPr>
            </a:lvl1pPr>
            <a:lvl2pPr marL="685800" defTabSz="1371600">
              <a:defRPr sz="2700"/>
            </a:lvl2pPr>
            <a:lvl3pPr marL="1371600" defTabSz="1371600">
              <a:defRPr sz="2700"/>
            </a:lvl3pPr>
            <a:lvl4pPr marL="2057400" defTabSz="1371600">
              <a:defRPr sz="2700"/>
            </a:lvl4pPr>
            <a:lvl5pPr marL="2743200" defTabSz="1371600">
              <a:defRPr sz="2700"/>
            </a:lvl5pPr>
            <a:lvl6pPr marL="3429000" defTabSz="1371600">
              <a:defRPr sz="2700"/>
            </a:lvl6pPr>
            <a:lvl7pPr marL="4114800" defTabSz="1371600">
              <a:defRPr sz="2700"/>
            </a:lvl7pPr>
            <a:lvl8pPr marL="4800600" defTabSz="1371600">
              <a:defRPr sz="2700"/>
            </a:lvl8pPr>
            <a:lvl9pPr marL="5486400" defTabSz="1371600">
              <a:defRPr sz="2700"/>
            </a:lvl9pPr>
          </a:lstStyle>
          <a:p>
            <a:r>
              <a:rPr lang="mn-MN" b="0">
                <a:solidFill>
                  <a:srgbClr val="66FFFF"/>
                </a:solidFill>
                <a:sym typeface="Arial"/>
              </a:rPr>
              <a:t>76</a:t>
            </a:r>
            <a:r>
              <a:rPr lang="en-US" b="0">
                <a:solidFill>
                  <a:srgbClr val="66FFFF"/>
                </a:solidFill>
                <a:sym typeface="Arial"/>
              </a:rPr>
              <a:t>6</a:t>
            </a:r>
            <a:r>
              <a:rPr lang="mn-MN" b="0">
                <a:solidFill>
                  <a:srgbClr val="66FFFF"/>
                </a:solidFill>
                <a:sym typeface="Arial"/>
              </a:rPr>
              <a:t> сургууль - Giga </a:t>
            </a:r>
            <a:r>
              <a:rPr lang="en-US" b="0">
                <a:solidFill>
                  <a:srgbClr val="66FFFF"/>
                </a:solidFill>
              </a:rPr>
              <a:t>M</a:t>
            </a:r>
            <a:r>
              <a:rPr lang="mn-MN" b="0">
                <a:solidFill>
                  <a:srgbClr val="66FFFF"/>
                </a:solidFill>
                <a:sym typeface="Arial"/>
              </a:rPr>
              <a:t>ete</a:t>
            </a:r>
            <a:r>
              <a:rPr lang="en-US" b="0">
                <a:solidFill>
                  <a:srgbClr val="66FFFF"/>
                </a:solidFill>
                <a:sym typeface="Arial"/>
              </a:rPr>
              <a:t>r</a:t>
            </a:r>
            <a:r>
              <a:rPr lang="mn-MN" b="0">
                <a:solidFill>
                  <a:srgbClr val="66FFFF"/>
                </a:solidFill>
                <a:sym typeface="Arial"/>
              </a:rPr>
              <a:t>	</a:t>
            </a:r>
            <a:r>
              <a:rPr lang="en-US" b="0">
                <a:solidFill>
                  <a:srgbClr val="66FFFF"/>
                </a:solidFill>
                <a:sym typeface="Arial"/>
              </a:rPr>
              <a:t>136</a:t>
            </a:r>
            <a:r>
              <a:rPr lang="mn-MN" b="0">
                <a:solidFill>
                  <a:srgbClr val="66FFFF"/>
                </a:solidFill>
                <a:sym typeface="Arial"/>
              </a:rPr>
              <a:t>.</a:t>
            </a:r>
            <a:r>
              <a:rPr lang="en-US" b="0">
                <a:solidFill>
                  <a:srgbClr val="66FFFF"/>
                </a:solidFill>
                <a:sym typeface="Arial"/>
              </a:rPr>
              <a:t>93</a:t>
            </a:r>
            <a:r>
              <a:rPr lang="mn-MN" b="0">
                <a:solidFill>
                  <a:srgbClr val="66FFFF"/>
                </a:solidFill>
                <a:sym typeface="Arial"/>
              </a:rPr>
              <a:t> Mbps</a:t>
            </a:r>
            <a:endParaRPr b="0">
              <a:solidFill>
                <a:srgbClr val="66FFFF"/>
              </a:solidFill>
            </a:endParaRPr>
          </a:p>
        </p:txBody>
      </p:sp>
      <p:cxnSp>
        <p:nvCxnSpPr>
          <p:cNvPr id="16" name="Straight Connector 15">
            <a:extLst>
              <a:ext uri="{FF2B5EF4-FFF2-40B4-BE49-F238E27FC236}">
                <a16:creationId xmlns:a16="http://schemas.microsoft.com/office/drawing/2014/main" id="{C7357E67-302D-FC53-0863-17E9A9489DAD}"/>
              </a:ext>
            </a:extLst>
          </p:cNvPr>
          <p:cNvCxnSpPr>
            <a:cxnSpLocks/>
          </p:cNvCxnSpPr>
          <p:nvPr/>
        </p:nvCxnSpPr>
        <p:spPr>
          <a:xfrm>
            <a:off x="6610344" y="1870650"/>
            <a:ext cx="0" cy="678180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9" name="Table 18">
            <a:extLst>
              <a:ext uri="{FF2B5EF4-FFF2-40B4-BE49-F238E27FC236}">
                <a16:creationId xmlns:a16="http://schemas.microsoft.com/office/drawing/2014/main" id="{E670A6B1-C34A-27EF-404E-3AE81687F84C}"/>
              </a:ext>
            </a:extLst>
          </p:cNvPr>
          <p:cNvGraphicFramePr>
            <a:graphicFrameLocks noGrp="1"/>
          </p:cNvGraphicFramePr>
          <p:nvPr>
            <p:extLst>
              <p:ext uri="{D42A27DB-BD31-4B8C-83A1-F6EECF244321}">
                <p14:modId xmlns:p14="http://schemas.microsoft.com/office/powerpoint/2010/main" val="67715386"/>
              </p:ext>
            </p:extLst>
          </p:nvPr>
        </p:nvGraphicFramePr>
        <p:xfrm>
          <a:off x="6710778" y="8230967"/>
          <a:ext cx="7082638" cy="1232551"/>
        </p:xfrm>
        <a:graphic>
          <a:graphicData uri="http://schemas.openxmlformats.org/drawingml/2006/table">
            <a:tbl>
              <a:tblPr firstRow="1" bandRow="1">
                <a:tableStyleId>{3B4B98B0-60AC-42C2-AFA5-B58CD77FA1E5}</a:tableStyleId>
              </a:tblPr>
              <a:tblGrid>
                <a:gridCol w="1800876">
                  <a:extLst>
                    <a:ext uri="{9D8B030D-6E8A-4147-A177-3AD203B41FA5}">
                      <a16:colId xmlns:a16="http://schemas.microsoft.com/office/drawing/2014/main" val="1724805593"/>
                    </a:ext>
                  </a:extLst>
                </a:gridCol>
                <a:gridCol w="1548103">
                  <a:extLst>
                    <a:ext uri="{9D8B030D-6E8A-4147-A177-3AD203B41FA5}">
                      <a16:colId xmlns:a16="http://schemas.microsoft.com/office/drawing/2014/main" val="2115011482"/>
                    </a:ext>
                  </a:extLst>
                </a:gridCol>
                <a:gridCol w="1639167">
                  <a:extLst>
                    <a:ext uri="{9D8B030D-6E8A-4147-A177-3AD203B41FA5}">
                      <a16:colId xmlns:a16="http://schemas.microsoft.com/office/drawing/2014/main" val="3881061749"/>
                    </a:ext>
                  </a:extLst>
                </a:gridCol>
                <a:gridCol w="2094492">
                  <a:extLst>
                    <a:ext uri="{9D8B030D-6E8A-4147-A177-3AD203B41FA5}">
                      <a16:colId xmlns:a16="http://schemas.microsoft.com/office/drawing/2014/main" val="729971480"/>
                    </a:ext>
                  </a:extLst>
                </a:gridCol>
              </a:tblGrid>
              <a:tr h="751395">
                <a:tc>
                  <a:txBody>
                    <a:bodyPr/>
                    <a:lstStyle/>
                    <a:p>
                      <a:pPr algn="ctr"/>
                      <a:r>
                        <a:rPr lang="mn-MN" sz="1600" b="0">
                          <a:solidFill>
                            <a:schemeClr val="bg1"/>
                          </a:solidFill>
                          <a:latin typeface="Roboto" panose="02000000000000000000" pitchFamily="2" charset="0"/>
                          <a:ea typeface="Roboto" panose="02000000000000000000" pitchFamily="2" charset="0"/>
                          <a:cs typeface="Roboto" panose="02000000000000000000" pitchFamily="2" charset="0"/>
                        </a:rPr>
                        <a:t>Аймаг</a:t>
                      </a:r>
                      <a:endParaRPr lang="en-US" sz="1600" b="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r>
                        <a:rPr lang="mn-MN" sz="1600" b="0">
                          <a:solidFill>
                            <a:schemeClr val="bg1"/>
                          </a:solidFill>
                          <a:latin typeface="Roboto" panose="02000000000000000000" pitchFamily="2" charset="0"/>
                          <a:ea typeface="Roboto" panose="02000000000000000000" pitchFamily="2" charset="0"/>
                          <a:cs typeface="Roboto" panose="02000000000000000000" pitchFamily="2" charset="0"/>
                        </a:rPr>
                        <a:t>Нэгжийн үнэ</a:t>
                      </a:r>
                      <a:endParaRPr lang="en-US" sz="1600" b="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r>
                        <a:rPr lang="mn-MN" sz="1600" b="0">
                          <a:solidFill>
                            <a:schemeClr val="bg1"/>
                          </a:solidFill>
                          <a:latin typeface="Roboto" panose="02000000000000000000" pitchFamily="2" charset="0"/>
                          <a:ea typeface="Roboto" panose="02000000000000000000" pitchFamily="2" charset="0"/>
                          <a:cs typeface="Roboto" panose="02000000000000000000" pitchFamily="2" charset="0"/>
                        </a:rPr>
                        <a:t>Сургуулийн тоо</a:t>
                      </a:r>
                      <a:endParaRPr lang="en-US" sz="1600" b="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r>
                        <a:rPr lang="mn-MN" sz="1600" b="0">
                          <a:solidFill>
                            <a:schemeClr val="bg1"/>
                          </a:solidFill>
                          <a:latin typeface="Roboto" panose="02000000000000000000" pitchFamily="2" charset="0"/>
                          <a:ea typeface="Roboto" panose="02000000000000000000" pitchFamily="2" charset="0"/>
                          <a:cs typeface="Roboto" panose="02000000000000000000" pitchFamily="2" charset="0"/>
                        </a:rPr>
                        <a:t>Хуваарилагдсан төсөв</a:t>
                      </a:r>
                      <a:endParaRPr lang="en-US" sz="1600" b="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tc>
                <a:extLst>
                  <a:ext uri="{0D108BD9-81ED-4DB2-BD59-A6C34878D82A}">
                    <a16:rowId xmlns:a16="http://schemas.microsoft.com/office/drawing/2014/main" val="3660062640"/>
                  </a:ext>
                </a:extLst>
              </a:tr>
              <a:tr h="481156">
                <a:tc>
                  <a:txBody>
                    <a:bodyPr/>
                    <a:lstStyle/>
                    <a:p>
                      <a:pPr algn="ctr"/>
                      <a:r>
                        <a:rPr lang="mn-MN" sz="1600">
                          <a:solidFill>
                            <a:schemeClr val="bg1"/>
                          </a:solidFill>
                          <a:latin typeface="Roboto" panose="02000000000000000000" pitchFamily="2" charset="0"/>
                          <a:ea typeface="Roboto" panose="02000000000000000000" pitchFamily="2" charset="0"/>
                          <a:cs typeface="Roboto" panose="02000000000000000000" pitchFamily="2" charset="0"/>
                        </a:rPr>
                        <a:t>21 аймаг</a:t>
                      </a:r>
                      <a:endParaRPr lang="en-US" sz="160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r>
                        <a:rPr lang="mn-MN" sz="1600">
                          <a:solidFill>
                            <a:schemeClr val="bg1"/>
                          </a:solidFill>
                          <a:latin typeface="Roboto" panose="02000000000000000000" pitchFamily="2" charset="0"/>
                          <a:ea typeface="Roboto" panose="02000000000000000000" pitchFamily="2" charset="0"/>
                          <a:cs typeface="Roboto" panose="02000000000000000000" pitchFamily="2" charset="0"/>
                        </a:rPr>
                        <a:t>2,209,108</a:t>
                      </a:r>
                      <a:endParaRPr lang="en-US" sz="160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r>
                        <a:rPr lang="mn-MN" sz="1600">
                          <a:solidFill>
                            <a:schemeClr val="bg1"/>
                          </a:solidFill>
                          <a:latin typeface="Roboto" panose="02000000000000000000" pitchFamily="2" charset="0"/>
                          <a:ea typeface="Roboto" panose="02000000000000000000" pitchFamily="2" charset="0"/>
                          <a:cs typeface="Roboto" panose="02000000000000000000" pitchFamily="2" charset="0"/>
                        </a:rPr>
                        <a:t>539</a:t>
                      </a:r>
                      <a:endParaRPr lang="en-US" sz="160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r>
                        <a:rPr lang="mn-MN" sz="1600" b="1">
                          <a:solidFill>
                            <a:schemeClr val="bg1"/>
                          </a:solidFill>
                          <a:latin typeface="Roboto" panose="02000000000000000000" pitchFamily="2" charset="0"/>
                          <a:ea typeface="Roboto" panose="02000000000000000000" pitchFamily="2" charset="0"/>
                          <a:cs typeface="Roboto" panose="02000000000000000000" pitchFamily="2" charset="0"/>
                        </a:rPr>
                        <a:t>1,190,660,500</a:t>
                      </a:r>
                      <a:endParaRPr lang="en-US" sz="1600" b="1">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tc>
                <a:extLst>
                  <a:ext uri="{0D108BD9-81ED-4DB2-BD59-A6C34878D82A}">
                    <a16:rowId xmlns:a16="http://schemas.microsoft.com/office/drawing/2014/main" val="1500790965"/>
                  </a:ext>
                </a:extLst>
              </a:tr>
            </a:tbl>
          </a:graphicData>
        </a:graphic>
      </p:graphicFrame>
      <p:sp>
        <p:nvSpPr>
          <p:cNvPr id="20" name="TextBox 27">
            <a:extLst>
              <a:ext uri="{FF2B5EF4-FFF2-40B4-BE49-F238E27FC236}">
                <a16:creationId xmlns:a16="http://schemas.microsoft.com/office/drawing/2014/main" id="{04B75543-9909-C005-5241-8551061704E0}"/>
              </a:ext>
            </a:extLst>
          </p:cNvPr>
          <p:cNvSpPr txBox="1"/>
          <p:nvPr/>
        </p:nvSpPr>
        <p:spPr>
          <a:xfrm>
            <a:off x="14159480" y="6586197"/>
            <a:ext cx="3867583" cy="1541448"/>
          </a:xfrm>
          <a:prstGeom prst="rect">
            <a:avLst/>
          </a:prstGeom>
          <a:ln>
            <a:solidFill>
              <a:srgbClr val="002060"/>
            </a:solidFill>
            <a:prstDash val="dash"/>
          </a:ln>
        </p:spPr>
        <p:txBody>
          <a:bodyPr wrap="square" lIns="91440" tIns="91440" rIns="91440" bIns="91440" rtlCol="0" anchor="t">
            <a:spAutoFit/>
          </a:bodyPr>
          <a:lstStyle/>
          <a:p>
            <a:pPr algn="just">
              <a:spcAft>
                <a:spcPts val="450"/>
              </a:spcAft>
              <a:buClr>
                <a:srgbClr val="FF784B"/>
              </a:buClr>
            </a:pPr>
            <a:r>
              <a:rPr lang="mn-MN" sz="1400">
                <a:solidFill>
                  <a:schemeClr val="bg1"/>
                </a:solidFill>
                <a:latin typeface="Roboto" panose="02000000000000000000" pitchFamily="2" charset="0"/>
                <a:ea typeface="Roboto" panose="02000000000000000000" pitchFamily="2" charset="0"/>
                <a:cs typeface="Roboto" panose="02000000000000000000" pitchFamily="2" charset="0"/>
              </a:rPr>
              <a:t>Мэдээлэл холбооны сүлжээ ХХК-д нийслэлээс орон нутаг хүртэлх тоон урсгалын хэмжээг нэмэгдүүлэх хүсэлт хүргүүлсэн. Үүнд</a:t>
            </a:r>
            <a:r>
              <a:rPr lang="en-US" sz="1400">
                <a:solidFill>
                  <a:schemeClr val="bg1"/>
                </a:solidFill>
                <a:latin typeface="Roboto" panose="02000000000000000000" pitchFamily="2" charset="0"/>
                <a:ea typeface="Roboto" panose="02000000000000000000" pitchFamily="2" charset="0"/>
                <a:cs typeface="Roboto" panose="02000000000000000000" pitchFamily="2" charset="0"/>
              </a:rPr>
              <a:t>:</a:t>
            </a:r>
            <a:endParaRPr lang="mn-MN" sz="1400">
              <a:solidFill>
                <a:schemeClr val="bg1"/>
              </a:solidFill>
              <a:latin typeface="Roboto" panose="02000000000000000000" pitchFamily="2" charset="0"/>
              <a:ea typeface="Roboto" panose="02000000000000000000" pitchFamily="2" charset="0"/>
              <a:cs typeface="Roboto" panose="02000000000000000000" pitchFamily="2" charset="0"/>
            </a:endParaRPr>
          </a:p>
          <a:p>
            <a:pPr marL="684000" lvl="1" indent="-285750" algn="just">
              <a:buClr>
                <a:srgbClr val="FF784B"/>
              </a:buClr>
              <a:buFont typeface="Arial" panose="020B0604020202020204" pitchFamily="34" charset="0"/>
              <a:buChar char="•"/>
            </a:pPr>
            <a:r>
              <a:rPr lang="mn-MN" sz="1400">
                <a:solidFill>
                  <a:schemeClr val="bg1"/>
                </a:solidFill>
                <a:latin typeface="Roboto" panose="02000000000000000000" pitchFamily="2" charset="0"/>
                <a:ea typeface="Roboto" panose="02000000000000000000" pitchFamily="2" charset="0"/>
                <a:cs typeface="Roboto" panose="02000000000000000000" pitchFamily="2" charset="0"/>
              </a:rPr>
              <a:t>Аймгийн төв хүртэл 10</a:t>
            </a:r>
            <a:r>
              <a:rPr lang="en-US" sz="1400">
                <a:solidFill>
                  <a:schemeClr val="bg1"/>
                </a:solidFill>
                <a:latin typeface="Roboto" panose="02000000000000000000" pitchFamily="2" charset="0"/>
                <a:ea typeface="Roboto" panose="02000000000000000000" pitchFamily="2" charset="0"/>
                <a:cs typeface="Roboto" panose="02000000000000000000" pitchFamily="2" charset="0"/>
              </a:rPr>
              <a:t>Gbps</a:t>
            </a:r>
          </a:p>
          <a:p>
            <a:pPr marL="684000" lvl="1" indent="-285750" algn="just">
              <a:buClr>
                <a:srgbClr val="FF784B"/>
              </a:buClr>
              <a:buFont typeface="Arial" panose="020B0604020202020204" pitchFamily="34" charset="0"/>
              <a:buChar char="•"/>
            </a:pPr>
            <a:r>
              <a:rPr lang="mn-MN" sz="1400">
                <a:solidFill>
                  <a:schemeClr val="bg1"/>
                </a:solidFill>
                <a:latin typeface="Roboto" panose="02000000000000000000" pitchFamily="2" charset="0"/>
                <a:ea typeface="Roboto" panose="02000000000000000000" pitchFamily="2" charset="0"/>
                <a:cs typeface="Roboto" panose="02000000000000000000" pitchFamily="2" charset="0"/>
              </a:rPr>
              <a:t>Сум хүртэл 1</a:t>
            </a:r>
            <a:r>
              <a:rPr lang="en-US" sz="1400">
                <a:solidFill>
                  <a:schemeClr val="bg1"/>
                </a:solidFill>
                <a:latin typeface="Roboto" panose="02000000000000000000" pitchFamily="2" charset="0"/>
                <a:ea typeface="Roboto" panose="02000000000000000000" pitchFamily="2" charset="0"/>
                <a:cs typeface="Roboto" panose="02000000000000000000" pitchFamily="2" charset="0"/>
              </a:rPr>
              <a:t>Gbps</a:t>
            </a:r>
          </a:p>
        </p:txBody>
      </p:sp>
      <p:cxnSp>
        <p:nvCxnSpPr>
          <p:cNvPr id="22" name="Straight Connector 21">
            <a:extLst>
              <a:ext uri="{FF2B5EF4-FFF2-40B4-BE49-F238E27FC236}">
                <a16:creationId xmlns:a16="http://schemas.microsoft.com/office/drawing/2014/main" id="{6E6735E9-B087-C887-BEF0-6C134E0056E1}"/>
              </a:ext>
            </a:extLst>
          </p:cNvPr>
          <p:cNvCxnSpPr>
            <a:cxnSpLocks/>
          </p:cNvCxnSpPr>
          <p:nvPr/>
        </p:nvCxnSpPr>
        <p:spPr>
          <a:xfrm>
            <a:off x="13941972" y="1870650"/>
            <a:ext cx="0" cy="6781800"/>
          </a:xfrm>
          <a:prstGeom prst="line">
            <a:avLst/>
          </a:prstGeom>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F59561A7-9454-5134-A056-4D7AF033B524}"/>
              </a:ext>
            </a:extLst>
          </p:cNvPr>
          <p:cNvPicPr>
            <a:picLocks noChangeAspect="1"/>
          </p:cNvPicPr>
          <p:nvPr/>
        </p:nvPicPr>
        <p:blipFill>
          <a:blip r:embed="rId10"/>
          <a:stretch>
            <a:fillRect/>
          </a:stretch>
        </p:blipFill>
        <p:spPr>
          <a:xfrm>
            <a:off x="14442229" y="1634550"/>
            <a:ext cx="3225625" cy="4658401"/>
          </a:xfrm>
          <a:prstGeom prst="rect">
            <a:avLst/>
          </a:prstGeom>
        </p:spPr>
      </p:pic>
      <p:sp>
        <p:nvSpPr>
          <p:cNvPr id="24" name="TextBox 27">
            <a:extLst>
              <a:ext uri="{FF2B5EF4-FFF2-40B4-BE49-F238E27FC236}">
                <a16:creationId xmlns:a16="http://schemas.microsoft.com/office/drawing/2014/main" id="{4FF5704B-265F-4F9A-0046-BEA49E723080}"/>
              </a:ext>
            </a:extLst>
          </p:cNvPr>
          <p:cNvSpPr txBox="1"/>
          <p:nvPr/>
        </p:nvSpPr>
        <p:spPr>
          <a:xfrm>
            <a:off x="14117605" y="8719959"/>
            <a:ext cx="3909458" cy="1261884"/>
          </a:xfrm>
          <a:prstGeom prst="rect">
            <a:avLst/>
          </a:prstGeom>
          <a:ln>
            <a:solidFill>
              <a:srgbClr val="002060"/>
            </a:solidFill>
            <a:prstDash val="dash"/>
          </a:ln>
        </p:spPr>
        <p:txBody>
          <a:bodyPr wrap="square" lIns="91440" tIns="91440" rIns="91440" bIns="91440" rtlCol="0" anchor="t">
            <a:spAutoFit/>
          </a:bodyPr>
          <a:lstStyle/>
          <a:p>
            <a:pPr algn="just">
              <a:spcAft>
                <a:spcPts val="450"/>
              </a:spcAft>
              <a:buClr>
                <a:srgbClr val="FF784B"/>
              </a:buClr>
            </a:pPr>
            <a:r>
              <a:rPr lang="mn-MN" sz="1400" b="1">
                <a:solidFill>
                  <a:srgbClr val="FFC000"/>
                </a:solidFill>
                <a:latin typeface="Roboto"/>
                <a:ea typeface="Roboto"/>
                <a:cs typeface="Roboto"/>
              </a:rPr>
              <a:t>Хяналтыг сайжруулах чиглэлээр: </a:t>
            </a:r>
            <a:r>
              <a:rPr lang="mn-MN" sz="1400">
                <a:solidFill>
                  <a:schemeClr val="bg1"/>
                </a:solidFill>
                <a:latin typeface="Roboto"/>
                <a:ea typeface="Roboto"/>
                <a:cs typeface="Roboto"/>
              </a:rPr>
              <a:t>Захирал, мэдээлэл зүйн лабораторийн 2, багш болон нийгмийн ажилтан тус бүрийн 1 суурин компьютерт </a:t>
            </a:r>
            <a:r>
              <a:rPr lang="en-US" sz="1400">
                <a:solidFill>
                  <a:srgbClr val="FFFF00"/>
                </a:solidFill>
                <a:latin typeface="Roboto"/>
                <a:ea typeface="Roboto"/>
                <a:cs typeface="Roboto"/>
              </a:rPr>
              <a:t>Giga Meter, Omada </a:t>
            </a:r>
            <a:r>
              <a:rPr lang="en-US" sz="1400" err="1">
                <a:solidFill>
                  <a:srgbClr val="FFFF00"/>
                </a:solidFill>
                <a:latin typeface="Roboto"/>
                <a:ea typeface="Roboto"/>
                <a:cs typeface="Roboto"/>
              </a:rPr>
              <a:t>лицинз</a:t>
            </a:r>
            <a:r>
              <a:rPr lang="en-US" sz="1400">
                <a:solidFill>
                  <a:schemeClr val="bg1"/>
                </a:solidFill>
                <a:latin typeface="Roboto"/>
                <a:ea typeface="Roboto"/>
                <a:cs typeface="Roboto"/>
              </a:rPr>
              <a:t> </a:t>
            </a:r>
            <a:r>
              <a:rPr lang="mn-MN" sz="1400">
                <a:solidFill>
                  <a:schemeClr val="bg1"/>
                </a:solidFill>
                <a:latin typeface="Roboto"/>
                <a:ea typeface="Roboto"/>
                <a:cs typeface="Roboto"/>
              </a:rPr>
              <a:t>программыг суулгах шаардлагатай.</a:t>
            </a:r>
          </a:p>
        </p:txBody>
      </p:sp>
      <p:pic>
        <p:nvPicPr>
          <p:cNvPr id="25" name="Picture 24">
            <a:extLst>
              <a:ext uri="{FF2B5EF4-FFF2-40B4-BE49-F238E27FC236}">
                <a16:creationId xmlns:a16="http://schemas.microsoft.com/office/drawing/2014/main" id="{BF4E04EA-75C2-E9BE-CF93-E8993E0AD68A}"/>
              </a:ext>
            </a:extLst>
          </p:cNvPr>
          <p:cNvPicPr>
            <a:picLocks noChangeAspect="1"/>
          </p:cNvPicPr>
          <p:nvPr/>
        </p:nvPicPr>
        <p:blipFill>
          <a:blip r:embed="rId11"/>
          <a:stretch>
            <a:fillRect/>
          </a:stretch>
        </p:blipFill>
        <p:spPr>
          <a:xfrm>
            <a:off x="10121978" y="2837761"/>
            <a:ext cx="3560976" cy="5156669"/>
          </a:xfrm>
          <a:prstGeom prst="rect">
            <a:avLst/>
          </a:prstGeom>
          <a:effectLst>
            <a:outerShdw blurRad="50800" dist="38100" dir="2700000" algn="tl" rotWithShape="0">
              <a:prstClr val="black">
                <a:alpha val="40000"/>
              </a:prstClr>
            </a:outerShdw>
          </a:effectLst>
        </p:spPr>
      </p:pic>
      <p:sp>
        <p:nvSpPr>
          <p:cNvPr id="26" name="Rectangle 25">
            <a:extLst>
              <a:ext uri="{FF2B5EF4-FFF2-40B4-BE49-F238E27FC236}">
                <a16:creationId xmlns:a16="http://schemas.microsoft.com/office/drawing/2014/main" id="{D5B94554-65EF-363C-4D55-728AB415732D}"/>
              </a:ext>
            </a:extLst>
          </p:cNvPr>
          <p:cNvSpPr/>
          <p:nvPr/>
        </p:nvSpPr>
        <p:spPr>
          <a:xfrm>
            <a:off x="14132984" y="8420892"/>
            <a:ext cx="3867583" cy="231558"/>
          </a:xfrm>
          <a:prstGeom prst="rect">
            <a:avLst/>
          </a:prstGeom>
          <a:solidFill>
            <a:srgbClr val="1F8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mn-MN" sz="1600" b="1">
                <a:latin typeface="Roboto" panose="02000000000000000000" pitchFamily="2" charset="0"/>
                <a:ea typeface="Roboto" panose="02000000000000000000" pitchFamily="2" charset="0"/>
                <a:cs typeface="Roboto" panose="02000000000000000000" pitchFamily="2" charset="0"/>
              </a:rPr>
              <a:t>САНАЛ</a:t>
            </a:r>
            <a:endParaRPr lang="en-US" sz="1600" b="1">
              <a:latin typeface="Roboto" panose="02000000000000000000" pitchFamily="2" charset="0"/>
              <a:ea typeface="Roboto" panose="02000000000000000000" pitchFamily="2" charset="0"/>
              <a:cs typeface="Roboto" panose="02000000000000000000" pitchFamily="2" charset="0"/>
            </a:endParaRPr>
          </a:p>
        </p:txBody>
      </p:sp>
      <p:pic>
        <p:nvPicPr>
          <p:cNvPr id="27" name="Picture 26">
            <a:extLst>
              <a:ext uri="{FF2B5EF4-FFF2-40B4-BE49-F238E27FC236}">
                <a16:creationId xmlns:a16="http://schemas.microsoft.com/office/drawing/2014/main" id="{9876A782-73C9-A2FD-B7BF-DC30971CDB9E}"/>
              </a:ext>
            </a:extLst>
          </p:cNvPr>
          <p:cNvPicPr>
            <a:picLocks noChangeAspect="1" noChangeArrowheads="1"/>
          </p:cNvPicPr>
          <p:nvPr/>
        </p:nvPicPr>
        <p:blipFill rotWithShape="1">
          <a:blip r:embed="rId12">
            <a:alphaModFix/>
            <a:extLst>
              <a:ext uri="{28A0092B-C50C-407E-A947-70E740481C1C}">
                <a14:useLocalDpi xmlns:a14="http://schemas.microsoft.com/office/drawing/2010/main" val="0"/>
              </a:ext>
            </a:extLst>
          </a:blip>
          <a:srcRect t="85828" r="6223" b="8179"/>
          <a:stretch/>
        </p:blipFill>
        <p:spPr bwMode="auto">
          <a:xfrm flipV="1">
            <a:off x="7568525" y="63980"/>
            <a:ext cx="3037769" cy="142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367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83" fill="hold"/>
                                        <p:tgtEl>
                                          <p:spTgt spid="6"/>
                                        </p:tgtEl>
                                      </p:cBhvr>
                                    </p:cmd>
                                  </p:childTnLst>
                                </p:cTn>
                              </p:par>
                              <p:par>
                                <p:cTn id="7" presetID="1" presetClass="mediacall" presetSubtype="0" fill="hold" nodeType="withEffect">
                                  <p:stCondLst>
                                    <p:cond delay="0"/>
                                  </p:stCondLst>
                                  <p:childTnLst>
                                    <p:cmd type="call" cmd="playFrom(0.0)">
                                      <p:cBhvr>
                                        <p:cTn id="8" dur="4394" fill="hold"/>
                                        <p:tgtEl>
                                          <p:spTgt spid="7"/>
                                        </p:tgtEl>
                                      </p:cBhvr>
                                    </p:cmd>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90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anim calcmode="lin" valueType="num">
                                      <p:cBhvr>
                                        <p:cTn id="17" dur="1000" fill="hold"/>
                                        <p:tgtEl>
                                          <p:spTgt spid="25"/>
                                        </p:tgtEl>
                                        <p:attrNameLst>
                                          <p:attrName>ppt_x</p:attrName>
                                        </p:attrNameLst>
                                      </p:cBhvr>
                                      <p:tavLst>
                                        <p:tav tm="0">
                                          <p:val>
                                            <p:strVal val="#ppt_x"/>
                                          </p:val>
                                        </p:tav>
                                        <p:tav tm="100000">
                                          <p:val>
                                            <p:strVal val="#ppt_x"/>
                                          </p:val>
                                        </p:tav>
                                      </p:tavLst>
                                    </p:anim>
                                    <p:anim calcmode="lin" valueType="num">
                                      <p:cBhvr>
                                        <p:cTn id="18" dur="1000" fill="hold"/>
                                        <p:tgtEl>
                                          <p:spTgt spid="2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170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6"/>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6"/>
                                        </p:tgtEl>
                                      </p:cBhvr>
                                    </p:cmd>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withEffect">
                                  <p:stCondLst>
                                    <p:cond delay="0"/>
                                  </p:stCondLst>
                                  <p:childTnLst>
                                    <p:cmd type="call" cmd="togglePause">
                                      <p:cBhvr>
                                        <p:cTn id="33" dur="1" fill="hold"/>
                                        <p:tgtEl>
                                          <p:spTgt spid="7"/>
                                        </p:tgtEl>
                                      </p:cBhvr>
                                    </p:cmd>
                                  </p:childTnLst>
                                </p:cTn>
                              </p:par>
                            </p:childTnLst>
                          </p:cTn>
                        </p:par>
                      </p:childTnLst>
                    </p:cTn>
                  </p:par>
                </p:childTnLst>
              </p:cTn>
              <p:nextCondLst>
                <p:cond evt="onClick" delay="0">
                  <p:tgtEl>
                    <p:spTgt spid="7"/>
                  </p:tgtEl>
                </p:cond>
              </p:nextCondLst>
            </p:seq>
            <p:video>
              <p:cMediaNode vol="80000">
                <p:cTn id="34" repeatCount="indefinite" fill="hold" display="0">
                  <p:stCondLst>
                    <p:cond delay="indefinite"/>
                  </p:stCondLst>
                </p:cTn>
                <p:tgtEl>
                  <p:spTgt spid="6"/>
                </p:tgtEl>
              </p:cMediaNode>
            </p:video>
            <p:video>
              <p:cMediaNode vol="80000">
                <p:cTn id="35" repeatCount="indefinite" fill="hold" display="0">
                  <p:stCondLst>
                    <p:cond delay="indefinite"/>
                  </p:stCondLst>
                </p:cTn>
                <p:tgtEl>
                  <p:spTgt spid="7"/>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999E4A4-133F-9230-A180-A1329C88A3B0}"/>
              </a:ext>
            </a:extLst>
          </p:cNvPr>
          <p:cNvCxnSpPr>
            <a:cxnSpLocks/>
          </p:cNvCxnSpPr>
          <p:nvPr/>
        </p:nvCxnSpPr>
        <p:spPr>
          <a:xfrm flipV="1">
            <a:off x="4014779" y="1146559"/>
            <a:ext cx="12458700" cy="3454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Freeform 19">
            <a:extLst>
              <a:ext uri="{FF2B5EF4-FFF2-40B4-BE49-F238E27FC236}">
                <a16:creationId xmlns:a16="http://schemas.microsoft.com/office/drawing/2014/main" id="{FC28F698-F207-EDC2-24D1-C141E928687F}"/>
              </a:ext>
            </a:extLst>
          </p:cNvPr>
          <p:cNvSpPr/>
          <p:nvPr/>
        </p:nvSpPr>
        <p:spPr>
          <a:xfrm>
            <a:off x="-1296553" y="6633029"/>
            <a:ext cx="5997549" cy="5331943"/>
          </a:xfrm>
          <a:custGeom>
            <a:avLst/>
            <a:gdLst/>
            <a:ahLst/>
            <a:cxnLst/>
            <a:rect l="l" t="t" r="r" b="b"/>
            <a:pathLst>
              <a:path w="3078164" h="3078164">
                <a:moveTo>
                  <a:pt x="0" y="0"/>
                </a:moveTo>
                <a:lnTo>
                  <a:pt x="3078164" y="0"/>
                </a:lnTo>
                <a:lnTo>
                  <a:pt x="3078164" y="3078165"/>
                </a:lnTo>
                <a:lnTo>
                  <a:pt x="0" y="3078165"/>
                </a:lnTo>
                <a:lnTo>
                  <a:pt x="0" y="0"/>
                </a:lnTo>
                <a:close/>
              </a:path>
            </a:pathLst>
          </a:custGeom>
          <a:blipFill dpi="0" rotWithShape="1">
            <a:blip r:embed="rId2">
              <a:alphaModFix amt="18000"/>
              <a:duotone>
                <a:prstClr val="black"/>
                <a:schemeClr val="accent5">
                  <a:tint val="45000"/>
                  <a:satMod val="400000"/>
                </a:schemeClr>
              </a:duotone>
              <a:extLst>
                <a:ext uri="{96DAC541-7B7A-43D3-8B79-37D633B846F1}">
                  <asvg:svgBlip xmlns:asvg="http://schemas.microsoft.com/office/drawing/2016/SVG/main" r:embed="rId3"/>
                </a:ext>
              </a:extLst>
            </a:blip>
            <a:srcRect/>
            <a:stretch>
              <a:fillRect/>
            </a:stretch>
          </a:blipFill>
        </p:spPr>
        <p:txBody>
          <a:bodyPr/>
          <a:lstStyle/>
          <a:p>
            <a:endParaRPr lang="en-US"/>
          </a:p>
        </p:txBody>
      </p:sp>
      <p:sp>
        <p:nvSpPr>
          <p:cNvPr id="8" name="Rectangle 7">
            <a:extLst>
              <a:ext uri="{FF2B5EF4-FFF2-40B4-BE49-F238E27FC236}">
                <a16:creationId xmlns:a16="http://schemas.microsoft.com/office/drawing/2014/main" id="{44E7455B-3B1A-4B52-B4A1-4E9F3CF468EA}"/>
              </a:ext>
            </a:extLst>
          </p:cNvPr>
          <p:cNvSpPr/>
          <p:nvPr/>
        </p:nvSpPr>
        <p:spPr>
          <a:xfrm>
            <a:off x="381000" y="1962568"/>
            <a:ext cx="2189113" cy="41721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mn-MN" b="1"/>
              <a:t>ҮНДЭСЛЭЛ</a:t>
            </a:r>
            <a:endParaRPr lang="en-US" b="1"/>
          </a:p>
        </p:txBody>
      </p:sp>
      <p:pic>
        <p:nvPicPr>
          <p:cNvPr id="9" name="Picture 8">
            <a:extLst>
              <a:ext uri="{FF2B5EF4-FFF2-40B4-BE49-F238E27FC236}">
                <a16:creationId xmlns:a16="http://schemas.microsoft.com/office/drawing/2014/main" id="{2DB6A5A0-2119-A2ED-BA47-9012318055C2}"/>
              </a:ext>
            </a:extLst>
          </p:cNvPr>
          <p:cNvPicPr>
            <a:picLocks noChangeAspect="1"/>
          </p:cNvPicPr>
          <p:nvPr/>
        </p:nvPicPr>
        <p:blipFill>
          <a:blip r:embed="rId4"/>
          <a:stretch>
            <a:fillRect/>
          </a:stretch>
        </p:blipFill>
        <p:spPr>
          <a:xfrm>
            <a:off x="381000" y="2379787"/>
            <a:ext cx="4319997" cy="4529013"/>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BF15B57A-ED09-5E77-AC7E-601E49DF0BDA}"/>
              </a:ext>
            </a:extLst>
          </p:cNvPr>
          <p:cNvPicPr>
            <a:picLocks noChangeAspect="1"/>
          </p:cNvPicPr>
          <p:nvPr/>
        </p:nvPicPr>
        <p:blipFill>
          <a:blip r:embed="rId5"/>
          <a:srcRect l="7060"/>
          <a:stretch>
            <a:fillRect/>
          </a:stretch>
        </p:blipFill>
        <p:spPr>
          <a:xfrm>
            <a:off x="5488034" y="1957333"/>
            <a:ext cx="5619044" cy="7836009"/>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29C40CDA-BDB8-34D9-FEF7-022094707FE4}"/>
              </a:ext>
            </a:extLst>
          </p:cNvPr>
          <p:cNvPicPr>
            <a:picLocks noChangeAspect="1"/>
          </p:cNvPicPr>
          <p:nvPr/>
        </p:nvPicPr>
        <p:blipFill>
          <a:blip r:embed="rId6"/>
          <a:srcRect l="4626"/>
          <a:stretch>
            <a:fillRect/>
          </a:stretch>
        </p:blipFill>
        <p:spPr>
          <a:xfrm>
            <a:off x="11535642" y="1957333"/>
            <a:ext cx="6312644" cy="7832329"/>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E047440A-C21B-60EC-B422-81E7A087963E}"/>
              </a:ext>
            </a:extLst>
          </p:cNvPr>
          <p:cNvSpPr/>
          <p:nvPr/>
        </p:nvSpPr>
        <p:spPr>
          <a:xfrm>
            <a:off x="5743575" y="4990646"/>
            <a:ext cx="5114925" cy="58578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06EE6A-539F-00A0-165F-8A383A8B1815}"/>
              </a:ext>
            </a:extLst>
          </p:cNvPr>
          <p:cNvSpPr/>
          <p:nvPr/>
        </p:nvSpPr>
        <p:spPr>
          <a:xfrm>
            <a:off x="5740093" y="7790995"/>
            <a:ext cx="5114925" cy="109021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55B7357-B01B-883A-277A-F491C2F24CB7}"/>
              </a:ext>
            </a:extLst>
          </p:cNvPr>
          <p:cNvSpPr/>
          <p:nvPr/>
        </p:nvSpPr>
        <p:spPr>
          <a:xfrm>
            <a:off x="11901488" y="3354706"/>
            <a:ext cx="5686425" cy="80293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F3AD3D-434D-CDB6-2854-46F5F9B82EBA}"/>
              </a:ext>
            </a:extLst>
          </p:cNvPr>
          <p:cNvSpPr/>
          <p:nvPr/>
        </p:nvSpPr>
        <p:spPr>
          <a:xfrm>
            <a:off x="11901488" y="5395957"/>
            <a:ext cx="5686425" cy="69278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BD954B8A-E92A-F8C0-6F79-FA7C32CBB7DC}"/>
              </a:ext>
            </a:extLst>
          </p:cNvPr>
          <p:cNvPicPr>
            <a:picLocks noChangeAspect="1" noChangeArrowheads="1"/>
          </p:cNvPicPr>
          <p:nvPr/>
        </p:nvPicPr>
        <p:blipFill rotWithShape="1">
          <a:blip r:embed="rId7">
            <a:alphaModFix/>
            <a:extLst>
              <a:ext uri="{28A0092B-C50C-407E-A947-70E740481C1C}">
                <a14:useLocalDpi xmlns:a14="http://schemas.microsoft.com/office/drawing/2010/main" val="0"/>
              </a:ext>
            </a:extLst>
          </a:blip>
          <a:srcRect t="85828" r="6223" b="8179"/>
          <a:stretch/>
        </p:blipFill>
        <p:spPr bwMode="auto">
          <a:xfrm flipV="1">
            <a:off x="7568525" y="63980"/>
            <a:ext cx="3037769" cy="142505"/>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3">
            <a:extLst>
              <a:ext uri="{FF2B5EF4-FFF2-40B4-BE49-F238E27FC236}">
                <a16:creationId xmlns:a16="http://schemas.microsoft.com/office/drawing/2014/main" id="{7A596B4E-421B-3975-23ED-6A0D1191F6B0}"/>
              </a:ext>
            </a:extLst>
          </p:cNvPr>
          <p:cNvSpPr txBox="1">
            <a:spLocks/>
          </p:cNvSpPr>
          <p:nvPr/>
        </p:nvSpPr>
        <p:spPr>
          <a:xfrm>
            <a:off x="3546024" y="538562"/>
            <a:ext cx="11532358" cy="1143000"/>
          </a:xfrm>
          <a:prstGeom prst="rect">
            <a:avLst/>
          </a:prstGeom>
        </p:spPr>
        <p:txBody>
          <a:bodyPr>
            <a:normAutofit fontScale="92500" lnSpcReduction="20000"/>
          </a:bodyPr>
          <a:lstStyle>
            <a:lvl1pPr algn="ctr" defTabSz="914400" rtl="0" eaLnBrk="1" latinLnBrk="0" hangingPunct="1">
              <a:spcBef>
                <a:spcPct val="0"/>
              </a:spcBef>
              <a:buNone/>
              <a:defRPr sz="4400" kern="1200">
                <a:solidFill>
                  <a:srgbClr val="F2AA00"/>
                </a:solidFill>
                <a:latin typeface="+mj-lt"/>
                <a:ea typeface="+mj-ea"/>
                <a:cs typeface="+mj-cs"/>
              </a:defRPr>
            </a:lvl1pPr>
          </a:lstStyle>
          <a:p>
            <a:r>
              <a:rPr lang="mn-MN" b="1">
                <a:solidFill>
                  <a:srgbClr val="FFC000"/>
                </a:solidFill>
                <a:latin typeface="Montserrat" panose="00000500000000000000" pitchFamily="2" charset="0"/>
                <a:cs typeface="Arial" panose="020B0604020202020204" pitchFamily="34" charset="0"/>
                <a:sym typeface="Arial"/>
              </a:rPr>
              <a:t>СУРГУУЛИЙН ӨМНӨХ БОЛОВСРОЛЫН БАЙГУУЛЛАГЫН ХООЛНЫ СИСТЕМ</a:t>
            </a:r>
          </a:p>
        </p:txBody>
      </p:sp>
      <p:cxnSp>
        <p:nvCxnSpPr>
          <p:cNvPr id="19" name="Straight Connector 18">
            <a:extLst>
              <a:ext uri="{FF2B5EF4-FFF2-40B4-BE49-F238E27FC236}">
                <a16:creationId xmlns:a16="http://schemas.microsoft.com/office/drawing/2014/main" id="{626864C4-727E-0024-A0FA-E63FE84CC70B}"/>
              </a:ext>
            </a:extLst>
          </p:cNvPr>
          <p:cNvCxnSpPr>
            <a:cxnSpLocks/>
          </p:cNvCxnSpPr>
          <p:nvPr/>
        </p:nvCxnSpPr>
        <p:spPr>
          <a:xfrm>
            <a:off x="5077647" y="2011100"/>
            <a:ext cx="0" cy="8529794"/>
          </a:xfrm>
          <a:prstGeom prst="line">
            <a:avLst/>
          </a:prstGeom>
          <a:ln w="50800">
            <a:gradFill>
              <a:gsLst>
                <a:gs pos="2000">
                  <a:schemeClr val="accent3"/>
                </a:gs>
                <a:gs pos="100000">
                  <a:schemeClr val="accent1">
                    <a:alpha val="0"/>
                  </a:schemeClr>
                </a:gs>
              </a:gsLst>
              <a:lin ang="5400000" scaled="1"/>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6869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30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30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30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30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animBg="1"/>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5EDEE47-0FC5-3FCA-3CCD-0A296C5934A8}"/>
              </a:ext>
            </a:extLst>
          </p:cNvPr>
          <p:cNvCxnSpPr>
            <a:cxnSpLocks/>
          </p:cNvCxnSpPr>
          <p:nvPr/>
        </p:nvCxnSpPr>
        <p:spPr>
          <a:xfrm flipV="1">
            <a:off x="4014779" y="1146559"/>
            <a:ext cx="12458700" cy="3454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D3B3EDFB-2467-3E38-E4C1-59CA00D75660}"/>
              </a:ext>
            </a:extLst>
          </p:cNvPr>
          <p:cNvSpPr/>
          <p:nvPr/>
        </p:nvSpPr>
        <p:spPr>
          <a:xfrm>
            <a:off x="3027355" y="6843879"/>
            <a:ext cx="2611963" cy="3121109"/>
          </a:xfrm>
          <a:prstGeom prst="rect">
            <a:avLst/>
          </a:prstGeom>
          <a:solidFill>
            <a:srgbClr val="B6EEFF"/>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9" name="Rectangle 8">
            <a:extLst>
              <a:ext uri="{FF2B5EF4-FFF2-40B4-BE49-F238E27FC236}">
                <a16:creationId xmlns:a16="http://schemas.microsoft.com/office/drawing/2014/main" id="{1C5A4348-A84D-6A72-2642-45E8F285455E}"/>
              </a:ext>
            </a:extLst>
          </p:cNvPr>
          <p:cNvSpPr/>
          <p:nvPr/>
        </p:nvSpPr>
        <p:spPr>
          <a:xfrm>
            <a:off x="342750" y="6910306"/>
            <a:ext cx="2531009" cy="3054682"/>
          </a:xfrm>
          <a:prstGeom prst="rect">
            <a:avLst/>
          </a:prstGeom>
          <a:solidFill>
            <a:srgbClr val="B6EEFF"/>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0" name="Rectangle 9">
            <a:extLst>
              <a:ext uri="{FF2B5EF4-FFF2-40B4-BE49-F238E27FC236}">
                <a16:creationId xmlns:a16="http://schemas.microsoft.com/office/drawing/2014/main" id="{ECB3F508-4917-3DD2-5349-9B185B2E7212}"/>
              </a:ext>
            </a:extLst>
          </p:cNvPr>
          <p:cNvSpPr/>
          <p:nvPr/>
        </p:nvSpPr>
        <p:spPr>
          <a:xfrm>
            <a:off x="3010849" y="2354859"/>
            <a:ext cx="2628469" cy="3804396"/>
          </a:xfrm>
          <a:prstGeom prst="rect">
            <a:avLst/>
          </a:prstGeom>
          <a:solidFill>
            <a:srgbClr val="B6EEFF"/>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1" name="Rectangle 10">
            <a:extLst>
              <a:ext uri="{FF2B5EF4-FFF2-40B4-BE49-F238E27FC236}">
                <a16:creationId xmlns:a16="http://schemas.microsoft.com/office/drawing/2014/main" id="{4A88073F-904D-5B36-A5EC-83214BFCBB87}"/>
              </a:ext>
            </a:extLst>
          </p:cNvPr>
          <p:cNvSpPr/>
          <p:nvPr/>
        </p:nvSpPr>
        <p:spPr>
          <a:xfrm>
            <a:off x="345455" y="2342158"/>
            <a:ext cx="2531008" cy="3817097"/>
          </a:xfrm>
          <a:prstGeom prst="rect">
            <a:avLst/>
          </a:prstGeom>
          <a:solidFill>
            <a:srgbClr val="B6EEFF"/>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2" name="TextBox 11">
            <a:extLst>
              <a:ext uri="{FF2B5EF4-FFF2-40B4-BE49-F238E27FC236}">
                <a16:creationId xmlns:a16="http://schemas.microsoft.com/office/drawing/2014/main" id="{4F4ABC62-9E4F-DF15-00B4-62A2A0ABF248}"/>
              </a:ext>
            </a:extLst>
          </p:cNvPr>
          <p:cNvSpPr txBox="1"/>
          <p:nvPr/>
        </p:nvSpPr>
        <p:spPr>
          <a:xfrm>
            <a:off x="881136" y="2482339"/>
            <a:ext cx="1884907" cy="935589"/>
          </a:xfrm>
          <a:prstGeom prst="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ClrTx/>
              <a:buSzTx/>
              <a:buFontTx/>
              <a:buNone/>
            </a:pPr>
            <a:r>
              <a:rPr lang="mn-MN" sz="1200" b="1" kern="1200">
                <a:solidFill>
                  <a:schemeClr val="tx2"/>
                </a:solidFill>
                <a:latin typeface="Roboto" panose="02000000000000000000" pitchFamily="2" charset="0"/>
                <a:ea typeface="Roboto" panose="02000000000000000000" pitchFamily="2" charset="0"/>
                <a:cs typeface="Roboto" panose="02000000000000000000" pitchFamily="2" charset="0"/>
              </a:rPr>
              <a:t>Нэвтрүүлэх системийг цэцэрлэгийн зөвлөлөөр хэлэлцэн сонгох</a:t>
            </a:r>
            <a:endParaRPr lang="en-US" sz="1200" b="1" kern="1200">
              <a:solidFill>
                <a:schemeClr val="tx2"/>
              </a:solidFill>
              <a:latin typeface="Roboto" panose="02000000000000000000" pitchFamily="2" charset="0"/>
              <a:ea typeface="Roboto" panose="02000000000000000000" pitchFamily="2" charset="0"/>
              <a:cs typeface="Roboto" panose="02000000000000000000" pitchFamily="2" charset="0"/>
            </a:endParaRPr>
          </a:p>
        </p:txBody>
      </p:sp>
      <p:sp>
        <p:nvSpPr>
          <p:cNvPr id="13" name="TextBox 12">
            <a:extLst>
              <a:ext uri="{FF2B5EF4-FFF2-40B4-BE49-F238E27FC236}">
                <a16:creationId xmlns:a16="http://schemas.microsoft.com/office/drawing/2014/main" id="{56248F87-C033-3A39-8C1F-CD27F04F8116}"/>
              </a:ext>
            </a:extLst>
          </p:cNvPr>
          <p:cNvSpPr txBox="1"/>
          <p:nvPr/>
        </p:nvSpPr>
        <p:spPr>
          <a:xfrm>
            <a:off x="351645" y="2485045"/>
            <a:ext cx="595067" cy="553998"/>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3000" b="1" i="0" u="none" strike="noStrike" kern="1200" cap="none" spc="-300" normalizeH="0" baseline="0" noProof="0">
                <a:ln>
                  <a:noFill/>
                </a:ln>
                <a:solidFill>
                  <a:srgbClr val="002060"/>
                </a:solidFill>
                <a:effectLst/>
                <a:uLnTx/>
                <a:uFillTx/>
                <a:latin typeface="Roboto" panose="02000000000000000000" pitchFamily="2" charset="0"/>
                <a:ea typeface="Roboto" panose="02000000000000000000" pitchFamily="2" charset="0"/>
                <a:cs typeface="Open Sans" panose="020B0606030504020204" pitchFamily="34" charset="0"/>
              </a:rPr>
              <a:t>01</a:t>
            </a:r>
            <a:endParaRPr kumimoji="0" lang="mn-MN" sz="3000" b="1" i="0" u="none" strike="noStrike" kern="1200" cap="none" spc="-300" normalizeH="0" baseline="0" noProof="0">
              <a:ln>
                <a:noFill/>
              </a:ln>
              <a:solidFill>
                <a:srgbClr val="002060"/>
              </a:solidFill>
              <a:effectLst/>
              <a:uLnTx/>
              <a:uFillTx/>
              <a:latin typeface="Roboto" panose="02000000000000000000" pitchFamily="2" charset="0"/>
              <a:ea typeface="Roboto" panose="02000000000000000000" pitchFamily="2" charset="0"/>
              <a:cs typeface="Open Sans" panose="020B0606030504020204" pitchFamily="34" charset="0"/>
            </a:endParaRPr>
          </a:p>
        </p:txBody>
      </p:sp>
      <p:sp>
        <p:nvSpPr>
          <p:cNvPr id="14" name="TextBox 13">
            <a:extLst>
              <a:ext uri="{FF2B5EF4-FFF2-40B4-BE49-F238E27FC236}">
                <a16:creationId xmlns:a16="http://schemas.microsoft.com/office/drawing/2014/main" id="{37999BB8-F656-04B9-3764-8FAA80563A79}"/>
              </a:ext>
            </a:extLst>
          </p:cNvPr>
          <p:cNvSpPr txBox="1"/>
          <p:nvPr/>
        </p:nvSpPr>
        <p:spPr>
          <a:xfrm>
            <a:off x="457479" y="3543227"/>
            <a:ext cx="2296074" cy="2123658"/>
          </a:xfrm>
          <a:prstGeom prst="rect">
            <a:avLst/>
          </a:prstGeom>
          <a:noFill/>
        </p:spPr>
        <p:txBody>
          <a:bodyPr wrap="square">
            <a:spAutoFit/>
          </a:bodyPr>
          <a:lstStyle/>
          <a:p>
            <a:pPr lvl="0" algn="just"/>
            <a:r>
              <a:rPr lang="mn-MN" sz="120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Боловсролын яамтай мэдээлэл солилцох гэрээ байгуулсан хоол үйлдвэрлэл, үйлчилгээний цахим систем (хувийн хэвшлийн систем)-ийг Боловсролын ерөнхий хуулийн 34 дүгээр зүйлийн 34.2-т заасан зөвлөлөөр </a:t>
            </a:r>
            <a:r>
              <a:rPr lang="mn-MN" sz="1200" spc="-1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хэлэлцэн</a:t>
            </a:r>
            <a:r>
              <a:rPr lang="mn-MN" sz="1200" spc="-5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 </a:t>
            </a:r>
            <a:r>
              <a:rPr lang="mn-MN" sz="1200" spc="-1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сонгож,</a:t>
            </a:r>
            <a:r>
              <a:rPr lang="mn-MN" sz="1200" spc="-55">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 </a:t>
            </a:r>
            <a:r>
              <a:rPr lang="mn-MN" sz="1200" spc="-1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цэцэрлэгийн өдөр</a:t>
            </a:r>
            <a:r>
              <a:rPr lang="mn-MN" sz="1200" spc="-55">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 </a:t>
            </a:r>
            <a:r>
              <a:rPr lang="mn-MN" sz="1200" spc="-1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тутмын</a:t>
            </a:r>
            <a:r>
              <a:rPr lang="mn-MN" sz="1200" spc="-2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 </a:t>
            </a:r>
            <a:r>
              <a:rPr lang="mn-MN" sz="1200" spc="-1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үйл</a:t>
            </a:r>
            <a:r>
              <a:rPr lang="mn-MN" sz="1200" spc="-55">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 </a:t>
            </a:r>
            <a:r>
              <a:rPr lang="mn-MN" sz="1200" spc="-1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ажиллагаанд нэвтрүүлэх</a:t>
            </a:r>
            <a:r>
              <a:rPr lang="en-US" sz="1200" spc="-1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 </a:t>
            </a:r>
            <a:endParaRPr lang="en-US" sz="120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15" name="TextBox 14">
            <a:extLst>
              <a:ext uri="{FF2B5EF4-FFF2-40B4-BE49-F238E27FC236}">
                <a16:creationId xmlns:a16="http://schemas.microsoft.com/office/drawing/2014/main" id="{2AE7CCBD-3522-8F24-4EB8-0745175704A4}"/>
              </a:ext>
            </a:extLst>
          </p:cNvPr>
          <p:cNvSpPr txBox="1"/>
          <p:nvPr/>
        </p:nvSpPr>
        <p:spPr>
          <a:xfrm>
            <a:off x="3015391" y="2485045"/>
            <a:ext cx="595067" cy="553998"/>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3000" b="1" i="0" u="none" strike="noStrike" kern="1200" cap="none" spc="-300" normalizeH="0" baseline="0" noProof="0">
                <a:ln>
                  <a:noFill/>
                </a:ln>
                <a:solidFill>
                  <a:srgbClr val="002060"/>
                </a:solidFill>
                <a:effectLst/>
                <a:uLnTx/>
                <a:uFillTx/>
                <a:latin typeface="Roboto" panose="02000000000000000000" pitchFamily="2" charset="0"/>
                <a:ea typeface="Roboto" panose="02000000000000000000" pitchFamily="2" charset="0"/>
                <a:cs typeface="Open Sans" panose="020B0606030504020204" pitchFamily="34" charset="0"/>
              </a:rPr>
              <a:t>0</a:t>
            </a:r>
            <a:r>
              <a:rPr lang="mn-MN" sz="3000" b="1" spc="-300">
                <a:solidFill>
                  <a:srgbClr val="002060"/>
                </a:solidFill>
                <a:latin typeface="Roboto" panose="02000000000000000000" pitchFamily="2" charset="0"/>
                <a:ea typeface="Roboto" panose="02000000000000000000" pitchFamily="2" charset="0"/>
                <a:cs typeface="Open Sans" panose="020B0606030504020204" pitchFamily="34" charset="0"/>
              </a:rPr>
              <a:t>2</a:t>
            </a:r>
            <a:endParaRPr kumimoji="0" lang="mn-MN" sz="3000" b="1" i="0" u="none" strike="noStrike" kern="1200" cap="none" spc="-300" normalizeH="0" baseline="0" noProof="0">
              <a:ln>
                <a:noFill/>
              </a:ln>
              <a:solidFill>
                <a:srgbClr val="002060"/>
              </a:solidFill>
              <a:effectLst/>
              <a:uLnTx/>
              <a:uFillTx/>
              <a:latin typeface="Roboto" panose="02000000000000000000" pitchFamily="2" charset="0"/>
              <a:ea typeface="Roboto" panose="02000000000000000000" pitchFamily="2" charset="0"/>
              <a:cs typeface="Open Sans" panose="020B0606030504020204" pitchFamily="34" charset="0"/>
            </a:endParaRPr>
          </a:p>
        </p:txBody>
      </p:sp>
      <p:sp>
        <p:nvSpPr>
          <p:cNvPr id="16" name="TextBox 15">
            <a:extLst>
              <a:ext uri="{FF2B5EF4-FFF2-40B4-BE49-F238E27FC236}">
                <a16:creationId xmlns:a16="http://schemas.microsoft.com/office/drawing/2014/main" id="{645E7EAF-54D2-B3CD-EE54-0C03B695E04A}"/>
              </a:ext>
            </a:extLst>
          </p:cNvPr>
          <p:cNvSpPr txBox="1"/>
          <p:nvPr/>
        </p:nvSpPr>
        <p:spPr>
          <a:xfrm>
            <a:off x="3698314" y="7166217"/>
            <a:ext cx="1840985" cy="461665"/>
          </a:xfrm>
          <a:prstGeom prst="rect">
            <a:avLst/>
          </a:prstGeom>
          <a:solidFill>
            <a:srgbClr val="3172C4"/>
          </a:solidFill>
        </p:spPr>
        <p:txBody>
          <a:bodyPr wrap="square">
            <a:spAutoFit/>
          </a:bodyPr>
          <a:lstStyle/>
          <a:p>
            <a:pPr lvl="0" fontAlgn="base"/>
            <a:r>
              <a:rPr lang="mn-MN" sz="1200" b="1">
                <a:solidFill>
                  <a:schemeClr val="bg1"/>
                </a:solidFill>
                <a:latin typeface="Arial" panose="020B0604020202020204" pitchFamily="34" charset="0"/>
                <a:ea typeface="Open Sans" panose="020B0606030504020204" pitchFamily="34" charset="0"/>
                <a:cs typeface="Arial" panose="020B0604020202020204" pitchFamily="34" charset="0"/>
              </a:rPr>
              <a:t>Нэг хүүхдийн зардал 500 төгрөгөөс ихгүй </a:t>
            </a:r>
            <a:endParaRPr kumimoji="0" lang="mn-MN" sz="1200" b="1" i="0" u="none" strike="noStrike" kern="1200" cap="none" spc="0" normalizeH="0" baseline="0" noProof="0">
              <a:ln>
                <a:noFill/>
              </a:ln>
              <a:solidFill>
                <a:schemeClr val="bg1"/>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10BF45DF-B49F-0536-8D6E-C9207C1D03B5}"/>
              </a:ext>
            </a:extLst>
          </p:cNvPr>
          <p:cNvSpPr txBox="1"/>
          <p:nvPr/>
        </p:nvSpPr>
        <p:spPr>
          <a:xfrm>
            <a:off x="3132987" y="7751511"/>
            <a:ext cx="2400697" cy="2123658"/>
          </a:xfrm>
          <a:prstGeom prst="rect">
            <a:avLst/>
          </a:prstGeom>
          <a:solidFill>
            <a:srgbClr val="3172C4">
              <a:alpha val="9000"/>
            </a:srgbClr>
          </a:solidFill>
        </p:spPr>
        <p:txBody>
          <a:bodyPr wrap="square">
            <a:spAutoFit/>
          </a:bodyPr>
          <a:lstStyle/>
          <a:p>
            <a:pPr algn="just"/>
            <a:r>
              <a:rPr lang="mn-MN" sz="120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ЗГ-ын 2024 оны “Хувьсах зардлын хэмжээ, итгэлцүүр, журам батлах тухай”  53-р  тогтоолд заасан </a:t>
            </a:r>
            <a:r>
              <a:rPr lang="mn-MN" sz="1200" err="1">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СӨБ</a:t>
            </a:r>
            <a:r>
              <a:rPr lang="mn-MN" sz="120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-ын нэг хүүхдэд ногдох “цахим хэрэглээний зардал”-аас сарын нэг хүүхдийн 500 төгрөгөөс дээшгүй өртгөөр дээрх үйлчилгээ үзүүлэх цахим системтэй гэрээ хийж, бүрэн ашиглах</a:t>
            </a:r>
            <a:endParaRPr lang="en-US" sz="1200">
              <a:solidFill>
                <a:schemeClr val="tx1">
                  <a:lumMod val="85000"/>
                  <a:lumOff val="15000"/>
                </a:schemeClr>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D53C638-B436-CF1F-10E6-FF93F39890A3}"/>
              </a:ext>
            </a:extLst>
          </p:cNvPr>
          <p:cNvSpPr txBox="1"/>
          <p:nvPr/>
        </p:nvSpPr>
        <p:spPr>
          <a:xfrm>
            <a:off x="3087154" y="7082653"/>
            <a:ext cx="595067" cy="553998"/>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3000" b="1" i="0" u="none" strike="noStrike" kern="1200" cap="none" spc="-300" normalizeH="0" baseline="0" noProof="0">
                <a:ln>
                  <a:noFill/>
                </a:ln>
                <a:solidFill>
                  <a:srgbClr val="002060"/>
                </a:solidFill>
                <a:effectLst/>
                <a:uLnTx/>
                <a:uFillTx/>
                <a:latin typeface="Roboto" panose="02000000000000000000" pitchFamily="2" charset="0"/>
                <a:ea typeface="Roboto" panose="02000000000000000000" pitchFamily="2" charset="0"/>
                <a:cs typeface="Open Sans" panose="020B0606030504020204" pitchFamily="34" charset="0"/>
              </a:rPr>
              <a:t>0</a:t>
            </a:r>
            <a:r>
              <a:rPr lang="en-US" sz="3000" b="1" spc="-300">
                <a:solidFill>
                  <a:srgbClr val="002060"/>
                </a:solidFill>
                <a:latin typeface="Roboto" panose="02000000000000000000" pitchFamily="2" charset="0"/>
                <a:ea typeface="Roboto" panose="02000000000000000000" pitchFamily="2" charset="0"/>
                <a:cs typeface="Open Sans" panose="020B0606030504020204" pitchFamily="34" charset="0"/>
              </a:rPr>
              <a:t>4</a:t>
            </a:r>
            <a:endParaRPr kumimoji="0" lang="mn-MN" sz="3000" b="1" i="0" u="none" strike="noStrike" kern="1200" cap="none" spc="-300" normalizeH="0" baseline="0" noProof="0">
              <a:ln>
                <a:noFill/>
              </a:ln>
              <a:solidFill>
                <a:srgbClr val="002060"/>
              </a:solidFill>
              <a:effectLst/>
              <a:uLnTx/>
              <a:uFillTx/>
              <a:latin typeface="Roboto" panose="02000000000000000000" pitchFamily="2" charset="0"/>
              <a:ea typeface="Roboto" panose="02000000000000000000" pitchFamily="2" charset="0"/>
              <a:cs typeface="Open Sans" panose="020B0606030504020204" pitchFamily="34" charset="0"/>
            </a:endParaRPr>
          </a:p>
        </p:txBody>
      </p:sp>
      <p:pic>
        <p:nvPicPr>
          <p:cNvPr id="19" name="Picture 18">
            <a:extLst>
              <a:ext uri="{FF2B5EF4-FFF2-40B4-BE49-F238E27FC236}">
                <a16:creationId xmlns:a16="http://schemas.microsoft.com/office/drawing/2014/main" id="{1ECBB882-EBA1-0E17-C04F-D15F896B5691}"/>
              </a:ext>
            </a:extLst>
          </p:cNvPr>
          <p:cNvPicPr>
            <a:picLocks noChangeAspect="1"/>
          </p:cNvPicPr>
          <p:nvPr/>
        </p:nvPicPr>
        <p:blipFill>
          <a:blip r:embed="rId2"/>
          <a:srcRect l="2982" t="58559" r="59379" b="7870"/>
          <a:stretch>
            <a:fillRect/>
          </a:stretch>
        </p:blipFill>
        <p:spPr>
          <a:xfrm>
            <a:off x="3144306" y="3075135"/>
            <a:ext cx="2324768" cy="320247"/>
          </a:xfrm>
          <a:prstGeom prst="rect">
            <a:avLst/>
          </a:prstGeom>
          <a:ln>
            <a:noFill/>
          </a:ln>
          <a:effectLst>
            <a:outerShdw blurRad="292100" dist="139700" dir="2700000" algn="tl" rotWithShape="0">
              <a:srgbClr val="333333">
                <a:alpha val="65000"/>
              </a:srgbClr>
            </a:outerShdw>
          </a:effectLst>
        </p:spPr>
      </p:pic>
      <p:sp>
        <p:nvSpPr>
          <p:cNvPr id="20" name="TextBox 19">
            <a:extLst>
              <a:ext uri="{FF2B5EF4-FFF2-40B4-BE49-F238E27FC236}">
                <a16:creationId xmlns:a16="http://schemas.microsoft.com/office/drawing/2014/main" id="{1530A97F-5D60-9F82-6402-F49436F43CB1}"/>
              </a:ext>
            </a:extLst>
          </p:cNvPr>
          <p:cNvSpPr txBox="1"/>
          <p:nvPr/>
        </p:nvSpPr>
        <p:spPr>
          <a:xfrm>
            <a:off x="342750" y="1694372"/>
            <a:ext cx="2531009" cy="662187"/>
          </a:xfrm>
          <a:prstGeom prst="rect">
            <a:avLst/>
          </a:prstGeom>
          <a:solidFill>
            <a:srgbClr val="0056FB"/>
          </a:solidFill>
          <a:ln>
            <a:noFill/>
          </a:ln>
          <a:effectLst>
            <a:innerShdw blurRad="63500" dist="50800" dir="13500000">
              <a:prstClr val="black">
                <a:alpha val="50000"/>
              </a:prstClr>
            </a:innerShdw>
          </a:effectLst>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ClrTx/>
              <a:buSzTx/>
              <a:buFontTx/>
              <a:buNone/>
            </a:pPr>
            <a:r>
              <a:rPr lang="mn-MN" sz="1400">
                <a:solidFill>
                  <a:schemeClr val="bg1"/>
                </a:solidFill>
                <a:latin typeface="Roboto" panose="02000000000000000000" pitchFamily="2" charset="0"/>
                <a:ea typeface="Roboto" panose="02000000000000000000" pitchFamily="2" charset="0"/>
                <a:cs typeface="Roboto" panose="02000000000000000000" pitchFamily="2" charset="0"/>
              </a:rPr>
              <a:t>Систем </a:t>
            </a:r>
            <a:r>
              <a:rPr lang="mn-MN" sz="1400" kern="1200">
                <a:solidFill>
                  <a:schemeClr val="bg1"/>
                </a:solidFill>
                <a:latin typeface="Roboto" panose="02000000000000000000" pitchFamily="2" charset="0"/>
                <a:ea typeface="Roboto" panose="02000000000000000000" pitchFamily="2" charset="0"/>
                <a:cs typeface="Roboto" panose="02000000000000000000" pitchFamily="2" charset="0"/>
              </a:rPr>
              <a:t>сонгох хурлаа хийх.</a:t>
            </a:r>
            <a:endParaRPr lang="en-US" sz="1400" kern="120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1" name="TextBox 20">
            <a:extLst>
              <a:ext uri="{FF2B5EF4-FFF2-40B4-BE49-F238E27FC236}">
                <a16:creationId xmlns:a16="http://schemas.microsoft.com/office/drawing/2014/main" id="{42BF7E5E-18B3-3A18-0B5D-AC3C3FB19603}"/>
              </a:ext>
            </a:extLst>
          </p:cNvPr>
          <p:cNvSpPr txBox="1"/>
          <p:nvPr/>
        </p:nvSpPr>
        <p:spPr>
          <a:xfrm>
            <a:off x="3010849" y="1694373"/>
            <a:ext cx="2628469" cy="662188"/>
          </a:xfrm>
          <a:prstGeom prst="rect">
            <a:avLst/>
          </a:prstGeom>
          <a:solidFill>
            <a:srgbClr val="0056FB"/>
          </a:solidFill>
          <a:ln>
            <a:noFill/>
          </a:ln>
          <a:effectLst>
            <a:innerShdw blurRad="63500" dist="50800" dir="13500000">
              <a:prstClr val="black">
                <a:alpha val="50000"/>
              </a:prstClr>
            </a:innerShdw>
          </a:effectLst>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ClrTx/>
              <a:buSzTx/>
              <a:buFontTx/>
              <a:buNone/>
            </a:pPr>
            <a:r>
              <a:rPr lang="mn-MN" sz="1400">
                <a:solidFill>
                  <a:schemeClr val="bg1"/>
                </a:solidFill>
                <a:latin typeface="Roboto" panose="02000000000000000000" pitchFamily="2" charset="0"/>
                <a:ea typeface="Roboto" panose="02000000000000000000" pitchFamily="2" charset="0"/>
                <a:cs typeface="Roboto" panose="02000000000000000000" pitchFamily="2" charset="0"/>
              </a:rPr>
              <a:t>Систем </a:t>
            </a:r>
            <a:r>
              <a:rPr lang="mn-MN" sz="1400" kern="1200">
                <a:solidFill>
                  <a:schemeClr val="bg1"/>
                </a:solidFill>
                <a:latin typeface="Roboto" panose="02000000000000000000" pitchFamily="2" charset="0"/>
                <a:ea typeface="Roboto" panose="02000000000000000000" pitchFamily="2" charset="0"/>
                <a:cs typeface="Roboto" panose="02000000000000000000" pitchFamily="2" charset="0"/>
              </a:rPr>
              <a:t>сонгох техникийн шаардлагатай сайтар танилцах, сонгох</a:t>
            </a:r>
            <a:endParaRPr lang="en-US" sz="1400" kern="120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2" name="TextBox 21">
            <a:extLst>
              <a:ext uri="{FF2B5EF4-FFF2-40B4-BE49-F238E27FC236}">
                <a16:creationId xmlns:a16="http://schemas.microsoft.com/office/drawing/2014/main" id="{A31F4176-B37B-979D-AA7B-5A911A873AEC}"/>
              </a:ext>
            </a:extLst>
          </p:cNvPr>
          <p:cNvSpPr txBox="1"/>
          <p:nvPr/>
        </p:nvSpPr>
        <p:spPr>
          <a:xfrm>
            <a:off x="342751" y="6394052"/>
            <a:ext cx="2531008" cy="516254"/>
          </a:xfrm>
          <a:prstGeom prst="rect">
            <a:avLst/>
          </a:prstGeom>
          <a:solidFill>
            <a:srgbClr val="0056FB"/>
          </a:solidFill>
          <a:ln>
            <a:noFill/>
          </a:ln>
          <a:effectLst>
            <a:innerShdw blurRad="63500" dist="50800" dir="13500000">
              <a:prstClr val="black">
                <a:alpha val="50000"/>
              </a:prstClr>
            </a:innerShdw>
          </a:effectLst>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ClrTx/>
              <a:buSzTx/>
              <a:buFontTx/>
              <a:buNone/>
            </a:pPr>
            <a:r>
              <a:rPr lang="mn-MN" sz="1400">
                <a:solidFill>
                  <a:schemeClr val="bg1"/>
                </a:solidFill>
                <a:latin typeface="Roboto" panose="02000000000000000000" pitchFamily="2" charset="0"/>
                <a:ea typeface="Roboto" panose="02000000000000000000" pitchFamily="2" charset="0"/>
                <a:cs typeface="Roboto" panose="02000000000000000000" pitchFamily="2" charset="0"/>
              </a:rPr>
              <a:t>Системтэй гэрээ хийнэ.</a:t>
            </a:r>
            <a:endParaRPr lang="en-US" sz="1400" kern="120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3" name="TextBox 22">
            <a:extLst>
              <a:ext uri="{FF2B5EF4-FFF2-40B4-BE49-F238E27FC236}">
                <a16:creationId xmlns:a16="http://schemas.microsoft.com/office/drawing/2014/main" id="{4786598C-C88C-2AC9-A543-99BBF5F8EB90}"/>
              </a:ext>
            </a:extLst>
          </p:cNvPr>
          <p:cNvSpPr txBox="1"/>
          <p:nvPr/>
        </p:nvSpPr>
        <p:spPr>
          <a:xfrm>
            <a:off x="3010849" y="6394052"/>
            <a:ext cx="2628469" cy="512655"/>
          </a:xfrm>
          <a:prstGeom prst="rect">
            <a:avLst/>
          </a:prstGeom>
          <a:solidFill>
            <a:srgbClr val="0056FB"/>
          </a:solidFill>
          <a:ln>
            <a:noFill/>
          </a:ln>
          <a:effectLst>
            <a:innerShdw blurRad="63500" dist="50800" dir="13500000">
              <a:prstClr val="black">
                <a:alpha val="50000"/>
              </a:prstClr>
            </a:innerShdw>
          </a:effectLst>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9568" tIns="17780" rIns="99568" bIns="17780" numCol="1" spcCol="1270" anchor="ctr" anchorCtr="0">
            <a:noAutofit/>
          </a:bodyPr>
          <a:lstStyle/>
          <a:p>
            <a:pPr marL="0" lvl="0" indent="0" algn="ctr" defTabSz="622300">
              <a:spcBef>
                <a:spcPct val="0"/>
              </a:spcBef>
              <a:buClrTx/>
              <a:buSzTx/>
              <a:buFontTx/>
              <a:buNone/>
            </a:pPr>
            <a:r>
              <a:rPr lang="mn-MN" sz="1400">
                <a:solidFill>
                  <a:schemeClr val="bg1"/>
                </a:solidFill>
                <a:latin typeface="Roboto" panose="02000000000000000000" pitchFamily="2" charset="0"/>
                <a:ea typeface="Roboto" panose="02000000000000000000" pitchFamily="2" charset="0"/>
                <a:cs typeface="Roboto" panose="02000000000000000000" pitchFamily="2" charset="0"/>
              </a:rPr>
              <a:t>Системээ хэрэглэнэ </a:t>
            </a:r>
          </a:p>
          <a:p>
            <a:pPr marL="0" lvl="0" indent="0" algn="ctr" defTabSz="622300">
              <a:spcBef>
                <a:spcPct val="0"/>
              </a:spcBef>
              <a:buClrTx/>
              <a:buSzTx/>
              <a:buFontTx/>
              <a:buNone/>
            </a:pPr>
            <a:r>
              <a:rPr lang="mn-MN" sz="1050">
                <a:solidFill>
                  <a:schemeClr val="bg1"/>
                </a:solidFill>
                <a:latin typeface="Roboto" panose="02000000000000000000" pitchFamily="2" charset="0"/>
                <a:ea typeface="Roboto" panose="02000000000000000000" pitchFamily="2" charset="0"/>
                <a:cs typeface="Roboto" panose="02000000000000000000" pitchFamily="2" charset="0"/>
              </a:rPr>
              <a:t>/цахим хэрэглээний зардлаас/.</a:t>
            </a:r>
            <a:endParaRPr lang="en-US" sz="1400" kern="120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24" name="Picture 23">
            <a:extLst>
              <a:ext uri="{FF2B5EF4-FFF2-40B4-BE49-F238E27FC236}">
                <a16:creationId xmlns:a16="http://schemas.microsoft.com/office/drawing/2014/main" id="{7E9B8CE2-3AE5-DDBF-8695-A2949F43D953}"/>
              </a:ext>
            </a:extLst>
          </p:cNvPr>
          <p:cNvPicPr>
            <a:picLocks noChangeAspect="1"/>
          </p:cNvPicPr>
          <p:nvPr/>
        </p:nvPicPr>
        <p:blipFill>
          <a:blip r:embed="rId3"/>
          <a:stretch>
            <a:fillRect/>
          </a:stretch>
        </p:blipFill>
        <p:spPr>
          <a:xfrm>
            <a:off x="3472610" y="3541487"/>
            <a:ext cx="1792837" cy="2481731"/>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C208EADD-8AFF-18B5-4917-4C99E5EBD73D}"/>
              </a:ext>
            </a:extLst>
          </p:cNvPr>
          <p:cNvPicPr>
            <a:picLocks noChangeAspect="1"/>
          </p:cNvPicPr>
          <p:nvPr/>
        </p:nvPicPr>
        <p:blipFill>
          <a:blip r:embed="rId4"/>
          <a:stretch>
            <a:fillRect/>
          </a:stretch>
        </p:blipFill>
        <p:spPr>
          <a:xfrm>
            <a:off x="457478" y="7798988"/>
            <a:ext cx="2331051" cy="1078729"/>
          </a:xfrm>
          <a:prstGeom prst="rect">
            <a:avLst/>
          </a:prstGeom>
          <a:ln>
            <a:noFill/>
          </a:ln>
          <a:effectLst>
            <a:outerShdw blurRad="292100" dist="139700" dir="2700000" algn="tl" rotWithShape="0">
              <a:srgbClr val="333333">
                <a:alpha val="65000"/>
              </a:srgbClr>
            </a:outerShdw>
          </a:effectLst>
        </p:spPr>
      </p:pic>
      <p:sp>
        <p:nvSpPr>
          <p:cNvPr id="26" name="TextBox 25">
            <a:extLst>
              <a:ext uri="{FF2B5EF4-FFF2-40B4-BE49-F238E27FC236}">
                <a16:creationId xmlns:a16="http://schemas.microsoft.com/office/drawing/2014/main" id="{8E992E27-E7DC-0605-ED66-37E0CEEFA5A0}"/>
              </a:ext>
            </a:extLst>
          </p:cNvPr>
          <p:cNvSpPr txBox="1"/>
          <p:nvPr/>
        </p:nvSpPr>
        <p:spPr>
          <a:xfrm>
            <a:off x="3546024" y="2546273"/>
            <a:ext cx="1765938" cy="446691"/>
          </a:xfrm>
          <a:prstGeom prst="rect">
            <a:avLst/>
          </a:prstGeom>
          <a:solidFill>
            <a:srgbClr val="0056FB"/>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ClrTx/>
              <a:buSzTx/>
              <a:buFontTx/>
              <a:buNone/>
            </a:pPr>
            <a:r>
              <a:rPr lang="en-US" sz="1400" b="1" kern="1200">
                <a:solidFill>
                  <a:srgbClr val="FFC000"/>
                </a:solidFill>
                <a:latin typeface="Arial" panose="020B0604020202020204" pitchFamily="34" charset="0"/>
                <a:ea typeface="Open Sans" panose="020B0606030504020204" pitchFamily="34" charset="0"/>
                <a:cs typeface="Arial" panose="020B0604020202020204" pitchFamily="34" charset="0"/>
              </a:rPr>
              <a:t>www.itc.edu.mn</a:t>
            </a:r>
            <a:endParaRPr lang="en-US" sz="1400" b="1" kern="1200">
              <a:solidFill>
                <a:srgbClr val="FFC000"/>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92CD5050-80D7-8F1C-787A-F8029C2000B3}"/>
              </a:ext>
            </a:extLst>
          </p:cNvPr>
          <p:cNvSpPr txBox="1"/>
          <p:nvPr/>
        </p:nvSpPr>
        <p:spPr>
          <a:xfrm>
            <a:off x="401486" y="7124591"/>
            <a:ext cx="595067" cy="553998"/>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3000" b="1" i="0" u="none" strike="noStrike" kern="1200" cap="none" spc="-300" normalizeH="0" baseline="0" noProof="0">
                <a:ln>
                  <a:noFill/>
                </a:ln>
                <a:solidFill>
                  <a:srgbClr val="002060"/>
                </a:solidFill>
                <a:effectLst/>
                <a:uLnTx/>
                <a:uFillTx/>
                <a:latin typeface="Roboto" panose="02000000000000000000" pitchFamily="2" charset="0"/>
                <a:ea typeface="Roboto" panose="02000000000000000000" pitchFamily="2" charset="0"/>
                <a:cs typeface="Open Sans" panose="020B0606030504020204" pitchFamily="34" charset="0"/>
              </a:rPr>
              <a:t>0</a:t>
            </a:r>
            <a:r>
              <a:rPr lang="en-US" sz="3000" b="1" spc="-300" noProof="0">
                <a:solidFill>
                  <a:srgbClr val="002060"/>
                </a:solidFill>
                <a:latin typeface="Roboto" panose="02000000000000000000" pitchFamily="2" charset="0"/>
                <a:ea typeface="Roboto" panose="02000000000000000000" pitchFamily="2" charset="0"/>
                <a:cs typeface="Open Sans" panose="020B0606030504020204" pitchFamily="34" charset="0"/>
              </a:rPr>
              <a:t>3</a:t>
            </a:r>
            <a:endParaRPr kumimoji="0" lang="mn-MN" sz="3000" b="1" i="0" u="none" strike="noStrike" kern="1200" cap="none" spc="-300" normalizeH="0" baseline="0" noProof="0">
              <a:ln>
                <a:noFill/>
              </a:ln>
              <a:solidFill>
                <a:srgbClr val="002060"/>
              </a:solidFill>
              <a:effectLst/>
              <a:uLnTx/>
              <a:uFillTx/>
              <a:latin typeface="Roboto" panose="02000000000000000000" pitchFamily="2" charset="0"/>
              <a:ea typeface="Roboto" panose="02000000000000000000" pitchFamily="2" charset="0"/>
              <a:cs typeface="Open Sans" panose="020B0606030504020204" pitchFamily="34" charset="0"/>
            </a:endParaRPr>
          </a:p>
        </p:txBody>
      </p:sp>
      <p:sp>
        <p:nvSpPr>
          <p:cNvPr id="28" name="TextBox 27">
            <a:extLst>
              <a:ext uri="{FF2B5EF4-FFF2-40B4-BE49-F238E27FC236}">
                <a16:creationId xmlns:a16="http://schemas.microsoft.com/office/drawing/2014/main" id="{C4812900-8EE8-0DF3-4DB3-C2B0F2B7D5CE}"/>
              </a:ext>
            </a:extLst>
          </p:cNvPr>
          <p:cNvSpPr txBox="1"/>
          <p:nvPr/>
        </p:nvSpPr>
        <p:spPr>
          <a:xfrm>
            <a:off x="995603" y="7150461"/>
            <a:ext cx="1765938" cy="446691"/>
          </a:xfrm>
          <a:prstGeom prst="rect">
            <a:avLst/>
          </a:prstGeom>
          <a:solidFill>
            <a:schemeClr val="tx2">
              <a:lumMod val="75000"/>
              <a:lumOff val="25000"/>
            </a:schemeClr>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ClrTx/>
              <a:buSzTx/>
              <a:buFontTx/>
              <a:buNone/>
            </a:pPr>
            <a:r>
              <a:rPr lang="en-US" sz="1400" b="1" kern="1200">
                <a:solidFill>
                  <a:srgbClr val="FFC000"/>
                </a:solidFill>
                <a:latin typeface="Arial" panose="020B0604020202020204" pitchFamily="34" charset="0"/>
                <a:ea typeface="Open Sans" panose="020B0606030504020204" pitchFamily="34" charset="0"/>
                <a:cs typeface="Arial" panose="020B0604020202020204" pitchFamily="34" charset="0"/>
              </a:rPr>
              <a:t>www.itc.edu.mn</a:t>
            </a:r>
            <a:endParaRPr lang="en-US" sz="1400" b="1" kern="1200">
              <a:solidFill>
                <a:srgbClr val="FFC000"/>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A6782057-C165-48FF-B27D-5489F042C308}"/>
              </a:ext>
            </a:extLst>
          </p:cNvPr>
          <p:cNvPicPr>
            <a:picLocks noChangeAspect="1"/>
          </p:cNvPicPr>
          <p:nvPr/>
        </p:nvPicPr>
        <p:blipFill>
          <a:blip r:embed="rId5"/>
          <a:srcRect b="6821"/>
          <a:stretch>
            <a:fillRect/>
          </a:stretch>
        </p:blipFill>
        <p:spPr>
          <a:xfrm>
            <a:off x="6336050" y="4055889"/>
            <a:ext cx="11278805" cy="4787372"/>
          </a:xfrm>
          <a:prstGeom prst="rect">
            <a:avLst/>
          </a:prstGeom>
          <a:ln>
            <a:noFill/>
          </a:ln>
          <a:effectLst>
            <a:outerShdw blurRad="292100" dist="139700" dir="2700000" algn="tl" rotWithShape="0">
              <a:srgbClr val="333333">
                <a:alpha val="65000"/>
              </a:srgbClr>
            </a:outerShdw>
          </a:effectLst>
        </p:spPr>
      </p:pic>
      <p:sp>
        <p:nvSpPr>
          <p:cNvPr id="31" name="Rectangle 30">
            <a:extLst>
              <a:ext uri="{FF2B5EF4-FFF2-40B4-BE49-F238E27FC236}">
                <a16:creationId xmlns:a16="http://schemas.microsoft.com/office/drawing/2014/main" id="{6C649BAF-B682-7B5A-F9AB-00F23E9896CB}"/>
              </a:ext>
            </a:extLst>
          </p:cNvPr>
          <p:cNvSpPr/>
          <p:nvPr/>
        </p:nvSpPr>
        <p:spPr>
          <a:xfrm>
            <a:off x="6311583" y="1694372"/>
            <a:ext cx="2189113" cy="417219"/>
          </a:xfrm>
          <a:prstGeom prst="rect">
            <a:avLst/>
          </a:prstGeom>
          <a:solidFill>
            <a:srgbClr val="005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mn-MN" b="1"/>
              <a:t>ХЭРЭГЖИЛТ</a:t>
            </a:r>
            <a:endParaRPr lang="en-US" b="1"/>
          </a:p>
        </p:txBody>
      </p:sp>
      <p:sp>
        <p:nvSpPr>
          <p:cNvPr id="32" name="Rectangle 31">
            <a:extLst>
              <a:ext uri="{FF2B5EF4-FFF2-40B4-BE49-F238E27FC236}">
                <a16:creationId xmlns:a16="http://schemas.microsoft.com/office/drawing/2014/main" id="{5520C8C4-E560-A3DA-B926-F952EA75D84F}"/>
              </a:ext>
            </a:extLst>
          </p:cNvPr>
          <p:cNvSpPr/>
          <p:nvPr/>
        </p:nvSpPr>
        <p:spPr>
          <a:xfrm>
            <a:off x="17083314" y="5023226"/>
            <a:ext cx="531541" cy="379436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Google Shape;441;p18">
            <a:extLst>
              <a:ext uri="{FF2B5EF4-FFF2-40B4-BE49-F238E27FC236}">
                <a16:creationId xmlns:a16="http://schemas.microsoft.com/office/drawing/2014/main" id="{1EBBFC60-F735-0357-06F9-12E3B9261ABE}"/>
              </a:ext>
            </a:extLst>
          </p:cNvPr>
          <p:cNvSpPr txBox="1"/>
          <p:nvPr/>
        </p:nvSpPr>
        <p:spPr>
          <a:xfrm>
            <a:off x="12271668" y="3498452"/>
            <a:ext cx="5670877" cy="353882"/>
          </a:xfrm>
          <a:prstGeom prst="rect">
            <a:avLst/>
          </a:prstGeom>
          <a:noFill/>
          <a:ln>
            <a:noFill/>
          </a:ln>
        </p:spPr>
        <p:txBody>
          <a:bodyPr spcFirstLastPara="1" wrap="square" lIns="137138" tIns="68550" rIns="137138" bIns="68550" anchor="t" anchorCtr="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lvl="0"/>
            <a:r>
              <a:rPr lang="mn-MN" sz="1400">
                <a:solidFill>
                  <a:srgbClr val="002060"/>
                </a:solidFill>
                <a:latin typeface="Montserrat" panose="00000500000000000000" pitchFamily="2" charset="0"/>
                <a:cs typeface="Arial" panose="020B0604020202020204" pitchFamily="34" charset="0"/>
                <a:sym typeface="Arial"/>
              </a:rPr>
              <a:t>2026 оны 03 дугаар сарын эхний 10 хоногийн байдлаар</a:t>
            </a:r>
            <a:endParaRPr lang="en-US" sz="1400">
              <a:solidFill>
                <a:srgbClr val="15AEEF"/>
              </a:solidFill>
              <a:latin typeface="Montserrat" panose="00000500000000000000" pitchFamily="2" charset="0"/>
              <a:cs typeface="Arial" panose="020B0604020202020204" pitchFamily="34" charset="0"/>
            </a:endParaRPr>
          </a:p>
        </p:txBody>
      </p:sp>
      <p:pic>
        <p:nvPicPr>
          <p:cNvPr id="35" name="Picture 34">
            <a:extLst>
              <a:ext uri="{FF2B5EF4-FFF2-40B4-BE49-F238E27FC236}">
                <a16:creationId xmlns:a16="http://schemas.microsoft.com/office/drawing/2014/main" id="{6D10A808-587B-1AE0-A77B-3A1C770043D7}"/>
              </a:ext>
            </a:extLst>
          </p:cNvPr>
          <p:cNvPicPr>
            <a:picLocks noChangeAspect="1" noChangeArrowheads="1"/>
          </p:cNvPicPr>
          <p:nvPr/>
        </p:nvPicPr>
        <p:blipFill rotWithShape="1">
          <a:blip r:embed="rId6">
            <a:alphaModFix/>
            <a:extLst>
              <a:ext uri="{28A0092B-C50C-407E-A947-70E740481C1C}">
                <a14:useLocalDpi xmlns:a14="http://schemas.microsoft.com/office/drawing/2010/main" val="0"/>
              </a:ext>
            </a:extLst>
          </a:blip>
          <a:srcRect t="85828" r="6223" b="8179"/>
          <a:stretch/>
        </p:blipFill>
        <p:spPr bwMode="auto">
          <a:xfrm flipV="1">
            <a:off x="7568525" y="63980"/>
            <a:ext cx="3037769" cy="142505"/>
          </a:xfrm>
          <a:prstGeom prst="rect">
            <a:avLst/>
          </a:prstGeom>
          <a:noFill/>
          <a:extLst>
            <a:ext uri="{909E8E84-426E-40DD-AFC4-6F175D3DCCD1}">
              <a14:hiddenFill xmlns:a14="http://schemas.microsoft.com/office/drawing/2010/main">
                <a:solidFill>
                  <a:srgbClr val="FFFFFF"/>
                </a:solidFill>
              </a14:hiddenFill>
            </a:ext>
          </a:extLst>
        </p:spPr>
      </p:pic>
      <p:sp>
        <p:nvSpPr>
          <p:cNvPr id="36" name="Title 3">
            <a:extLst>
              <a:ext uri="{FF2B5EF4-FFF2-40B4-BE49-F238E27FC236}">
                <a16:creationId xmlns:a16="http://schemas.microsoft.com/office/drawing/2014/main" id="{815C28A5-970A-E03E-9903-3CC711625B0F}"/>
              </a:ext>
            </a:extLst>
          </p:cNvPr>
          <p:cNvSpPr txBox="1">
            <a:spLocks/>
          </p:cNvSpPr>
          <p:nvPr/>
        </p:nvSpPr>
        <p:spPr>
          <a:xfrm>
            <a:off x="3744793" y="431728"/>
            <a:ext cx="11532358" cy="1143000"/>
          </a:xfrm>
          <a:prstGeom prst="rect">
            <a:avLst/>
          </a:prstGeom>
        </p:spPr>
        <p:txBody>
          <a:bodyPr>
            <a:normAutofit fontScale="92500" lnSpcReduction="20000"/>
          </a:bodyPr>
          <a:lstStyle>
            <a:lvl1pPr algn="ctr" defTabSz="914400" rtl="0" eaLnBrk="1" latinLnBrk="0" hangingPunct="1">
              <a:spcBef>
                <a:spcPct val="0"/>
              </a:spcBef>
              <a:buNone/>
              <a:defRPr sz="4400" kern="1200">
                <a:solidFill>
                  <a:srgbClr val="F2AA00"/>
                </a:solidFill>
                <a:latin typeface="+mj-lt"/>
                <a:ea typeface="+mj-ea"/>
                <a:cs typeface="+mj-cs"/>
              </a:defRPr>
            </a:lvl1pPr>
          </a:lstStyle>
          <a:p>
            <a:r>
              <a:rPr lang="mn-MN" b="1">
                <a:solidFill>
                  <a:srgbClr val="FFC000"/>
                </a:solidFill>
                <a:latin typeface="Montserrat" panose="00000500000000000000" pitchFamily="2" charset="0"/>
                <a:cs typeface="Arial" panose="020B0604020202020204" pitchFamily="34" charset="0"/>
                <a:sym typeface="Arial"/>
              </a:rPr>
              <a:t>СУРГУУЛИЙН ӨМНӨХ БОЛОВСРОЛЫН БАЙГУУЛЛАГЫН ХООЛНЫ СИСТЕМ</a:t>
            </a:r>
          </a:p>
        </p:txBody>
      </p:sp>
      <p:cxnSp>
        <p:nvCxnSpPr>
          <p:cNvPr id="37" name="Straight Connector 36">
            <a:extLst>
              <a:ext uri="{FF2B5EF4-FFF2-40B4-BE49-F238E27FC236}">
                <a16:creationId xmlns:a16="http://schemas.microsoft.com/office/drawing/2014/main" id="{61F5FDCE-E0CA-4696-EF53-8414E97F3034}"/>
              </a:ext>
            </a:extLst>
          </p:cNvPr>
          <p:cNvCxnSpPr>
            <a:cxnSpLocks/>
          </p:cNvCxnSpPr>
          <p:nvPr/>
        </p:nvCxnSpPr>
        <p:spPr>
          <a:xfrm>
            <a:off x="6008089" y="1694372"/>
            <a:ext cx="0" cy="8529794"/>
          </a:xfrm>
          <a:prstGeom prst="line">
            <a:avLst/>
          </a:prstGeom>
          <a:ln w="50800">
            <a:gradFill>
              <a:gsLst>
                <a:gs pos="2000">
                  <a:schemeClr val="accent3"/>
                </a:gs>
                <a:gs pos="100000">
                  <a:schemeClr val="accent1">
                    <a:alpha val="0"/>
                  </a:schemeClr>
                </a:gs>
              </a:gsLst>
              <a:lin ang="5400000" scaled="1"/>
            </a:gradFill>
          </a:ln>
        </p:spPr>
        <p:style>
          <a:lnRef idx="2">
            <a:schemeClr val="accent1"/>
          </a:lnRef>
          <a:fillRef idx="0">
            <a:schemeClr val="accent1"/>
          </a:fillRef>
          <a:effectRef idx="1">
            <a:schemeClr val="accent1"/>
          </a:effectRef>
          <a:fontRef idx="minor">
            <a:schemeClr val="tx1"/>
          </a:fontRef>
        </p:style>
      </p:cxnSp>
      <p:sp>
        <p:nvSpPr>
          <p:cNvPr id="40" name="Rectangle: Rounded Corners 39">
            <a:extLst>
              <a:ext uri="{FF2B5EF4-FFF2-40B4-BE49-F238E27FC236}">
                <a16:creationId xmlns:a16="http://schemas.microsoft.com/office/drawing/2014/main" id="{F76835FA-0BB9-7F3D-1218-168B569DBCA0}"/>
              </a:ext>
            </a:extLst>
          </p:cNvPr>
          <p:cNvSpPr>
            <a:spLocks/>
          </p:cNvSpPr>
          <p:nvPr/>
        </p:nvSpPr>
        <p:spPr>
          <a:xfrm>
            <a:off x="6311583" y="2233172"/>
            <a:ext cx="11303271" cy="1720940"/>
          </a:xfrm>
          <a:prstGeom prst="roundRect">
            <a:avLst>
              <a:gd name="adj" fmla="val 9693"/>
            </a:avLst>
          </a:prstGeom>
          <a:solidFill>
            <a:schemeClr val="bg1">
              <a:alpha val="8000"/>
            </a:schemeClr>
          </a:solidFill>
          <a:ln w="12700">
            <a:solidFill>
              <a:schemeClr val="bg1">
                <a:alpha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kumimoji="0" lang="mn-MN" sz="18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 2024-2025 оны хичээлийн жилд нийслэлийн төрийн өмчийн 316 цэцэрлэгт хамрагдаж буй хүүхдийн </a:t>
            </a:r>
            <a:r>
              <a:rPr kumimoji="0" lang="mn-MN" sz="18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Roboto" panose="02000000000000000000" pitchFamily="2" charset="0"/>
              </a:rPr>
              <a:t>41,9 хувь нь зорилтод бүлэгт</a:t>
            </a:r>
            <a:r>
              <a:rPr kumimoji="0" lang="mn-MN" sz="18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 хамаарч улсын төсвөөс санхүүжсэн, </a:t>
            </a:r>
            <a:r>
              <a:rPr kumimoji="0" lang="mn-MN" sz="1800" b="1" i="0" u="none" strike="noStrike" kern="1200" cap="none" spc="0" normalizeH="0" baseline="0" noProof="0">
                <a:ln>
                  <a:noFill/>
                </a:ln>
                <a:solidFill>
                  <a:schemeClr val="accent3"/>
                </a:solidFill>
                <a:effectLst/>
                <a:uLnTx/>
                <a:uFillTx/>
                <a:latin typeface="Roboto" panose="02000000000000000000" pitchFamily="2" charset="0"/>
                <a:ea typeface="Roboto" panose="02000000000000000000" pitchFamily="2" charset="0"/>
                <a:cs typeface="Roboto" panose="02000000000000000000" pitchFamily="2" charset="0"/>
              </a:rPr>
              <a:t>55,8 хувь нь эцэг эх, асран хамгаалагч, харгалзан дэмжигчээс хоолны түүхий эдийн зардлын тодорхой хувийг </a:t>
            </a:r>
            <a:r>
              <a:rPr kumimoji="0" lang="mn-MN" sz="18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татан төвлөрүүлж, зарцуулсан байна</a:t>
            </a:r>
            <a:r>
              <a:rPr kumimoji="0" lang="mn-MN" sz="1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endParaRPr lang="en-US" sz="1050"/>
          </a:p>
        </p:txBody>
      </p:sp>
    </p:spTree>
    <p:extLst>
      <p:ext uri="{BB962C8B-B14F-4D97-AF65-F5344CB8AC3E}">
        <p14:creationId xmlns:p14="http://schemas.microsoft.com/office/powerpoint/2010/main" val="284980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A20A94-C0C8-152A-3545-FA233DA1355E}"/>
              </a:ext>
            </a:extLst>
          </p:cNvPr>
          <p:cNvPicPr>
            <a:picLocks noChangeAspect="1"/>
          </p:cNvPicPr>
          <p:nvPr/>
        </p:nvPicPr>
        <p:blipFill>
          <a:blip r:embed="rId2">
            <a:alphaModFix/>
          </a:blip>
          <a:srcRect l="16365" r="8480" b="24283"/>
          <a:stretch>
            <a:fillRect/>
          </a:stretch>
        </p:blipFill>
        <p:spPr>
          <a:xfrm>
            <a:off x="5167234" y="2495807"/>
            <a:ext cx="5333999" cy="3009148"/>
          </a:xfrm>
          <a:prstGeom prst="rect">
            <a:avLst/>
          </a:prstGeom>
          <a:effectLst>
            <a:innerShdw blurRad="114300">
              <a:prstClr val="black"/>
            </a:innerShdw>
          </a:effectLst>
        </p:spPr>
      </p:pic>
      <p:sp>
        <p:nvSpPr>
          <p:cNvPr id="5" name="TextBox 27">
            <a:extLst>
              <a:ext uri="{FF2B5EF4-FFF2-40B4-BE49-F238E27FC236}">
                <a16:creationId xmlns:a16="http://schemas.microsoft.com/office/drawing/2014/main" id="{9B8DB64B-CA18-2360-3917-180E65B44598}"/>
              </a:ext>
            </a:extLst>
          </p:cNvPr>
          <p:cNvSpPr txBox="1"/>
          <p:nvPr/>
        </p:nvSpPr>
        <p:spPr>
          <a:xfrm>
            <a:off x="510641" y="2400300"/>
            <a:ext cx="3756559" cy="3954929"/>
          </a:xfrm>
          <a:prstGeom prst="rect">
            <a:avLst/>
          </a:prstGeom>
          <a:solidFill>
            <a:schemeClr val="bg1">
              <a:alpha val="3000"/>
            </a:schemeClr>
          </a:solidFill>
          <a:ln>
            <a:noFill/>
            <a:prstDash val="dash"/>
          </a:ln>
          <a:effectLst>
            <a:glow>
              <a:schemeClr val="accent1">
                <a:alpha val="40000"/>
              </a:schemeClr>
            </a:glow>
          </a:effectLst>
        </p:spPr>
        <p:txBody>
          <a:bodyPr wrap="square" lIns="91440" tIns="91440" rIns="91440" bIns="91440" rtlCol="0" anchor="t">
            <a:spAutoFit/>
          </a:bodyPr>
          <a:lstStyle/>
          <a:p>
            <a:pPr algn="ctr"/>
            <a:r>
              <a:rPr lang="mn-MN" sz="1600">
                <a:solidFill>
                  <a:schemeClr val="bg1"/>
                </a:solidFill>
                <a:latin typeface="Roboto" panose="02000000000000000000" pitchFamily="2" charset="0"/>
                <a:ea typeface="Roboto" panose="02000000000000000000" pitchFamily="2" charset="0"/>
                <a:cs typeface="Roboto" panose="02000000000000000000" pitchFamily="2" charset="0"/>
              </a:rPr>
              <a:t>СУРГУУЛИЙН ӨМНӨХ БОЛОН</a:t>
            </a:r>
            <a:endParaRPr lang="en-US" sz="1600">
              <a:solidFill>
                <a:schemeClr val="bg1"/>
              </a:solidFill>
              <a:latin typeface="Roboto" panose="02000000000000000000" pitchFamily="2" charset="0"/>
              <a:ea typeface="Roboto" panose="02000000000000000000" pitchFamily="2" charset="0"/>
              <a:cs typeface="Roboto" panose="02000000000000000000" pitchFamily="2" charset="0"/>
            </a:endParaRPr>
          </a:p>
          <a:p>
            <a:pPr algn="ctr">
              <a:spcAft>
                <a:spcPts val="600"/>
              </a:spcAft>
            </a:pPr>
            <a:r>
              <a:rPr lang="mn-MN" sz="1600">
                <a:solidFill>
                  <a:schemeClr val="bg1"/>
                </a:solidFill>
                <a:latin typeface="Roboto" panose="02000000000000000000" pitchFamily="2" charset="0"/>
                <a:ea typeface="Roboto" panose="02000000000000000000" pitchFamily="2" charset="0"/>
                <a:cs typeface="Roboto" panose="02000000000000000000" pitchFamily="2" charset="0"/>
              </a:rPr>
              <a:t> ЕРӨНХИЙ БОЛОВСРОЛЫН ТУХАЙ ХУУЛЬ</a:t>
            </a:r>
          </a:p>
          <a:p>
            <a:pPr algn="just"/>
            <a:r>
              <a:rPr lang="mn-MN" sz="1600">
                <a:solidFill>
                  <a:schemeClr val="bg1"/>
                </a:solidFill>
                <a:latin typeface="Roboto" panose="02000000000000000000" pitchFamily="2" charset="0"/>
                <a:ea typeface="Roboto" panose="02000000000000000000" pitchFamily="2" charset="0"/>
                <a:cs typeface="Roboto" panose="02000000000000000000" pitchFamily="2" charset="0"/>
              </a:rPr>
              <a:t>      28.10.Ерөнхий боловсролын сургуулийн </a:t>
            </a:r>
            <a:r>
              <a:rPr lang="mn-MN" sz="1600" b="1">
                <a:solidFill>
                  <a:schemeClr val="bg1"/>
                </a:solidFill>
                <a:latin typeface="Roboto" panose="02000000000000000000" pitchFamily="2" charset="0"/>
                <a:ea typeface="Roboto" panose="02000000000000000000" pitchFamily="2" charset="0"/>
                <a:cs typeface="Roboto" panose="02000000000000000000" pitchFamily="2" charset="0"/>
              </a:rPr>
              <a:t>суралцагчийн эрүүл мэндийн хяналт, тандалтын цахим бүртгэлийн сан бүрдүүлэх,</a:t>
            </a:r>
            <a:r>
              <a:rPr lang="mn-MN" sz="1600">
                <a:solidFill>
                  <a:schemeClr val="bg1"/>
                </a:solidFill>
                <a:latin typeface="Roboto" panose="02000000000000000000" pitchFamily="2" charset="0"/>
                <a:ea typeface="Roboto" panose="02000000000000000000" pitchFamily="2" charset="0"/>
                <a:cs typeface="Roboto" panose="02000000000000000000" pitchFamily="2" charset="0"/>
              </a:rPr>
              <a:t> холбогдох хуульд заасан урьдчилан сэргийлэх, эрт илрүүлэх үзлэг, шинжилгээ, оношилгоонд суралцагчийг тодорхой насны давтамжтай хамруулах үйл ажиллагааг эрх бүхий этгээдийн баталсан журмын дагуу харьяалах нутаг дэвсгэртээ зохион байгуулна.</a:t>
            </a:r>
            <a:endParaRPr lang="en-US" sz="1600">
              <a:solidFill>
                <a:schemeClr val="bg1"/>
              </a:solidFill>
              <a:latin typeface="Roboto" panose="02000000000000000000" pitchFamily="2" charset="0"/>
              <a:ea typeface="Roboto" panose="02000000000000000000" pitchFamily="2" charset="0"/>
              <a:cs typeface="Roboto" panose="02000000000000000000" pitchFamily="2" charset="0"/>
              <a:sym typeface="Poppins Light"/>
            </a:endParaRPr>
          </a:p>
        </p:txBody>
      </p:sp>
      <p:sp>
        <p:nvSpPr>
          <p:cNvPr id="6" name="TextBox 27">
            <a:extLst>
              <a:ext uri="{FF2B5EF4-FFF2-40B4-BE49-F238E27FC236}">
                <a16:creationId xmlns:a16="http://schemas.microsoft.com/office/drawing/2014/main" id="{6F95C139-783C-DC6E-902B-B7CE97EAA7B6}"/>
              </a:ext>
            </a:extLst>
          </p:cNvPr>
          <p:cNvSpPr txBox="1"/>
          <p:nvPr/>
        </p:nvSpPr>
        <p:spPr>
          <a:xfrm>
            <a:off x="488870" y="6819900"/>
            <a:ext cx="3794610" cy="2154436"/>
          </a:xfrm>
          <a:prstGeom prst="rect">
            <a:avLst/>
          </a:prstGeom>
          <a:solidFill>
            <a:schemeClr val="bg1">
              <a:alpha val="5000"/>
            </a:schemeClr>
          </a:solidFill>
          <a:ln>
            <a:solidFill>
              <a:srgbClr val="002060"/>
            </a:solidFill>
            <a:prstDash val="dash"/>
          </a:ln>
        </p:spPr>
        <p:txBody>
          <a:bodyPr wrap="square" lIns="91440" tIns="91440" rIns="91440" bIns="91440" rtlCol="0" anchor="t">
            <a:spAutoFit/>
          </a:bodyPr>
          <a:lstStyle/>
          <a:p>
            <a:pPr algn="ctr"/>
            <a:r>
              <a:rPr lang="mn-MN" sz="1600">
                <a:solidFill>
                  <a:schemeClr val="bg1"/>
                </a:solidFill>
                <a:latin typeface="Roboto" panose="02000000000000000000" pitchFamily="2" charset="0"/>
                <a:ea typeface="Roboto" panose="02000000000000000000" pitchFamily="2" charset="0"/>
                <a:cs typeface="Roboto" panose="02000000000000000000" pitchFamily="2" charset="0"/>
              </a:rPr>
              <a:t>МОНГОЛ УЛСЫН ЗАСГИЙН ГАЗРЫН 2024-2028  ОНЫ ҮЙЛ АЖИЛЛАГААНЫ ХӨТӨЛБӨР</a:t>
            </a:r>
          </a:p>
          <a:p>
            <a:pPr algn="ctr"/>
            <a:endParaRPr lang="en-US" sz="1600">
              <a:solidFill>
                <a:schemeClr val="bg1"/>
              </a:solidFill>
              <a:latin typeface="Roboto" panose="02000000000000000000" pitchFamily="2" charset="0"/>
              <a:ea typeface="Roboto" panose="02000000000000000000" pitchFamily="2" charset="0"/>
              <a:cs typeface="Roboto" panose="02000000000000000000" pitchFamily="2" charset="0"/>
            </a:endParaRPr>
          </a:p>
          <a:p>
            <a:pPr algn="just"/>
            <a:r>
              <a:rPr lang="mn-MN" sz="1600">
                <a:solidFill>
                  <a:schemeClr val="bg1"/>
                </a:solidFill>
                <a:latin typeface="Roboto" panose="02000000000000000000" pitchFamily="2" charset="0"/>
                <a:ea typeface="Roboto" panose="02000000000000000000" pitchFamily="2" charset="0"/>
                <a:cs typeface="Roboto" panose="02000000000000000000" pitchFamily="2" charset="0"/>
              </a:rPr>
              <a:t>    2.2.1.14.Сургуульд суурилсан </a:t>
            </a:r>
            <a:r>
              <a:rPr lang="mn-MN" sz="1600" b="1">
                <a:solidFill>
                  <a:schemeClr val="bg1"/>
                </a:solidFill>
                <a:latin typeface="Roboto" panose="02000000000000000000" pitchFamily="2" charset="0"/>
                <a:ea typeface="Roboto" panose="02000000000000000000" pitchFamily="2" charset="0"/>
                <a:cs typeface="Roboto" panose="02000000000000000000" pitchFamily="2" charset="0"/>
              </a:rPr>
              <a:t>хүүхдийн эрүүл мэндийн эрт </a:t>
            </a:r>
            <a:r>
              <a:rPr lang="mn-MN" sz="1600" b="1" err="1">
                <a:solidFill>
                  <a:schemeClr val="bg1"/>
                </a:solidFill>
                <a:latin typeface="Roboto" panose="02000000000000000000" pitchFamily="2" charset="0"/>
                <a:ea typeface="Roboto" panose="02000000000000000000" pitchFamily="2" charset="0"/>
                <a:cs typeface="Roboto" panose="02000000000000000000" pitchFamily="2" charset="0"/>
              </a:rPr>
              <a:t>илрүүлгийн</a:t>
            </a:r>
            <a:r>
              <a:rPr lang="mn-MN" sz="1600" b="1">
                <a:solidFill>
                  <a:schemeClr val="bg1"/>
                </a:solidFill>
                <a:latin typeface="Roboto" panose="02000000000000000000" pitchFamily="2" charset="0"/>
                <a:ea typeface="Roboto" panose="02000000000000000000" pitchFamily="2" charset="0"/>
                <a:cs typeface="Roboto" panose="02000000000000000000" pitchFamily="2" charset="0"/>
              </a:rPr>
              <a:t> үндэсний тогтолцоог</a:t>
            </a:r>
            <a:r>
              <a:rPr lang="mn-MN" sz="1600">
                <a:solidFill>
                  <a:schemeClr val="bg1"/>
                </a:solidFill>
                <a:latin typeface="Roboto" panose="02000000000000000000" pitchFamily="2" charset="0"/>
                <a:ea typeface="Roboto" panose="02000000000000000000" pitchFamily="2" charset="0"/>
                <a:cs typeface="Roboto" panose="02000000000000000000" pitchFamily="2" charset="0"/>
              </a:rPr>
              <a:t> бий болгоно.</a:t>
            </a:r>
            <a:endParaRPr lang="en-US" sz="1600">
              <a:solidFill>
                <a:schemeClr val="bg1"/>
              </a:solidFill>
              <a:latin typeface="Roboto" panose="02000000000000000000" pitchFamily="2" charset="0"/>
              <a:ea typeface="Roboto" panose="02000000000000000000" pitchFamily="2" charset="0"/>
              <a:cs typeface="Roboto" panose="02000000000000000000" pitchFamily="2" charset="0"/>
              <a:sym typeface="Poppins Light"/>
            </a:endParaRPr>
          </a:p>
        </p:txBody>
      </p:sp>
      <p:cxnSp>
        <p:nvCxnSpPr>
          <p:cNvPr id="10" name="Straight Connector 9">
            <a:extLst>
              <a:ext uri="{FF2B5EF4-FFF2-40B4-BE49-F238E27FC236}">
                <a16:creationId xmlns:a16="http://schemas.microsoft.com/office/drawing/2014/main" id="{D8AFD5C6-EA94-41BB-012E-D34106B96C2D}"/>
              </a:ext>
            </a:extLst>
          </p:cNvPr>
          <p:cNvCxnSpPr>
            <a:cxnSpLocks/>
          </p:cNvCxnSpPr>
          <p:nvPr/>
        </p:nvCxnSpPr>
        <p:spPr>
          <a:xfrm>
            <a:off x="2438400" y="1409700"/>
            <a:ext cx="1089660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TextBox 27">
            <a:extLst>
              <a:ext uri="{FF2B5EF4-FFF2-40B4-BE49-F238E27FC236}">
                <a16:creationId xmlns:a16="http://schemas.microsoft.com/office/drawing/2014/main" id="{49717B59-BCFB-82F2-F65F-A95DFA5FC5AB}"/>
              </a:ext>
            </a:extLst>
          </p:cNvPr>
          <p:cNvSpPr txBox="1"/>
          <p:nvPr/>
        </p:nvSpPr>
        <p:spPr>
          <a:xfrm>
            <a:off x="12884293" y="2400300"/>
            <a:ext cx="4867156" cy="2646878"/>
          </a:xfrm>
          <a:prstGeom prst="rect">
            <a:avLst/>
          </a:prstGeom>
          <a:ln>
            <a:solidFill>
              <a:srgbClr val="002060"/>
            </a:solidFill>
            <a:prstDash val="dash"/>
          </a:ln>
        </p:spPr>
        <p:txBody>
          <a:bodyPr wrap="square" lIns="91440" tIns="91440" rIns="91440" bIns="91440" rtlCol="0" anchor="t">
            <a:spAutoFit/>
          </a:bodyPr>
          <a:lstStyle/>
          <a:p>
            <a:pPr algn="just"/>
            <a:r>
              <a:rPr lang="mn-MN" sz="1600" b="1">
                <a:solidFill>
                  <a:schemeClr val="bg1"/>
                </a:solidFill>
                <a:latin typeface="Roboto" panose="02000000000000000000" pitchFamily="2" charset="0"/>
                <a:ea typeface="Roboto" panose="02000000000000000000" pitchFamily="2" charset="0"/>
                <a:cs typeface="Roboto" panose="02000000000000000000" pitchFamily="2" charset="0"/>
              </a:rPr>
              <a:t>Хүний нөөц: </a:t>
            </a:r>
            <a:r>
              <a:rPr lang="mn-MN" sz="1600">
                <a:solidFill>
                  <a:schemeClr val="bg1"/>
                </a:solidFill>
                <a:latin typeface="Roboto" panose="02000000000000000000" pitchFamily="2" charset="0"/>
                <a:ea typeface="Roboto" panose="02000000000000000000" pitchFamily="2" charset="0"/>
                <a:cs typeface="Roboto" panose="02000000000000000000" pitchFamily="2" charset="0"/>
              </a:rPr>
              <a:t>ЕБС болон </a:t>
            </a:r>
            <a:r>
              <a:rPr lang="mn-MN" sz="1600" err="1">
                <a:solidFill>
                  <a:schemeClr val="bg1"/>
                </a:solidFill>
                <a:latin typeface="Roboto" panose="02000000000000000000" pitchFamily="2" charset="0"/>
                <a:ea typeface="Roboto" panose="02000000000000000000" pitchFamily="2" charset="0"/>
                <a:cs typeface="Roboto" panose="02000000000000000000" pitchFamily="2" charset="0"/>
              </a:rPr>
              <a:t>СӨБ</a:t>
            </a:r>
            <a:r>
              <a:rPr lang="mn-MN" sz="1600">
                <a:solidFill>
                  <a:schemeClr val="bg1"/>
                </a:solidFill>
                <a:latin typeface="Roboto" panose="02000000000000000000" pitchFamily="2" charset="0"/>
                <a:ea typeface="Roboto" panose="02000000000000000000" pitchFamily="2" charset="0"/>
                <a:cs typeface="Roboto" panose="02000000000000000000" pitchFamily="2" charset="0"/>
              </a:rPr>
              <a:t>-д эмчээр ажиллах хүний нөөц дутмаг: </a:t>
            </a:r>
          </a:p>
          <a:p>
            <a:pPr marL="742950" lvl="1" indent="-285750">
              <a:buFont typeface="Arial" panose="020B0604020202020204" pitchFamily="34" charset="0"/>
              <a:buChar char="•"/>
            </a:pPr>
            <a:r>
              <a:rPr lang="mn-MN" sz="1600">
                <a:solidFill>
                  <a:schemeClr val="bg1"/>
                </a:solidFill>
                <a:latin typeface="Roboto" panose="02000000000000000000" pitchFamily="2" charset="0"/>
                <a:ea typeface="Roboto" panose="02000000000000000000" pitchFamily="2" charset="0"/>
                <a:cs typeface="Roboto" panose="02000000000000000000" pitchFamily="2" charset="0"/>
              </a:rPr>
              <a:t>Төрийн өмчийн ЕБС 717/501 </a:t>
            </a:r>
          </a:p>
          <a:p>
            <a:pPr marL="742950" lvl="1" indent="-285750">
              <a:buFont typeface="Arial" panose="020B0604020202020204" pitchFamily="34" charset="0"/>
              <a:buChar char="•"/>
            </a:pPr>
            <a:r>
              <a:rPr lang="mn-MN" sz="1600">
                <a:solidFill>
                  <a:schemeClr val="bg1"/>
                </a:solidFill>
                <a:latin typeface="Roboto" panose="02000000000000000000" pitchFamily="2" charset="0"/>
                <a:ea typeface="Roboto" panose="02000000000000000000" pitchFamily="2" charset="0"/>
                <a:cs typeface="Roboto" panose="02000000000000000000" pitchFamily="2" charset="0"/>
              </a:rPr>
              <a:t>Төрийн өмчийн </a:t>
            </a:r>
            <a:r>
              <a:rPr lang="mn-MN" sz="1600" err="1">
                <a:solidFill>
                  <a:schemeClr val="bg1"/>
                </a:solidFill>
                <a:latin typeface="Roboto" panose="02000000000000000000" pitchFamily="2" charset="0"/>
                <a:ea typeface="Roboto" panose="02000000000000000000" pitchFamily="2" charset="0"/>
                <a:cs typeface="Roboto" panose="02000000000000000000" pitchFamily="2" charset="0"/>
              </a:rPr>
              <a:t>СӨБ</a:t>
            </a:r>
            <a:r>
              <a:rPr lang="mn-MN" sz="1600">
                <a:solidFill>
                  <a:schemeClr val="bg1"/>
                </a:solidFill>
                <a:latin typeface="Roboto" panose="02000000000000000000" pitchFamily="2" charset="0"/>
                <a:ea typeface="Roboto" panose="02000000000000000000" pitchFamily="2" charset="0"/>
                <a:cs typeface="Roboto" panose="02000000000000000000" pitchFamily="2" charset="0"/>
              </a:rPr>
              <a:t> 1,399/755</a:t>
            </a:r>
            <a:endParaRPr lang="en-US" sz="1600">
              <a:solidFill>
                <a:schemeClr val="bg1"/>
              </a:solidFill>
              <a:latin typeface="Roboto" panose="02000000000000000000" pitchFamily="2" charset="0"/>
              <a:ea typeface="Roboto" panose="02000000000000000000" pitchFamily="2" charset="0"/>
              <a:cs typeface="Roboto" panose="02000000000000000000" pitchFamily="2" charset="0"/>
            </a:endParaRPr>
          </a:p>
          <a:p>
            <a:pPr algn="just"/>
            <a:r>
              <a:rPr lang="mn-MN" sz="1600" b="1">
                <a:solidFill>
                  <a:schemeClr val="bg1"/>
                </a:solidFill>
                <a:latin typeface="Roboto" panose="02000000000000000000" pitchFamily="2" charset="0"/>
                <a:ea typeface="Roboto" panose="02000000000000000000" pitchFamily="2" charset="0"/>
                <a:cs typeface="Roboto" panose="02000000000000000000" pitchFamily="2" charset="0"/>
                <a:sym typeface="Poppins Light"/>
              </a:rPr>
              <a:t>Техник хангамж: </a:t>
            </a:r>
            <a:r>
              <a:rPr lang="mn-MN" sz="1600">
                <a:solidFill>
                  <a:schemeClr val="bg1"/>
                </a:solidFill>
                <a:latin typeface="Roboto" panose="02000000000000000000" pitchFamily="2" charset="0"/>
                <a:ea typeface="Roboto" panose="02000000000000000000" pitchFamily="2" charset="0"/>
                <a:cs typeface="Roboto" panose="02000000000000000000" pitchFamily="2" charset="0"/>
                <a:sym typeface="Poppins Light"/>
              </a:rPr>
              <a:t>Компьютер, тоног төхөөрөмжийн хүрэлцээ хангалтгүй.</a:t>
            </a:r>
            <a:r>
              <a:rPr lang="mn-MN" sz="1600">
                <a:solidFill>
                  <a:schemeClr val="bg1"/>
                </a:solidFill>
                <a:latin typeface="Roboto" panose="02000000000000000000" pitchFamily="2" charset="0"/>
                <a:ea typeface="Roboto" panose="02000000000000000000" pitchFamily="2" charset="0"/>
                <a:cs typeface="Roboto" panose="02000000000000000000" pitchFamily="2" charset="0"/>
              </a:rPr>
              <a:t> </a:t>
            </a:r>
            <a:endParaRPr lang="en-US" sz="1600">
              <a:solidFill>
                <a:schemeClr val="bg1"/>
              </a:solidFill>
              <a:latin typeface="Roboto" panose="02000000000000000000" pitchFamily="2" charset="0"/>
              <a:ea typeface="Roboto" panose="02000000000000000000" pitchFamily="2" charset="0"/>
              <a:cs typeface="Roboto" panose="02000000000000000000" pitchFamily="2" charset="0"/>
            </a:endParaRPr>
          </a:p>
          <a:p>
            <a:pPr algn="just"/>
            <a:r>
              <a:rPr lang="mn-MN" sz="1600" b="1">
                <a:solidFill>
                  <a:schemeClr val="bg1"/>
                </a:solidFill>
                <a:latin typeface="Roboto" panose="02000000000000000000" pitchFamily="2" charset="0"/>
                <a:ea typeface="Roboto" panose="02000000000000000000" pitchFamily="2" charset="0"/>
                <a:cs typeface="Roboto" panose="02000000000000000000" pitchFamily="2" charset="0"/>
              </a:rPr>
              <a:t>Ур чадвар: </a:t>
            </a:r>
            <a:r>
              <a:rPr lang="mn-MN" sz="1600">
                <a:solidFill>
                  <a:schemeClr val="bg1"/>
                </a:solidFill>
                <a:latin typeface="Roboto" panose="02000000000000000000" pitchFamily="2" charset="0"/>
                <a:ea typeface="Roboto" panose="02000000000000000000" pitchFamily="2" charset="0"/>
                <a:cs typeface="Roboto" panose="02000000000000000000" pitchFamily="2" charset="0"/>
              </a:rPr>
              <a:t>Сургуулийн эмч нарын цахим ур чадвар дутмаг байгаагаас гадна систем ашиглалтын сургалт улсын хэмжээнд бүрэн дуусаагүй байна.</a:t>
            </a:r>
            <a:endParaRPr lang="en-US" sz="1600">
              <a:solidFill>
                <a:schemeClr val="bg1"/>
              </a:solidFill>
              <a:latin typeface="Roboto" panose="02000000000000000000" pitchFamily="2" charset="0"/>
              <a:ea typeface="Roboto" panose="02000000000000000000" pitchFamily="2" charset="0"/>
              <a:cs typeface="Roboto" panose="02000000000000000000" pitchFamily="2" charset="0"/>
              <a:sym typeface="Poppins Light"/>
            </a:endParaRPr>
          </a:p>
        </p:txBody>
      </p:sp>
      <p:sp>
        <p:nvSpPr>
          <p:cNvPr id="12" name="Rectangle 11">
            <a:extLst>
              <a:ext uri="{FF2B5EF4-FFF2-40B4-BE49-F238E27FC236}">
                <a16:creationId xmlns:a16="http://schemas.microsoft.com/office/drawing/2014/main" id="{8627F4C0-DEC6-4EE3-0C1D-F1F8D798AFB6}"/>
              </a:ext>
            </a:extLst>
          </p:cNvPr>
          <p:cNvSpPr/>
          <p:nvPr/>
        </p:nvSpPr>
        <p:spPr>
          <a:xfrm>
            <a:off x="494361" y="2022789"/>
            <a:ext cx="2189113" cy="417219"/>
          </a:xfrm>
          <a:prstGeom prst="rect">
            <a:avLst/>
          </a:prstGeom>
          <a:solidFill>
            <a:srgbClr val="005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mn-MN" b="1"/>
              <a:t>ҮНДЭСЛЭЛ</a:t>
            </a:r>
            <a:endParaRPr lang="en-US" b="1"/>
          </a:p>
        </p:txBody>
      </p:sp>
      <p:pic>
        <p:nvPicPr>
          <p:cNvPr id="14" name="Picture 13">
            <a:extLst>
              <a:ext uri="{FF2B5EF4-FFF2-40B4-BE49-F238E27FC236}">
                <a16:creationId xmlns:a16="http://schemas.microsoft.com/office/drawing/2014/main" id="{CB6A9194-712E-8793-6C57-3F0400EDD760}"/>
              </a:ext>
            </a:extLst>
          </p:cNvPr>
          <p:cNvPicPr>
            <a:picLocks noChangeAspect="1"/>
          </p:cNvPicPr>
          <p:nvPr/>
        </p:nvPicPr>
        <p:blipFill>
          <a:blip r:embed="rId3"/>
          <a:stretch>
            <a:fillRect/>
          </a:stretch>
        </p:blipFill>
        <p:spPr>
          <a:xfrm>
            <a:off x="9797673" y="4287896"/>
            <a:ext cx="2241928" cy="2800767"/>
          </a:xfrm>
          <a:prstGeom prst="rect">
            <a:avLst/>
          </a:prstGeom>
          <a:effectLst>
            <a:innerShdw blurRad="63500" dist="50800" dir="16200000">
              <a:prstClr val="black">
                <a:alpha val="50000"/>
              </a:prstClr>
            </a:innerShdw>
          </a:effectLst>
        </p:spPr>
      </p:pic>
      <p:sp>
        <p:nvSpPr>
          <p:cNvPr id="16" name="Rectangle 15">
            <a:extLst>
              <a:ext uri="{FF2B5EF4-FFF2-40B4-BE49-F238E27FC236}">
                <a16:creationId xmlns:a16="http://schemas.microsoft.com/office/drawing/2014/main" id="{B116C8CD-9B7F-D646-3FB9-380BF5D0742E}"/>
              </a:ext>
            </a:extLst>
          </p:cNvPr>
          <p:cNvSpPr/>
          <p:nvPr/>
        </p:nvSpPr>
        <p:spPr>
          <a:xfrm>
            <a:off x="5181600" y="2022789"/>
            <a:ext cx="2189113" cy="417219"/>
          </a:xfrm>
          <a:prstGeom prst="rect">
            <a:avLst/>
          </a:prstGeom>
          <a:solidFill>
            <a:srgbClr val="005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mn-MN" b="1"/>
              <a:t>ХЭРЭГЖИЛТ</a:t>
            </a:r>
            <a:endParaRPr lang="en-US" b="1"/>
          </a:p>
        </p:txBody>
      </p:sp>
      <p:sp>
        <p:nvSpPr>
          <p:cNvPr id="17" name="Rectangle 16">
            <a:extLst>
              <a:ext uri="{FF2B5EF4-FFF2-40B4-BE49-F238E27FC236}">
                <a16:creationId xmlns:a16="http://schemas.microsoft.com/office/drawing/2014/main" id="{C02A50C4-379F-C321-F830-AA8022E36022}"/>
              </a:ext>
            </a:extLst>
          </p:cNvPr>
          <p:cNvSpPr/>
          <p:nvPr/>
        </p:nvSpPr>
        <p:spPr>
          <a:xfrm>
            <a:off x="12884292" y="2022789"/>
            <a:ext cx="4867154" cy="453711"/>
          </a:xfrm>
          <a:prstGeom prst="rect">
            <a:avLst/>
          </a:prstGeom>
          <a:solidFill>
            <a:srgbClr val="005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mn-MN" b="1"/>
              <a:t>ТУЛГАМДАЖ БУЙ БЭРХШЭЭЛ </a:t>
            </a:r>
            <a:endParaRPr lang="en-US" b="1"/>
          </a:p>
        </p:txBody>
      </p:sp>
      <p:sp>
        <p:nvSpPr>
          <p:cNvPr id="18" name="TextBox 27">
            <a:extLst>
              <a:ext uri="{FF2B5EF4-FFF2-40B4-BE49-F238E27FC236}">
                <a16:creationId xmlns:a16="http://schemas.microsoft.com/office/drawing/2014/main" id="{1BCBCA3D-7E26-AE20-D681-7A0430B60BD3}"/>
              </a:ext>
            </a:extLst>
          </p:cNvPr>
          <p:cNvSpPr txBox="1"/>
          <p:nvPr/>
        </p:nvSpPr>
        <p:spPr>
          <a:xfrm>
            <a:off x="12910203" y="5688279"/>
            <a:ext cx="4867156" cy="1415772"/>
          </a:xfrm>
          <a:prstGeom prst="rect">
            <a:avLst/>
          </a:prstGeom>
          <a:ln>
            <a:solidFill>
              <a:srgbClr val="002060"/>
            </a:solidFill>
            <a:prstDash val="dash"/>
          </a:ln>
        </p:spPr>
        <p:txBody>
          <a:bodyPr wrap="square" lIns="91440" tIns="91440" rIns="91440" bIns="91440" rtlCol="0" anchor="t">
            <a:spAutoFit/>
          </a:bodyPr>
          <a:lstStyle/>
          <a:p>
            <a:pPr marL="285750" indent="-285750" algn="just">
              <a:buFont typeface="Arial" panose="020B0604020202020204" pitchFamily="34" charset="0"/>
              <a:buChar char="•"/>
            </a:pPr>
            <a:r>
              <a:rPr lang="mn-MN" sz="1600">
                <a:solidFill>
                  <a:schemeClr val="bg1"/>
                </a:solidFill>
                <a:latin typeface="Roboto" panose="02000000000000000000" pitchFamily="2" charset="0"/>
                <a:ea typeface="Roboto" panose="02000000000000000000" pitchFamily="2" charset="0"/>
                <a:cs typeface="Roboto" panose="02000000000000000000" pitchFamily="2" charset="0"/>
              </a:rPr>
              <a:t>Эмчийн бүртгэлийн системийг ашиглах</a:t>
            </a:r>
            <a:r>
              <a:rPr lang="en-US" sz="1600">
                <a:solidFill>
                  <a:schemeClr val="bg1"/>
                </a:solidFill>
                <a:latin typeface="Roboto" panose="02000000000000000000" pitchFamily="2" charset="0"/>
                <a:ea typeface="Roboto" panose="02000000000000000000" pitchFamily="2" charset="0"/>
                <a:cs typeface="Roboto" panose="02000000000000000000" pitchFamily="2" charset="0"/>
              </a:rPr>
              <a:t>,</a:t>
            </a:r>
            <a:endParaRPr lang="mn-MN" sz="1600">
              <a:solidFill>
                <a:schemeClr val="bg1"/>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mn-MN" sz="1600">
                <a:solidFill>
                  <a:schemeClr val="bg1"/>
                </a:solidFill>
                <a:latin typeface="Roboto" panose="02000000000000000000" pitchFamily="2" charset="0"/>
                <a:ea typeface="Roboto" panose="02000000000000000000" pitchFamily="2" charset="0"/>
                <a:cs typeface="Roboto" panose="02000000000000000000" pitchFamily="2" charset="0"/>
                <a:sym typeface="Poppins Light"/>
              </a:rPr>
              <a:t>Удирдлага, зохион байгуулалтын</a:t>
            </a:r>
            <a:r>
              <a:rPr lang="en-US" sz="1600">
                <a:solidFill>
                  <a:schemeClr val="bg1"/>
                </a:solidFill>
                <a:latin typeface="Roboto" panose="02000000000000000000" pitchFamily="2" charset="0"/>
                <a:ea typeface="Roboto" panose="02000000000000000000" pitchFamily="2" charset="0"/>
                <a:cs typeface="Roboto" panose="02000000000000000000" pitchFamily="2" charset="0"/>
                <a:sym typeface="Poppins Light"/>
              </a:rPr>
              <a:t> </a:t>
            </a:r>
            <a:r>
              <a:rPr lang="mn-MN" sz="1600">
                <a:solidFill>
                  <a:schemeClr val="bg1"/>
                </a:solidFill>
                <a:latin typeface="Roboto" panose="02000000000000000000" pitchFamily="2" charset="0"/>
                <a:ea typeface="Roboto" panose="02000000000000000000" pitchFamily="2" charset="0"/>
                <a:cs typeface="Roboto" panose="02000000000000000000" pitchFamily="2" charset="0"/>
                <a:sym typeface="Poppins Light"/>
              </a:rPr>
              <a:t>арга хэмжээ авах</a:t>
            </a:r>
            <a:endParaRPr lang="mn-MN" sz="1600">
              <a:solidFill>
                <a:schemeClr val="bg1"/>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mn-MN" sz="1600">
                <a:solidFill>
                  <a:schemeClr val="bg1"/>
                </a:solidFill>
                <a:latin typeface="Roboto" panose="02000000000000000000" pitchFamily="2" charset="0"/>
                <a:ea typeface="Roboto" panose="02000000000000000000" pitchFamily="2" charset="0"/>
                <a:cs typeface="Roboto" panose="02000000000000000000" pitchFamily="2" charset="0"/>
              </a:rPr>
              <a:t>Дэд бүтцийг бэхжүүлэх </a:t>
            </a:r>
            <a:endParaRPr lang="en-US" sz="1600">
              <a:solidFill>
                <a:schemeClr val="bg1"/>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mn-MN" sz="1600">
                <a:solidFill>
                  <a:schemeClr val="bg1"/>
                </a:solidFill>
                <a:latin typeface="Roboto" panose="02000000000000000000" pitchFamily="2" charset="0"/>
                <a:ea typeface="Roboto" panose="02000000000000000000" pitchFamily="2" charset="0"/>
                <a:cs typeface="Roboto" panose="02000000000000000000" pitchFamily="2" charset="0"/>
                <a:sym typeface="Poppins Light"/>
              </a:rPr>
              <a:t>Систем дээр ажиллах ур чадварыг хөгжүүлэх</a:t>
            </a:r>
            <a:endParaRPr lang="en-US" sz="1600">
              <a:solidFill>
                <a:schemeClr val="bg1"/>
              </a:solidFill>
              <a:latin typeface="Roboto" panose="02000000000000000000" pitchFamily="2" charset="0"/>
              <a:ea typeface="Roboto" panose="02000000000000000000" pitchFamily="2" charset="0"/>
              <a:cs typeface="Roboto" panose="02000000000000000000" pitchFamily="2" charset="0"/>
              <a:sym typeface="Poppins Light"/>
            </a:endParaRPr>
          </a:p>
        </p:txBody>
      </p:sp>
      <p:sp>
        <p:nvSpPr>
          <p:cNvPr id="19" name="TextBox 27">
            <a:extLst>
              <a:ext uri="{FF2B5EF4-FFF2-40B4-BE49-F238E27FC236}">
                <a16:creationId xmlns:a16="http://schemas.microsoft.com/office/drawing/2014/main" id="{BCB511E8-EBB1-8AB0-DE9D-9402B1500947}"/>
              </a:ext>
            </a:extLst>
          </p:cNvPr>
          <p:cNvSpPr txBox="1"/>
          <p:nvPr/>
        </p:nvSpPr>
        <p:spPr>
          <a:xfrm>
            <a:off x="5090922" y="5560755"/>
            <a:ext cx="4510278" cy="2308324"/>
          </a:xfrm>
          <a:prstGeom prst="rect">
            <a:avLst/>
          </a:prstGeom>
          <a:solidFill>
            <a:schemeClr val="bg1">
              <a:alpha val="4000"/>
            </a:schemeClr>
          </a:solidFill>
          <a:ln>
            <a:solidFill>
              <a:srgbClr val="002060"/>
            </a:solidFill>
            <a:prstDash val="dash"/>
          </a:ln>
        </p:spPr>
        <p:txBody>
          <a:bodyPr wrap="square" lIns="91440" tIns="91440" rIns="91440" bIns="0" rtlCol="0" anchor="t">
            <a:spAutoFit/>
          </a:bodyPr>
          <a:lstStyle/>
          <a:p>
            <a:pPr algn="just"/>
            <a:r>
              <a:rPr lang="mn-MN" sz="1600">
                <a:solidFill>
                  <a:schemeClr val="bg1"/>
                </a:solidFill>
                <a:latin typeface="Roboto" panose="02000000000000000000" pitchFamily="2" charset="0"/>
                <a:ea typeface="Roboto" panose="02000000000000000000" pitchFamily="2" charset="0"/>
                <a:cs typeface="Roboto" panose="02000000000000000000" pitchFamily="2" charset="0"/>
                <a:sym typeface="Poppins Light"/>
              </a:rPr>
              <a:t>БЕГ-ын даргын баталсан удирдамжийн дагуу Системийг ашиглах арга зүйн сургалтыг </a:t>
            </a:r>
            <a:r>
              <a:rPr lang="mn-MN" sz="1600" b="1">
                <a:solidFill>
                  <a:schemeClr val="bg1"/>
                </a:solidFill>
                <a:latin typeface="Roboto" panose="02000000000000000000" pitchFamily="2" charset="0"/>
                <a:ea typeface="Roboto" panose="02000000000000000000" pitchFamily="2" charset="0"/>
                <a:cs typeface="Roboto" panose="02000000000000000000" pitchFamily="2" charset="0"/>
                <a:sym typeface="Poppins Light"/>
              </a:rPr>
              <a:t>Булган, Д</a:t>
            </a:r>
            <a:r>
              <a:rPr lang="mn-MN" sz="1600" b="1">
                <a:solidFill>
                  <a:schemeClr val="bg1"/>
                </a:solidFill>
                <a:latin typeface="Roboto" panose="02000000000000000000" pitchFamily="2" charset="0"/>
                <a:ea typeface="Roboto" panose="02000000000000000000" pitchFamily="2" charset="0"/>
                <a:cs typeface="Roboto" panose="02000000000000000000" pitchFamily="2" charset="0"/>
              </a:rPr>
              <a:t>архан, Говьсүмбэр, Дорноговь, Дундговь, Орхон, Сэлэнгэ, Нийслэлийн 9 </a:t>
            </a:r>
            <a:r>
              <a:rPr lang="mn-MN" sz="1600">
                <a:solidFill>
                  <a:schemeClr val="bg1"/>
                </a:solidFill>
                <a:latin typeface="Roboto" panose="02000000000000000000" pitchFamily="2" charset="0"/>
                <a:ea typeface="Roboto" panose="02000000000000000000" pitchFamily="2" charset="0"/>
                <a:cs typeface="Roboto" panose="02000000000000000000" pitchFamily="2" charset="0"/>
              </a:rPr>
              <a:t>дүүргийн боловсролын газар, хэлтсийг түшиглэн танхим болон цахимаар систем хөгжүүлэгчийн багш нартай хамтран нийт эмч нарын </a:t>
            </a:r>
            <a:r>
              <a:rPr lang="mn-MN" sz="1600" b="1">
                <a:solidFill>
                  <a:schemeClr val="bg1"/>
                </a:solidFill>
                <a:latin typeface="Roboto" panose="02000000000000000000" pitchFamily="2" charset="0"/>
                <a:ea typeface="Roboto" panose="02000000000000000000" pitchFamily="2" charset="0"/>
                <a:cs typeface="Roboto" panose="02000000000000000000" pitchFamily="2" charset="0"/>
              </a:rPr>
              <a:t>60</a:t>
            </a:r>
            <a:r>
              <a:rPr lang="en-US" sz="1600" b="1">
                <a:solidFill>
                  <a:schemeClr val="bg1"/>
                </a:solidFill>
                <a:latin typeface="Roboto" panose="02000000000000000000" pitchFamily="2" charset="0"/>
                <a:ea typeface="Roboto" panose="02000000000000000000" pitchFamily="2" charset="0"/>
                <a:cs typeface="Roboto" panose="02000000000000000000" pitchFamily="2" charset="0"/>
              </a:rPr>
              <a:t>%-</a:t>
            </a:r>
            <a:r>
              <a:rPr lang="mn-MN" sz="1600" b="1">
                <a:solidFill>
                  <a:schemeClr val="bg1"/>
                </a:solidFill>
                <a:latin typeface="Roboto" panose="02000000000000000000" pitchFamily="2" charset="0"/>
                <a:ea typeface="Roboto" panose="02000000000000000000" pitchFamily="2" charset="0"/>
                <a:cs typeface="Roboto" panose="02000000000000000000" pitchFamily="2" charset="0"/>
              </a:rPr>
              <a:t>д</a:t>
            </a:r>
            <a:r>
              <a:rPr lang="mn-MN" sz="1600">
                <a:solidFill>
                  <a:schemeClr val="bg1"/>
                </a:solidFill>
                <a:latin typeface="Roboto" panose="02000000000000000000" pitchFamily="2" charset="0"/>
                <a:ea typeface="Roboto" panose="02000000000000000000" pitchFamily="2" charset="0"/>
                <a:cs typeface="Roboto" panose="02000000000000000000" pitchFamily="2" charset="0"/>
              </a:rPr>
              <a:t> нь</a:t>
            </a:r>
            <a:r>
              <a:rPr lang="en-US" sz="1600">
                <a:solidFill>
                  <a:schemeClr val="bg1"/>
                </a:solidFill>
                <a:latin typeface="Roboto" panose="02000000000000000000" pitchFamily="2" charset="0"/>
                <a:ea typeface="Roboto" panose="02000000000000000000" pitchFamily="2" charset="0"/>
                <a:cs typeface="Roboto" panose="02000000000000000000" pitchFamily="2" charset="0"/>
              </a:rPr>
              <a:t> </a:t>
            </a:r>
            <a:r>
              <a:rPr lang="mn-MN" sz="1600">
                <a:solidFill>
                  <a:schemeClr val="bg1"/>
                </a:solidFill>
                <a:latin typeface="Roboto" panose="02000000000000000000" pitchFamily="2" charset="0"/>
                <a:ea typeface="Roboto" panose="02000000000000000000" pitchFamily="2" charset="0"/>
                <a:cs typeface="Roboto" panose="02000000000000000000" pitchFamily="2" charset="0"/>
              </a:rPr>
              <a:t>зохион байгуулсан. </a:t>
            </a:r>
          </a:p>
        </p:txBody>
      </p:sp>
      <p:sp>
        <p:nvSpPr>
          <p:cNvPr id="20" name="TextBox 19">
            <a:extLst>
              <a:ext uri="{FF2B5EF4-FFF2-40B4-BE49-F238E27FC236}">
                <a16:creationId xmlns:a16="http://schemas.microsoft.com/office/drawing/2014/main" id="{61E4E6F9-0669-057B-10C5-4C82FE3E9D2D}"/>
              </a:ext>
            </a:extLst>
          </p:cNvPr>
          <p:cNvSpPr txBox="1"/>
          <p:nvPr/>
        </p:nvSpPr>
        <p:spPr>
          <a:xfrm>
            <a:off x="5090921" y="8039100"/>
            <a:ext cx="6963158" cy="1107996"/>
          </a:xfrm>
          <a:prstGeom prst="rect">
            <a:avLst/>
          </a:prstGeom>
          <a:solidFill>
            <a:schemeClr val="bg1">
              <a:alpha val="4000"/>
            </a:schemeClr>
          </a:solidFill>
        </p:spPr>
        <p:txBody>
          <a:bodyPr wrap="square">
            <a:spAutoFit/>
          </a:bodyPr>
          <a:lstStyle/>
          <a:p>
            <a:pPr algn="just"/>
            <a:r>
              <a:rPr lang="mn-MN" sz="1600">
                <a:solidFill>
                  <a:schemeClr val="bg1"/>
                </a:solidFill>
                <a:latin typeface="Roboto" panose="02000000000000000000" pitchFamily="2" charset="0"/>
                <a:ea typeface="Roboto" panose="02000000000000000000" pitchFamily="2" charset="0"/>
                <a:cs typeface="Roboto" panose="02000000000000000000" pitchFamily="2" charset="0"/>
              </a:rPr>
              <a:t>Мөн системийн </a:t>
            </a:r>
            <a:r>
              <a:rPr lang="mn-MN" sz="1600" b="1">
                <a:solidFill>
                  <a:schemeClr val="bg1"/>
                </a:solidFill>
                <a:latin typeface="Roboto" panose="02000000000000000000" pitchFamily="2" charset="0"/>
                <a:ea typeface="Roboto" panose="02000000000000000000" pitchFamily="2" charset="0"/>
                <a:cs typeface="Roboto" panose="02000000000000000000" pitchFamily="2" charset="0"/>
              </a:rPr>
              <a:t>бие бялдрын байдал </a:t>
            </a:r>
            <a:r>
              <a:rPr lang="mn-MN" sz="1600">
                <a:solidFill>
                  <a:schemeClr val="bg1"/>
                </a:solidFill>
                <a:latin typeface="Roboto" panose="02000000000000000000" pitchFamily="2" charset="0"/>
                <a:ea typeface="Roboto" panose="02000000000000000000" pitchFamily="2" charset="0"/>
                <a:cs typeface="Roboto" panose="02000000000000000000" pitchFamily="2" charset="0"/>
              </a:rPr>
              <a:t>модулийг </a:t>
            </a:r>
            <a:r>
              <a:rPr lang="mn-MN" sz="1600" b="1">
                <a:solidFill>
                  <a:schemeClr val="bg1"/>
                </a:solidFill>
                <a:latin typeface="Roboto" panose="02000000000000000000" pitchFamily="2" charset="0"/>
                <a:ea typeface="Roboto" panose="02000000000000000000" pitchFamily="2" charset="0"/>
                <a:cs typeface="Roboto" panose="02000000000000000000" pitchFamily="2" charset="0"/>
              </a:rPr>
              <a:t>“Өдөрт нэг аяга сүү” хөтөлбөрийн </a:t>
            </a:r>
            <a:r>
              <a:rPr lang="mn-MN" sz="1600">
                <a:solidFill>
                  <a:schemeClr val="bg1"/>
                </a:solidFill>
                <a:latin typeface="Roboto" panose="02000000000000000000" pitchFamily="2" charset="0"/>
                <a:ea typeface="Roboto" panose="02000000000000000000" pitchFamily="2" charset="0"/>
                <a:cs typeface="Roboto" panose="02000000000000000000" pitchFamily="2" charset="0"/>
              </a:rPr>
              <a:t>хүүхдийн биеийн индексийн гарааны үнэлгээнд ашиглахаар</a:t>
            </a:r>
            <a:r>
              <a:rPr lang="en-US" sz="1600">
                <a:solidFill>
                  <a:schemeClr val="bg1"/>
                </a:solidFill>
                <a:latin typeface="Roboto" panose="02000000000000000000" pitchFamily="2" charset="0"/>
                <a:ea typeface="Roboto" panose="02000000000000000000" pitchFamily="2" charset="0"/>
                <a:cs typeface="Roboto" panose="02000000000000000000" pitchFamily="2" charset="0"/>
              </a:rPr>
              <a:t> </a:t>
            </a:r>
            <a:r>
              <a:rPr lang="mn-MN" sz="1600">
                <a:solidFill>
                  <a:schemeClr val="bg1"/>
                </a:solidFill>
                <a:latin typeface="Roboto" panose="02000000000000000000" pitchFamily="2" charset="0"/>
                <a:ea typeface="Roboto" panose="02000000000000000000" pitchFamily="2" charset="0"/>
                <a:cs typeface="Roboto" panose="02000000000000000000" pitchFamily="2" charset="0"/>
              </a:rPr>
              <a:t>нийслэлийн харьяалалтай 1-5-р ангийн хүүхдийн мэдээллийг оруулах ажил </a:t>
            </a:r>
            <a:r>
              <a:rPr lang="mn-MN" sz="1600" b="1">
                <a:solidFill>
                  <a:schemeClr val="bg1"/>
                </a:solidFill>
                <a:latin typeface="Roboto" panose="02000000000000000000" pitchFamily="2" charset="0"/>
                <a:ea typeface="Roboto" panose="02000000000000000000" pitchFamily="2" charset="0"/>
                <a:cs typeface="Roboto" panose="02000000000000000000" pitchFamily="2" charset="0"/>
              </a:rPr>
              <a:t>27,5</a:t>
            </a:r>
            <a:r>
              <a:rPr lang="en-US" sz="1600" b="1">
                <a:solidFill>
                  <a:schemeClr val="bg1"/>
                </a:solidFill>
                <a:latin typeface="Roboto" panose="02000000000000000000" pitchFamily="2" charset="0"/>
                <a:ea typeface="Roboto" panose="02000000000000000000" pitchFamily="2" charset="0"/>
                <a:cs typeface="Roboto" panose="02000000000000000000" pitchFamily="2" charset="0"/>
              </a:rPr>
              <a:t>%</a:t>
            </a:r>
            <a:r>
              <a:rPr lang="mn-MN" sz="1600" b="1">
                <a:solidFill>
                  <a:schemeClr val="bg1"/>
                </a:solidFill>
                <a:latin typeface="Roboto" panose="02000000000000000000" pitchFamily="2" charset="0"/>
                <a:ea typeface="Roboto" panose="02000000000000000000" pitchFamily="2" charset="0"/>
                <a:cs typeface="Roboto" panose="02000000000000000000" pitchFamily="2" charset="0"/>
              </a:rPr>
              <a:t>-тай</a:t>
            </a:r>
            <a:r>
              <a:rPr lang="mn-MN" sz="1600">
                <a:solidFill>
                  <a:schemeClr val="bg1"/>
                </a:solidFill>
                <a:latin typeface="Roboto" panose="02000000000000000000" pitchFamily="2" charset="0"/>
                <a:ea typeface="Roboto" panose="02000000000000000000" pitchFamily="2" charset="0"/>
                <a:cs typeface="Roboto" panose="02000000000000000000" pitchFamily="2" charset="0"/>
              </a:rPr>
              <a:t> явагдаж байна. </a:t>
            </a:r>
            <a:endParaRPr lang="mn-MN" sz="1600">
              <a:solidFill>
                <a:schemeClr val="bg1"/>
              </a:solidFill>
              <a:latin typeface="Roboto" panose="02000000000000000000" pitchFamily="2" charset="0"/>
              <a:ea typeface="Roboto" panose="02000000000000000000" pitchFamily="2" charset="0"/>
              <a:cs typeface="Roboto" panose="02000000000000000000" pitchFamily="2" charset="0"/>
              <a:sym typeface="Poppins Light"/>
            </a:endParaRPr>
          </a:p>
        </p:txBody>
      </p:sp>
      <p:sp>
        <p:nvSpPr>
          <p:cNvPr id="21" name="Rectangle 20">
            <a:extLst>
              <a:ext uri="{FF2B5EF4-FFF2-40B4-BE49-F238E27FC236}">
                <a16:creationId xmlns:a16="http://schemas.microsoft.com/office/drawing/2014/main" id="{6C887A9B-7B2D-B029-15F6-43E379C2D970}"/>
              </a:ext>
            </a:extLst>
          </p:cNvPr>
          <p:cNvSpPr/>
          <p:nvPr/>
        </p:nvSpPr>
        <p:spPr>
          <a:xfrm>
            <a:off x="12884292" y="5369768"/>
            <a:ext cx="3944041" cy="318511"/>
          </a:xfrm>
          <a:prstGeom prst="rect">
            <a:avLst/>
          </a:prstGeom>
          <a:solidFill>
            <a:srgbClr val="005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mn-MN" sz="1600" b="1">
                <a:latin typeface="Roboto" panose="02000000000000000000" pitchFamily="2" charset="0"/>
                <a:ea typeface="Roboto" panose="02000000000000000000" pitchFamily="2" charset="0"/>
                <a:cs typeface="Roboto" panose="02000000000000000000" pitchFamily="2" charset="0"/>
              </a:rPr>
              <a:t>САНАЛ</a:t>
            </a:r>
            <a:endParaRPr lang="en-US" sz="1600" b="1">
              <a:latin typeface="Roboto" panose="02000000000000000000" pitchFamily="2" charset="0"/>
              <a:ea typeface="Roboto" panose="02000000000000000000" pitchFamily="2" charset="0"/>
              <a:cs typeface="Roboto" panose="02000000000000000000" pitchFamily="2" charset="0"/>
            </a:endParaRPr>
          </a:p>
        </p:txBody>
      </p:sp>
      <p:pic>
        <p:nvPicPr>
          <p:cNvPr id="24" name="Graphic 23">
            <a:extLst>
              <a:ext uri="{FF2B5EF4-FFF2-40B4-BE49-F238E27FC236}">
                <a16:creationId xmlns:a16="http://schemas.microsoft.com/office/drawing/2014/main" id="{DD3CC9C5-CE76-2B36-55D8-C60C515FB0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944821" y="7745152"/>
            <a:ext cx="913622" cy="913622"/>
          </a:xfrm>
          <a:prstGeom prst="rect">
            <a:avLst/>
          </a:prstGeom>
        </p:spPr>
      </p:pic>
      <p:grpSp>
        <p:nvGrpSpPr>
          <p:cNvPr id="25" name="Group 24">
            <a:extLst>
              <a:ext uri="{FF2B5EF4-FFF2-40B4-BE49-F238E27FC236}">
                <a16:creationId xmlns:a16="http://schemas.microsoft.com/office/drawing/2014/main" id="{5A46B10C-6886-4F30-53F9-9FC987060DB6}"/>
              </a:ext>
            </a:extLst>
          </p:cNvPr>
          <p:cNvGrpSpPr/>
          <p:nvPr/>
        </p:nvGrpSpPr>
        <p:grpSpPr>
          <a:xfrm>
            <a:off x="14183443" y="7394350"/>
            <a:ext cx="3395774" cy="2650872"/>
            <a:chOff x="14183443" y="7394350"/>
            <a:chExt cx="3395774" cy="2650872"/>
          </a:xfrm>
        </p:grpSpPr>
        <p:pic>
          <p:nvPicPr>
            <p:cNvPr id="26" name="Picture 25">
              <a:extLst>
                <a:ext uri="{FF2B5EF4-FFF2-40B4-BE49-F238E27FC236}">
                  <a16:creationId xmlns:a16="http://schemas.microsoft.com/office/drawing/2014/main" id="{6C9B2897-BCB8-F786-6BC8-04E81B8C11A9}"/>
                </a:ext>
              </a:extLst>
            </p:cNvPr>
            <p:cNvPicPr>
              <a:picLocks noChangeAspect="1"/>
            </p:cNvPicPr>
            <p:nvPr/>
          </p:nvPicPr>
          <p:blipFill>
            <a:blip r:embed="rId6">
              <a:alphaModFix amt="94000"/>
            </a:blip>
            <a:srcRect l="18953" t="72767" r="16726"/>
            <a:stretch>
              <a:fillRect/>
            </a:stretch>
          </p:blipFill>
          <p:spPr>
            <a:xfrm rot="16200000">
              <a:off x="15693305" y="8048074"/>
              <a:ext cx="2270055" cy="1501769"/>
            </a:xfrm>
            <a:prstGeom prst="rect">
              <a:avLst/>
            </a:prstGeom>
          </p:spPr>
        </p:pic>
        <p:pic>
          <p:nvPicPr>
            <p:cNvPr id="27" name="Picture 26">
              <a:extLst>
                <a:ext uri="{FF2B5EF4-FFF2-40B4-BE49-F238E27FC236}">
                  <a16:creationId xmlns:a16="http://schemas.microsoft.com/office/drawing/2014/main" id="{602FD259-F1F4-9124-2EC4-FAAA29E2752C}"/>
                </a:ext>
              </a:extLst>
            </p:cNvPr>
            <p:cNvPicPr>
              <a:picLocks noChangeAspect="1"/>
            </p:cNvPicPr>
            <p:nvPr/>
          </p:nvPicPr>
          <p:blipFill>
            <a:blip r:embed="rId6">
              <a:alphaModFix amt="95000"/>
            </a:blip>
            <a:srcRect l="18953" t="72767" r="16726"/>
            <a:stretch>
              <a:fillRect/>
            </a:stretch>
          </p:blipFill>
          <p:spPr>
            <a:xfrm rot="16200000">
              <a:off x="15220814" y="7969349"/>
              <a:ext cx="2270057" cy="1501770"/>
            </a:xfrm>
            <a:prstGeom prst="rect">
              <a:avLst/>
            </a:prstGeom>
          </p:spPr>
        </p:pic>
        <p:pic>
          <p:nvPicPr>
            <p:cNvPr id="28" name="Picture 27">
              <a:extLst>
                <a:ext uri="{FF2B5EF4-FFF2-40B4-BE49-F238E27FC236}">
                  <a16:creationId xmlns:a16="http://schemas.microsoft.com/office/drawing/2014/main" id="{8F271E07-6577-E9EC-8836-AB116AE5375E}"/>
                </a:ext>
              </a:extLst>
            </p:cNvPr>
            <p:cNvPicPr>
              <a:picLocks noChangeAspect="1"/>
            </p:cNvPicPr>
            <p:nvPr/>
          </p:nvPicPr>
          <p:blipFill>
            <a:blip r:embed="rId6">
              <a:alphaModFix amt="96000"/>
            </a:blip>
            <a:srcRect l="18953" t="72767" r="16726"/>
            <a:stretch>
              <a:fillRect/>
            </a:stretch>
          </p:blipFill>
          <p:spPr>
            <a:xfrm rot="16200000">
              <a:off x="14884178" y="7915335"/>
              <a:ext cx="2270055" cy="1501769"/>
            </a:xfrm>
            <a:prstGeom prst="rect">
              <a:avLst/>
            </a:prstGeom>
          </p:spPr>
        </p:pic>
        <p:pic>
          <p:nvPicPr>
            <p:cNvPr id="29" name="Picture 28">
              <a:extLst>
                <a:ext uri="{FF2B5EF4-FFF2-40B4-BE49-F238E27FC236}">
                  <a16:creationId xmlns:a16="http://schemas.microsoft.com/office/drawing/2014/main" id="{31132CBA-F530-C836-1F71-E99E934F7C76}"/>
                </a:ext>
              </a:extLst>
            </p:cNvPr>
            <p:cNvPicPr>
              <a:picLocks noChangeAspect="1"/>
            </p:cNvPicPr>
            <p:nvPr/>
          </p:nvPicPr>
          <p:blipFill>
            <a:blip r:embed="rId6">
              <a:alphaModFix amt="97000"/>
            </a:blip>
            <a:srcRect l="18953" t="72767" r="16726"/>
            <a:stretch>
              <a:fillRect/>
            </a:stretch>
          </p:blipFill>
          <p:spPr>
            <a:xfrm rot="16200000">
              <a:off x="14277358" y="7878668"/>
              <a:ext cx="2542844" cy="1682234"/>
            </a:xfrm>
            <a:prstGeom prst="rect">
              <a:avLst/>
            </a:prstGeom>
          </p:spPr>
        </p:pic>
        <p:pic>
          <p:nvPicPr>
            <p:cNvPr id="30" name="Picture 29">
              <a:extLst>
                <a:ext uri="{FF2B5EF4-FFF2-40B4-BE49-F238E27FC236}">
                  <a16:creationId xmlns:a16="http://schemas.microsoft.com/office/drawing/2014/main" id="{D17980FC-1296-04E6-A079-A66C53F88EC0}"/>
                </a:ext>
              </a:extLst>
            </p:cNvPr>
            <p:cNvPicPr>
              <a:picLocks noChangeAspect="1"/>
            </p:cNvPicPr>
            <p:nvPr/>
          </p:nvPicPr>
          <p:blipFill>
            <a:blip r:embed="rId6"/>
            <a:srcRect l="18953" t="72767" r="16726"/>
            <a:stretch>
              <a:fillRect/>
            </a:stretch>
          </p:blipFill>
          <p:spPr>
            <a:xfrm rot="16200000">
              <a:off x="13734858" y="7842935"/>
              <a:ext cx="2650872" cy="1753701"/>
            </a:xfrm>
            <a:prstGeom prst="rect">
              <a:avLst/>
            </a:prstGeom>
          </p:spPr>
        </p:pic>
      </p:grpSp>
      <p:pic>
        <p:nvPicPr>
          <p:cNvPr id="31" name="Picture 30">
            <a:extLst>
              <a:ext uri="{FF2B5EF4-FFF2-40B4-BE49-F238E27FC236}">
                <a16:creationId xmlns:a16="http://schemas.microsoft.com/office/drawing/2014/main" id="{94B54B56-A9CC-C25D-6D7D-ED18C35F8107}"/>
              </a:ext>
            </a:extLst>
          </p:cNvPr>
          <p:cNvPicPr>
            <a:picLocks noChangeAspect="1" noChangeArrowheads="1"/>
          </p:cNvPicPr>
          <p:nvPr/>
        </p:nvPicPr>
        <p:blipFill rotWithShape="1">
          <a:blip r:embed="rId7">
            <a:alphaModFix/>
            <a:extLst>
              <a:ext uri="{28A0092B-C50C-407E-A947-70E740481C1C}">
                <a14:useLocalDpi xmlns:a14="http://schemas.microsoft.com/office/drawing/2010/main" val="0"/>
              </a:ext>
            </a:extLst>
          </a:blip>
          <a:srcRect t="85828" r="6223" b="8179"/>
          <a:stretch/>
        </p:blipFill>
        <p:spPr bwMode="auto">
          <a:xfrm flipV="1">
            <a:off x="7568525" y="63980"/>
            <a:ext cx="3037769" cy="142505"/>
          </a:xfrm>
          <a:prstGeom prst="rect">
            <a:avLst/>
          </a:prstGeom>
          <a:noFill/>
          <a:extLst>
            <a:ext uri="{909E8E84-426E-40DD-AFC4-6F175D3DCCD1}">
              <a14:hiddenFill xmlns:a14="http://schemas.microsoft.com/office/drawing/2010/main">
                <a:solidFill>
                  <a:srgbClr val="FFFFFF"/>
                </a:solidFill>
              </a14:hiddenFill>
            </a:ext>
          </a:extLst>
        </p:spPr>
      </p:pic>
      <p:sp>
        <p:nvSpPr>
          <p:cNvPr id="32" name="Title 3">
            <a:extLst>
              <a:ext uri="{FF2B5EF4-FFF2-40B4-BE49-F238E27FC236}">
                <a16:creationId xmlns:a16="http://schemas.microsoft.com/office/drawing/2014/main" id="{4CA7B85B-C227-4B5D-B1F6-0996C02B3900}"/>
              </a:ext>
            </a:extLst>
          </p:cNvPr>
          <p:cNvSpPr txBox="1">
            <a:spLocks/>
          </p:cNvSpPr>
          <p:nvPr/>
        </p:nvSpPr>
        <p:spPr>
          <a:xfrm>
            <a:off x="3546024" y="592329"/>
            <a:ext cx="11532358" cy="1143000"/>
          </a:xfrm>
          <a:prstGeom prst="rect">
            <a:avLst/>
          </a:prstGeom>
        </p:spPr>
        <p:txBody>
          <a:bodyPr>
            <a:normAutofit fontScale="85000" lnSpcReduction="10000"/>
          </a:bodyPr>
          <a:lstStyle>
            <a:lvl1pPr algn="ctr" defTabSz="914400" rtl="0" eaLnBrk="1" latinLnBrk="0" hangingPunct="1">
              <a:spcBef>
                <a:spcPct val="0"/>
              </a:spcBef>
              <a:buNone/>
              <a:defRPr sz="4400" kern="1200">
                <a:solidFill>
                  <a:srgbClr val="F2AA00"/>
                </a:solidFill>
                <a:latin typeface="+mj-lt"/>
                <a:ea typeface="+mj-ea"/>
                <a:cs typeface="+mj-cs"/>
              </a:defRPr>
            </a:lvl1pPr>
          </a:lstStyle>
          <a:p>
            <a:r>
              <a:rPr lang="mn-MN" b="1">
                <a:solidFill>
                  <a:srgbClr val="FFC000"/>
                </a:solidFill>
                <a:latin typeface="Arial" panose="020B0604020202020204" pitchFamily="34" charset="0"/>
                <a:cs typeface="Arial" panose="020B0604020202020204" pitchFamily="34" charset="0"/>
              </a:rPr>
              <a:t>БОЛОВСРОЛЫН СУРГАЛТЫН БАЙГУУЛЛАГЫН ЭМЧИЙН БҮРТГЭЛИЙН СИСТЕМ</a:t>
            </a:r>
            <a:endParaRPr lang="en-US" b="1">
              <a:solidFill>
                <a:srgbClr val="FFC000"/>
              </a:solidFill>
              <a:latin typeface="Arial" panose="020B0604020202020204" pitchFamily="34" charset="0"/>
              <a:cs typeface="Arial" panose="020B0604020202020204" pitchFamily="34" charset="0"/>
            </a:endParaRPr>
          </a:p>
          <a:p>
            <a:endParaRPr lang="mn-MN" b="1">
              <a:solidFill>
                <a:srgbClr val="FFC000"/>
              </a:solidFill>
              <a:latin typeface="Montserrat" panose="00000500000000000000" pitchFamily="2" charset="0"/>
              <a:cs typeface="Arial" panose="020B0604020202020204" pitchFamily="34" charset="0"/>
              <a:sym typeface="Arial"/>
            </a:endParaRPr>
          </a:p>
        </p:txBody>
      </p:sp>
      <p:cxnSp>
        <p:nvCxnSpPr>
          <p:cNvPr id="35" name="Straight Connector 34">
            <a:extLst>
              <a:ext uri="{FF2B5EF4-FFF2-40B4-BE49-F238E27FC236}">
                <a16:creationId xmlns:a16="http://schemas.microsoft.com/office/drawing/2014/main" id="{99FB1070-8BCE-2044-20A0-C5377E057DF8}"/>
              </a:ext>
            </a:extLst>
          </p:cNvPr>
          <p:cNvCxnSpPr>
            <a:cxnSpLocks/>
          </p:cNvCxnSpPr>
          <p:nvPr/>
        </p:nvCxnSpPr>
        <p:spPr>
          <a:xfrm>
            <a:off x="4724721" y="2022789"/>
            <a:ext cx="0" cy="8242334"/>
          </a:xfrm>
          <a:prstGeom prst="line">
            <a:avLst/>
          </a:prstGeom>
          <a:ln w="50800">
            <a:gradFill>
              <a:gsLst>
                <a:gs pos="2000">
                  <a:schemeClr val="accent3"/>
                </a:gs>
                <a:gs pos="100000">
                  <a:schemeClr val="accent1">
                    <a:alpha val="0"/>
                  </a:schemeClr>
                </a:gs>
              </a:gsLst>
              <a:lin ang="5400000" scaled="1"/>
            </a:gra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842D23A9-4283-7BAF-57E1-71C0704D7439}"/>
              </a:ext>
            </a:extLst>
          </p:cNvPr>
          <p:cNvCxnSpPr>
            <a:cxnSpLocks/>
          </p:cNvCxnSpPr>
          <p:nvPr/>
        </p:nvCxnSpPr>
        <p:spPr>
          <a:xfrm>
            <a:off x="12344721" y="2044666"/>
            <a:ext cx="0" cy="8242334"/>
          </a:xfrm>
          <a:prstGeom prst="line">
            <a:avLst/>
          </a:prstGeom>
          <a:ln w="50800">
            <a:gradFill>
              <a:gsLst>
                <a:gs pos="2000">
                  <a:schemeClr val="accent3"/>
                </a:gs>
                <a:gs pos="100000">
                  <a:schemeClr val="accent1">
                    <a:alpha val="0"/>
                  </a:schemeClr>
                </a:gs>
              </a:gsLst>
              <a:lin ang="5400000" scaled="1"/>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513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CD80FDE-9A56-D619-5E7B-FBC5FD1C16F5}"/>
              </a:ext>
            </a:extLst>
          </p:cNvPr>
          <p:cNvSpPr txBox="1"/>
          <p:nvPr/>
        </p:nvSpPr>
        <p:spPr>
          <a:xfrm>
            <a:off x="7179610" y="624168"/>
            <a:ext cx="4703724" cy="400110"/>
          </a:xfrm>
          <a:prstGeom prst="rect">
            <a:avLst/>
          </a:prstGeom>
          <a:noFill/>
        </p:spPr>
        <p:txBody>
          <a:bodyPr wrap="square" rtlCol="0">
            <a:spAutoFit/>
          </a:bodyPr>
          <a:lstStyle/>
          <a:p>
            <a:r>
              <a:rPr lang="mn-MN" sz="2000" b="1">
                <a:solidFill>
                  <a:srgbClr val="002060"/>
                </a:solidFill>
                <a:latin typeface="Arial" panose="020B0604020202020204" pitchFamily="34" charset="0"/>
                <a:cs typeface="Arial" panose="020B0604020202020204" pitchFamily="34" charset="0"/>
              </a:rPr>
              <a:t>ӨДӨРТ НЭГ АЯГА СҮҮ ХӨТӨЛБӨР</a:t>
            </a:r>
            <a:endParaRPr lang="en-US" sz="2000" b="1">
              <a:solidFill>
                <a:srgbClr val="002060"/>
              </a:solidFill>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1B9CFE1F-0111-27A2-62E2-BE8C5643D1AB}"/>
              </a:ext>
            </a:extLst>
          </p:cNvPr>
          <p:cNvCxnSpPr>
            <a:cxnSpLocks/>
          </p:cNvCxnSpPr>
          <p:nvPr/>
        </p:nvCxnSpPr>
        <p:spPr>
          <a:xfrm>
            <a:off x="6285558" y="1024278"/>
            <a:ext cx="5891483"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D86C0B1-41A4-7354-BEB5-959AC4CDDEB2}"/>
              </a:ext>
            </a:extLst>
          </p:cNvPr>
          <p:cNvSpPr txBox="1"/>
          <p:nvPr/>
        </p:nvSpPr>
        <p:spPr>
          <a:xfrm>
            <a:off x="583339" y="2095500"/>
            <a:ext cx="4267199" cy="2154436"/>
          </a:xfrm>
          <a:prstGeom prst="rect">
            <a:avLst/>
          </a:prstGeom>
          <a:solidFill>
            <a:schemeClr val="bg1">
              <a:alpha val="5000"/>
            </a:schemeClr>
          </a:solidFill>
          <a:ln>
            <a:solidFill>
              <a:schemeClr val="bg1">
                <a:alpha val="10000"/>
              </a:schemeClr>
            </a:solidFill>
            <a:prstDash val="dash"/>
          </a:ln>
        </p:spPr>
        <p:txBody>
          <a:bodyPr wrap="square" tIns="91440" bIns="91440">
            <a:spAutoFit/>
          </a:bodyPr>
          <a:lstStyle>
            <a:defPPr>
              <a:defRPr lang="en-US"/>
            </a:defPPr>
            <a:lvl1pPr marL="285750" indent="-285750" algn="just">
              <a:buFontTx/>
              <a:buChar char="-"/>
              <a:defRPr sz="160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marL="0" indent="0">
              <a:buNone/>
            </a:pPr>
            <a:r>
              <a:rPr lang="mn-MN"/>
              <a:t>МОНГОЛ УЛСЫН ЗАСГИЙН ГАЗРЫН 2024-2028  ОНЫ ҮЙЛ АЖИЛЛАГААНЫ ХӨТӨЛБӨР</a:t>
            </a:r>
          </a:p>
          <a:p>
            <a:endParaRPr lang="en-US"/>
          </a:p>
          <a:p>
            <a:r>
              <a:rPr lang="mn-MN"/>
              <a:t>2.2.2.13.Цэцэрлэг, ерөнхий боловсролын сургуулийн хүүхдийг үдийн сүүгээр хангах "Өдөр бүр нэг аяга сүү" хөтөлбөрийг хэрэгжүүлнэ.</a:t>
            </a:r>
            <a:endParaRPr lang="en-US"/>
          </a:p>
        </p:txBody>
      </p:sp>
      <p:sp>
        <p:nvSpPr>
          <p:cNvPr id="11" name="Rectangle 10">
            <a:extLst>
              <a:ext uri="{FF2B5EF4-FFF2-40B4-BE49-F238E27FC236}">
                <a16:creationId xmlns:a16="http://schemas.microsoft.com/office/drawing/2014/main" id="{B3CF1C35-660D-B6DC-714C-182566275FE4}"/>
              </a:ext>
            </a:extLst>
          </p:cNvPr>
          <p:cNvSpPr/>
          <p:nvPr/>
        </p:nvSpPr>
        <p:spPr>
          <a:xfrm>
            <a:off x="609600" y="1714500"/>
            <a:ext cx="2189113" cy="417219"/>
          </a:xfrm>
          <a:prstGeom prst="rect">
            <a:avLst/>
          </a:prstGeom>
          <a:solidFill>
            <a:srgbClr val="005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mn-MN" b="1"/>
              <a:t>ҮНДЭСЛЭЛ</a:t>
            </a:r>
            <a:endParaRPr lang="en-US" b="1"/>
          </a:p>
        </p:txBody>
      </p:sp>
      <p:graphicFrame>
        <p:nvGraphicFramePr>
          <p:cNvPr id="12" name="Table 11">
            <a:extLst>
              <a:ext uri="{FF2B5EF4-FFF2-40B4-BE49-F238E27FC236}">
                <a16:creationId xmlns:a16="http://schemas.microsoft.com/office/drawing/2014/main" id="{6ABD26DD-8E2B-0CEB-EFF0-F9C4E009255E}"/>
              </a:ext>
            </a:extLst>
          </p:cNvPr>
          <p:cNvGraphicFramePr>
            <a:graphicFrameLocks noGrp="1"/>
          </p:cNvGraphicFramePr>
          <p:nvPr>
            <p:extLst>
              <p:ext uri="{D42A27DB-BD31-4B8C-83A1-F6EECF244321}">
                <p14:modId xmlns:p14="http://schemas.microsoft.com/office/powerpoint/2010/main" val="1853122591"/>
              </p:ext>
            </p:extLst>
          </p:nvPr>
        </p:nvGraphicFramePr>
        <p:xfrm>
          <a:off x="621442" y="8475024"/>
          <a:ext cx="4293461" cy="1285240"/>
        </p:xfrm>
        <a:graphic>
          <a:graphicData uri="http://schemas.openxmlformats.org/drawingml/2006/table">
            <a:tbl>
              <a:tblPr firstRow="1" bandRow="1">
                <a:tableStyleId>{C083E6E3-FA7D-4D7B-A595-EF9225AFEA82}</a:tableStyleId>
              </a:tblPr>
              <a:tblGrid>
                <a:gridCol w="1150211">
                  <a:extLst>
                    <a:ext uri="{9D8B030D-6E8A-4147-A177-3AD203B41FA5}">
                      <a16:colId xmlns:a16="http://schemas.microsoft.com/office/drawing/2014/main" val="1067677604"/>
                    </a:ext>
                  </a:extLst>
                </a:gridCol>
                <a:gridCol w="1524000">
                  <a:extLst>
                    <a:ext uri="{9D8B030D-6E8A-4147-A177-3AD203B41FA5}">
                      <a16:colId xmlns:a16="http://schemas.microsoft.com/office/drawing/2014/main" val="729375278"/>
                    </a:ext>
                  </a:extLst>
                </a:gridCol>
                <a:gridCol w="1619250">
                  <a:extLst>
                    <a:ext uri="{9D8B030D-6E8A-4147-A177-3AD203B41FA5}">
                      <a16:colId xmlns:a16="http://schemas.microsoft.com/office/drawing/2014/main" val="3909944757"/>
                    </a:ext>
                  </a:extLst>
                </a:gridCol>
              </a:tblGrid>
              <a:tr h="885995">
                <a:tc>
                  <a:txBody>
                    <a:bodyPr/>
                    <a:lstStyle/>
                    <a:p>
                      <a:pPr algn="ctr"/>
                      <a:r>
                        <a:rPr lang="mn-MN" sz="1600" b="0">
                          <a:solidFill>
                            <a:schemeClr val="bg1"/>
                          </a:solidFill>
                          <a:latin typeface="Arial" panose="020B0604020202020204" pitchFamily="34" charset="0"/>
                          <a:cs typeface="Arial" panose="020B0604020202020204" pitchFamily="34" charset="0"/>
                        </a:rPr>
                        <a:t>Нийт сургууль</a:t>
                      </a:r>
                      <a:endParaRPr lang="en-US" sz="1600" b="0">
                        <a:solidFill>
                          <a:schemeClr val="bg1"/>
                        </a:solidFill>
                        <a:latin typeface="Arial" panose="020B0604020202020204" pitchFamily="34" charset="0"/>
                        <a:cs typeface="Arial" panose="020B0604020202020204" pitchFamily="34" charset="0"/>
                      </a:endParaRPr>
                    </a:p>
                  </a:txBody>
                  <a:tcPr anchor="ctr"/>
                </a:tc>
                <a:tc>
                  <a:txBody>
                    <a:bodyPr/>
                    <a:lstStyle/>
                    <a:p>
                      <a:pPr algn="ctr"/>
                      <a:r>
                        <a:rPr lang="mn-MN" sz="1600" b="0">
                          <a:solidFill>
                            <a:schemeClr val="bg1"/>
                          </a:solidFill>
                          <a:latin typeface="Arial" panose="020B0604020202020204" pitchFamily="34" charset="0"/>
                          <a:cs typeface="Arial" panose="020B0604020202020204" pitchFamily="34" charset="0"/>
                        </a:rPr>
                        <a:t>Нийт </a:t>
                      </a:r>
                      <a:r>
                        <a:rPr lang="en-US" sz="1600" b="0">
                          <a:solidFill>
                            <a:schemeClr val="bg1"/>
                          </a:solidFill>
                          <a:latin typeface="Arial" panose="020B0604020202020204" pitchFamily="34" charset="0"/>
                          <a:cs typeface="Arial" panose="020B0604020202020204" pitchFamily="34" charset="0"/>
                        </a:rPr>
                        <a:t>I-V</a:t>
                      </a:r>
                      <a:r>
                        <a:rPr lang="mn-MN" sz="1600" b="0">
                          <a:solidFill>
                            <a:schemeClr val="bg1"/>
                          </a:solidFill>
                          <a:latin typeface="Arial" panose="020B0604020202020204" pitchFamily="34" charset="0"/>
                          <a:cs typeface="Arial" panose="020B0604020202020204" pitchFamily="34" charset="0"/>
                        </a:rPr>
                        <a:t>  ангийн сурагч</a:t>
                      </a:r>
                      <a:endParaRPr lang="en-US" sz="1600" b="0">
                        <a:solidFill>
                          <a:schemeClr val="bg1"/>
                        </a:solidFill>
                        <a:latin typeface="Arial" panose="020B0604020202020204" pitchFamily="34" charset="0"/>
                        <a:cs typeface="Arial" panose="020B0604020202020204" pitchFamily="34" charset="0"/>
                      </a:endParaRPr>
                    </a:p>
                  </a:txBody>
                  <a:tcPr anchor="ctr"/>
                </a:tc>
                <a:tc>
                  <a:txBody>
                    <a:bodyPr/>
                    <a:lstStyle/>
                    <a:p>
                      <a:pPr algn="ctr"/>
                      <a:r>
                        <a:rPr lang="mn-MN" sz="1600" b="0">
                          <a:solidFill>
                            <a:schemeClr val="bg1"/>
                          </a:solidFill>
                          <a:latin typeface="Arial" panose="020B0604020202020204" pitchFamily="34" charset="0"/>
                          <a:cs typeface="Arial" panose="020B0604020202020204" pitchFamily="34" charset="0"/>
                        </a:rPr>
                        <a:t>Асуумжийн хамрагдалтын хувь</a:t>
                      </a:r>
                      <a:endParaRPr lang="en-US" sz="1600" b="0">
                        <a:solidFill>
                          <a:schemeClr val="bg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54708434"/>
                  </a:ext>
                </a:extLst>
              </a:tr>
              <a:tr h="399245">
                <a:tc>
                  <a:txBody>
                    <a:bodyPr/>
                    <a:lstStyle/>
                    <a:p>
                      <a:pPr algn="ctr"/>
                      <a:r>
                        <a:rPr lang="mn-MN" sz="1600" b="1">
                          <a:solidFill>
                            <a:schemeClr val="bg1"/>
                          </a:solidFill>
                          <a:latin typeface="Arial" panose="020B0604020202020204" pitchFamily="34" charset="0"/>
                          <a:cs typeface="Arial" panose="020B0604020202020204" pitchFamily="34" charset="0"/>
                        </a:rPr>
                        <a:t>162</a:t>
                      </a:r>
                      <a:endParaRPr lang="en-US" sz="1600" b="1">
                        <a:solidFill>
                          <a:schemeClr val="bg1"/>
                        </a:solidFill>
                        <a:latin typeface="Arial" panose="020B0604020202020204" pitchFamily="34" charset="0"/>
                        <a:cs typeface="Arial" panose="020B0604020202020204" pitchFamily="34" charset="0"/>
                      </a:endParaRPr>
                    </a:p>
                  </a:txBody>
                  <a:tcPr anchor="ctr"/>
                </a:tc>
                <a:tc>
                  <a:txBody>
                    <a:bodyPr/>
                    <a:lstStyle/>
                    <a:p>
                      <a:pPr algn="ctr"/>
                      <a:r>
                        <a:rPr lang="mn-MN" sz="1600" b="1">
                          <a:solidFill>
                            <a:schemeClr val="bg1"/>
                          </a:solidFill>
                          <a:latin typeface="Arial" panose="020B0604020202020204" pitchFamily="34" charset="0"/>
                          <a:cs typeface="Arial" panose="020B0604020202020204" pitchFamily="34" charset="0"/>
                        </a:rPr>
                        <a:t>153,689</a:t>
                      </a:r>
                      <a:endParaRPr lang="en-US" sz="1600" b="1">
                        <a:solidFill>
                          <a:schemeClr val="bg1"/>
                        </a:solidFill>
                        <a:latin typeface="Arial" panose="020B0604020202020204" pitchFamily="34" charset="0"/>
                        <a:cs typeface="Arial" panose="020B0604020202020204" pitchFamily="34" charset="0"/>
                      </a:endParaRPr>
                    </a:p>
                  </a:txBody>
                  <a:tcPr anchor="ctr"/>
                </a:tc>
                <a:tc>
                  <a:txBody>
                    <a:bodyPr/>
                    <a:lstStyle/>
                    <a:p>
                      <a:pPr algn="ctr"/>
                      <a:r>
                        <a:rPr lang="mn-MN" sz="1600" b="1">
                          <a:solidFill>
                            <a:schemeClr val="bg1"/>
                          </a:solidFill>
                          <a:latin typeface="Arial" panose="020B0604020202020204" pitchFamily="34" charset="0"/>
                          <a:cs typeface="Arial" panose="020B0604020202020204" pitchFamily="34" charset="0"/>
                        </a:rPr>
                        <a:t>89</a:t>
                      </a:r>
                      <a:r>
                        <a:rPr lang="en-US" sz="1600" b="1">
                          <a:solidFill>
                            <a:schemeClr val="bg1"/>
                          </a:solidFill>
                          <a:latin typeface="Arial" panose="020B0604020202020204" pitchFamily="34" charset="0"/>
                          <a:cs typeface="Arial" panose="020B0604020202020204" pitchFamily="34" charset="0"/>
                        </a:rPr>
                        <a:t>%</a:t>
                      </a:r>
                    </a:p>
                  </a:txBody>
                  <a:tcPr anchor="ctr"/>
                </a:tc>
                <a:extLst>
                  <a:ext uri="{0D108BD9-81ED-4DB2-BD59-A6C34878D82A}">
                    <a16:rowId xmlns:a16="http://schemas.microsoft.com/office/drawing/2014/main" val="1916562399"/>
                  </a:ext>
                </a:extLst>
              </a:tr>
            </a:tbl>
          </a:graphicData>
        </a:graphic>
      </p:graphicFrame>
      <p:sp>
        <p:nvSpPr>
          <p:cNvPr id="13" name="TextBox 12">
            <a:extLst>
              <a:ext uri="{FF2B5EF4-FFF2-40B4-BE49-F238E27FC236}">
                <a16:creationId xmlns:a16="http://schemas.microsoft.com/office/drawing/2014/main" id="{C0E9B581-CAFF-8C48-B698-EA1716004B07}"/>
              </a:ext>
            </a:extLst>
          </p:cNvPr>
          <p:cNvSpPr txBox="1"/>
          <p:nvPr/>
        </p:nvSpPr>
        <p:spPr>
          <a:xfrm>
            <a:off x="13355149" y="5377823"/>
            <a:ext cx="4328627" cy="4370427"/>
          </a:xfrm>
          <a:prstGeom prst="rect">
            <a:avLst/>
          </a:prstGeom>
          <a:solidFill>
            <a:schemeClr val="bg1">
              <a:alpha val="5000"/>
            </a:schemeClr>
          </a:solidFill>
          <a:ln>
            <a:solidFill>
              <a:schemeClr val="bg1">
                <a:alpha val="10000"/>
              </a:schemeClr>
            </a:solidFill>
            <a:prstDash val="dash"/>
          </a:ln>
        </p:spPr>
        <p:txBody>
          <a:bodyPr wrap="square" tIns="91440" bIns="91440">
            <a:spAutoFit/>
          </a:bodyPr>
          <a:lstStyle/>
          <a:p>
            <a:pPr marL="285750" indent="-285750" algn="just">
              <a:buFontTx/>
              <a:buChar char="-"/>
            </a:pPr>
            <a:r>
              <a:rPr lang="mn-MN" sz="1600">
                <a:solidFill>
                  <a:schemeClr val="bg1"/>
                </a:solidFill>
                <a:latin typeface="Roboto" panose="02000000000000000000" pitchFamily="2" charset="0"/>
                <a:ea typeface="Roboto" panose="02000000000000000000" pitchFamily="2" charset="0"/>
                <a:cs typeface="Roboto" panose="02000000000000000000" pitchFamily="2" charset="0"/>
              </a:rPr>
              <a:t>Өрхийн амьжиргааны түвшин харилцан адилгүй байгаагаас шалтгаалан зорилтот бүлгийн хүүхдийн нэг өдрийн сүүний зардлыг шийдвэрлэх </a:t>
            </a:r>
          </a:p>
          <a:p>
            <a:pPr marL="285750" indent="-285750" algn="just">
              <a:buFontTx/>
              <a:buChar char="-"/>
            </a:pPr>
            <a:r>
              <a:rPr lang="mn-MN" sz="1600">
                <a:solidFill>
                  <a:schemeClr val="bg1"/>
                </a:solidFill>
                <a:latin typeface="Roboto" panose="02000000000000000000" pitchFamily="2" charset="0"/>
                <a:ea typeface="Roboto" panose="02000000000000000000" pitchFamily="2" charset="0"/>
                <a:cs typeface="Roboto" panose="02000000000000000000" pitchFamily="2" charset="0"/>
              </a:rPr>
              <a:t>Сүүний чанар, стандарт, хадгалалт, тээвэрлэлтэд хяналт тавих,</a:t>
            </a:r>
          </a:p>
          <a:p>
            <a:pPr marL="285750" indent="-285750" algn="just">
              <a:buFontTx/>
              <a:buChar char="-"/>
            </a:pPr>
            <a:r>
              <a:rPr lang="mn-MN" sz="1600">
                <a:solidFill>
                  <a:schemeClr val="bg1"/>
                </a:solidFill>
                <a:latin typeface="Roboto" panose="02000000000000000000" pitchFamily="2" charset="0"/>
                <a:ea typeface="Roboto" panose="02000000000000000000" pitchFamily="2" charset="0"/>
                <a:cs typeface="Roboto" panose="02000000000000000000" pitchFamily="2" charset="0"/>
              </a:rPr>
              <a:t>Харшил болон бусад шалтгаанаар сүү уухаас татгалзсан тохиолдолд орлуулах бүтээгдэхүүн өгөх эсэх.</a:t>
            </a:r>
          </a:p>
          <a:p>
            <a:pPr marL="285750" indent="-285750" algn="just">
              <a:buFontTx/>
              <a:buChar char="-"/>
            </a:pPr>
            <a:r>
              <a:rPr lang="mn-MN" sz="1600">
                <a:solidFill>
                  <a:schemeClr val="bg1"/>
                </a:solidFill>
                <a:latin typeface="Roboto" panose="02000000000000000000" pitchFamily="2" charset="0"/>
                <a:ea typeface="Roboto" panose="02000000000000000000" pitchFamily="2" charset="0"/>
                <a:cs typeface="Roboto" panose="02000000000000000000" pitchFamily="2" charset="0"/>
              </a:rPr>
              <a:t>Сургалтын байгууллагын удирдлага мэдээллийн систем </a:t>
            </a:r>
            <a:r>
              <a:rPr lang="en-US" sz="1600">
                <a:solidFill>
                  <a:schemeClr val="bg1"/>
                </a:solidFill>
                <a:latin typeface="Roboto" panose="02000000000000000000" pitchFamily="2" charset="0"/>
                <a:ea typeface="Roboto" panose="02000000000000000000" pitchFamily="2" charset="0"/>
                <a:cs typeface="Roboto" panose="02000000000000000000" pitchFamily="2" charset="0"/>
              </a:rPr>
              <a:t>(SMS/LMS)-</a:t>
            </a:r>
            <a:r>
              <a:rPr lang="mn-MN" sz="1600">
                <a:solidFill>
                  <a:schemeClr val="bg1"/>
                </a:solidFill>
                <a:latin typeface="Roboto" panose="02000000000000000000" pitchFamily="2" charset="0"/>
                <a:ea typeface="Roboto" panose="02000000000000000000" pitchFamily="2" charset="0"/>
                <a:cs typeface="Roboto" panose="02000000000000000000" pitchFamily="2" charset="0"/>
              </a:rPr>
              <a:t>ийн ашиглалтыг нэмэгдүүлэх, анхан шатны мэдээллийн чанарыг сайжруулах.</a:t>
            </a:r>
          </a:p>
          <a:p>
            <a:pPr marL="285750" indent="-285750" algn="just">
              <a:buFontTx/>
              <a:buChar char="-"/>
            </a:pPr>
            <a:r>
              <a:rPr lang="mn-MN" sz="1600">
                <a:solidFill>
                  <a:schemeClr val="bg1"/>
                </a:solidFill>
                <a:latin typeface="Roboto" panose="02000000000000000000" pitchFamily="2" charset="0"/>
                <a:ea typeface="Roboto" panose="02000000000000000000" pitchFamily="2" charset="0"/>
                <a:cs typeface="Roboto" panose="02000000000000000000" pitchFamily="2" charset="0"/>
              </a:rPr>
              <a:t>Сүү хөтөлбөртэй холбоотойгоор гарсан баримт бичиг, хөтөлбөрийн ач холбогдлын талаарх мэдээллийг олон нийтэд таниулах.</a:t>
            </a:r>
            <a:endParaRPr lang="en-US" sz="160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4" name="Rectangle 13">
            <a:extLst>
              <a:ext uri="{FF2B5EF4-FFF2-40B4-BE49-F238E27FC236}">
                <a16:creationId xmlns:a16="http://schemas.microsoft.com/office/drawing/2014/main" id="{512556C2-422E-C5A1-9FFB-1E3FF902D3C9}"/>
              </a:ext>
            </a:extLst>
          </p:cNvPr>
          <p:cNvSpPr/>
          <p:nvPr/>
        </p:nvSpPr>
        <p:spPr>
          <a:xfrm>
            <a:off x="5888087" y="1714499"/>
            <a:ext cx="2189113" cy="417219"/>
          </a:xfrm>
          <a:prstGeom prst="rect">
            <a:avLst/>
          </a:prstGeom>
          <a:solidFill>
            <a:srgbClr val="005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mn-MN" b="1"/>
              <a:t>ХЭРЭГЖИЛТ</a:t>
            </a:r>
            <a:endParaRPr lang="en-US" b="1"/>
          </a:p>
        </p:txBody>
      </p:sp>
      <p:sp>
        <p:nvSpPr>
          <p:cNvPr id="15" name="Rectangle 14">
            <a:extLst>
              <a:ext uri="{FF2B5EF4-FFF2-40B4-BE49-F238E27FC236}">
                <a16:creationId xmlns:a16="http://schemas.microsoft.com/office/drawing/2014/main" id="{5DD09213-51A6-93B8-124C-A2A11399299A}"/>
              </a:ext>
            </a:extLst>
          </p:cNvPr>
          <p:cNvSpPr/>
          <p:nvPr/>
        </p:nvSpPr>
        <p:spPr>
          <a:xfrm>
            <a:off x="13355149" y="4927904"/>
            <a:ext cx="2189113" cy="417219"/>
          </a:xfrm>
          <a:prstGeom prst="rect">
            <a:avLst/>
          </a:prstGeom>
          <a:solidFill>
            <a:srgbClr val="005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mn-MN" b="1"/>
              <a:t>САНАЛ</a:t>
            </a:r>
            <a:endParaRPr lang="en-US" b="1"/>
          </a:p>
        </p:txBody>
      </p:sp>
      <p:pic>
        <p:nvPicPr>
          <p:cNvPr id="24" name="Picture 19">
            <a:extLst>
              <a:ext uri="{FF2B5EF4-FFF2-40B4-BE49-F238E27FC236}">
                <a16:creationId xmlns:a16="http://schemas.microsoft.com/office/drawing/2014/main" id="{E695971A-85B1-189F-EF9E-8252D506A5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612" y="4564911"/>
            <a:ext cx="1164497" cy="218138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0">
            <a:extLst>
              <a:ext uri="{FF2B5EF4-FFF2-40B4-BE49-F238E27FC236}">
                <a16:creationId xmlns:a16="http://schemas.microsoft.com/office/drawing/2014/main" id="{8F394302-743B-4CB0-857F-EAAC1BD2A6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4520" y="4327412"/>
            <a:ext cx="1325117" cy="224961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2">
            <a:extLst>
              <a:ext uri="{FF2B5EF4-FFF2-40B4-BE49-F238E27FC236}">
                <a16:creationId xmlns:a16="http://schemas.microsoft.com/office/drawing/2014/main" id="{D52DCA01-146F-35CA-4799-9AC78893DC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5284" y="4649204"/>
            <a:ext cx="1668334" cy="153907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3">
            <a:extLst>
              <a:ext uri="{FF2B5EF4-FFF2-40B4-BE49-F238E27FC236}">
                <a16:creationId xmlns:a16="http://schemas.microsoft.com/office/drawing/2014/main" id="{B36BE669-9980-A32B-D55E-01576E45EB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98905">
            <a:off x="1990293" y="5780945"/>
            <a:ext cx="1125659" cy="244339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8">
            <a:extLst>
              <a:ext uri="{FF2B5EF4-FFF2-40B4-BE49-F238E27FC236}">
                <a16:creationId xmlns:a16="http://schemas.microsoft.com/office/drawing/2014/main" id="{7AF555FD-A81D-4F20-86FE-7851927D8B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651" y="5780944"/>
            <a:ext cx="1140251" cy="24433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1">
            <a:extLst>
              <a:ext uri="{FF2B5EF4-FFF2-40B4-BE49-F238E27FC236}">
                <a16:creationId xmlns:a16="http://schemas.microsoft.com/office/drawing/2014/main" id="{9ED5279E-C556-700B-3C83-2D01BFB112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04082" y="6654505"/>
            <a:ext cx="2208607" cy="186999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06C2C98A-726E-7D08-9F42-E13F13D61029}"/>
              </a:ext>
            </a:extLst>
          </p:cNvPr>
          <p:cNvPicPr>
            <a:picLocks noChangeAspect="1" noChangeArrowheads="1"/>
          </p:cNvPicPr>
          <p:nvPr/>
        </p:nvPicPr>
        <p:blipFill rotWithShape="1">
          <a:blip r:embed="rId8">
            <a:alphaModFix/>
            <a:extLst>
              <a:ext uri="{28A0092B-C50C-407E-A947-70E740481C1C}">
                <a14:useLocalDpi xmlns:a14="http://schemas.microsoft.com/office/drawing/2010/main" val="0"/>
              </a:ext>
            </a:extLst>
          </a:blip>
          <a:srcRect t="85828" r="6223" b="8179"/>
          <a:stretch/>
        </p:blipFill>
        <p:spPr bwMode="auto">
          <a:xfrm flipV="1">
            <a:off x="7568525" y="63980"/>
            <a:ext cx="3037769" cy="142505"/>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DBED7FD4-0C83-3A75-BBD9-83229FC8585F}"/>
              </a:ext>
            </a:extLst>
          </p:cNvPr>
          <p:cNvSpPr/>
          <p:nvPr/>
        </p:nvSpPr>
        <p:spPr>
          <a:xfrm>
            <a:off x="6174547" y="2460457"/>
            <a:ext cx="1671326" cy="2667000"/>
          </a:xfrm>
          <a:prstGeom prst="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mn-MN" sz="1600">
                <a:latin typeface="Roboto" panose="02000000000000000000" pitchFamily="2" charset="0"/>
                <a:ea typeface="Roboto" panose="02000000000000000000" pitchFamily="2" charset="0"/>
                <a:cs typeface="Roboto" panose="02000000000000000000" pitchFamily="2" charset="0"/>
              </a:rPr>
              <a:t>Сүү ууж буй хүүхдийн тоо </a:t>
            </a:r>
            <a:r>
              <a:rPr lang="mn-MN" sz="2400" b="1">
                <a:latin typeface="Roboto" panose="02000000000000000000" pitchFamily="2" charset="0"/>
                <a:ea typeface="Roboto" panose="02000000000000000000" pitchFamily="2" charset="0"/>
                <a:cs typeface="Roboto" panose="02000000000000000000" pitchFamily="2" charset="0"/>
              </a:rPr>
              <a:t>173,076</a:t>
            </a:r>
            <a:endParaRPr lang="en-US" sz="1600" b="1">
              <a:latin typeface="Roboto" panose="02000000000000000000" pitchFamily="2" charset="0"/>
              <a:ea typeface="Roboto" panose="02000000000000000000" pitchFamily="2" charset="0"/>
              <a:cs typeface="Roboto" panose="02000000000000000000" pitchFamily="2" charset="0"/>
            </a:endParaRPr>
          </a:p>
        </p:txBody>
      </p:sp>
      <p:cxnSp>
        <p:nvCxnSpPr>
          <p:cNvPr id="46" name="Straight Connector 45">
            <a:extLst>
              <a:ext uri="{FF2B5EF4-FFF2-40B4-BE49-F238E27FC236}">
                <a16:creationId xmlns:a16="http://schemas.microsoft.com/office/drawing/2014/main" id="{B4D39D8F-5C1D-D385-A6B6-679DF2AA775E}"/>
              </a:ext>
            </a:extLst>
          </p:cNvPr>
          <p:cNvCxnSpPr/>
          <p:nvPr/>
        </p:nvCxnSpPr>
        <p:spPr>
          <a:xfrm>
            <a:off x="5839961" y="5143500"/>
            <a:ext cx="6456116" cy="0"/>
          </a:xfrm>
          <a:prstGeom prst="line">
            <a:avLst/>
          </a:prstGeom>
          <a:ln>
            <a:solidFill>
              <a:srgbClr val="B6EEFF"/>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34849E5C-F014-8718-E4C5-EE96765895C6}"/>
              </a:ext>
            </a:extLst>
          </p:cNvPr>
          <p:cNvSpPr/>
          <p:nvPr/>
        </p:nvSpPr>
        <p:spPr>
          <a:xfrm>
            <a:off x="8270237" y="4382956"/>
            <a:ext cx="1671326" cy="744501"/>
          </a:xfrm>
          <a:prstGeom prst="rect">
            <a:avLst/>
          </a:prstGeom>
          <a:solidFill>
            <a:srgbClr val="1F8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Roboto" panose="02000000000000000000" pitchFamily="2" charset="0"/>
              <a:ea typeface="Roboto" panose="02000000000000000000" pitchFamily="2" charset="0"/>
              <a:cs typeface="Roboto" panose="02000000000000000000" pitchFamily="2" charset="0"/>
            </a:endParaRPr>
          </a:p>
        </p:txBody>
      </p:sp>
      <p:sp>
        <p:nvSpPr>
          <p:cNvPr id="48" name="Rectangle 47">
            <a:extLst>
              <a:ext uri="{FF2B5EF4-FFF2-40B4-BE49-F238E27FC236}">
                <a16:creationId xmlns:a16="http://schemas.microsoft.com/office/drawing/2014/main" id="{8EAC9B63-4DBE-520A-30FC-5B60B3AC2D6A}"/>
              </a:ext>
            </a:extLst>
          </p:cNvPr>
          <p:cNvSpPr/>
          <p:nvPr/>
        </p:nvSpPr>
        <p:spPr>
          <a:xfrm>
            <a:off x="10435527" y="3645840"/>
            <a:ext cx="1671326" cy="1481617"/>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F080A27B-0FB9-3136-41AA-428A6C2FEBDB}"/>
              </a:ext>
            </a:extLst>
          </p:cNvPr>
          <p:cNvSpPr txBox="1"/>
          <p:nvPr/>
        </p:nvSpPr>
        <p:spPr>
          <a:xfrm>
            <a:off x="3223522" y="581160"/>
            <a:ext cx="10996509" cy="769441"/>
          </a:xfrm>
          <a:prstGeom prst="rect">
            <a:avLst/>
          </a:prstGeom>
        </p:spPr>
        <p:txBody>
          <a:bodyPr vert="horz" lIns="91440" tIns="45720" rIns="91440" bIns="45720" rtlCol="0" anchor="ctr">
            <a:normAutofit/>
          </a:bodyPr>
          <a:lstStyle>
            <a:lvl1pPr algn="ctr">
              <a:spcBef>
                <a:spcPct val="0"/>
              </a:spcBef>
              <a:buNone/>
              <a:defRPr sz="4400" b="1">
                <a:solidFill>
                  <a:srgbClr val="FFC000"/>
                </a:solidFill>
                <a:latin typeface="Arial" panose="020B0604020202020204" pitchFamily="34" charset="0"/>
                <a:ea typeface="+mj-ea"/>
                <a:cs typeface="Arial" panose="020B0604020202020204" pitchFamily="34" charset="0"/>
              </a:defRPr>
            </a:lvl1pPr>
          </a:lstStyle>
          <a:p>
            <a:r>
              <a:rPr lang="mn-MN"/>
              <a:t>ӨДӨРТ НЭГ АЯГА СҮҮ ХӨТӨЛБӨР</a:t>
            </a:r>
            <a:endParaRPr lang="en-US"/>
          </a:p>
        </p:txBody>
      </p:sp>
      <p:sp>
        <p:nvSpPr>
          <p:cNvPr id="52" name="TextBox 51">
            <a:extLst>
              <a:ext uri="{FF2B5EF4-FFF2-40B4-BE49-F238E27FC236}">
                <a16:creationId xmlns:a16="http://schemas.microsoft.com/office/drawing/2014/main" id="{FCDB702D-A05D-4509-08C9-9D3F9532D0FB}"/>
              </a:ext>
            </a:extLst>
          </p:cNvPr>
          <p:cNvSpPr txBox="1"/>
          <p:nvPr/>
        </p:nvSpPr>
        <p:spPr>
          <a:xfrm>
            <a:off x="8250383" y="3604465"/>
            <a:ext cx="163527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n-MN" sz="1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Зорилтот бүлгийн хүүхдийн тоо</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mn-MN" sz="1400">
              <a:solidFill>
                <a:prstClr val="white"/>
              </a:solidFill>
              <a:latin typeface="Roboto" panose="02000000000000000000" pitchFamily="2" charset="0"/>
              <a:ea typeface="Roboto" panose="02000000000000000000" pitchFamily="2" charset="0"/>
              <a:cs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mn-MN" sz="1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mn-MN"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384</a:t>
            </a:r>
            <a:endParaRPr kumimoji="0" lang="en-US" sz="1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3" name="TextBox 52">
            <a:extLst>
              <a:ext uri="{FF2B5EF4-FFF2-40B4-BE49-F238E27FC236}">
                <a16:creationId xmlns:a16="http://schemas.microsoft.com/office/drawing/2014/main" id="{EED0157E-7741-A366-380B-FA262FED90CA}"/>
              </a:ext>
            </a:extLst>
          </p:cNvPr>
          <p:cNvSpPr txBox="1"/>
          <p:nvPr/>
        </p:nvSpPr>
        <p:spPr>
          <a:xfrm>
            <a:off x="10460553" y="3763888"/>
            <a:ext cx="1635271"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n-MN" sz="1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Сүү уухгүй хүүхдийн тоо </a:t>
            </a:r>
            <a:r>
              <a:rPr kumimoji="0" lang="mn-MN"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2,049</a:t>
            </a:r>
            <a:endParaRPr kumimoji="0" lang="en-US" sz="1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graphicFrame>
        <p:nvGraphicFramePr>
          <p:cNvPr id="54" name="Chart 53">
            <a:extLst>
              <a:ext uri="{FF2B5EF4-FFF2-40B4-BE49-F238E27FC236}">
                <a16:creationId xmlns:a16="http://schemas.microsoft.com/office/drawing/2014/main" id="{AA568989-6DE6-3F56-C8E2-F6AF0C392062}"/>
              </a:ext>
            </a:extLst>
          </p:cNvPr>
          <p:cNvGraphicFramePr/>
          <p:nvPr>
            <p:extLst>
              <p:ext uri="{D42A27DB-BD31-4B8C-83A1-F6EECF244321}">
                <p14:modId xmlns:p14="http://schemas.microsoft.com/office/powerpoint/2010/main" val="1977844140"/>
              </p:ext>
            </p:extLst>
          </p:nvPr>
        </p:nvGraphicFramePr>
        <p:xfrm>
          <a:off x="5888087" y="5615701"/>
          <a:ext cx="6456116" cy="4133792"/>
        </p:xfrm>
        <a:graphic>
          <a:graphicData uri="http://schemas.openxmlformats.org/drawingml/2006/chart">
            <c:chart xmlns:c="http://schemas.openxmlformats.org/drawingml/2006/chart" xmlns:r="http://schemas.openxmlformats.org/officeDocument/2006/relationships" r:id="rId9"/>
          </a:graphicData>
        </a:graphic>
      </p:graphicFrame>
      <p:pic>
        <p:nvPicPr>
          <p:cNvPr id="55" name="Picture 10">
            <a:extLst>
              <a:ext uri="{FF2B5EF4-FFF2-40B4-BE49-F238E27FC236}">
                <a16:creationId xmlns:a16="http://schemas.microsoft.com/office/drawing/2014/main" id="{28927F76-6603-4A50-56FB-96B0C2F7612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83189" y="6253968"/>
            <a:ext cx="417348" cy="41734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1">
            <a:extLst>
              <a:ext uri="{FF2B5EF4-FFF2-40B4-BE49-F238E27FC236}">
                <a16:creationId xmlns:a16="http://schemas.microsoft.com/office/drawing/2014/main" id="{2CECB6F3-7907-2755-657F-1800F3FE73E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60858" y="6746293"/>
            <a:ext cx="642638" cy="64263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2">
            <a:extLst>
              <a:ext uri="{FF2B5EF4-FFF2-40B4-BE49-F238E27FC236}">
                <a16:creationId xmlns:a16="http://schemas.microsoft.com/office/drawing/2014/main" id="{69F999A0-D660-4036-32F6-9DD29D70D03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73066" y="7966963"/>
            <a:ext cx="497422" cy="46816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3" descr="Logo">
            <a:extLst>
              <a:ext uri="{FF2B5EF4-FFF2-40B4-BE49-F238E27FC236}">
                <a16:creationId xmlns:a16="http://schemas.microsoft.com/office/drawing/2014/main" id="{FEB8F705-C912-D2FF-D088-AF5DB3413F7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70646" y="8281288"/>
            <a:ext cx="470376" cy="54387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4">
            <a:extLst>
              <a:ext uri="{FF2B5EF4-FFF2-40B4-BE49-F238E27FC236}">
                <a16:creationId xmlns:a16="http://schemas.microsoft.com/office/drawing/2014/main" id="{3047DE2B-74D8-A3D1-EB12-7798EE2C108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033832" y="7563037"/>
            <a:ext cx="497422" cy="51296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5" descr="Logo">
            <a:extLst>
              <a:ext uri="{FF2B5EF4-FFF2-40B4-BE49-F238E27FC236}">
                <a16:creationId xmlns:a16="http://schemas.microsoft.com/office/drawing/2014/main" id="{2DFCBFD1-8C5D-82B5-4ADC-A0C2E9D495A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714206" y="8122399"/>
            <a:ext cx="636036" cy="59628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6">
            <a:extLst>
              <a:ext uri="{FF2B5EF4-FFF2-40B4-BE49-F238E27FC236}">
                <a16:creationId xmlns:a16="http://schemas.microsoft.com/office/drawing/2014/main" id="{CAF95AC3-A570-DC60-691F-9F624318F7B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969313" y="5780945"/>
            <a:ext cx="405560" cy="405560"/>
          </a:xfrm>
          <a:prstGeom prst="rect">
            <a:avLst/>
          </a:prstGeom>
          <a:noFill/>
          <a:extLst>
            <a:ext uri="{909E8E84-426E-40DD-AFC4-6F175D3DCCD1}">
              <a14:hiddenFill xmlns:a14="http://schemas.microsoft.com/office/drawing/2010/main">
                <a:solidFill>
                  <a:srgbClr val="FFFFFF"/>
                </a:solidFill>
              </a14:hiddenFill>
            </a:ext>
          </a:extLst>
        </p:spPr>
      </p:pic>
      <p:cxnSp>
        <p:nvCxnSpPr>
          <p:cNvPr id="62" name="Straight Connector 61">
            <a:extLst>
              <a:ext uri="{FF2B5EF4-FFF2-40B4-BE49-F238E27FC236}">
                <a16:creationId xmlns:a16="http://schemas.microsoft.com/office/drawing/2014/main" id="{4E012174-39CB-565A-B128-4CD85F36A76E}"/>
              </a:ext>
            </a:extLst>
          </p:cNvPr>
          <p:cNvCxnSpPr>
            <a:cxnSpLocks/>
          </p:cNvCxnSpPr>
          <p:nvPr/>
        </p:nvCxnSpPr>
        <p:spPr>
          <a:xfrm>
            <a:off x="5382447" y="1699288"/>
            <a:ext cx="0" cy="8529794"/>
          </a:xfrm>
          <a:prstGeom prst="line">
            <a:avLst/>
          </a:prstGeom>
          <a:ln w="50800">
            <a:gradFill>
              <a:gsLst>
                <a:gs pos="2000">
                  <a:schemeClr val="accent3"/>
                </a:gs>
                <a:gs pos="100000">
                  <a:schemeClr val="accent1">
                    <a:alpha val="0"/>
                  </a:schemeClr>
                </a:gs>
              </a:gsLst>
              <a:lin ang="5400000" scaled="1"/>
            </a:gradFill>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68E3ECE7-AF32-63BE-E195-2506080236B1}"/>
              </a:ext>
            </a:extLst>
          </p:cNvPr>
          <p:cNvCxnSpPr>
            <a:cxnSpLocks/>
          </p:cNvCxnSpPr>
          <p:nvPr/>
        </p:nvCxnSpPr>
        <p:spPr>
          <a:xfrm>
            <a:off x="12864239" y="1757206"/>
            <a:ext cx="0" cy="8529794"/>
          </a:xfrm>
          <a:prstGeom prst="line">
            <a:avLst/>
          </a:prstGeom>
          <a:ln w="50800">
            <a:gradFill>
              <a:gsLst>
                <a:gs pos="2000">
                  <a:schemeClr val="accent3"/>
                </a:gs>
                <a:gs pos="100000">
                  <a:schemeClr val="accent1">
                    <a:alpha val="0"/>
                  </a:schemeClr>
                </a:gs>
              </a:gsLst>
              <a:lin ang="5400000" scaled="1"/>
            </a:gra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4A5825EF-2D30-4B4E-BF53-B429E877B112}"/>
              </a:ext>
            </a:extLst>
          </p:cNvPr>
          <p:cNvSpPr txBox="1"/>
          <p:nvPr/>
        </p:nvSpPr>
        <p:spPr>
          <a:xfrm>
            <a:off x="13355149" y="1923108"/>
            <a:ext cx="4267004" cy="2800767"/>
          </a:xfrm>
          <a:prstGeom prst="rect">
            <a:avLst/>
          </a:prstGeom>
          <a:noFill/>
        </p:spPr>
        <p:txBody>
          <a:bodyPr wrap="square">
            <a:spAutoFit/>
          </a:bodyPr>
          <a:lstStyle/>
          <a:p>
            <a:pPr algn="just"/>
            <a:r>
              <a:rPr lang="mn-MN" sz="1600">
                <a:solidFill>
                  <a:schemeClr val="bg1"/>
                </a:solidFill>
                <a:latin typeface="Roboto" panose="02000000000000000000" pitchFamily="2" charset="0"/>
                <a:ea typeface="Roboto" panose="02000000000000000000" pitchFamily="2" charset="0"/>
                <a:cs typeface="Roboto" panose="02000000000000000000" pitchFamily="2" charset="0"/>
              </a:rPr>
              <a:t>2025-2026 оны хичээлийн жилд “Өдөр бүр нэг аяга сүү” хөтөлбөрт нийслэлийн төрийн өмчийн 178 сургуулийн </a:t>
            </a:r>
            <a:r>
              <a:rPr lang="en-US" sz="1600">
                <a:solidFill>
                  <a:schemeClr val="bg1"/>
                </a:solidFill>
                <a:latin typeface="Roboto" panose="02000000000000000000" pitchFamily="2" charset="0"/>
                <a:ea typeface="Roboto" panose="02000000000000000000" pitchFamily="2" charset="0"/>
                <a:cs typeface="Roboto" panose="02000000000000000000" pitchFamily="2" charset="0"/>
              </a:rPr>
              <a:t>I-V </a:t>
            </a:r>
            <a:r>
              <a:rPr lang="mn-MN" sz="1600">
                <a:solidFill>
                  <a:schemeClr val="bg1"/>
                </a:solidFill>
                <a:latin typeface="Roboto" panose="02000000000000000000" pitchFamily="2" charset="0"/>
                <a:ea typeface="Roboto" panose="02000000000000000000" pitchFamily="2" charset="0"/>
                <a:cs typeface="Roboto" panose="02000000000000000000" pitchFamily="2" charset="0"/>
              </a:rPr>
              <a:t>ангийн 189.000 сурагч, орон нутгаас Увс, Хөвсгөл, Завхан, Говь-Алтай, Баянхонгор, Өвөрхангай,  Дархан-Уул, Төв, Өмнөговь, Дундговь, Дорноговь, Хэнтий, Дорнод, Сүхбаатар, Говьсүмбэр зэрэг 16 аймгийн 320 сургуулийн 260.979 суралцагч, 162 цэцэрлэгийн 29.607 хүүхэд хамрагдаж байна.</a:t>
            </a:r>
            <a:endParaRPr lang="en-US" sz="160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25136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1000"/>
                                        <p:tgtEl>
                                          <p:spTgt spid="62"/>
                                        </p:tgtEl>
                                      </p:cBhvr>
                                    </p:animEffect>
                                    <p:anim calcmode="lin" valueType="num">
                                      <p:cBhvr>
                                        <p:cTn id="8" dur="1000" fill="hold"/>
                                        <p:tgtEl>
                                          <p:spTgt spid="62"/>
                                        </p:tgtEl>
                                        <p:attrNameLst>
                                          <p:attrName>ppt_x</p:attrName>
                                        </p:attrNameLst>
                                      </p:cBhvr>
                                      <p:tavLst>
                                        <p:tav tm="0">
                                          <p:val>
                                            <p:strVal val="#ppt_x"/>
                                          </p:val>
                                        </p:tav>
                                        <p:tav tm="100000">
                                          <p:val>
                                            <p:strVal val="#ppt_x"/>
                                          </p:val>
                                        </p:tav>
                                      </p:tavLst>
                                    </p:anim>
                                    <p:anim calcmode="lin" valueType="num">
                                      <p:cBhvr>
                                        <p:cTn id="9" dur="1000" fill="hold"/>
                                        <p:tgtEl>
                                          <p:spTgt spid="6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1000"/>
                                        <p:tgtEl>
                                          <p:spTgt spid="63"/>
                                        </p:tgtEl>
                                      </p:cBhvr>
                                    </p:animEffect>
                                    <p:anim calcmode="lin" valueType="num">
                                      <p:cBhvr>
                                        <p:cTn id="13" dur="1000" fill="hold"/>
                                        <p:tgtEl>
                                          <p:spTgt spid="63"/>
                                        </p:tgtEl>
                                        <p:attrNameLst>
                                          <p:attrName>ppt_x</p:attrName>
                                        </p:attrNameLst>
                                      </p:cBhvr>
                                      <p:tavLst>
                                        <p:tav tm="0">
                                          <p:val>
                                            <p:strVal val="#ppt_x"/>
                                          </p:val>
                                        </p:tav>
                                        <p:tav tm="100000">
                                          <p:val>
                                            <p:strVal val="#ppt_x"/>
                                          </p:val>
                                        </p:tav>
                                      </p:tavLst>
                                    </p:anim>
                                    <p:anim calcmode="lin" valueType="num">
                                      <p:cBhvr>
                                        <p:cTn id="14" dur="1000" fill="hold"/>
                                        <p:tgtEl>
                                          <p:spTgt spid="6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1000"/>
                                        <p:tgtEl>
                                          <p:spTgt spid="44"/>
                                        </p:tgtEl>
                                      </p:cBhvr>
                                    </p:animEffect>
                                    <p:anim calcmode="lin" valueType="num">
                                      <p:cBhvr>
                                        <p:cTn id="18" dur="1000" fill="hold"/>
                                        <p:tgtEl>
                                          <p:spTgt spid="44"/>
                                        </p:tgtEl>
                                        <p:attrNameLst>
                                          <p:attrName>ppt_x</p:attrName>
                                        </p:attrNameLst>
                                      </p:cBhvr>
                                      <p:tavLst>
                                        <p:tav tm="0">
                                          <p:val>
                                            <p:strVal val="#ppt_x"/>
                                          </p:val>
                                        </p:tav>
                                        <p:tav tm="100000">
                                          <p:val>
                                            <p:strVal val="#ppt_x"/>
                                          </p:val>
                                        </p:tav>
                                      </p:tavLst>
                                    </p:anim>
                                    <p:anim calcmode="lin" valueType="num">
                                      <p:cBhvr>
                                        <p:cTn id="19" dur="1000" fill="hold"/>
                                        <p:tgtEl>
                                          <p:spTgt spid="4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1000"/>
                                        <p:tgtEl>
                                          <p:spTgt spid="47"/>
                                        </p:tgtEl>
                                      </p:cBhvr>
                                    </p:animEffect>
                                    <p:anim calcmode="lin" valueType="num">
                                      <p:cBhvr>
                                        <p:cTn id="23" dur="1000" fill="hold"/>
                                        <p:tgtEl>
                                          <p:spTgt spid="47"/>
                                        </p:tgtEl>
                                        <p:attrNameLst>
                                          <p:attrName>ppt_x</p:attrName>
                                        </p:attrNameLst>
                                      </p:cBhvr>
                                      <p:tavLst>
                                        <p:tav tm="0">
                                          <p:val>
                                            <p:strVal val="#ppt_x"/>
                                          </p:val>
                                        </p:tav>
                                        <p:tav tm="100000">
                                          <p:val>
                                            <p:strVal val="#ppt_x"/>
                                          </p:val>
                                        </p:tav>
                                      </p:tavLst>
                                    </p:anim>
                                    <p:anim calcmode="lin" valueType="num">
                                      <p:cBhvr>
                                        <p:cTn id="24" dur="1000" fill="hold"/>
                                        <p:tgtEl>
                                          <p:spTgt spid="47"/>
                                        </p:tgtEl>
                                        <p:attrNameLst>
                                          <p:attrName>ppt_y</p:attrName>
                                        </p:attrNameLst>
                                      </p:cBhvr>
                                      <p:tavLst>
                                        <p:tav tm="0">
                                          <p:val>
                                            <p:strVal val="#ppt_y+.1"/>
                                          </p:val>
                                        </p:tav>
                                        <p:tav tm="100000">
                                          <p:val>
                                            <p:strVal val="#ppt_y"/>
                                          </p:val>
                                        </p:tav>
                                      </p:tavLst>
                                    </p:anim>
                                  </p:childTnLst>
                                </p:cTn>
                              </p:par>
                              <p:par>
                                <p:cTn id="25" presetID="10"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1000"/>
                                        <p:tgtEl>
                                          <p:spTgt spid="48"/>
                                        </p:tgtEl>
                                      </p:cBhvr>
                                    </p:animEffect>
                                    <p:anim calcmode="lin" valueType="num">
                                      <p:cBhvr>
                                        <p:cTn id="31" dur="1000" fill="hold"/>
                                        <p:tgtEl>
                                          <p:spTgt spid="48"/>
                                        </p:tgtEl>
                                        <p:attrNameLst>
                                          <p:attrName>ppt_x</p:attrName>
                                        </p:attrNameLst>
                                      </p:cBhvr>
                                      <p:tavLst>
                                        <p:tav tm="0">
                                          <p:val>
                                            <p:strVal val="#ppt_x"/>
                                          </p:val>
                                        </p:tav>
                                        <p:tav tm="100000">
                                          <p:val>
                                            <p:strVal val="#ppt_x"/>
                                          </p:val>
                                        </p:tav>
                                      </p:tavLst>
                                    </p:anim>
                                    <p:anim calcmode="lin" valueType="num">
                                      <p:cBhvr>
                                        <p:cTn id="32" dur="1000" fill="hold"/>
                                        <p:tgtEl>
                                          <p:spTgt spid="48"/>
                                        </p:tgtEl>
                                        <p:attrNameLst>
                                          <p:attrName>ppt_y</p:attrName>
                                        </p:attrNameLst>
                                      </p:cBhvr>
                                      <p:tavLst>
                                        <p:tav tm="0">
                                          <p:val>
                                            <p:strVal val="#ppt_y+.1"/>
                                          </p:val>
                                        </p:tav>
                                        <p:tav tm="100000">
                                          <p:val>
                                            <p:strVal val="#ppt_y"/>
                                          </p:val>
                                        </p:tav>
                                      </p:tavLst>
                                    </p:anim>
                                  </p:childTnLst>
                                </p:cTn>
                              </p:par>
                              <p:par>
                                <p:cTn id="33" presetID="10"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par>
                                <p:cTn id="36" presetID="22" presetClass="entr" presetSubtype="4" fill="hold" grpId="0" nodeType="withEffect">
                                  <p:stCondLst>
                                    <p:cond delay="2000"/>
                                  </p:stCondLst>
                                  <p:childTnLst>
                                    <p:set>
                                      <p:cBhvr>
                                        <p:cTn id="37" dur="1" fill="hold">
                                          <p:stCondLst>
                                            <p:cond delay="0"/>
                                          </p:stCondLst>
                                        </p:cTn>
                                        <p:tgtEl>
                                          <p:spTgt spid="54"/>
                                        </p:tgtEl>
                                        <p:attrNameLst>
                                          <p:attrName>style.visibility</p:attrName>
                                        </p:attrNameLst>
                                      </p:cBhvr>
                                      <p:to>
                                        <p:strVal val="visible"/>
                                      </p:to>
                                    </p:set>
                                    <p:animEffect transition="in" filter="wipe(down)">
                                      <p:cBhvr>
                                        <p:cTn id="38" dur="2000"/>
                                        <p:tgtEl>
                                          <p:spTgt spid="54"/>
                                        </p:tgtEl>
                                      </p:cBhvr>
                                    </p:animEffect>
                                  </p:childTnLst>
                                </p:cTn>
                              </p:par>
                              <p:par>
                                <p:cTn id="39" presetID="6" presetClass="entr" presetSubtype="16" fill="hold" nodeType="withEffect">
                                  <p:stCondLst>
                                    <p:cond delay="2600"/>
                                  </p:stCondLst>
                                  <p:childTnLst>
                                    <p:set>
                                      <p:cBhvr>
                                        <p:cTn id="40" dur="1" fill="hold">
                                          <p:stCondLst>
                                            <p:cond delay="0"/>
                                          </p:stCondLst>
                                        </p:cTn>
                                        <p:tgtEl>
                                          <p:spTgt spid="55"/>
                                        </p:tgtEl>
                                        <p:attrNameLst>
                                          <p:attrName>style.visibility</p:attrName>
                                        </p:attrNameLst>
                                      </p:cBhvr>
                                      <p:to>
                                        <p:strVal val="visible"/>
                                      </p:to>
                                    </p:set>
                                    <p:animEffect transition="in" filter="circle(in)">
                                      <p:cBhvr>
                                        <p:cTn id="41" dur="2000"/>
                                        <p:tgtEl>
                                          <p:spTgt spid="55"/>
                                        </p:tgtEl>
                                      </p:cBhvr>
                                    </p:animEffect>
                                  </p:childTnLst>
                                </p:cTn>
                              </p:par>
                              <p:par>
                                <p:cTn id="42" presetID="6" presetClass="entr" presetSubtype="16" fill="hold" nodeType="withEffect">
                                  <p:stCondLst>
                                    <p:cond delay="2700"/>
                                  </p:stCondLst>
                                  <p:childTnLst>
                                    <p:set>
                                      <p:cBhvr>
                                        <p:cTn id="43" dur="1" fill="hold">
                                          <p:stCondLst>
                                            <p:cond delay="0"/>
                                          </p:stCondLst>
                                        </p:cTn>
                                        <p:tgtEl>
                                          <p:spTgt spid="61"/>
                                        </p:tgtEl>
                                        <p:attrNameLst>
                                          <p:attrName>style.visibility</p:attrName>
                                        </p:attrNameLst>
                                      </p:cBhvr>
                                      <p:to>
                                        <p:strVal val="visible"/>
                                      </p:to>
                                    </p:set>
                                    <p:animEffect transition="in" filter="circle(in)">
                                      <p:cBhvr>
                                        <p:cTn id="44" dur="2000"/>
                                        <p:tgtEl>
                                          <p:spTgt spid="61"/>
                                        </p:tgtEl>
                                      </p:cBhvr>
                                    </p:animEffect>
                                  </p:childTnLst>
                                </p:cTn>
                              </p:par>
                              <p:par>
                                <p:cTn id="45" presetID="6" presetClass="entr" presetSubtype="16" fill="hold" nodeType="withEffect">
                                  <p:stCondLst>
                                    <p:cond delay="2800"/>
                                  </p:stCondLst>
                                  <p:childTnLst>
                                    <p:set>
                                      <p:cBhvr>
                                        <p:cTn id="46" dur="1" fill="hold">
                                          <p:stCondLst>
                                            <p:cond delay="0"/>
                                          </p:stCondLst>
                                        </p:cTn>
                                        <p:tgtEl>
                                          <p:spTgt spid="56"/>
                                        </p:tgtEl>
                                        <p:attrNameLst>
                                          <p:attrName>style.visibility</p:attrName>
                                        </p:attrNameLst>
                                      </p:cBhvr>
                                      <p:to>
                                        <p:strVal val="visible"/>
                                      </p:to>
                                    </p:set>
                                    <p:animEffect transition="in" filter="circle(in)">
                                      <p:cBhvr>
                                        <p:cTn id="47" dur="2000"/>
                                        <p:tgtEl>
                                          <p:spTgt spid="56"/>
                                        </p:tgtEl>
                                      </p:cBhvr>
                                    </p:animEffect>
                                  </p:childTnLst>
                                </p:cTn>
                              </p:par>
                              <p:par>
                                <p:cTn id="48" presetID="6" presetClass="entr" presetSubtype="16" fill="hold" nodeType="withEffect">
                                  <p:stCondLst>
                                    <p:cond delay="3000"/>
                                  </p:stCondLst>
                                  <p:childTnLst>
                                    <p:set>
                                      <p:cBhvr>
                                        <p:cTn id="49" dur="1" fill="hold">
                                          <p:stCondLst>
                                            <p:cond delay="0"/>
                                          </p:stCondLst>
                                        </p:cTn>
                                        <p:tgtEl>
                                          <p:spTgt spid="57"/>
                                        </p:tgtEl>
                                        <p:attrNameLst>
                                          <p:attrName>style.visibility</p:attrName>
                                        </p:attrNameLst>
                                      </p:cBhvr>
                                      <p:to>
                                        <p:strVal val="visible"/>
                                      </p:to>
                                    </p:set>
                                    <p:animEffect transition="in" filter="circle(in)">
                                      <p:cBhvr>
                                        <p:cTn id="50" dur="2000"/>
                                        <p:tgtEl>
                                          <p:spTgt spid="57"/>
                                        </p:tgtEl>
                                      </p:cBhvr>
                                    </p:animEffect>
                                  </p:childTnLst>
                                </p:cTn>
                              </p:par>
                              <p:par>
                                <p:cTn id="51" presetID="6" presetClass="entr" presetSubtype="16" fill="hold" nodeType="withEffect">
                                  <p:stCondLst>
                                    <p:cond delay="3300"/>
                                  </p:stCondLst>
                                  <p:childTnLst>
                                    <p:set>
                                      <p:cBhvr>
                                        <p:cTn id="52" dur="1" fill="hold">
                                          <p:stCondLst>
                                            <p:cond delay="0"/>
                                          </p:stCondLst>
                                        </p:cTn>
                                        <p:tgtEl>
                                          <p:spTgt spid="58"/>
                                        </p:tgtEl>
                                        <p:attrNameLst>
                                          <p:attrName>style.visibility</p:attrName>
                                        </p:attrNameLst>
                                      </p:cBhvr>
                                      <p:to>
                                        <p:strVal val="visible"/>
                                      </p:to>
                                    </p:set>
                                    <p:animEffect transition="in" filter="circle(in)">
                                      <p:cBhvr>
                                        <p:cTn id="53" dur="2000"/>
                                        <p:tgtEl>
                                          <p:spTgt spid="58"/>
                                        </p:tgtEl>
                                      </p:cBhvr>
                                    </p:animEffect>
                                  </p:childTnLst>
                                </p:cTn>
                              </p:par>
                              <p:par>
                                <p:cTn id="54" presetID="6" presetClass="entr" presetSubtype="16" fill="hold" nodeType="withEffect">
                                  <p:stCondLst>
                                    <p:cond delay="3500"/>
                                  </p:stCondLst>
                                  <p:childTnLst>
                                    <p:set>
                                      <p:cBhvr>
                                        <p:cTn id="55" dur="1" fill="hold">
                                          <p:stCondLst>
                                            <p:cond delay="0"/>
                                          </p:stCondLst>
                                        </p:cTn>
                                        <p:tgtEl>
                                          <p:spTgt spid="59"/>
                                        </p:tgtEl>
                                        <p:attrNameLst>
                                          <p:attrName>style.visibility</p:attrName>
                                        </p:attrNameLst>
                                      </p:cBhvr>
                                      <p:to>
                                        <p:strVal val="visible"/>
                                      </p:to>
                                    </p:set>
                                    <p:animEffect transition="in" filter="circle(in)">
                                      <p:cBhvr>
                                        <p:cTn id="56" dur="2000"/>
                                        <p:tgtEl>
                                          <p:spTgt spid="59"/>
                                        </p:tgtEl>
                                      </p:cBhvr>
                                    </p:animEffect>
                                  </p:childTnLst>
                                </p:cTn>
                              </p:par>
                              <p:par>
                                <p:cTn id="57" presetID="6" presetClass="entr" presetSubtype="16" fill="hold" nodeType="withEffect">
                                  <p:stCondLst>
                                    <p:cond delay="3800"/>
                                  </p:stCondLst>
                                  <p:childTnLst>
                                    <p:set>
                                      <p:cBhvr>
                                        <p:cTn id="58" dur="1" fill="hold">
                                          <p:stCondLst>
                                            <p:cond delay="0"/>
                                          </p:stCondLst>
                                        </p:cTn>
                                        <p:tgtEl>
                                          <p:spTgt spid="60"/>
                                        </p:tgtEl>
                                        <p:attrNameLst>
                                          <p:attrName>style.visibility</p:attrName>
                                        </p:attrNameLst>
                                      </p:cBhvr>
                                      <p:to>
                                        <p:strVal val="visible"/>
                                      </p:to>
                                    </p:set>
                                    <p:animEffect transition="in" filter="circle(in)">
                                      <p:cBhvr>
                                        <p:cTn id="59" dur="2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7" grpId="0" animBg="1"/>
      <p:bldP spid="48" grpId="0" animBg="1"/>
      <p:bldP spid="52" grpId="0"/>
      <p:bldP spid="53" grpId="0"/>
      <p:bldGraphic spid="54"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05;p16">
            <a:extLst>
              <a:ext uri="{FF2B5EF4-FFF2-40B4-BE49-F238E27FC236}">
                <a16:creationId xmlns:a16="http://schemas.microsoft.com/office/drawing/2014/main" id="{817049D9-A566-695B-EA41-7958005B7996}"/>
              </a:ext>
            </a:extLst>
          </p:cNvPr>
          <p:cNvSpPr txBox="1"/>
          <p:nvPr/>
        </p:nvSpPr>
        <p:spPr>
          <a:xfrm>
            <a:off x="648929" y="8427547"/>
            <a:ext cx="7241458" cy="1431100"/>
          </a:xfrm>
          <a:prstGeom prst="rect">
            <a:avLst/>
          </a:prstGeom>
          <a:solidFill>
            <a:schemeClr val="bg1">
              <a:alpha val="3000"/>
            </a:schemeClr>
          </a:solidFill>
          <a:ln w="9525" cap="rnd">
            <a:solidFill>
              <a:schemeClr val="bg1">
                <a:alpha val="10000"/>
              </a:schemeClr>
            </a:solidFill>
            <a:miter lim="800000"/>
          </a:ln>
        </p:spPr>
        <p:txBody>
          <a:bodyPr spcFirstLastPara="1" wrap="square" lIns="137138" tIns="68550" rIns="137138" bIns="68550" anchor="t" anchorCtr="0">
            <a:spAutoFit/>
          </a:bodyPr>
          <a:lstStyle/>
          <a:p>
            <a:pPr algn="just"/>
            <a:r>
              <a:rPr lang="mn-MN" sz="1400">
                <a:solidFill>
                  <a:schemeClr val="bg1"/>
                </a:solidFill>
                <a:latin typeface="Roboto"/>
                <a:ea typeface="Roboto"/>
                <a:cs typeface="Arial"/>
                <a:sym typeface="Arial"/>
              </a:rPr>
              <a:t>2024-2025 онд Улаанбаатар хот, </a:t>
            </a:r>
            <a:r>
              <a:rPr lang="ru-RU" sz="1400">
                <a:solidFill>
                  <a:schemeClr val="bg1"/>
                </a:solidFill>
                <a:latin typeface="Roboto"/>
                <a:ea typeface="Roboto"/>
                <a:cs typeface="Arial"/>
                <a:sym typeface="Arial"/>
              </a:rPr>
              <a:t>Дархан, Орхон, Хэнтий, Дорнод аймгийн 35 </a:t>
            </a:r>
            <a:r>
              <a:rPr lang="mn-MN" sz="1400">
                <a:solidFill>
                  <a:schemeClr val="bg1"/>
                </a:solidFill>
                <a:latin typeface="Roboto"/>
                <a:ea typeface="Roboto"/>
                <a:cs typeface="Arial"/>
                <a:sym typeface="Arial"/>
              </a:rPr>
              <a:t>сургуульд түшиглэн </a:t>
            </a:r>
            <a:r>
              <a:rPr lang="mn-MN" sz="1400">
                <a:solidFill>
                  <a:srgbClr val="1F80FF"/>
                </a:solidFill>
                <a:latin typeface="Roboto"/>
                <a:ea typeface="Roboto"/>
                <a:cs typeface="Arial"/>
                <a:sym typeface="Arial"/>
              </a:rPr>
              <a:t>Олон нийтийн цахим мэдээллийн ажилтан–</a:t>
            </a:r>
            <a:r>
              <a:rPr lang="mn-MN" sz="1400" b="1">
                <a:solidFill>
                  <a:srgbClr val="1F80FF"/>
                </a:solidFill>
                <a:latin typeface="Roboto"/>
                <a:ea typeface="Roboto"/>
                <a:cs typeface="Arial"/>
                <a:sym typeface="Arial"/>
              </a:rPr>
              <a:t>70</a:t>
            </a:r>
            <a:r>
              <a:rPr lang="mn-MN" sz="1400" b="1">
                <a:solidFill>
                  <a:schemeClr val="bg1"/>
                </a:solidFill>
                <a:latin typeface="Roboto"/>
                <a:ea typeface="Roboto"/>
                <a:cs typeface="Arial"/>
                <a:sym typeface="Arial"/>
              </a:rPr>
              <a:t>, </a:t>
            </a:r>
            <a:r>
              <a:rPr lang="mn-MN" sz="1400">
                <a:solidFill>
                  <a:schemeClr val="bg1"/>
                </a:solidFill>
                <a:latin typeface="Roboto"/>
                <a:ea typeface="Roboto"/>
                <a:cs typeface="Arial"/>
              </a:rPr>
              <a:t>Боловсролын газрын мэргэжилтэн – </a:t>
            </a:r>
            <a:r>
              <a:rPr lang="mn-MN" sz="1400" b="1">
                <a:solidFill>
                  <a:schemeClr val="bg1"/>
                </a:solidFill>
                <a:latin typeface="Roboto"/>
                <a:ea typeface="Roboto"/>
                <a:cs typeface="Arial"/>
              </a:rPr>
              <a:t>10, </a:t>
            </a:r>
            <a:r>
              <a:rPr lang="mn-MN" sz="1400">
                <a:solidFill>
                  <a:srgbClr val="38B6FF"/>
                </a:solidFill>
                <a:latin typeface="Roboto"/>
                <a:ea typeface="Roboto"/>
                <a:cs typeface="Arial"/>
                <a:sym typeface="Arial"/>
              </a:rPr>
              <a:t>Өсвөрийн цахим манлайлагч – </a:t>
            </a:r>
            <a:r>
              <a:rPr lang="mn-MN" sz="1400" b="1">
                <a:solidFill>
                  <a:srgbClr val="38B6FF"/>
                </a:solidFill>
                <a:latin typeface="Roboto"/>
                <a:ea typeface="Roboto"/>
                <a:cs typeface="Arial"/>
                <a:sym typeface="Arial"/>
              </a:rPr>
              <a:t>350</a:t>
            </a:r>
            <a:r>
              <a:rPr lang="en-US" sz="1400" b="1">
                <a:solidFill>
                  <a:schemeClr val="bg1"/>
                </a:solidFill>
                <a:latin typeface="Roboto"/>
                <a:ea typeface="Roboto"/>
                <a:cs typeface="Arial"/>
                <a:sym typeface="Arial"/>
              </a:rPr>
              <a:t> </a:t>
            </a:r>
            <a:r>
              <a:rPr lang="mn-MN" sz="1400">
                <a:solidFill>
                  <a:schemeClr val="bg1"/>
                </a:solidFill>
                <a:latin typeface="Roboto"/>
                <a:ea typeface="Roboto"/>
                <a:cs typeface="Arial"/>
                <a:sym typeface="Arial"/>
              </a:rPr>
              <a:t>бэлтгэгдсэн.</a:t>
            </a:r>
            <a:endParaRPr lang="mn-MN" sz="1400">
              <a:solidFill>
                <a:schemeClr val="bg1"/>
              </a:solidFill>
              <a:latin typeface="Roboto"/>
              <a:ea typeface="Roboto"/>
              <a:cs typeface="Arial"/>
            </a:endParaRPr>
          </a:p>
          <a:p>
            <a:pPr algn="just"/>
            <a:r>
              <a:rPr lang="mn-MN" sz="1400">
                <a:solidFill>
                  <a:schemeClr val="bg1"/>
                </a:solidFill>
                <a:latin typeface="Roboto"/>
                <a:ea typeface="Roboto"/>
                <a:cs typeface="Arial"/>
                <a:sym typeface="Arial"/>
              </a:rPr>
              <a:t>Танхимын болон онлайн сургалтаар </a:t>
            </a:r>
            <a:r>
              <a:rPr lang="mn-MN" sz="1400">
                <a:solidFill>
                  <a:schemeClr val="bg1"/>
                </a:solidFill>
                <a:latin typeface="Roboto"/>
                <a:ea typeface="Roboto"/>
                <a:cs typeface="Arial"/>
              </a:rPr>
              <a:t>5 бүлэг сэдвийн хүрээнд нийт </a:t>
            </a:r>
            <a:r>
              <a:rPr lang="mn-MN" sz="1400" b="1">
                <a:solidFill>
                  <a:schemeClr val="bg1"/>
                </a:solidFill>
                <a:latin typeface="Roboto"/>
                <a:ea typeface="Roboto"/>
                <a:cs typeface="Arial"/>
              </a:rPr>
              <a:t>27</a:t>
            </a:r>
            <a:r>
              <a:rPr lang="mn-MN" sz="1400">
                <a:solidFill>
                  <a:schemeClr val="bg1"/>
                </a:solidFill>
                <a:latin typeface="Roboto"/>
                <a:ea typeface="Roboto"/>
                <a:cs typeface="Arial"/>
              </a:rPr>
              <a:t> дэд сэдвээр видео тайлбар, заавар, мэдлэг бататгал дасгал бүхий интерактив контент бүтээсэн.</a:t>
            </a:r>
            <a:endParaRPr lang="mn-MN" sz="1050">
              <a:solidFill>
                <a:schemeClr val="bg1"/>
              </a:solidFill>
              <a:latin typeface="Roboto"/>
              <a:ea typeface="Roboto" panose="02000000000000000000" pitchFamily="2" charset="0"/>
              <a:cs typeface="Roboto"/>
            </a:endParaRPr>
          </a:p>
        </p:txBody>
      </p:sp>
      <p:sp>
        <p:nvSpPr>
          <p:cNvPr id="5" name="Google Shape;411;p16">
            <a:extLst>
              <a:ext uri="{FF2B5EF4-FFF2-40B4-BE49-F238E27FC236}">
                <a16:creationId xmlns:a16="http://schemas.microsoft.com/office/drawing/2014/main" id="{7593B309-2713-CC9E-80D2-9188257D70C7}"/>
              </a:ext>
            </a:extLst>
          </p:cNvPr>
          <p:cNvSpPr txBox="1"/>
          <p:nvPr/>
        </p:nvSpPr>
        <p:spPr>
          <a:xfrm>
            <a:off x="1954229" y="1674604"/>
            <a:ext cx="4314624" cy="766100"/>
          </a:xfrm>
          <a:prstGeom prst="roundRect">
            <a:avLst/>
          </a:prstGeom>
          <a:solidFill>
            <a:srgbClr val="15AEEF"/>
          </a:solidFill>
          <a:ln>
            <a:noFill/>
          </a:ln>
        </p:spPr>
        <p:txBody>
          <a:bodyPr spcFirstLastPara="1" wrap="square" lIns="137138" tIns="68550" rIns="137138" bIns="68550" anchor="t" anchorCtr="0">
            <a:spAutoFit/>
          </a:bodyPr>
          <a:lstStyle/>
          <a:p>
            <a:pPr algn="ctr"/>
            <a:r>
              <a:rPr lang="mn-MN" b="1">
                <a:solidFill>
                  <a:schemeClr val="bg1"/>
                </a:solidFill>
                <a:latin typeface="Montserrat" panose="00000500000000000000" pitchFamily="2" charset="0"/>
                <a:sym typeface="Arial"/>
              </a:rPr>
              <a:t>ЧАДАВХ БЭХЖҮҮЛЭХ-</a:t>
            </a:r>
            <a:r>
              <a:rPr lang="mn-MN" b="1" err="1">
                <a:solidFill>
                  <a:schemeClr val="bg1"/>
                </a:solidFill>
                <a:latin typeface="Montserrat" panose="00000500000000000000" pitchFamily="2" charset="0"/>
                <a:sym typeface="Arial"/>
              </a:rPr>
              <a:t>ОНЦМА</a:t>
            </a:r>
            <a:r>
              <a:rPr lang="mn-MN" b="1">
                <a:solidFill>
                  <a:schemeClr val="bg1"/>
                </a:solidFill>
                <a:latin typeface="Montserrat" panose="00000500000000000000" pitchFamily="2" charset="0"/>
                <a:sym typeface="Arial"/>
              </a:rPr>
              <a:t> ТӨСӨЛ​</a:t>
            </a:r>
            <a:endParaRPr lang="mn-MN" b="1">
              <a:solidFill>
                <a:schemeClr val="bg1"/>
              </a:solidFill>
              <a:latin typeface="Montserrat" panose="00000500000000000000" pitchFamily="2" charset="0"/>
            </a:endParaRPr>
          </a:p>
        </p:txBody>
      </p:sp>
      <p:pic>
        <p:nvPicPr>
          <p:cNvPr id="6" name="Picture 5">
            <a:extLst>
              <a:ext uri="{FF2B5EF4-FFF2-40B4-BE49-F238E27FC236}">
                <a16:creationId xmlns:a16="http://schemas.microsoft.com/office/drawing/2014/main" id="{9437199C-475A-EECD-17F8-0D2C5FEBD8DF}"/>
              </a:ext>
            </a:extLst>
          </p:cNvPr>
          <p:cNvPicPr>
            <a:picLocks noChangeAspect="1"/>
          </p:cNvPicPr>
          <p:nvPr/>
        </p:nvPicPr>
        <p:blipFill>
          <a:blip r:embed="rId2"/>
          <a:stretch>
            <a:fillRect/>
          </a:stretch>
        </p:blipFill>
        <p:spPr>
          <a:xfrm>
            <a:off x="1954229" y="2307041"/>
            <a:ext cx="4314624" cy="6029171"/>
          </a:xfrm>
          <a:prstGeom prst="rect">
            <a:avLst/>
          </a:prstGeom>
        </p:spPr>
      </p:pic>
      <p:sp>
        <p:nvSpPr>
          <p:cNvPr id="7" name="Rectangle 6">
            <a:extLst>
              <a:ext uri="{FF2B5EF4-FFF2-40B4-BE49-F238E27FC236}">
                <a16:creationId xmlns:a16="http://schemas.microsoft.com/office/drawing/2014/main" id="{101D1E40-AFD0-656B-A914-F9E9DF4F37BA}"/>
              </a:ext>
            </a:extLst>
          </p:cNvPr>
          <p:cNvSpPr/>
          <p:nvPr/>
        </p:nvSpPr>
        <p:spPr>
          <a:xfrm>
            <a:off x="-2795" y="10041317"/>
            <a:ext cx="18288201" cy="2512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Arrow: Right 7">
            <a:extLst>
              <a:ext uri="{FF2B5EF4-FFF2-40B4-BE49-F238E27FC236}">
                <a16:creationId xmlns:a16="http://schemas.microsoft.com/office/drawing/2014/main" id="{F89B67F5-C5A1-2164-B7D6-C54A1F669626}"/>
              </a:ext>
            </a:extLst>
          </p:cNvPr>
          <p:cNvSpPr/>
          <p:nvPr/>
        </p:nvSpPr>
        <p:spPr>
          <a:xfrm>
            <a:off x="6858507" y="4440964"/>
            <a:ext cx="1652264" cy="702536"/>
          </a:xfrm>
          <a:prstGeom prst="rightArrow">
            <a:avLst/>
          </a:prstGeom>
          <a:solidFill>
            <a:srgbClr val="15AEEF"/>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15AEEF"/>
              </a:solidFill>
            </a:endParaRPr>
          </a:p>
        </p:txBody>
      </p:sp>
      <p:sp>
        <p:nvSpPr>
          <p:cNvPr id="9" name="Rectangle: Rounded Corners 8">
            <a:extLst>
              <a:ext uri="{FF2B5EF4-FFF2-40B4-BE49-F238E27FC236}">
                <a16:creationId xmlns:a16="http://schemas.microsoft.com/office/drawing/2014/main" id="{74C881E5-A139-BEF9-1FC7-843EA20504CC}"/>
              </a:ext>
            </a:extLst>
          </p:cNvPr>
          <p:cNvSpPr/>
          <p:nvPr/>
        </p:nvSpPr>
        <p:spPr>
          <a:xfrm>
            <a:off x="8835012" y="255471"/>
            <a:ext cx="8641828" cy="9641541"/>
          </a:xfrm>
          <a:prstGeom prst="roundRect">
            <a:avLst>
              <a:gd name="adj" fmla="val 9524"/>
            </a:avLst>
          </a:prstGeom>
          <a:noFill/>
          <a:ln w="25400" cap="rnd">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TextBox 9">
            <a:extLst>
              <a:ext uri="{FF2B5EF4-FFF2-40B4-BE49-F238E27FC236}">
                <a16:creationId xmlns:a16="http://schemas.microsoft.com/office/drawing/2014/main" id="{D51E1CFE-AD19-DC29-EBED-EB138164286F}"/>
              </a:ext>
            </a:extLst>
          </p:cNvPr>
          <p:cNvSpPr txBox="1"/>
          <p:nvPr/>
        </p:nvSpPr>
        <p:spPr>
          <a:xfrm>
            <a:off x="6586666" y="5440030"/>
            <a:ext cx="1924105" cy="1077218"/>
          </a:xfrm>
          <a:prstGeom prst="rect">
            <a:avLst/>
          </a:prstGeom>
          <a:noFill/>
        </p:spPr>
        <p:txBody>
          <a:bodyPr wrap="square">
            <a:spAutoFit/>
          </a:bodyPr>
          <a:lstStyle/>
          <a:p>
            <a:pPr algn="ctr"/>
            <a:r>
              <a:rPr lang="mn-MN" sz="1600" b="0" i="0">
                <a:solidFill>
                  <a:schemeClr val="bg1"/>
                </a:solidFill>
                <a:effectLst/>
                <a:latin typeface="Roboto" panose="02000000000000000000" pitchFamily="2" charset="0"/>
                <a:ea typeface="Roboto" panose="02000000000000000000" pitchFamily="2" charset="0"/>
                <a:cs typeface="Roboto" panose="02000000000000000000" pitchFamily="2" charset="0"/>
              </a:rPr>
              <a:t>Төслийг өргөжүүлэн улсын хэмжээнд нэвтрүүлэх</a:t>
            </a:r>
            <a:endParaRPr lang="en-US" sz="160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1" name="Google Shape;411;p16">
            <a:extLst>
              <a:ext uri="{FF2B5EF4-FFF2-40B4-BE49-F238E27FC236}">
                <a16:creationId xmlns:a16="http://schemas.microsoft.com/office/drawing/2014/main" id="{F1DCD345-84B7-C1A1-6A98-14419D779B8D}"/>
              </a:ext>
            </a:extLst>
          </p:cNvPr>
          <p:cNvSpPr txBox="1"/>
          <p:nvPr/>
        </p:nvSpPr>
        <p:spPr>
          <a:xfrm>
            <a:off x="9292347" y="3920338"/>
            <a:ext cx="7650744" cy="697996"/>
          </a:xfrm>
          <a:prstGeom prst="roundRect">
            <a:avLst/>
          </a:prstGeom>
          <a:solidFill>
            <a:srgbClr val="15AEEF"/>
          </a:solidFill>
          <a:ln>
            <a:noFill/>
          </a:ln>
        </p:spPr>
        <p:txBody>
          <a:bodyPr spcFirstLastPara="1" wrap="square" lIns="137138" tIns="68550" rIns="137138" bIns="68550" anchor="t" anchorCtr="0">
            <a:spAutoFit/>
          </a:bodyPr>
          <a:lstStyle/>
          <a:p>
            <a:pPr algn="ctr"/>
            <a:r>
              <a:rPr lang="mn-MN" sz="1600" b="1">
                <a:solidFill>
                  <a:schemeClr val="bg1"/>
                </a:solidFill>
                <a:latin typeface="Roboto" panose="02000000000000000000" pitchFamily="2" charset="0"/>
                <a:ea typeface="Roboto" panose="02000000000000000000" pitchFamily="2" charset="0"/>
                <a:cs typeface="Roboto" panose="02000000000000000000" pitchFamily="2" charset="0"/>
              </a:rPr>
              <a:t>НЭГ СУРГУУЛЬД НОГДОХ ДУНДАЖ ЗАРДЛЫН ЖИШИГ ТООЦООЛОЛ </a:t>
            </a:r>
            <a:endParaRPr lang="en-US" sz="1600" b="1">
              <a:solidFill>
                <a:schemeClr val="bg1"/>
              </a:solidFill>
              <a:latin typeface="Roboto" panose="02000000000000000000" pitchFamily="2" charset="0"/>
              <a:ea typeface="Roboto" panose="02000000000000000000" pitchFamily="2" charset="0"/>
              <a:cs typeface="Roboto" panose="02000000000000000000" pitchFamily="2" charset="0"/>
            </a:endParaRPr>
          </a:p>
          <a:p>
            <a:pPr algn="ctr"/>
            <a:r>
              <a:rPr lang="en-US" sz="1600" b="1">
                <a:solidFill>
                  <a:schemeClr val="bg1"/>
                </a:solidFill>
                <a:latin typeface="Roboto" panose="02000000000000000000" pitchFamily="2" charset="0"/>
                <a:ea typeface="Roboto" panose="02000000000000000000" pitchFamily="2" charset="0"/>
                <a:cs typeface="Roboto" panose="02000000000000000000" pitchFamily="2" charset="0"/>
              </a:rPr>
              <a:t>(</a:t>
            </a:r>
            <a:r>
              <a:rPr lang="mn-MN" sz="1600">
                <a:solidFill>
                  <a:schemeClr val="bg1"/>
                </a:solidFill>
                <a:latin typeface="Roboto" panose="02000000000000000000" pitchFamily="2" charset="0"/>
                <a:ea typeface="Roboto" panose="02000000000000000000" pitchFamily="2" charset="0"/>
                <a:cs typeface="Roboto" panose="02000000000000000000" pitchFamily="2" charset="0"/>
              </a:rPr>
              <a:t>Сум, багийн сургууль </a:t>
            </a:r>
            <a:r>
              <a:rPr lang="en-US" sz="1600" b="1">
                <a:solidFill>
                  <a:schemeClr val="bg1"/>
                </a:solidFill>
                <a:latin typeface="Roboto" panose="02000000000000000000" pitchFamily="2" charset="0"/>
                <a:ea typeface="Roboto" panose="02000000000000000000" pitchFamily="2" charset="0"/>
                <a:cs typeface="Roboto" panose="02000000000000000000" pitchFamily="2" charset="0"/>
              </a:rPr>
              <a:t>)</a:t>
            </a:r>
            <a:r>
              <a:rPr lang="mn-MN" sz="1600" b="1">
                <a:solidFill>
                  <a:schemeClr val="bg1"/>
                </a:solidFill>
                <a:latin typeface="Roboto" panose="02000000000000000000" pitchFamily="2" charset="0"/>
                <a:ea typeface="Roboto" panose="02000000000000000000" pitchFamily="2" charset="0"/>
                <a:cs typeface="Roboto" panose="02000000000000000000" pitchFamily="2" charset="0"/>
                <a:sym typeface="Arial"/>
              </a:rPr>
              <a:t>​</a:t>
            </a:r>
            <a:endParaRPr lang="mn-MN" sz="1600" b="1">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2" name="TextBox 11">
            <a:extLst>
              <a:ext uri="{FF2B5EF4-FFF2-40B4-BE49-F238E27FC236}">
                <a16:creationId xmlns:a16="http://schemas.microsoft.com/office/drawing/2014/main" id="{2CA7FCE9-273C-522E-932F-925B880C9820}"/>
              </a:ext>
            </a:extLst>
          </p:cNvPr>
          <p:cNvSpPr txBox="1"/>
          <p:nvPr/>
        </p:nvSpPr>
        <p:spPr>
          <a:xfrm>
            <a:off x="9443392" y="8906375"/>
            <a:ext cx="7591885" cy="523220"/>
          </a:xfrm>
          <a:prstGeom prst="rect">
            <a:avLst/>
          </a:prstGeom>
          <a:noFill/>
        </p:spPr>
        <p:txBody>
          <a:bodyPr wrap="square">
            <a:spAutoFit/>
          </a:bodyPr>
          <a:lstStyle/>
          <a:p>
            <a:pPr algn="just"/>
            <a:r>
              <a:rPr lang="mn-MN" sz="1400" b="0" i="1">
                <a:solidFill>
                  <a:schemeClr val="bg1"/>
                </a:solidFill>
                <a:effectLst/>
                <a:latin typeface="Roboto" panose="02000000000000000000" pitchFamily="2" charset="0"/>
                <a:ea typeface="Roboto" panose="02000000000000000000" pitchFamily="2" charset="0"/>
                <a:cs typeface="Roboto" panose="02000000000000000000" pitchFamily="2" charset="0"/>
              </a:rPr>
              <a:t>Энэхүү хөрөнгө оруулалт нь Аж ахуйн нэгжийн орлогын албан татварын тухай хуулийн 22 дугаар зүйлийн 22.9 дэх хэсэгт заасан татварын хөнгөлөлтөд хамрагдах боломжтой юм. </a:t>
            </a:r>
            <a:endParaRPr lang="en-US" sz="1400" i="1">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3" name="TextBox 12">
            <a:extLst>
              <a:ext uri="{FF2B5EF4-FFF2-40B4-BE49-F238E27FC236}">
                <a16:creationId xmlns:a16="http://schemas.microsoft.com/office/drawing/2014/main" id="{7AE7CB83-D962-04EB-8D63-96CACF96E387}"/>
              </a:ext>
            </a:extLst>
          </p:cNvPr>
          <p:cNvSpPr txBox="1"/>
          <p:nvPr/>
        </p:nvSpPr>
        <p:spPr>
          <a:xfrm>
            <a:off x="9141304" y="975266"/>
            <a:ext cx="7893973" cy="3046988"/>
          </a:xfrm>
          <a:prstGeom prst="rect">
            <a:avLst/>
          </a:prstGeom>
          <a:noFill/>
        </p:spPr>
        <p:txBody>
          <a:bodyPr wrap="square">
            <a:spAutoFit/>
          </a:bodyPr>
          <a:lstStyle/>
          <a:p>
            <a:pPr algn="just"/>
            <a:r>
              <a:rPr lang="mn-MN" sz="1600">
                <a:solidFill>
                  <a:schemeClr val="bg1"/>
                </a:solidFill>
                <a:latin typeface="Roboto" panose="02000000000000000000" pitchFamily="2" charset="0"/>
                <a:ea typeface="Roboto" panose="02000000000000000000" pitchFamily="2" charset="0"/>
                <a:cs typeface="Roboto" panose="02000000000000000000" pitchFamily="2" charset="0"/>
              </a:rPr>
              <a:t>	Е</a:t>
            </a:r>
            <a:r>
              <a:rPr lang="mn-MN" sz="1600" b="0" i="0">
                <a:solidFill>
                  <a:schemeClr val="bg1"/>
                </a:solidFill>
                <a:effectLst/>
                <a:latin typeface="Roboto" panose="02000000000000000000" pitchFamily="2" charset="0"/>
                <a:ea typeface="Roboto" panose="02000000000000000000" pitchFamily="2" charset="0"/>
                <a:cs typeface="Roboto" panose="02000000000000000000" pitchFamily="2" charset="0"/>
              </a:rPr>
              <a:t>рөнхий боловсролын сургуульд түшиглэсэн </a:t>
            </a:r>
            <a:r>
              <a:rPr lang="mn-MN" sz="1600" b="0" i="0" err="1">
                <a:solidFill>
                  <a:schemeClr val="bg1"/>
                </a:solidFill>
                <a:effectLst/>
                <a:latin typeface="Roboto" panose="02000000000000000000" pitchFamily="2" charset="0"/>
                <a:ea typeface="Roboto" panose="02000000000000000000" pitchFamily="2" charset="0"/>
                <a:cs typeface="Roboto" panose="02000000000000000000" pitchFamily="2" charset="0"/>
              </a:rPr>
              <a:t>ОНЦМА</a:t>
            </a:r>
            <a:r>
              <a:rPr lang="mn-MN" sz="1600" b="0" i="0">
                <a:solidFill>
                  <a:schemeClr val="bg1"/>
                </a:solidFill>
                <a:effectLst/>
                <a:latin typeface="Roboto" panose="02000000000000000000" pitchFamily="2" charset="0"/>
                <a:ea typeface="Roboto" panose="02000000000000000000" pitchFamily="2" charset="0"/>
                <a:cs typeface="Roboto" panose="02000000000000000000" pitchFamily="2" charset="0"/>
              </a:rPr>
              <a:t>-г бэлтгэхийн зэрэгцээ сургуулийн интернэт холболтын чанарыг хянах, сайжруулах, тухайн бүс нутгийн мэдээллийн харилцаа холбооны технологийн дэд бүтэц, тоног төхөөрөмж, хүний нөөцийн бэлэн байдлын талаарх тоон мэдээллийг цуглуулах, цахим орчинд өөрийгөө болон бусдыг чиглүүлэх ур чадвартай "Өсвөрийн цахим манлайлагч"-</a:t>
            </a:r>
            <a:r>
              <a:rPr lang="mn-MN" sz="1600" b="0" i="0" err="1">
                <a:solidFill>
                  <a:schemeClr val="bg1"/>
                </a:solidFill>
                <a:effectLst/>
                <a:latin typeface="Roboto" panose="02000000000000000000" pitchFamily="2" charset="0"/>
                <a:ea typeface="Roboto" panose="02000000000000000000" pitchFamily="2" charset="0"/>
                <a:cs typeface="Roboto" panose="02000000000000000000" pitchFamily="2" charset="0"/>
              </a:rPr>
              <a:t>дыг</a:t>
            </a:r>
            <a:r>
              <a:rPr lang="mn-MN" sz="1600" b="0" i="0">
                <a:solidFill>
                  <a:schemeClr val="bg1"/>
                </a:solidFill>
                <a:effectLst/>
                <a:latin typeface="Roboto" panose="02000000000000000000" pitchFamily="2" charset="0"/>
                <a:ea typeface="Roboto" panose="02000000000000000000" pitchFamily="2" charset="0"/>
                <a:cs typeface="Roboto" panose="02000000000000000000" pitchFamily="2" charset="0"/>
              </a:rPr>
              <a:t> бэлтгэн гаргах зорилготой төсөл юм.</a:t>
            </a:r>
          </a:p>
          <a:p>
            <a:pPr algn="just"/>
            <a:endParaRPr lang="mn-MN" sz="1600">
              <a:solidFill>
                <a:schemeClr val="bg1"/>
              </a:solidFill>
              <a:latin typeface="Roboto" panose="02000000000000000000" pitchFamily="2" charset="0"/>
              <a:ea typeface="Roboto" panose="02000000000000000000" pitchFamily="2" charset="0"/>
              <a:cs typeface="Roboto" panose="02000000000000000000" pitchFamily="2" charset="0"/>
            </a:endParaRPr>
          </a:p>
          <a:p>
            <a:pPr algn="just"/>
            <a:endParaRPr lang="mn-MN" sz="1600">
              <a:solidFill>
                <a:schemeClr val="bg1"/>
              </a:solidFill>
              <a:latin typeface="Roboto" panose="02000000000000000000" pitchFamily="2" charset="0"/>
              <a:ea typeface="Roboto" panose="02000000000000000000" pitchFamily="2" charset="0"/>
              <a:cs typeface="Roboto" panose="02000000000000000000" pitchFamily="2" charset="0"/>
            </a:endParaRPr>
          </a:p>
          <a:p>
            <a:pPr algn="just"/>
            <a:r>
              <a:rPr lang="mn-MN" sz="1600">
                <a:solidFill>
                  <a:schemeClr val="bg1"/>
                </a:solidFill>
                <a:latin typeface="Roboto" panose="02000000000000000000" pitchFamily="2" charset="0"/>
                <a:ea typeface="Roboto" panose="02000000000000000000" pitchFamily="2" charset="0"/>
                <a:cs typeface="Roboto" panose="02000000000000000000" pitchFamily="2" charset="0"/>
              </a:rPr>
              <a:t>Нийгмийн хариуцлага, ТӨР ХУВИЙН ХЭВШЛИЙН ТҮНШЛЭЛИЙН хүрээнд ерөнхий боловсролын сургуулиудад </a:t>
            </a:r>
            <a:r>
              <a:rPr lang="mn-MN" sz="1600" b="1">
                <a:solidFill>
                  <a:schemeClr val="bg1"/>
                </a:solidFill>
                <a:latin typeface="Roboto" panose="02000000000000000000" pitchFamily="2" charset="0"/>
                <a:ea typeface="Roboto" panose="02000000000000000000" pitchFamily="2" charset="0"/>
                <a:cs typeface="Roboto" panose="02000000000000000000" pitchFamily="2" charset="0"/>
              </a:rPr>
              <a:t>ОНЦМА</a:t>
            </a:r>
            <a:r>
              <a:rPr lang="mn-MN" sz="160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 </a:t>
            </a:r>
            <a:r>
              <a:rPr lang="mn-MN" sz="1600">
                <a:solidFill>
                  <a:schemeClr val="bg1"/>
                </a:solidFill>
                <a:latin typeface="Roboto" panose="02000000000000000000" pitchFamily="2" charset="0"/>
                <a:ea typeface="Roboto" panose="02000000000000000000" pitchFamily="2" charset="0"/>
                <a:cs typeface="Roboto" panose="02000000000000000000" pitchFamily="2" charset="0"/>
              </a:rPr>
              <a:t>төслийг гарын авлага, цахим сургалт, интерактив контентыг ашиглан хэрэгжүүлэх. </a:t>
            </a:r>
          </a:p>
          <a:p>
            <a:pPr marL="285750" indent="-285750" algn="just">
              <a:buFont typeface="Arial" panose="020B0604020202020204" pitchFamily="34" charset="0"/>
              <a:buChar char="•"/>
            </a:pPr>
            <a:endParaRPr lang="en-US" sz="160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4" name="Google Shape;411;p16">
            <a:extLst>
              <a:ext uri="{FF2B5EF4-FFF2-40B4-BE49-F238E27FC236}">
                <a16:creationId xmlns:a16="http://schemas.microsoft.com/office/drawing/2014/main" id="{D669B844-13A9-F0EF-0EAB-AE4A07B257FB}"/>
              </a:ext>
            </a:extLst>
          </p:cNvPr>
          <p:cNvSpPr txBox="1"/>
          <p:nvPr/>
        </p:nvSpPr>
        <p:spPr>
          <a:xfrm>
            <a:off x="9262850" y="503301"/>
            <a:ext cx="7680241" cy="425581"/>
          </a:xfrm>
          <a:prstGeom prst="roundRect">
            <a:avLst/>
          </a:prstGeom>
          <a:solidFill>
            <a:srgbClr val="15AEEF"/>
          </a:solidFill>
          <a:ln>
            <a:noFill/>
          </a:ln>
        </p:spPr>
        <p:txBody>
          <a:bodyPr spcFirstLastPara="1" wrap="square" lIns="137138" tIns="68550" rIns="137138" bIns="68550" anchor="t" anchorCtr="0">
            <a:spAutoFit/>
          </a:bodyPr>
          <a:lstStyle/>
          <a:p>
            <a:pPr algn="ctr"/>
            <a:r>
              <a:rPr lang="mn-MN" sz="1600" b="1">
                <a:solidFill>
                  <a:schemeClr val="bg1"/>
                </a:solidFill>
                <a:latin typeface="Montserrat" panose="00000500000000000000" pitchFamily="2" charset="0"/>
                <a:sym typeface="Arial"/>
              </a:rPr>
              <a:t>ТАНИЛЦУУЛГА​</a:t>
            </a:r>
            <a:endParaRPr lang="mn-MN" sz="1600" b="1">
              <a:solidFill>
                <a:schemeClr val="bg1"/>
              </a:solidFill>
              <a:latin typeface="Montserrat" panose="00000500000000000000" pitchFamily="2" charset="0"/>
            </a:endParaRPr>
          </a:p>
        </p:txBody>
      </p:sp>
      <p:sp>
        <p:nvSpPr>
          <p:cNvPr id="16" name="Rectangle 15">
            <a:extLst>
              <a:ext uri="{FF2B5EF4-FFF2-40B4-BE49-F238E27FC236}">
                <a16:creationId xmlns:a16="http://schemas.microsoft.com/office/drawing/2014/main" id="{E79ACA20-9501-8B2E-F89D-BD8AC47D2E9E}"/>
              </a:ext>
            </a:extLst>
          </p:cNvPr>
          <p:cNvSpPr/>
          <p:nvPr/>
        </p:nvSpPr>
        <p:spPr>
          <a:xfrm>
            <a:off x="9262851" y="2580431"/>
            <a:ext cx="3944041" cy="318511"/>
          </a:xfrm>
          <a:prstGeom prst="rect">
            <a:avLst/>
          </a:prstGeom>
          <a:solidFill>
            <a:srgbClr val="005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mn-MN" sz="1600" b="1">
                <a:latin typeface="Roboto" panose="02000000000000000000" pitchFamily="2" charset="0"/>
                <a:ea typeface="Roboto" panose="02000000000000000000" pitchFamily="2" charset="0"/>
                <a:cs typeface="Roboto" panose="02000000000000000000" pitchFamily="2" charset="0"/>
              </a:rPr>
              <a:t>САНАЛ</a:t>
            </a:r>
            <a:endParaRPr lang="en-US" sz="1600" b="1">
              <a:latin typeface="Roboto" panose="02000000000000000000" pitchFamily="2" charset="0"/>
              <a:ea typeface="Roboto" panose="02000000000000000000" pitchFamily="2" charset="0"/>
              <a:cs typeface="Roboto" panose="02000000000000000000" pitchFamily="2" charset="0"/>
            </a:endParaRPr>
          </a:p>
        </p:txBody>
      </p:sp>
      <p:graphicFrame>
        <p:nvGraphicFramePr>
          <p:cNvPr id="15" name="Table 14">
            <a:extLst>
              <a:ext uri="{FF2B5EF4-FFF2-40B4-BE49-F238E27FC236}">
                <a16:creationId xmlns:a16="http://schemas.microsoft.com/office/drawing/2014/main" id="{AEF2143C-07FC-DFD4-B459-5ACC4A199DDB}"/>
              </a:ext>
            </a:extLst>
          </p:cNvPr>
          <p:cNvGraphicFramePr>
            <a:graphicFrameLocks noGrp="1"/>
          </p:cNvGraphicFramePr>
          <p:nvPr>
            <p:extLst>
              <p:ext uri="{D42A27DB-BD31-4B8C-83A1-F6EECF244321}">
                <p14:modId xmlns:p14="http://schemas.microsoft.com/office/powerpoint/2010/main" val="1466711385"/>
              </p:ext>
            </p:extLst>
          </p:nvPr>
        </p:nvGraphicFramePr>
        <p:xfrm>
          <a:off x="9315806" y="4618334"/>
          <a:ext cx="7591884" cy="4222793"/>
        </p:xfrm>
        <a:graphic>
          <a:graphicData uri="http://schemas.openxmlformats.org/drawingml/2006/table">
            <a:tbl>
              <a:tblPr>
                <a:tableStyleId>{5C22544A-7EE6-4342-B048-85BDC9FD1C3A}</a:tableStyleId>
              </a:tblPr>
              <a:tblGrid>
                <a:gridCol w="445166">
                  <a:extLst>
                    <a:ext uri="{9D8B030D-6E8A-4147-A177-3AD203B41FA5}">
                      <a16:colId xmlns:a16="http://schemas.microsoft.com/office/drawing/2014/main" val="1396675642"/>
                    </a:ext>
                  </a:extLst>
                </a:gridCol>
                <a:gridCol w="3296635">
                  <a:extLst>
                    <a:ext uri="{9D8B030D-6E8A-4147-A177-3AD203B41FA5}">
                      <a16:colId xmlns:a16="http://schemas.microsoft.com/office/drawing/2014/main" val="3901303007"/>
                    </a:ext>
                  </a:extLst>
                </a:gridCol>
                <a:gridCol w="1323466">
                  <a:extLst>
                    <a:ext uri="{9D8B030D-6E8A-4147-A177-3AD203B41FA5}">
                      <a16:colId xmlns:a16="http://schemas.microsoft.com/office/drawing/2014/main" val="1794859385"/>
                    </a:ext>
                  </a:extLst>
                </a:gridCol>
                <a:gridCol w="1323466">
                  <a:extLst>
                    <a:ext uri="{9D8B030D-6E8A-4147-A177-3AD203B41FA5}">
                      <a16:colId xmlns:a16="http://schemas.microsoft.com/office/drawing/2014/main" val="1590121482"/>
                    </a:ext>
                  </a:extLst>
                </a:gridCol>
                <a:gridCol w="1203151">
                  <a:extLst>
                    <a:ext uri="{9D8B030D-6E8A-4147-A177-3AD203B41FA5}">
                      <a16:colId xmlns:a16="http://schemas.microsoft.com/office/drawing/2014/main" val="3545989975"/>
                    </a:ext>
                  </a:extLst>
                </a:gridCol>
              </a:tblGrid>
              <a:tr h="499197">
                <a:tc>
                  <a:txBody>
                    <a:bodyPr/>
                    <a:lstStyle/>
                    <a:p>
                      <a:pPr algn="ctr" rtl="0" fontAlgn="base">
                        <a:lnSpc>
                          <a:spcPts val="1275"/>
                        </a:lnSpc>
                        <a:buNone/>
                      </a:pPr>
                      <a:r>
                        <a:rPr lang="mn-MN" sz="1400" b="0">
                          <a:solidFill>
                            <a:schemeClr val="bg1"/>
                          </a:solidFill>
                          <a:effectLst/>
                        </a:rPr>
                        <a:t>№ </a:t>
                      </a:r>
                      <a:endParaRPr lang="mn-MN" sz="2400" b="0" i="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bg1">
                        <a:alpha val="5000"/>
                      </a:schemeClr>
                    </a:solidFill>
                  </a:tcPr>
                </a:tc>
                <a:tc>
                  <a:txBody>
                    <a:bodyPr/>
                    <a:lstStyle/>
                    <a:p>
                      <a:pPr algn="ctr" rtl="0" fontAlgn="base">
                        <a:lnSpc>
                          <a:spcPts val="1275"/>
                        </a:lnSpc>
                        <a:buNone/>
                      </a:pPr>
                      <a:r>
                        <a:rPr lang="mn-MN" sz="1400" b="0">
                          <a:solidFill>
                            <a:schemeClr val="bg1"/>
                          </a:solidFill>
                          <a:effectLst/>
                        </a:rPr>
                        <a:t>Зардлын нэр </a:t>
                      </a:r>
                      <a:endParaRPr lang="mn-MN" sz="2400" b="0" i="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bg1">
                        <a:alpha val="5000"/>
                      </a:schemeClr>
                    </a:solidFill>
                  </a:tcPr>
                </a:tc>
                <a:tc>
                  <a:txBody>
                    <a:bodyPr/>
                    <a:lstStyle/>
                    <a:p>
                      <a:pPr algn="ctr" rtl="0" fontAlgn="base">
                        <a:lnSpc>
                          <a:spcPts val="1275"/>
                        </a:lnSpc>
                        <a:buNone/>
                      </a:pPr>
                      <a:r>
                        <a:rPr lang="mn-MN" sz="1400" b="0">
                          <a:solidFill>
                            <a:schemeClr val="bg1"/>
                          </a:solidFill>
                          <a:effectLst/>
                        </a:rPr>
                        <a:t>Нэгжийн үнэ </a:t>
                      </a:r>
                      <a:endParaRPr lang="mn-MN" sz="2400" b="0" i="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bg1">
                        <a:alpha val="5000"/>
                      </a:schemeClr>
                    </a:solidFill>
                  </a:tcPr>
                </a:tc>
                <a:tc>
                  <a:txBody>
                    <a:bodyPr/>
                    <a:lstStyle/>
                    <a:p>
                      <a:pPr algn="ctr" rtl="0" fontAlgn="base">
                        <a:lnSpc>
                          <a:spcPts val="1275"/>
                        </a:lnSpc>
                        <a:buNone/>
                      </a:pPr>
                      <a:r>
                        <a:rPr lang="mn-MN" sz="1400" b="0">
                          <a:solidFill>
                            <a:schemeClr val="bg1"/>
                          </a:solidFill>
                          <a:effectLst/>
                        </a:rPr>
                        <a:t>Тоо хэмжээ </a:t>
                      </a:r>
                      <a:endParaRPr lang="mn-MN" sz="2400" b="0" i="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bg1">
                        <a:alpha val="5000"/>
                      </a:schemeClr>
                    </a:solidFill>
                  </a:tcPr>
                </a:tc>
                <a:tc>
                  <a:txBody>
                    <a:bodyPr/>
                    <a:lstStyle/>
                    <a:p>
                      <a:pPr algn="ctr" rtl="0" fontAlgn="base">
                        <a:lnSpc>
                          <a:spcPts val="1275"/>
                        </a:lnSpc>
                        <a:buNone/>
                      </a:pPr>
                      <a:r>
                        <a:rPr lang="mn-MN" sz="1400" b="0">
                          <a:solidFill>
                            <a:schemeClr val="bg1"/>
                          </a:solidFill>
                          <a:effectLst/>
                        </a:rPr>
                        <a:t>Нийт  </a:t>
                      </a:r>
                      <a:endParaRPr lang="mn-MN" sz="2400" b="0" i="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bg1">
                        <a:alpha val="5000"/>
                      </a:schemeClr>
                    </a:solidFill>
                  </a:tcPr>
                </a:tc>
                <a:extLst>
                  <a:ext uri="{0D108BD9-81ED-4DB2-BD59-A6C34878D82A}">
                    <a16:rowId xmlns:a16="http://schemas.microsoft.com/office/drawing/2014/main" val="2916757641"/>
                  </a:ext>
                </a:extLst>
              </a:tr>
              <a:tr h="303728">
                <a:tc>
                  <a:txBody>
                    <a:bodyPr/>
                    <a:lstStyle/>
                    <a:p>
                      <a:pPr algn="ctr" rtl="0" fontAlgn="base">
                        <a:lnSpc>
                          <a:spcPts val="1275"/>
                        </a:lnSpc>
                        <a:buNone/>
                      </a:pPr>
                      <a:r>
                        <a:rPr lang="mn-MN" sz="1400" b="0">
                          <a:solidFill>
                            <a:schemeClr val="bg1"/>
                          </a:solidFill>
                          <a:effectLst/>
                        </a:rPr>
                        <a:t>1 </a:t>
                      </a:r>
                      <a:endParaRPr lang="mn-MN" sz="2400" b="0" i="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bg1">
                        <a:alpha val="5000"/>
                      </a:schemeClr>
                    </a:solidFill>
                  </a:tcPr>
                </a:tc>
                <a:tc>
                  <a:txBody>
                    <a:bodyPr/>
                    <a:lstStyle/>
                    <a:p>
                      <a:pPr algn="l" rtl="0" fontAlgn="base">
                        <a:lnSpc>
                          <a:spcPts val="1275"/>
                        </a:lnSpc>
                        <a:buNone/>
                      </a:pPr>
                      <a:r>
                        <a:rPr lang="mn-MN" sz="1400" b="0" err="1">
                          <a:solidFill>
                            <a:schemeClr val="bg1"/>
                          </a:solidFill>
                          <a:effectLst/>
                        </a:rPr>
                        <a:t>ОНЦМА</a:t>
                      </a:r>
                      <a:r>
                        <a:rPr lang="mn-MN" sz="1400" b="0">
                          <a:solidFill>
                            <a:schemeClr val="bg1"/>
                          </a:solidFill>
                          <a:effectLst/>
                        </a:rPr>
                        <a:t>-гийн урамшуулал </a:t>
                      </a:r>
                      <a:endParaRPr lang="mn-MN" sz="2400" b="0" i="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bg1">
                        <a:alpha val="5000"/>
                      </a:schemeClr>
                    </a:solidFill>
                  </a:tcPr>
                </a:tc>
                <a:tc>
                  <a:txBody>
                    <a:bodyPr/>
                    <a:lstStyle/>
                    <a:p>
                      <a:pPr algn="r" rtl="0" fontAlgn="base">
                        <a:lnSpc>
                          <a:spcPts val="1275"/>
                        </a:lnSpc>
                        <a:buNone/>
                      </a:pPr>
                      <a:r>
                        <a:rPr lang="mn-MN" sz="1400" b="0">
                          <a:solidFill>
                            <a:schemeClr val="bg1"/>
                          </a:solidFill>
                          <a:effectLst/>
                        </a:rPr>
                        <a:t>200,000 </a:t>
                      </a:r>
                      <a:endParaRPr lang="mn-MN" sz="2400" b="0" i="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bg1">
                        <a:alpha val="5000"/>
                      </a:schemeClr>
                    </a:solidFill>
                  </a:tcPr>
                </a:tc>
                <a:tc>
                  <a:txBody>
                    <a:bodyPr/>
                    <a:lstStyle/>
                    <a:p>
                      <a:pPr algn="ctr" rtl="0" fontAlgn="base">
                        <a:lnSpc>
                          <a:spcPts val="1275"/>
                        </a:lnSpc>
                        <a:buNone/>
                      </a:pPr>
                      <a:r>
                        <a:rPr lang="mn-MN" sz="1400" b="0">
                          <a:solidFill>
                            <a:schemeClr val="bg1"/>
                          </a:solidFill>
                          <a:effectLst/>
                        </a:rPr>
                        <a:t>9 сар </a:t>
                      </a:r>
                      <a:endParaRPr lang="mn-MN" sz="2400" b="0" i="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bg1">
                        <a:alpha val="5000"/>
                      </a:schemeClr>
                    </a:solidFill>
                  </a:tcPr>
                </a:tc>
                <a:tc>
                  <a:txBody>
                    <a:bodyPr/>
                    <a:lstStyle/>
                    <a:p>
                      <a:pPr algn="r" rtl="0" fontAlgn="base">
                        <a:lnSpc>
                          <a:spcPts val="1275"/>
                        </a:lnSpc>
                        <a:buNone/>
                      </a:pPr>
                      <a:r>
                        <a:rPr lang="mn-MN" sz="1400" b="0">
                          <a:solidFill>
                            <a:schemeClr val="bg1"/>
                          </a:solidFill>
                          <a:effectLst/>
                        </a:rPr>
                        <a:t>1,800,000 </a:t>
                      </a:r>
                      <a:endParaRPr lang="mn-MN" sz="2400" b="0" i="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bg1">
                        <a:alpha val="5000"/>
                      </a:schemeClr>
                    </a:solidFill>
                  </a:tcPr>
                </a:tc>
                <a:extLst>
                  <a:ext uri="{0D108BD9-81ED-4DB2-BD59-A6C34878D82A}">
                    <a16:rowId xmlns:a16="http://schemas.microsoft.com/office/drawing/2014/main" val="907914767"/>
                  </a:ext>
                </a:extLst>
              </a:tr>
              <a:tr h="303728">
                <a:tc>
                  <a:txBody>
                    <a:bodyPr/>
                    <a:lstStyle/>
                    <a:p>
                      <a:pPr algn="ctr" rtl="0" fontAlgn="base">
                        <a:lnSpc>
                          <a:spcPts val="1275"/>
                        </a:lnSpc>
                        <a:buNone/>
                      </a:pPr>
                      <a:r>
                        <a:rPr lang="mn-MN" sz="1400" b="0">
                          <a:solidFill>
                            <a:schemeClr val="bg1"/>
                          </a:solidFill>
                          <a:effectLst/>
                        </a:rPr>
                        <a:t>2 </a:t>
                      </a:r>
                      <a:endParaRPr lang="mn-MN" sz="2400" b="0" i="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bg1">
                        <a:alpha val="5000"/>
                      </a:schemeClr>
                    </a:solidFill>
                  </a:tcPr>
                </a:tc>
                <a:tc>
                  <a:txBody>
                    <a:bodyPr/>
                    <a:lstStyle/>
                    <a:p>
                      <a:pPr algn="l" rtl="0" fontAlgn="base">
                        <a:lnSpc>
                          <a:spcPts val="1275"/>
                        </a:lnSpc>
                        <a:buNone/>
                      </a:pPr>
                      <a:r>
                        <a:rPr lang="mn-MN" sz="1400" b="0">
                          <a:solidFill>
                            <a:schemeClr val="bg1"/>
                          </a:solidFill>
                          <a:effectLst/>
                        </a:rPr>
                        <a:t>ОНЦМА багшид өгөх гарын бэлэг </a:t>
                      </a:r>
                      <a:endParaRPr lang="mn-MN" sz="2400" b="0" i="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bg1">
                        <a:alpha val="5000"/>
                      </a:schemeClr>
                    </a:solidFill>
                  </a:tcPr>
                </a:tc>
                <a:tc>
                  <a:txBody>
                    <a:bodyPr/>
                    <a:lstStyle/>
                    <a:p>
                      <a:pPr algn="r" rtl="0" fontAlgn="base">
                        <a:lnSpc>
                          <a:spcPts val="1275"/>
                        </a:lnSpc>
                        <a:buNone/>
                      </a:pPr>
                      <a:r>
                        <a:rPr lang="mn-MN" sz="1400" b="0">
                          <a:solidFill>
                            <a:schemeClr val="bg1"/>
                          </a:solidFill>
                          <a:effectLst/>
                        </a:rPr>
                        <a:t>100,000 </a:t>
                      </a:r>
                      <a:endParaRPr lang="mn-MN" sz="2400" b="0" i="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bg1">
                        <a:alpha val="5000"/>
                      </a:schemeClr>
                    </a:solidFill>
                  </a:tcPr>
                </a:tc>
                <a:tc>
                  <a:txBody>
                    <a:bodyPr/>
                    <a:lstStyle/>
                    <a:p>
                      <a:pPr algn="ctr" rtl="0" fontAlgn="base">
                        <a:lnSpc>
                          <a:spcPts val="1275"/>
                        </a:lnSpc>
                        <a:buNone/>
                      </a:pPr>
                      <a:r>
                        <a:rPr lang="mn-MN" sz="1400" b="0">
                          <a:solidFill>
                            <a:schemeClr val="bg1"/>
                          </a:solidFill>
                          <a:effectLst/>
                        </a:rPr>
                        <a:t>1 ширхэг </a:t>
                      </a:r>
                      <a:endParaRPr lang="mn-MN" sz="2400" b="0" i="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bg1">
                        <a:alpha val="5000"/>
                      </a:schemeClr>
                    </a:solidFill>
                  </a:tcPr>
                </a:tc>
                <a:tc>
                  <a:txBody>
                    <a:bodyPr/>
                    <a:lstStyle/>
                    <a:p>
                      <a:pPr algn="r" rtl="0" fontAlgn="base">
                        <a:lnSpc>
                          <a:spcPts val="1275"/>
                        </a:lnSpc>
                        <a:buNone/>
                      </a:pPr>
                      <a:r>
                        <a:rPr lang="mn-MN" sz="1400" b="0">
                          <a:solidFill>
                            <a:schemeClr val="bg1"/>
                          </a:solidFill>
                          <a:effectLst/>
                        </a:rPr>
                        <a:t>100,000 </a:t>
                      </a:r>
                      <a:endParaRPr lang="mn-MN" sz="2400" b="0" i="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bg1">
                        <a:alpha val="5000"/>
                      </a:schemeClr>
                    </a:solidFill>
                  </a:tcPr>
                </a:tc>
                <a:extLst>
                  <a:ext uri="{0D108BD9-81ED-4DB2-BD59-A6C34878D82A}">
                    <a16:rowId xmlns:a16="http://schemas.microsoft.com/office/drawing/2014/main" val="2849636393"/>
                  </a:ext>
                </a:extLst>
              </a:tr>
              <a:tr h="303728">
                <a:tc>
                  <a:txBody>
                    <a:bodyPr/>
                    <a:lstStyle/>
                    <a:p>
                      <a:pPr algn="ctr" rtl="0" fontAlgn="base">
                        <a:lnSpc>
                          <a:spcPts val="1275"/>
                        </a:lnSpc>
                        <a:buNone/>
                      </a:pPr>
                      <a:r>
                        <a:rPr lang="mn-MN" sz="1400" b="0">
                          <a:solidFill>
                            <a:schemeClr val="bg1"/>
                          </a:solidFill>
                          <a:effectLst/>
                        </a:rPr>
                        <a:t>3 </a:t>
                      </a:r>
                      <a:endParaRPr lang="mn-MN" sz="2400" b="0" i="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bg1">
                        <a:alpha val="5000"/>
                      </a:schemeClr>
                    </a:solidFill>
                  </a:tcPr>
                </a:tc>
                <a:tc>
                  <a:txBody>
                    <a:bodyPr/>
                    <a:lstStyle/>
                    <a:p>
                      <a:pPr algn="l" rtl="0" fontAlgn="base">
                        <a:lnSpc>
                          <a:spcPts val="1275"/>
                        </a:lnSpc>
                        <a:buNone/>
                      </a:pPr>
                      <a:r>
                        <a:rPr lang="mn-MN" sz="1400" b="0">
                          <a:solidFill>
                            <a:schemeClr val="bg1"/>
                          </a:solidFill>
                          <a:effectLst/>
                        </a:rPr>
                        <a:t>Сүлжээний багц төхөөрөмж </a:t>
                      </a:r>
                      <a:endParaRPr lang="mn-MN" sz="2400" b="0" i="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bg1">
                        <a:alpha val="5000"/>
                      </a:schemeClr>
                    </a:solidFill>
                  </a:tcPr>
                </a:tc>
                <a:tc>
                  <a:txBody>
                    <a:bodyPr/>
                    <a:lstStyle/>
                    <a:p>
                      <a:pPr algn="r" rtl="0" fontAlgn="base">
                        <a:lnSpc>
                          <a:spcPts val="1275"/>
                        </a:lnSpc>
                        <a:buNone/>
                      </a:pPr>
                      <a:r>
                        <a:rPr lang="mn-MN" sz="1400" b="0">
                          <a:solidFill>
                            <a:schemeClr val="bg1"/>
                          </a:solidFill>
                          <a:effectLst/>
                        </a:rPr>
                        <a:t>400,000 </a:t>
                      </a:r>
                      <a:endParaRPr lang="mn-MN" sz="2400" b="0" i="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bg1">
                        <a:alpha val="5000"/>
                      </a:schemeClr>
                    </a:solidFill>
                  </a:tcPr>
                </a:tc>
                <a:tc>
                  <a:txBody>
                    <a:bodyPr/>
                    <a:lstStyle/>
                    <a:p>
                      <a:pPr algn="ctr" rtl="0" fontAlgn="base">
                        <a:lnSpc>
                          <a:spcPts val="1275"/>
                        </a:lnSpc>
                        <a:buNone/>
                      </a:pPr>
                      <a:r>
                        <a:rPr lang="mn-MN" sz="1400" b="0">
                          <a:solidFill>
                            <a:schemeClr val="bg1"/>
                          </a:solidFill>
                          <a:effectLst/>
                        </a:rPr>
                        <a:t>1 багц </a:t>
                      </a:r>
                      <a:endParaRPr lang="mn-MN" sz="2400" b="0" i="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bg1">
                        <a:alpha val="5000"/>
                      </a:schemeClr>
                    </a:solidFill>
                  </a:tcPr>
                </a:tc>
                <a:tc>
                  <a:txBody>
                    <a:bodyPr/>
                    <a:lstStyle/>
                    <a:p>
                      <a:pPr algn="r" rtl="0" fontAlgn="base">
                        <a:lnSpc>
                          <a:spcPts val="1275"/>
                        </a:lnSpc>
                        <a:buNone/>
                      </a:pPr>
                      <a:r>
                        <a:rPr lang="mn-MN" sz="1400" b="0">
                          <a:solidFill>
                            <a:schemeClr val="bg1"/>
                          </a:solidFill>
                          <a:effectLst/>
                        </a:rPr>
                        <a:t>400,000 </a:t>
                      </a:r>
                      <a:endParaRPr lang="mn-MN" sz="2400" b="0" i="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bg1">
                        <a:alpha val="5000"/>
                      </a:schemeClr>
                    </a:solidFill>
                  </a:tcPr>
                </a:tc>
                <a:extLst>
                  <a:ext uri="{0D108BD9-81ED-4DB2-BD59-A6C34878D82A}">
                    <a16:rowId xmlns:a16="http://schemas.microsoft.com/office/drawing/2014/main" val="637484437"/>
                  </a:ext>
                </a:extLst>
              </a:tr>
              <a:tr h="499197">
                <a:tc>
                  <a:txBody>
                    <a:bodyPr/>
                    <a:lstStyle/>
                    <a:p>
                      <a:pPr algn="ctr" rtl="0" fontAlgn="base">
                        <a:lnSpc>
                          <a:spcPts val="1275"/>
                        </a:lnSpc>
                        <a:buNone/>
                      </a:pPr>
                      <a:r>
                        <a:rPr lang="mn-MN" sz="1400" b="0">
                          <a:solidFill>
                            <a:schemeClr val="bg1"/>
                          </a:solidFill>
                          <a:effectLst/>
                        </a:rPr>
                        <a:t>4 </a:t>
                      </a:r>
                      <a:endParaRPr lang="mn-MN" sz="2400" b="0" i="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bg1">
                        <a:alpha val="5000"/>
                      </a:schemeClr>
                    </a:solidFill>
                  </a:tcPr>
                </a:tc>
                <a:tc>
                  <a:txBody>
                    <a:bodyPr/>
                    <a:lstStyle/>
                    <a:p>
                      <a:pPr algn="l" rtl="0" fontAlgn="base">
                        <a:lnSpc>
                          <a:spcPts val="1275"/>
                        </a:lnSpc>
                        <a:buNone/>
                      </a:pPr>
                      <a:r>
                        <a:rPr lang="mn-MN" sz="1400" b="0">
                          <a:solidFill>
                            <a:schemeClr val="bg1"/>
                          </a:solidFill>
                          <a:effectLst/>
                        </a:rPr>
                        <a:t>Өсвөрийн цахим манлайлагчид өгөх гарын бэлэг (10 хүүхэд) </a:t>
                      </a:r>
                      <a:endParaRPr lang="mn-MN" sz="2400" b="0" i="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bg1">
                        <a:alpha val="5000"/>
                      </a:schemeClr>
                    </a:solidFill>
                  </a:tcPr>
                </a:tc>
                <a:tc>
                  <a:txBody>
                    <a:bodyPr/>
                    <a:lstStyle/>
                    <a:p>
                      <a:pPr algn="r" rtl="0" fontAlgn="base">
                        <a:lnSpc>
                          <a:spcPts val="1275"/>
                        </a:lnSpc>
                        <a:buNone/>
                      </a:pPr>
                      <a:r>
                        <a:rPr lang="mn-MN" sz="1400" b="0">
                          <a:solidFill>
                            <a:schemeClr val="bg1"/>
                          </a:solidFill>
                          <a:effectLst/>
                        </a:rPr>
                        <a:t>200,000 </a:t>
                      </a:r>
                      <a:endParaRPr lang="mn-MN" sz="2400" b="0" i="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bg1">
                        <a:alpha val="5000"/>
                      </a:schemeClr>
                    </a:solidFill>
                  </a:tcPr>
                </a:tc>
                <a:tc>
                  <a:txBody>
                    <a:bodyPr/>
                    <a:lstStyle/>
                    <a:p>
                      <a:pPr algn="ctr" rtl="0" fontAlgn="base">
                        <a:lnSpc>
                          <a:spcPts val="1275"/>
                        </a:lnSpc>
                        <a:buNone/>
                      </a:pPr>
                      <a:r>
                        <a:rPr lang="mn-MN" sz="1400" b="0">
                          <a:solidFill>
                            <a:schemeClr val="bg1"/>
                          </a:solidFill>
                          <a:effectLst/>
                        </a:rPr>
                        <a:t>10 багц </a:t>
                      </a:r>
                      <a:endParaRPr lang="mn-MN" sz="2400" b="0" i="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bg1">
                        <a:alpha val="5000"/>
                      </a:schemeClr>
                    </a:solidFill>
                  </a:tcPr>
                </a:tc>
                <a:tc>
                  <a:txBody>
                    <a:bodyPr/>
                    <a:lstStyle/>
                    <a:p>
                      <a:pPr algn="r" rtl="0" fontAlgn="base">
                        <a:lnSpc>
                          <a:spcPts val="1275"/>
                        </a:lnSpc>
                        <a:buNone/>
                      </a:pPr>
                      <a:r>
                        <a:rPr lang="mn-MN" sz="1400" b="0">
                          <a:solidFill>
                            <a:schemeClr val="bg1"/>
                          </a:solidFill>
                          <a:effectLst/>
                        </a:rPr>
                        <a:t>2,000,000 </a:t>
                      </a:r>
                      <a:endParaRPr lang="mn-MN" sz="2400" b="0" i="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bg1">
                        <a:alpha val="5000"/>
                      </a:schemeClr>
                    </a:solidFill>
                  </a:tcPr>
                </a:tc>
                <a:extLst>
                  <a:ext uri="{0D108BD9-81ED-4DB2-BD59-A6C34878D82A}">
                    <a16:rowId xmlns:a16="http://schemas.microsoft.com/office/drawing/2014/main" val="3231783327"/>
                  </a:ext>
                </a:extLst>
              </a:tr>
              <a:tr h="694665">
                <a:tc>
                  <a:txBody>
                    <a:bodyPr/>
                    <a:lstStyle/>
                    <a:p>
                      <a:pPr algn="ctr" rtl="0" fontAlgn="base">
                        <a:lnSpc>
                          <a:spcPts val="1275"/>
                        </a:lnSpc>
                        <a:buNone/>
                      </a:pPr>
                      <a:r>
                        <a:rPr lang="mn-MN" sz="1400" b="0">
                          <a:solidFill>
                            <a:schemeClr val="bg1"/>
                          </a:solidFill>
                          <a:effectLst/>
                        </a:rPr>
                        <a:t>5 </a:t>
                      </a:r>
                      <a:endParaRPr lang="mn-MN" sz="2400" b="0" i="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bg1">
                        <a:alpha val="5000"/>
                      </a:schemeClr>
                    </a:solidFill>
                  </a:tcPr>
                </a:tc>
                <a:tc>
                  <a:txBody>
                    <a:bodyPr/>
                    <a:lstStyle/>
                    <a:p>
                      <a:pPr algn="l" rtl="0" fontAlgn="base">
                        <a:lnSpc>
                          <a:spcPts val="1275"/>
                        </a:lnSpc>
                        <a:buNone/>
                      </a:pPr>
                      <a:r>
                        <a:rPr lang="mn-MN" sz="1400" b="0">
                          <a:solidFill>
                            <a:schemeClr val="bg1"/>
                          </a:solidFill>
                          <a:effectLst/>
                        </a:rPr>
                        <a:t>Сургалтын хэрэгсэл, үйл ажиллагааны зардал (ОНЦМА+</a:t>
                      </a:r>
                      <a:r>
                        <a:rPr lang="mn-MN" sz="1400" b="0" err="1">
                          <a:solidFill>
                            <a:schemeClr val="bg1"/>
                          </a:solidFill>
                          <a:effectLst/>
                        </a:rPr>
                        <a:t>ӨЦМ</a:t>
                      </a:r>
                      <a:r>
                        <a:rPr lang="mn-MN" sz="1400" b="0">
                          <a:solidFill>
                            <a:schemeClr val="bg1"/>
                          </a:solidFill>
                          <a:effectLst/>
                        </a:rPr>
                        <a:t>) </a:t>
                      </a:r>
                      <a:endParaRPr lang="mn-MN" sz="2400" b="0" i="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bg1">
                        <a:alpha val="5000"/>
                      </a:schemeClr>
                    </a:solidFill>
                  </a:tcPr>
                </a:tc>
                <a:tc>
                  <a:txBody>
                    <a:bodyPr/>
                    <a:lstStyle/>
                    <a:p>
                      <a:pPr algn="r" rtl="0" fontAlgn="base">
                        <a:lnSpc>
                          <a:spcPts val="1275"/>
                        </a:lnSpc>
                        <a:buNone/>
                      </a:pPr>
                      <a:r>
                        <a:rPr lang="mn-MN" sz="1400" b="0">
                          <a:solidFill>
                            <a:schemeClr val="bg1"/>
                          </a:solidFill>
                          <a:effectLst/>
                        </a:rPr>
                        <a:t>3,000,000 </a:t>
                      </a:r>
                      <a:endParaRPr lang="mn-MN" sz="2400" b="0" i="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bg1">
                        <a:alpha val="5000"/>
                      </a:schemeClr>
                    </a:solidFill>
                  </a:tcPr>
                </a:tc>
                <a:tc>
                  <a:txBody>
                    <a:bodyPr/>
                    <a:lstStyle/>
                    <a:p>
                      <a:pPr algn="ctr" rtl="0" fontAlgn="base">
                        <a:lnSpc>
                          <a:spcPts val="1275"/>
                        </a:lnSpc>
                        <a:buNone/>
                      </a:pPr>
                      <a:r>
                        <a:rPr lang="mn-MN" sz="1400" b="0">
                          <a:solidFill>
                            <a:schemeClr val="bg1"/>
                          </a:solidFill>
                          <a:effectLst/>
                        </a:rPr>
                        <a:t>1 удаа </a:t>
                      </a:r>
                      <a:endParaRPr lang="mn-MN" sz="2400" b="0" i="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bg1">
                        <a:alpha val="5000"/>
                      </a:schemeClr>
                    </a:solidFill>
                  </a:tcPr>
                </a:tc>
                <a:tc>
                  <a:txBody>
                    <a:bodyPr/>
                    <a:lstStyle/>
                    <a:p>
                      <a:pPr algn="r" rtl="0" fontAlgn="base">
                        <a:lnSpc>
                          <a:spcPts val="1275"/>
                        </a:lnSpc>
                        <a:buNone/>
                      </a:pPr>
                      <a:r>
                        <a:rPr lang="mn-MN" sz="1400" b="0">
                          <a:solidFill>
                            <a:schemeClr val="bg1"/>
                          </a:solidFill>
                          <a:effectLst/>
                        </a:rPr>
                        <a:t>3,000,000 </a:t>
                      </a:r>
                      <a:endParaRPr lang="mn-MN" sz="2400" b="0" i="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bg1">
                        <a:alpha val="5000"/>
                      </a:schemeClr>
                    </a:solidFill>
                  </a:tcPr>
                </a:tc>
                <a:extLst>
                  <a:ext uri="{0D108BD9-81ED-4DB2-BD59-A6C34878D82A}">
                    <a16:rowId xmlns:a16="http://schemas.microsoft.com/office/drawing/2014/main" val="1566053323"/>
                  </a:ext>
                </a:extLst>
              </a:tr>
              <a:tr h="499197">
                <a:tc>
                  <a:txBody>
                    <a:bodyPr/>
                    <a:lstStyle/>
                    <a:p>
                      <a:pPr algn="ctr" rtl="0" fontAlgn="base">
                        <a:lnSpc>
                          <a:spcPts val="1275"/>
                        </a:lnSpc>
                        <a:buNone/>
                      </a:pPr>
                      <a:r>
                        <a:rPr lang="mn-MN" sz="1400" b="0">
                          <a:solidFill>
                            <a:schemeClr val="bg1"/>
                          </a:solidFill>
                          <a:effectLst/>
                        </a:rPr>
                        <a:t>6 </a:t>
                      </a:r>
                      <a:endParaRPr lang="mn-MN" sz="2400" b="0" i="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bg1">
                        <a:alpha val="5000"/>
                      </a:schemeClr>
                    </a:solidFill>
                  </a:tcPr>
                </a:tc>
                <a:tc>
                  <a:txBody>
                    <a:bodyPr/>
                    <a:lstStyle/>
                    <a:p>
                      <a:pPr algn="l" rtl="0" fontAlgn="base">
                        <a:lnSpc>
                          <a:spcPts val="1275"/>
                        </a:lnSpc>
                        <a:buNone/>
                      </a:pPr>
                      <a:r>
                        <a:rPr lang="ru-RU" sz="1400" b="0">
                          <a:solidFill>
                            <a:schemeClr val="bg1"/>
                          </a:solidFill>
                          <a:effectLst/>
                        </a:rPr>
                        <a:t>ОНЦМА-г чадавхжуулах танхимын сургалтын зардал </a:t>
                      </a:r>
                      <a:endParaRPr lang="ru-RU" sz="2400" b="0" i="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bg1">
                        <a:alpha val="5000"/>
                      </a:schemeClr>
                    </a:solidFill>
                  </a:tcPr>
                </a:tc>
                <a:tc>
                  <a:txBody>
                    <a:bodyPr/>
                    <a:lstStyle/>
                    <a:p>
                      <a:pPr algn="r" rtl="0" fontAlgn="base">
                        <a:lnSpc>
                          <a:spcPts val="1275"/>
                        </a:lnSpc>
                        <a:buNone/>
                      </a:pPr>
                      <a:r>
                        <a:rPr lang="mn-MN" sz="1400" b="0">
                          <a:solidFill>
                            <a:schemeClr val="bg1"/>
                          </a:solidFill>
                          <a:effectLst/>
                        </a:rPr>
                        <a:t>380,000 </a:t>
                      </a:r>
                      <a:endParaRPr lang="mn-MN" sz="2400" b="0" i="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bg1">
                        <a:alpha val="5000"/>
                      </a:schemeClr>
                    </a:solidFill>
                  </a:tcPr>
                </a:tc>
                <a:tc>
                  <a:txBody>
                    <a:bodyPr/>
                    <a:lstStyle/>
                    <a:p>
                      <a:pPr algn="ctr" rtl="0" fontAlgn="base">
                        <a:lnSpc>
                          <a:spcPts val="1275"/>
                        </a:lnSpc>
                        <a:buNone/>
                      </a:pPr>
                      <a:r>
                        <a:rPr lang="mn-MN" sz="1400" b="0">
                          <a:solidFill>
                            <a:schemeClr val="bg1"/>
                          </a:solidFill>
                          <a:effectLst/>
                        </a:rPr>
                        <a:t>1 удаа </a:t>
                      </a:r>
                      <a:endParaRPr lang="mn-MN" sz="2400" b="0" i="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bg1">
                        <a:alpha val="5000"/>
                      </a:schemeClr>
                    </a:solidFill>
                  </a:tcPr>
                </a:tc>
                <a:tc>
                  <a:txBody>
                    <a:bodyPr/>
                    <a:lstStyle/>
                    <a:p>
                      <a:pPr algn="r" rtl="0" fontAlgn="base">
                        <a:lnSpc>
                          <a:spcPts val="1275"/>
                        </a:lnSpc>
                        <a:buNone/>
                      </a:pPr>
                      <a:r>
                        <a:rPr lang="mn-MN" sz="1400" b="0">
                          <a:solidFill>
                            <a:schemeClr val="bg1"/>
                          </a:solidFill>
                          <a:effectLst/>
                        </a:rPr>
                        <a:t>380,000 </a:t>
                      </a:r>
                      <a:endParaRPr lang="mn-MN" sz="2400" b="0" i="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bg1">
                        <a:alpha val="5000"/>
                      </a:schemeClr>
                    </a:solidFill>
                  </a:tcPr>
                </a:tc>
                <a:extLst>
                  <a:ext uri="{0D108BD9-81ED-4DB2-BD59-A6C34878D82A}">
                    <a16:rowId xmlns:a16="http://schemas.microsoft.com/office/drawing/2014/main" val="1795631744"/>
                  </a:ext>
                </a:extLst>
              </a:tr>
              <a:tr h="694665">
                <a:tc>
                  <a:txBody>
                    <a:bodyPr/>
                    <a:lstStyle/>
                    <a:p>
                      <a:pPr algn="ctr" rtl="0" fontAlgn="base">
                        <a:lnSpc>
                          <a:spcPts val="1275"/>
                        </a:lnSpc>
                        <a:buNone/>
                      </a:pPr>
                      <a:r>
                        <a:rPr lang="mn-MN" sz="1400" b="0">
                          <a:solidFill>
                            <a:schemeClr val="bg1"/>
                          </a:solidFill>
                          <a:effectLst/>
                        </a:rPr>
                        <a:t>7 </a:t>
                      </a:r>
                      <a:endParaRPr lang="mn-MN" sz="2400" b="0" i="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bg1">
                        <a:alpha val="5000"/>
                      </a:schemeClr>
                    </a:solidFill>
                  </a:tcPr>
                </a:tc>
                <a:tc>
                  <a:txBody>
                    <a:bodyPr/>
                    <a:lstStyle/>
                    <a:p>
                      <a:pPr algn="l" rtl="0" fontAlgn="base">
                        <a:lnSpc>
                          <a:spcPts val="1275"/>
                        </a:lnSpc>
                        <a:buNone/>
                      </a:pPr>
                      <a:r>
                        <a:rPr lang="mn-MN" sz="1400" b="0">
                          <a:solidFill>
                            <a:schemeClr val="bg1"/>
                          </a:solidFill>
                          <a:effectLst/>
                        </a:rPr>
                        <a:t>ОНЦМА багшийн томилолтын зардал /аймагт дунджаар, замын зардал+хоол+буудал/ </a:t>
                      </a:r>
                      <a:endParaRPr lang="mn-MN" sz="2400" b="0" i="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bg1">
                        <a:alpha val="5000"/>
                      </a:schemeClr>
                    </a:solidFill>
                  </a:tcPr>
                </a:tc>
                <a:tc>
                  <a:txBody>
                    <a:bodyPr/>
                    <a:lstStyle/>
                    <a:p>
                      <a:pPr algn="r" rtl="0" fontAlgn="base">
                        <a:lnSpc>
                          <a:spcPts val="1275"/>
                        </a:lnSpc>
                        <a:buNone/>
                      </a:pPr>
                      <a:r>
                        <a:rPr lang="mn-MN" sz="1400" b="0">
                          <a:solidFill>
                            <a:schemeClr val="bg1"/>
                          </a:solidFill>
                          <a:effectLst/>
                        </a:rPr>
                        <a:t>220,000 </a:t>
                      </a:r>
                      <a:endParaRPr lang="mn-MN" sz="2400" b="0" i="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bg1">
                        <a:alpha val="5000"/>
                      </a:schemeClr>
                    </a:solidFill>
                  </a:tcPr>
                </a:tc>
                <a:tc>
                  <a:txBody>
                    <a:bodyPr/>
                    <a:lstStyle/>
                    <a:p>
                      <a:pPr algn="ctr" rtl="0" fontAlgn="base">
                        <a:lnSpc>
                          <a:spcPts val="1275"/>
                        </a:lnSpc>
                        <a:buNone/>
                      </a:pPr>
                      <a:r>
                        <a:rPr lang="mn-MN" sz="1400" b="0">
                          <a:solidFill>
                            <a:schemeClr val="bg1"/>
                          </a:solidFill>
                          <a:effectLst/>
                        </a:rPr>
                        <a:t>1 удаа </a:t>
                      </a:r>
                      <a:endParaRPr lang="mn-MN" sz="2400" b="0" i="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bg1">
                        <a:alpha val="5000"/>
                      </a:schemeClr>
                    </a:solidFill>
                  </a:tcPr>
                </a:tc>
                <a:tc>
                  <a:txBody>
                    <a:bodyPr/>
                    <a:lstStyle/>
                    <a:p>
                      <a:pPr algn="r" rtl="0" fontAlgn="base">
                        <a:lnSpc>
                          <a:spcPts val="1275"/>
                        </a:lnSpc>
                        <a:buNone/>
                      </a:pPr>
                      <a:r>
                        <a:rPr lang="mn-MN" sz="1400" b="0">
                          <a:solidFill>
                            <a:schemeClr val="bg1"/>
                          </a:solidFill>
                          <a:effectLst/>
                        </a:rPr>
                        <a:t>220,000 </a:t>
                      </a:r>
                      <a:endParaRPr lang="mn-MN" sz="2400" b="0" i="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bg1">
                        <a:alpha val="5000"/>
                      </a:schemeClr>
                    </a:solidFill>
                  </a:tcPr>
                </a:tc>
                <a:extLst>
                  <a:ext uri="{0D108BD9-81ED-4DB2-BD59-A6C34878D82A}">
                    <a16:rowId xmlns:a16="http://schemas.microsoft.com/office/drawing/2014/main" val="2315028140"/>
                  </a:ext>
                </a:extLst>
              </a:tr>
              <a:tr h="303728">
                <a:tc gridSpan="4">
                  <a:txBody>
                    <a:bodyPr/>
                    <a:lstStyle/>
                    <a:p>
                      <a:pPr algn="ctr" rtl="0" fontAlgn="base">
                        <a:lnSpc>
                          <a:spcPts val="1275"/>
                        </a:lnSpc>
                        <a:buNone/>
                      </a:pPr>
                      <a:r>
                        <a:rPr lang="mn-MN" sz="1400" b="0">
                          <a:solidFill>
                            <a:schemeClr val="bg1"/>
                          </a:solidFill>
                          <a:effectLst/>
                        </a:rPr>
                        <a:t>Нийт </a:t>
                      </a:r>
                      <a:endParaRPr lang="mn-MN" sz="2400" b="0" i="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bg1">
                        <a:alpha val="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rtl="0" fontAlgn="base">
                        <a:lnSpc>
                          <a:spcPts val="1275"/>
                        </a:lnSpc>
                        <a:buNone/>
                      </a:pPr>
                      <a:r>
                        <a:rPr lang="mn-MN" sz="1400" b="0">
                          <a:solidFill>
                            <a:schemeClr val="bg1"/>
                          </a:solidFill>
                          <a:effectLst/>
                        </a:rPr>
                        <a:t>7,900,000 </a:t>
                      </a:r>
                      <a:endParaRPr lang="mn-MN" sz="2400" b="0" i="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chemeClr val="bg1">
                        <a:alpha val="5000"/>
                      </a:schemeClr>
                    </a:solidFill>
                  </a:tcPr>
                </a:tc>
                <a:extLst>
                  <a:ext uri="{0D108BD9-81ED-4DB2-BD59-A6C34878D82A}">
                    <a16:rowId xmlns:a16="http://schemas.microsoft.com/office/drawing/2014/main" val="3182688425"/>
                  </a:ext>
                </a:extLst>
              </a:tr>
            </a:tbl>
          </a:graphicData>
        </a:graphic>
      </p:graphicFrame>
      <p:pic>
        <p:nvPicPr>
          <p:cNvPr id="17" name="Picture 16">
            <a:extLst>
              <a:ext uri="{FF2B5EF4-FFF2-40B4-BE49-F238E27FC236}">
                <a16:creationId xmlns:a16="http://schemas.microsoft.com/office/drawing/2014/main" id="{14B5A232-5B48-824B-AC1B-B7510F66A2F8}"/>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t="85828" r="6223" b="8179"/>
          <a:stretch/>
        </p:blipFill>
        <p:spPr bwMode="auto">
          <a:xfrm flipV="1">
            <a:off x="7568525" y="63980"/>
            <a:ext cx="3037769" cy="142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6975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6A3ACC1-13F0-2B73-3424-2336B2210D57}"/>
              </a:ext>
            </a:extLst>
          </p:cNvPr>
          <p:cNvSpPr/>
          <p:nvPr/>
        </p:nvSpPr>
        <p:spPr>
          <a:xfrm>
            <a:off x="642945" y="1828800"/>
            <a:ext cx="7585421" cy="6766412"/>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177DDF77-F73E-AF1E-B010-0E0E35F82B6A}"/>
              </a:ext>
            </a:extLst>
          </p:cNvPr>
          <p:cNvSpPr txBox="1">
            <a:spLocks/>
          </p:cNvSpPr>
          <p:nvPr/>
        </p:nvSpPr>
        <p:spPr>
          <a:xfrm>
            <a:off x="11527640" y="4970255"/>
            <a:ext cx="4274081" cy="334856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endParaRPr lang="en-US" sz="240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1209FA1-6388-514C-8EFF-EF9F4F0EB7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03730" y="6106588"/>
            <a:ext cx="2851758" cy="2851758"/>
          </a:xfrm>
          <a:prstGeom prst="rect">
            <a:avLst/>
          </a:prstGeom>
        </p:spPr>
      </p:pic>
      <p:sp>
        <p:nvSpPr>
          <p:cNvPr id="7" name="TextBox 6">
            <a:extLst>
              <a:ext uri="{FF2B5EF4-FFF2-40B4-BE49-F238E27FC236}">
                <a16:creationId xmlns:a16="http://schemas.microsoft.com/office/drawing/2014/main" id="{3538ED30-9D2C-6AD1-C374-5C2FB90349C7}"/>
              </a:ext>
            </a:extLst>
          </p:cNvPr>
          <p:cNvSpPr txBox="1"/>
          <p:nvPr/>
        </p:nvSpPr>
        <p:spPr>
          <a:xfrm>
            <a:off x="3124554" y="778576"/>
            <a:ext cx="10996509" cy="769441"/>
          </a:xfrm>
          <a:prstGeom prst="rect">
            <a:avLst/>
          </a:prstGeom>
        </p:spPr>
        <p:txBody>
          <a:bodyPr vert="horz" lIns="91440" tIns="45720" rIns="91440" bIns="45720" rtlCol="0" anchor="ctr">
            <a:normAutofit/>
          </a:bodyPr>
          <a:lstStyle>
            <a:lvl1pPr algn="ctr">
              <a:spcBef>
                <a:spcPct val="0"/>
              </a:spcBef>
              <a:buNone/>
              <a:defRPr sz="4400" b="1">
                <a:solidFill>
                  <a:srgbClr val="FFC000"/>
                </a:solidFill>
                <a:latin typeface="Arial" panose="020B0604020202020204" pitchFamily="34" charset="0"/>
                <a:ea typeface="+mj-ea"/>
                <a:cs typeface="Arial" panose="020B0604020202020204" pitchFamily="34" charset="0"/>
              </a:defRPr>
            </a:lvl1pPr>
          </a:lstStyle>
          <a:p>
            <a:r>
              <a:rPr lang="mn-MN"/>
              <a:t>ШИНЭЭР БАТЛАГДАХ ХУУЛЬ, ЖУРАМ</a:t>
            </a:r>
            <a:endParaRPr lang="en-US"/>
          </a:p>
        </p:txBody>
      </p:sp>
      <p:sp>
        <p:nvSpPr>
          <p:cNvPr id="8" name="TextBox 27">
            <a:extLst>
              <a:ext uri="{FF2B5EF4-FFF2-40B4-BE49-F238E27FC236}">
                <a16:creationId xmlns:a16="http://schemas.microsoft.com/office/drawing/2014/main" id="{5FF4B04F-2F7F-2E71-9085-4D3262C0638F}"/>
              </a:ext>
            </a:extLst>
          </p:cNvPr>
          <p:cNvSpPr txBox="1"/>
          <p:nvPr/>
        </p:nvSpPr>
        <p:spPr>
          <a:xfrm>
            <a:off x="987634" y="6687115"/>
            <a:ext cx="6940759" cy="1292662"/>
          </a:xfrm>
          <a:prstGeom prst="rect">
            <a:avLst/>
          </a:prstGeom>
          <a:ln>
            <a:solidFill>
              <a:srgbClr val="002060"/>
            </a:solidFill>
            <a:prstDash val="dash"/>
          </a:ln>
        </p:spPr>
        <p:txBody>
          <a:bodyPr wrap="square" lIns="91440" tIns="91440" rIns="91440" bIns="91440" rtlCol="0" anchor="t">
            <a:spAutoFit/>
          </a:bodyPr>
          <a:lstStyle/>
          <a:p>
            <a:pPr marL="285750" indent="-285750" algn="just">
              <a:buFont typeface="Arial" panose="020B0604020202020204" pitchFamily="34" charset="0"/>
              <a:buChar char="•"/>
            </a:pPr>
            <a:r>
              <a:rPr lang="mn-MN">
                <a:solidFill>
                  <a:schemeClr val="bg1"/>
                </a:solidFill>
                <a:latin typeface="Roboto" panose="02000000000000000000" pitchFamily="2" charset="0"/>
                <a:ea typeface="Roboto" panose="02000000000000000000" pitchFamily="2" charset="0"/>
                <a:cs typeface="Roboto" panose="02000000000000000000" pitchFamily="2" charset="0"/>
                <a:sym typeface="Poppins Light"/>
              </a:rPr>
              <a:t>Хувийн хэвшлийн боловсруулсан сургалтын байгууллагын удирдлага мэдээллийн системийг удирдах зөвлөлөөрөө хэлэлцүүлэн сонгож, ашиглах.</a:t>
            </a:r>
          </a:p>
          <a:p>
            <a:pPr marL="285750" indent="-285750" algn="just">
              <a:buFont typeface="Arial" panose="020B0604020202020204" pitchFamily="34" charset="0"/>
              <a:buChar char="•"/>
            </a:pPr>
            <a:r>
              <a:rPr lang="en-US">
                <a:solidFill>
                  <a:schemeClr val="bg1"/>
                </a:solidFill>
                <a:latin typeface="Roboto" panose="02000000000000000000" pitchFamily="2" charset="0"/>
                <a:ea typeface="Roboto" panose="02000000000000000000" pitchFamily="2" charset="0"/>
                <a:cs typeface="Roboto" panose="02000000000000000000" pitchFamily="2" charset="0"/>
                <a:sym typeface="Poppins Light"/>
              </a:rPr>
              <a:t>Facebook group chat, telegram </a:t>
            </a:r>
            <a:r>
              <a:rPr lang="mn-MN">
                <a:solidFill>
                  <a:schemeClr val="bg1"/>
                </a:solidFill>
                <a:latin typeface="Roboto" panose="02000000000000000000" pitchFamily="2" charset="0"/>
                <a:ea typeface="Roboto" panose="02000000000000000000" pitchFamily="2" charset="0"/>
                <a:cs typeface="Roboto" panose="02000000000000000000" pitchFamily="2" charset="0"/>
                <a:sym typeface="Poppins Light"/>
              </a:rPr>
              <a:t>хэрэглэхгүй.</a:t>
            </a:r>
            <a:endParaRPr lang="en-US">
              <a:solidFill>
                <a:schemeClr val="bg1"/>
              </a:solidFill>
              <a:latin typeface="Roboto" panose="02000000000000000000" pitchFamily="2" charset="0"/>
              <a:ea typeface="Roboto" panose="02000000000000000000" pitchFamily="2" charset="0"/>
              <a:cs typeface="Roboto" panose="02000000000000000000" pitchFamily="2" charset="0"/>
              <a:sym typeface="Poppins Light"/>
            </a:endParaRPr>
          </a:p>
        </p:txBody>
      </p:sp>
      <p:sp>
        <p:nvSpPr>
          <p:cNvPr id="9" name="Rectangle 8">
            <a:extLst>
              <a:ext uri="{FF2B5EF4-FFF2-40B4-BE49-F238E27FC236}">
                <a16:creationId xmlns:a16="http://schemas.microsoft.com/office/drawing/2014/main" id="{0F41DFF0-2A82-407B-460A-873BF5B1D934}"/>
              </a:ext>
            </a:extLst>
          </p:cNvPr>
          <p:cNvSpPr/>
          <p:nvPr/>
        </p:nvSpPr>
        <p:spPr>
          <a:xfrm>
            <a:off x="1033598" y="6326027"/>
            <a:ext cx="3944041" cy="31851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mn-MN" sz="1600" b="1">
                <a:latin typeface="Roboto" panose="02000000000000000000" pitchFamily="2" charset="0"/>
                <a:ea typeface="Roboto" panose="02000000000000000000" pitchFamily="2" charset="0"/>
                <a:cs typeface="Roboto" panose="02000000000000000000" pitchFamily="2" charset="0"/>
              </a:rPr>
              <a:t>САНАЛ</a:t>
            </a:r>
            <a:endParaRPr lang="en-US" sz="1600" b="1">
              <a:latin typeface="Roboto" panose="02000000000000000000" pitchFamily="2" charset="0"/>
              <a:ea typeface="Roboto" panose="02000000000000000000" pitchFamily="2" charset="0"/>
              <a:cs typeface="Roboto" panose="02000000000000000000" pitchFamily="2" charset="0"/>
            </a:endParaRPr>
          </a:p>
        </p:txBody>
      </p:sp>
      <p:sp>
        <p:nvSpPr>
          <p:cNvPr id="10" name="TextBox 27">
            <a:extLst>
              <a:ext uri="{FF2B5EF4-FFF2-40B4-BE49-F238E27FC236}">
                <a16:creationId xmlns:a16="http://schemas.microsoft.com/office/drawing/2014/main" id="{E699F108-301C-31F4-CB00-25C52ACC5742}"/>
              </a:ext>
            </a:extLst>
          </p:cNvPr>
          <p:cNvSpPr txBox="1"/>
          <p:nvPr/>
        </p:nvSpPr>
        <p:spPr>
          <a:xfrm>
            <a:off x="1033598" y="2669122"/>
            <a:ext cx="6940760" cy="1569660"/>
          </a:xfrm>
          <a:prstGeom prst="rect">
            <a:avLst/>
          </a:prstGeom>
          <a:solidFill>
            <a:schemeClr val="bg1">
              <a:alpha val="5000"/>
            </a:schemeClr>
          </a:solidFill>
          <a:ln>
            <a:solidFill>
              <a:srgbClr val="002060"/>
            </a:solidFill>
            <a:prstDash val="dash"/>
          </a:ln>
        </p:spPr>
        <p:txBody>
          <a:bodyPr wrap="square" lIns="91440" tIns="91440" rIns="91440" bIns="91440" rtlCol="0" anchor="t">
            <a:spAutoFit/>
          </a:bodyPr>
          <a:lstStyle/>
          <a:p>
            <a:pPr algn="just"/>
            <a:r>
              <a:rPr lang="mn-MN">
                <a:solidFill>
                  <a:schemeClr val="bg1"/>
                </a:solidFill>
                <a:latin typeface="Roboto" panose="02000000000000000000" pitchFamily="2" charset="0"/>
                <a:ea typeface="Roboto" panose="02000000000000000000" pitchFamily="2" charset="0"/>
                <a:cs typeface="Roboto" panose="02000000000000000000" pitchFamily="2" charset="0"/>
              </a:rPr>
              <a:t>	16-аас доош насны хүүхдийг нийгмийн сүлжээнд бүртгэхийг хориглосноор энэ насны хязгаартай хэрэглэгчийн нийгмийн сүлжээнээс шалтгаалсан эрүүл мэнд, оюун санаа, хүмүүжил, төлөвшилд үзүүлэх сөрөг нөлөөллийг бууруулж, гэмт хэрэг, зөрчил, халдлагад өртөхөөс сэргийлнэ.   </a:t>
            </a:r>
            <a:endParaRPr lang="en-US">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1" name="Rectangle 10">
            <a:extLst>
              <a:ext uri="{FF2B5EF4-FFF2-40B4-BE49-F238E27FC236}">
                <a16:creationId xmlns:a16="http://schemas.microsoft.com/office/drawing/2014/main" id="{FA225677-4FC4-97C7-6F24-7210D771F592}"/>
              </a:ext>
            </a:extLst>
          </p:cNvPr>
          <p:cNvSpPr/>
          <p:nvPr/>
        </p:nvSpPr>
        <p:spPr>
          <a:xfrm>
            <a:off x="1034005" y="1968179"/>
            <a:ext cx="6940760" cy="68595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mn-MN" b="1">
                <a:solidFill>
                  <a:prstClr val="white"/>
                </a:solidFill>
                <a:latin typeface="Arial" panose="020B0604020202020204" pitchFamily="34" charset="0"/>
                <a:cs typeface="Arial" panose="020B0604020202020204" pitchFamily="34" charset="0"/>
              </a:rPr>
              <a:t>“НИЙГМИЙН СҮЛЖЭЭНД ХҮҮХДИЙН ОРОЛЦООГ ЗОХИЦУУЛАХ ТУХАЙ</a:t>
            </a:r>
            <a:r>
              <a:rPr lang="mn-MN" b="1">
                <a:solidFill>
                  <a:srgbClr val="FFFFFF"/>
                </a:solidFill>
                <a:latin typeface="Arial"/>
                <a:cs typeface="Arial"/>
              </a:rPr>
              <a:t>” ХУУЛИЙН ТӨСӨЛ</a:t>
            </a:r>
            <a:endParaRPr lang="en-US" b="1"/>
          </a:p>
        </p:txBody>
      </p:sp>
      <p:cxnSp>
        <p:nvCxnSpPr>
          <p:cNvPr id="12" name="Straight Connector 11">
            <a:extLst>
              <a:ext uri="{FF2B5EF4-FFF2-40B4-BE49-F238E27FC236}">
                <a16:creationId xmlns:a16="http://schemas.microsoft.com/office/drawing/2014/main" id="{565D826B-5AA8-35D4-575D-3E6326D23368}"/>
              </a:ext>
            </a:extLst>
          </p:cNvPr>
          <p:cNvCxnSpPr>
            <a:cxnSpLocks/>
          </p:cNvCxnSpPr>
          <p:nvPr/>
        </p:nvCxnSpPr>
        <p:spPr>
          <a:xfrm>
            <a:off x="9052643" y="1968179"/>
            <a:ext cx="14295" cy="6627033"/>
          </a:xfrm>
          <a:prstGeom prst="line">
            <a:avLst/>
          </a:prstGeom>
        </p:spPr>
        <p:style>
          <a:lnRef idx="1">
            <a:schemeClr val="accent1"/>
          </a:lnRef>
          <a:fillRef idx="0">
            <a:schemeClr val="accent1"/>
          </a:fillRef>
          <a:effectRef idx="0">
            <a:schemeClr val="accent1"/>
          </a:effectRef>
          <a:fontRef idx="minor">
            <a:schemeClr val="tx1"/>
          </a:fontRef>
        </p:style>
      </p:cxnSp>
      <p:sp>
        <p:nvSpPr>
          <p:cNvPr id="13" name="Arrow: Right 12">
            <a:extLst>
              <a:ext uri="{FF2B5EF4-FFF2-40B4-BE49-F238E27FC236}">
                <a16:creationId xmlns:a16="http://schemas.microsoft.com/office/drawing/2014/main" id="{9C472104-80F0-EC40-82F8-B622BE2AFB19}"/>
              </a:ext>
            </a:extLst>
          </p:cNvPr>
          <p:cNvSpPr/>
          <p:nvPr/>
        </p:nvSpPr>
        <p:spPr>
          <a:xfrm rot="5400000">
            <a:off x="3877066" y="4727836"/>
            <a:ext cx="1161893" cy="702536"/>
          </a:xfrm>
          <a:prstGeom prst="rightArrow">
            <a:avLst/>
          </a:prstGeom>
          <a:solidFill>
            <a:srgbClr val="15AEEF"/>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15AEEF"/>
              </a:solidFill>
            </a:endParaRPr>
          </a:p>
        </p:txBody>
      </p:sp>
      <p:sp>
        <p:nvSpPr>
          <p:cNvPr id="14" name="TextBox 13">
            <a:extLst>
              <a:ext uri="{FF2B5EF4-FFF2-40B4-BE49-F238E27FC236}">
                <a16:creationId xmlns:a16="http://schemas.microsoft.com/office/drawing/2014/main" id="{4E00DE20-7A03-81B3-E852-94F16FBA0668}"/>
              </a:ext>
            </a:extLst>
          </p:cNvPr>
          <p:cNvSpPr txBox="1"/>
          <p:nvPr/>
        </p:nvSpPr>
        <p:spPr>
          <a:xfrm>
            <a:off x="1180058" y="4427176"/>
            <a:ext cx="2849548" cy="1569660"/>
          </a:xfrm>
          <a:prstGeom prst="rect">
            <a:avLst/>
          </a:prstGeom>
          <a:noFill/>
        </p:spPr>
        <p:txBody>
          <a:bodyPr wrap="square">
            <a:spAutoFit/>
          </a:bodyPr>
          <a:lstStyle/>
          <a:p>
            <a:pPr algn="just"/>
            <a:r>
              <a:rPr lang="mn-MN" sz="1600">
                <a:solidFill>
                  <a:schemeClr val="bg1"/>
                </a:solidFill>
                <a:latin typeface="Roboto" panose="02000000000000000000" pitchFamily="2" charset="0"/>
                <a:ea typeface="Roboto" panose="02000000000000000000" pitchFamily="2" charset="0"/>
                <a:cs typeface="Roboto" panose="02000000000000000000" pitchFamily="2" charset="0"/>
                <a:sym typeface="Poppins Light"/>
              </a:rPr>
              <a:t>Боловсролын сайд П.Наранбаяр хуулийг санаачлан 2026 оны 03 дугаар сарын 11-ний Засгийн Газрын хуралдаанд танилцуулсан.</a:t>
            </a:r>
            <a:endParaRPr lang="en-US" sz="1600">
              <a:solidFill>
                <a:schemeClr val="bg1"/>
              </a:solidFill>
              <a:latin typeface="Roboto" panose="02000000000000000000" pitchFamily="2" charset="0"/>
              <a:ea typeface="Roboto" panose="02000000000000000000" pitchFamily="2" charset="0"/>
              <a:cs typeface="Roboto" panose="02000000000000000000" pitchFamily="2" charset="0"/>
              <a:sym typeface="Poppins Light"/>
            </a:endParaRPr>
          </a:p>
        </p:txBody>
      </p:sp>
      <p:sp>
        <p:nvSpPr>
          <p:cNvPr id="15" name="TextBox 14">
            <a:extLst>
              <a:ext uri="{FF2B5EF4-FFF2-40B4-BE49-F238E27FC236}">
                <a16:creationId xmlns:a16="http://schemas.microsoft.com/office/drawing/2014/main" id="{FB11C9E8-E2D8-AFB0-FFB5-C7A57190FF6F}"/>
              </a:ext>
            </a:extLst>
          </p:cNvPr>
          <p:cNvSpPr txBox="1"/>
          <p:nvPr/>
        </p:nvSpPr>
        <p:spPr>
          <a:xfrm>
            <a:off x="10059229" y="2669122"/>
            <a:ext cx="6940760" cy="3231654"/>
          </a:xfrm>
          <a:prstGeom prst="rect">
            <a:avLst/>
          </a:prstGeom>
          <a:ln>
            <a:solidFill>
              <a:srgbClr val="002060"/>
            </a:solidFill>
            <a:prstDash val="dash"/>
          </a:ln>
        </p:spPr>
        <p:txBody>
          <a:bodyPr wrap="square" lIns="91440" tIns="91440" rIns="91440" bIns="91440" rtlCol="0" anchor="t">
            <a:spAutoFit/>
          </a:bodyPr>
          <a:lstStyle/>
          <a:p>
            <a:pPr algn="just"/>
            <a:r>
              <a:rPr lang="en-US">
                <a:solidFill>
                  <a:schemeClr val="bg1"/>
                </a:solidFill>
                <a:latin typeface="Roboto" panose="02000000000000000000" pitchFamily="2" charset="0"/>
                <a:ea typeface="Roboto" panose="02000000000000000000" pitchFamily="2" charset="0"/>
                <a:cs typeface="Roboto" panose="02000000000000000000" pitchFamily="2" charset="0"/>
              </a:rPr>
              <a:t>	</a:t>
            </a:r>
            <a:r>
              <a:rPr lang="mn-MN">
                <a:solidFill>
                  <a:schemeClr val="bg1"/>
                </a:solidFill>
                <a:latin typeface="Roboto" panose="02000000000000000000" pitchFamily="2" charset="0"/>
                <a:ea typeface="Roboto" panose="02000000000000000000" pitchFamily="2" charset="0"/>
                <a:cs typeface="Roboto" panose="02000000000000000000" pitchFamily="2" charset="0"/>
              </a:rPr>
              <a:t>Боловсролын ерөнхий хуулийн 26 дугаар зүйлийн 26.1.11 дэх хэсэгт Зайн болон цахим сургалт зохион байгуулах, эзэмшсэн боловсролыг үнэлэх, дүйцүүлэх журмыг Боловсролын асуудал эрхэлсэн Засгийн газрын гишүүн батална гэж заасны дагуу “</a:t>
            </a:r>
            <a:r>
              <a:rPr lang="mn-MN" b="1">
                <a:solidFill>
                  <a:srgbClr val="FFC000"/>
                </a:solidFill>
                <a:latin typeface="Roboto" panose="02000000000000000000" pitchFamily="2" charset="0"/>
                <a:ea typeface="Roboto" panose="02000000000000000000" pitchFamily="2" charset="0"/>
                <a:cs typeface="Roboto" panose="02000000000000000000" pitchFamily="2" charset="0"/>
              </a:rPr>
              <a:t>Зайн болон цахим сургалт зохион байгуулах, эзэмшсэн боловсролыг үнэлэх, дүйцүүлэх журам</a:t>
            </a:r>
            <a:r>
              <a:rPr lang="mn-MN">
                <a:solidFill>
                  <a:schemeClr val="bg1"/>
                </a:solidFill>
                <a:latin typeface="Roboto" panose="02000000000000000000" pitchFamily="2" charset="0"/>
                <a:ea typeface="Roboto" panose="02000000000000000000" pitchFamily="2" charset="0"/>
                <a:cs typeface="Roboto" panose="02000000000000000000" pitchFamily="2" charset="0"/>
              </a:rPr>
              <a:t>”-ын төсөл боловсруулан санал авч байна.</a:t>
            </a:r>
            <a:endParaRPr lang="en-US">
              <a:solidFill>
                <a:schemeClr val="bg1"/>
              </a:solidFill>
              <a:latin typeface="Roboto" panose="02000000000000000000" pitchFamily="2" charset="0"/>
              <a:ea typeface="Roboto" panose="02000000000000000000" pitchFamily="2" charset="0"/>
              <a:cs typeface="Roboto" panose="02000000000000000000" pitchFamily="2" charset="0"/>
            </a:endParaRPr>
          </a:p>
          <a:p>
            <a:pPr algn="just"/>
            <a:endParaRPr lang="en-US">
              <a:solidFill>
                <a:schemeClr val="bg1"/>
              </a:solidFill>
              <a:latin typeface="Roboto" panose="02000000000000000000" pitchFamily="2" charset="0"/>
              <a:ea typeface="Roboto" panose="02000000000000000000" pitchFamily="2" charset="0"/>
              <a:cs typeface="Roboto" panose="02000000000000000000" pitchFamily="2" charset="0"/>
            </a:endParaRPr>
          </a:p>
          <a:p>
            <a:pPr algn="just"/>
            <a:r>
              <a:rPr lang="en-US">
                <a:solidFill>
                  <a:schemeClr val="bg1"/>
                </a:solidFill>
                <a:latin typeface="Roboto" panose="02000000000000000000" pitchFamily="2" charset="0"/>
                <a:ea typeface="Roboto" panose="02000000000000000000" pitchFamily="2" charset="0"/>
                <a:cs typeface="Roboto" panose="02000000000000000000" pitchFamily="2" charset="0"/>
              </a:rPr>
              <a:t>	</a:t>
            </a:r>
            <a:r>
              <a:rPr lang="mn-MN">
                <a:solidFill>
                  <a:schemeClr val="bg1"/>
                </a:solidFill>
                <a:latin typeface="Roboto" panose="02000000000000000000" pitchFamily="2" charset="0"/>
                <a:ea typeface="Roboto" panose="02000000000000000000" pitchFamily="2" charset="0"/>
                <a:cs typeface="Roboto" panose="02000000000000000000" pitchFamily="2" charset="0"/>
              </a:rPr>
              <a:t>Энэ журмаар зайн болон цахим сургалтыг зохион байгуулах, эзэмшсэн боловсролыг үнэлэх, дүйцүүлэхтэй холбогдсон харилцааг зохицуулна.</a:t>
            </a:r>
          </a:p>
        </p:txBody>
      </p:sp>
      <p:sp>
        <p:nvSpPr>
          <p:cNvPr id="16" name="Rectangle 15">
            <a:extLst>
              <a:ext uri="{FF2B5EF4-FFF2-40B4-BE49-F238E27FC236}">
                <a16:creationId xmlns:a16="http://schemas.microsoft.com/office/drawing/2014/main" id="{573116E9-3DA4-1E99-9702-DF32F9625DF0}"/>
              </a:ext>
            </a:extLst>
          </p:cNvPr>
          <p:cNvSpPr/>
          <p:nvPr/>
        </p:nvSpPr>
        <p:spPr>
          <a:xfrm>
            <a:off x="10059636" y="1968179"/>
            <a:ext cx="6940760" cy="68595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mn-MN" b="1">
                <a:solidFill>
                  <a:schemeClr val="bg1"/>
                </a:solidFill>
                <a:latin typeface="Arial" panose="020B0604020202020204" pitchFamily="34" charset="0"/>
                <a:cs typeface="Arial" panose="020B0604020202020204" pitchFamily="34" charset="0"/>
              </a:rPr>
              <a:t>“ЗАЙН БОЛОН ЦАХИМ СУРГАЛТ ЗОХИОН БАЙГУУЛАХ, ЭЗЭМШСЭН БОЛОВСРОЛЫГ ҮНЭЛЭХ, ДҮЙЦҮҮЛЭХ ЖУРАМ”</a:t>
            </a:r>
            <a:endParaRPr lang="en-US" b="1">
              <a:solidFill>
                <a:schemeClr val="bg1"/>
              </a:solidFill>
            </a:endParaRPr>
          </a:p>
        </p:txBody>
      </p:sp>
      <p:sp>
        <p:nvSpPr>
          <p:cNvPr id="17" name="TextBox 16">
            <a:extLst>
              <a:ext uri="{FF2B5EF4-FFF2-40B4-BE49-F238E27FC236}">
                <a16:creationId xmlns:a16="http://schemas.microsoft.com/office/drawing/2014/main" id="{926520B8-7F37-D1B8-5ABA-CAA58D716A6E}"/>
              </a:ext>
            </a:extLst>
          </p:cNvPr>
          <p:cNvSpPr txBox="1"/>
          <p:nvPr/>
        </p:nvSpPr>
        <p:spPr>
          <a:xfrm>
            <a:off x="5348379" y="4512221"/>
            <a:ext cx="1830367" cy="584775"/>
          </a:xfrm>
          <a:prstGeom prst="rect">
            <a:avLst/>
          </a:prstGeom>
          <a:noFill/>
        </p:spPr>
        <p:txBody>
          <a:bodyPr wrap="square">
            <a:spAutoFit/>
          </a:bodyPr>
          <a:lstStyle/>
          <a:p>
            <a:pPr algn="ctr"/>
            <a:r>
              <a:rPr lang="en-US" sz="1600">
                <a:solidFill>
                  <a:srgbClr val="FFC000"/>
                </a:solidFill>
                <a:latin typeface="Roboto" panose="02000000000000000000" pitchFamily="2" charset="0"/>
                <a:ea typeface="Roboto" panose="02000000000000000000" pitchFamily="2" charset="0"/>
                <a:cs typeface="Roboto" panose="02000000000000000000" pitchFamily="2" charset="0"/>
                <a:sym typeface="Poppins Light"/>
              </a:rPr>
              <a:t>5 </a:t>
            </a:r>
            <a:r>
              <a:rPr lang="mn-MN" sz="1600">
                <a:solidFill>
                  <a:srgbClr val="FFC000"/>
                </a:solidFill>
                <a:latin typeface="Roboto" panose="02000000000000000000" pitchFamily="2" charset="0"/>
                <a:ea typeface="Roboto" panose="02000000000000000000" pitchFamily="2" charset="0"/>
                <a:cs typeface="Roboto" panose="02000000000000000000" pitchFamily="2" charset="0"/>
                <a:sym typeface="Poppins Light"/>
              </a:rPr>
              <a:t>бүлэг 44 заалттай</a:t>
            </a:r>
            <a:endParaRPr lang="en-US" sz="1600">
              <a:solidFill>
                <a:srgbClr val="FFC000"/>
              </a:solidFill>
              <a:latin typeface="Roboto" panose="02000000000000000000" pitchFamily="2" charset="0"/>
              <a:ea typeface="Roboto" panose="02000000000000000000" pitchFamily="2" charset="0"/>
              <a:cs typeface="Roboto" panose="02000000000000000000" pitchFamily="2" charset="0"/>
              <a:sym typeface="Poppins Light"/>
            </a:endParaRPr>
          </a:p>
        </p:txBody>
      </p:sp>
      <p:pic>
        <p:nvPicPr>
          <p:cNvPr id="19" name="Picture 18">
            <a:extLst>
              <a:ext uri="{FF2B5EF4-FFF2-40B4-BE49-F238E27FC236}">
                <a16:creationId xmlns:a16="http://schemas.microsoft.com/office/drawing/2014/main" id="{7361006C-DEBE-FB29-71D8-44645D537D77}"/>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t="85828" r="6223" b="8179"/>
          <a:stretch/>
        </p:blipFill>
        <p:spPr bwMode="auto">
          <a:xfrm flipV="1">
            <a:off x="7568525" y="63980"/>
            <a:ext cx="3037769" cy="142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092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D512E-CBE8-A15B-C805-6AB4483FCED3}"/>
            </a:ext>
          </a:extLst>
        </p:cNvPr>
        <p:cNvGrpSpPr/>
        <p:nvPr/>
      </p:nvGrpSpPr>
      <p:grpSpPr>
        <a:xfrm>
          <a:off x="0" y="0"/>
          <a:ext cx="0" cy="0"/>
          <a:chOff x="0" y="0"/>
          <a:chExt cx="0" cy="0"/>
        </a:xfrm>
      </p:grpSpPr>
      <p:sp>
        <p:nvSpPr>
          <p:cNvPr id="6" name="Freeform: Shape 5">
            <a:extLst>
              <a:ext uri="{FF2B5EF4-FFF2-40B4-BE49-F238E27FC236}">
                <a16:creationId xmlns:a16="http://schemas.microsoft.com/office/drawing/2014/main" id="{4EE8D9FB-F4E6-C17D-07E1-A009BD944C55}"/>
              </a:ext>
            </a:extLst>
          </p:cNvPr>
          <p:cNvSpPr/>
          <p:nvPr/>
        </p:nvSpPr>
        <p:spPr>
          <a:xfrm rot="2609698" flipH="1">
            <a:off x="17794162" y="9163251"/>
            <a:ext cx="760728" cy="1607262"/>
          </a:xfrm>
          <a:custGeom>
            <a:avLst/>
            <a:gdLst>
              <a:gd name="connsiteX0" fmla="*/ 0 w 535754"/>
              <a:gd name="connsiteY0" fmla="*/ 0 h 1071508"/>
              <a:gd name="connsiteX1" fmla="*/ 535754 w 535754"/>
              <a:gd name="connsiteY1" fmla="*/ 535754 h 1071508"/>
              <a:gd name="connsiteX2" fmla="*/ 0 w 535754"/>
              <a:gd name="connsiteY2" fmla="*/ 1071508 h 1071508"/>
            </a:gdLst>
            <a:ahLst/>
            <a:cxnLst>
              <a:cxn ang="0">
                <a:pos x="connsiteX0" y="connsiteY0"/>
              </a:cxn>
              <a:cxn ang="0">
                <a:pos x="connsiteX1" y="connsiteY1"/>
              </a:cxn>
              <a:cxn ang="0">
                <a:pos x="connsiteX2" y="connsiteY2"/>
              </a:cxn>
            </a:cxnLst>
            <a:rect l="l" t="t" r="r" b="b"/>
            <a:pathLst>
              <a:path w="535754" h="1071508">
                <a:moveTo>
                  <a:pt x="0" y="0"/>
                </a:moveTo>
                <a:cubicBezTo>
                  <a:pt x="295889" y="0"/>
                  <a:pt x="535754" y="239865"/>
                  <a:pt x="535754" y="535754"/>
                </a:cubicBezTo>
                <a:cubicBezTo>
                  <a:pt x="535754" y="831643"/>
                  <a:pt x="295889" y="1071508"/>
                  <a:pt x="0" y="1071508"/>
                </a:cubicBezTo>
                <a:close/>
              </a:path>
            </a:pathLst>
          </a:custGeom>
          <a:solidFill>
            <a:schemeClr val="accent1">
              <a:lumMod val="20000"/>
              <a:lumOff val="80000"/>
            </a:schemeClr>
          </a:solidFill>
          <a:ln>
            <a:noFill/>
          </a:ln>
          <a:effectLst>
            <a:outerShdw blurRad="508000" dist="254000" dir="2880000" sx="98000" sy="98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indent="-342900" algn="ctr">
              <a:lnSpc>
                <a:spcPct val="90000"/>
              </a:lnSpc>
              <a:spcBef>
                <a:spcPts val="1500"/>
              </a:spcBef>
              <a:buFont typeface="Arial" panose="020B0604020202020204" pitchFamily="34" charset="0"/>
              <a:buChar char="•"/>
            </a:pPr>
            <a:endParaRPr lang="en-ID" sz="2700"/>
          </a:p>
        </p:txBody>
      </p:sp>
      <p:sp>
        <p:nvSpPr>
          <p:cNvPr id="15" name="Rectangle: Rounded Corners 14">
            <a:extLst>
              <a:ext uri="{FF2B5EF4-FFF2-40B4-BE49-F238E27FC236}">
                <a16:creationId xmlns:a16="http://schemas.microsoft.com/office/drawing/2014/main" id="{153FB763-1563-057B-F815-7112F4DDF2F5}"/>
              </a:ext>
            </a:extLst>
          </p:cNvPr>
          <p:cNvSpPr/>
          <p:nvPr/>
        </p:nvSpPr>
        <p:spPr>
          <a:xfrm flipH="1">
            <a:off x="469180" y="2032453"/>
            <a:ext cx="17236457" cy="7778994"/>
          </a:xfrm>
          <a:prstGeom prst="roundRect">
            <a:avLst>
              <a:gd name="adj" fmla="val 3377"/>
            </a:avLst>
          </a:prstGeom>
          <a:solidFill>
            <a:srgbClr val="11327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2700"/>
          </a:p>
        </p:txBody>
      </p:sp>
      <p:pic>
        <p:nvPicPr>
          <p:cNvPr id="39" name="Picture 38">
            <a:extLst>
              <a:ext uri="{FF2B5EF4-FFF2-40B4-BE49-F238E27FC236}">
                <a16:creationId xmlns:a16="http://schemas.microsoft.com/office/drawing/2014/main" id="{E7EFEDE8-0B41-A25A-3245-F932F006799E}"/>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t="85828" r="6223" b="8179"/>
          <a:stretch/>
        </p:blipFill>
        <p:spPr bwMode="auto">
          <a:xfrm flipV="1">
            <a:off x="7568525" y="-1"/>
            <a:ext cx="3037769" cy="14250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60DCAC9-3AE4-A3DC-50A5-AB44A9661F8E}"/>
              </a:ext>
            </a:extLst>
          </p:cNvPr>
          <p:cNvSpPr txBox="1"/>
          <p:nvPr/>
        </p:nvSpPr>
        <p:spPr>
          <a:xfrm>
            <a:off x="1095724" y="2184089"/>
            <a:ext cx="15770362" cy="2938881"/>
          </a:xfrm>
          <a:prstGeom prst="rect">
            <a:avLst/>
          </a:prstGeom>
          <a:noFill/>
        </p:spPr>
        <p:txBody>
          <a:bodyPr wrap="square">
            <a:spAutoFit/>
          </a:bodyPr>
          <a:lstStyle/>
          <a:p>
            <a:pPr>
              <a:lnSpc>
                <a:spcPct val="80000"/>
              </a:lnSpc>
            </a:pPr>
            <a:endParaRPr lang="mn-MN" sz="2100">
              <a:solidFill>
                <a:schemeClr val="bg1"/>
              </a:solidFill>
              <a:latin typeface="Roboto" panose="02000000000000000000" pitchFamily="2" charset="0"/>
              <a:ea typeface="Roboto" panose="02000000000000000000" pitchFamily="2" charset="0"/>
              <a:cs typeface="Roboto" panose="02000000000000000000" pitchFamily="2" charset="0"/>
            </a:endParaRPr>
          </a:p>
          <a:p>
            <a:pPr>
              <a:lnSpc>
                <a:spcPct val="80000"/>
              </a:lnSpc>
            </a:pPr>
            <a:r>
              <a:rPr lang="mn-MN" sz="2100">
                <a:solidFill>
                  <a:schemeClr val="bg1"/>
                </a:solidFill>
                <a:latin typeface="Roboto" panose="02000000000000000000" pitchFamily="2" charset="0"/>
                <a:ea typeface="Roboto" panose="02000000000000000000" pitchFamily="2" charset="0"/>
                <a:cs typeface="Roboto" panose="02000000000000000000" pitchFamily="2" charset="0"/>
              </a:rPr>
              <a:t>Төрийн өмчийн ерөнхий боловсролын</a:t>
            </a:r>
            <a:endParaRPr lang="en-US" sz="2100">
              <a:solidFill>
                <a:schemeClr val="bg1"/>
              </a:solidFill>
              <a:latin typeface="Roboto" panose="02000000000000000000" pitchFamily="2" charset="0"/>
              <a:ea typeface="Roboto" panose="02000000000000000000" pitchFamily="2" charset="0"/>
              <a:cs typeface="Roboto" panose="02000000000000000000" pitchFamily="2" charset="0"/>
            </a:endParaRPr>
          </a:p>
          <a:p>
            <a:pPr>
              <a:lnSpc>
                <a:spcPct val="80000"/>
              </a:lnSpc>
            </a:pPr>
            <a:r>
              <a:rPr lang="mn-MN" sz="2100">
                <a:solidFill>
                  <a:schemeClr val="bg1"/>
                </a:solidFill>
                <a:latin typeface="Roboto" panose="02000000000000000000" pitchFamily="2" charset="0"/>
                <a:ea typeface="Roboto" panose="02000000000000000000" pitchFamily="2" charset="0"/>
                <a:cs typeface="Roboto" panose="02000000000000000000" pitchFamily="2" charset="0"/>
              </a:rPr>
              <a:t> </a:t>
            </a:r>
            <a:endParaRPr lang="en-US" sz="2100">
              <a:solidFill>
                <a:schemeClr val="bg1"/>
              </a:solidFill>
              <a:latin typeface="Roboto" panose="02000000000000000000" pitchFamily="2" charset="0"/>
              <a:ea typeface="Roboto" panose="02000000000000000000" pitchFamily="2" charset="0"/>
              <a:cs typeface="Roboto" panose="02000000000000000000" pitchFamily="2" charset="0"/>
            </a:endParaRPr>
          </a:p>
          <a:p>
            <a:pPr>
              <a:lnSpc>
                <a:spcPct val="80000"/>
              </a:lnSpc>
            </a:pPr>
            <a:r>
              <a:rPr lang="mn-MN" sz="2100" b="1">
                <a:solidFill>
                  <a:srgbClr val="FFFF00"/>
                </a:solidFill>
                <a:latin typeface="Roboto" panose="02000000000000000000" pitchFamily="2" charset="0"/>
                <a:ea typeface="Roboto" panose="02000000000000000000" pitchFamily="2" charset="0"/>
                <a:cs typeface="Roboto" panose="02000000000000000000" pitchFamily="2" charset="0"/>
              </a:rPr>
              <a:t>717</a:t>
            </a:r>
            <a:r>
              <a:rPr lang="mn-MN" sz="2100">
                <a:solidFill>
                  <a:schemeClr val="bg1"/>
                </a:solidFill>
                <a:latin typeface="Roboto" panose="02000000000000000000" pitchFamily="2" charset="0"/>
                <a:ea typeface="Roboto" panose="02000000000000000000" pitchFamily="2" charset="0"/>
                <a:cs typeface="Roboto" panose="02000000000000000000" pitchFamily="2" charset="0"/>
              </a:rPr>
              <a:t> сургуулийн </a:t>
            </a:r>
            <a:r>
              <a:rPr lang="mn-MN" sz="2100" b="1">
                <a:solidFill>
                  <a:srgbClr val="FFFF00"/>
                </a:solidFill>
                <a:latin typeface="Roboto" panose="02000000000000000000" pitchFamily="2" charset="0"/>
                <a:ea typeface="Roboto" panose="02000000000000000000" pitchFamily="2" charset="0"/>
                <a:cs typeface="Roboto" panose="02000000000000000000" pitchFamily="2" charset="0"/>
              </a:rPr>
              <a:t>739,382</a:t>
            </a:r>
            <a:r>
              <a:rPr lang="mn-MN" sz="2100">
                <a:solidFill>
                  <a:schemeClr val="bg1"/>
                </a:solidFill>
                <a:latin typeface="Roboto" panose="02000000000000000000" pitchFamily="2" charset="0"/>
                <a:ea typeface="Roboto" panose="02000000000000000000" pitchFamily="2" charset="0"/>
                <a:cs typeface="Roboto" panose="02000000000000000000" pitchFamily="2" charset="0"/>
              </a:rPr>
              <a:t> суралцагчийн </a:t>
            </a:r>
            <a:r>
              <a:rPr lang="en-US" sz="2100" b="1">
                <a:solidFill>
                  <a:srgbClr val="FFFF00"/>
                </a:solidFill>
                <a:latin typeface="Roboto" panose="02000000000000000000" pitchFamily="2" charset="0"/>
                <a:ea typeface="Roboto" panose="02000000000000000000" pitchFamily="2" charset="0"/>
                <a:cs typeface="Roboto" panose="02000000000000000000" pitchFamily="2" charset="0"/>
              </a:rPr>
              <a:t>III-XII </a:t>
            </a:r>
            <a:r>
              <a:rPr lang="mn-MN" sz="2100" b="1">
                <a:solidFill>
                  <a:srgbClr val="FFFF00"/>
                </a:solidFill>
                <a:latin typeface="Roboto" panose="02000000000000000000" pitchFamily="2" charset="0"/>
                <a:ea typeface="Roboto" panose="02000000000000000000" pitchFamily="2" charset="0"/>
                <a:cs typeface="Roboto" panose="02000000000000000000" pitchFamily="2" charset="0"/>
              </a:rPr>
              <a:t>ангийн 602,325 </a:t>
            </a:r>
            <a:r>
              <a:rPr lang="mn-MN" sz="2100">
                <a:solidFill>
                  <a:schemeClr val="bg1"/>
                </a:solidFill>
                <a:latin typeface="Roboto" panose="02000000000000000000" pitchFamily="2" charset="0"/>
                <a:ea typeface="Roboto" panose="02000000000000000000" pitchFamily="2" charset="0"/>
                <a:cs typeface="Roboto" panose="02000000000000000000" pitchFamily="2" charset="0"/>
              </a:rPr>
              <a:t>суралцагчийн хэрэгцээнд нийт </a:t>
            </a:r>
            <a:r>
              <a:rPr lang="mn-MN" sz="2100" b="1">
                <a:solidFill>
                  <a:srgbClr val="FFFF00"/>
                </a:solidFill>
                <a:latin typeface="Roboto" panose="02000000000000000000" pitchFamily="2" charset="0"/>
                <a:ea typeface="Roboto" panose="02000000000000000000" pitchFamily="2" charset="0"/>
                <a:cs typeface="Roboto" panose="02000000000000000000" pitchFamily="2" charset="0"/>
              </a:rPr>
              <a:t>70,219 </a:t>
            </a:r>
            <a:r>
              <a:rPr lang="mn-MN" sz="2100">
                <a:solidFill>
                  <a:schemeClr val="bg1"/>
                </a:solidFill>
                <a:latin typeface="Roboto" panose="02000000000000000000" pitchFamily="2" charset="0"/>
                <a:ea typeface="Roboto" panose="02000000000000000000" pitchFamily="2" charset="0"/>
                <a:cs typeface="Roboto" panose="02000000000000000000" pitchFamily="2" charset="0"/>
              </a:rPr>
              <a:t>цахим тоног төхөөрөмж ашиглагдаж байна. /1:9 харьцаа/ </a:t>
            </a:r>
            <a:endParaRPr lang="en-US" sz="2100">
              <a:solidFill>
                <a:schemeClr val="bg1"/>
              </a:solidFill>
              <a:latin typeface="Roboto" panose="02000000000000000000" pitchFamily="2" charset="0"/>
              <a:ea typeface="Roboto" panose="02000000000000000000" pitchFamily="2" charset="0"/>
              <a:cs typeface="Roboto" panose="02000000000000000000" pitchFamily="2" charset="0"/>
            </a:endParaRPr>
          </a:p>
          <a:p>
            <a:pPr marL="428625" indent="-428625">
              <a:lnSpc>
                <a:spcPct val="80000"/>
              </a:lnSpc>
              <a:buFont typeface="Arial" panose="020B0604020202020204" pitchFamily="34" charset="0"/>
              <a:buChar char="•"/>
            </a:pPr>
            <a:endParaRPr lang="en-US" sz="2100">
              <a:solidFill>
                <a:schemeClr val="bg1"/>
              </a:solidFill>
              <a:latin typeface="Roboto" panose="02000000000000000000" pitchFamily="2" charset="0"/>
              <a:ea typeface="Roboto" panose="02000000000000000000" pitchFamily="2" charset="0"/>
              <a:cs typeface="Roboto" panose="02000000000000000000" pitchFamily="2" charset="0"/>
            </a:endParaRPr>
          </a:p>
          <a:p>
            <a:pPr>
              <a:lnSpc>
                <a:spcPct val="80000"/>
              </a:lnSpc>
            </a:pPr>
            <a:r>
              <a:rPr lang="mn-MN" sz="2100">
                <a:solidFill>
                  <a:schemeClr val="bg1"/>
                </a:solidFill>
                <a:latin typeface="Roboto" panose="02000000000000000000" pitchFamily="2" charset="0"/>
                <a:ea typeface="Roboto" panose="02000000000000000000" pitchFamily="2" charset="0"/>
                <a:cs typeface="Roboto" panose="02000000000000000000" pitchFamily="2" charset="0"/>
              </a:rPr>
              <a:t>Анги бүрийг ухаалаг самбар, зурагттай болгох ажил хийгдэж байна </a:t>
            </a:r>
            <a:endParaRPr lang="en-US" sz="2100">
              <a:solidFill>
                <a:schemeClr val="bg1"/>
              </a:solidFill>
              <a:latin typeface="Roboto" panose="02000000000000000000" pitchFamily="2" charset="0"/>
              <a:ea typeface="Roboto" panose="02000000000000000000" pitchFamily="2" charset="0"/>
              <a:cs typeface="Roboto" panose="02000000000000000000" pitchFamily="2" charset="0"/>
            </a:endParaRPr>
          </a:p>
          <a:p>
            <a:pPr>
              <a:lnSpc>
                <a:spcPct val="80000"/>
              </a:lnSpc>
            </a:pPr>
            <a:r>
              <a:rPr lang="mn-MN" sz="2100" b="1">
                <a:solidFill>
                  <a:srgbClr val="FFFF00"/>
                </a:solidFill>
                <a:latin typeface="Roboto" panose="02000000000000000000" pitchFamily="2" charset="0"/>
                <a:ea typeface="Roboto" panose="02000000000000000000" pitchFamily="2" charset="0"/>
                <a:cs typeface="Roboto" panose="02000000000000000000" pitchFamily="2" charset="0"/>
              </a:rPr>
              <a:t>717</a:t>
            </a:r>
            <a:r>
              <a:rPr lang="mn-MN" sz="2100">
                <a:solidFill>
                  <a:schemeClr val="bg1"/>
                </a:solidFill>
                <a:latin typeface="Roboto" panose="02000000000000000000" pitchFamily="2" charset="0"/>
                <a:ea typeface="Roboto" panose="02000000000000000000" pitchFamily="2" charset="0"/>
                <a:cs typeface="Roboto" panose="02000000000000000000" pitchFamily="2" charset="0"/>
              </a:rPr>
              <a:t> сургуулийн </a:t>
            </a:r>
            <a:r>
              <a:rPr lang="mn-MN" sz="2100" b="1">
                <a:solidFill>
                  <a:srgbClr val="FFFF00"/>
                </a:solidFill>
                <a:latin typeface="Roboto" panose="02000000000000000000" pitchFamily="2" charset="0"/>
                <a:ea typeface="Roboto" panose="02000000000000000000" pitchFamily="2" charset="0"/>
                <a:cs typeface="Roboto" panose="02000000000000000000" pitchFamily="2" charset="0"/>
              </a:rPr>
              <a:t>18,838</a:t>
            </a:r>
            <a:r>
              <a:rPr lang="mn-MN" sz="2100">
                <a:solidFill>
                  <a:schemeClr val="bg1"/>
                </a:solidFill>
                <a:latin typeface="Roboto" panose="02000000000000000000" pitchFamily="2" charset="0"/>
                <a:ea typeface="Roboto" panose="02000000000000000000" pitchFamily="2" charset="0"/>
                <a:cs typeface="Roboto" panose="02000000000000000000" pitchFamily="2" charset="0"/>
              </a:rPr>
              <a:t> ангид </a:t>
            </a:r>
            <a:r>
              <a:rPr lang="mn-MN" sz="2100" b="1">
                <a:solidFill>
                  <a:srgbClr val="FFFF00"/>
                </a:solidFill>
                <a:latin typeface="Roboto" panose="02000000000000000000" pitchFamily="2" charset="0"/>
                <a:ea typeface="Roboto" panose="02000000000000000000" pitchFamily="2" charset="0"/>
                <a:cs typeface="Roboto" panose="02000000000000000000" pitchFamily="2" charset="0"/>
              </a:rPr>
              <a:t>3,362</a:t>
            </a:r>
            <a:r>
              <a:rPr lang="mn-MN" sz="2100">
                <a:solidFill>
                  <a:schemeClr val="bg1"/>
                </a:solidFill>
                <a:latin typeface="Roboto" panose="02000000000000000000" pitchFamily="2" charset="0"/>
                <a:ea typeface="Roboto" panose="02000000000000000000" pitchFamily="2" charset="0"/>
                <a:cs typeface="Roboto" panose="02000000000000000000" pitchFamily="2" charset="0"/>
              </a:rPr>
              <a:t> ухаалаг самбар</a:t>
            </a:r>
            <a:r>
              <a:rPr lang="mn-MN" sz="2100" b="1">
                <a:solidFill>
                  <a:srgbClr val="FFFF00"/>
                </a:solidFill>
                <a:latin typeface="Roboto" panose="02000000000000000000" pitchFamily="2" charset="0"/>
                <a:ea typeface="Roboto" panose="02000000000000000000" pitchFamily="2" charset="0"/>
                <a:cs typeface="Roboto" panose="02000000000000000000" pitchFamily="2" charset="0"/>
              </a:rPr>
              <a:t>, 11,464 </a:t>
            </a:r>
            <a:r>
              <a:rPr lang="mn-MN" sz="2100">
                <a:solidFill>
                  <a:schemeClr val="bg1"/>
                </a:solidFill>
                <a:latin typeface="Roboto" panose="02000000000000000000" pitchFamily="2" charset="0"/>
                <a:ea typeface="Roboto" panose="02000000000000000000" pitchFamily="2" charset="0"/>
                <a:cs typeface="Roboto" panose="02000000000000000000" pitchFamily="2" charset="0"/>
              </a:rPr>
              <a:t>зурагт байна.  </a:t>
            </a:r>
            <a:endParaRPr lang="en-US" sz="2100">
              <a:solidFill>
                <a:schemeClr val="bg1"/>
              </a:solidFill>
              <a:latin typeface="Roboto" panose="02000000000000000000" pitchFamily="2" charset="0"/>
              <a:ea typeface="Roboto" panose="02000000000000000000" pitchFamily="2" charset="0"/>
              <a:cs typeface="Roboto" panose="02000000000000000000" pitchFamily="2" charset="0"/>
            </a:endParaRPr>
          </a:p>
          <a:p>
            <a:pPr marL="428625" indent="-428625">
              <a:lnSpc>
                <a:spcPct val="80000"/>
              </a:lnSpc>
              <a:buFont typeface="Arial" panose="020B0604020202020204" pitchFamily="34" charset="0"/>
              <a:buChar char="•"/>
            </a:pPr>
            <a:endParaRPr lang="en-US" sz="2100">
              <a:solidFill>
                <a:schemeClr val="bg1"/>
              </a:solidFill>
              <a:latin typeface="Roboto" panose="02000000000000000000" pitchFamily="2" charset="0"/>
              <a:ea typeface="Roboto" panose="02000000000000000000" pitchFamily="2" charset="0"/>
              <a:cs typeface="Roboto" panose="02000000000000000000" pitchFamily="2" charset="0"/>
            </a:endParaRPr>
          </a:p>
          <a:p>
            <a:pPr>
              <a:lnSpc>
                <a:spcPct val="80000"/>
              </a:lnSpc>
            </a:pPr>
            <a:r>
              <a:rPr lang="mn-MN" sz="2100">
                <a:solidFill>
                  <a:schemeClr val="bg1"/>
                </a:solidFill>
                <a:latin typeface="Roboto" panose="02000000000000000000" pitchFamily="2" charset="0"/>
                <a:ea typeface="Roboto" panose="02000000000000000000" pitchFamily="2" charset="0"/>
                <a:cs typeface="Roboto" panose="02000000000000000000" pitchFamily="2" charset="0"/>
              </a:rPr>
              <a:t>Төрийн өмчийн ерөнхий боловсролын сургуулийн 33,579 үндсэн багшийн хэрэглээнд </a:t>
            </a:r>
            <a:r>
              <a:rPr lang="mn-MN" sz="2100" b="1">
                <a:solidFill>
                  <a:srgbClr val="FFFF00"/>
                </a:solidFill>
                <a:latin typeface="Roboto" panose="02000000000000000000" pitchFamily="2" charset="0"/>
                <a:ea typeface="Roboto" panose="02000000000000000000" pitchFamily="2" charset="0"/>
                <a:cs typeface="Roboto" panose="02000000000000000000" pitchFamily="2" charset="0"/>
              </a:rPr>
              <a:t>28,506</a:t>
            </a:r>
            <a:r>
              <a:rPr lang="mn-MN" sz="2100">
                <a:solidFill>
                  <a:schemeClr val="bg1"/>
                </a:solidFill>
                <a:latin typeface="Roboto" panose="02000000000000000000" pitchFamily="2" charset="0"/>
                <a:ea typeface="Roboto" panose="02000000000000000000" pitchFamily="2" charset="0"/>
                <a:cs typeface="Roboto" panose="02000000000000000000" pitchFamily="2" charset="0"/>
              </a:rPr>
              <a:t> зөөврийн компьютер байна.</a:t>
            </a:r>
          </a:p>
          <a:p>
            <a:pPr>
              <a:lnSpc>
                <a:spcPct val="80000"/>
              </a:lnSpc>
            </a:pPr>
            <a:endParaRPr lang="en-US" sz="2100">
              <a:solidFill>
                <a:schemeClr val="bg1"/>
              </a:solidFill>
              <a:latin typeface="Roboto" panose="02000000000000000000" pitchFamily="2" charset="0"/>
              <a:ea typeface="Roboto" panose="02000000000000000000" pitchFamily="2" charset="0"/>
              <a:cs typeface="Roboto" panose="02000000000000000000" pitchFamily="2" charset="0"/>
            </a:endParaRPr>
          </a:p>
        </p:txBody>
      </p:sp>
      <p:cxnSp>
        <p:nvCxnSpPr>
          <p:cNvPr id="22" name="Straight Connector 21">
            <a:extLst>
              <a:ext uri="{FF2B5EF4-FFF2-40B4-BE49-F238E27FC236}">
                <a16:creationId xmlns:a16="http://schemas.microsoft.com/office/drawing/2014/main" id="{A58CBFAA-4679-8EBB-FF88-0E3151426806}"/>
              </a:ext>
            </a:extLst>
          </p:cNvPr>
          <p:cNvCxnSpPr>
            <a:cxnSpLocks/>
          </p:cNvCxnSpPr>
          <p:nvPr/>
        </p:nvCxnSpPr>
        <p:spPr>
          <a:xfrm>
            <a:off x="1168781" y="4937023"/>
            <a:ext cx="1577036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E3059AE5-CDB3-16FF-7967-5358ED5BED60}"/>
              </a:ext>
            </a:extLst>
          </p:cNvPr>
          <p:cNvSpPr txBox="1"/>
          <p:nvPr/>
        </p:nvSpPr>
        <p:spPr>
          <a:xfrm>
            <a:off x="3124554" y="778576"/>
            <a:ext cx="10996509" cy="769441"/>
          </a:xfrm>
          <a:prstGeom prst="rect">
            <a:avLst/>
          </a:prstGeom>
        </p:spPr>
        <p:txBody>
          <a:bodyPr vert="horz" lIns="91440" tIns="45720" rIns="91440" bIns="45720" rtlCol="0" anchor="ctr">
            <a:normAutofit fontScale="85000" lnSpcReduction="10000"/>
          </a:bodyPr>
          <a:lstStyle>
            <a:lvl1pPr algn="ctr">
              <a:spcBef>
                <a:spcPct val="0"/>
              </a:spcBef>
              <a:buNone/>
              <a:defRPr sz="4400" b="1">
                <a:solidFill>
                  <a:srgbClr val="FFC000"/>
                </a:solidFill>
                <a:latin typeface="Arial" panose="020B0604020202020204" pitchFamily="34" charset="0"/>
                <a:ea typeface="+mj-ea"/>
                <a:cs typeface="Arial" panose="020B0604020202020204" pitchFamily="34" charset="0"/>
              </a:defRPr>
            </a:lvl1pPr>
          </a:lstStyle>
          <a:p>
            <a:r>
              <a:rPr lang="mn-MN"/>
              <a:t>“</a:t>
            </a:r>
            <a:r>
              <a:rPr lang="ru-RU"/>
              <a:t>ХҮҮХЭД БҮРТ КОМПЬЮТЕР” АРГА ХЭМЖЭЭ</a:t>
            </a:r>
            <a:endParaRPr lang="en-US"/>
          </a:p>
        </p:txBody>
      </p:sp>
      <p:sp>
        <p:nvSpPr>
          <p:cNvPr id="3" name="Freeform 65">
            <a:extLst>
              <a:ext uri="{FF2B5EF4-FFF2-40B4-BE49-F238E27FC236}">
                <a16:creationId xmlns:a16="http://schemas.microsoft.com/office/drawing/2014/main" id="{919E27AF-EBA1-F057-A41D-24597543835A}"/>
              </a:ext>
            </a:extLst>
          </p:cNvPr>
          <p:cNvSpPr/>
          <p:nvPr/>
        </p:nvSpPr>
        <p:spPr>
          <a:xfrm>
            <a:off x="4749543" y="6202688"/>
            <a:ext cx="2196641" cy="982012"/>
          </a:xfrm>
          <a:prstGeom prst="roundRect">
            <a:avLst>
              <a:gd name="adj" fmla="val 4292"/>
            </a:avLst>
          </a:prstGeom>
          <a:noFill/>
          <a:ln cap="rnd">
            <a:solidFill>
              <a:schemeClr val="bg1"/>
            </a:solidFill>
            <a:prstDash val="solid"/>
            <a:round/>
          </a:ln>
        </p:spPr>
        <p:txBody>
          <a:bodyPr/>
          <a:lstStyle/>
          <a:p>
            <a:endParaRPr lang="en-US">
              <a:solidFill>
                <a:schemeClr val="bg1"/>
              </a:solidFill>
              <a:latin typeface="Montserrat" panose="00000500000000000000" pitchFamily="2" charset="0"/>
            </a:endParaRPr>
          </a:p>
        </p:txBody>
      </p:sp>
      <p:sp>
        <p:nvSpPr>
          <p:cNvPr id="4" name="Freeform 65">
            <a:extLst>
              <a:ext uri="{FF2B5EF4-FFF2-40B4-BE49-F238E27FC236}">
                <a16:creationId xmlns:a16="http://schemas.microsoft.com/office/drawing/2014/main" id="{B686B1FB-23DD-30F1-42E8-12837F16FEC8}"/>
              </a:ext>
            </a:extLst>
          </p:cNvPr>
          <p:cNvSpPr/>
          <p:nvPr/>
        </p:nvSpPr>
        <p:spPr>
          <a:xfrm>
            <a:off x="1665460" y="6221258"/>
            <a:ext cx="2196641" cy="982012"/>
          </a:xfrm>
          <a:prstGeom prst="roundRect">
            <a:avLst>
              <a:gd name="adj" fmla="val 4292"/>
            </a:avLst>
          </a:prstGeom>
          <a:noFill/>
          <a:ln cap="rnd">
            <a:solidFill>
              <a:schemeClr val="bg1"/>
            </a:solidFill>
            <a:prstDash val="solid"/>
            <a:round/>
          </a:ln>
        </p:spPr>
        <p:txBody>
          <a:bodyPr/>
          <a:lstStyle/>
          <a:p>
            <a:endParaRPr lang="en-US">
              <a:latin typeface="Montserrat" panose="00000500000000000000" pitchFamily="2" charset="0"/>
            </a:endParaRPr>
          </a:p>
        </p:txBody>
      </p:sp>
      <p:sp>
        <p:nvSpPr>
          <p:cNvPr id="5" name="TextBox 4">
            <a:extLst>
              <a:ext uri="{FF2B5EF4-FFF2-40B4-BE49-F238E27FC236}">
                <a16:creationId xmlns:a16="http://schemas.microsoft.com/office/drawing/2014/main" id="{BF60B9A9-21F0-0CCA-05C7-F33681F5F69F}"/>
              </a:ext>
            </a:extLst>
          </p:cNvPr>
          <p:cNvSpPr txBox="1"/>
          <p:nvPr/>
        </p:nvSpPr>
        <p:spPr>
          <a:xfrm>
            <a:off x="1095724" y="5521171"/>
            <a:ext cx="7251863" cy="523220"/>
          </a:xfrm>
          <a:prstGeom prst="rect">
            <a:avLst/>
          </a:prstGeom>
          <a:noFill/>
        </p:spPr>
        <p:txBody>
          <a:bodyPr wrap="square">
            <a:spAutoFit/>
          </a:bodyPr>
          <a:lstStyle/>
          <a:p>
            <a:pPr algn="just"/>
            <a:r>
              <a:rPr lang="mn-MN" sz="1400">
                <a:solidFill>
                  <a:schemeClr val="bg1"/>
                </a:solidFill>
                <a:latin typeface="Montserrat" panose="00000500000000000000" pitchFamily="2" charset="0"/>
                <a:cs typeface="Arial" panose="020B0604020202020204" pitchFamily="34" charset="0"/>
                <a:sym typeface="TT Supermolot Neue Bold Italics"/>
              </a:rPr>
              <a:t>Багшлахуйгаас суралцахуйд чиглэсэн шинэчлэлийн хүрээнд "Хүүхэд бүрд компьютер" арга хэмжээг хэрэгжүүлнэ</a:t>
            </a:r>
          </a:p>
        </p:txBody>
      </p:sp>
      <p:sp>
        <p:nvSpPr>
          <p:cNvPr id="7" name="TextBox 67">
            <a:extLst>
              <a:ext uri="{FF2B5EF4-FFF2-40B4-BE49-F238E27FC236}">
                <a16:creationId xmlns:a16="http://schemas.microsoft.com/office/drawing/2014/main" id="{E9B1070F-06A3-2A65-E480-D9170BC9744C}"/>
              </a:ext>
            </a:extLst>
          </p:cNvPr>
          <p:cNvSpPr txBox="1"/>
          <p:nvPr/>
        </p:nvSpPr>
        <p:spPr>
          <a:xfrm>
            <a:off x="1168781" y="5214323"/>
            <a:ext cx="5419715" cy="207877"/>
          </a:xfrm>
          <a:prstGeom prst="rect">
            <a:avLst/>
          </a:prstGeom>
          <a:noFill/>
        </p:spPr>
        <p:txBody>
          <a:bodyPr wrap="square" lIns="0" tIns="0" rIns="0" bIns="0" rtlCol="0" anchor="t">
            <a:spAutoFit/>
          </a:bodyPr>
          <a:lstStyle/>
          <a:p>
            <a:pPr algn="l">
              <a:lnSpc>
                <a:spcPts val="1666"/>
              </a:lnSpc>
            </a:pPr>
            <a:r>
              <a:rPr lang="mn-MN" sz="1400" b="1">
                <a:solidFill>
                  <a:srgbClr val="F2AA00"/>
                </a:solidFill>
                <a:latin typeface="Montserrat" panose="00000500000000000000" pitchFamily="2" charset="0"/>
                <a:ea typeface="Roboto Bold"/>
                <a:cs typeface="Roboto Bold"/>
                <a:sym typeface="Roboto Bold"/>
              </a:rPr>
              <a:t>“ХҮҮХЭД БҮРД КОМПЬЮТЕР” АРГА ХЭМЖЭЭ</a:t>
            </a:r>
            <a:endParaRPr lang="en-US" sz="1400" b="1">
              <a:solidFill>
                <a:srgbClr val="F2AA00"/>
              </a:solidFill>
              <a:latin typeface="Montserrat" panose="00000500000000000000" pitchFamily="2" charset="0"/>
              <a:ea typeface="Roboto Bold"/>
              <a:cs typeface="Roboto Bold"/>
              <a:sym typeface="Roboto Bold"/>
            </a:endParaRPr>
          </a:p>
        </p:txBody>
      </p:sp>
      <p:sp>
        <p:nvSpPr>
          <p:cNvPr id="8" name="TextBox 29">
            <a:extLst>
              <a:ext uri="{FF2B5EF4-FFF2-40B4-BE49-F238E27FC236}">
                <a16:creationId xmlns:a16="http://schemas.microsoft.com/office/drawing/2014/main" id="{C529F24E-685A-D115-EBD2-D0BB6CF822A0}"/>
              </a:ext>
            </a:extLst>
          </p:cNvPr>
          <p:cNvSpPr txBox="1"/>
          <p:nvPr/>
        </p:nvSpPr>
        <p:spPr>
          <a:xfrm>
            <a:off x="1841304" y="6277697"/>
            <a:ext cx="1814135" cy="184666"/>
          </a:xfrm>
          <a:prstGeom prst="rect">
            <a:avLst/>
          </a:prstGeom>
          <a:noFill/>
        </p:spPr>
        <p:txBody>
          <a:bodyPr wrap="square" lIns="0" tIns="0" rIns="0" bIns="0" rtlCol="0" anchor="t">
            <a:spAutoFit/>
          </a:bodyPr>
          <a:lstStyle/>
          <a:p>
            <a:pPr algn="ctr"/>
            <a:r>
              <a:rPr lang="mn-MN" sz="1200" b="1">
                <a:solidFill>
                  <a:schemeClr val="bg1"/>
                </a:solidFill>
                <a:latin typeface="Montserrat" panose="00000500000000000000" pitchFamily="2" charset="0"/>
                <a:ea typeface="Roboto Bold"/>
                <a:cs typeface="Roboto Bold"/>
                <a:sym typeface="Roboto Bold"/>
              </a:rPr>
              <a:t>ӨНӨӨГИЙН БАЙДАЛ</a:t>
            </a:r>
            <a:endParaRPr lang="en-US" sz="1200" b="1">
              <a:solidFill>
                <a:schemeClr val="bg1"/>
              </a:solidFill>
              <a:latin typeface="Montserrat" panose="00000500000000000000" pitchFamily="2" charset="0"/>
              <a:ea typeface="Roboto Bold"/>
              <a:cs typeface="Roboto Bold"/>
              <a:sym typeface="Roboto Bold"/>
            </a:endParaRPr>
          </a:p>
        </p:txBody>
      </p:sp>
      <p:sp>
        <p:nvSpPr>
          <p:cNvPr id="9" name="TextBox 29">
            <a:extLst>
              <a:ext uri="{FF2B5EF4-FFF2-40B4-BE49-F238E27FC236}">
                <a16:creationId xmlns:a16="http://schemas.microsoft.com/office/drawing/2014/main" id="{E9081F42-DB2A-DB5D-BD89-177C708E3F11}"/>
              </a:ext>
            </a:extLst>
          </p:cNvPr>
          <p:cNvSpPr txBox="1"/>
          <p:nvPr/>
        </p:nvSpPr>
        <p:spPr>
          <a:xfrm>
            <a:off x="4945813" y="6278839"/>
            <a:ext cx="1814135" cy="184666"/>
          </a:xfrm>
          <a:prstGeom prst="rect">
            <a:avLst/>
          </a:prstGeom>
          <a:noFill/>
        </p:spPr>
        <p:txBody>
          <a:bodyPr wrap="square" lIns="0" tIns="0" rIns="0" bIns="0" rtlCol="0" anchor="t">
            <a:spAutoFit/>
          </a:bodyPr>
          <a:lstStyle/>
          <a:p>
            <a:pPr algn="ctr"/>
            <a:r>
              <a:rPr lang="mn-MN" sz="1200" b="1">
                <a:solidFill>
                  <a:schemeClr val="bg1"/>
                </a:solidFill>
                <a:latin typeface="Montserrat" panose="00000500000000000000" pitchFamily="2" charset="0"/>
                <a:ea typeface="Roboto Bold"/>
                <a:cs typeface="Roboto Bold"/>
                <a:sym typeface="Roboto Bold"/>
              </a:rPr>
              <a:t>ЗОРИЛТОТ ТҮВШИН</a:t>
            </a:r>
            <a:endParaRPr lang="en-US" sz="1200" b="1">
              <a:solidFill>
                <a:schemeClr val="bg1"/>
              </a:solidFill>
              <a:latin typeface="Montserrat" panose="00000500000000000000" pitchFamily="2" charset="0"/>
              <a:ea typeface="Roboto Bold"/>
              <a:cs typeface="Roboto Bold"/>
              <a:sym typeface="Roboto Bold"/>
            </a:endParaRPr>
          </a:p>
        </p:txBody>
      </p:sp>
      <p:sp>
        <p:nvSpPr>
          <p:cNvPr id="10" name="TextBox 25">
            <a:extLst>
              <a:ext uri="{FF2B5EF4-FFF2-40B4-BE49-F238E27FC236}">
                <a16:creationId xmlns:a16="http://schemas.microsoft.com/office/drawing/2014/main" id="{FA117FDF-58CB-40E6-34E2-BD8E446C9597}"/>
              </a:ext>
            </a:extLst>
          </p:cNvPr>
          <p:cNvSpPr txBox="1"/>
          <p:nvPr/>
        </p:nvSpPr>
        <p:spPr>
          <a:xfrm>
            <a:off x="1692414" y="6764181"/>
            <a:ext cx="1123391" cy="384721"/>
          </a:xfrm>
          <a:prstGeom prst="rect">
            <a:avLst/>
          </a:prstGeom>
          <a:noFill/>
        </p:spPr>
        <p:txBody>
          <a:bodyPr wrap="square" lIns="0" tIns="0" rIns="0" bIns="0" rtlCol="0" anchor="t">
            <a:spAutoFit/>
          </a:bodyPr>
          <a:lstStyle/>
          <a:p>
            <a:pPr algn="r">
              <a:lnSpc>
                <a:spcPts val="1536"/>
              </a:lnSpc>
            </a:pPr>
            <a:r>
              <a:rPr lang="mn-MN" sz="4000" b="1">
                <a:solidFill>
                  <a:schemeClr val="bg1"/>
                </a:solidFill>
                <a:latin typeface="Roboto Bold"/>
                <a:ea typeface="Roboto Bold"/>
                <a:cs typeface="Roboto Bold"/>
                <a:sym typeface="Roboto Bold"/>
              </a:rPr>
              <a:t>1</a:t>
            </a:r>
          </a:p>
          <a:p>
            <a:pPr algn="r">
              <a:lnSpc>
                <a:spcPts val="1536"/>
              </a:lnSpc>
            </a:pPr>
            <a:r>
              <a:rPr lang="mn-MN" sz="1100" b="1">
                <a:solidFill>
                  <a:schemeClr val="bg1"/>
                </a:solidFill>
                <a:latin typeface="Roboto Bold"/>
                <a:ea typeface="Roboto Bold"/>
                <a:cs typeface="Roboto Bold"/>
                <a:sym typeface="Roboto Bold"/>
              </a:rPr>
              <a:t>КОМПЬЮТЕР</a:t>
            </a:r>
            <a:endParaRPr lang="en-US" sz="1100" b="1">
              <a:solidFill>
                <a:schemeClr val="bg1"/>
              </a:solidFill>
              <a:latin typeface="Roboto Bold"/>
              <a:ea typeface="Roboto Bold"/>
              <a:cs typeface="Roboto Bold"/>
              <a:sym typeface="Roboto Bold"/>
            </a:endParaRPr>
          </a:p>
        </p:txBody>
      </p:sp>
      <p:sp>
        <p:nvSpPr>
          <p:cNvPr id="11" name="TextBox 25">
            <a:extLst>
              <a:ext uri="{FF2B5EF4-FFF2-40B4-BE49-F238E27FC236}">
                <a16:creationId xmlns:a16="http://schemas.microsoft.com/office/drawing/2014/main" id="{B54B8D35-72C4-0F81-0561-1474A95337CB}"/>
              </a:ext>
            </a:extLst>
          </p:cNvPr>
          <p:cNvSpPr txBox="1"/>
          <p:nvPr/>
        </p:nvSpPr>
        <p:spPr>
          <a:xfrm>
            <a:off x="3013314" y="6764181"/>
            <a:ext cx="606911" cy="384721"/>
          </a:xfrm>
          <a:prstGeom prst="rect">
            <a:avLst/>
          </a:prstGeom>
          <a:noFill/>
        </p:spPr>
        <p:txBody>
          <a:bodyPr wrap="square" lIns="0" tIns="0" rIns="0" bIns="0" rtlCol="0" anchor="t">
            <a:spAutoFit/>
          </a:bodyPr>
          <a:lstStyle/>
          <a:p>
            <a:pPr>
              <a:lnSpc>
                <a:spcPts val="1536"/>
              </a:lnSpc>
            </a:pPr>
            <a:r>
              <a:rPr lang="mn-MN" sz="4000" b="1">
                <a:solidFill>
                  <a:schemeClr val="bg1"/>
                </a:solidFill>
                <a:latin typeface="Roboto Bold"/>
                <a:ea typeface="Roboto Bold"/>
                <a:cs typeface="Roboto Bold"/>
                <a:sym typeface="Roboto Bold"/>
              </a:rPr>
              <a:t>9</a:t>
            </a:r>
          </a:p>
          <a:p>
            <a:pPr>
              <a:lnSpc>
                <a:spcPts val="1536"/>
              </a:lnSpc>
            </a:pPr>
            <a:r>
              <a:rPr lang="mn-MN" sz="1100" b="1">
                <a:solidFill>
                  <a:schemeClr val="bg1"/>
                </a:solidFill>
                <a:latin typeface="Roboto Bold"/>
                <a:ea typeface="Roboto Bold"/>
                <a:cs typeface="Roboto Bold"/>
                <a:sym typeface="Roboto Bold"/>
              </a:rPr>
              <a:t>ХҮҮХЭД</a:t>
            </a:r>
            <a:endParaRPr lang="en-US" sz="1100" b="1">
              <a:solidFill>
                <a:schemeClr val="bg1"/>
              </a:solidFill>
              <a:latin typeface="Roboto Bold"/>
              <a:ea typeface="Roboto Bold"/>
              <a:cs typeface="Roboto Bold"/>
              <a:sym typeface="Roboto Bold"/>
            </a:endParaRPr>
          </a:p>
        </p:txBody>
      </p:sp>
      <p:sp>
        <p:nvSpPr>
          <p:cNvPr id="12" name="TextBox 25">
            <a:extLst>
              <a:ext uri="{FF2B5EF4-FFF2-40B4-BE49-F238E27FC236}">
                <a16:creationId xmlns:a16="http://schemas.microsoft.com/office/drawing/2014/main" id="{17AE756F-7C36-36E0-5EF5-F771BA3D9C60}"/>
              </a:ext>
            </a:extLst>
          </p:cNvPr>
          <p:cNvSpPr txBox="1"/>
          <p:nvPr/>
        </p:nvSpPr>
        <p:spPr>
          <a:xfrm>
            <a:off x="4755454" y="6765256"/>
            <a:ext cx="1123391" cy="384721"/>
          </a:xfrm>
          <a:prstGeom prst="rect">
            <a:avLst/>
          </a:prstGeom>
          <a:noFill/>
        </p:spPr>
        <p:txBody>
          <a:bodyPr wrap="square" lIns="0" tIns="0" rIns="0" bIns="0" rtlCol="0" anchor="t">
            <a:spAutoFit/>
          </a:bodyPr>
          <a:lstStyle/>
          <a:p>
            <a:pPr algn="r">
              <a:lnSpc>
                <a:spcPts val="1536"/>
              </a:lnSpc>
            </a:pPr>
            <a:r>
              <a:rPr lang="mn-MN" sz="4000" b="1">
                <a:solidFill>
                  <a:schemeClr val="bg1"/>
                </a:solidFill>
                <a:latin typeface="Roboto Bold"/>
                <a:ea typeface="Roboto Bold"/>
                <a:cs typeface="Roboto Bold"/>
                <a:sym typeface="Roboto Bold"/>
              </a:rPr>
              <a:t>1</a:t>
            </a:r>
          </a:p>
          <a:p>
            <a:pPr algn="r">
              <a:lnSpc>
                <a:spcPts val="1536"/>
              </a:lnSpc>
            </a:pPr>
            <a:r>
              <a:rPr lang="mn-MN" sz="1100" b="1">
                <a:solidFill>
                  <a:schemeClr val="bg1"/>
                </a:solidFill>
                <a:latin typeface="Roboto Bold"/>
                <a:ea typeface="Roboto Bold"/>
                <a:cs typeface="Roboto Bold"/>
                <a:sym typeface="Roboto Bold"/>
              </a:rPr>
              <a:t>КОМПЬЮТЕР</a:t>
            </a:r>
            <a:endParaRPr lang="en-US" sz="1100" b="1">
              <a:solidFill>
                <a:schemeClr val="bg1"/>
              </a:solidFill>
              <a:latin typeface="Roboto Bold"/>
              <a:ea typeface="Roboto Bold"/>
              <a:cs typeface="Roboto Bold"/>
              <a:sym typeface="Roboto Bold"/>
            </a:endParaRPr>
          </a:p>
        </p:txBody>
      </p:sp>
      <p:sp>
        <p:nvSpPr>
          <p:cNvPr id="13" name="TextBox 25">
            <a:extLst>
              <a:ext uri="{FF2B5EF4-FFF2-40B4-BE49-F238E27FC236}">
                <a16:creationId xmlns:a16="http://schemas.microsoft.com/office/drawing/2014/main" id="{06903D22-2A06-BCDA-ED67-CEBC2649A0DB}"/>
              </a:ext>
            </a:extLst>
          </p:cNvPr>
          <p:cNvSpPr txBox="1"/>
          <p:nvPr/>
        </p:nvSpPr>
        <p:spPr>
          <a:xfrm>
            <a:off x="6076354" y="6765256"/>
            <a:ext cx="606911" cy="384721"/>
          </a:xfrm>
          <a:prstGeom prst="rect">
            <a:avLst/>
          </a:prstGeom>
          <a:noFill/>
        </p:spPr>
        <p:txBody>
          <a:bodyPr wrap="square" lIns="0" tIns="0" rIns="0" bIns="0" rtlCol="0" anchor="t">
            <a:spAutoFit/>
          </a:bodyPr>
          <a:lstStyle/>
          <a:p>
            <a:pPr>
              <a:lnSpc>
                <a:spcPts val="1536"/>
              </a:lnSpc>
            </a:pPr>
            <a:r>
              <a:rPr lang="mn-MN" sz="4000" b="1">
                <a:solidFill>
                  <a:schemeClr val="bg1"/>
                </a:solidFill>
                <a:latin typeface="Roboto Bold"/>
                <a:ea typeface="Roboto Bold"/>
                <a:cs typeface="Roboto Bold"/>
                <a:sym typeface="Roboto Bold"/>
              </a:rPr>
              <a:t>5</a:t>
            </a:r>
          </a:p>
          <a:p>
            <a:pPr>
              <a:lnSpc>
                <a:spcPts val="1536"/>
              </a:lnSpc>
            </a:pPr>
            <a:r>
              <a:rPr lang="mn-MN" sz="1100" b="1">
                <a:solidFill>
                  <a:schemeClr val="bg1"/>
                </a:solidFill>
                <a:latin typeface="Roboto Bold"/>
                <a:ea typeface="Roboto Bold"/>
                <a:cs typeface="Roboto Bold"/>
                <a:sym typeface="Roboto Bold"/>
              </a:rPr>
              <a:t>ХҮҮХЭД</a:t>
            </a:r>
            <a:endParaRPr lang="en-US" sz="1100" b="1">
              <a:solidFill>
                <a:schemeClr val="bg1"/>
              </a:solidFill>
              <a:latin typeface="Roboto Bold"/>
              <a:ea typeface="Roboto Bold"/>
              <a:cs typeface="Roboto Bold"/>
              <a:sym typeface="Roboto Bold"/>
            </a:endParaRPr>
          </a:p>
        </p:txBody>
      </p:sp>
      <p:sp>
        <p:nvSpPr>
          <p:cNvPr id="14" name="TextBox 13">
            <a:extLst>
              <a:ext uri="{FF2B5EF4-FFF2-40B4-BE49-F238E27FC236}">
                <a16:creationId xmlns:a16="http://schemas.microsoft.com/office/drawing/2014/main" id="{C692ACA2-2EC4-CDCC-EAAA-F99D9F165986}"/>
              </a:ext>
            </a:extLst>
          </p:cNvPr>
          <p:cNvSpPr txBox="1"/>
          <p:nvPr/>
        </p:nvSpPr>
        <p:spPr>
          <a:xfrm>
            <a:off x="5813890" y="6370191"/>
            <a:ext cx="187992" cy="646331"/>
          </a:xfrm>
          <a:prstGeom prst="rect">
            <a:avLst/>
          </a:prstGeom>
          <a:noFill/>
        </p:spPr>
        <p:txBody>
          <a:bodyPr wrap="square">
            <a:spAutoFit/>
          </a:bodyPr>
          <a:lstStyle/>
          <a:p>
            <a:pPr algn="just"/>
            <a:r>
              <a:rPr lang="en-US" altLang="en-US" sz="3600" b="1">
                <a:solidFill>
                  <a:schemeClr val="bg1"/>
                </a:solidFill>
                <a:latin typeface="Montserrat" panose="00000500000000000000" pitchFamily="2" charset="0"/>
                <a:cs typeface="Arial" panose="020B0604020202020204" pitchFamily="34" charset="0"/>
              </a:rPr>
              <a:t>:</a:t>
            </a:r>
            <a:endParaRPr lang="mn-MN" altLang="en-US" sz="3600" b="1">
              <a:solidFill>
                <a:schemeClr val="bg1"/>
              </a:solidFill>
              <a:latin typeface="Montserrat" panose="00000500000000000000" pitchFamily="2" charset="0"/>
              <a:cs typeface="Arial" panose="020B0604020202020204" pitchFamily="34" charset="0"/>
            </a:endParaRPr>
          </a:p>
        </p:txBody>
      </p:sp>
      <p:sp>
        <p:nvSpPr>
          <p:cNvPr id="21" name="TextBox 20">
            <a:extLst>
              <a:ext uri="{FF2B5EF4-FFF2-40B4-BE49-F238E27FC236}">
                <a16:creationId xmlns:a16="http://schemas.microsoft.com/office/drawing/2014/main" id="{C6C117B2-2993-FC9F-9557-9F83E2DD06D2}"/>
              </a:ext>
            </a:extLst>
          </p:cNvPr>
          <p:cNvSpPr txBox="1"/>
          <p:nvPr/>
        </p:nvSpPr>
        <p:spPr>
          <a:xfrm>
            <a:off x="2752195" y="6427108"/>
            <a:ext cx="252708" cy="584775"/>
          </a:xfrm>
          <a:prstGeom prst="rect">
            <a:avLst/>
          </a:prstGeom>
          <a:noFill/>
        </p:spPr>
        <p:txBody>
          <a:bodyPr wrap="square">
            <a:spAutoFit/>
          </a:bodyPr>
          <a:lstStyle/>
          <a:p>
            <a:r>
              <a:rPr lang="en-US" altLang="en-US" sz="3200" b="1">
                <a:solidFill>
                  <a:schemeClr val="bg1"/>
                </a:solidFill>
                <a:latin typeface="Montserrat" panose="00000500000000000000" pitchFamily="2" charset="0"/>
                <a:cs typeface="Arial" panose="020B0604020202020204" pitchFamily="34" charset="0"/>
              </a:rPr>
              <a:t>:</a:t>
            </a:r>
            <a:endParaRPr lang="en-US" sz="3200">
              <a:solidFill>
                <a:schemeClr val="bg1"/>
              </a:solidFill>
            </a:endParaRPr>
          </a:p>
        </p:txBody>
      </p:sp>
      <p:sp>
        <p:nvSpPr>
          <p:cNvPr id="17" name="TextBox 16">
            <a:extLst>
              <a:ext uri="{FF2B5EF4-FFF2-40B4-BE49-F238E27FC236}">
                <a16:creationId xmlns:a16="http://schemas.microsoft.com/office/drawing/2014/main" id="{8D30E13B-F748-95B2-4991-ACB3D29ECE3B}"/>
              </a:ext>
            </a:extLst>
          </p:cNvPr>
          <p:cNvSpPr txBox="1"/>
          <p:nvPr/>
        </p:nvSpPr>
        <p:spPr>
          <a:xfrm>
            <a:off x="9784761" y="5320133"/>
            <a:ext cx="6543919" cy="307777"/>
          </a:xfrm>
          <a:prstGeom prst="rect">
            <a:avLst/>
          </a:prstGeom>
          <a:noFill/>
        </p:spPr>
        <p:txBody>
          <a:bodyPr wrap="square">
            <a:spAutoFit/>
          </a:bodyPr>
          <a:lstStyle/>
          <a:p>
            <a:pPr algn="just"/>
            <a:r>
              <a:rPr lang="mn-MN" sz="1400">
                <a:solidFill>
                  <a:schemeClr val="bg1"/>
                </a:solidFill>
                <a:latin typeface="Montserrat" panose="00000500000000000000" pitchFamily="2" charset="0"/>
                <a:cs typeface="Arial" panose="020B0604020202020204" pitchFamily="34" charset="0"/>
                <a:sym typeface="TT Supermolot Neue Bold Italics"/>
              </a:rPr>
              <a:t>Хиймэл оюунд суурилсан багшийн виртуал туслахыг нэвтрүүлнэ</a:t>
            </a:r>
          </a:p>
        </p:txBody>
      </p:sp>
      <p:sp>
        <p:nvSpPr>
          <p:cNvPr id="18" name="TextBox 17">
            <a:extLst>
              <a:ext uri="{FF2B5EF4-FFF2-40B4-BE49-F238E27FC236}">
                <a16:creationId xmlns:a16="http://schemas.microsoft.com/office/drawing/2014/main" id="{78073826-92DE-80EF-1E1D-69C5314A29B7}"/>
              </a:ext>
            </a:extLst>
          </p:cNvPr>
          <p:cNvSpPr txBox="1"/>
          <p:nvPr/>
        </p:nvSpPr>
        <p:spPr>
          <a:xfrm>
            <a:off x="1168781" y="7819945"/>
            <a:ext cx="6519687" cy="523220"/>
          </a:xfrm>
          <a:prstGeom prst="rect">
            <a:avLst/>
          </a:prstGeom>
          <a:noFill/>
        </p:spPr>
        <p:txBody>
          <a:bodyPr wrap="square">
            <a:spAutoFit/>
          </a:bodyPr>
          <a:lstStyle/>
          <a:p>
            <a:pPr algn="just"/>
            <a:r>
              <a:rPr lang="mn-MN" sz="1400">
                <a:solidFill>
                  <a:schemeClr val="bg1"/>
                </a:solidFill>
                <a:latin typeface="Montserrat" panose="00000500000000000000" pitchFamily="2" charset="0"/>
                <a:cs typeface="Arial" panose="020B0604020202020204" pitchFamily="34" charset="0"/>
                <a:sym typeface="TT Supermolot Neue Bold Italics"/>
              </a:rPr>
              <a:t>Сургалтын шинэчилсэн хөтөлбөрийн дагуу сурах бичгийг цахимжуулна</a:t>
            </a:r>
          </a:p>
        </p:txBody>
      </p:sp>
      <p:sp>
        <p:nvSpPr>
          <p:cNvPr id="19" name="TextBox 67">
            <a:extLst>
              <a:ext uri="{FF2B5EF4-FFF2-40B4-BE49-F238E27FC236}">
                <a16:creationId xmlns:a16="http://schemas.microsoft.com/office/drawing/2014/main" id="{30A0150D-F7B7-4D49-5C11-AAFBEC0FBB2C}"/>
              </a:ext>
            </a:extLst>
          </p:cNvPr>
          <p:cNvSpPr txBox="1"/>
          <p:nvPr/>
        </p:nvSpPr>
        <p:spPr>
          <a:xfrm>
            <a:off x="9784761" y="5157870"/>
            <a:ext cx="3829490" cy="208390"/>
          </a:xfrm>
          <a:prstGeom prst="rect">
            <a:avLst/>
          </a:prstGeom>
          <a:noFill/>
        </p:spPr>
        <p:txBody>
          <a:bodyPr wrap="square" lIns="0" tIns="0" rIns="0" bIns="0" rtlCol="0" anchor="t">
            <a:spAutoFit/>
          </a:bodyPr>
          <a:lstStyle/>
          <a:p>
            <a:pPr algn="l">
              <a:lnSpc>
                <a:spcPts val="1666"/>
              </a:lnSpc>
            </a:pPr>
            <a:r>
              <a:rPr lang="mn-MN" sz="1400" b="1">
                <a:solidFill>
                  <a:srgbClr val="F2AA00"/>
                </a:solidFill>
                <a:latin typeface="Montserrat" panose="00000500000000000000" pitchFamily="2" charset="0"/>
                <a:ea typeface="Roboto Bold"/>
                <a:cs typeface="Roboto Bold"/>
                <a:sym typeface="Roboto Bold"/>
              </a:rPr>
              <a:t>БАГШИЙН ТУСЛАХ-</a:t>
            </a:r>
            <a:r>
              <a:rPr lang="en-US" sz="1400" b="1">
                <a:solidFill>
                  <a:srgbClr val="F2AA00"/>
                </a:solidFill>
                <a:latin typeface="Montserrat" panose="00000500000000000000" pitchFamily="2" charset="0"/>
                <a:ea typeface="Roboto Bold"/>
                <a:cs typeface="Roboto Bold"/>
                <a:sym typeface="Roboto Bold"/>
              </a:rPr>
              <a:t>AI</a:t>
            </a:r>
          </a:p>
        </p:txBody>
      </p:sp>
      <p:sp>
        <p:nvSpPr>
          <p:cNvPr id="20" name="TextBox 67">
            <a:extLst>
              <a:ext uri="{FF2B5EF4-FFF2-40B4-BE49-F238E27FC236}">
                <a16:creationId xmlns:a16="http://schemas.microsoft.com/office/drawing/2014/main" id="{E001F28E-00BA-DD89-9822-5E5CEEE40CC7}"/>
              </a:ext>
            </a:extLst>
          </p:cNvPr>
          <p:cNvSpPr txBox="1"/>
          <p:nvPr/>
        </p:nvSpPr>
        <p:spPr>
          <a:xfrm>
            <a:off x="1168781" y="7641998"/>
            <a:ext cx="4345363" cy="208390"/>
          </a:xfrm>
          <a:prstGeom prst="rect">
            <a:avLst/>
          </a:prstGeom>
          <a:noFill/>
        </p:spPr>
        <p:txBody>
          <a:bodyPr lIns="0" tIns="0" rIns="0" bIns="0" rtlCol="0" anchor="t">
            <a:spAutoFit/>
          </a:bodyPr>
          <a:lstStyle/>
          <a:p>
            <a:pPr algn="l">
              <a:lnSpc>
                <a:spcPts val="1666"/>
              </a:lnSpc>
            </a:pPr>
            <a:r>
              <a:rPr lang="mn-MN" sz="1400" b="1">
                <a:solidFill>
                  <a:srgbClr val="F2AA00"/>
                </a:solidFill>
                <a:latin typeface="Montserrat" panose="00000500000000000000" pitchFamily="2" charset="0"/>
                <a:ea typeface="Roboto Bold"/>
                <a:cs typeface="Roboto Bold"/>
                <a:sym typeface="Roboto Bold"/>
              </a:rPr>
              <a:t>ЦАХИМ СУРАХ БИЧИГ</a:t>
            </a:r>
            <a:endParaRPr lang="en-US" sz="1400" b="1">
              <a:solidFill>
                <a:srgbClr val="F2AA00"/>
              </a:solidFill>
              <a:latin typeface="Montserrat" panose="00000500000000000000" pitchFamily="2" charset="0"/>
              <a:ea typeface="Roboto Bold"/>
              <a:cs typeface="Roboto Bold"/>
              <a:sym typeface="Roboto Bold"/>
            </a:endParaRPr>
          </a:p>
        </p:txBody>
      </p:sp>
      <p:sp>
        <p:nvSpPr>
          <p:cNvPr id="23" name="Freeform 65">
            <a:extLst>
              <a:ext uri="{FF2B5EF4-FFF2-40B4-BE49-F238E27FC236}">
                <a16:creationId xmlns:a16="http://schemas.microsoft.com/office/drawing/2014/main" id="{B7084A2E-DA0F-009F-9B73-EB7E4E5B9238}"/>
              </a:ext>
            </a:extLst>
          </p:cNvPr>
          <p:cNvSpPr/>
          <p:nvPr/>
        </p:nvSpPr>
        <p:spPr>
          <a:xfrm>
            <a:off x="10640447" y="5793759"/>
            <a:ext cx="2026627" cy="936906"/>
          </a:xfrm>
          <a:prstGeom prst="roundRect">
            <a:avLst>
              <a:gd name="adj" fmla="val 4292"/>
            </a:avLst>
          </a:prstGeom>
          <a:noFill/>
          <a:ln cap="rnd">
            <a:solidFill>
              <a:schemeClr val="bg1"/>
            </a:solidFill>
            <a:prstDash val="solid"/>
            <a:round/>
          </a:ln>
        </p:spPr>
        <p:txBody>
          <a:bodyPr/>
          <a:lstStyle/>
          <a:p>
            <a:endParaRPr lang="en-US" sz="1600" b="1"/>
          </a:p>
        </p:txBody>
      </p:sp>
      <p:sp>
        <p:nvSpPr>
          <p:cNvPr id="24" name="TextBox 29">
            <a:extLst>
              <a:ext uri="{FF2B5EF4-FFF2-40B4-BE49-F238E27FC236}">
                <a16:creationId xmlns:a16="http://schemas.microsoft.com/office/drawing/2014/main" id="{C84A3921-065E-AF47-A8A0-426951EE70E5}"/>
              </a:ext>
            </a:extLst>
          </p:cNvPr>
          <p:cNvSpPr txBox="1"/>
          <p:nvPr/>
        </p:nvSpPr>
        <p:spPr>
          <a:xfrm>
            <a:off x="10816291" y="5850198"/>
            <a:ext cx="1814135" cy="169277"/>
          </a:xfrm>
          <a:prstGeom prst="rect">
            <a:avLst/>
          </a:prstGeom>
          <a:noFill/>
        </p:spPr>
        <p:txBody>
          <a:bodyPr wrap="square" lIns="0" tIns="0" rIns="0" bIns="0" rtlCol="0" anchor="t">
            <a:spAutoFit/>
          </a:bodyPr>
          <a:lstStyle/>
          <a:p>
            <a:pPr algn="ctr"/>
            <a:r>
              <a:rPr lang="mn-MN" sz="1100" b="1">
                <a:solidFill>
                  <a:schemeClr val="bg1"/>
                </a:solidFill>
                <a:ea typeface="Roboto Bold"/>
                <a:cs typeface="Roboto Bold"/>
                <a:sym typeface="Roboto Bold"/>
              </a:rPr>
              <a:t>ЗОРИЛТОТ ТҮВШИН</a:t>
            </a:r>
            <a:endParaRPr lang="en-US" sz="1100" b="1">
              <a:solidFill>
                <a:schemeClr val="bg1"/>
              </a:solidFill>
              <a:ea typeface="Roboto Bold"/>
              <a:cs typeface="Roboto Bold"/>
              <a:sym typeface="Roboto Bold"/>
            </a:endParaRPr>
          </a:p>
        </p:txBody>
      </p:sp>
      <p:sp>
        <p:nvSpPr>
          <p:cNvPr id="25" name="TextBox 25">
            <a:extLst>
              <a:ext uri="{FF2B5EF4-FFF2-40B4-BE49-F238E27FC236}">
                <a16:creationId xmlns:a16="http://schemas.microsoft.com/office/drawing/2014/main" id="{21822811-C9B0-7E5F-75FF-8BB2D8ED9E5D}"/>
              </a:ext>
            </a:extLst>
          </p:cNvPr>
          <p:cNvSpPr txBox="1"/>
          <p:nvPr/>
        </p:nvSpPr>
        <p:spPr>
          <a:xfrm>
            <a:off x="11121493" y="6240321"/>
            <a:ext cx="1240524" cy="369909"/>
          </a:xfrm>
          <a:prstGeom prst="rect">
            <a:avLst/>
          </a:prstGeom>
          <a:noFill/>
        </p:spPr>
        <p:txBody>
          <a:bodyPr wrap="square" lIns="0" tIns="0" rIns="0" bIns="0" rtlCol="0" anchor="t">
            <a:spAutoFit/>
          </a:bodyPr>
          <a:lstStyle/>
          <a:p>
            <a:pPr algn="r">
              <a:lnSpc>
                <a:spcPts val="1536"/>
              </a:lnSpc>
            </a:pPr>
            <a:r>
              <a:rPr lang="mn-MN" sz="2800" b="1">
                <a:solidFill>
                  <a:schemeClr val="bg1"/>
                </a:solidFill>
                <a:ea typeface="Roboto Bold"/>
                <a:cs typeface="Roboto Bold"/>
                <a:sym typeface="Roboto Bold"/>
              </a:rPr>
              <a:t>1</a:t>
            </a:r>
          </a:p>
          <a:p>
            <a:pPr algn="r">
              <a:lnSpc>
                <a:spcPts val="1536"/>
              </a:lnSpc>
            </a:pPr>
            <a:r>
              <a:rPr lang="mn-MN" sz="1050" b="1">
                <a:solidFill>
                  <a:schemeClr val="bg1"/>
                </a:solidFill>
                <a:ea typeface="Roboto Bold"/>
                <a:cs typeface="Roboto Bold"/>
                <a:sym typeface="Roboto Bold"/>
              </a:rPr>
              <a:t>Математик</a:t>
            </a:r>
            <a:endParaRPr lang="en-US" sz="1050" b="1">
              <a:solidFill>
                <a:schemeClr val="bg1"/>
              </a:solidFill>
              <a:ea typeface="Roboto Bold"/>
              <a:cs typeface="Roboto Bold"/>
              <a:sym typeface="Roboto Bold"/>
            </a:endParaRPr>
          </a:p>
        </p:txBody>
      </p:sp>
      <p:sp>
        <p:nvSpPr>
          <p:cNvPr id="26" name="Freeform 65">
            <a:extLst>
              <a:ext uri="{FF2B5EF4-FFF2-40B4-BE49-F238E27FC236}">
                <a16:creationId xmlns:a16="http://schemas.microsoft.com/office/drawing/2014/main" id="{FD35097B-29C1-C8F6-25F9-A5ED0686BFDD}"/>
              </a:ext>
            </a:extLst>
          </p:cNvPr>
          <p:cNvSpPr/>
          <p:nvPr/>
        </p:nvSpPr>
        <p:spPr>
          <a:xfrm>
            <a:off x="13135963" y="5780873"/>
            <a:ext cx="2026627" cy="919817"/>
          </a:xfrm>
          <a:prstGeom prst="roundRect">
            <a:avLst>
              <a:gd name="adj" fmla="val 4292"/>
            </a:avLst>
          </a:prstGeom>
          <a:noFill/>
          <a:ln cap="rnd">
            <a:solidFill>
              <a:schemeClr val="bg1"/>
            </a:solidFill>
            <a:prstDash val="solid"/>
            <a:round/>
          </a:ln>
        </p:spPr>
        <p:txBody>
          <a:bodyPr/>
          <a:lstStyle/>
          <a:p>
            <a:endParaRPr lang="en-US" sz="1600" b="1"/>
          </a:p>
        </p:txBody>
      </p:sp>
      <p:sp>
        <p:nvSpPr>
          <p:cNvPr id="27" name="TextBox 29">
            <a:extLst>
              <a:ext uri="{FF2B5EF4-FFF2-40B4-BE49-F238E27FC236}">
                <a16:creationId xmlns:a16="http://schemas.microsoft.com/office/drawing/2014/main" id="{50EDA482-D9A9-55AF-AC61-930DBA3784A2}"/>
              </a:ext>
            </a:extLst>
          </p:cNvPr>
          <p:cNvSpPr txBox="1"/>
          <p:nvPr/>
        </p:nvSpPr>
        <p:spPr>
          <a:xfrm>
            <a:off x="13311807" y="5837312"/>
            <a:ext cx="1814135" cy="169277"/>
          </a:xfrm>
          <a:prstGeom prst="rect">
            <a:avLst/>
          </a:prstGeom>
          <a:noFill/>
        </p:spPr>
        <p:txBody>
          <a:bodyPr wrap="square" lIns="0" tIns="0" rIns="0" bIns="0" rtlCol="0" anchor="t">
            <a:spAutoFit/>
          </a:bodyPr>
          <a:lstStyle/>
          <a:p>
            <a:pPr algn="ctr"/>
            <a:r>
              <a:rPr lang="mn-MN" sz="1100" b="1">
                <a:solidFill>
                  <a:schemeClr val="bg1"/>
                </a:solidFill>
                <a:ea typeface="Roboto Bold"/>
                <a:cs typeface="Roboto Bold"/>
                <a:sym typeface="Roboto Bold"/>
              </a:rPr>
              <a:t>ЗОРИЛТОТ ТҮВШИН</a:t>
            </a:r>
            <a:endParaRPr lang="en-US" sz="1100" b="1">
              <a:solidFill>
                <a:schemeClr val="bg1"/>
              </a:solidFill>
              <a:ea typeface="Roboto Bold"/>
              <a:cs typeface="Roboto Bold"/>
              <a:sym typeface="Roboto Bold"/>
            </a:endParaRPr>
          </a:p>
        </p:txBody>
      </p:sp>
      <p:sp>
        <p:nvSpPr>
          <p:cNvPr id="28" name="TextBox 25">
            <a:extLst>
              <a:ext uri="{FF2B5EF4-FFF2-40B4-BE49-F238E27FC236}">
                <a16:creationId xmlns:a16="http://schemas.microsoft.com/office/drawing/2014/main" id="{4702A34F-88A5-678F-8B2D-C691FF362921}"/>
              </a:ext>
            </a:extLst>
          </p:cNvPr>
          <p:cNvSpPr txBox="1"/>
          <p:nvPr/>
        </p:nvSpPr>
        <p:spPr>
          <a:xfrm>
            <a:off x="13730817" y="6194957"/>
            <a:ext cx="1240524" cy="369909"/>
          </a:xfrm>
          <a:prstGeom prst="rect">
            <a:avLst/>
          </a:prstGeom>
          <a:noFill/>
        </p:spPr>
        <p:txBody>
          <a:bodyPr wrap="square" lIns="0" tIns="0" rIns="0" bIns="0" rtlCol="0" anchor="t">
            <a:spAutoFit/>
          </a:bodyPr>
          <a:lstStyle/>
          <a:p>
            <a:pPr algn="r">
              <a:lnSpc>
                <a:spcPts val="1536"/>
              </a:lnSpc>
            </a:pPr>
            <a:r>
              <a:rPr lang="mn-MN" sz="2800" b="1">
                <a:solidFill>
                  <a:schemeClr val="bg1"/>
                </a:solidFill>
                <a:ea typeface="Roboto Bold"/>
                <a:cs typeface="Roboto Bold"/>
                <a:sym typeface="Roboto Bold"/>
              </a:rPr>
              <a:t>2</a:t>
            </a:r>
          </a:p>
          <a:p>
            <a:pPr algn="r">
              <a:lnSpc>
                <a:spcPts val="1536"/>
              </a:lnSpc>
            </a:pPr>
            <a:r>
              <a:rPr lang="mn-MN" sz="1050" b="1">
                <a:solidFill>
                  <a:schemeClr val="bg1"/>
                </a:solidFill>
                <a:ea typeface="Roboto Bold"/>
                <a:cs typeface="Roboto Bold"/>
                <a:sym typeface="Roboto Bold"/>
              </a:rPr>
              <a:t>СУДЛАГДАХУУН</a:t>
            </a:r>
            <a:endParaRPr lang="en-US" sz="1050" b="1">
              <a:solidFill>
                <a:schemeClr val="bg1"/>
              </a:solidFill>
              <a:ea typeface="Roboto Bold"/>
              <a:cs typeface="Roboto Bold"/>
              <a:sym typeface="Roboto Bold"/>
            </a:endParaRPr>
          </a:p>
        </p:txBody>
      </p:sp>
      <p:sp>
        <p:nvSpPr>
          <p:cNvPr id="29" name="Freeform 65">
            <a:extLst>
              <a:ext uri="{FF2B5EF4-FFF2-40B4-BE49-F238E27FC236}">
                <a16:creationId xmlns:a16="http://schemas.microsoft.com/office/drawing/2014/main" id="{9F55599F-FBE8-0F66-E535-78835492E412}"/>
              </a:ext>
            </a:extLst>
          </p:cNvPr>
          <p:cNvSpPr/>
          <p:nvPr/>
        </p:nvSpPr>
        <p:spPr>
          <a:xfrm>
            <a:off x="2086888" y="8535947"/>
            <a:ext cx="2026627" cy="936906"/>
          </a:xfrm>
          <a:prstGeom prst="roundRect">
            <a:avLst>
              <a:gd name="adj" fmla="val 4292"/>
            </a:avLst>
          </a:prstGeom>
          <a:noFill/>
          <a:ln cap="rnd">
            <a:solidFill>
              <a:schemeClr val="bg1"/>
            </a:solidFill>
            <a:prstDash val="solid"/>
            <a:round/>
          </a:ln>
        </p:spPr>
        <p:txBody>
          <a:bodyPr/>
          <a:lstStyle/>
          <a:p>
            <a:endParaRPr lang="en-US" sz="1600" b="1"/>
          </a:p>
        </p:txBody>
      </p:sp>
      <p:sp>
        <p:nvSpPr>
          <p:cNvPr id="30" name="TextBox 29">
            <a:extLst>
              <a:ext uri="{FF2B5EF4-FFF2-40B4-BE49-F238E27FC236}">
                <a16:creationId xmlns:a16="http://schemas.microsoft.com/office/drawing/2014/main" id="{D68B6B13-4816-EC8B-4867-F3F610A44D59}"/>
              </a:ext>
            </a:extLst>
          </p:cNvPr>
          <p:cNvSpPr txBox="1"/>
          <p:nvPr/>
        </p:nvSpPr>
        <p:spPr>
          <a:xfrm>
            <a:off x="2262732" y="8592386"/>
            <a:ext cx="1814135" cy="169277"/>
          </a:xfrm>
          <a:prstGeom prst="rect">
            <a:avLst/>
          </a:prstGeom>
          <a:noFill/>
        </p:spPr>
        <p:txBody>
          <a:bodyPr wrap="square" lIns="0" tIns="0" rIns="0" bIns="0" rtlCol="0" anchor="t">
            <a:spAutoFit/>
          </a:bodyPr>
          <a:lstStyle/>
          <a:p>
            <a:pPr algn="ctr"/>
            <a:r>
              <a:rPr lang="mn-MN" sz="1100" b="1">
                <a:solidFill>
                  <a:schemeClr val="bg1"/>
                </a:solidFill>
                <a:ea typeface="Roboto Bold"/>
                <a:cs typeface="Roboto Bold"/>
                <a:sym typeface="Roboto Bold"/>
              </a:rPr>
              <a:t>СУУРЬ ТҮВШИН</a:t>
            </a:r>
            <a:endParaRPr lang="en-US" sz="1100" b="1">
              <a:solidFill>
                <a:schemeClr val="bg1"/>
              </a:solidFill>
              <a:ea typeface="Roboto Bold"/>
              <a:cs typeface="Roboto Bold"/>
              <a:sym typeface="Roboto Bold"/>
            </a:endParaRPr>
          </a:p>
        </p:txBody>
      </p:sp>
      <p:sp>
        <p:nvSpPr>
          <p:cNvPr id="31" name="TextBox 25">
            <a:extLst>
              <a:ext uri="{FF2B5EF4-FFF2-40B4-BE49-F238E27FC236}">
                <a16:creationId xmlns:a16="http://schemas.microsoft.com/office/drawing/2014/main" id="{8792349A-5C21-6933-3FD0-BF0631FB3A31}"/>
              </a:ext>
            </a:extLst>
          </p:cNvPr>
          <p:cNvSpPr txBox="1"/>
          <p:nvPr/>
        </p:nvSpPr>
        <p:spPr>
          <a:xfrm>
            <a:off x="2567934" y="8982509"/>
            <a:ext cx="1240524" cy="369909"/>
          </a:xfrm>
          <a:prstGeom prst="rect">
            <a:avLst/>
          </a:prstGeom>
          <a:noFill/>
        </p:spPr>
        <p:txBody>
          <a:bodyPr wrap="square" lIns="0" tIns="0" rIns="0" bIns="0" rtlCol="0" anchor="t">
            <a:spAutoFit/>
          </a:bodyPr>
          <a:lstStyle/>
          <a:p>
            <a:pPr algn="r">
              <a:lnSpc>
                <a:spcPts val="1536"/>
              </a:lnSpc>
            </a:pPr>
            <a:r>
              <a:rPr lang="mn-MN" sz="2800" b="1">
                <a:solidFill>
                  <a:schemeClr val="bg1"/>
                </a:solidFill>
                <a:ea typeface="Roboto Bold"/>
                <a:cs typeface="Roboto Bold"/>
                <a:sym typeface="Roboto Bold"/>
              </a:rPr>
              <a:t>33</a:t>
            </a:r>
          </a:p>
          <a:p>
            <a:pPr algn="r">
              <a:lnSpc>
                <a:spcPts val="1536"/>
              </a:lnSpc>
            </a:pPr>
            <a:r>
              <a:rPr lang="mn-MN" sz="1050" b="1">
                <a:solidFill>
                  <a:schemeClr val="bg1"/>
                </a:solidFill>
                <a:ea typeface="Roboto Bold"/>
                <a:cs typeface="Roboto Bold"/>
                <a:sym typeface="Roboto Bold"/>
              </a:rPr>
              <a:t>СУРАХ БИЧИГ</a:t>
            </a:r>
            <a:endParaRPr lang="en-US" sz="1050" b="1">
              <a:solidFill>
                <a:schemeClr val="bg1"/>
              </a:solidFill>
              <a:ea typeface="Roboto Bold"/>
              <a:cs typeface="Roboto Bold"/>
              <a:sym typeface="Roboto Bold"/>
            </a:endParaRPr>
          </a:p>
        </p:txBody>
      </p:sp>
      <p:sp>
        <p:nvSpPr>
          <p:cNvPr id="32" name="Freeform 65">
            <a:extLst>
              <a:ext uri="{FF2B5EF4-FFF2-40B4-BE49-F238E27FC236}">
                <a16:creationId xmlns:a16="http://schemas.microsoft.com/office/drawing/2014/main" id="{F4EDC149-8B80-EF6A-2237-5078BEF23E81}"/>
              </a:ext>
            </a:extLst>
          </p:cNvPr>
          <p:cNvSpPr/>
          <p:nvPr/>
        </p:nvSpPr>
        <p:spPr>
          <a:xfrm>
            <a:off x="4582404" y="8523061"/>
            <a:ext cx="2026627" cy="919817"/>
          </a:xfrm>
          <a:prstGeom prst="roundRect">
            <a:avLst>
              <a:gd name="adj" fmla="val 4292"/>
            </a:avLst>
          </a:prstGeom>
          <a:noFill/>
          <a:ln cap="rnd">
            <a:solidFill>
              <a:schemeClr val="bg1"/>
            </a:solidFill>
            <a:prstDash val="solid"/>
            <a:round/>
          </a:ln>
        </p:spPr>
        <p:txBody>
          <a:bodyPr/>
          <a:lstStyle/>
          <a:p>
            <a:endParaRPr lang="en-US" sz="1600" b="1"/>
          </a:p>
        </p:txBody>
      </p:sp>
      <p:sp>
        <p:nvSpPr>
          <p:cNvPr id="33" name="TextBox 29">
            <a:extLst>
              <a:ext uri="{FF2B5EF4-FFF2-40B4-BE49-F238E27FC236}">
                <a16:creationId xmlns:a16="http://schemas.microsoft.com/office/drawing/2014/main" id="{49089F56-7A91-8F04-ED74-6C3982E9B072}"/>
              </a:ext>
            </a:extLst>
          </p:cNvPr>
          <p:cNvSpPr txBox="1"/>
          <p:nvPr/>
        </p:nvSpPr>
        <p:spPr>
          <a:xfrm>
            <a:off x="4758248" y="8579500"/>
            <a:ext cx="1814135" cy="169277"/>
          </a:xfrm>
          <a:prstGeom prst="rect">
            <a:avLst/>
          </a:prstGeom>
          <a:noFill/>
        </p:spPr>
        <p:txBody>
          <a:bodyPr wrap="square" lIns="0" tIns="0" rIns="0" bIns="0" rtlCol="0" anchor="t">
            <a:spAutoFit/>
          </a:bodyPr>
          <a:lstStyle/>
          <a:p>
            <a:pPr algn="ctr"/>
            <a:r>
              <a:rPr lang="mn-MN" sz="1100" b="1">
                <a:solidFill>
                  <a:schemeClr val="bg1"/>
                </a:solidFill>
                <a:ea typeface="Roboto Bold"/>
                <a:cs typeface="Roboto Bold"/>
                <a:sym typeface="Roboto Bold"/>
              </a:rPr>
              <a:t>ЗОРИЛТОТ ТҮВШИН</a:t>
            </a:r>
            <a:endParaRPr lang="en-US" sz="1100" b="1">
              <a:solidFill>
                <a:schemeClr val="bg1"/>
              </a:solidFill>
              <a:ea typeface="Roboto Bold"/>
              <a:cs typeface="Roboto Bold"/>
              <a:sym typeface="Roboto Bold"/>
            </a:endParaRPr>
          </a:p>
        </p:txBody>
      </p:sp>
      <p:sp>
        <p:nvSpPr>
          <p:cNvPr id="34" name="TextBox 25">
            <a:extLst>
              <a:ext uri="{FF2B5EF4-FFF2-40B4-BE49-F238E27FC236}">
                <a16:creationId xmlns:a16="http://schemas.microsoft.com/office/drawing/2014/main" id="{6446F1D0-290C-11FE-C5A1-A8E9948F6E66}"/>
              </a:ext>
            </a:extLst>
          </p:cNvPr>
          <p:cNvSpPr txBox="1"/>
          <p:nvPr/>
        </p:nvSpPr>
        <p:spPr>
          <a:xfrm>
            <a:off x="5177258" y="8937145"/>
            <a:ext cx="1240524" cy="369909"/>
          </a:xfrm>
          <a:prstGeom prst="rect">
            <a:avLst/>
          </a:prstGeom>
          <a:noFill/>
        </p:spPr>
        <p:txBody>
          <a:bodyPr wrap="square" lIns="0" tIns="0" rIns="0" bIns="0" rtlCol="0" anchor="t">
            <a:spAutoFit/>
          </a:bodyPr>
          <a:lstStyle/>
          <a:p>
            <a:pPr algn="r">
              <a:lnSpc>
                <a:spcPts val="1536"/>
              </a:lnSpc>
            </a:pPr>
            <a:r>
              <a:rPr lang="mn-MN" sz="2800" b="1">
                <a:solidFill>
                  <a:schemeClr val="bg1"/>
                </a:solidFill>
                <a:ea typeface="Roboto Bold"/>
                <a:cs typeface="Roboto Bold"/>
                <a:sym typeface="Roboto Bold"/>
              </a:rPr>
              <a:t>133</a:t>
            </a:r>
          </a:p>
          <a:p>
            <a:pPr algn="r">
              <a:lnSpc>
                <a:spcPts val="1536"/>
              </a:lnSpc>
            </a:pPr>
            <a:r>
              <a:rPr lang="mn-MN" sz="1050" b="1">
                <a:solidFill>
                  <a:schemeClr val="bg1"/>
                </a:solidFill>
                <a:ea typeface="Roboto Bold"/>
                <a:cs typeface="Roboto Bold"/>
                <a:sym typeface="Roboto Bold"/>
              </a:rPr>
              <a:t>СУРАХ БИЧИГ</a:t>
            </a:r>
            <a:endParaRPr lang="en-US" sz="1050" b="1">
              <a:solidFill>
                <a:schemeClr val="bg1"/>
              </a:solidFill>
              <a:ea typeface="Roboto Bold"/>
              <a:cs typeface="Roboto Bold"/>
              <a:sym typeface="Roboto Bold"/>
            </a:endParaRPr>
          </a:p>
        </p:txBody>
      </p:sp>
    </p:spTree>
    <p:extLst>
      <p:ext uri="{BB962C8B-B14F-4D97-AF65-F5344CB8AC3E}">
        <p14:creationId xmlns:p14="http://schemas.microsoft.com/office/powerpoint/2010/main" val="340352585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Montserrat Black"/>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2048</Words>
  <Application>Microsoft Office PowerPoint</Application>
  <PresentationFormat>Custom</PresentationFormat>
  <Paragraphs>379</Paragraphs>
  <Slides>12</Slides>
  <Notes>2</Notes>
  <HiddenSlides>0</HiddenSlides>
  <MMClips>2</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12</vt:i4>
      </vt:variant>
    </vt:vector>
  </HeadingPairs>
  <TitlesOfParts>
    <vt:vector size="25" baseType="lpstr">
      <vt:lpstr>Aptos Display</vt:lpstr>
      <vt:lpstr>Roboto</vt:lpstr>
      <vt:lpstr>Aptos</vt:lpstr>
      <vt:lpstr>Roboto Bold</vt:lpstr>
      <vt:lpstr>Arial</vt:lpstr>
      <vt:lpstr>Calibri</vt:lpstr>
      <vt:lpstr>Montserrat</vt:lpstr>
      <vt:lpstr>Montserrat Black</vt:lpstr>
      <vt:lpstr>Montserrat </vt:lpstr>
      <vt:lpstr>Custom Design</vt:lpstr>
      <vt:lpstr>Office Theme</vt:lpstr>
      <vt:lpstr>1_Custom Design</vt:lpstr>
      <vt:lpstr>2_Custom Design</vt:lpstr>
      <vt:lpstr>PowerPoint Presentation</vt:lpstr>
      <vt:lpstr>СУРГУУЛИЙН ИНТЕРНЭТ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БАГШ НАРААС АВЧ БУЙ СУДАЛГАА</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ТОГТООЛЫН ТӨСЛИЙН ТАНИЛЦУУЛГА</dc:title>
  <dc:creator>Бат-Эрдэнэ Шинэбаяр</dc:creator>
  <cp:lastModifiedBy>Майцэцэг Тэрбиш</cp:lastModifiedBy>
  <cp:revision>1</cp:revision>
  <cp:lastPrinted>2026-02-13T04:26:31Z</cp:lastPrinted>
  <dcterms:created xsi:type="dcterms:W3CDTF">2006-08-16T00:00:00Z</dcterms:created>
  <dcterms:modified xsi:type="dcterms:W3CDTF">2026-03-13T01:47:59Z</dcterms:modified>
  <dc:identifier>DAG5UBNH504</dc:identifier>
</cp:coreProperties>
</file>