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9" r:id="rId1"/>
  </p:sldMasterIdLst>
  <p:notesMasterIdLst>
    <p:notesMasterId r:id="rId11"/>
  </p:notesMasterIdLst>
  <p:sldIdLst>
    <p:sldId id="256" r:id="rId2"/>
    <p:sldId id="312" r:id="rId3"/>
    <p:sldId id="313" r:id="rId4"/>
    <p:sldId id="314" r:id="rId5"/>
    <p:sldId id="315" r:id="rId6"/>
    <p:sldId id="316" r:id="rId7"/>
    <p:sldId id="317" r:id="rId8"/>
    <p:sldId id="259" r:id="rId9"/>
    <p:sldId id="318" r:id="rId10"/>
  </p:sldIdLst>
  <p:sldSz cx="9144000" cy="5143500" type="screen16x9"/>
  <p:notesSz cx="6858000" cy="9144000"/>
  <p:embeddedFontLst>
    <p:embeddedFont>
      <p:font typeface="Playfair Display" panose="020B0604020202020204" charset="0"/>
      <p:regular r:id="rId12"/>
      <p:bold r:id="rId13"/>
      <p:italic r:id="rId14"/>
      <p:boldItalic r:id="rId15"/>
    </p:embeddedFont>
    <p:embeddedFont>
      <p:font typeface="Lora" panose="020B0604020202020204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98E84CB-AE5D-407C-8688-347CA84C7D1C}">
  <a:tblStyle styleId="{F98E84CB-AE5D-407C-8688-347CA84C7D1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6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g12083632b6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4" name="Google Shape;454;g12083632b6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g11f3aeda526_0_69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1" name="Google Shape;481;g11f3aeda526_0_69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19050" y="5"/>
            <a:ext cx="9163200" cy="5144482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714200" y="1609100"/>
            <a:ext cx="5715600" cy="201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layfair Display"/>
              <a:buNone/>
              <a:defRPr sz="46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1714500" y="3639225"/>
            <a:ext cx="5715000" cy="43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layfair Display"/>
              <a:buNone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 rot="5400000">
            <a:off x="3883500" y="-1624478"/>
            <a:ext cx="1377000" cy="2977021"/>
            <a:chOff x="9553575" y="855547"/>
            <a:chExt cx="1377000" cy="2977021"/>
          </a:xfrm>
        </p:grpSpPr>
        <p:sp>
          <p:nvSpPr>
            <p:cNvPr id="13" name="Google Shape;13;p2"/>
            <p:cNvSpPr/>
            <p:nvPr/>
          </p:nvSpPr>
          <p:spPr>
            <a:xfrm>
              <a:off x="9553575" y="855547"/>
              <a:ext cx="1377000" cy="8193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9553575" y="1406294"/>
              <a:ext cx="1377000" cy="8193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9553575" y="1957041"/>
              <a:ext cx="1377000" cy="8193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9553575" y="2462521"/>
              <a:ext cx="1377000" cy="8193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9553575" y="3013268"/>
              <a:ext cx="1377000" cy="8193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18" name="Google Shape;18;p2"/>
          <p:cNvCxnSpPr/>
          <p:nvPr/>
        </p:nvCxnSpPr>
        <p:spPr>
          <a:xfrm>
            <a:off x="-19050" y="542925"/>
            <a:ext cx="91632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" name="Google Shape;19;p2"/>
          <p:cNvCxnSpPr/>
          <p:nvPr/>
        </p:nvCxnSpPr>
        <p:spPr>
          <a:xfrm>
            <a:off x="714375" y="-9525"/>
            <a:ext cx="0" cy="51627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" name="Google Shape;20;p2"/>
          <p:cNvCxnSpPr/>
          <p:nvPr/>
        </p:nvCxnSpPr>
        <p:spPr>
          <a:xfrm>
            <a:off x="8477250" y="-9525"/>
            <a:ext cx="0" cy="51627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" name="Google Shape;21;p2"/>
          <p:cNvCxnSpPr/>
          <p:nvPr/>
        </p:nvCxnSpPr>
        <p:spPr>
          <a:xfrm>
            <a:off x="-19050" y="4610100"/>
            <a:ext cx="91632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" name="Google Shape;22;p2"/>
          <p:cNvCxnSpPr/>
          <p:nvPr/>
        </p:nvCxnSpPr>
        <p:spPr>
          <a:xfrm>
            <a:off x="-19050" y="1076325"/>
            <a:ext cx="91632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Google Shape;43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19050" y="5"/>
            <a:ext cx="9163200" cy="5144482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4"/>
          <p:cNvSpPr txBox="1">
            <a:spLocks noGrp="1"/>
          </p:cNvSpPr>
          <p:nvPr>
            <p:ph type="title"/>
          </p:nvPr>
        </p:nvSpPr>
        <p:spPr>
          <a:xfrm>
            <a:off x="1636800" y="1695450"/>
            <a:ext cx="5870400" cy="127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96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4"/>
          <p:cNvSpPr txBox="1">
            <a:spLocks noGrp="1"/>
          </p:cNvSpPr>
          <p:nvPr>
            <p:ph type="body" idx="1"/>
          </p:nvPr>
        </p:nvSpPr>
        <p:spPr>
          <a:xfrm>
            <a:off x="1638300" y="2970150"/>
            <a:ext cx="5867400" cy="82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/>
            </a:lvl1pPr>
            <a:lvl2pPr marL="914400" lvl="1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cxnSp>
        <p:nvCxnSpPr>
          <p:cNvPr id="46" name="Google Shape;46;p4"/>
          <p:cNvCxnSpPr/>
          <p:nvPr/>
        </p:nvCxnSpPr>
        <p:spPr>
          <a:xfrm>
            <a:off x="-19050" y="542925"/>
            <a:ext cx="91632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7" name="Google Shape;47;p4"/>
          <p:cNvCxnSpPr/>
          <p:nvPr/>
        </p:nvCxnSpPr>
        <p:spPr>
          <a:xfrm>
            <a:off x="714375" y="-9525"/>
            <a:ext cx="0" cy="51627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8" name="Google Shape;48;p4"/>
          <p:cNvCxnSpPr/>
          <p:nvPr/>
        </p:nvCxnSpPr>
        <p:spPr>
          <a:xfrm>
            <a:off x="8477250" y="-9525"/>
            <a:ext cx="0" cy="51627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9" name="Google Shape;49;p4"/>
          <p:cNvCxnSpPr/>
          <p:nvPr/>
        </p:nvCxnSpPr>
        <p:spPr>
          <a:xfrm>
            <a:off x="-19050" y="4610100"/>
            <a:ext cx="91632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0" name="Google Shape;50;p4"/>
          <p:cNvCxnSpPr/>
          <p:nvPr/>
        </p:nvCxnSpPr>
        <p:spPr>
          <a:xfrm>
            <a:off x="-19050" y="1076325"/>
            <a:ext cx="91632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51" name="Google Shape;51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575" y="1076325"/>
            <a:ext cx="658650" cy="3527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91500" y="1076325"/>
            <a:ext cx="658650" cy="3527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19050" y="5"/>
            <a:ext cx="9163200" cy="5144482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13"/>
          <p:cNvSpPr txBox="1">
            <a:spLocks noGrp="1"/>
          </p:cNvSpPr>
          <p:nvPr>
            <p:ph type="title"/>
          </p:nvPr>
        </p:nvSpPr>
        <p:spPr>
          <a:xfrm>
            <a:off x="713225" y="521225"/>
            <a:ext cx="7759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Lora"/>
                <a:ea typeface="Lora"/>
                <a:cs typeface="Lora"/>
                <a:sym typeface="Lor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Lora"/>
                <a:ea typeface="Lora"/>
                <a:cs typeface="Lora"/>
                <a:sym typeface="Lor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Lora"/>
                <a:ea typeface="Lora"/>
                <a:cs typeface="Lora"/>
                <a:sym typeface="Lor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Lora"/>
                <a:ea typeface="Lora"/>
                <a:cs typeface="Lora"/>
                <a:sym typeface="Lor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Lora"/>
                <a:ea typeface="Lora"/>
                <a:cs typeface="Lora"/>
                <a:sym typeface="Lor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Lora"/>
                <a:ea typeface="Lora"/>
                <a:cs typeface="Lora"/>
                <a:sym typeface="Lor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Lora"/>
                <a:ea typeface="Lora"/>
                <a:cs typeface="Lora"/>
                <a:sym typeface="Lor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Lora"/>
                <a:ea typeface="Lora"/>
                <a:cs typeface="Lora"/>
                <a:sym typeface="Lora"/>
              </a:defRPr>
            </a:lvl9pPr>
          </a:lstStyle>
          <a:p>
            <a:endParaRPr/>
          </a:p>
        </p:txBody>
      </p:sp>
      <p:sp>
        <p:nvSpPr>
          <p:cNvPr id="163" name="Google Shape;163;p13"/>
          <p:cNvSpPr txBox="1">
            <a:spLocks noGrp="1"/>
          </p:cNvSpPr>
          <p:nvPr>
            <p:ph type="subTitle" idx="1"/>
          </p:nvPr>
        </p:nvSpPr>
        <p:spPr>
          <a:xfrm>
            <a:off x="1441024" y="1597480"/>
            <a:ext cx="2483700" cy="457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layfair Display"/>
              <a:buNone/>
              <a:defRPr sz="23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layfair Display"/>
              <a:buNone/>
              <a:defRPr sz="21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layfair Display"/>
              <a:buNone/>
              <a:defRPr sz="21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layfair Display"/>
              <a:buNone/>
              <a:defRPr sz="21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layfair Display"/>
              <a:buNone/>
              <a:defRPr sz="21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layfair Display"/>
              <a:buNone/>
              <a:defRPr sz="21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layfair Display"/>
              <a:buNone/>
              <a:defRPr sz="21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layfair Display"/>
              <a:buNone/>
              <a:defRPr sz="21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layfair Display"/>
              <a:buNone/>
              <a:defRPr sz="21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64" name="Google Shape;164;p13"/>
          <p:cNvSpPr txBox="1">
            <a:spLocks noGrp="1"/>
          </p:cNvSpPr>
          <p:nvPr>
            <p:ph type="subTitle" idx="2"/>
          </p:nvPr>
        </p:nvSpPr>
        <p:spPr>
          <a:xfrm>
            <a:off x="1439224" y="2176604"/>
            <a:ext cx="2487300" cy="685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layfair Display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layfair Display"/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layfair Display"/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layfair Display"/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layfair Display"/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layfair Display"/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layfair Display"/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layfair Display"/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layfair Display"/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65" name="Google Shape;165;p13"/>
          <p:cNvSpPr txBox="1">
            <a:spLocks noGrp="1"/>
          </p:cNvSpPr>
          <p:nvPr>
            <p:ph type="subTitle" idx="3"/>
          </p:nvPr>
        </p:nvSpPr>
        <p:spPr>
          <a:xfrm>
            <a:off x="5880085" y="1597480"/>
            <a:ext cx="2487300" cy="457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layfair Display"/>
              <a:buNone/>
              <a:defRPr sz="23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layfair Display"/>
              <a:buNone/>
              <a:defRPr sz="21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layfair Display"/>
              <a:buNone/>
              <a:defRPr sz="21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layfair Display"/>
              <a:buNone/>
              <a:defRPr sz="21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layfair Display"/>
              <a:buNone/>
              <a:defRPr sz="21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layfair Display"/>
              <a:buNone/>
              <a:defRPr sz="21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layfair Display"/>
              <a:buNone/>
              <a:defRPr sz="21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layfair Display"/>
              <a:buNone/>
              <a:defRPr sz="21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layfair Display"/>
              <a:buNone/>
              <a:defRPr sz="21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66" name="Google Shape;166;p13"/>
          <p:cNvSpPr txBox="1">
            <a:spLocks noGrp="1"/>
          </p:cNvSpPr>
          <p:nvPr>
            <p:ph type="subTitle" idx="4"/>
          </p:nvPr>
        </p:nvSpPr>
        <p:spPr>
          <a:xfrm>
            <a:off x="5880085" y="2178854"/>
            <a:ext cx="2487300" cy="681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layfair Display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layfair Display"/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layfair Display"/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layfair Display"/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layfair Display"/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layfair Display"/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layfair Display"/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layfair Display"/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layfair Display"/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67" name="Google Shape;167;p13"/>
          <p:cNvSpPr txBox="1">
            <a:spLocks noGrp="1"/>
          </p:cNvSpPr>
          <p:nvPr>
            <p:ph type="subTitle" idx="5"/>
          </p:nvPr>
        </p:nvSpPr>
        <p:spPr>
          <a:xfrm>
            <a:off x="1445319" y="3168666"/>
            <a:ext cx="2483700" cy="457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layfair Display"/>
              <a:buNone/>
              <a:defRPr sz="23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layfair Display"/>
              <a:buNone/>
              <a:defRPr sz="21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layfair Display"/>
              <a:buNone/>
              <a:defRPr sz="21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layfair Display"/>
              <a:buNone/>
              <a:defRPr sz="21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layfair Display"/>
              <a:buNone/>
              <a:defRPr sz="21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layfair Display"/>
              <a:buNone/>
              <a:defRPr sz="21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layfair Display"/>
              <a:buNone/>
              <a:defRPr sz="21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layfair Display"/>
              <a:buNone/>
              <a:defRPr sz="21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layfair Display"/>
              <a:buNone/>
              <a:defRPr sz="21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68" name="Google Shape;168;p13"/>
          <p:cNvSpPr txBox="1">
            <a:spLocks noGrp="1"/>
          </p:cNvSpPr>
          <p:nvPr>
            <p:ph type="subTitle" idx="6"/>
          </p:nvPr>
        </p:nvSpPr>
        <p:spPr>
          <a:xfrm>
            <a:off x="1443519" y="3747778"/>
            <a:ext cx="2487300" cy="685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layfair Display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layfair Display"/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layfair Display"/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layfair Display"/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layfair Display"/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layfair Display"/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layfair Display"/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layfair Display"/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layfair Display"/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69" name="Google Shape;169;p13"/>
          <p:cNvSpPr txBox="1">
            <a:spLocks noGrp="1"/>
          </p:cNvSpPr>
          <p:nvPr>
            <p:ph type="subTitle" idx="7"/>
          </p:nvPr>
        </p:nvSpPr>
        <p:spPr>
          <a:xfrm>
            <a:off x="5875579" y="3168666"/>
            <a:ext cx="2487300" cy="457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layfair Display"/>
              <a:buNone/>
              <a:defRPr sz="23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layfair Display"/>
              <a:buNone/>
              <a:defRPr sz="21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layfair Display"/>
              <a:buNone/>
              <a:defRPr sz="21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layfair Display"/>
              <a:buNone/>
              <a:defRPr sz="21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layfair Display"/>
              <a:buNone/>
              <a:defRPr sz="21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layfair Display"/>
              <a:buNone/>
              <a:defRPr sz="21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layfair Display"/>
              <a:buNone/>
              <a:defRPr sz="21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layfair Display"/>
              <a:buNone/>
              <a:defRPr sz="21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layfair Display"/>
              <a:buNone/>
              <a:defRPr sz="21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70" name="Google Shape;170;p13"/>
          <p:cNvSpPr txBox="1">
            <a:spLocks noGrp="1"/>
          </p:cNvSpPr>
          <p:nvPr>
            <p:ph type="subTitle" idx="8"/>
          </p:nvPr>
        </p:nvSpPr>
        <p:spPr>
          <a:xfrm>
            <a:off x="5875579" y="3747778"/>
            <a:ext cx="2487300" cy="685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layfair Display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layfair Display"/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layfair Display"/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layfair Display"/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layfair Display"/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layfair Display"/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layfair Display"/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layfair Display"/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layfair Display"/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71" name="Google Shape;171;p13"/>
          <p:cNvSpPr/>
          <p:nvPr/>
        </p:nvSpPr>
        <p:spPr>
          <a:xfrm>
            <a:off x="199425" y="652913"/>
            <a:ext cx="309600" cy="309300"/>
          </a:xfrm>
          <a:prstGeom prst="star4">
            <a:avLst>
              <a:gd name="adj" fmla="val 1586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13"/>
          <p:cNvSpPr/>
          <p:nvPr/>
        </p:nvSpPr>
        <p:spPr>
          <a:xfrm>
            <a:off x="8667150" y="4729613"/>
            <a:ext cx="309600" cy="309300"/>
          </a:xfrm>
          <a:prstGeom prst="star4">
            <a:avLst>
              <a:gd name="adj" fmla="val 1586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73" name="Google Shape;173;p13"/>
          <p:cNvCxnSpPr/>
          <p:nvPr/>
        </p:nvCxnSpPr>
        <p:spPr>
          <a:xfrm>
            <a:off x="-19050" y="542925"/>
            <a:ext cx="91632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4" name="Google Shape;174;p13"/>
          <p:cNvCxnSpPr/>
          <p:nvPr/>
        </p:nvCxnSpPr>
        <p:spPr>
          <a:xfrm>
            <a:off x="714375" y="-9525"/>
            <a:ext cx="0" cy="51627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5" name="Google Shape;175;p13"/>
          <p:cNvCxnSpPr/>
          <p:nvPr/>
        </p:nvCxnSpPr>
        <p:spPr>
          <a:xfrm>
            <a:off x="8477250" y="-9525"/>
            <a:ext cx="0" cy="51627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6" name="Google Shape;176;p13"/>
          <p:cNvCxnSpPr/>
          <p:nvPr/>
        </p:nvCxnSpPr>
        <p:spPr>
          <a:xfrm>
            <a:off x="-19050" y="4610100"/>
            <a:ext cx="91632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7" name="Google Shape;177;p13"/>
          <p:cNvCxnSpPr/>
          <p:nvPr/>
        </p:nvCxnSpPr>
        <p:spPr>
          <a:xfrm>
            <a:off x="-19050" y="1076325"/>
            <a:ext cx="91632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8" name="Google Shape;178;p13"/>
          <p:cNvSpPr txBox="1">
            <a:spLocks noGrp="1"/>
          </p:cNvSpPr>
          <p:nvPr>
            <p:ph type="title" idx="9" hasCustomPrompt="1"/>
          </p:nvPr>
        </p:nvSpPr>
        <p:spPr>
          <a:xfrm>
            <a:off x="776615" y="1597480"/>
            <a:ext cx="6579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179" name="Google Shape;179;p13"/>
          <p:cNvSpPr txBox="1">
            <a:spLocks noGrp="1"/>
          </p:cNvSpPr>
          <p:nvPr>
            <p:ph type="title" idx="13" hasCustomPrompt="1"/>
          </p:nvPr>
        </p:nvSpPr>
        <p:spPr>
          <a:xfrm>
            <a:off x="5219680" y="1597480"/>
            <a:ext cx="6579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180" name="Google Shape;180;p13"/>
          <p:cNvSpPr txBox="1">
            <a:spLocks noGrp="1"/>
          </p:cNvSpPr>
          <p:nvPr>
            <p:ph type="title" idx="14" hasCustomPrompt="1"/>
          </p:nvPr>
        </p:nvSpPr>
        <p:spPr>
          <a:xfrm>
            <a:off x="784528" y="3168666"/>
            <a:ext cx="6579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181" name="Google Shape;181;p13"/>
          <p:cNvSpPr txBox="1">
            <a:spLocks noGrp="1"/>
          </p:cNvSpPr>
          <p:nvPr>
            <p:ph type="title" idx="15" hasCustomPrompt="1"/>
          </p:nvPr>
        </p:nvSpPr>
        <p:spPr>
          <a:xfrm>
            <a:off x="5220228" y="3168666"/>
            <a:ext cx="6579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1"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" name="Google Shape;430;p2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19050" y="5"/>
            <a:ext cx="9163200" cy="514448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31" name="Google Shape;431;p29"/>
          <p:cNvCxnSpPr/>
          <p:nvPr/>
        </p:nvCxnSpPr>
        <p:spPr>
          <a:xfrm>
            <a:off x="-19050" y="542925"/>
            <a:ext cx="91632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32" name="Google Shape;432;p29"/>
          <p:cNvCxnSpPr/>
          <p:nvPr/>
        </p:nvCxnSpPr>
        <p:spPr>
          <a:xfrm>
            <a:off x="-19050" y="1076325"/>
            <a:ext cx="91632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33" name="Google Shape;433;p29"/>
          <p:cNvCxnSpPr/>
          <p:nvPr/>
        </p:nvCxnSpPr>
        <p:spPr>
          <a:xfrm>
            <a:off x="714375" y="-9525"/>
            <a:ext cx="0" cy="51627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34" name="Google Shape;434;p29"/>
          <p:cNvCxnSpPr/>
          <p:nvPr/>
        </p:nvCxnSpPr>
        <p:spPr>
          <a:xfrm>
            <a:off x="8477250" y="-9525"/>
            <a:ext cx="0" cy="51627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35" name="Google Shape;435;p29"/>
          <p:cNvCxnSpPr/>
          <p:nvPr/>
        </p:nvCxnSpPr>
        <p:spPr>
          <a:xfrm>
            <a:off x="-19050" y="4610100"/>
            <a:ext cx="91632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36" name="Google Shape;436;p29"/>
          <p:cNvSpPr/>
          <p:nvPr/>
        </p:nvSpPr>
        <p:spPr>
          <a:xfrm>
            <a:off x="147663" y="2005050"/>
            <a:ext cx="1133400" cy="1133400"/>
          </a:xfrm>
          <a:prstGeom prst="star8">
            <a:avLst>
              <a:gd name="adj" fmla="val 30001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 Background 1">
  <p:cSld name="CUSTOM_12"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8" name="Google Shape;438;p3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19050" y="5"/>
            <a:ext cx="9163200" cy="514448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39" name="Google Shape;439;p30"/>
          <p:cNvCxnSpPr/>
          <p:nvPr/>
        </p:nvCxnSpPr>
        <p:spPr>
          <a:xfrm>
            <a:off x="-19050" y="542925"/>
            <a:ext cx="91632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40" name="Google Shape;440;p30"/>
          <p:cNvCxnSpPr/>
          <p:nvPr/>
        </p:nvCxnSpPr>
        <p:spPr>
          <a:xfrm>
            <a:off x="-19050" y="1076325"/>
            <a:ext cx="91632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41" name="Google Shape;441;p30"/>
          <p:cNvCxnSpPr/>
          <p:nvPr/>
        </p:nvCxnSpPr>
        <p:spPr>
          <a:xfrm>
            <a:off x="714375" y="-9525"/>
            <a:ext cx="0" cy="51627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42" name="Google Shape;442;p30"/>
          <p:cNvCxnSpPr/>
          <p:nvPr/>
        </p:nvCxnSpPr>
        <p:spPr>
          <a:xfrm>
            <a:off x="8477250" y="-9525"/>
            <a:ext cx="0" cy="51627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43" name="Google Shape;443;p30"/>
          <p:cNvCxnSpPr/>
          <p:nvPr/>
        </p:nvCxnSpPr>
        <p:spPr>
          <a:xfrm>
            <a:off x="-19050" y="4610100"/>
            <a:ext cx="91632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44" name="Google Shape;444;p30"/>
          <p:cNvSpPr/>
          <p:nvPr/>
        </p:nvSpPr>
        <p:spPr>
          <a:xfrm rot="-1800021">
            <a:off x="7696958" y="4193283"/>
            <a:ext cx="1376985" cy="649439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" name="Google Shape;445;p30"/>
          <p:cNvSpPr/>
          <p:nvPr/>
        </p:nvSpPr>
        <p:spPr>
          <a:xfrm>
            <a:off x="7988000" y="4146497"/>
            <a:ext cx="253500" cy="253500"/>
          </a:xfrm>
          <a:prstGeom prst="star4">
            <a:avLst>
              <a:gd name="adj" fmla="val 1586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59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609725"/>
            <a:ext cx="7759200" cy="29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ora"/>
              <a:buChar char="●"/>
              <a:defRPr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ora"/>
              <a:buChar char="○"/>
              <a:defRPr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ora"/>
              <a:buChar char="■"/>
              <a:defRPr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ora"/>
              <a:buChar char="●"/>
              <a:defRPr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ora"/>
              <a:buChar char="○"/>
              <a:defRPr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ora"/>
              <a:buChar char="■"/>
              <a:defRPr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ora"/>
              <a:buChar char="●"/>
              <a:defRPr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ora"/>
              <a:buChar char="○"/>
              <a:defRPr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ora"/>
              <a:buChar char="■"/>
              <a:defRPr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8" r:id="rId3"/>
    <p:sldLayoutId id="2147483659" r:id="rId4"/>
    <p:sldLayoutId id="2147483675" r:id="rId5"/>
    <p:sldLayoutId id="2147483676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34"/>
          <p:cNvSpPr txBox="1">
            <a:spLocks noGrp="1"/>
          </p:cNvSpPr>
          <p:nvPr>
            <p:ph type="subTitle" idx="1"/>
          </p:nvPr>
        </p:nvSpPr>
        <p:spPr>
          <a:xfrm>
            <a:off x="1754745" y="3237138"/>
            <a:ext cx="5715000" cy="980884"/>
          </a:xfrm>
          <a:prstGeom prst="rect">
            <a:avLst/>
          </a:prstGeom>
          <a:solidFill>
            <a:schemeClr val="lt2">
              <a:alpha val="75000"/>
            </a:schemeClr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US" sz="1800" dirty="0"/>
              <a:t>An Overview of Creation, Functionality, and Current </a:t>
            </a:r>
            <a:r>
              <a:rPr lang="en-US" sz="1800" dirty="0" smtClean="0"/>
              <a:t>Status</a:t>
            </a:r>
          </a:p>
          <a:p>
            <a:pPr marL="0" lvl="0" indent="0"/>
            <a:r>
              <a:rPr lang="en-US" sz="1800" dirty="0" smtClean="0"/>
              <a:t>Presented by Vardan Partamyan</a:t>
            </a:r>
            <a:endParaRPr sz="1800" dirty="0"/>
          </a:p>
        </p:txBody>
      </p:sp>
      <p:sp>
        <p:nvSpPr>
          <p:cNvPr id="457" name="Google Shape;457;p34"/>
          <p:cNvSpPr/>
          <p:nvPr/>
        </p:nvSpPr>
        <p:spPr>
          <a:xfrm>
            <a:off x="4417200" y="916938"/>
            <a:ext cx="309600" cy="309300"/>
          </a:xfrm>
          <a:prstGeom prst="star4">
            <a:avLst>
              <a:gd name="adj" fmla="val 1586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pic>
        <p:nvPicPr>
          <p:cNvPr id="458" name="Google Shape;458;p34"/>
          <p:cNvPicPr preferRelativeResize="0"/>
          <p:nvPr/>
        </p:nvPicPr>
        <p:blipFill rotWithShape="1">
          <a:blip r:embed="rId4">
            <a:alphaModFix/>
          </a:blip>
          <a:srcRect b="546"/>
          <a:stretch/>
        </p:blipFill>
        <p:spPr>
          <a:xfrm>
            <a:off x="7445413" y="1082050"/>
            <a:ext cx="1020182" cy="3521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59" name="Google Shape;459;p34"/>
          <p:cNvPicPr preferRelativeResize="0"/>
          <p:nvPr/>
        </p:nvPicPr>
        <p:blipFill rotWithShape="1">
          <a:blip r:embed="rId4">
            <a:alphaModFix/>
          </a:blip>
          <a:srcRect b="546"/>
          <a:stretch/>
        </p:blipFill>
        <p:spPr>
          <a:xfrm>
            <a:off x="718950" y="1082050"/>
            <a:ext cx="1020182" cy="3521951"/>
          </a:xfrm>
          <a:prstGeom prst="rect">
            <a:avLst/>
          </a:prstGeom>
          <a:noFill/>
          <a:ln>
            <a:noFill/>
          </a:ln>
        </p:spPr>
      </p:pic>
      <p:sp>
        <p:nvSpPr>
          <p:cNvPr id="460" name="Google Shape;460;p34"/>
          <p:cNvSpPr txBox="1">
            <a:spLocks noGrp="1"/>
          </p:cNvSpPr>
          <p:nvPr>
            <p:ph type="ctrTitle"/>
          </p:nvPr>
        </p:nvSpPr>
        <p:spPr>
          <a:xfrm>
            <a:off x="1754745" y="1226238"/>
            <a:ext cx="5715600" cy="2010900"/>
          </a:xfrm>
          <a:prstGeom prst="rect">
            <a:avLst/>
          </a:prstGeom>
          <a:solidFill>
            <a:schemeClr val="lt2">
              <a:alpha val="75000"/>
            </a:schemeClr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b="1" dirty="0" smtClean="0"/>
              <a:t>Armenia’s Anti-Corruption Court</a:t>
            </a:r>
            <a:endParaRPr sz="4900" b="1" dirty="0"/>
          </a:p>
        </p:txBody>
      </p:sp>
      <p:sp>
        <p:nvSpPr>
          <p:cNvPr id="461" name="Google Shape;461;p34"/>
          <p:cNvSpPr/>
          <p:nvPr/>
        </p:nvSpPr>
        <p:spPr>
          <a:xfrm>
            <a:off x="4417200" y="4450713"/>
            <a:ext cx="309600" cy="309300"/>
          </a:xfrm>
          <a:prstGeom prst="star4">
            <a:avLst>
              <a:gd name="adj" fmla="val 1586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638300" y="536685"/>
            <a:ext cx="5870400" cy="543253"/>
          </a:xfrm>
        </p:spPr>
        <p:txBody>
          <a:bodyPr/>
          <a:lstStyle/>
          <a:p>
            <a:r>
              <a:rPr lang="en-US" sz="2000" b="1" dirty="0"/>
              <a:t>Creation and Circumstances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740979" y="1079938"/>
            <a:ext cx="7732987" cy="3531476"/>
          </a:xfrm>
          <a:solidFill>
            <a:schemeClr val="lt2">
              <a:alpha val="75000"/>
            </a:schemeClr>
          </a:solidFill>
        </p:spPr>
        <p:txBody>
          <a:bodyPr/>
          <a:lstStyle/>
          <a:p>
            <a:pPr algn="l">
              <a:lnSpc>
                <a:spcPct val="150000"/>
              </a:lnSpc>
            </a:pPr>
            <a:r>
              <a:rPr lang="en-US" sz="1800" dirty="0"/>
              <a:t>Established as part of anti-corruption reforms following the 2018 Velvet Revolution</a:t>
            </a:r>
            <a:r>
              <a:rPr lang="en-US" sz="1800" dirty="0" smtClean="0"/>
              <a:t>.</a:t>
            </a:r>
          </a:p>
          <a:p>
            <a:pPr algn="l">
              <a:lnSpc>
                <a:spcPct val="150000"/>
              </a:lnSpc>
            </a:pPr>
            <a:r>
              <a:rPr lang="en-US" sz="1800" dirty="0"/>
              <a:t>Legislation approved by the Armenian National Assembly in April 2021</a:t>
            </a:r>
            <a:r>
              <a:rPr lang="en-US" sz="1800" dirty="0" smtClean="0"/>
              <a:t>.</a:t>
            </a:r>
          </a:p>
          <a:p>
            <a:pPr algn="l">
              <a:lnSpc>
                <a:spcPct val="150000"/>
              </a:lnSpc>
            </a:pPr>
            <a:r>
              <a:rPr lang="en-US" sz="1800" dirty="0"/>
              <a:t>Became operational in summer 2022</a:t>
            </a:r>
            <a:r>
              <a:rPr lang="en-US" sz="1800" dirty="0" smtClean="0"/>
              <a:t>.</a:t>
            </a:r>
          </a:p>
          <a:p>
            <a:pPr algn="l">
              <a:lnSpc>
                <a:spcPct val="150000"/>
              </a:lnSpc>
            </a:pPr>
            <a:r>
              <a:rPr lang="en-US" sz="1800" dirty="0"/>
              <a:t>Created to enhance accountability and prosecution of corruption cases, including those involving former officials.</a:t>
            </a:r>
          </a:p>
        </p:txBody>
      </p:sp>
    </p:spTree>
    <p:extLst>
      <p:ext uri="{BB962C8B-B14F-4D97-AF65-F5344CB8AC3E}">
        <p14:creationId xmlns:p14="http://schemas.microsoft.com/office/powerpoint/2010/main" val="2170533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638300" y="536685"/>
            <a:ext cx="5870400" cy="543253"/>
          </a:xfrm>
        </p:spPr>
        <p:txBody>
          <a:bodyPr/>
          <a:lstStyle/>
          <a:p>
            <a:r>
              <a:rPr lang="en-US" sz="2000" b="1" dirty="0"/>
              <a:t>Purpose and Objectives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740979" y="1079938"/>
            <a:ext cx="7732987" cy="3531476"/>
          </a:xfrm>
          <a:solidFill>
            <a:schemeClr val="lt2">
              <a:alpha val="75000"/>
            </a:schemeClr>
          </a:solidFill>
        </p:spPr>
        <p:txBody>
          <a:bodyPr/>
          <a:lstStyle/>
          <a:p>
            <a:pPr algn="l">
              <a:lnSpc>
                <a:spcPct val="150000"/>
              </a:lnSpc>
            </a:pPr>
            <a:r>
              <a:rPr lang="en-US" sz="1800" dirty="0"/>
              <a:t>Strengthen Armenia's commitment to fighting corruption</a:t>
            </a:r>
            <a:r>
              <a:rPr lang="en-US" sz="1800" dirty="0" smtClean="0"/>
              <a:t>.</a:t>
            </a:r>
          </a:p>
          <a:p>
            <a:pPr algn="l">
              <a:lnSpc>
                <a:spcPct val="150000"/>
              </a:lnSpc>
            </a:pPr>
            <a:r>
              <a:rPr lang="en-US" sz="1800" dirty="0"/>
              <a:t>Enhance the rule of law and judicial independence</a:t>
            </a:r>
            <a:r>
              <a:rPr lang="en-US" sz="1800" dirty="0" smtClean="0"/>
              <a:t>.</a:t>
            </a:r>
          </a:p>
          <a:p>
            <a:pPr algn="l">
              <a:lnSpc>
                <a:spcPct val="150000"/>
              </a:lnSpc>
            </a:pPr>
            <a:r>
              <a:rPr lang="en-US" sz="1800" dirty="0"/>
              <a:t>Respond to public demands for accountability and transparency</a:t>
            </a:r>
            <a:r>
              <a:rPr lang="en-US" sz="18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95776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638300" y="536685"/>
            <a:ext cx="5870400" cy="543253"/>
          </a:xfrm>
        </p:spPr>
        <p:txBody>
          <a:bodyPr/>
          <a:lstStyle/>
          <a:p>
            <a:r>
              <a:rPr lang="en-US" sz="2000" b="1" dirty="0"/>
              <a:t>Institutional Design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740979" y="1079938"/>
            <a:ext cx="7732987" cy="3531476"/>
          </a:xfrm>
          <a:solidFill>
            <a:schemeClr val="lt2">
              <a:alpha val="75000"/>
            </a:schemeClr>
          </a:solidFill>
        </p:spPr>
        <p:txBody>
          <a:bodyPr/>
          <a:lstStyle/>
          <a:p>
            <a:pPr algn="l">
              <a:lnSpc>
                <a:spcPct val="150000"/>
              </a:lnSpc>
            </a:pPr>
            <a:r>
              <a:rPr lang="en-US" sz="1800" dirty="0"/>
              <a:t>A specialized judicial body within Armenia’s broader court system</a:t>
            </a:r>
            <a:r>
              <a:rPr lang="en-US" sz="1800" dirty="0" smtClean="0"/>
              <a:t>.</a:t>
            </a:r>
          </a:p>
          <a:p>
            <a:pPr algn="l">
              <a:lnSpc>
                <a:spcPct val="150000"/>
              </a:lnSpc>
            </a:pPr>
            <a:r>
              <a:rPr lang="en-US" sz="1800" dirty="0"/>
              <a:t>At least 15 judges: 10 in criminal corruption and 5 in civil anti-corruption</a:t>
            </a:r>
            <a:r>
              <a:rPr lang="en-US" sz="1800" dirty="0" smtClean="0"/>
              <a:t>.</a:t>
            </a:r>
          </a:p>
          <a:p>
            <a:pPr algn="l">
              <a:lnSpc>
                <a:spcPct val="150000"/>
              </a:lnSpc>
            </a:pPr>
            <a:r>
              <a:rPr lang="en-US" sz="1800" dirty="0"/>
              <a:t>Aim: To focus on handling corruption-related cases more effectively</a:t>
            </a:r>
            <a:r>
              <a:rPr lang="en-US" sz="1800" dirty="0" smtClean="0"/>
              <a:t>. 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47750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638300" y="536685"/>
            <a:ext cx="5870400" cy="543253"/>
          </a:xfrm>
        </p:spPr>
        <p:txBody>
          <a:bodyPr/>
          <a:lstStyle/>
          <a:p>
            <a:r>
              <a:rPr lang="en-US" sz="2000" b="1" dirty="0"/>
              <a:t>Relationship with Other Institutions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740979" y="1079938"/>
            <a:ext cx="7732987" cy="3531476"/>
          </a:xfrm>
          <a:solidFill>
            <a:schemeClr val="lt2">
              <a:alpha val="75000"/>
            </a:schemeClr>
          </a:solidFill>
        </p:spPr>
        <p:txBody>
          <a:bodyPr/>
          <a:lstStyle/>
          <a:p>
            <a:pPr algn="l">
              <a:lnSpc>
                <a:spcPct val="150000"/>
              </a:lnSpc>
            </a:pPr>
            <a:r>
              <a:rPr lang="en-US" sz="1800" dirty="0"/>
              <a:t>Works with the Corruption Prevention Commission on monitoring asset declarations, conflicts of interest, and ethical violations</a:t>
            </a:r>
            <a:r>
              <a:rPr lang="en-US" sz="1800" dirty="0" smtClean="0"/>
              <a:t>.</a:t>
            </a:r>
          </a:p>
          <a:p>
            <a:pPr algn="l">
              <a:lnSpc>
                <a:spcPct val="150000"/>
              </a:lnSpc>
            </a:pPr>
            <a:r>
              <a:rPr lang="en-US" sz="1800" dirty="0"/>
              <a:t>Collaborates with the General Prosecutor’s Office on confiscating illicit property</a:t>
            </a:r>
            <a:r>
              <a:rPr lang="en-US" sz="1800" dirty="0" smtClean="0"/>
              <a:t>.</a:t>
            </a:r>
          </a:p>
          <a:p>
            <a:pPr algn="l">
              <a:lnSpc>
                <a:spcPct val="150000"/>
              </a:lnSpc>
            </a:pPr>
            <a:r>
              <a:rPr lang="en-US" sz="1800" dirty="0"/>
              <a:t>Integrated within the national judiciary, including the Court of Cassation and the Criminal Court of Appeal</a:t>
            </a:r>
            <a:r>
              <a:rPr lang="en-US" sz="1800" dirty="0" smtClean="0"/>
              <a:t>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737000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638300" y="536685"/>
            <a:ext cx="5870400" cy="543253"/>
          </a:xfrm>
        </p:spPr>
        <p:txBody>
          <a:bodyPr/>
          <a:lstStyle/>
          <a:p>
            <a:r>
              <a:rPr lang="en-US" sz="2000" b="1" dirty="0"/>
              <a:t>Challenges and Criticisms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740979" y="1079938"/>
            <a:ext cx="7732987" cy="3531476"/>
          </a:xfrm>
          <a:solidFill>
            <a:schemeClr val="lt2">
              <a:alpha val="75000"/>
            </a:schemeClr>
          </a:solidFill>
        </p:spPr>
        <p:txBody>
          <a:bodyPr/>
          <a:lstStyle/>
          <a:p>
            <a:pPr algn="l">
              <a:lnSpc>
                <a:spcPct val="150000"/>
              </a:lnSpc>
            </a:pPr>
            <a:r>
              <a:rPr lang="en-US" sz="1800" dirty="0"/>
              <a:t>Controversy over the necessity of a specialized court</a:t>
            </a:r>
            <a:r>
              <a:rPr lang="en-US" sz="1800" dirty="0" smtClean="0"/>
              <a:t>.</a:t>
            </a:r>
          </a:p>
          <a:p>
            <a:pPr algn="l">
              <a:lnSpc>
                <a:spcPct val="150000"/>
              </a:lnSpc>
            </a:pPr>
            <a:r>
              <a:rPr lang="en-US" sz="1800" dirty="0"/>
              <a:t>Concerns about the professional background of judges</a:t>
            </a:r>
            <a:r>
              <a:rPr lang="en-US" sz="1800" dirty="0" smtClean="0"/>
              <a:t>.</a:t>
            </a:r>
          </a:p>
          <a:p>
            <a:pPr algn="l">
              <a:lnSpc>
                <a:spcPct val="150000"/>
              </a:lnSpc>
            </a:pPr>
            <a:r>
              <a:rPr lang="en-US" sz="1800" dirty="0"/>
              <a:t>Potential for conflicting legal interpretations</a:t>
            </a:r>
            <a:r>
              <a:rPr lang="en-US" sz="1800" dirty="0" smtClean="0"/>
              <a:t>.</a:t>
            </a:r>
          </a:p>
          <a:p>
            <a:pPr algn="l">
              <a:lnSpc>
                <a:spcPct val="150000"/>
              </a:lnSpc>
            </a:pPr>
            <a:r>
              <a:rPr lang="en-US" sz="1800" dirty="0"/>
              <a:t>Perceived political motivations and partiality.</a:t>
            </a:r>
          </a:p>
        </p:txBody>
      </p:sp>
    </p:spTree>
    <p:extLst>
      <p:ext uri="{BB962C8B-B14F-4D97-AF65-F5344CB8AC3E}">
        <p14:creationId xmlns:p14="http://schemas.microsoft.com/office/powerpoint/2010/main" val="3392678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638300" y="536685"/>
            <a:ext cx="5870400" cy="543253"/>
          </a:xfrm>
        </p:spPr>
        <p:txBody>
          <a:bodyPr/>
          <a:lstStyle/>
          <a:p>
            <a:r>
              <a:rPr lang="en-US" sz="2000" b="1" dirty="0"/>
              <a:t>Achievements and Current Effectiveness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740979" y="1079938"/>
            <a:ext cx="7732987" cy="3531476"/>
          </a:xfrm>
          <a:solidFill>
            <a:schemeClr val="lt2">
              <a:alpha val="75000"/>
            </a:schemeClr>
          </a:solidFill>
        </p:spPr>
        <p:txBody>
          <a:bodyPr/>
          <a:lstStyle/>
          <a:p>
            <a:pPr algn="l">
              <a:lnSpc>
                <a:spcPct val="150000"/>
              </a:lnSpc>
            </a:pPr>
            <a:r>
              <a:rPr lang="en-US" sz="1800" dirty="0"/>
              <a:t>Some success in processing corruption cases</a:t>
            </a:r>
            <a:r>
              <a:rPr lang="en-US" sz="1800" dirty="0" smtClean="0"/>
              <a:t>.</a:t>
            </a:r>
          </a:p>
          <a:p>
            <a:pPr algn="l">
              <a:lnSpc>
                <a:spcPct val="150000"/>
              </a:lnSpc>
            </a:pPr>
            <a:r>
              <a:rPr lang="en-US" sz="1800" dirty="0"/>
              <a:t>Progress slower than expected due to resistance and external challenges</a:t>
            </a:r>
            <a:r>
              <a:rPr lang="en-US" sz="1800" dirty="0" smtClean="0"/>
              <a:t>.</a:t>
            </a:r>
          </a:p>
          <a:p>
            <a:pPr algn="l">
              <a:lnSpc>
                <a:spcPct val="150000"/>
              </a:lnSpc>
            </a:pPr>
            <a:r>
              <a:rPr lang="en-US" sz="1800" dirty="0"/>
              <a:t>Ongoing debate about its effectiveness in reducing corruption</a:t>
            </a:r>
            <a:r>
              <a:rPr lang="en-US" sz="18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82698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0000"/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37"/>
          <p:cNvSpPr txBox="1">
            <a:spLocks noGrp="1"/>
          </p:cNvSpPr>
          <p:nvPr>
            <p:ph type="title"/>
          </p:nvPr>
        </p:nvSpPr>
        <p:spPr>
          <a:xfrm>
            <a:off x="713225" y="521225"/>
            <a:ext cx="7759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 smtClean="0"/>
              <a:t>Pros and Cons</a:t>
            </a:r>
            <a:endParaRPr sz="2000" b="1" dirty="0"/>
          </a:p>
        </p:txBody>
      </p:sp>
      <p:sp>
        <p:nvSpPr>
          <p:cNvPr id="484" name="Google Shape;484;p37"/>
          <p:cNvSpPr txBox="1">
            <a:spLocks noGrp="1"/>
          </p:cNvSpPr>
          <p:nvPr>
            <p:ph type="subTitle" idx="1"/>
          </p:nvPr>
        </p:nvSpPr>
        <p:spPr>
          <a:xfrm>
            <a:off x="798485" y="1552396"/>
            <a:ext cx="3103416" cy="457200"/>
          </a:xfrm>
          <a:prstGeom prst="rect">
            <a:avLst/>
          </a:prstGeom>
          <a:solidFill>
            <a:schemeClr val="lt2">
              <a:alpha val="75000"/>
            </a:schemeClr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 smtClean="0"/>
              <a:t>Pros</a:t>
            </a:r>
            <a:endParaRPr sz="2000" dirty="0"/>
          </a:p>
        </p:txBody>
      </p:sp>
      <p:sp>
        <p:nvSpPr>
          <p:cNvPr id="485" name="Google Shape;485;p37"/>
          <p:cNvSpPr txBox="1">
            <a:spLocks noGrp="1"/>
          </p:cNvSpPr>
          <p:nvPr>
            <p:ph type="subTitle" idx="2"/>
          </p:nvPr>
        </p:nvSpPr>
        <p:spPr>
          <a:xfrm>
            <a:off x="735434" y="2100399"/>
            <a:ext cx="3443695" cy="2503600"/>
          </a:xfrm>
          <a:prstGeom prst="rect">
            <a:avLst/>
          </a:prstGeom>
          <a:solidFill>
            <a:schemeClr val="lt2">
              <a:alpha val="75000"/>
            </a:schemeClr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Specialized focus on corruption cases</a:t>
            </a:r>
            <a:r>
              <a:rPr lang="en-US" sz="1600" dirty="0" smtClean="0"/>
              <a:t>.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smtClean="0"/>
              <a:t>Supports </a:t>
            </a:r>
            <a:r>
              <a:rPr lang="en-US" sz="1600" dirty="0"/>
              <a:t>broader anti-corruption strategies</a:t>
            </a:r>
            <a:r>
              <a:rPr lang="en-US" sz="1600" dirty="0" smtClean="0"/>
              <a:t>.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smtClean="0"/>
              <a:t>Provides </a:t>
            </a:r>
            <a:r>
              <a:rPr lang="en-US" sz="1600" dirty="0"/>
              <a:t>a formal mechanism for transparency.</a:t>
            </a:r>
            <a:endParaRPr sz="1600" dirty="0"/>
          </a:p>
        </p:txBody>
      </p:sp>
      <p:sp>
        <p:nvSpPr>
          <p:cNvPr id="486" name="Google Shape;486;p37"/>
          <p:cNvSpPr txBox="1">
            <a:spLocks noGrp="1"/>
          </p:cNvSpPr>
          <p:nvPr>
            <p:ph type="subTitle" idx="3"/>
          </p:nvPr>
        </p:nvSpPr>
        <p:spPr>
          <a:xfrm>
            <a:off x="5241550" y="1557559"/>
            <a:ext cx="3084644" cy="457200"/>
          </a:xfrm>
          <a:prstGeom prst="rect">
            <a:avLst/>
          </a:prstGeom>
          <a:solidFill>
            <a:schemeClr val="lt2">
              <a:alpha val="75000"/>
            </a:schemeClr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 dirty="0" smtClean="0"/>
              <a:t>Cons</a:t>
            </a:r>
            <a:endParaRPr sz="2000" dirty="0"/>
          </a:p>
        </p:txBody>
      </p:sp>
      <p:grpSp>
        <p:nvGrpSpPr>
          <p:cNvPr id="492" name="Google Shape;492;p37"/>
          <p:cNvGrpSpPr/>
          <p:nvPr/>
        </p:nvGrpSpPr>
        <p:grpSpPr>
          <a:xfrm>
            <a:off x="5241550" y="1551760"/>
            <a:ext cx="3103416" cy="548640"/>
            <a:chOff x="962025" y="1676400"/>
            <a:chExt cx="2276400" cy="381000"/>
          </a:xfrm>
        </p:grpSpPr>
        <p:cxnSp>
          <p:nvCxnSpPr>
            <p:cNvPr id="493" name="Google Shape;493;p37"/>
            <p:cNvCxnSpPr/>
            <p:nvPr/>
          </p:nvCxnSpPr>
          <p:spPr>
            <a:xfrm>
              <a:off x="962025" y="1676400"/>
              <a:ext cx="22764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4" name="Google Shape;494;p37"/>
            <p:cNvCxnSpPr/>
            <p:nvPr/>
          </p:nvCxnSpPr>
          <p:spPr>
            <a:xfrm>
              <a:off x="962025" y="2057400"/>
              <a:ext cx="22764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pic>
        <p:nvPicPr>
          <p:cNvPr id="495" name="Google Shape;495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42988" y="1079700"/>
            <a:ext cx="658025" cy="35242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06" name="Google Shape;506;p37"/>
          <p:cNvGrpSpPr/>
          <p:nvPr/>
        </p:nvGrpSpPr>
        <p:grpSpPr>
          <a:xfrm>
            <a:off x="798485" y="1551760"/>
            <a:ext cx="3103416" cy="548640"/>
            <a:chOff x="962025" y="1676400"/>
            <a:chExt cx="2276400" cy="381000"/>
          </a:xfrm>
        </p:grpSpPr>
        <p:cxnSp>
          <p:nvCxnSpPr>
            <p:cNvPr id="507" name="Google Shape;507;p37"/>
            <p:cNvCxnSpPr/>
            <p:nvPr/>
          </p:nvCxnSpPr>
          <p:spPr>
            <a:xfrm>
              <a:off x="962025" y="1676400"/>
              <a:ext cx="22764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8" name="Google Shape;508;p37"/>
            <p:cNvCxnSpPr/>
            <p:nvPr/>
          </p:nvCxnSpPr>
          <p:spPr>
            <a:xfrm>
              <a:off x="962025" y="2057400"/>
              <a:ext cx="22764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7" name="Google Shape;485;p37"/>
          <p:cNvSpPr txBox="1">
            <a:spLocks noGrp="1"/>
          </p:cNvSpPr>
          <p:nvPr>
            <p:ph type="subTitle" idx="2"/>
          </p:nvPr>
        </p:nvSpPr>
        <p:spPr>
          <a:xfrm>
            <a:off x="5028730" y="2100399"/>
            <a:ext cx="3443695" cy="2503600"/>
          </a:xfrm>
          <a:prstGeom prst="rect">
            <a:avLst/>
          </a:prstGeom>
          <a:solidFill>
            <a:schemeClr val="lt2">
              <a:alpha val="75000"/>
            </a:schemeClr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Questions about necessity and efficiency</a:t>
            </a:r>
            <a:r>
              <a:rPr lang="en-US" sz="1600" dirty="0" smtClean="0"/>
              <a:t>.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Risk of conflicting legal decisions</a:t>
            </a:r>
            <a:r>
              <a:rPr lang="en-US" sz="1600" dirty="0" smtClean="0"/>
              <a:t>.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Concerns over political influence and limited progress.</a:t>
            </a:r>
            <a:endParaRPr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638300" y="536685"/>
            <a:ext cx="5870400" cy="543253"/>
          </a:xfrm>
        </p:spPr>
        <p:txBody>
          <a:bodyPr/>
          <a:lstStyle/>
          <a:p>
            <a:r>
              <a:rPr lang="en-US" sz="2000" b="1" dirty="0"/>
              <a:t>Conclusion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740979" y="1079938"/>
            <a:ext cx="7732987" cy="3531476"/>
          </a:xfrm>
          <a:solidFill>
            <a:schemeClr val="lt2">
              <a:alpha val="75000"/>
            </a:schemeClr>
          </a:solidFill>
        </p:spPr>
        <p:txBody>
          <a:bodyPr/>
          <a:lstStyle/>
          <a:p>
            <a:pPr algn="l">
              <a:lnSpc>
                <a:spcPct val="150000"/>
              </a:lnSpc>
            </a:pPr>
            <a:r>
              <a:rPr lang="en-US" sz="1800" dirty="0"/>
              <a:t>The Anti-Corruption Court is a significant step in Armenia's fight against corruption but is still evolving</a:t>
            </a:r>
            <a:r>
              <a:rPr lang="en-US" sz="1800" dirty="0" smtClean="0"/>
              <a:t>.</a:t>
            </a:r>
          </a:p>
          <a:p>
            <a:pPr algn="l">
              <a:lnSpc>
                <a:spcPct val="150000"/>
              </a:lnSpc>
            </a:pPr>
            <a:r>
              <a:rPr lang="en-US" sz="1800" dirty="0"/>
              <a:t>Effectiveness depends on transparency, resistance to political pressure, and public confidence</a:t>
            </a:r>
            <a:r>
              <a:rPr lang="en-US" sz="1800" dirty="0" smtClean="0"/>
              <a:t>.</a:t>
            </a:r>
          </a:p>
          <a:p>
            <a:pPr algn="l">
              <a:lnSpc>
                <a:spcPct val="150000"/>
              </a:lnSpc>
            </a:pPr>
            <a:r>
              <a:rPr lang="en-US" sz="1800" dirty="0"/>
              <a:t>Future impact hinges on its ability to operate impartially and in coordination with other anti-corruption bodies.</a:t>
            </a: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4004656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ocial Studies Subject for High School: Roman Republic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999999"/>
      </a:accent1>
      <a:accent2>
        <a:srgbClr val="D1C4C2"/>
      </a:accent2>
      <a:accent3>
        <a:srgbClr val="C5C6C8"/>
      </a:accent3>
      <a:accent4>
        <a:srgbClr val="CCCCCC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340</Words>
  <Application>Microsoft Office PowerPoint</Application>
  <PresentationFormat>On-screen Show (16:9)</PresentationFormat>
  <Paragraphs>44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Playfair Display</vt:lpstr>
      <vt:lpstr>Lora</vt:lpstr>
      <vt:lpstr>Social Studies Subject for High School: Roman Republic by Slidesgo</vt:lpstr>
      <vt:lpstr>Armenia’s Anti-Corruption Court</vt:lpstr>
      <vt:lpstr>Creation and Circumstances</vt:lpstr>
      <vt:lpstr>Purpose and Objectives</vt:lpstr>
      <vt:lpstr>Institutional Design</vt:lpstr>
      <vt:lpstr>Relationship with Other Institutions</vt:lpstr>
      <vt:lpstr>Challenges and Criticisms</vt:lpstr>
      <vt:lpstr>Achievements and Current Effectiveness</vt:lpstr>
      <vt:lpstr>Pros and Cons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Armenia’s Anti-Corruption Court</dc:title>
  <dc:creator>Vardan Partamyan</dc:creator>
  <cp:lastModifiedBy>Vardan Partamyan</cp:lastModifiedBy>
  <cp:revision>6</cp:revision>
  <dcterms:modified xsi:type="dcterms:W3CDTF">2024-09-24T11:21:32Z</dcterms:modified>
</cp:coreProperties>
</file>