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04_8B857E7D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1" r:id="rId6"/>
    <p:sldId id="263" r:id="rId7"/>
    <p:sldId id="262" r:id="rId8"/>
    <p:sldId id="2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FB8758C-644D-A7D9-ADFB-963A556FBD15}" name="Nyamsuren Bayanjargal" initials="NB" userId="S::nyamsuren.b@NUBIA-LLC.MN::711f2e3d-0a4c-46d3-b7b8-b01063b67bc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8/10/relationships/authors" Target="author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omments/modernComment_104_8B857E7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7C4A9B2-67AF-4AFE-9148-59E9D8F3261E}" authorId="{8FB8758C-644D-A7D9-ADFB-963A556FBD15}" created="2023-05-05T06:44:35.37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340781693" sldId="260"/>
      <ac:picMk id="5" creationId="{B4C92808-C59C-5F37-F6D9-33F209B8D170}"/>
    </ac:deMkLst>
    <p188:txBody>
      <a:bodyPr/>
      <a:lstStyle/>
      <a:p>
        <a:r>
          <a:rPr lang="en-US"/>
          <a:t>tenant@nubia-llc.mn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4E167C-1D36-493F-B902-545BCEB5859F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F14BCF-0602-487B-AE7D-8039CA221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990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14BCF-0602-487B-AE7D-8039CA2217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05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14BCF-0602-487B-AE7D-8039CA2217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927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BDFBE-53C1-7C3D-FE61-E1CA1B750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FCF316-22CC-08EF-75B1-596C0907F1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B53F6-A654-838F-7037-E2810F45A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0DA5B-C3EA-4C72-8484-4C9EBF8915AE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0CEA6-EF95-BC1C-6777-A7443D901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76347-9F23-7CE1-B1B2-7AC428C12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13CD1-66F3-4460-AACA-8491563F0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429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E9107-20EC-00B3-F8EE-D95798193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8B98E2-B716-F7D6-EDD2-A4C09728A0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0AC31-6275-0016-D708-6664D0305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0DA5B-C3EA-4C72-8484-4C9EBF8915AE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357F9-4A81-8579-65E6-CF1E84B4E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F6ECB-EEEF-84CA-13E8-221109497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13CD1-66F3-4460-AACA-8491563F0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69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EC1FA9-8DED-3CE8-691D-97A8A1BFAC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7368ED-5B6D-F365-A784-8B685049DC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BB7E3E-51C3-3A7F-9641-E9D1EFFF2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0DA5B-C3EA-4C72-8484-4C9EBF8915AE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D3244-A4F6-AB1A-6BC8-55ED01848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83B11-7CD1-9B78-371C-50DF06C47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13CD1-66F3-4460-AACA-8491563F0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189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76E7-43B0-9780-FA6D-4F9C5CB10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B801D-62E4-ABCC-CF72-141D0E6D0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BD95C8-E896-86A9-3192-B4CFB7E89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0DA5B-C3EA-4C72-8484-4C9EBF8915AE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E374B-8E08-5F2D-96E3-14D6C05A4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EC212-1F66-FCD8-73C9-1F32F2DFE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13CD1-66F3-4460-AACA-8491563F0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810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09CD9-5D5C-6AB1-F45E-43493B3B6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F921D-9583-4CC3-A6C1-758FDF0869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3508F-5687-200E-3C3B-BFF913B12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0DA5B-C3EA-4C72-8484-4C9EBF8915AE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1BEFD-3911-CFB0-82D5-04E1789AD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58E23-F345-584A-6EE5-5B0359018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13CD1-66F3-4460-AACA-8491563F0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45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987E3-EA0A-667B-FACB-4668B05C7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14683-B697-6627-A191-8FFF239327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84EA1A-63AF-793A-264B-713B5C4D7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904A6D-8C8E-EC06-48FE-6B8F1C9C7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0DA5B-C3EA-4C72-8484-4C9EBF8915AE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CCE693-85D7-ED0F-029B-C96D1B4D9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4AB2E9-C72D-0F36-AB19-19D07E83A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13CD1-66F3-4460-AACA-8491563F0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99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599CA-7EEC-585A-EA46-B5A8F25E1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053C03-D9E9-BD21-83C0-1AE26144AE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7946ED-7E6F-167A-F202-3E81C86F02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8D1020-C72C-D79C-DA19-2259527D3F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0ED5F5-BF93-F407-AB0C-0EAA6F491F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99C449-108D-43CF-FE71-4783A5D86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0DA5B-C3EA-4C72-8484-4C9EBF8915AE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21A5BE-8C2D-BCE6-5EF7-B227FEE5A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FEE953-C141-8C2C-BEA1-61A11D2BF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13CD1-66F3-4460-AACA-8491563F0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14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FA46B-8944-7A1C-7FF0-E7DE4E63F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0E41B6-D614-8AF5-D0EE-A49313B58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0DA5B-C3EA-4C72-8484-4C9EBF8915AE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990A6A-339C-2C7A-D7F7-2350A8FC1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6B32A8-117F-51EA-F486-AA75FD45C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13CD1-66F3-4460-AACA-8491563F0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492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E7C4CD-62CC-733F-A397-AF425A36F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0DA5B-C3EA-4C72-8484-4C9EBF8915AE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EC9481-F392-A3E8-43EE-7ADC761FC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08420C-0D52-FF43-98A2-42B42D1E7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13CD1-66F3-4460-AACA-8491563F0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428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E81D5-A7FC-994E-4D88-EE4A3308A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CD8ED-427A-E11E-C8C6-80B28C45F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605EE0-E23C-1773-0FAD-0C717ED8AE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D149CF-4D80-BFAD-479C-820E8AFD8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0DA5B-C3EA-4C72-8484-4C9EBF8915AE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F52A03-235D-4AF5-D7EF-DC594D132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E431AB-3F2B-4F71-A46A-AF74BEB8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13CD1-66F3-4460-AACA-8491563F0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72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B5024-BBAC-AEB6-BEF3-500C05960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1F5442-7D6C-5F93-46AD-75129F23D5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7B45DE-1090-E348-A200-02D14EA0C1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8582F3-FA98-5AC7-22AD-756B1FE80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0DA5B-C3EA-4C72-8484-4C9EBF8915AE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2A98A9-4F9C-0348-E7BC-DC8BE98E0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17FF14-31D7-6283-33B3-F7BD7C321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13CD1-66F3-4460-AACA-8491563F0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092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79AD9F-FB79-2595-98D1-8010359C9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551BB-AF97-11C3-3B10-006AF736C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8969D-305B-2C63-E450-0D746D212F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0DA5B-C3EA-4C72-8484-4C9EBF8915AE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1F285-B149-4CDD-1E9B-641625B288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6B1C2-1075-E5E0-CAD4-D40BEEACC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13CD1-66F3-4460-AACA-8491563F0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672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microsoft.com/office/2018/10/relationships/comments" Target="../comments/modernComment_104_8B857E7D.xm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9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sky, outdoor, road, shore&#10;&#10;Description automatically generated">
            <a:extLst>
              <a:ext uri="{FF2B5EF4-FFF2-40B4-BE49-F238E27FC236}">
                <a16:creationId xmlns:a16="http://schemas.microsoft.com/office/drawing/2014/main" id="{0BED71E2-98BA-4B9B-9329-467BF06D52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3391" r="409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2FEF65-2484-E9CC-1FC7-142F95013A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181408"/>
          </a:xfrm>
        </p:spPr>
        <p:txBody>
          <a:bodyPr>
            <a:normAutofit/>
          </a:bodyPr>
          <a:lstStyle/>
          <a:p>
            <a:pPr algn="l"/>
            <a:r>
              <a:rPr lang="mn-MN" sz="3600" dirty="0">
                <a:latin typeface="Arial" panose="020B0604020202020204" pitchFamily="34" charset="0"/>
                <a:cs typeface="Arial" panose="020B0604020202020204" pitchFamily="34" charset="0"/>
              </a:rPr>
              <a:t>Нью Улаанбаатар Интернэйшнл Эйрпорт ХХК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7A53E0-BC07-378D-DE50-51BEAA7E09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/EVENT</a:t>
            </a:r>
            <a:r>
              <a:rPr lang="mn-MN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13B4F58-F0FA-C07D-52CC-7769D94AC9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37" y="377138"/>
            <a:ext cx="1022902" cy="82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264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outdoor, ground, sky, mountain&#10;&#10;Description automatically generated">
            <a:extLst>
              <a:ext uri="{FF2B5EF4-FFF2-40B4-BE49-F238E27FC236}">
                <a16:creationId xmlns:a16="http://schemas.microsoft.com/office/drawing/2014/main" id="{27EC3B3B-CB6A-D61D-F9E4-0FEFC7A17A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r="14513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8" name="Freeform: Shape 12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89BBAB-EC03-7E7B-8A76-305496954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rmAutofit/>
          </a:bodyPr>
          <a:lstStyle/>
          <a:p>
            <a:r>
              <a:rPr lang="mn-MN" sz="2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БИДНИЙ ТУХАЙ</a:t>
            </a:r>
            <a:endParaRPr lang="en-US" sz="28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7AF60-50EE-73BC-6A55-4415C5720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 marL="0" indent="0" algn="just">
              <a:buNone/>
            </a:pPr>
            <a:r>
              <a:rPr lang="mn-MN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Монгол-Японы хамтарсан “Нью Улаанбаатар интернэйшнл эйрпорт” ХХК нь Монгол Улсын Засгийн газартай “Улаанбаатар хотын олон улсын шинэ нисэх онгоцны буудлын менежмент төсөл”-ийг хэрэгжүүлэх концессын гэрээ байгуулсан. Нью Улаанбаатар интернэйшнл эйрпорт” ХХК нь 2019 оны долдугаар сараас үйл ажиллагаагаа эхлүүлсэн</a:t>
            </a:r>
            <a:r>
              <a:rPr lang="en-US" sz="1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mn-MN" sz="1200" dirty="0">
                <a:latin typeface="Arial" panose="020B0604020202020204" pitchFamily="34" charset="0"/>
                <a:cs typeface="Arial" panose="020B0604020202020204" pitchFamily="34" charset="0"/>
              </a:rPr>
              <a:t>Чингис Хаан олон улсын нисэх буудлын хувьд агаарын тээврийн сүлжээг хадгалах, эдийн засгийн үйл ажиллагааны тасралтгүй байдлыг хангахан тогтвортой үйл ажиллагаа явуулна.</a:t>
            </a:r>
          </a:p>
          <a:p>
            <a:pPr marL="0" indent="0" algn="just">
              <a:buNone/>
            </a:pPr>
            <a:r>
              <a:rPr lang="mn-MN" sz="1200" dirty="0">
                <a:latin typeface="Arial" panose="020B0604020202020204" pitchFamily="34" charset="0"/>
                <a:cs typeface="Arial" panose="020B0604020202020204" pitchFamily="34" charset="0"/>
              </a:rPr>
              <a:t>Бид үйлчлүүлэгчдээ аюулгүй, тав тухтай нисэх үйлчилгээг үйл ажиллагааныхаа тэргүүлэх чиглэл болгон ажилладаг.</a:t>
            </a:r>
            <a:endParaRPr lang="mn-MN" sz="12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531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E4883950-62FD-880E-AF3E-459247EE14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" t="9091" r="23308"/>
          <a:stretch/>
        </p:blipFill>
        <p:spPr>
          <a:xfrm>
            <a:off x="2929812" y="10"/>
            <a:ext cx="9262188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220DA9-7CBD-10D2-D71F-E748DD0D9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7"/>
            <a:ext cx="4334071" cy="1058129"/>
          </a:xfrm>
        </p:spPr>
        <p:txBody>
          <a:bodyPr anchor="b">
            <a:normAutofit/>
          </a:bodyPr>
          <a:lstStyle/>
          <a:p>
            <a:r>
              <a:rPr lang="mn-MN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НУБИЭ ХХК-д арга хэмжээ зохион байгуулахын давуу болон онцлог</a:t>
            </a:r>
            <a:br>
              <a:rPr lang="mn-MN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124F184-6C98-4922-47C8-6F9C6FAE5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4508817" cy="329641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Organizations and individual clients benefit from the opportunity to host events in unique and innovative environments aimed at their target audience. </a:t>
            </a:r>
            <a:endParaRPr lang="mn-M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We can accommodate the space, size and day/night rates for holding events under flexible conditions. </a:t>
            </a:r>
            <a:endParaRPr lang="mn-M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mn-MN" sz="1200" dirty="0">
                <a:latin typeface="Arial" panose="020B0604020202020204" pitchFamily="34" charset="0"/>
                <a:cs typeface="Arial" panose="020B0604020202020204" pitchFamily="34" charset="0"/>
              </a:rPr>
              <a:t>Байгууллагууд болон хувь хүмүүс зорилтот хэрэглэгчдэдээ чиглэсэн өвөрмөц, шинэлэг орчинд арга хэмжээ зохион байгуулах боломжтой.</a:t>
            </a:r>
          </a:p>
          <a:p>
            <a:pPr marL="0" indent="0">
              <a:buNone/>
            </a:pPr>
            <a:r>
              <a:rPr lang="mn-MN" sz="1200" dirty="0">
                <a:latin typeface="Arial" panose="020B0604020202020204" pitchFamily="34" charset="0"/>
                <a:cs typeface="Arial" panose="020B0604020202020204" pitchFamily="34" charset="0"/>
              </a:rPr>
              <a:t>Бид уян хатан нөхцөлтэйгээр арга хэмжээ зохион байгуулдаг.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406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A3E9C-4C4D-A506-18FF-64B8A635B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8735"/>
            <a:ext cx="10515600" cy="722270"/>
          </a:xfrm>
        </p:spPr>
        <p:txBody>
          <a:bodyPr>
            <a:normAutofit/>
          </a:bodyPr>
          <a:lstStyle/>
          <a:p>
            <a:r>
              <a:rPr lang="mn-MN" sz="2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Арга хэмжээ зохион байгуулах байршлын мэдээлэл 2 Давхар</a:t>
            </a:r>
            <a:endParaRPr lang="en-US" sz="28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E781F5DA-280F-B2E7-5385-1842A69FD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515" y="2210470"/>
            <a:ext cx="5320273" cy="3307574"/>
          </a:xfrm>
          <a:prstGeom prst="rect">
            <a:avLst/>
          </a:prstGeom>
        </p:spPr>
      </p:pic>
      <p:pic>
        <p:nvPicPr>
          <p:cNvPr id="6" name="Picture 5" descr="A picture containing indoor, plastic&#10;&#10;Description automatically generated">
            <a:extLst>
              <a:ext uri="{FF2B5EF4-FFF2-40B4-BE49-F238E27FC236}">
                <a16:creationId xmlns:a16="http://schemas.microsoft.com/office/drawing/2014/main" id="{56ADCF5C-6AF3-CF4A-92A8-111D296BC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91" y="1722909"/>
            <a:ext cx="2268145" cy="226814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23DE951-D46D-76C9-F672-ADEE757200D0}"/>
              </a:ext>
            </a:extLst>
          </p:cNvPr>
          <p:cNvCxnSpPr>
            <a:cxnSpLocks/>
          </p:cNvCxnSpPr>
          <p:nvPr/>
        </p:nvCxnSpPr>
        <p:spPr>
          <a:xfrm flipH="1" flipV="1">
            <a:off x="3200400" y="2239347"/>
            <a:ext cx="830424" cy="16141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53951355-C064-690A-041A-A3E34AFBFE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88" y="4311560"/>
            <a:ext cx="2268145" cy="226814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8AD7ABD-2D93-7909-3321-B8C85E1FB0BE}"/>
              </a:ext>
            </a:extLst>
          </p:cNvPr>
          <p:cNvCxnSpPr>
            <a:cxnSpLocks/>
          </p:cNvCxnSpPr>
          <p:nvPr/>
        </p:nvCxnSpPr>
        <p:spPr>
          <a:xfrm flipH="1">
            <a:off x="3228392" y="4545367"/>
            <a:ext cx="1947290" cy="7824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AD645B4-C6A8-36D4-E9F1-7919935369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305" y="1703000"/>
            <a:ext cx="2268145" cy="2268145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0458D17-33E4-FBC7-FA9A-4D0560F4F3DF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6995604" y="2837073"/>
            <a:ext cx="2373701" cy="8027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BB18DF0B-A109-4820-FD64-FDCF6999D8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778" y="4295733"/>
            <a:ext cx="2268145" cy="2268145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84713D0-27C9-9690-A7ED-F2FAC37F912D}"/>
              </a:ext>
            </a:extLst>
          </p:cNvPr>
          <p:cNvCxnSpPr>
            <a:cxnSpLocks/>
          </p:cNvCxnSpPr>
          <p:nvPr/>
        </p:nvCxnSpPr>
        <p:spPr>
          <a:xfrm>
            <a:off x="6915705" y="4181383"/>
            <a:ext cx="2349593" cy="15196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7274DC5-1559-7F7C-E9F1-56EB0C740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1509" y="951399"/>
            <a:ext cx="10832526" cy="602193"/>
          </a:xfrm>
        </p:spPr>
        <p:txBody>
          <a:bodyPr anchor="t">
            <a:normAutofit fontScale="70000" lnSpcReduction="20000"/>
          </a:bodyPr>
          <a:lstStyle/>
          <a:p>
            <a:pPr marL="0" indent="0">
              <a:buNone/>
            </a:pPr>
            <a:endParaRPr lang="mn-M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mn-MN" sz="3000" dirty="0">
                <a:latin typeface="Arial" panose="020B0604020202020204" pitchFamily="34" charset="0"/>
                <a:cs typeface="Arial" panose="020B0604020202020204" pitchFamily="34" charset="0"/>
              </a:rPr>
              <a:t>Эвентийн орон зай, хэмжээ, үнийг уян хатан нөхцөлөөр зохион байгуулах боломжтой.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700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67E8CF5-1371-74DC-A5AD-49538B5CD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2540"/>
          </a:xfrm>
        </p:spPr>
        <p:txBody>
          <a:bodyPr>
            <a:normAutofit/>
          </a:bodyPr>
          <a:lstStyle/>
          <a:p>
            <a:r>
              <a:rPr lang="mn-MN" sz="2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Арга хэмжээ зохион байгуулах байршлын мэдээлэл 1 давхар</a:t>
            </a:r>
            <a:endParaRPr lang="en-US" sz="28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8C475DF1-39FB-498F-3469-6BF11FE66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453" y="1452643"/>
            <a:ext cx="5340425" cy="3145765"/>
          </a:xfrm>
          <a:prstGeom prst="rect">
            <a:avLst/>
          </a:prstGeom>
        </p:spPr>
      </p:pic>
      <p:pic>
        <p:nvPicPr>
          <p:cNvPr id="6" name="Picture 5" descr="A picture containing open, opened&#10;&#10;Description automatically generated">
            <a:extLst>
              <a:ext uri="{FF2B5EF4-FFF2-40B4-BE49-F238E27FC236}">
                <a16:creationId xmlns:a16="http://schemas.microsoft.com/office/drawing/2014/main" id="{DE23EE45-21A4-3A33-F69B-F40BE6A91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69" y="4255007"/>
            <a:ext cx="2438275" cy="243827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8F0677E-EDC4-437B-79A9-7B18175BE7D4}"/>
              </a:ext>
            </a:extLst>
          </p:cNvPr>
          <p:cNvCxnSpPr>
            <a:cxnSpLocks/>
          </p:cNvCxnSpPr>
          <p:nvPr/>
        </p:nvCxnSpPr>
        <p:spPr>
          <a:xfrm flipH="1">
            <a:off x="3246887" y="3852909"/>
            <a:ext cx="1511544" cy="7953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text, floor, indoor&#10;&#10;Description automatically generated">
            <a:extLst>
              <a:ext uri="{FF2B5EF4-FFF2-40B4-BE49-F238E27FC236}">
                <a16:creationId xmlns:a16="http://schemas.microsoft.com/office/drawing/2014/main" id="{7DEC01DA-98CC-2CCA-6156-67BFA28CF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284" y="4320073"/>
            <a:ext cx="2606307" cy="231399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A9746D1-3DAF-0602-005C-64DCB22CA903}"/>
              </a:ext>
            </a:extLst>
          </p:cNvPr>
          <p:cNvCxnSpPr>
            <a:cxnSpLocks/>
          </p:cNvCxnSpPr>
          <p:nvPr/>
        </p:nvCxnSpPr>
        <p:spPr>
          <a:xfrm>
            <a:off x="5434358" y="3960846"/>
            <a:ext cx="3252442" cy="6951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6E6099C5-58EA-C6A6-E457-7A3D4F678B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009" y="4646645"/>
            <a:ext cx="2041350" cy="1943525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098BB6E-AECA-4A83-D199-E62CFABC0E06}"/>
              </a:ext>
            </a:extLst>
          </p:cNvPr>
          <p:cNvCxnSpPr>
            <a:cxnSpLocks/>
          </p:cNvCxnSpPr>
          <p:nvPr/>
        </p:nvCxnSpPr>
        <p:spPr>
          <a:xfrm flipH="1">
            <a:off x="5980922" y="3760237"/>
            <a:ext cx="886409" cy="8024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AB8EEAAE-E1EB-E8AD-2F84-1D37E0522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876" y="967665"/>
            <a:ext cx="10832526" cy="488272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mn-MN" sz="2100" dirty="0">
                <a:latin typeface="Arial" panose="020B0604020202020204" pitchFamily="34" charset="0"/>
                <a:cs typeface="Arial" panose="020B0604020202020204" pitchFamily="34" charset="0"/>
              </a:rPr>
              <a:t>Эвентийн орон зай, хэмжээ, үнийг уян хатан нөхцөлөөр зохион байгуулах боломжтой</a:t>
            </a:r>
          </a:p>
          <a:p>
            <a:pPr marL="0" indent="0">
              <a:buNone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31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2FAFF-93B7-E47E-E85F-809DE9BCD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1217"/>
          </a:xfrm>
        </p:spPr>
        <p:txBody>
          <a:bodyPr>
            <a:normAutofit fontScale="90000"/>
          </a:bodyPr>
          <a:lstStyle/>
          <a:p>
            <a:r>
              <a:rPr lang="mn-MN" sz="2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Арга хэмжээ зохион байгуулах байршлын мэдээлэл </a:t>
            </a:r>
            <a:r>
              <a:rPr lang="en-US" sz="2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mn-MN" sz="2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 зогсоол</a:t>
            </a:r>
            <a:r>
              <a:rPr lang="en-US" sz="2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A62D1E09-C00C-41D7-831C-C560C2650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85" y="1848564"/>
            <a:ext cx="8552833" cy="44797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C04C77-B708-F990-2D0D-B7547ED52FAD}"/>
              </a:ext>
            </a:extLst>
          </p:cNvPr>
          <p:cNvSpPr/>
          <p:nvPr/>
        </p:nvSpPr>
        <p:spPr>
          <a:xfrm rot="19847791">
            <a:off x="1743296" y="4381388"/>
            <a:ext cx="3517225" cy="862691"/>
          </a:xfrm>
          <a:custGeom>
            <a:avLst/>
            <a:gdLst>
              <a:gd name="connsiteX0" fmla="*/ 0 w 3261862"/>
              <a:gd name="connsiteY0" fmla="*/ 0 h 1018903"/>
              <a:gd name="connsiteX1" fmla="*/ 3261862 w 3261862"/>
              <a:gd name="connsiteY1" fmla="*/ 0 h 1018903"/>
              <a:gd name="connsiteX2" fmla="*/ 3261862 w 3261862"/>
              <a:gd name="connsiteY2" fmla="*/ 1018903 h 1018903"/>
              <a:gd name="connsiteX3" fmla="*/ 0 w 3261862"/>
              <a:gd name="connsiteY3" fmla="*/ 1018903 h 1018903"/>
              <a:gd name="connsiteX4" fmla="*/ 0 w 3261862"/>
              <a:gd name="connsiteY4" fmla="*/ 0 h 1018903"/>
              <a:gd name="connsiteX0" fmla="*/ 0 w 3261862"/>
              <a:gd name="connsiteY0" fmla="*/ 0 h 1204534"/>
              <a:gd name="connsiteX1" fmla="*/ 3261862 w 3261862"/>
              <a:gd name="connsiteY1" fmla="*/ 0 h 1204534"/>
              <a:gd name="connsiteX2" fmla="*/ 3261862 w 3261862"/>
              <a:gd name="connsiteY2" fmla="*/ 1018903 h 1204534"/>
              <a:gd name="connsiteX3" fmla="*/ 474888 w 3261862"/>
              <a:gd name="connsiteY3" fmla="*/ 1204534 h 1204534"/>
              <a:gd name="connsiteX4" fmla="*/ 0 w 3261862"/>
              <a:gd name="connsiteY4" fmla="*/ 0 h 1204534"/>
              <a:gd name="connsiteX0" fmla="*/ 0 w 3918992"/>
              <a:gd name="connsiteY0" fmla="*/ 0 h 1242613"/>
              <a:gd name="connsiteX1" fmla="*/ 3918992 w 3918992"/>
              <a:gd name="connsiteY1" fmla="*/ 38079 h 1242613"/>
              <a:gd name="connsiteX2" fmla="*/ 3918992 w 3918992"/>
              <a:gd name="connsiteY2" fmla="*/ 1056982 h 1242613"/>
              <a:gd name="connsiteX3" fmla="*/ 1132018 w 3918992"/>
              <a:gd name="connsiteY3" fmla="*/ 1242613 h 1242613"/>
              <a:gd name="connsiteX4" fmla="*/ 0 w 3918992"/>
              <a:gd name="connsiteY4" fmla="*/ 0 h 1242613"/>
              <a:gd name="connsiteX0" fmla="*/ 0 w 3918992"/>
              <a:gd name="connsiteY0" fmla="*/ 0 h 1242613"/>
              <a:gd name="connsiteX1" fmla="*/ 2615455 w 3918992"/>
              <a:gd name="connsiteY1" fmla="*/ 67681 h 1242613"/>
              <a:gd name="connsiteX2" fmla="*/ 3918992 w 3918992"/>
              <a:gd name="connsiteY2" fmla="*/ 1056982 h 1242613"/>
              <a:gd name="connsiteX3" fmla="*/ 1132018 w 3918992"/>
              <a:gd name="connsiteY3" fmla="*/ 1242613 h 1242613"/>
              <a:gd name="connsiteX4" fmla="*/ 0 w 3918992"/>
              <a:gd name="connsiteY4" fmla="*/ 0 h 1242613"/>
              <a:gd name="connsiteX0" fmla="*/ 0 w 3918992"/>
              <a:gd name="connsiteY0" fmla="*/ 0 h 1242613"/>
              <a:gd name="connsiteX1" fmla="*/ 2980567 w 3918992"/>
              <a:gd name="connsiteY1" fmla="*/ 181975 h 1242613"/>
              <a:gd name="connsiteX2" fmla="*/ 3918992 w 3918992"/>
              <a:gd name="connsiteY2" fmla="*/ 1056982 h 1242613"/>
              <a:gd name="connsiteX3" fmla="*/ 1132018 w 3918992"/>
              <a:gd name="connsiteY3" fmla="*/ 1242613 h 1242613"/>
              <a:gd name="connsiteX4" fmla="*/ 0 w 3918992"/>
              <a:gd name="connsiteY4" fmla="*/ 0 h 1242613"/>
              <a:gd name="connsiteX0" fmla="*/ 0 w 3984951"/>
              <a:gd name="connsiteY0" fmla="*/ 0 h 1242613"/>
              <a:gd name="connsiteX1" fmla="*/ 2980567 w 3984951"/>
              <a:gd name="connsiteY1" fmla="*/ 181975 h 1242613"/>
              <a:gd name="connsiteX2" fmla="*/ 3984951 w 3984951"/>
              <a:gd name="connsiteY2" fmla="*/ 1063920 h 1242613"/>
              <a:gd name="connsiteX3" fmla="*/ 1132018 w 3984951"/>
              <a:gd name="connsiteY3" fmla="*/ 1242613 h 1242613"/>
              <a:gd name="connsiteX4" fmla="*/ 0 w 3984951"/>
              <a:gd name="connsiteY4" fmla="*/ 0 h 1242613"/>
              <a:gd name="connsiteX0" fmla="*/ 0 w 3984951"/>
              <a:gd name="connsiteY0" fmla="*/ 0 h 1260273"/>
              <a:gd name="connsiteX1" fmla="*/ 2980567 w 3984951"/>
              <a:gd name="connsiteY1" fmla="*/ 181975 h 1260273"/>
              <a:gd name="connsiteX2" fmla="*/ 3984951 w 3984951"/>
              <a:gd name="connsiteY2" fmla="*/ 1063920 h 1260273"/>
              <a:gd name="connsiteX3" fmla="*/ 1092217 w 3984951"/>
              <a:gd name="connsiteY3" fmla="*/ 1260273 h 1260273"/>
              <a:gd name="connsiteX4" fmla="*/ 0 w 3984951"/>
              <a:gd name="connsiteY4" fmla="*/ 0 h 1260273"/>
              <a:gd name="connsiteX0" fmla="*/ 0 w 4004404"/>
              <a:gd name="connsiteY0" fmla="*/ 0 h 1261170"/>
              <a:gd name="connsiteX1" fmla="*/ 3000020 w 4004404"/>
              <a:gd name="connsiteY1" fmla="*/ 182872 h 1261170"/>
              <a:gd name="connsiteX2" fmla="*/ 4004404 w 4004404"/>
              <a:gd name="connsiteY2" fmla="*/ 1064817 h 1261170"/>
              <a:gd name="connsiteX3" fmla="*/ 1111670 w 4004404"/>
              <a:gd name="connsiteY3" fmla="*/ 1261170 h 1261170"/>
              <a:gd name="connsiteX4" fmla="*/ 0 w 4004404"/>
              <a:gd name="connsiteY4" fmla="*/ 0 h 1261170"/>
              <a:gd name="connsiteX0" fmla="*/ 0 w 4050910"/>
              <a:gd name="connsiteY0" fmla="*/ 0 h 1261170"/>
              <a:gd name="connsiteX1" fmla="*/ 3000020 w 4050910"/>
              <a:gd name="connsiteY1" fmla="*/ 182872 h 1261170"/>
              <a:gd name="connsiteX2" fmla="*/ 4050910 w 4050910"/>
              <a:gd name="connsiteY2" fmla="*/ 1070859 h 1261170"/>
              <a:gd name="connsiteX3" fmla="*/ 1111670 w 4050910"/>
              <a:gd name="connsiteY3" fmla="*/ 1261170 h 1261170"/>
              <a:gd name="connsiteX4" fmla="*/ 0 w 4050910"/>
              <a:gd name="connsiteY4" fmla="*/ 0 h 1261170"/>
              <a:gd name="connsiteX0" fmla="*/ 0 w 3772105"/>
              <a:gd name="connsiteY0" fmla="*/ 0 h 1135259"/>
              <a:gd name="connsiteX1" fmla="*/ 2721215 w 3772105"/>
              <a:gd name="connsiteY1" fmla="*/ 56961 h 1135259"/>
              <a:gd name="connsiteX2" fmla="*/ 3772105 w 3772105"/>
              <a:gd name="connsiteY2" fmla="*/ 944948 h 1135259"/>
              <a:gd name="connsiteX3" fmla="*/ 832865 w 3772105"/>
              <a:gd name="connsiteY3" fmla="*/ 1135259 h 1135259"/>
              <a:gd name="connsiteX4" fmla="*/ 0 w 3772105"/>
              <a:gd name="connsiteY4" fmla="*/ 0 h 1135259"/>
              <a:gd name="connsiteX0" fmla="*/ 0 w 3772105"/>
              <a:gd name="connsiteY0" fmla="*/ 0 h 944948"/>
              <a:gd name="connsiteX1" fmla="*/ 2721215 w 3772105"/>
              <a:gd name="connsiteY1" fmla="*/ 56961 h 944948"/>
              <a:gd name="connsiteX2" fmla="*/ 3772105 w 3772105"/>
              <a:gd name="connsiteY2" fmla="*/ 944948 h 944948"/>
              <a:gd name="connsiteX3" fmla="*/ 204152 w 3772105"/>
              <a:gd name="connsiteY3" fmla="*/ 903553 h 944948"/>
              <a:gd name="connsiteX4" fmla="*/ 0 w 3772105"/>
              <a:gd name="connsiteY4" fmla="*/ 0 h 944948"/>
              <a:gd name="connsiteX0" fmla="*/ 0 w 3868702"/>
              <a:gd name="connsiteY0" fmla="*/ 8765 h 887987"/>
              <a:gd name="connsiteX1" fmla="*/ 2817812 w 3868702"/>
              <a:gd name="connsiteY1" fmla="*/ 0 h 887987"/>
              <a:gd name="connsiteX2" fmla="*/ 3868702 w 3868702"/>
              <a:gd name="connsiteY2" fmla="*/ 887987 h 887987"/>
              <a:gd name="connsiteX3" fmla="*/ 300749 w 3868702"/>
              <a:gd name="connsiteY3" fmla="*/ 846592 h 887987"/>
              <a:gd name="connsiteX4" fmla="*/ 0 w 3868702"/>
              <a:gd name="connsiteY4" fmla="*/ 8765 h 887987"/>
              <a:gd name="connsiteX0" fmla="*/ 0 w 3089749"/>
              <a:gd name="connsiteY0" fmla="*/ 8765 h 846592"/>
              <a:gd name="connsiteX1" fmla="*/ 2817812 w 3089749"/>
              <a:gd name="connsiteY1" fmla="*/ 0 h 846592"/>
              <a:gd name="connsiteX2" fmla="*/ 3089749 w 3089749"/>
              <a:gd name="connsiteY2" fmla="*/ 532395 h 846592"/>
              <a:gd name="connsiteX3" fmla="*/ 300749 w 3089749"/>
              <a:gd name="connsiteY3" fmla="*/ 846592 h 846592"/>
              <a:gd name="connsiteX4" fmla="*/ 0 w 3089749"/>
              <a:gd name="connsiteY4" fmla="*/ 8765 h 846592"/>
              <a:gd name="connsiteX0" fmla="*/ 0 w 3327193"/>
              <a:gd name="connsiteY0" fmla="*/ 8765 h 846592"/>
              <a:gd name="connsiteX1" fmla="*/ 2817812 w 3327193"/>
              <a:gd name="connsiteY1" fmla="*/ 0 h 846592"/>
              <a:gd name="connsiteX2" fmla="*/ 3327193 w 3327193"/>
              <a:gd name="connsiteY2" fmla="*/ 625211 h 846592"/>
              <a:gd name="connsiteX3" fmla="*/ 300749 w 3327193"/>
              <a:gd name="connsiteY3" fmla="*/ 846592 h 846592"/>
              <a:gd name="connsiteX4" fmla="*/ 0 w 3327193"/>
              <a:gd name="connsiteY4" fmla="*/ 8765 h 846592"/>
              <a:gd name="connsiteX0" fmla="*/ 0 w 3327193"/>
              <a:gd name="connsiteY0" fmla="*/ 24864 h 862691"/>
              <a:gd name="connsiteX1" fmla="*/ 2806857 w 3327193"/>
              <a:gd name="connsiteY1" fmla="*/ 0 h 862691"/>
              <a:gd name="connsiteX2" fmla="*/ 3327193 w 3327193"/>
              <a:gd name="connsiteY2" fmla="*/ 641310 h 862691"/>
              <a:gd name="connsiteX3" fmla="*/ 300749 w 3327193"/>
              <a:gd name="connsiteY3" fmla="*/ 862691 h 862691"/>
              <a:gd name="connsiteX4" fmla="*/ 0 w 3327193"/>
              <a:gd name="connsiteY4" fmla="*/ 24864 h 862691"/>
              <a:gd name="connsiteX0" fmla="*/ 0 w 3335692"/>
              <a:gd name="connsiteY0" fmla="*/ 40068 h 862691"/>
              <a:gd name="connsiteX1" fmla="*/ 2815356 w 3335692"/>
              <a:gd name="connsiteY1" fmla="*/ 0 h 862691"/>
              <a:gd name="connsiteX2" fmla="*/ 3335692 w 3335692"/>
              <a:gd name="connsiteY2" fmla="*/ 641310 h 862691"/>
              <a:gd name="connsiteX3" fmla="*/ 309248 w 3335692"/>
              <a:gd name="connsiteY3" fmla="*/ 862691 h 862691"/>
              <a:gd name="connsiteX4" fmla="*/ 0 w 3335692"/>
              <a:gd name="connsiteY4" fmla="*/ 40068 h 862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5692" h="862691">
                <a:moveTo>
                  <a:pt x="0" y="40068"/>
                </a:moveTo>
                <a:lnTo>
                  <a:pt x="2815356" y="0"/>
                </a:lnTo>
                <a:lnTo>
                  <a:pt x="3335692" y="641310"/>
                </a:lnTo>
                <a:lnTo>
                  <a:pt x="309248" y="862691"/>
                </a:lnTo>
                <a:lnTo>
                  <a:pt x="0" y="4006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03BE02A-B9E5-AAB3-377C-67A04A0E6561}"/>
              </a:ext>
            </a:extLst>
          </p:cNvPr>
          <p:cNvSpPr/>
          <p:nvPr/>
        </p:nvSpPr>
        <p:spPr>
          <a:xfrm rot="19847791">
            <a:off x="3866859" y="2204911"/>
            <a:ext cx="4331243" cy="1261170"/>
          </a:xfrm>
          <a:custGeom>
            <a:avLst/>
            <a:gdLst>
              <a:gd name="connsiteX0" fmla="*/ 0 w 3261862"/>
              <a:gd name="connsiteY0" fmla="*/ 0 h 1018903"/>
              <a:gd name="connsiteX1" fmla="*/ 3261862 w 3261862"/>
              <a:gd name="connsiteY1" fmla="*/ 0 h 1018903"/>
              <a:gd name="connsiteX2" fmla="*/ 3261862 w 3261862"/>
              <a:gd name="connsiteY2" fmla="*/ 1018903 h 1018903"/>
              <a:gd name="connsiteX3" fmla="*/ 0 w 3261862"/>
              <a:gd name="connsiteY3" fmla="*/ 1018903 h 1018903"/>
              <a:gd name="connsiteX4" fmla="*/ 0 w 3261862"/>
              <a:gd name="connsiteY4" fmla="*/ 0 h 1018903"/>
              <a:gd name="connsiteX0" fmla="*/ 0 w 3261862"/>
              <a:gd name="connsiteY0" fmla="*/ 0 h 1204534"/>
              <a:gd name="connsiteX1" fmla="*/ 3261862 w 3261862"/>
              <a:gd name="connsiteY1" fmla="*/ 0 h 1204534"/>
              <a:gd name="connsiteX2" fmla="*/ 3261862 w 3261862"/>
              <a:gd name="connsiteY2" fmla="*/ 1018903 h 1204534"/>
              <a:gd name="connsiteX3" fmla="*/ 474888 w 3261862"/>
              <a:gd name="connsiteY3" fmla="*/ 1204534 h 1204534"/>
              <a:gd name="connsiteX4" fmla="*/ 0 w 3261862"/>
              <a:gd name="connsiteY4" fmla="*/ 0 h 1204534"/>
              <a:gd name="connsiteX0" fmla="*/ 0 w 3918992"/>
              <a:gd name="connsiteY0" fmla="*/ 0 h 1242613"/>
              <a:gd name="connsiteX1" fmla="*/ 3918992 w 3918992"/>
              <a:gd name="connsiteY1" fmla="*/ 38079 h 1242613"/>
              <a:gd name="connsiteX2" fmla="*/ 3918992 w 3918992"/>
              <a:gd name="connsiteY2" fmla="*/ 1056982 h 1242613"/>
              <a:gd name="connsiteX3" fmla="*/ 1132018 w 3918992"/>
              <a:gd name="connsiteY3" fmla="*/ 1242613 h 1242613"/>
              <a:gd name="connsiteX4" fmla="*/ 0 w 3918992"/>
              <a:gd name="connsiteY4" fmla="*/ 0 h 1242613"/>
              <a:gd name="connsiteX0" fmla="*/ 0 w 3918992"/>
              <a:gd name="connsiteY0" fmla="*/ 0 h 1242613"/>
              <a:gd name="connsiteX1" fmla="*/ 2615455 w 3918992"/>
              <a:gd name="connsiteY1" fmla="*/ 67681 h 1242613"/>
              <a:gd name="connsiteX2" fmla="*/ 3918992 w 3918992"/>
              <a:gd name="connsiteY2" fmla="*/ 1056982 h 1242613"/>
              <a:gd name="connsiteX3" fmla="*/ 1132018 w 3918992"/>
              <a:gd name="connsiteY3" fmla="*/ 1242613 h 1242613"/>
              <a:gd name="connsiteX4" fmla="*/ 0 w 3918992"/>
              <a:gd name="connsiteY4" fmla="*/ 0 h 1242613"/>
              <a:gd name="connsiteX0" fmla="*/ 0 w 3918992"/>
              <a:gd name="connsiteY0" fmla="*/ 0 h 1242613"/>
              <a:gd name="connsiteX1" fmla="*/ 2980567 w 3918992"/>
              <a:gd name="connsiteY1" fmla="*/ 181975 h 1242613"/>
              <a:gd name="connsiteX2" fmla="*/ 3918992 w 3918992"/>
              <a:gd name="connsiteY2" fmla="*/ 1056982 h 1242613"/>
              <a:gd name="connsiteX3" fmla="*/ 1132018 w 3918992"/>
              <a:gd name="connsiteY3" fmla="*/ 1242613 h 1242613"/>
              <a:gd name="connsiteX4" fmla="*/ 0 w 3918992"/>
              <a:gd name="connsiteY4" fmla="*/ 0 h 1242613"/>
              <a:gd name="connsiteX0" fmla="*/ 0 w 3984951"/>
              <a:gd name="connsiteY0" fmla="*/ 0 h 1242613"/>
              <a:gd name="connsiteX1" fmla="*/ 2980567 w 3984951"/>
              <a:gd name="connsiteY1" fmla="*/ 181975 h 1242613"/>
              <a:gd name="connsiteX2" fmla="*/ 3984951 w 3984951"/>
              <a:gd name="connsiteY2" fmla="*/ 1063920 h 1242613"/>
              <a:gd name="connsiteX3" fmla="*/ 1132018 w 3984951"/>
              <a:gd name="connsiteY3" fmla="*/ 1242613 h 1242613"/>
              <a:gd name="connsiteX4" fmla="*/ 0 w 3984951"/>
              <a:gd name="connsiteY4" fmla="*/ 0 h 1242613"/>
              <a:gd name="connsiteX0" fmla="*/ 0 w 3984951"/>
              <a:gd name="connsiteY0" fmla="*/ 0 h 1260273"/>
              <a:gd name="connsiteX1" fmla="*/ 2980567 w 3984951"/>
              <a:gd name="connsiteY1" fmla="*/ 181975 h 1260273"/>
              <a:gd name="connsiteX2" fmla="*/ 3984951 w 3984951"/>
              <a:gd name="connsiteY2" fmla="*/ 1063920 h 1260273"/>
              <a:gd name="connsiteX3" fmla="*/ 1092217 w 3984951"/>
              <a:gd name="connsiteY3" fmla="*/ 1260273 h 1260273"/>
              <a:gd name="connsiteX4" fmla="*/ 0 w 3984951"/>
              <a:gd name="connsiteY4" fmla="*/ 0 h 1260273"/>
              <a:gd name="connsiteX0" fmla="*/ 0 w 4004404"/>
              <a:gd name="connsiteY0" fmla="*/ 0 h 1261170"/>
              <a:gd name="connsiteX1" fmla="*/ 3000020 w 4004404"/>
              <a:gd name="connsiteY1" fmla="*/ 182872 h 1261170"/>
              <a:gd name="connsiteX2" fmla="*/ 4004404 w 4004404"/>
              <a:gd name="connsiteY2" fmla="*/ 1064817 h 1261170"/>
              <a:gd name="connsiteX3" fmla="*/ 1111670 w 4004404"/>
              <a:gd name="connsiteY3" fmla="*/ 1261170 h 1261170"/>
              <a:gd name="connsiteX4" fmla="*/ 0 w 4004404"/>
              <a:gd name="connsiteY4" fmla="*/ 0 h 1261170"/>
              <a:gd name="connsiteX0" fmla="*/ 0 w 4050910"/>
              <a:gd name="connsiteY0" fmla="*/ 0 h 1261170"/>
              <a:gd name="connsiteX1" fmla="*/ 3000020 w 4050910"/>
              <a:gd name="connsiteY1" fmla="*/ 182872 h 1261170"/>
              <a:gd name="connsiteX2" fmla="*/ 4050910 w 4050910"/>
              <a:gd name="connsiteY2" fmla="*/ 1070859 h 1261170"/>
              <a:gd name="connsiteX3" fmla="*/ 1111670 w 4050910"/>
              <a:gd name="connsiteY3" fmla="*/ 1261170 h 1261170"/>
              <a:gd name="connsiteX4" fmla="*/ 0 w 4050910"/>
              <a:gd name="connsiteY4" fmla="*/ 0 h 1261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0910" h="1261170">
                <a:moveTo>
                  <a:pt x="0" y="0"/>
                </a:moveTo>
                <a:lnTo>
                  <a:pt x="3000020" y="182872"/>
                </a:lnTo>
                <a:lnTo>
                  <a:pt x="4050910" y="1070859"/>
                </a:lnTo>
                <a:lnTo>
                  <a:pt x="1111670" y="126117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C90150B0-F9BA-71ED-02C6-937BC51E83DD}"/>
              </a:ext>
            </a:extLst>
          </p:cNvPr>
          <p:cNvSpPr>
            <a:spLocks/>
          </p:cNvSpPr>
          <p:nvPr/>
        </p:nvSpPr>
        <p:spPr bwMode="auto">
          <a:xfrm flipH="1">
            <a:off x="1757778" y="3470443"/>
            <a:ext cx="2290437" cy="1501051"/>
          </a:xfrm>
          <a:custGeom>
            <a:avLst/>
            <a:gdLst>
              <a:gd name="T0" fmla="*/ 522923 w 2476500"/>
              <a:gd name="T1" fmla="*/ 0 h 952500"/>
              <a:gd name="T2" fmla="*/ 1015841 w 2476500"/>
              <a:gd name="T3" fmla="*/ 35433 h 952500"/>
              <a:gd name="T4" fmla="*/ 1114425 w 2476500"/>
              <a:gd name="T5" fmla="*/ 590550 h 952500"/>
              <a:gd name="T6" fmla="*/ 0 w 2476500"/>
              <a:gd name="T7" fmla="*/ 472440 h 952500"/>
              <a:gd name="T8" fmla="*/ 522923 w 2476500"/>
              <a:gd name="T9" fmla="*/ 0 h 9525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76500"/>
              <a:gd name="T16" fmla="*/ 0 h 952500"/>
              <a:gd name="T17" fmla="*/ 2476500 w 2476500"/>
              <a:gd name="T18" fmla="*/ 952500 h 952500"/>
              <a:gd name="connsiteX0" fmla="*/ 0 w 2901344"/>
              <a:gd name="connsiteY0" fmla="*/ 0 h 1401976"/>
              <a:gd name="connsiteX1" fmla="*/ 2682269 w 2901344"/>
              <a:gd name="connsiteY1" fmla="*/ 506626 h 1401976"/>
              <a:gd name="connsiteX2" fmla="*/ 2901344 w 2901344"/>
              <a:gd name="connsiteY2" fmla="*/ 1401976 h 1401976"/>
              <a:gd name="connsiteX3" fmla="*/ 424844 w 2901344"/>
              <a:gd name="connsiteY3" fmla="*/ 1211476 h 1401976"/>
              <a:gd name="connsiteX4" fmla="*/ 0 w 2901344"/>
              <a:gd name="connsiteY4" fmla="*/ 0 h 1401976"/>
              <a:gd name="connsiteX0" fmla="*/ 1278164 w 4179508"/>
              <a:gd name="connsiteY0" fmla="*/ 0 h 1401976"/>
              <a:gd name="connsiteX1" fmla="*/ 3960433 w 4179508"/>
              <a:gd name="connsiteY1" fmla="*/ 506626 h 1401976"/>
              <a:gd name="connsiteX2" fmla="*/ 4179508 w 4179508"/>
              <a:gd name="connsiteY2" fmla="*/ 1401976 h 1401976"/>
              <a:gd name="connsiteX3" fmla="*/ 0 w 4179508"/>
              <a:gd name="connsiteY3" fmla="*/ 396803 h 1401976"/>
              <a:gd name="connsiteX4" fmla="*/ 1278164 w 4179508"/>
              <a:gd name="connsiteY4" fmla="*/ 0 h 1401976"/>
              <a:gd name="connsiteX0" fmla="*/ 1278164 w 4798783"/>
              <a:gd name="connsiteY0" fmla="*/ 0 h 2300925"/>
              <a:gd name="connsiteX1" fmla="*/ 3960433 w 4798783"/>
              <a:gd name="connsiteY1" fmla="*/ 506626 h 2300925"/>
              <a:gd name="connsiteX2" fmla="*/ 4798783 w 4798783"/>
              <a:gd name="connsiteY2" fmla="*/ 2300925 h 2300925"/>
              <a:gd name="connsiteX3" fmla="*/ 0 w 4798783"/>
              <a:gd name="connsiteY3" fmla="*/ 396803 h 2300925"/>
              <a:gd name="connsiteX4" fmla="*/ 1278164 w 4798783"/>
              <a:gd name="connsiteY4" fmla="*/ 0 h 2300925"/>
              <a:gd name="connsiteX0" fmla="*/ 1278164 w 4798783"/>
              <a:gd name="connsiteY0" fmla="*/ 0 h 2300925"/>
              <a:gd name="connsiteX1" fmla="*/ 4753879 w 4798783"/>
              <a:gd name="connsiteY1" fmla="*/ 1194884 h 2300925"/>
              <a:gd name="connsiteX2" fmla="*/ 4798783 w 4798783"/>
              <a:gd name="connsiteY2" fmla="*/ 2300925 h 2300925"/>
              <a:gd name="connsiteX3" fmla="*/ 0 w 4798783"/>
              <a:gd name="connsiteY3" fmla="*/ 396803 h 2300925"/>
              <a:gd name="connsiteX4" fmla="*/ 1278164 w 4798783"/>
              <a:gd name="connsiteY4" fmla="*/ 0 h 2300925"/>
              <a:gd name="connsiteX0" fmla="*/ 1432984 w 4798783"/>
              <a:gd name="connsiteY0" fmla="*/ 0 h 2230694"/>
              <a:gd name="connsiteX1" fmla="*/ 4753879 w 4798783"/>
              <a:gd name="connsiteY1" fmla="*/ 1124653 h 2230694"/>
              <a:gd name="connsiteX2" fmla="*/ 4798783 w 4798783"/>
              <a:gd name="connsiteY2" fmla="*/ 2230694 h 2230694"/>
              <a:gd name="connsiteX3" fmla="*/ 0 w 4798783"/>
              <a:gd name="connsiteY3" fmla="*/ 326572 h 2230694"/>
              <a:gd name="connsiteX4" fmla="*/ 1432984 w 4798783"/>
              <a:gd name="connsiteY4" fmla="*/ 0 h 2230694"/>
              <a:gd name="connsiteX0" fmla="*/ 1316868 w 4798783"/>
              <a:gd name="connsiteY0" fmla="*/ 0 h 2244739"/>
              <a:gd name="connsiteX1" fmla="*/ 4753879 w 4798783"/>
              <a:gd name="connsiteY1" fmla="*/ 1138698 h 2244739"/>
              <a:gd name="connsiteX2" fmla="*/ 4798783 w 4798783"/>
              <a:gd name="connsiteY2" fmla="*/ 2244739 h 2244739"/>
              <a:gd name="connsiteX3" fmla="*/ 0 w 4798783"/>
              <a:gd name="connsiteY3" fmla="*/ 340617 h 2244739"/>
              <a:gd name="connsiteX4" fmla="*/ 1316868 w 4798783"/>
              <a:gd name="connsiteY4" fmla="*/ 0 h 2244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8783" h="2244739">
                <a:moveTo>
                  <a:pt x="1316868" y="0"/>
                </a:moveTo>
                <a:lnTo>
                  <a:pt x="4753879" y="1138698"/>
                </a:lnTo>
                <a:lnTo>
                  <a:pt x="4798783" y="2244739"/>
                </a:lnTo>
                <a:lnTo>
                  <a:pt x="0" y="340617"/>
                </a:lnTo>
                <a:lnTo>
                  <a:pt x="1316868" y="0"/>
                </a:lnTo>
                <a:close/>
              </a:path>
            </a:pathLst>
          </a:custGeom>
          <a:solidFill>
            <a:srgbClr val="00B0F0">
              <a:alpha val="43921"/>
            </a:srgbClr>
          </a:solidFill>
          <a:ln w="12700">
            <a:solidFill>
              <a:srgbClr val="1F376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800-1,600 m2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AEA3791-619A-C57F-3F76-1B95F17AF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876" y="967665"/>
            <a:ext cx="10832526" cy="488272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endParaRPr lang="mn-M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mn-MN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mn-M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415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41AFB-F341-2C77-A36B-4DE06A42F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5706"/>
          </a:xfrm>
        </p:spPr>
        <p:txBody>
          <a:bodyPr>
            <a:normAutofit/>
          </a:bodyPr>
          <a:lstStyle/>
          <a:p>
            <a:r>
              <a:rPr lang="mn-MN" sz="2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Эвент арга хэмжээний тариф</a:t>
            </a:r>
            <a:endParaRPr lang="en-US" sz="28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B7414B0-1D99-0F6E-71C6-289EB39858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518181"/>
              </p:ext>
            </p:extLst>
          </p:nvPr>
        </p:nvGraphicFramePr>
        <p:xfrm>
          <a:off x="1170865" y="1598555"/>
          <a:ext cx="9553360" cy="329184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24770">
                  <a:extLst>
                    <a:ext uri="{9D8B030D-6E8A-4147-A177-3AD203B41FA5}">
                      <a16:colId xmlns:a16="http://schemas.microsoft.com/office/drawing/2014/main" val="3080432077"/>
                    </a:ext>
                  </a:extLst>
                </a:gridCol>
                <a:gridCol w="3524435">
                  <a:extLst>
                    <a:ext uri="{9D8B030D-6E8A-4147-A177-3AD203B41FA5}">
                      <a16:colId xmlns:a16="http://schemas.microsoft.com/office/drawing/2014/main" val="518720365"/>
                    </a:ext>
                  </a:extLst>
                </a:gridCol>
                <a:gridCol w="1926454">
                  <a:extLst>
                    <a:ext uri="{9D8B030D-6E8A-4147-A177-3AD203B41FA5}">
                      <a16:colId xmlns:a16="http://schemas.microsoft.com/office/drawing/2014/main" val="2485909625"/>
                    </a:ext>
                  </a:extLst>
                </a:gridCol>
                <a:gridCol w="1837678">
                  <a:extLst>
                    <a:ext uri="{9D8B030D-6E8A-4147-A177-3AD203B41FA5}">
                      <a16:colId xmlns:a16="http://schemas.microsoft.com/office/drawing/2014/main" val="2797818809"/>
                    </a:ext>
                  </a:extLst>
                </a:gridCol>
                <a:gridCol w="1740023">
                  <a:extLst>
                    <a:ext uri="{9D8B030D-6E8A-4147-A177-3AD203B41FA5}">
                      <a16:colId xmlns:a16="http://schemas.microsoft.com/office/drawing/2014/main" val="25180552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Эвент талбай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Хэмжээ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</a:t>
                      </a:r>
                      <a:r>
                        <a:rPr lang="mn-M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Өдрийн цаг</a:t>
                      </a:r>
                    </a:p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mn-M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цагийн үнэлгээ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Шөнийн цаг</a:t>
                      </a:r>
                    </a:p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mn-M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цагийн үнэлгээ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8477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mn-M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Зорчигч терминалын барилгын 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mn-M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давхар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12m2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25,200MNT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30,000MNT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7735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30m2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63,000MNT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75,000MNT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3010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36m2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75,600MNT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90,000MNT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8615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mn-M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Зорчигч терминалын барилгын 2 давхар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30m2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63,000MNT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75,000MNT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520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90m2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189,000MNT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225,000MNT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4368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100m2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210,000MNT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250,000MNT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8097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n-M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 зогсоол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800~1,600m2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400,0~800,000MNT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480,0~960,000MNT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3851952"/>
                  </a:ext>
                </a:extLst>
              </a:tr>
              <a:tr h="273050">
                <a:tc gridSpan="5"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mn-M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НӨАТ ороогүй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435600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B03BCA22-3364-0512-E364-6DBA0394241A}"/>
              </a:ext>
            </a:extLst>
          </p:cNvPr>
          <p:cNvSpPr txBox="1">
            <a:spLocks/>
          </p:cNvSpPr>
          <p:nvPr/>
        </p:nvSpPr>
        <p:spPr>
          <a:xfrm>
            <a:off x="1159275" y="5045138"/>
            <a:ext cx="10515600" cy="7357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Тайлбар</a:t>
            </a: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mn-MN" sz="1200" b="1" dirty="0">
                <a:latin typeface="Arial" panose="020B0604020202020204" pitchFamily="34" charset="0"/>
                <a:cs typeface="Arial" panose="020B0604020202020204" pitchFamily="34" charset="0"/>
              </a:rPr>
              <a:t>Өдөр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08:00~17:00</a:t>
            </a:r>
          </a:p>
          <a:p>
            <a:r>
              <a:rPr lang="mn-MN" sz="1200" b="1" dirty="0">
                <a:latin typeface="Arial" panose="020B0604020202020204" pitchFamily="34" charset="0"/>
                <a:cs typeface="Arial" panose="020B0604020202020204" pitchFamily="34" charset="0"/>
              </a:rPr>
              <a:t>Шөнө</a:t>
            </a:r>
            <a:r>
              <a:rPr lang="mn-M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17:00~08:00</a:t>
            </a:r>
          </a:p>
        </p:txBody>
      </p:sp>
    </p:spTree>
    <p:extLst>
      <p:ext uri="{BB962C8B-B14F-4D97-AF65-F5344CB8AC3E}">
        <p14:creationId xmlns:p14="http://schemas.microsoft.com/office/powerpoint/2010/main" val="3131923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75FFAD0-2409-47F2-980A-2CF4FFC69B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!!Rectangle">
            <a:extLst>
              <a:ext uri="{FF2B5EF4-FFF2-40B4-BE49-F238E27FC236}">
                <a16:creationId xmlns:a16="http://schemas.microsoft.com/office/drawing/2014/main" id="{CBB2B1F0-0DD6-4744-9A46-7A344FB48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sky, outdoor, clouds, cloudy&#10;&#10;Description automatically generated">
            <a:extLst>
              <a:ext uri="{FF2B5EF4-FFF2-40B4-BE49-F238E27FC236}">
                <a16:creationId xmlns:a16="http://schemas.microsoft.com/office/drawing/2014/main" id="{B4C92808-C59C-5F37-F6D9-33F209B8D1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8" b="3042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6648A2-939D-16BD-EF43-328A352C5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26721"/>
            <a:ext cx="6669261" cy="1243460"/>
          </a:xfrm>
        </p:spPr>
        <p:txBody>
          <a:bodyPr anchor="b">
            <a:normAutofit/>
          </a:bodyPr>
          <a:lstStyle/>
          <a:p>
            <a:r>
              <a:rPr lang="mn-MN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Холбоо барих</a:t>
            </a:r>
            <a:endParaRPr lang="en-US" sz="3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2899927"/>
            <a:ext cx="10451592" cy="18288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2776031"/>
            <a:ext cx="1873457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Email outline">
            <a:extLst>
              <a:ext uri="{FF2B5EF4-FFF2-40B4-BE49-F238E27FC236}">
                <a16:creationId xmlns:a16="http://schemas.microsoft.com/office/drawing/2014/main" id="{3D4852F0-FEBD-8BB1-2821-F40C317C38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7821" y="4029722"/>
            <a:ext cx="584447" cy="584447"/>
          </a:xfrm>
          <a:prstGeom prst="rect">
            <a:avLst/>
          </a:prstGeom>
        </p:spPr>
      </p:pic>
      <p:pic>
        <p:nvPicPr>
          <p:cNvPr id="15" name="Graphic 14" descr="Online Network outline">
            <a:extLst>
              <a:ext uri="{FF2B5EF4-FFF2-40B4-BE49-F238E27FC236}">
                <a16:creationId xmlns:a16="http://schemas.microsoft.com/office/drawing/2014/main" id="{B9BBA2A0-47B3-F1D7-5F09-3C79E94113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6700" y="3177466"/>
            <a:ext cx="602202" cy="602202"/>
          </a:xfrm>
          <a:prstGeom prst="rect">
            <a:avLst/>
          </a:prstGeom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33303E8B-975B-CB97-122C-2CA2E2502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37499"/>
            <a:ext cx="10515600" cy="2439463"/>
          </a:xfrm>
        </p:spPr>
        <p:txBody>
          <a:bodyPr/>
          <a:lstStyle/>
          <a:p>
            <a:r>
              <a:rPr lang="en-US" dirty="0"/>
              <a:t>      </a:t>
            </a:r>
          </a:p>
          <a:p>
            <a:r>
              <a:rPr lang="en-US" dirty="0"/>
              <a:t>      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0A807DB-53C8-57B7-F014-5C4B73A7DA6D}"/>
              </a:ext>
            </a:extLst>
          </p:cNvPr>
          <p:cNvSpPr txBox="1">
            <a:spLocks/>
          </p:cNvSpPr>
          <p:nvPr/>
        </p:nvSpPr>
        <p:spPr>
          <a:xfrm>
            <a:off x="1837678" y="3204839"/>
            <a:ext cx="4048218" cy="5060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7128 7387, 8505 0586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792F865-FAA3-B03A-BC14-7C770DDA2ECD}"/>
              </a:ext>
            </a:extLst>
          </p:cNvPr>
          <p:cNvSpPr txBox="1">
            <a:spLocks/>
          </p:cNvSpPr>
          <p:nvPr/>
        </p:nvSpPr>
        <p:spPr>
          <a:xfrm>
            <a:off x="1828800" y="4031942"/>
            <a:ext cx="4040819" cy="5060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tenant@nubia-llc.mn</a:t>
            </a:r>
          </a:p>
        </p:txBody>
      </p:sp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20B821B5-BFB9-CBDB-C474-740C5D2CB6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777" y="3373515"/>
            <a:ext cx="1168154" cy="116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8169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1021</TotalTime>
  <Words>321</Words>
  <Application>Microsoft Office PowerPoint</Application>
  <PresentationFormat>Widescreen</PresentationFormat>
  <Paragraphs>74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Нью Улаанбаатар Интернэйшнл Эйрпорт ХХК</vt:lpstr>
      <vt:lpstr>БИДНИЙ ТУХАЙ</vt:lpstr>
      <vt:lpstr>НУБИЭ ХХК-д арга хэмжээ зохион байгуулахын давуу болон онцлог  </vt:lpstr>
      <vt:lpstr>Арга хэмжээ зохион байгуулах байршлын мэдээлэл 2 Давхар</vt:lpstr>
      <vt:lpstr>Арга хэмжээ зохион байгуулах байршлын мэдээлэл 1 давхар</vt:lpstr>
      <vt:lpstr>Арга хэмжээ зохион байгуулах байршлын мэдээлэл /Авто зогсоол/</vt:lpstr>
      <vt:lpstr>Эвент арга хэмжээний тариф</vt:lpstr>
      <vt:lpstr>Холбоо барих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Ulaanbaatar International Airport </dc:title>
  <dc:creator>Nyamsuren Bayanjargal</dc:creator>
  <cp:lastModifiedBy>Oyunjargal Daramsuren</cp:lastModifiedBy>
  <cp:revision>122</cp:revision>
  <dcterms:created xsi:type="dcterms:W3CDTF">2023-05-05T02:19:09Z</dcterms:created>
  <dcterms:modified xsi:type="dcterms:W3CDTF">2023-08-01T00:07:55Z</dcterms:modified>
</cp:coreProperties>
</file>